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21" r:id="rId2"/>
  </p:sldMasterIdLst>
  <p:notesMasterIdLst>
    <p:notesMasterId r:id="rId110"/>
  </p:notesMasterIdLst>
  <p:handoutMasterIdLst>
    <p:handoutMasterId r:id="rId111"/>
  </p:handoutMasterIdLst>
  <p:sldIdLst>
    <p:sldId id="256" r:id="rId3"/>
    <p:sldId id="454" r:id="rId4"/>
    <p:sldId id="458" r:id="rId5"/>
    <p:sldId id="455" r:id="rId6"/>
    <p:sldId id="456" r:id="rId7"/>
    <p:sldId id="461" r:id="rId8"/>
    <p:sldId id="462" r:id="rId9"/>
    <p:sldId id="463" r:id="rId10"/>
    <p:sldId id="464" r:id="rId11"/>
    <p:sldId id="465" r:id="rId12"/>
    <p:sldId id="459" r:id="rId13"/>
    <p:sldId id="466" r:id="rId14"/>
    <p:sldId id="467" r:id="rId15"/>
    <p:sldId id="468" r:id="rId16"/>
    <p:sldId id="469" r:id="rId17"/>
    <p:sldId id="470" r:id="rId18"/>
    <p:sldId id="471" r:id="rId19"/>
    <p:sldId id="472" r:id="rId20"/>
    <p:sldId id="473" r:id="rId21"/>
    <p:sldId id="460" r:id="rId22"/>
    <p:sldId id="474" r:id="rId23"/>
    <p:sldId id="475" r:id="rId24"/>
    <p:sldId id="476" r:id="rId25"/>
    <p:sldId id="477" r:id="rId26"/>
    <p:sldId id="481" r:id="rId27"/>
    <p:sldId id="478" r:id="rId28"/>
    <p:sldId id="479" r:id="rId29"/>
    <p:sldId id="482" r:id="rId30"/>
    <p:sldId id="483" r:id="rId31"/>
    <p:sldId id="484" r:id="rId32"/>
    <p:sldId id="485" r:id="rId33"/>
    <p:sldId id="486" r:id="rId34"/>
    <p:sldId id="487" r:id="rId35"/>
    <p:sldId id="500" r:id="rId36"/>
    <p:sldId id="489" r:id="rId37"/>
    <p:sldId id="490" r:id="rId38"/>
    <p:sldId id="491" r:id="rId39"/>
    <p:sldId id="492" r:id="rId40"/>
    <p:sldId id="493" r:id="rId41"/>
    <p:sldId id="494" r:id="rId42"/>
    <p:sldId id="495" r:id="rId43"/>
    <p:sldId id="496" r:id="rId44"/>
    <p:sldId id="497" r:id="rId45"/>
    <p:sldId id="501" r:id="rId46"/>
    <p:sldId id="502" r:id="rId47"/>
    <p:sldId id="507" r:id="rId48"/>
    <p:sldId id="503" r:id="rId49"/>
    <p:sldId id="504" r:id="rId50"/>
    <p:sldId id="505" r:id="rId51"/>
    <p:sldId id="514" r:id="rId52"/>
    <p:sldId id="506" r:id="rId53"/>
    <p:sldId id="498" r:id="rId54"/>
    <p:sldId id="508" r:id="rId55"/>
    <p:sldId id="509" r:id="rId56"/>
    <p:sldId id="510" r:id="rId57"/>
    <p:sldId id="511" r:id="rId58"/>
    <p:sldId id="512" r:id="rId59"/>
    <p:sldId id="513" r:id="rId60"/>
    <p:sldId id="499" r:id="rId61"/>
    <p:sldId id="488" r:id="rId62"/>
    <p:sldId id="515" r:id="rId63"/>
    <p:sldId id="480" r:id="rId64"/>
    <p:sldId id="516" r:id="rId65"/>
    <p:sldId id="517" r:id="rId66"/>
    <p:sldId id="518" r:id="rId67"/>
    <p:sldId id="519" r:id="rId68"/>
    <p:sldId id="520" r:id="rId69"/>
    <p:sldId id="521" r:id="rId70"/>
    <p:sldId id="522" r:id="rId71"/>
    <p:sldId id="540" r:id="rId72"/>
    <p:sldId id="523" r:id="rId73"/>
    <p:sldId id="524" r:id="rId74"/>
    <p:sldId id="525" r:id="rId75"/>
    <p:sldId id="526" r:id="rId76"/>
    <p:sldId id="527" r:id="rId77"/>
    <p:sldId id="528" r:id="rId78"/>
    <p:sldId id="529" r:id="rId79"/>
    <p:sldId id="530" r:id="rId80"/>
    <p:sldId id="531" r:id="rId81"/>
    <p:sldId id="532" r:id="rId82"/>
    <p:sldId id="541" r:id="rId83"/>
    <p:sldId id="542" r:id="rId84"/>
    <p:sldId id="544" r:id="rId85"/>
    <p:sldId id="545" r:id="rId86"/>
    <p:sldId id="533" r:id="rId87"/>
    <p:sldId id="534" r:id="rId88"/>
    <p:sldId id="546" r:id="rId89"/>
    <p:sldId id="535" r:id="rId90"/>
    <p:sldId id="536" r:id="rId91"/>
    <p:sldId id="537" r:id="rId92"/>
    <p:sldId id="538" r:id="rId93"/>
    <p:sldId id="547" r:id="rId94"/>
    <p:sldId id="548" r:id="rId95"/>
    <p:sldId id="549" r:id="rId96"/>
    <p:sldId id="550" r:id="rId97"/>
    <p:sldId id="551" r:id="rId98"/>
    <p:sldId id="552" r:id="rId99"/>
    <p:sldId id="553" r:id="rId100"/>
    <p:sldId id="554" r:id="rId101"/>
    <p:sldId id="555" r:id="rId102"/>
    <p:sldId id="539" r:id="rId103"/>
    <p:sldId id="556" r:id="rId104"/>
    <p:sldId id="561" r:id="rId105"/>
    <p:sldId id="562" r:id="rId106"/>
    <p:sldId id="558" r:id="rId107"/>
    <p:sldId id="559" r:id="rId108"/>
    <p:sldId id="560" r:id="rId10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itle" id="{57DC69AD-A26E-47D6-B65E-46E672F711FE}">
          <p14:sldIdLst>
            <p14:sldId id="256"/>
            <p14:sldId id="454"/>
            <p14:sldId id="458"/>
            <p14:sldId id="455"/>
            <p14:sldId id="456"/>
            <p14:sldId id="461"/>
            <p14:sldId id="462"/>
            <p14:sldId id="463"/>
            <p14:sldId id="464"/>
            <p14:sldId id="465"/>
            <p14:sldId id="459"/>
            <p14:sldId id="466"/>
            <p14:sldId id="467"/>
            <p14:sldId id="468"/>
            <p14:sldId id="469"/>
            <p14:sldId id="470"/>
            <p14:sldId id="471"/>
            <p14:sldId id="472"/>
            <p14:sldId id="473"/>
            <p14:sldId id="460"/>
            <p14:sldId id="474"/>
            <p14:sldId id="475"/>
            <p14:sldId id="476"/>
            <p14:sldId id="477"/>
            <p14:sldId id="481"/>
            <p14:sldId id="478"/>
            <p14:sldId id="479"/>
            <p14:sldId id="482"/>
            <p14:sldId id="483"/>
            <p14:sldId id="484"/>
            <p14:sldId id="485"/>
            <p14:sldId id="486"/>
            <p14:sldId id="487"/>
            <p14:sldId id="500"/>
            <p14:sldId id="489"/>
            <p14:sldId id="490"/>
            <p14:sldId id="491"/>
            <p14:sldId id="492"/>
            <p14:sldId id="493"/>
            <p14:sldId id="494"/>
            <p14:sldId id="495"/>
            <p14:sldId id="496"/>
            <p14:sldId id="497"/>
            <p14:sldId id="501"/>
            <p14:sldId id="502"/>
            <p14:sldId id="507"/>
            <p14:sldId id="503"/>
            <p14:sldId id="504"/>
            <p14:sldId id="505"/>
            <p14:sldId id="514"/>
            <p14:sldId id="506"/>
            <p14:sldId id="498"/>
            <p14:sldId id="508"/>
            <p14:sldId id="509"/>
            <p14:sldId id="510"/>
            <p14:sldId id="511"/>
            <p14:sldId id="512"/>
            <p14:sldId id="513"/>
            <p14:sldId id="499"/>
            <p14:sldId id="488"/>
            <p14:sldId id="515"/>
            <p14:sldId id="480"/>
            <p14:sldId id="516"/>
            <p14:sldId id="517"/>
            <p14:sldId id="518"/>
            <p14:sldId id="519"/>
            <p14:sldId id="520"/>
            <p14:sldId id="521"/>
            <p14:sldId id="522"/>
            <p14:sldId id="540"/>
            <p14:sldId id="523"/>
            <p14:sldId id="524"/>
            <p14:sldId id="525"/>
            <p14:sldId id="526"/>
            <p14:sldId id="527"/>
            <p14:sldId id="528"/>
            <p14:sldId id="529"/>
            <p14:sldId id="530"/>
            <p14:sldId id="531"/>
            <p14:sldId id="532"/>
            <p14:sldId id="541"/>
            <p14:sldId id="542"/>
            <p14:sldId id="544"/>
            <p14:sldId id="545"/>
            <p14:sldId id="533"/>
            <p14:sldId id="534"/>
            <p14:sldId id="546"/>
            <p14:sldId id="535"/>
            <p14:sldId id="536"/>
            <p14:sldId id="537"/>
            <p14:sldId id="538"/>
            <p14:sldId id="547"/>
            <p14:sldId id="548"/>
            <p14:sldId id="549"/>
            <p14:sldId id="550"/>
            <p14:sldId id="551"/>
            <p14:sldId id="552"/>
            <p14:sldId id="553"/>
            <p14:sldId id="554"/>
            <p14:sldId id="555"/>
            <p14:sldId id="539"/>
            <p14:sldId id="556"/>
            <p14:sldId id="561"/>
            <p14:sldId id="562"/>
            <p14:sldId id="558"/>
            <p14:sldId id="559"/>
            <p14:sldId id="560"/>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D3D"/>
    <a:srgbClr val="86DBF2"/>
    <a:srgbClr val="049FD9"/>
    <a:srgbClr val="1FAED4"/>
    <a:srgbClr val="72C059"/>
    <a:srgbClr val="B2D171"/>
    <a:srgbClr val="B8E1D0"/>
    <a:srgbClr val="26194B"/>
    <a:srgbClr val="9891A0"/>
    <a:srgbClr val="1130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6469" autoAdjust="0"/>
  </p:normalViewPr>
  <p:slideViewPr>
    <p:cSldViewPr snapToGrid="0" snapToObjects="1" showGuides="1">
      <p:cViewPr>
        <p:scale>
          <a:sx n="130" d="100"/>
          <a:sy n="130" d="100"/>
        </p:scale>
        <p:origin x="1680" y="864"/>
      </p:cViewPr>
      <p:guideLst>
        <p:guide pos="3144"/>
        <p:guide orient="horz" pos="1620"/>
      </p:guideLst>
    </p:cSldViewPr>
  </p:slideViewPr>
  <p:notesTextViewPr>
    <p:cViewPr>
      <p:scale>
        <a:sx n="3" d="2"/>
        <a:sy n="3" d="2"/>
      </p:scale>
      <p:origin x="0" y="0"/>
    </p:cViewPr>
  </p:notesTextViewPr>
  <p:sorterViewPr>
    <p:cViewPr>
      <p:scale>
        <a:sx n="180" d="100"/>
        <a:sy n="180" d="100"/>
      </p:scale>
      <p:origin x="0" y="12760"/>
    </p:cViewPr>
  </p:sorterViewPr>
  <p:notesViewPr>
    <p:cSldViewPr snapToGrid="0" snapToObjects="1" showGuides="1">
      <p:cViewPr varScale="1">
        <p:scale>
          <a:sx n="125" d="100"/>
          <a:sy n="125" d="100"/>
        </p:scale>
        <p:origin x="4932" y="96"/>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notesMaster" Target="notesMasters/notesMaster1.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handoutMaster" Target="handoutMasters/handoutMaster1.xml"/><Relationship Id="rId112" Type="http://schemas.openxmlformats.org/officeDocument/2006/relationships/commentAuthors" Target="commentAuthors.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Workbook1" TargetMode="External"/><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dLbl>
            <c:dLbl>
              <c:idx val="5"/>
              <c:layout>
                <c:manualLayout>
                  <c:x val="-0.162296171343863"/>
                  <c:y val="0.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0248217673820027"/>
                  <c:y val="0.03932554116486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0.132700911985711"/>
                  <c:y val="0.10159098134256"/>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26002267185052"/>
                      <c:h val="0.161939430409275"/>
                    </c:manualLayout>
                  </c15:layout>
                </c:ext>
              </c:extLst>
            </c:dLbl>
            <c:dLbl>
              <c:idx val="8"/>
              <c:layout>
                <c:manualLayout>
                  <c:x val="-0.125638553810976"/>
                  <c:y val="-0.0029465345505537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36540170669598"/>
                      <c:h val="0.0901934225924492"/>
                    </c:manualLayout>
                  </c15:layout>
                </c:ext>
              </c:extLst>
            </c:dLbl>
            <c:dLbl>
              <c:idx val="9"/>
              <c:layout>
                <c:manualLayout>
                  <c:x val="-0.110743269858166"/>
                  <c:y val="-0.068819697038508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0.0634667018550484"/>
                  <c:y val="-0.038632370680651"/>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000000"/>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15920522086261"/>
                      <c:h val="0.0972458320403109"/>
                    </c:manualLayout>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000000"/>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Sheet1!$C$7:$C$17</c:f>
              <c:strCache>
                <c:ptCount val="11"/>
                <c:pt idx="0">
                  <c:v>Cisco</c:v>
                </c:pt>
                <c:pt idx="1">
                  <c:v>Buffalo</c:v>
                </c:pt>
                <c:pt idx="2">
                  <c:v>HP(Aruba)</c:v>
                </c:pt>
                <c:pt idx="3">
                  <c:v>D-Link</c:v>
                </c:pt>
                <c:pt idx="4">
                  <c:v>Allied Telesis</c:v>
                </c:pt>
                <c:pt idx="5">
                  <c:v>Yamaha</c:v>
                </c:pt>
                <c:pt idx="6">
                  <c:v>Fujitsu</c:v>
                </c:pt>
                <c:pt idx="7">
                  <c:v>Brocade(Ruckus)</c:v>
                </c:pt>
                <c:pt idx="8">
                  <c:v>Fortinet(Meru)</c:v>
                </c:pt>
                <c:pt idx="9">
                  <c:v>Aerohive</c:v>
                </c:pt>
                <c:pt idx="10">
                  <c:v>Others</c:v>
                </c:pt>
              </c:strCache>
            </c:strRef>
          </c:cat>
          <c:val>
            <c:numRef>
              <c:f>Sheet1!$D$7:$D$17</c:f>
              <c:numCache>
                <c:formatCode>0.0%</c:formatCode>
                <c:ptCount val="11"/>
                <c:pt idx="0">
                  <c:v>0.455941371488396</c:v>
                </c:pt>
                <c:pt idx="1">
                  <c:v>0.109361367998604</c:v>
                </c:pt>
                <c:pt idx="2">
                  <c:v>0.103210608968766</c:v>
                </c:pt>
                <c:pt idx="3">
                  <c:v>0.0717588553481068</c:v>
                </c:pt>
                <c:pt idx="4">
                  <c:v>0.0441894957250044</c:v>
                </c:pt>
                <c:pt idx="5">
                  <c:v>0.0365991973477578</c:v>
                </c:pt>
                <c:pt idx="6">
                  <c:v>0.0355086372360844</c:v>
                </c:pt>
                <c:pt idx="7">
                  <c:v>0.0353341476182167</c:v>
                </c:pt>
                <c:pt idx="8">
                  <c:v>0.0339818530797417</c:v>
                </c:pt>
                <c:pt idx="9">
                  <c:v>0.0283981853079742</c:v>
                </c:pt>
                <c:pt idx="10">
                  <c:v>0.045716279881347</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23044-11AC-48E7-AFC6-4ECF1319F43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kumimoji="1" lang="ja-JP" altLang="en-US"/>
        </a:p>
      </dgm:t>
    </dgm:pt>
    <dgm:pt modelId="{6EC69EFE-3132-4464-BC11-0C5C94AD0884}">
      <dgm:prSet phldrT="[テキスト]"/>
      <dgm:spPr/>
      <dgm:t>
        <a:bodyPr/>
        <a:lstStyle/>
        <a:p>
          <a:r>
            <a:rPr kumimoji="1" lang="en-US" altLang="ja-JP" dirty="0" smtClean="0">
              <a:latin typeface="ＭＳ Ｐゴシック" panose="020B0600070205080204" pitchFamily="50" charset="-128"/>
              <a:ea typeface="ＭＳ Ｐゴシック" panose="020B0600070205080204" pitchFamily="50" charset="-128"/>
            </a:rPr>
            <a:t>DNA</a:t>
          </a:r>
          <a:endParaRPr kumimoji="1" lang="ja-JP" altLang="en-US" dirty="0">
            <a:latin typeface="ＭＳ Ｐゴシック" panose="020B0600070205080204" pitchFamily="50" charset="-128"/>
            <a:ea typeface="ＭＳ Ｐゴシック" panose="020B0600070205080204" pitchFamily="50" charset="-128"/>
          </a:endParaRPr>
        </a:p>
      </dgm:t>
    </dgm:pt>
    <dgm:pt modelId="{A2C4256B-5658-4F02-BAF6-7CD38681A792}" type="parTrans" cxnId="{F480E642-BFDE-4D4D-9CCE-35B351B93033}">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967804AC-74C0-460C-8C45-8DDE550AEAF1}" type="sibTrans" cxnId="{F480E642-BFDE-4D4D-9CCE-35B351B93033}">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0800FCAE-955F-4501-8828-A41BD7630534}">
      <dgm:prSet phldrT="[テキスト]" custT="1"/>
      <dgm:spPr/>
      <dgm:t>
        <a:bodyPr/>
        <a:lstStyle/>
        <a:p>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DNA</a:t>
          </a:r>
          <a:r>
            <a:rPr kumimoji="1" lang="ja-JP" altLang="en-US" sz="1400" dirty="0" smtClean="0">
              <a:solidFill>
                <a:schemeClr val="bg2"/>
              </a:solidFill>
              <a:latin typeface="ＭＳ Ｐゴシック" panose="020B0600070205080204" pitchFamily="50" charset="-128"/>
              <a:ea typeface="ＭＳ Ｐゴシック" panose="020B0600070205080204" pitchFamily="50" charset="-128"/>
            </a:rPr>
            <a:t> </a:t>
          </a:r>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Automation</a:t>
          </a:r>
          <a:endParaRPr kumimoji="1" lang="ja-JP" altLang="en-US" sz="1400" dirty="0">
            <a:solidFill>
              <a:schemeClr val="bg2"/>
            </a:solidFill>
            <a:latin typeface="ＭＳ Ｐゴシック" panose="020B0600070205080204" pitchFamily="50" charset="-128"/>
            <a:ea typeface="ＭＳ Ｐゴシック" panose="020B0600070205080204" pitchFamily="50" charset="-128"/>
          </a:endParaRPr>
        </a:p>
      </dgm:t>
    </dgm:pt>
    <dgm:pt modelId="{A3A2122E-BC39-40EE-A8AF-12BACE7ACE2B}" type="parTrans" cxnId="{9E364283-F283-4726-9B54-A8BF8E20023D}">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AA4E13F3-F203-41FF-BC89-ACDB6EA4C5DE}" type="sibTrans" cxnId="{9E364283-F283-4726-9B54-A8BF8E20023D}">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88E04388-39DC-49A2-8D6C-0BD755D1E62E}">
      <dgm:prSet phldrT="[テキスト]" custT="1"/>
      <dgm:spPr/>
      <dgm:t>
        <a:bodyPr/>
        <a:lstStyle/>
        <a:p>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DNA Assurance</a:t>
          </a:r>
          <a:endParaRPr kumimoji="1" lang="ja-JP" altLang="en-US" sz="1400" dirty="0">
            <a:solidFill>
              <a:schemeClr val="bg2"/>
            </a:solidFill>
            <a:latin typeface="ＭＳ Ｐゴシック" panose="020B0600070205080204" pitchFamily="50" charset="-128"/>
            <a:ea typeface="ＭＳ Ｐゴシック" panose="020B0600070205080204" pitchFamily="50" charset="-128"/>
          </a:endParaRPr>
        </a:p>
      </dgm:t>
    </dgm:pt>
    <dgm:pt modelId="{8CF3AD59-0CE2-4C18-B553-B34A640362C2}" type="parTrans" cxnId="{232BF85B-94AB-4DD1-994E-5A62D90636E0}">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41CACC88-99D1-4489-BEBD-494195561B4B}" type="sibTrans" cxnId="{232BF85B-94AB-4DD1-994E-5A62D90636E0}">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8694CAFB-11C6-4919-A54D-237CCE94CBE1}">
      <dgm:prSet phldrT="[テキスト]" custT="1"/>
      <dgm:spPr/>
      <dgm:t>
        <a:bodyPr/>
        <a:lstStyle/>
        <a:p>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Security</a:t>
          </a:r>
          <a:endParaRPr kumimoji="1" lang="ja-JP" altLang="en-US" sz="1400" dirty="0" smtClean="0">
            <a:solidFill>
              <a:schemeClr val="bg2"/>
            </a:solidFill>
            <a:latin typeface="ＭＳ Ｐゴシック" panose="020B0600070205080204" pitchFamily="50" charset="-128"/>
            <a:ea typeface="ＭＳ Ｐゴシック" panose="020B0600070205080204" pitchFamily="50" charset="-128"/>
          </a:endParaRPr>
        </a:p>
        <a:p>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ETA</a:t>
          </a:r>
          <a:endParaRPr kumimoji="1" lang="ja-JP" altLang="en-US" sz="1400" dirty="0">
            <a:solidFill>
              <a:schemeClr val="bg2"/>
            </a:solidFill>
            <a:latin typeface="ＭＳ Ｐゴシック" panose="020B0600070205080204" pitchFamily="50" charset="-128"/>
            <a:ea typeface="ＭＳ Ｐゴシック" panose="020B0600070205080204" pitchFamily="50" charset="-128"/>
          </a:endParaRPr>
        </a:p>
      </dgm:t>
    </dgm:pt>
    <dgm:pt modelId="{EAA2D209-4908-49DE-AAFE-5E69C7FAD7B4}" type="parTrans" cxnId="{64529665-7A2A-4AD5-BBBE-FDBE5B06DD7A}">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628472F4-5C9A-436A-B468-4C5FF73EC87A}" type="sibTrans" cxnId="{64529665-7A2A-4AD5-BBBE-FDBE5B06DD7A}">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BE77BBF8-DCFD-4B78-BB98-0E24AD20588E}">
      <dgm:prSet phldrT="[テキスト]" custT="1"/>
      <dgm:spPr/>
      <dgm:t>
        <a:bodyPr/>
        <a:lstStyle/>
        <a:p>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SD-Access</a:t>
          </a:r>
          <a:endParaRPr kumimoji="1" lang="ja-JP" altLang="en-US" sz="1400" dirty="0">
            <a:solidFill>
              <a:schemeClr val="bg2"/>
            </a:solidFill>
            <a:latin typeface="ＭＳ Ｐゴシック" panose="020B0600070205080204" pitchFamily="50" charset="-128"/>
            <a:ea typeface="ＭＳ Ｐゴシック" panose="020B0600070205080204" pitchFamily="50" charset="-128"/>
          </a:endParaRPr>
        </a:p>
      </dgm:t>
    </dgm:pt>
    <dgm:pt modelId="{771B5CEE-DFB5-436C-8447-560437D52F01}" type="parTrans" cxnId="{6883245E-B7BA-4B57-B2C0-F0D3ADC6FB23}">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BE5B4AD8-FA7B-4804-AA93-E050C17F3183}" type="sibTrans" cxnId="{6883245E-B7BA-4B57-B2C0-F0D3ADC6FB23}">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8A5EBB25-EBAC-4AD3-A4BC-ECA5A9C71CAB}">
      <dgm:prSet phldrT="[テキスト]" custT="1"/>
      <dgm:spPr/>
      <dgm:t>
        <a:bodyPr/>
        <a:lstStyle/>
        <a:p>
          <a:r>
            <a:rPr kumimoji="1" lang="en-US" altLang="ja-JP" sz="1400" dirty="0" smtClean="0">
              <a:solidFill>
                <a:schemeClr val="bg2"/>
              </a:solidFill>
              <a:latin typeface="ＭＳ Ｐゴシック" panose="020B0600070205080204" pitchFamily="50" charset="-128"/>
              <a:ea typeface="ＭＳ Ｐゴシック" panose="020B0600070205080204" pitchFamily="50" charset="-128"/>
            </a:rPr>
            <a:t>SD-WAN</a:t>
          </a:r>
          <a:endParaRPr kumimoji="1" lang="ja-JP" altLang="en-US" sz="1400" dirty="0">
            <a:solidFill>
              <a:schemeClr val="bg2"/>
            </a:solidFill>
            <a:latin typeface="ＭＳ Ｐゴシック" panose="020B0600070205080204" pitchFamily="50" charset="-128"/>
            <a:ea typeface="ＭＳ Ｐゴシック" panose="020B0600070205080204" pitchFamily="50" charset="-128"/>
          </a:endParaRPr>
        </a:p>
      </dgm:t>
    </dgm:pt>
    <dgm:pt modelId="{DB0A1625-A55A-49B8-84EB-2A3C90B3E9CF}" type="parTrans" cxnId="{B8229BFF-F185-469E-BD53-AC66B16E0832}">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ADA02751-6960-4D6C-92B9-354CE411534B}" type="sibTrans" cxnId="{B8229BFF-F185-469E-BD53-AC66B16E0832}">
      <dgm:prSet/>
      <dgm:spPr/>
      <dgm:t>
        <a:bodyPr/>
        <a:lstStyle/>
        <a:p>
          <a:endParaRPr kumimoji="1" lang="ja-JP" altLang="en-US">
            <a:latin typeface="ＭＳ Ｐゴシック" panose="020B0600070205080204" pitchFamily="50" charset="-128"/>
            <a:ea typeface="ＭＳ Ｐゴシック" panose="020B0600070205080204" pitchFamily="50" charset="-128"/>
          </a:endParaRPr>
        </a:p>
      </dgm:t>
    </dgm:pt>
    <dgm:pt modelId="{FF9139E7-F46E-45A8-841B-A4C84702AA69}" type="pres">
      <dgm:prSet presAssocID="{03423044-11AC-48E7-AFC6-4ECF1319F43C}" presName="Name0" presStyleCnt="0">
        <dgm:presLayoutVars>
          <dgm:chMax val="1"/>
          <dgm:dir/>
          <dgm:animLvl val="ctr"/>
          <dgm:resizeHandles val="exact"/>
        </dgm:presLayoutVars>
      </dgm:prSet>
      <dgm:spPr/>
      <dgm:t>
        <a:bodyPr/>
        <a:lstStyle/>
        <a:p>
          <a:endParaRPr kumimoji="1" lang="ja-JP" altLang="en-US"/>
        </a:p>
      </dgm:t>
    </dgm:pt>
    <dgm:pt modelId="{268DD8C6-ACFA-4602-8DEE-5944B839D7CA}" type="pres">
      <dgm:prSet presAssocID="{6EC69EFE-3132-4464-BC11-0C5C94AD0884}" presName="centerShape" presStyleLbl="node0" presStyleIdx="0" presStyleCnt="1"/>
      <dgm:spPr/>
      <dgm:t>
        <a:bodyPr/>
        <a:lstStyle/>
        <a:p>
          <a:endParaRPr kumimoji="1" lang="ja-JP" altLang="en-US"/>
        </a:p>
      </dgm:t>
    </dgm:pt>
    <dgm:pt modelId="{D4384EDE-6BEE-4F2A-A27D-895F300994F9}" type="pres">
      <dgm:prSet presAssocID="{0800FCAE-955F-4501-8828-A41BD7630534}" presName="node" presStyleLbl="node1" presStyleIdx="0" presStyleCnt="5" custScaleX="128190">
        <dgm:presLayoutVars>
          <dgm:bulletEnabled val="1"/>
        </dgm:presLayoutVars>
      </dgm:prSet>
      <dgm:spPr/>
      <dgm:t>
        <a:bodyPr/>
        <a:lstStyle/>
        <a:p>
          <a:endParaRPr kumimoji="1" lang="ja-JP" altLang="en-US"/>
        </a:p>
      </dgm:t>
    </dgm:pt>
    <dgm:pt modelId="{B1A79147-6C21-4FDA-962C-2CB8B48145D3}" type="pres">
      <dgm:prSet presAssocID="{0800FCAE-955F-4501-8828-A41BD7630534}" presName="dummy" presStyleCnt="0"/>
      <dgm:spPr/>
    </dgm:pt>
    <dgm:pt modelId="{2BC2E43C-0FD4-49FC-BBB4-E4D8D879861B}" type="pres">
      <dgm:prSet presAssocID="{AA4E13F3-F203-41FF-BC89-ACDB6EA4C5DE}" presName="sibTrans" presStyleLbl="sibTrans2D1" presStyleIdx="0" presStyleCnt="5"/>
      <dgm:spPr/>
      <dgm:t>
        <a:bodyPr/>
        <a:lstStyle/>
        <a:p>
          <a:endParaRPr kumimoji="1" lang="ja-JP" altLang="en-US"/>
        </a:p>
      </dgm:t>
    </dgm:pt>
    <dgm:pt modelId="{B0FB0D37-2042-4C35-9934-1F768797925D}" type="pres">
      <dgm:prSet presAssocID="{88E04388-39DC-49A2-8D6C-0BD755D1E62E}" presName="node" presStyleLbl="node1" presStyleIdx="1" presStyleCnt="5" custScaleX="116925">
        <dgm:presLayoutVars>
          <dgm:bulletEnabled val="1"/>
        </dgm:presLayoutVars>
      </dgm:prSet>
      <dgm:spPr/>
      <dgm:t>
        <a:bodyPr/>
        <a:lstStyle/>
        <a:p>
          <a:endParaRPr kumimoji="1" lang="ja-JP" altLang="en-US"/>
        </a:p>
      </dgm:t>
    </dgm:pt>
    <dgm:pt modelId="{8765F5E8-CBCF-421C-8713-C2F0B96F32D4}" type="pres">
      <dgm:prSet presAssocID="{88E04388-39DC-49A2-8D6C-0BD755D1E62E}" presName="dummy" presStyleCnt="0"/>
      <dgm:spPr/>
    </dgm:pt>
    <dgm:pt modelId="{3AA04D66-2FB0-489E-A59A-9CF71BF49D35}" type="pres">
      <dgm:prSet presAssocID="{41CACC88-99D1-4489-BEBD-494195561B4B}" presName="sibTrans" presStyleLbl="sibTrans2D1" presStyleIdx="1" presStyleCnt="5"/>
      <dgm:spPr/>
      <dgm:t>
        <a:bodyPr/>
        <a:lstStyle/>
        <a:p>
          <a:endParaRPr kumimoji="1" lang="ja-JP" altLang="en-US"/>
        </a:p>
      </dgm:t>
    </dgm:pt>
    <dgm:pt modelId="{FE11BA81-1CA7-452A-9A5A-8DACAA9982B9}" type="pres">
      <dgm:prSet presAssocID="{8694CAFB-11C6-4919-A54D-237CCE94CBE1}" presName="node" presStyleLbl="node1" presStyleIdx="2" presStyleCnt="5" custScaleX="117304">
        <dgm:presLayoutVars>
          <dgm:bulletEnabled val="1"/>
        </dgm:presLayoutVars>
      </dgm:prSet>
      <dgm:spPr/>
      <dgm:t>
        <a:bodyPr/>
        <a:lstStyle/>
        <a:p>
          <a:endParaRPr kumimoji="1" lang="ja-JP" altLang="en-US"/>
        </a:p>
      </dgm:t>
    </dgm:pt>
    <dgm:pt modelId="{6D512468-CC8D-4A61-A8AC-894583F1F337}" type="pres">
      <dgm:prSet presAssocID="{8694CAFB-11C6-4919-A54D-237CCE94CBE1}" presName="dummy" presStyleCnt="0"/>
      <dgm:spPr/>
    </dgm:pt>
    <dgm:pt modelId="{96DB2400-2C48-4FE9-A71C-9DDC27EC7045}" type="pres">
      <dgm:prSet presAssocID="{628472F4-5C9A-436A-B468-4C5FF73EC87A}" presName="sibTrans" presStyleLbl="sibTrans2D1" presStyleIdx="2" presStyleCnt="5"/>
      <dgm:spPr/>
      <dgm:t>
        <a:bodyPr/>
        <a:lstStyle/>
        <a:p>
          <a:endParaRPr kumimoji="1" lang="ja-JP" altLang="en-US"/>
        </a:p>
      </dgm:t>
    </dgm:pt>
    <dgm:pt modelId="{45FB53FD-49CD-43B9-A273-4DF957F4CE80}" type="pres">
      <dgm:prSet presAssocID="{BE77BBF8-DCFD-4B78-BB98-0E24AD20588E}" presName="node" presStyleLbl="node1" presStyleIdx="3" presStyleCnt="5" custScaleX="132505" custRadScaleRad="97898" custRadScaleInc="-16532">
        <dgm:presLayoutVars>
          <dgm:bulletEnabled val="1"/>
        </dgm:presLayoutVars>
      </dgm:prSet>
      <dgm:spPr/>
      <dgm:t>
        <a:bodyPr/>
        <a:lstStyle/>
        <a:p>
          <a:endParaRPr kumimoji="1" lang="ja-JP" altLang="en-US"/>
        </a:p>
      </dgm:t>
    </dgm:pt>
    <dgm:pt modelId="{E1487E51-04E4-4FD2-8552-A9EFE921FD5D}" type="pres">
      <dgm:prSet presAssocID="{BE77BBF8-DCFD-4B78-BB98-0E24AD20588E}" presName="dummy" presStyleCnt="0"/>
      <dgm:spPr/>
    </dgm:pt>
    <dgm:pt modelId="{508DDAE7-6FD2-464C-93E5-C83159B86F89}" type="pres">
      <dgm:prSet presAssocID="{BE5B4AD8-FA7B-4804-AA93-E050C17F3183}" presName="sibTrans" presStyleLbl="sibTrans2D1" presStyleIdx="3" presStyleCnt="5"/>
      <dgm:spPr/>
      <dgm:t>
        <a:bodyPr/>
        <a:lstStyle/>
        <a:p>
          <a:endParaRPr kumimoji="1" lang="ja-JP" altLang="en-US"/>
        </a:p>
      </dgm:t>
    </dgm:pt>
    <dgm:pt modelId="{59F32197-3955-4B96-853F-9DEA01B22FBC}" type="pres">
      <dgm:prSet presAssocID="{8A5EBB25-EBAC-4AD3-A4BC-ECA5A9C71CAB}" presName="node" presStyleLbl="node1" presStyleIdx="4" presStyleCnt="5" custScaleX="115404">
        <dgm:presLayoutVars>
          <dgm:bulletEnabled val="1"/>
        </dgm:presLayoutVars>
      </dgm:prSet>
      <dgm:spPr/>
      <dgm:t>
        <a:bodyPr/>
        <a:lstStyle/>
        <a:p>
          <a:endParaRPr kumimoji="1" lang="ja-JP" altLang="en-US"/>
        </a:p>
      </dgm:t>
    </dgm:pt>
    <dgm:pt modelId="{70A4A253-1C2C-44DE-9184-B083C614982C}" type="pres">
      <dgm:prSet presAssocID="{8A5EBB25-EBAC-4AD3-A4BC-ECA5A9C71CAB}" presName="dummy" presStyleCnt="0"/>
      <dgm:spPr/>
    </dgm:pt>
    <dgm:pt modelId="{39D9767C-01BF-4DD4-854C-2DE8F4DA1FB2}" type="pres">
      <dgm:prSet presAssocID="{ADA02751-6960-4D6C-92B9-354CE411534B}" presName="sibTrans" presStyleLbl="sibTrans2D1" presStyleIdx="4" presStyleCnt="5"/>
      <dgm:spPr/>
      <dgm:t>
        <a:bodyPr/>
        <a:lstStyle/>
        <a:p>
          <a:endParaRPr kumimoji="1" lang="ja-JP" altLang="en-US"/>
        </a:p>
      </dgm:t>
    </dgm:pt>
  </dgm:ptLst>
  <dgm:cxnLst>
    <dgm:cxn modelId="{EFA6D3FB-06F7-6F43-9476-E90A330857AF}" type="presOf" srcId="{6EC69EFE-3132-4464-BC11-0C5C94AD0884}" destId="{268DD8C6-ACFA-4602-8DEE-5944B839D7CA}" srcOrd="0" destOrd="0" presId="urn:microsoft.com/office/officeart/2005/8/layout/radial6"/>
    <dgm:cxn modelId="{2B5B85F6-7224-3A48-8FD7-3E75A330D7A2}" type="presOf" srcId="{BE5B4AD8-FA7B-4804-AA93-E050C17F3183}" destId="{508DDAE7-6FD2-464C-93E5-C83159B86F89}" srcOrd="0" destOrd="0" presId="urn:microsoft.com/office/officeart/2005/8/layout/radial6"/>
    <dgm:cxn modelId="{EAF238F4-DA16-3547-A3F7-7E17AC118193}" type="presOf" srcId="{0800FCAE-955F-4501-8828-A41BD7630534}" destId="{D4384EDE-6BEE-4F2A-A27D-895F300994F9}" srcOrd="0" destOrd="0" presId="urn:microsoft.com/office/officeart/2005/8/layout/radial6"/>
    <dgm:cxn modelId="{9DBE4D89-7A7D-C24E-AB0E-0742D8091F5E}" type="presOf" srcId="{41CACC88-99D1-4489-BEBD-494195561B4B}" destId="{3AA04D66-2FB0-489E-A59A-9CF71BF49D35}" srcOrd="0" destOrd="0" presId="urn:microsoft.com/office/officeart/2005/8/layout/radial6"/>
    <dgm:cxn modelId="{232BF85B-94AB-4DD1-994E-5A62D90636E0}" srcId="{6EC69EFE-3132-4464-BC11-0C5C94AD0884}" destId="{88E04388-39DC-49A2-8D6C-0BD755D1E62E}" srcOrd="1" destOrd="0" parTransId="{8CF3AD59-0CE2-4C18-B553-B34A640362C2}" sibTransId="{41CACC88-99D1-4489-BEBD-494195561B4B}"/>
    <dgm:cxn modelId="{074428DD-C817-E240-B48F-DF82580B821E}" type="presOf" srcId="{88E04388-39DC-49A2-8D6C-0BD755D1E62E}" destId="{B0FB0D37-2042-4C35-9934-1F768797925D}" srcOrd="0" destOrd="0" presId="urn:microsoft.com/office/officeart/2005/8/layout/radial6"/>
    <dgm:cxn modelId="{BF2A8EEE-989F-E741-A704-1E03588CDB16}" type="presOf" srcId="{628472F4-5C9A-436A-B468-4C5FF73EC87A}" destId="{96DB2400-2C48-4FE9-A71C-9DDC27EC7045}" srcOrd="0" destOrd="0" presId="urn:microsoft.com/office/officeart/2005/8/layout/radial6"/>
    <dgm:cxn modelId="{F480E642-BFDE-4D4D-9CCE-35B351B93033}" srcId="{03423044-11AC-48E7-AFC6-4ECF1319F43C}" destId="{6EC69EFE-3132-4464-BC11-0C5C94AD0884}" srcOrd="0" destOrd="0" parTransId="{A2C4256B-5658-4F02-BAF6-7CD38681A792}" sibTransId="{967804AC-74C0-460C-8C45-8DDE550AEAF1}"/>
    <dgm:cxn modelId="{6883245E-B7BA-4B57-B2C0-F0D3ADC6FB23}" srcId="{6EC69EFE-3132-4464-BC11-0C5C94AD0884}" destId="{BE77BBF8-DCFD-4B78-BB98-0E24AD20588E}" srcOrd="3" destOrd="0" parTransId="{771B5CEE-DFB5-436C-8447-560437D52F01}" sibTransId="{BE5B4AD8-FA7B-4804-AA93-E050C17F3183}"/>
    <dgm:cxn modelId="{B46FA636-B8D6-9B40-94B1-85F6143395C0}" type="presOf" srcId="{BE77BBF8-DCFD-4B78-BB98-0E24AD20588E}" destId="{45FB53FD-49CD-43B9-A273-4DF957F4CE80}" srcOrd="0" destOrd="0" presId="urn:microsoft.com/office/officeart/2005/8/layout/radial6"/>
    <dgm:cxn modelId="{4A4E07E0-731C-3C4C-A227-55B88C709016}" type="presOf" srcId="{03423044-11AC-48E7-AFC6-4ECF1319F43C}" destId="{FF9139E7-F46E-45A8-841B-A4C84702AA69}" srcOrd="0" destOrd="0" presId="urn:microsoft.com/office/officeart/2005/8/layout/radial6"/>
    <dgm:cxn modelId="{64529665-7A2A-4AD5-BBBE-FDBE5B06DD7A}" srcId="{6EC69EFE-3132-4464-BC11-0C5C94AD0884}" destId="{8694CAFB-11C6-4919-A54D-237CCE94CBE1}" srcOrd="2" destOrd="0" parTransId="{EAA2D209-4908-49DE-AAFE-5E69C7FAD7B4}" sibTransId="{628472F4-5C9A-436A-B468-4C5FF73EC87A}"/>
    <dgm:cxn modelId="{19084473-2031-E845-9DBB-7EAD87B4D712}" type="presOf" srcId="{8A5EBB25-EBAC-4AD3-A4BC-ECA5A9C71CAB}" destId="{59F32197-3955-4B96-853F-9DEA01B22FBC}" srcOrd="0" destOrd="0" presId="urn:microsoft.com/office/officeart/2005/8/layout/radial6"/>
    <dgm:cxn modelId="{9E364283-F283-4726-9B54-A8BF8E20023D}" srcId="{6EC69EFE-3132-4464-BC11-0C5C94AD0884}" destId="{0800FCAE-955F-4501-8828-A41BD7630534}" srcOrd="0" destOrd="0" parTransId="{A3A2122E-BC39-40EE-A8AF-12BACE7ACE2B}" sibTransId="{AA4E13F3-F203-41FF-BC89-ACDB6EA4C5DE}"/>
    <dgm:cxn modelId="{B8229BFF-F185-469E-BD53-AC66B16E0832}" srcId="{6EC69EFE-3132-4464-BC11-0C5C94AD0884}" destId="{8A5EBB25-EBAC-4AD3-A4BC-ECA5A9C71CAB}" srcOrd="4" destOrd="0" parTransId="{DB0A1625-A55A-49B8-84EB-2A3C90B3E9CF}" sibTransId="{ADA02751-6960-4D6C-92B9-354CE411534B}"/>
    <dgm:cxn modelId="{D90DE544-C436-754D-800D-DF76CB5BC091}" type="presOf" srcId="{8694CAFB-11C6-4919-A54D-237CCE94CBE1}" destId="{FE11BA81-1CA7-452A-9A5A-8DACAA9982B9}" srcOrd="0" destOrd="0" presId="urn:microsoft.com/office/officeart/2005/8/layout/radial6"/>
    <dgm:cxn modelId="{F5DC142A-B242-2049-857E-A57F70D6E3EC}" type="presOf" srcId="{ADA02751-6960-4D6C-92B9-354CE411534B}" destId="{39D9767C-01BF-4DD4-854C-2DE8F4DA1FB2}" srcOrd="0" destOrd="0" presId="urn:microsoft.com/office/officeart/2005/8/layout/radial6"/>
    <dgm:cxn modelId="{DB07BFD4-6B6C-A64A-84EB-FA6A1CC9FDA8}" type="presOf" srcId="{AA4E13F3-F203-41FF-BC89-ACDB6EA4C5DE}" destId="{2BC2E43C-0FD4-49FC-BBB4-E4D8D879861B}" srcOrd="0" destOrd="0" presId="urn:microsoft.com/office/officeart/2005/8/layout/radial6"/>
    <dgm:cxn modelId="{BC795393-BF2C-C24E-853A-B0759C3A76B3}" type="presParOf" srcId="{FF9139E7-F46E-45A8-841B-A4C84702AA69}" destId="{268DD8C6-ACFA-4602-8DEE-5944B839D7CA}" srcOrd="0" destOrd="0" presId="urn:microsoft.com/office/officeart/2005/8/layout/radial6"/>
    <dgm:cxn modelId="{BBC2821C-9128-9F40-9BFD-4C95981C011C}" type="presParOf" srcId="{FF9139E7-F46E-45A8-841B-A4C84702AA69}" destId="{D4384EDE-6BEE-4F2A-A27D-895F300994F9}" srcOrd="1" destOrd="0" presId="urn:microsoft.com/office/officeart/2005/8/layout/radial6"/>
    <dgm:cxn modelId="{102864CC-BEAF-7241-B7F0-DDE4B947CD3A}" type="presParOf" srcId="{FF9139E7-F46E-45A8-841B-A4C84702AA69}" destId="{B1A79147-6C21-4FDA-962C-2CB8B48145D3}" srcOrd="2" destOrd="0" presId="urn:microsoft.com/office/officeart/2005/8/layout/radial6"/>
    <dgm:cxn modelId="{BCA00263-59DC-D14F-9660-94DEE218336E}" type="presParOf" srcId="{FF9139E7-F46E-45A8-841B-A4C84702AA69}" destId="{2BC2E43C-0FD4-49FC-BBB4-E4D8D879861B}" srcOrd="3" destOrd="0" presId="urn:microsoft.com/office/officeart/2005/8/layout/radial6"/>
    <dgm:cxn modelId="{F37F1F0A-29A9-FB4C-A04C-9F928B6CF7E7}" type="presParOf" srcId="{FF9139E7-F46E-45A8-841B-A4C84702AA69}" destId="{B0FB0D37-2042-4C35-9934-1F768797925D}" srcOrd="4" destOrd="0" presId="urn:microsoft.com/office/officeart/2005/8/layout/radial6"/>
    <dgm:cxn modelId="{EF084D7B-6E6D-5940-82CB-AD3C5C35515C}" type="presParOf" srcId="{FF9139E7-F46E-45A8-841B-A4C84702AA69}" destId="{8765F5E8-CBCF-421C-8713-C2F0B96F32D4}" srcOrd="5" destOrd="0" presId="urn:microsoft.com/office/officeart/2005/8/layout/radial6"/>
    <dgm:cxn modelId="{618EAF1A-135F-6746-9D93-5CBB7780CA31}" type="presParOf" srcId="{FF9139E7-F46E-45A8-841B-A4C84702AA69}" destId="{3AA04D66-2FB0-489E-A59A-9CF71BF49D35}" srcOrd="6" destOrd="0" presId="urn:microsoft.com/office/officeart/2005/8/layout/radial6"/>
    <dgm:cxn modelId="{B95B8809-25D1-F94B-B83A-0939509C21B3}" type="presParOf" srcId="{FF9139E7-F46E-45A8-841B-A4C84702AA69}" destId="{FE11BA81-1CA7-452A-9A5A-8DACAA9982B9}" srcOrd="7" destOrd="0" presId="urn:microsoft.com/office/officeart/2005/8/layout/radial6"/>
    <dgm:cxn modelId="{4BC9B4C5-2530-8D40-A3E7-48A9AB55AD5D}" type="presParOf" srcId="{FF9139E7-F46E-45A8-841B-A4C84702AA69}" destId="{6D512468-CC8D-4A61-A8AC-894583F1F337}" srcOrd="8" destOrd="0" presId="urn:microsoft.com/office/officeart/2005/8/layout/radial6"/>
    <dgm:cxn modelId="{1B8AC023-F0A8-CB48-8AFD-56989CB301BB}" type="presParOf" srcId="{FF9139E7-F46E-45A8-841B-A4C84702AA69}" destId="{96DB2400-2C48-4FE9-A71C-9DDC27EC7045}" srcOrd="9" destOrd="0" presId="urn:microsoft.com/office/officeart/2005/8/layout/radial6"/>
    <dgm:cxn modelId="{AD65EC9A-625E-8D41-A0E7-FE44C6E9F043}" type="presParOf" srcId="{FF9139E7-F46E-45A8-841B-A4C84702AA69}" destId="{45FB53FD-49CD-43B9-A273-4DF957F4CE80}" srcOrd="10" destOrd="0" presId="urn:microsoft.com/office/officeart/2005/8/layout/radial6"/>
    <dgm:cxn modelId="{246CEC7B-1E43-C942-B5BC-655AF50883F8}" type="presParOf" srcId="{FF9139E7-F46E-45A8-841B-A4C84702AA69}" destId="{E1487E51-04E4-4FD2-8552-A9EFE921FD5D}" srcOrd="11" destOrd="0" presId="urn:microsoft.com/office/officeart/2005/8/layout/radial6"/>
    <dgm:cxn modelId="{221E278D-2A2C-8148-B7AD-7CB710FC2FCA}" type="presParOf" srcId="{FF9139E7-F46E-45A8-841B-A4C84702AA69}" destId="{508DDAE7-6FD2-464C-93E5-C83159B86F89}" srcOrd="12" destOrd="0" presId="urn:microsoft.com/office/officeart/2005/8/layout/radial6"/>
    <dgm:cxn modelId="{CD657AFF-5739-674F-B4C3-05490A5458D5}" type="presParOf" srcId="{FF9139E7-F46E-45A8-841B-A4C84702AA69}" destId="{59F32197-3955-4B96-853F-9DEA01B22FBC}" srcOrd="13" destOrd="0" presId="urn:microsoft.com/office/officeart/2005/8/layout/radial6"/>
    <dgm:cxn modelId="{EB0373EA-DD8E-2346-8D67-F8F0AD738027}" type="presParOf" srcId="{FF9139E7-F46E-45A8-841B-A4C84702AA69}" destId="{70A4A253-1C2C-44DE-9184-B083C614982C}" srcOrd="14" destOrd="0" presId="urn:microsoft.com/office/officeart/2005/8/layout/radial6"/>
    <dgm:cxn modelId="{8801CC27-03B9-3247-A165-299123A88E40}" type="presParOf" srcId="{FF9139E7-F46E-45A8-841B-A4C84702AA69}" destId="{39D9767C-01BF-4DD4-854C-2DE8F4DA1FB2}"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9767C-01BF-4DD4-854C-2DE8F4DA1FB2}">
      <dsp:nvSpPr>
        <dsp:cNvPr id="0" name=""/>
        <dsp:cNvSpPr/>
      </dsp:nvSpPr>
      <dsp:spPr>
        <a:xfrm>
          <a:off x="1370829" y="501235"/>
          <a:ext cx="3346149" cy="3346149"/>
        </a:xfrm>
        <a:prstGeom prst="blockArc">
          <a:avLst>
            <a:gd name="adj1" fmla="val 11880000"/>
            <a:gd name="adj2" fmla="val 16200000"/>
            <a:gd name="adj3" fmla="val 463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8DDAE7-6FD2-464C-93E5-C83159B86F89}">
      <dsp:nvSpPr>
        <dsp:cNvPr id="0" name=""/>
        <dsp:cNvSpPr/>
      </dsp:nvSpPr>
      <dsp:spPr>
        <a:xfrm>
          <a:off x="1382758" y="462927"/>
          <a:ext cx="3346149" cy="3346149"/>
        </a:xfrm>
        <a:prstGeom prst="blockArc">
          <a:avLst>
            <a:gd name="adj1" fmla="val 7306350"/>
            <a:gd name="adj2" fmla="val 11795601"/>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DB2400-2C48-4FE9-A71C-9DDC27EC7045}">
      <dsp:nvSpPr>
        <dsp:cNvPr id="0" name=""/>
        <dsp:cNvSpPr/>
      </dsp:nvSpPr>
      <dsp:spPr>
        <a:xfrm>
          <a:off x="1405089" y="477009"/>
          <a:ext cx="3346149" cy="3346149"/>
        </a:xfrm>
        <a:prstGeom prst="blockArc">
          <a:avLst>
            <a:gd name="adj1" fmla="val 3328266"/>
            <a:gd name="adj2" fmla="val 7361884"/>
            <a:gd name="adj3" fmla="val 463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A04D66-2FB0-489E-A59A-9CF71BF49D35}">
      <dsp:nvSpPr>
        <dsp:cNvPr id="0" name=""/>
        <dsp:cNvSpPr/>
      </dsp:nvSpPr>
      <dsp:spPr>
        <a:xfrm>
          <a:off x="1370829" y="501235"/>
          <a:ext cx="3346149" cy="3346149"/>
        </a:xfrm>
        <a:prstGeom prst="blockArc">
          <a:avLst>
            <a:gd name="adj1" fmla="val 20520000"/>
            <a:gd name="adj2" fmla="val 3240000"/>
            <a:gd name="adj3" fmla="val 463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C2E43C-0FD4-49FC-BBB4-E4D8D879861B}">
      <dsp:nvSpPr>
        <dsp:cNvPr id="0" name=""/>
        <dsp:cNvSpPr/>
      </dsp:nvSpPr>
      <dsp:spPr>
        <a:xfrm>
          <a:off x="1370829" y="501235"/>
          <a:ext cx="3346149" cy="3346149"/>
        </a:xfrm>
        <a:prstGeom prst="blockArc">
          <a:avLst>
            <a:gd name="adj1" fmla="val 16200000"/>
            <a:gd name="adj2" fmla="val 20520000"/>
            <a:gd name="adj3" fmla="val 463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8DD8C6-ACFA-4602-8DEE-5944B839D7CA}">
      <dsp:nvSpPr>
        <dsp:cNvPr id="0" name=""/>
        <dsp:cNvSpPr/>
      </dsp:nvSpPr>
      <dsp:spPr>
        <a:xfrm>
          <a:off x="2274462" y="1404868"/>
          <a:ext cx="1538882" cy="15388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kumimoji="1" lang="en-US" altLang="ja-JP" sz="4000" kern="1200" dirty="0" smtClean="0">
              <a:latin typeface="ＭＳ Ｐゴシック" panose="020B0600070205080204" pitchFamily="50" charset="-128"/>
              <a:ea typeface="ＭＳ Ｐゴシック" panose="020B0600070205080204" pitchFamily="50" charset="-128"/>
            </a:rPr>
            <a:t>DNA</a:t>
          </a:r>
          <a:endParaRPr kumimoji="1" lang="ja-JP" altLang="en-US" sz="4000" kern="1200" dirty="0">
            <a:latin typeface="ＭＳ Ｐゴシック" panose="020B0600070205080204" pitchFamily="50" charset="-128"/>
            <a:ea typeface="ＭＳ Ｐゴシック" panose="020B0600070205080204" pitchFamily="50" charset="-128"/>
          </a:endParaRPr>
        </a:p>
      </dsp:txBody>
      <dsp:txXfrm>
        <a:off x="2499826" y="1630232"/>
        <a:ext cx="1088154" cy="1088154"/>
      </dsp:txXfrm>
    </dsp:sp>
    <dsp:sp modelId="{D4384EDE-6BEE-4F2A-A27D-895F300994F9}">
      <dsp:nvSpPr>
        <dsp:cNvPr id="0" name=""/>
        <dsp:cNvSpPr/>
      </dsp:nvSpPr>
      <dsp:spPr>
        <a:xfrm>
          <a:off x="2353461" y="1406"/>
          <a:ext cx="1380885" cy="10772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DNA</a:t>
          </a:r>
          <a:r>
            <a:rPr kumimoji="1" lang="ja-JP" altLang="en-US" sz="1400" kern="1200" dirty="0" smtClean="0">
              <a:solidFill>
                <a:schemeClr val="bg2"/>
              </a:solidFill>
              <a:latin typeface="ＭＳ Ｐゴシック" panose="020B0600070205080204" pitchFamily="50" charset="-128"/>
              <a:ea typeface="ＭＳ Ｐゴシック" panose="020B0600070205080204" pitchFamily="50" charset="-128"/>
            </a:rPr>
            <a:t> </a:t>
          </a: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Automation</a:t>
          </a:r>
          <a:endParaRPr kumimoji="1" lang="ja-JP" altLang="en-US" sz="1400" kern="1200" dirty="0">
            <a:solidFill>
              <a:schemeClr val="bg2"/>
            </a:solidFill>
            <a:latin typeface="ＭＳ Ｐゴシック" panose="020B0600070205080204" pitchFamily="50" charset="-128"/>
            <a:ea typeface="ＭＳ Ｐゴシック" panose="020B0600070205080204" pitchFamily="50" charset="-128"/>
          </a:endParaRPr>
        </a:p>
      </dsp:txBody>
      <dsp:txXfrm>
        <a:off x="2555687" y="159161"/>
        <a:ext cx="976433" cy="761707"/>
      </dsp:txXfrm>
    </dsp:sp>
    <dsp:sp modelId="{B0FB0D37-2042-4C35-9934-1F768797925D}">
      <dsp:nvSpPr>
        <dsp:cNvPr id="0" name=""/>
        <dsp:cNvSpPr/>
      </dsp:nvSpPr>
      <dsp:spPr>
        <a:xfrm>
          <a:off x="3968442" y="1130676"/>
          <a:ext cx="1259537" cy="10772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DNA Assurance</a:t>
          </a:r>
          <a:endParaRPr kumimoji="1" lang="ja-JP" altLang="en-US" sz="1400" kern="1200" dirty="0">
            <a:solidFill>
              <a:schemeClr val="bg2"/>
            </a:solidFill>
            <a:latin typeface="ＭＳ Ｐゴシック" panose="020B0600070205080204" pitchFamily="50" charset="-128"/>
            <a:ea typeface="ＭＳ Ｐゴシック" panose="020B0600070205080204" pitchFamily="50" charset="-128"/>
          </a:endParaRPr>
        </a:p>
      </dsp:txBody>
      <dsp:txXfrm>
        <a:off x="4152897" y="1288431"/>
        <a:ext cx="890627" cy="761707"/>
      </dsp:txXfrm>
    </dsp:sp>
    <dsp:sp modelId="{FE11BA81-1CA7-452A-9A5A-8DACAA9982B9}">
      <dsp:nvSpPr>
        <dsp:cNvPr id="0" name=""/>
        <dsp:cNvSpPr/>
      </dsp:nvSpPr>
      <dsp:spPr>
        <a:xfrm>
          <a:off x="3372708" y="2957873"/>
          <a:ext cx="1263619" cy="10772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Security</a:t>
          </a:r>
          <a:endParaRPr kumimoji="1" lang="ja-JP" altLang="en-US" sz="1400" kern="1200" dirty="0" smtClean="0">
            <a:solidFill>
              <a:schemeClr val="bg2"/>
            </a:solidFill>
            <a:latin typeface="ＭＳ Ｐゴシック" panose="020B0600070205080204" pitchFamily="50" charset="-128"/>
            <a:ea typeface="ＭＳ Ｐゴシック" panose="020B0600070205080204" pitchFamily="50" charset="-128"/>
          </a:endParaRPr>
        </a:p>
        <a:p>
          <a:pPr lvl="0" algn="ctr" defTabSz="622300">
            <a:lnSpc>
              <a:spcPct val="90000"/>
            </a:lnSpc>
            <a:spcBef>
              <a:spcPct val="0"/>
            </a:spcBef>
            <a:spcAft>
              <a:spcPct val="35000"/>
            </a:spcAft>
          </a:pP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ETA</a:t>
          </a:r>
          <a:endParaRPr kumimoji="1" lang="ja-JP" altLang="en-US" sz="1400" kern="1200" dirty="0">
            <a:solidFill>
              <a:schemeClr val="bg2"/>
            </a:solidFill>
            <a:latin typeface="ＭＳ Ｐゴシック" panose="020B0600070205080204" pitchFamily="50" charset="-128"/>
            <a:ea typeface="ＭＳ Ｐゴシック" panose="020B0600070205080204" pitchFamily="50" charset="-128"/>
          </a:endParaRPr>
        </a:p>
      </dsp:txBody>
      <dsp:txXfrm>
        <a:off x="3557761" y="3115628"/>
        <a:ext cx="893513" cy="761707"/>
      </dsp:txXfrm>
    </dsp:sp>
    <dsp:sp modelId="{45FB53FD-49CD-43B9-A273-4DF957F4CE80}">
      <dsp:nvSpPr>
        <dsp:cNvPr id="0" name=""/>
        <dsp:cNvSpPr/>
      </dsp:nvSpPr>
      <dsp:spPr>
        <a:xfrm>
          <a:off x="1481614" y="2986782"/>
          <a:ext cx="1427367" cy="107721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SD-Access</a:t>
          </a:r>
          <a:endParaRPr kumimoji="1" lang="ja-JP" altLang="en-US" sz="1400" kern="1200" dirty="0">
            <a:solidFill>
              <a:schemeClr val="bg2"/>
            </a:solidFill>
            <a:latin typeface="ＭＳ Ｐゴシック" panose="020B0600070205080204" pitchFamily="50" charset="-128"/>
            <a:ea typeface="ＭＳ Ｐゴシック" panose="020B0600070205080204" pitchFamily="50" charset="-128"/>
          </a:endParaRPr>
        </a:p>
      </dsp:txBody>
      <dsp:txXfrm>
        <a:off x="1690647" y="3144537"/>
        <a:ext cx="1009301" cy="761707"/>
      </dsp:txXfrm>
    </dsp:sp>
    <dsp:sp modelId="{59F32197-3955-4B96-853F-9DEA01B22FBC}">
      <dsp:nvSpPr>
        <dsp:cNvPr id="0" name=""/>
        <dsp:cNvSpPr/>
      </dsp:nvSpPr>
      <dsp:spPr>
        <a:xfrm>
          <a:off x="868020" y="1130676"/>
          <a:ext cx="1243152" cy="107721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1" lang="en-US" altLang="ja-JP" sz="1400" kern="1200" dirty="0" smtClean="0">
              <a:solidFill>
                <a:schemeClr val="bg2"/>
              </a:solidFill>
              <a:latin typeface="ＭＳ Ｐゴシック" panose="020B0600070205080204" pitchFamily="50" charset="-128"/>
              <a:ea typeface="ＭＳ Ｐゴシック" panose="020B0600070205080204" pitchFamily="50" charset="-128"/>
            </a:rPr>
            <a:t>SD-WAN</a:t>
          </a:r>
          <a:endParaRPr kumimoji="1" lang="ja-JP" altLang="en-US" sz="1400" kern="1200" dirty="0">
            <a:solidFill>
              <a:schemeClr val="bg2"/>
            </a:solidFill>
            <a:latin typeface="ＭＳ Ｐゴシック" panose="020B0600070205080204" pitchFamily="50" charset="-128"/>
            <a:ea typeface="ＭＳ Ｐゴシック" panose="020B0600070205080204" pitchFamily="50" charset="-128"/>
          </a:endParaRPr>
        </a:p>
      </dsp:txBody>
      <dsp:txXfrm>
        <a:off x="1050075" y="1288431"/>
        <a:ext cx="879042" cy="76170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1/17/18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1/17/18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469" y="391308"/>
            <a:ext cx="2091122" cy="788693"/>
          </a:xfrm>
          <a:prstGeom prst="rect">
            <a:avLst/>
          </a:prstGeom>
        </p:spPr>
      </p:pic>
    </p:spTree>
    <p:extLst>
      <p:ext uri="{BB962C8B-B14F-4D97-AF65-F5344CB8AC3E}">
        <p14:creationId xmlns:p14="http://schemas.microsoft.com/office/powerpoint/2010/main" val="21229423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a:t>
            </a:r>
            <a:r>
              <a:rPr lang="en-US" sz="600" kern="1200" spc="20" baseline="0" dirty="0" smtClean="0">
                <a:solidFill>
                  <a:schemeClr val="accent1">
                    <a:lumMod val="75000"/>
                  </a:schemeClr>
                </a:solidFill>
                <a:latin typeface="+mn-lt"/>
                <a:ea typeface="+mn-ea"/>
                <a:cs typeface="CiscoSans Thin"/>
              </a:rPr>
              <a:t>2018  </a:t>
            </a:r>
            <a:r>
              <a:rPr lang="en-US" sz="600" kern="1200" spc="20" baseline="0" dirty="0">
                <a:solidFill>
                  <a:schemeClr val="accent1">
                    <a:lumMod val="75000"/>
                  </a:schemeClr>
                </a:solidFill>
                <a:latin typeface="+mn-lt"/>
                <a:ea typeface="+mn-ea"/>
                <a:cs typeface="CiscoSans Thin"/>
              </a:rPr>
              <a:t>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ea typeface="CiscoSansTT Thin" charset="0"/>
                <a:cs typeface="CiscoSansTT Thin" charset="0"/>
              </a:defRPr>
            </a:lvl1pPr>
          </a:lstStyle>
          <a:p>
            <a:r>
              <a:rPr lang="en-GB" dirty="0"/>
              <a:t>Section Title Goes Here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3313" y="503204"/>
            <a:ext cx="1429035" cy="468852"/>
          </a:xfrm>
          <a:prstGeom prst="rect">
            <a:avLst/>
          </a:prstGeom>
        </p:spPr>
      </p:pic>
    </p:spTree>
    <p:extLst>
      <p:ext uri="{BB962C8B-B14F-4D97-AF65-F5344CB8AC3E}">
        <p14:creationId xmlns:p14="http://schemas.microsoft.com/office/powerpoint/2010/main" val="444592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Section 1 ">
    <p:spTree>
      <p:nvGrpSpPr>
        <p:cNvPr id="1" name=""/>
        <p:cNvGrpSpPr/>
        <p:nvPr/>
      </p:nvGrpSpPr>
      <p:grpSpPr>
        <a:xfrm>
          <a:off x="0" y="0"/>
          <a:ext cx="0" cy="0"/>
          <a:chOff x="0" y="0"/>
          <a:chExt cx="0" cy="0"/>
        </a:xfrm>
      </p:grpSpPr>
      <p:sp>
        <p:nvSpPr>
          <p:cNvPr id="34" name="Text Placeholder 3"/>
          <p:cNvSpPr>
            <a:spLocks noGrp="1"/>
          </p:cNvSpPr>
          <p:nvPr>
            <p:ph type="body" sz="quarter" idx="10"/>
          </p:nvPr>
        </p:nvSpPr>
        <p:spPr>
          <a:xfrm>
            <a:off x="437767" y="1680582"/>
            <a:ext cx="8345488" cy="2867070"/>
          </a:xfrm>
          <a:prstGeom prst="rect">
            <a:avLst/>
          </a:prstGeom>
        </p:spPr>
        <p:txBody>
          <a:bodyPr lIns="0" tIns="45710" rIns="0" bIns="45710">
            <a:noAutofit/>
          </a:bodyPr>
          <a:lstStyle>
            <a:lvl1pPr marL="57149" indent="0">
              <a:lnSpc>
                <a:spcPct val="95000"/>
              </a:lnSpc>
              <a:spcBef>
                <a:spcPts val="1110"/>
              </a:spcBef>
              <a:buClr>
                <a:schemeClr val="tx1"/>
              </a:buClr>
              <a:buSzPct val="60000"/>
              <a:buFont typeface="Arial" panose="020B0604020202020204" pitchFamily="34" charset="0"/>
              <a:buNone/>
              <a:defRPr sz="750" b="0" i="0">
                <a:solidFill>
                  <a:schemeClr val="tx1"/>
                </a:solidFill>
                <a:latin typeface="+mn-lt"/>
                <a:cs typeface="CiscoSans ExtraLight"/>
              </a:defRPr>
            </a:lvl1pPr>
            <a:lvl2pPr marL="174624" indent="0">
              <a:lnSpc>
                <a:spcPct val="95000"/>
              </a:lnSpc>
              <a:spcBef>
                <a:spcPts val="450"/>
              </a:spcBef>
              <a:buClr>
                <a:schemeClr val="tx1"/>
              </a:buClr>
              <a:buSzPct val="60000"/>
              <a:buFont typeface="Arial" panose="020B0604020202020204" pitchFamily="34" charset="0"/>
              <a:buNone/>
              <a:defRPr sz="1800" b="0" i="0">
                <a:solidFill>
                  <a:schemeClr val="tx1"/>
                </a:solidFill>
                <a:latin typeface="+mn-lt"/>
                <a:cs typeface="CiscoSans ExtraLight"/>
              </a:defRPr>
            </a:lvl2pPr>
            <a:lvl3pPr marL="288924" indent="0">
              <a:buClr>
                <a:schemeClr val="tx1"/>
              </a:buClr>
              <a:buSzPct val="60000"/>
              <a:buFont typeface="Arial"/>
              <a:buNone/>
              <a:defRPr sz="1600" b="0" i="0">
                <a:solidFill>
                  <a:schemeClr val="tx1"/>
                </a:solidFill>
                <a:latin typeface="+mn-lt"/>
                <a:cs typeface="CiscoSans ExtraLight"/>
              </a:defRPr>
            </a:lvl3pPr>
            <a:lvl4pPr marL="403223" indent="0">
              <a:buClr>
                <a:schemeClr val="tx1"/>
              </a:buClr>
              <a:buSzPct val="60000"/>
              <a:buFont typeface="Arial"/>
              <a:buNone/>
              <a:defRPr sz="1400" b="0" i="0">
                <a:solidFill>
                  <a:schemeClr val="tx1"/>
                </a:solidFill>
                <a:latin typeface="+mn-lt"/>
                <a:cs typeface="CiscoSans ExtraLight"/>
              </a:defRPr>
            </a:lvl4pPr>
            <a:lvl5pPr marL="517523" indent="0">
              <a:buClr>
                <a:schemeClr val="tx1"/>
              </a:buClr>
              <a:buSzPct val="60000"/>
              <a:buFont typeface="Arial"/>
              <a:buNone/>
              <a:defRPr sz="1200" b="0" i="0">
                <a:solidFill>
                  <a:schemeClr val="tx1"/>
                </a:solidFill>
                <a:latin typeface="+mn-lt"/>
                <a:cs typeface="CiscoSans ExtraLight"/>
              </a:defRPr>
            </a:lvl5pPr>
          </a:lstStyle>
          <a:p>
            <a:pPr lvl="0"/>
            <a:r>
              <a:rPr lang="en-US" dirty="0" smtClean="0"/>
              <a:t>Click to edit Master text styles</a:t>
            </a:r>
          </a:p>
        </p:txBody>
      </p:sp>
      <p:sp>
        <p:nvSpPr>
          <p:cNvPr id="35" name="Title Placeholder 5"/>
          <p:cNvSpPr>
            <a:spLocks noGrp="1"/>
          </p:cNvSpPr>
          <p:nvPr>
            <p:ph type="title"/>
          </p:nvPr>
        </p:nvSpPr>
        <p:spPr bwMode="auto">
          <a:xfrm>
            <a:off x="437767" y="1116683"/>
            <a:ext cx="8345488" cy="5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rmAutofit/>
          </a:bodyPr>
          <a:lstStyle>
            <a:lvl1pPr>
              <a:defRPr sz="2250">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354044822"/>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Half_Page_Blue_Blank">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smtClean="0">
              <a:solidFill>
                <a:srgbClr val="FFFFFF"/>
              </a:solidFill>
            </a:endParaRPr>
          </a:p>
        </p:txBody>
      </p:sp>
      <p:sp>
        <p:nvSpPr>
          <p:cNvPr id="3" name="Title Placeholder 5"/>
          <p:cNvSpPr>
            <a:spLocks noGrp="1"/>
          </p:cNvSpPr>
          <p:nvPr>
            <p:ph type="title" hasCustomPrompt="1"/>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tx2"/>
                </a:solidFill>
                <a:latin typeface="+mj-lt"/>
                <a:ea typeface="ＭＳ Ｐゴシック" charset="0"/>
                <a:cs typeface="Tipo de letra del sistema Fina" charset="0"/>
              </a:defRPr>
            </a:lvl1pPr>
          </a:lstStyle>
          <a:p>
            <a:pPr lvl="0"/>
            <a:r>
              <a:rPr lang="en-GB" dirty="0" smtClean="0"/>
              <a:t>Click to edit Master title style</a:t>
            </a:r>
            <a:endParaRPr lang="en-GB" dirty="0"/>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5073">
                    <a:alpha val="60000"/>
                  </a:srgbClr>
                </a:solidFill>
                <a:latin typeface="Arial" panose="020B0604020202020204"/>
                <a:ea typeface=""/>
                <a:cs typeface="CiscoSans Thin"/>
              </a:rPr>
              <a:t>© </a:t>
            </a:r>
            <a:r>
              <a:rPr lang="en-US" sz="600" spc="20" dirty="0" smtClean="0">
                <a:solidFill>
                  <a:srgbClr val="005073">
                    <a:alpha val="60000"/>
                  </a:srgbClr>
                </a:solidFill>
                <a:latin typeface="Arial" panose="020B0604020202020204"/>
                <a:ea typeface=""/>
                <a:cs typeface="CiscoSans Thin"/>
              </a:rPr>
              <a:t>2018  </a:t>
            </a:r>
            <a:r>
              <a:rPr lang="en-US" sz="600" spc="20" dirty="0">
                <a:solidFill>
                  <a:srgbClr val="005073">
                    <a:alpha val="60000"/>
                  </a:srgbClr>
                </a:solidFill>
                <a:latin typeface="Arial" panose="020B0604020202020204"/>
                <a:ea typeface=""/>
                <a:cs typeface="CiscoSans Thin"/>
              </a:rPr>
              <a:t>Cisco and/or its affiliates. All rights reserved.   Cisco </a:t>
            </a:r>
            <a:r>
              <a:rPr lang="en-US" sz="600" spc="20" dirty="0" smtClean="0">
                <a:solidFill>
                  <a:srgbClr val="005073">
                    <a:alpha val="60000"/>
                  </a:srgbClr>
                </a:solidFill>
                <a:latin typeface="Arial" panose="020B0604020202020204"/>
                <a:ea typeface=""/>
                <a:cs typeface="CiscoSans Thin"/>
              </a:rPr>
              <a:t>Public</a:t>
            </a:r>
            <a:endParaRPr lang="en-US" sz="600" spc="20" dirty="0">
              <a:solidFill>
                <a:srgbClr val="005073">
                  <a:alpha val="60000"/>
                </a:srgbClr>
              </a:solidFill>
              <a:latin typeface="Arial" panose="020B0604020202020204"/>
              <a:ea typeface=""/>
              <a:cs typeface="CiscoSans Thin"/>
            </a:endParaRPr>
          </a:p>
        </p:txBody>
      </p:sp>
    </p:spTree>
    <p:extLst>
      <p:ext uri="{BB962C8B-B14F-4D97-AF65-F5344CB8AC3E}">
        <p14:creationId xmlns:p14="http://schemas.microsoft.com/office/powerpoint/2010/main" val="2040269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S PGothic" charset="-128"/>
                <a:ea typeface="MS PGothic" charset="-128"/>
                <a:cs typeface="MS PGothic" charset="-128"/>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S PGothic" charset="-128"/>
                <a:ea typeface="MS PGothic" charset="-128"/>
                <a:cs typeface="MS PGothic" charset="-128"/>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S PGothic" charset="-128"/>
                <a:ea typeface="MS PGothic" charset="-128"/>
                <a:cs typeface="MS PGothic" charset="-128"/>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S PGothic" charset="-128"/>
                <a:ea typeface="MS PGothic" charset="-128"/>
                <a:cs typeface="MS PGothic" charset="-128"/>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latin typeface="MS PGothic" charset="-128"/>
              <a:ea typeface="MS PGothic" charset="-128"/>
              <a:cs typeface="MS PGothic" charset="-128"/>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latin typeface="MS PGothic" charset="-128"/>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S PGothic" charset="-128"/>
                <a:ea typeface="MS PGothic" charset="-128"/>
                <a:cs typeface="MS PGothic" charset="-128"/>
              </a:defRPr>
            </a:lvl1pPr>
          </a:lstStyle>
          <a:p>
            <a:r>
              <a:rPr lang="en-GB" dirty="0"/>
              <a:t>Section Title Goes Here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latin typeface="MS PGothic" charset="-128"/>
              <a:ea typeface="MS PGothic" charset="-128"/>
              <a:cs typeface="MS PGothic" charset="-128"/>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S PGothic" charset="-128"/>
                <a:ea typeface="MS PGothic" charset="-128"/>
                <a:cs typeface="MS PGothic" charset="-128"/>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atin typeface="MS PGothic" charset="-128"/>
                <a:ea typeface="MS PGothic" charset="-128"/>
                <a:cs typeface="MS PGothic" charset="-128"/>
              </a:defRPr>
            </a:lvl1pPr>
            <a:lvl2pPr marL="346075" indent="-171450">
              <a:lnSpc>
                <a:spcPct val="100000"/>
              </a:lnSpc>
              <a:buClr>
                <a:schemeClr val="tx1"/>
              </a:buClr>
              <a:buSzPct val="60000"/>
              <a:buFont typeface="Arial" panose="020B0604020202020204" pitchFamily="34" charset="0"/>
              <a:buChar char="•"/>
              <a:defRPr sz="2400">
                <a:latin typeface="MS PGothic" charset="-128"/>
                <a:ea typeface="MS PGothic" charset="-128"/>
                <a:cs typeface="MS PGothic" charset="-128"/>
              </a:defRPr>
            </a:lvl2pPr>
            <a:lvl3pPr marL="457200" indent="-117475">
              <a:lnSpc>
                <a:spcPct val="100000"/>
              </a:lnSpc>
              <a:buClr>
                <a:schemeClr val="tx1"/>
              </a:buClr>
              <a:buSzPct val="60000"/>
              <a:buFont typeface="Arial" panose="020B0604020202020204" pitchFamily="34" charset="0"/>
              <a:buChar char="•"/>
              <a:defRPr sz="2000">
                <a:latin typeface="MS PGothic" charset="-128"/>
                <a:ea typeface="MS PGothic" charset="-128"/>
                <a:cs typeface="MS PGothic" charset="-128"/>
              </a:defRPr>
            </a:lvl3pPr>
            <a:lvl4pPr marL="574675" indent="-117475">
              <a:lnSpc>
                <a:spcPct val="100000"/>
              </a:lnSpc>
              <a:buClr>
                <a:schemeClr val="tx1"/>
              </a:buClr>
              <a:buSzPct val="60000"/>
              <a:buFont typeface="Arial" panose="020B0604020202020204" pitchFamily="34" charset="0"/>
              <a:buChar char="•"/>
              <a:tabLst/>
              <a:defRPr sz="1800">
                <a:latin typeface="MS PGothic" charset="-128"/>
                <a:ea typeface="MS PGothic" charset="-128"/>
                <a:cs typeface="MS PGothic" charset="-128"/>
              </a:defRPr>
            </a:lvl4pPr>
            <a:lvl5pPr marL="744538" indent="-112713">
              <a:lnSpc>
                <a:spcPct val="100000"/>
              </a:lnSpc>
              <a:buClr>
                <a:schemeClr val="tx1"/>
              </a:buClr>
              <a:buSzPct val="60000"/>
              <a:buFont typeface="Arial" panose="020B0604020202020204" pitchFamily="34" charset="0"/>
              <a:buChar char="•"/>
              <a:defRPr sz="1800">
                <a:latin typeface="MS PGothic" charset="-128"/>
                <a:ea typeface="MS PGothic" charset="-128"/>
                <a:cs typeface="MS PGothic"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MS PGothic" charset="-128"/>
                <a:ea typeface="MS PGothic" charset="-128"/>
                <a:cs typeface="MS PGothic" charset="-128"/>
              </a:rPr>
              <a:t>© </a:t>
            </a:r>
            <a:r>
              <a:rPr lang="en-US" sz="600" spc="20" dirty="0" smtClean="0">
                <a:solidFill>
                  <a:srgbClr val="00BCEB">
                    <a:lumMod val="75000"/>
                  </a:srgbClr>
                </a:solidFill>
                <a:latin typeface="MS PGothic" charset="-128"/>
                <a:ea typeface="MS PGothic" charset="-128"/>
                <a:cs typeface="MS PGothic" charset="-128"/>
              </a:rPr>
              <a:t>2018  </a:t>
            </a:r>
            <a:r>
              <a:rPr lang="en-US" sz="600" spc="20" dirty="0">
                <a:solidFill>
                  <a:srgbClr val="00BCEB">
                    <a:lumMod val="75000"/>
                  </a:srgbClr>
                </a:solidFill>
                <a:latin typeface="MS PGothic" charset="-128"/>
                <a:ea typeface="MS PGothic" charset="-128"/>
                <a:cs typeface="MS PGothic" charset="-128"/>
              </a:rPr>
              <a:t>Cisco and/or its affiliates. All rights reserved.   Cisco </a:t>
            </a:r>
            <a:r>
              <a:rPr lang="en-US" altLang="ja-JP" sz="600" spc="20" dirty="0" smtClean="0">
                <a:solidFill>
                  <a:srgbClr val="00BCEB">
                    <a:lumMod val="75000"/>
                  </a:srgbClr>
                </a:solidFill>
                <a:latin typeface="MS PGothic" charset="-128"/>
                <a:ea typeface="MS PGothic" charset="-128"/>
                <a:cs typeface="MS PGothic" charset="-128"/>
              </a:rPr>
              <a:t>Public</a:t>
            </a:r>
            <a:endParaRPr lang="en-US" sz="600" spc="20" dirty="0">
              <a:solidFill>
                <a:srgbClr val="00BCEB">
                  <a:lumMod val="75000"/>
                </a:srgbClr>
              </a:solidFill>
              <a:latin typeface="MS PGothic" charset="-128"/>
              <a:ea typeface="MS PGothic" charset="-128"/>
              <a:cs typeface="MS PGothic" charset="-128"/>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latin typeface="MS PGothic" charset="-128"/>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5073"/>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a:t>
            </a:r>
            <a:r>
              <a:rPr lang="en-US" altLang="ja-JP" sz="600" kern="1200" spc="20" baseline="0" dirty="0" smtClean="0">
                <a:solidFill>
                  <a:schemeClr val="accent1">
                    <a:lumMod val="75000"/>
                  </a:schemeClr>
                </a:solidFill>
                <a:latin typeface="+mn-lt"/>
                <a:ea typeface="+mn-ea"/>
                <a:cs typeface="CiscoSans Thin"/>
              </a:rPr>
              <a:t>Public</a:t>
            </a:r>
            <a:endParaRPr lang="en-US" sz="600" kern="1200" spc="20" baseline="0" dirty="0">
              <a:solidFill>
                <a:schemeClr val="accent1">
                  <a:lumMod val="75000"/>
                </a:schemeClr>
              </a:solidFill>
              <a:latin typeface="+mn-lt"/>
              <a:ea typeface="+mn-ea"/>
              <a:cs typeface="CiscoSans Thin"/>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theme" Target="../theme/theme2.xml"/><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a:t>
            </a:r>
            <a:r>
              <a:rPr lang="en-US" sz="600" spc="20" baseline="0" dirty="0" smtClean="0">
                <a:solidFill>
                  <a:schemeClr val="bg2">
                    <a:lumMod val="65000"/>
                  </a:schemeClr>
                </a:solidFill>
                <a:latin typeface="+mn-lt"/>
                <a:ea typeface="+mn-ea"/>
                <a:cs typeface="CiscoSans Thin"/>
              </a:rPr>
              <a:t>2018  </a:t>
            </a:r>
            <a:r>
              <a:rPr lang="en-US" sz="600" spc="20" baseline="0" dirty="0">
                <a:solidFill>
                  <a:schemeClr val="bg2">
                    <a:lumMod val="65000"/>
                  </a:schemeClr>
                </a:solidFill>
                <a:latin typeface="+mn-lt"/>
                <a:ea typeface="+mn-ea"/>
                <a:cs typeface="CiscoSans Thin"/>
              </a:rPr>
              <a:t>Cisco and/or its affiliates. All rights reserved.   Cisco </a:t>
            </a:r>
            <a:r>
              <a:rPr lang="en-US" altLang="ja-JP"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7" r:id="rId27"/>
    <p:sldLayoutId id="2147484019" r:id="rId28"/>
    <p:sldLayoutId id="2147484020" r:id="rId29"/>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FFFFFF">
                    <a:lumMod val="65000"/>
                  </a:srgbClr>
                </a:solidFill>
                <a:latin typeface="MS PGothic" charset="-128"/>
                <a:ea typeface=""/>
                <a:cs typeface="CiscoSans Thin"/>
              </a:rPr>
              <a:t>© </a:t>
            </a:r>
            <a:r>
              <a:rPr lang="en-US" sz="600" spc="20" dirty="0" smtClean="0">
                <a:solidFill>
                  <a:srgbClr val="FFFFFF">
                    <a:lumMod val="65000"/>
                  </a:srgbClr>
                </a:solidFill>
                <a:latin typeface="MS PGothic" charset="-128"/>
                <a:ea typeface=""/>
                <a:cs typeface="CiscoSans Thin"/>
              </a:rPr>
              <a:t>2018  </a:t>
            </a:r>
            <a:r>
              <a:rPr lang="en-US" sz="600" spc="20" dirty="0">
                <a:solidFill>
                  <a:srgbClr val="FFFFFF">
                    <a:lumMod val="65000"/>
                  </a:srgbClr>
                </a:solidFill>
                <a:latin typeface="MS PGothic" charset="-128"/>
                <a:ea typeface=""/>
                <a:cs typeface="CiscoSans Thin"/>
              </a:rPr>
              <a:t>Cisco and/or its affiliates. All rights reserved.   Cisco </a:t>
            </a:r>
            <a:r>
              <a:rPr lang="en-US" altLang="ja-JP" sz="600" spc="20" dirty="0" smtClean="0">
                <a:solidFill>
                  <a:srgbClr val="FFFFFF">
                    <a:lumMod val="65000"/>
                  </a:srgbClr>
                </a:solidFill>
                <a:latin typeface="MS PGothic" charset="-128"/>
                <a:ea typeface=""/>
                <a:cs typeface="CiscoSans Thin"/>
              </a:rPr>
              <a:t>Public</a:t>
            </a:r>
            <a:endParaRPr lang="en-US" sz="600" spc="20" dirty="0">
              <a:solidFill>
                <a:srgbClr val="FFFFFF">
                  <a:lumMod val="65000"/>
                </a:srgbClr>
              </a:solidFill>
              <a:latin typeface="MS PGothic" charset="-128"/>
              <a:ea typeface=""/>
              <a:cs typeface="CiscoSans Thin"/>
            </a:endParaRPr>
          </a:p>
        </p:txBody>
      </p:sp>
    </p:spTree>
    <p:extLst>
      <p:ext uri="{BB962C8B-B14F-4D97-AF65-F5344CB8AC3E}">
        <p14:creationId xmlns:p14="http://schemas.microsoft.com/office/powerpoint/2010/main" val="2098831925"/>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image" Target="../media/image41.gi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5.png"/><Relationship Id="rId3" Type="http://schemas.openxmlformats.org/officeDocument/2006/relationships/image" Target="../media/image20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6.tiff"/><Relationship Id="rId3" Type="http://schemas.openxmlformats.org/officeDocument/2006/relationships/image" Target="../media/image307.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microsoft.com/office/2007/relationships/hdphoto" Target="../media/hdphoto1.wdp"/><Relationship Id="rId15" Type="http://schemas.openxmlformats.org/officeDocument/2006/relationships/image" Target="../media/image25.png"/><Relationship Id="rId16"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104.xml.rels><?xml version="1.0" encoding="UTF-8" standalone="yes"?>
<Relationships xmlns="http://schemas.openxmlformats.org/package/2006/relationships"><Relationship Id="rId9" Type="http://schemas.openxmlformats.org/officeDocument/2006/relationships/image" Target="../media/image110.png"/><Relationship Id="rId20" Type="http://schemas.openxmlformats.org/officeDocument/2006/relationships/image" Target="../media/image119.png"/><Relationship Id="rId10" Type="http://schemas.microsoft.com/office/2007/relationships/hdphoto" Target="../media/hdphoto5.wdp"/><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png"/><Relationship Id="rId18" Type="http://schemas.openxmlformats.org/officeDocument/2006/relationships/image" Target="../media/image118.jpeg"/><Relationship Id="rId19" Type="http://schemas.microsoft.com/office/2007/relationships/hdphoto" Target="../media/hdphoto6.wdp"/><Relationship Id="rId1" Type="http://schemas.openxmlformats.org/officeDocument/2006/relationships/slideLayout" Target="../slideLayouts/slideLayout13.xml"/><Relationship Id="rId2" Type="http://schemas.openxmlformats.org/officeDocument/2006/relationships/image" Target="../media/image104.png"/><Relationship Id="rId3" Type="http://schemas.openxmlformats.org/officeDocument/2006/relationships/image" Target="../media/image105.png"/><Relationship Id="rId4" Type="http://schemas.microsoft.com/office/2007/relationships/hdphoto" Target="../media/hdphoto4.wdp"/><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309.png"/><Relationship Id="rId4" Type="http://schemas.openxmlformats.org/officeDocument/2006/relationships/image" Target="../media/image310.png"/><Relationship Id="rId5" Type="http://schemas.openxmlformats.org/officeDocument/2006/relationships/image" Target="../media/image311.png"/><Relationship Id="rId6" Type="http://schemas.openxmlformats.org/officeDocument/2006/relationships/image" Target="../media/image312.png"/><Relationship Id="rId7" Type="http://schemas.openxmlformats.org/officeDocument/2006/relationships/image" Target="../media/image313.emf"/><Relationship Id="rId8" Type="http://schemas.openxmlformats.org/officeDocument/2006/relationships/image" Target="../media/image314.emf"/><Relationship Id="rId1" Type="http://schemas.openxmlformats.org/officeDocument/2006/relationships/slideLayout" Target="../slideLayouts/slideLayout13.xml"/><Relationship Id="rId2" Type="http://schemas.openxmlformats.org/officeDocument/2006/relationships/image" Target="../media/image308.png"/></Relationships>
</file>

<file path=ppt/slides/_rels/slide106.xml.rels><?xml version="1.0" encoding="UTF-8" standalone="yes"?>
<Relationships xmlns="http://schemas.openxmlformats.org/package/2006/relationships"><Relationship Id="rId11" Type="http://schemas.openxmlformats.org/officeDocument/2006/relationships/image" Target="../media/image233.wmf"/><Relationship Id="rId12" Type="http://schemas.openxmlformats.org/officeDocument/2006/relationships/image" Target="../media/image234.tiff"/><Relationship Id="rId13" Type="http://schemas.openxmlformats.org/officeDocument/2006/relationships/image" Target="../media/image235.tiff"/><Relationship Id="rId14" Type="http://schemas.openxmlformats.org/officeDocument/2006/relationships/image" Target="../media/image237.tiff"/><Relationship Id="rId15" Type="http://schemas.openxmlformats.org/officeDocument/2006/relationships/image" Target="../media/image236.png"/><Relationship Id="rId1" Type="http://schemas.openxmlformats.org/officeDocument/2006/relationships/slideLayout" Target="../slideLayouts/slideLayout13.xml"/><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6" Type="http://schemas.openxmlformats.org/officeDocument/2006/relationships/image" Target="../media/image228.png"/><Relationship Id="rId7" Type="http://schemas.openxmlformats.org/officeDocument/2006/relationships/image" Target="../media/image229.png"/><Relationship Id="rId8" Type="http://schemas.openxmlformats.org/officeDocument/2006/relationships/image" Target="../media/image230.png"/><Relationship Id="rId9" Type="http://schemas.openxmlformats.org/officeDocument/2006/relationships/image" Target="../media/image231.png"/><Relationship Id="rId10" Type="http://schemas.openxmlformats.org/officeDocument/2006/relationships/image" Target="../media/image23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tiff"/><Relationship Id="rId6" Type="http://schemas.openxmlformats.org/officeDocument/2006/relationships/image" Target="../media/image54.tiff"/><Relationship Id="rId7" Type="http://schemas.openxmlformats.org/officeDocument/2006/relationships/image" Target="../media/image55.tiff"/><Relationship Id="rId8" Type="http://schemas.openxmlformats.org/officeDocument/2006/relationships/image" Target="../media/image56.tiff"/><Relationship Id="rId9" Type="http://schemas.openxmlformats.org/officeDocument/2006/relationships/image" Target="../media/image57.tiff"/><Relationship Id="rId10" Type="http://schemas.openxmlformats.org/officeDocument/2006/relationships/image" Target="../media/image58.png"/><Relationship Id="rId11" Type="http://schemas.openxmlformats.org/officeDocument/2006/relationships/image" Target="../media/image59.tiff"/><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18.xml.rels><?xml version="1.0" encoding="UTF-8" standalone="yes"?>
<Relationships xmlns="http://schemas.openxmlformats.org/package/2006/relationships"><Relationship Id="rId11" Type="http://schemas.openxmlformats.org/officeDocument/2006/relationships/image" Target="../media/image68.jpeg"/><Relationship Id="rId12"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tiff"/><Relationship Id="rId6" Type="http://schemas.openxmlformats.org/officeDocument/2006/relationships/image" Target="../media/image65.png"/><Relationship Id="rId7" Type="http://schemas.openxmlformats.org/officeDocument/2006/relationships/image" Target="../media/image66.png"/><Relationship Id="rId8" Type="http://schemas.microsoft.com/office/2007/relationships/hdphoto" Target="../media/hdphoto2.wdp"/><Relationship Id="rId9" Type="http://schemas.openxmlformats.org/officeDocument/2006/relationships/image" Target="../media/image67.png"/><Relationship Id="rId10"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cisco.com/c/dam/global/ja_jp/products/catalog/pdf/cisco_dna_nyumon.pdf" TargetMode="External"/><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cisco.com/c/dam/global/ja_jp/products/catalog/pdf/cisco_dna_nyumon.pdf" TargetMode="Externa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6.tiff"/><Relationship Id="rId4" Type="http://schemas.openxmlformats.org/officeDocument/2006/relationships/image" Target="../media/image77.png"/><Relationship Id="rId5" Type="http://schemas.openxmlformats.org/officeDocument/2006/relationships/image" Target="../media/image78.tiff"/><Relationship Id="rId1" Type="http://schemas.openxmlformats.org/officeDocument/2006/relationships/slideLayout" Target="../slideLayouts/slideLayout13.xml"/><Relationship Id="rId2" Type="http://schemas.openxmlformats.org/officeDocument/2006/relationships/image" Target="../media/image75.tiff"/></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image" Target="../media/image79.png"/></Relationships>
</file>

<file path=ppt/slides/_rels/slide29.xml.rels><?xml version="1.0" encoding="UTF-8" standalone="yes"?>
<Relationships xmlns="http://schemas.openxmlformats.org/package/2006/relationships"><Relationship Id="rId11" Type="http://schemas.openxmlformats.org/officeDocument/2006/relationships/image" Target="../media/image89.png"/><Relationship Id="rId12" Type="http://schemas.openxmlformats.org/officeDocument/2006/relationships/image" Target="../media/image90.png"/><Relationship Id="rId13" Type="http://schemas.openxmlformats.org/officeDocument/2006/relationships/image" Target="../media/image91.png"/><Relationship Id="rId14"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image" Target="../media/image81.png"/><Relationship Id="rId3" Type="http://schemas.openxmlformats.org/officeDocument/2006/relationships/image" Target="../media/image73.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3.xml"/><Relationship Id="rId2"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102.tiff"/><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image" Target="../media/image10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9" Type="http://schemas.openxmlformats.org/officeDocument/2006/relationships/image" Target="../media/image110.png"/><Relationship Id="rId20" Type="http://schemas.openxmlformats.org/officeDocument/2006/relationships/image" Target="../media/image119.png"/><Relationship Id="rId10" Type="http://schemas.microsoft.com/office/2007/relationships/hdphoto" Target="../media/hdphoto5.wdp"/><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png"/><Relationship Id="rId18" Type="http://schemas.openxmlformats.org/officeDocument/2006/relationships/image" Target="../media/image118.jpeg"/><Relationship Id="rId19" Type="http://schemas.microsoft.com/office/2007/relationships/hdphoto" Target="../media/hdphoto6.wdp"/><Relationship Id="rId1" Type="http://schemas.openxmlformats.org/officeDocument/2006/relationships/slideLayout" Target="../slideLayouts/slideLayout13.xml"/><Relationship Id="rId2" Type="http://schemas.openxmlformats.org/officeDocument/2006/relationships/image" Target="../media/image104.png"/><Relationship Id="rId3" Type="http://schemas.openxmlformats.org/officeDocument/2006/relationships/image" Target="../media/image105.png"/><Relationship Id="rId4" Type="http://schemas.microsoft.com/office/2007/relationships/hdphoto" Target="../media/hdphoto4.wdp"/><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13.xml"/><Relationship Id="rId2"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1" Type="http://schemas.openxmlformats.org/officeDocument/2006/relationships/slideLayout" Target="../slideLayouts/slideLayout13.xml"/><Relationship Id="rId2"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1" Type="http://schemas.openxmlformats.org/officeDocument/2006/relationships/slideLayout" Target="../slideLayouts/slideLayout13.xml"/><Relationship Id="rId2"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35.png"/><Relationship Id="rId1" Type="http://schemas.openxmlformats.org/officeDocument/2006/relationships/slideLayout" Target="../slideLayouts/slideLayout13.xml"/><Relationship Id="rId2" Type="http://schemas.openxmlformats.org/officeDocument/2006/relationships/image" Target="../media/image1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147.png"/><Relationship Id="rId1" Type="http://schemas.openxmlformats.org/officeDocument/2006/relationships/slideLayout" Target="../slideLayouts/slideLayout13.xml"/><Relationship Id="rId2"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9.png"/><Relationship Id="rId3" Type="http://schemas.openxmlformats.org/officeDocument/2006/relationships/image" Target="../media/image150.png"/></Relationships>
</file>

<file path=ppt/slides/_rels/slide43.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hyperlink" Target="https://www.cisco.com/assets/sol/sb/WAP125_Emulators/WAP125_Emulator_v1-0-0-03/main.htm" TargetMode="External"/><Relationship Id="rId6" Type="http://schemas.openxmlformats.org/officeDocument/2006/relationships/hyperlink" Target="https://www.cisco.com/assets/sol/sb/WAP581_Emulators/WAP581_Emulator_v1-0-0-4/main.htm" TargetMode="External"/><Relationship Id="rId1" Type="http://schemas.openxmlformats.org/officeDocument/2006/relationships/slideLayout" Target="../slideLayouts/slideLayout13.xml"/><Relationship Id="rId2" Type="http://schemas.openxmlformats.org/officeDocument/2006/relationships/image" Target="../media/image151.jpeg"/></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jpeg"/><Relationship Id="rId5" Type="http://schemas.openxmlformats.org/officeDocument/2006/relationships/image" Target="../media/image157.jpeg"/><Relationship Id="rId6" Type="http://schemas.openxmlformats.org/officeDocument/2006/relationships/image" Target="../media/image158.png"/><Relationship Id="rId7" Type="http://schemas.openxmlformats.org/officeDocument/2006/relationships/image" Target="../media/image159.png"/><Relationship Id="rId1" Type="http://schemas.openxmlformats.org/officeDocument/2006/relationships/slideLayout" Target="../slideLayouts/slideLayout13.xml"/><Relationship Id="rId2" Type="http://schemas.openxmlformats.org/officeDocument/2006/relationships/image" Target="../media/image154.png"/></Relationships>
</file>

<file path=ppt/slides/_rels/slide45.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5" Type="http://schemas.openxmlformats.org/officeDocument/2006/relationships/image" Target="../media/image163.jpeg"/><Relationship Id="rId1" Type="http://schemas.openxmlformats.org/officeDocument/2006/relationships/slideLayout" Target="../slideLayouts/slideLayout13.xml"/><Relationship Id="rId2" Type="http://schemas.openxmlformats.org/officeDocument/2006/relationships/image" Target="../media/image16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4.png"/><Relationship Id="rId3" Type="http://schemas.openxmlformats.org/officeDocument/2006/relationships/image" Target="../media/image1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png"/><Relationship Id="rId3" Type="http://schemas.openxmlformats.org/officeDocument/2006/relationships/image" Target="../media/image167.png"/></Relationships>
</file>

<file path=ppt/slides/_rels/slide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microsoft.com/office/2007/relationships/hdphoto" Target="../media/hdphoto1.wdp"/><Relationship Id="rId15" Type="http://schemas.openxmlformats.org/officeDocument/2006/relationships/image" Target="../media/image25.png"/><Relationship Id="rId16"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8.tiff"/></Relationships>
</file>

<file path=ppt/slides/_rels/slide53.xml.rels><?xml version="1.0" encoding="UTF-8" standalone="yes"?>
<Relationships xmlns="http://schemas.openxmlformats.org/package/2006/relationships"><Relationship Id="rId11" Type="http://schemas.openxmlformats.org/officeDocument/2006/relationships/image" Target="../media/image178.jpeg"/><Relationship Id="rId12" Type="http://schemas.openxmlformats.org/officeDocument/2006/relationships/image" Target="../media/image179.jpeg"/><Relationship Id="rId13" Type="http://schemas.openxmlformats.org/officeDocument/2006/relationships/image" Target="../media/image180.jpeg"/><Relationship Id="rId14" Type="http://schemas.openxmlformats.org/officeDocument/2006/relationships/image" Target="../media/image181.jpeg"/><Relationship Id="rId15" Type="http://schemas.openxmlformats.org/officeDocument/2006/relationships/image" Target="../media/image182.jpeg"/><Relationship Id="rId1" Type="http://schemas.openxmlformats.org/officeDocument/2006/relationships/slideLayout" Target="../slideLayouts/slideLayout13.xml"/><Relationship Id="rId2" Type="http://schemas.openxmlformats.org/officeDocument/2006/relationships/image" Target="../media/image169.png"/><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8" Type="http://schemas.openxmlformats.org/officeDocument/2006/relationships/image" Target="../media/image175.png"/><Relationship Id="rId9" Type="http://schemas.openxmlformats.org/officeDocument/2006/relationships/image" Target="../media/image176.png"/><Relationship Id="rId10" Type="http://schemas.openxmlformats.org/officeDocument/2006/relationships/image" Target="../media/image177.png"/></Relationships>
</file>

<file path=ppt/slides/_rels/slide54.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13.xml"/><Relationship Id="rId2" Type="http://schemas.openxmlformats.org/officeDocument/2006/relationships/hyperlink" Target="https://www.youtube.com/watch?v=Q1T3LCbcrI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1" Type="http://schemas.openxmlformats.org/officeDocument/2006/relationships/slideLayout" Target="../slideLayouts/slideLayout13.xml"/><Relationship Id="rId2" Type="http://schemas.openxmlformats.org/officeDocument/2006/relationships/image" Target="../media/image1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94.png"/><Relationship Id="rId1" Type="http://schemas.openxmlformats.org/officeDocument/2006/relationships/slideLayout" Target="../slideLayouts/slideLayout13.xml"/><Relationship Id="rId2" Type="http://schemas.openxmlformats.org/officeDocument/2006/relationships/image" Target="../media/image1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jpeg"/><Relationship Id="rId5" Type="http://schemas.openxmlformats.org/officeDocument/2006/relationships/image" Target="../media/image198.png"/><Relationship Id="rId6" Type="http://schemas.openxmlformats.org/officeDocument/2006/relationships/image" Target="../media/image199.jpeg"/><Relationship Id="rId7" Type="http://schemas.openxmlformats.org/officeDocument/2006/relationships/image" Target="../media/image200.png"/><Relationship Id="rId8" Type="http://schemas.openxmlformats.org/officeDocument/2006/relationships/image" Target="../media/image201.jpeg"/><Relationship Id="rId1" Type="http://schemas.openxmlformats.org/officeDocument/2006/relationships/slideLayout" Target="../slideLayouts/slideLayout13.xml"/><Relationship Id="rId2" Type="http://schemas.openxmlformats.org/officeDocument/2006/relationships/image" Target="../media/image19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1" Type="http://schemas.openxmlformats.org/officeDocument/2006/relationships/slideLayout" Target="../slideLayouts/slideLayout13.xml"/><Relationship Id="rId2"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png"/><Relationship Id="rId6" Type="http://schemas.openxmlformats.org/officeDocument/2006/relationships/image" Target="../media/image206.png"/><Relationship Id="rId1" Type="http://schemas.openxmlformats.org/officeDocument/2006/relationships/slideLayout" Target="../slideLayouts/slideLayout13.xml"/><Relationship Id="rId2" Type="http://schemas.openxmlformats.org/officeDocument/2006/relationships/image" Target="../media/image20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7.png"/><Relationship Id="rId3" Type="http://schemas.openxmlformats.org/officeDocument/2006/relationships/image" Target="../media/image20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1" Type="http://schemas.openxmlformats.org/officeDocument/2006/relationships/slideLayout" Target="../slideLayouts/slideLayout13.xml"/><Relationship Id="rId2" Type="http://schemas.openxmlformats.org/officeDocument/2006/relationships/image" Target="../media/image209.png"/></Relationships>
</file>

<file path=ppt/slides/_rels/slide67.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1.png"/><Relationship Id="rId7" Type="http://schemas.openxmlformats.org/officeDocument/2006/relationships/image" Target="../media/image212.png"/><Relationship Id="rId8" Type="http://schemas.openxmlformats.org/officeDocument/2006/relationships/image" Target="../media/image216.png"/><Relationship Id="rId9" Type="http://schemas.openxmlformats.org/officeDocument/2006/relationships/image" Target="../media/image217.jpeg"/><Relationship Id="rId10" Type="http://schemas.openxmlformats.org/officeDocument/2006/relationships/image" Target="../media/image218.png"/><Relationship Id="rId11" Type="http://schemas.openxmlformats.org/officeDocument/2006/relationships/image" Target="../media/image213.png"/><Relationship Id="rId1" Type="http://schemas.openxmlformats.org/officeDocument/2006/relationships/slideLayout" Target="../slideLayouts/slideLayout13.xml"/><Relationship Id="rId2" Type="http://schemas.openxmlformats.org/officeDocument/2006/relationships/image" Target="../media/image2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1" Type="http://schemas.openxmlformats.org/officeDocument/2006/relationships/image" Target="../media/image218.png"/><Relationship Id="rId12" Type="http://schemas.openxmlformats.org/officeDocument/2006/relationships/image" Target="../media/image206.png"/><Relationship Id="rId13" Type="http://schemas.openxmlformats.org/officeDocument/2006/relationships/image" Target="../media/image220.png"/><Relationship Id="rId14" Type="http://schemas.openxmlformats.org/officeDocument/2006/relationships/image" Target="../media/image221.png"/><Relationship Id="rId1" Type="http://schemas.openxmlformats.org/officeDocument/2006/relationships/slideLayout" Target="../slideLayouts/slideLayout13.xml"/><Relationship Id="rId2" Type="http://schemas.openxmlformats.org/officeDocument/2006/relationships/image" Target="../media/image209.png"/><Relationship Id="rId3" Type="http://schemas.openxmlformats.org/officeDocument/2006/relationships/image" Target="../media/image219.png"/><Relationship Id="rId4" Type="http://schemas.openxmlformats.org/officeDocument/2006/relationships/image" Target="../media/image210.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1.png"/><Relationship Id="rId8" Type="http://schemas.openxmlformats.org/officeDocument/2006/relationships/image" Target="../media/image212.png"/><Relationship Id="rId9" Type="http://schemas.openxmlformats.org/officeDocument/2006/relationships/image" Target="../media/image216.png"/><Relationship Id="rId10" Type="http://schemas.openxmlformats.org/officeDocument/2006/relationships/image" Target="../media/image217.jpeg"/></Relationships>
</file>

<file path=ppt/slides/_rels/slide7.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tiff"/><Relationship Id="rId1" Type="http://schemas.openxmlformats.org/officeDocument/2006/relationships/slideLayout" Target="../slideLayouts/slideLayout13.xml"/><Relationship Id="rId2" Type="http://schemas.openxmlformats.org/officeDocument/2006/relationships/image" Target="../media/image28.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3.png"/></Relationships>
</file>

<file path=ppt/slides/_rels/slide73.xml.rels><?xml version="1.0" encoding="UTF-8" standalone="yes"?>
<Relationships xmlns="http://schemas.openxmlformats.org/package/2006/relationships"><Relationship Id="rId11" Type="http://schemas.openxmlformats.org/officeDocument/2006/relationships/image" Target="../media/image233.wmf"/><Relationship Id="rId12" Type="http://schemas.openxmlformats.org/officeDocument/2006/relationships/image" Target="../media/image234.tiff"/><Relationship Id="rId13" Type="http://schemas.openxmlformats.org/officeDocument/2006/relationships/image" Target="../media/image235.tiff"/><Relationship Id="rId14" Type="http://schemas.openxmlformats.org/officeDocument/2006/relationships/image" Target="../media/image236.png"/><Relationship Id="rId15" Type="http://schemas.openxmlformats.org/officeDocument/2006/relationships/image" Target="../media/image237.tiff"/><Relationship Id="rId1" Type="http://schemas.openxmlformats.org/officeDocument/2006/relationships/slideLayout" Target="../slideLayouts/slideLayout13.xml"/><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6" Type="http://schemas.openxmlformats.org/officeDocument/2006/relationships/image" Target="../media/image228.png"/><Relationship Id="rId7" Type="http://schemas.openxmlformats.org/officeDocument/2006/relationships/image" Target="../media/image229.png"/><Relationship Id="rId8" Type="http://schemas.openxmlformats.org/officeDocument/2006/relationships/image" Target="../media/image230.png"/><Relationship Id="rId9" Type="http://schemas.openxmlformats.org/officeDocument/2006/relationships/image" Target="../media/image231.png"/><Relationship Id="rId10" Type="http://schemas.openxmlformats.org/officeDocument/2006/relationships/image" Target="../media/image232.png"/></Relationships>
</file>

<file path=ppt/slides/_rels/slide74.xml.rels><?xml version="1.0" encoding="UTF-8" standalone="yes"?>
<Relationships xmlns="http://schemas.openxmlformats.org/package/2006/relationships"><Relationship Id="rId11" Type="http://schemas.openxmlformats.org/officeDocument/2006/relationships/image" Target="../media/image233.wmf"/><Relationship Id="rId12" Type="http://schemas.openxmlformats.org/officeDocument/2006/relationships/image" Target="../media/image234.tiff"/><Relationship Id="rId13" Type="http://schemas.openxmlformats.org/officeDocument/2006/relationships/image" Target="../media/image235.tiff"/><Relationship Id="rId14" Type="http://schemas.openxmlformats.org/officeDocument/2006/relationships/image" Target="../media/image237.tiff"/><Relationship Id="rId15" Type="http://schemas.openxmlformats.org/officeDocument/2006/relationships/image" Target="../media/image236.png"/><Relationship Id="rId1" Type="http://schemas.openxmlformats.org/officeDocument/2006/relationships/slideLayout" Target="../slideLayouts/slideLayout13.xml"/><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6" Type="http://schemas.openxmlformats.org/officeDocument/2006/relationships/image" Target="../media/image228.png"/><Relationship Id="rId7" Type="http://schemas.openxmlformats.org/officeDocument/2006/relationships/image" Target="../media/image229.png"/><Relationship Id="rId8" Type="http://schemas.openxmlformats.org/officeDocument/2006/relationships/image" Target="../media/image230.png"/><Relationship Id="rId9" Type="http://schemas.openxmlformats.org/officeDocument/2006/relationships/image" Target="../media/image231.png"/><Relationship Id="rId10" Type="http://schemas.openxmlformats.org/officeDocument/2006/relationships/image" Target="../media/image2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8.png"/></Relationships>
</file>

<file path=ppt/slides/_rels/slide76.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tiff"/><Relationship Id="rId6" Type="http://schemas.openxmlformats.org/officeDocument/2006/relationships/image" Target="../media/image243.jpeg"/><Relationship Id="rId7" Type="http://schemas.openxmlformats.org/officeDocument/2006/relationships/image" Target="../media/image244.jpeg"/><Relationship Id="rId8" Type="http://schemas.openxmlformats.org/officeDocument/2006/relationships/image" Target="../media/image245.tiff"/><Relationship Id="rId9" Type="http://schemas.openxmlformats.org/officeDocument/2006/relationships/image" Target="../media/image246.png"/><Relationship Id="rId1" Type="http://schemas.openxmlformats.org/officeDocument/2006/relationships/slideLayout" Target="../slideLayouts/slideLayout13.xml"/><Relationship Id="rId2" Type="http://schemas.openxmlformats.org/officeDocument/2006/relationships/image" Target="../media/image239.jpeg"/></Relationships>
</file>

<file path=ppt/slides/_rels/slide77.xml.rels><?xml version="1.0" encoding="UTF-8" standalone="yes"?>
<Relationships xmlns="http://schemas.openxmlformats.org/package/2006/relationships"><Relationship Id="rId11" Type="http://schemas.openxmlformats.org/officeDocument/2006/relationships/image" Target="../media/image218.png"/><Relationship Id="rId12" Type="http://schemas.openxmlformats.org/officeDocument/2006/relationships/image" Target="../media/image206.png"/><Relationship Id="rId13" Type="http://schemas.openxmlformats.org/officeDocument/2006/relationships/image" Target="../media/image220.png"/><Relationship Id="rId14" Type="http://schemas.openxmlformats.org/officeDocument/2006/relationships/image" Target="../media/image221.png"/><Relationship Id="rId1" Type="http://schemas.openxmlformats.org/officeDocument/2006/relationships/slideLayout" Target="../slideLayouts/slideLayout13.xml"/><Relationship Id="rId2" Type="http://schemas.openxmlformats.org/officeDocument/2006/relationships/image" Target="../media/image209.png"/><Relationship Id="rId3" Type="http://schemas.openxmlformats.org/officeDocument/2006/relationships/image" Target="../media/image219.png"/><Relationship Id="rId4" Type="http://schemas.openxmlformats.org/officeDocument/2006/relationships/image" Target="../media/image210.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1.png"/><Relationship Id="rId8" Type="http://schemas.openxmlformats.org/officeDocument/2006/relationships/image" Target="../media/image212.png"/><Relationship Id="rId9" Type="http://schemas.openxmlformats.org/officeDocument/2006/relationships/image" Target="../media/image216.png"/><Relationship Id="rId10" Type="http://schemas.openxmlformats.org/officeDocument/2006/relationships/image" Target="../media/image21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7.png"/></Relationships>
</file>

<file path=ppt/slides/_rels/slide79.xml.rels><?xml version="1.0" encoding="UTF-8" standalone="yes"?>
<Relationships xmlns="http://schemas.openxmlformats.org/package/2006/relationships"><Relationship Id="rId3" Type="http://schemas.openxmlformats.org/officeDocument/2006/relationships/image" Target="../media/image249.png"/><Relationship Id="rId4" Type="http://schemas.openxmlformats.org/officeDocument/2006/relationships/image" Target="../media/image250.png"/><Relationship Id="rId1" Type="http://schemas.openxmlformats.org/officeDocument/2006/relationships/slideLayout" Target="../slideLayouts/slideLayout13.xml"/><Relationship Id="rId2" Type="http://schemas.openxmlformats.org/officeDocument/2006/relationships/image" Target="../media/image24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80.xml.rels><?xml version="1.0" encoding="UTF-8" standalone="yes"?>
<Relationships xmlns="http://schemas.openxmlformats.org/package/2006/relationships"><Relationship Id="rId11" Type="http://schemas.openxmlformats.org/officeDocument/2006/relationships/image" Target="../media/image259.png"/><Relationship Id="rId12" Type="http://schemas.openxmlformats.org/officeDocument/2006/relationships/image" Target="../media/image260.png"/><Relationship Id="rId13" Type="http://schemas.openxmlformats.org/officeDocument/2006/relationships/image" Target="../media/image261.tiff"/><Relationship Id="rId14" Type="http://schemas.openxmlformats.org/officeDocument/2006/relationships/image" Target="../media/image262.png"/><Relationship Id="rId15" Type="http://schemas.openxmlformats.org/officeDocument/2006/relationships/image" Target="../media/image263.png"/><Relationship Id="rId1" Type="http://schemas.openxmlformats.org/officeDocument/2006/relationships/slideLayout" Target="../slideLayouts/slideLayout13.xml"/><Relationship Id="rId2" Type="http://schemas.openxmlformats.org/officeDocument/2006/relationships/image" Target="../media/image251.png"/><Relationship Id="rId3"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4.png"/><Relationship Id="rId6" Type="http://schemas.microsoft.com/office/2007/relationships/hdphoto" Target="../media/hdphoto9.wdp"/><Relationship Id="rId7" Type="http://schemas.openxmlformats.org/officeDocument/2006/relationships/image" Target="../media/image255.png"/><Relationship Id="rId8" Type="http://schemas.openxmlformats.org/officeDocument/2006/relationships/image" Target="../media/image256.png"/><Relationship Id="rId9" Type="http://schemas.openxmlformats.org/officeDocument/2006/relationships/image" Target="../media/image257.tiff"/><Relationship Id="rId10" Type="http://schemas.openxmlformats.org/officeDocument/2006/relationships/image" Target="../media/image258.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4.png"/><Relationship Id="rId3" Type="http://schemas.openxmlformats.org/officeDocument/2006/relationships/image" Target="../media/image265.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7.png"/></Relationships>
</file>

<file path=ppt/slides/_rels/slide84.xml.rels><?xml version="1.0" encoding="UTF-8" standalone="yes"?>
<Relationships xmlns="http://schemas.openxmlformats.org/package/2006/relationships"><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2.jpeg"/><Relationship Id="rId7" Type="http://schemas.openxmlformats.org/officeDocument/2006/relationships/image" Target="../media/image273.png"/><Relationship Id="rId8" Type="http://schemas.openxmlformats.org/officeDocument/2006/relationships/image" Target="../media/image274.jpeg"/><Relationship Id="rId1" Type="http://schemas.openxmlformats.org/officeDocument/2006/relationships/slideLayout" Target="../slideLayouts/slideLayout13.xml"/><Relationship Id="rId2" Type="http://schemas.openxmlformats.org/officeDocument/2006/relationships/image" Target="../media/image268.png"/></Relationships>
</file>

<file path=ppt/slides/_rels/slide85.xml.rels><?xml version="1.0" encoding="UTF-8" standalone="yes"?>
<Relationships xmlns="http://schemas.openxmlformats.org/package/2006/relationships"><Relationship Id="rId3" Type="http://schemas.openxmlformats.org/officeDocument/2006/relationships/image" Target="../media/image276.png"/><Relationship Id="rId4" Type="http://schemas.openxmlformats.org/officeDocument/2006/relationships/image" Target="../media/image277.png"/><Relationship Id="rId5" Type="http://schemas.openxmlformats.org/officeDocument/2006/relationships/image" Target="../media/image278.png"/><Relationship Id="rId6" Type="http://schemas.openxmlformats.org/officeDocument/2006/relationships/image" Target="../media/image279.png"/><Relationship Id="rId7" Type="http://schemas.openxmlformats.org/officeDocument/2006/relationships/image" Target="../media/image280.png"/><Relationship Id="rId8" Type="http://schemas.openxmlformats.org/officeDocument/2006/relationships/image" Target="../media/image281.png"/><Relationship Id="rId1" Type="http://schemas.openxmlformats.org/officeDocument/2006/relationships/slideLayout" Target="../slideLayouts/slideLayout13.xml"/><Relationship Id="rId2" Type="http://schemas.openxmlformats.org/officeDocument/2006/relationships/image" Target="../media/image275.png"/></Relationships>
</file>

<file path=ppt/slides/_rels/slide86.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76.png"/><Relationship Id="rId1" Type="http://schemas.openxmlformats.org/officeDocument/2006/relationships/slideLayout" Target="../slideLayouts/slideLayout13.xml"/><Relationship Id="rId2" Type="http://schemas.openxmlformats.org/officeDocument/2006/relationships/image" Target="../media/image27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2.emf"/><Relationship Id="rId3" Type="http://schemas.openxmlformats.org/officeDocument/2006/relationships/image" Target="../media/image2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 Id="rId3"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286.png"/><Relationship Id="rId5" Type="http://schemas.openxmlformats.org/officeDocument/2006/relationships/image" Target="../media/image287.png"/><Relationship Id="rId6" Type="http://schemas.openxmlformats.org/officeDocument/2006/relationships/image" Target="../media/image288.png"/><Relationship Id="rId7" Type="http://schemas.openxmlformats.org/officeDocument/2006/relationships/image" Target="../media/image289.png"/><Relationship Id="rId1" Type="http://schemas.openxmlformats.org/officeDocument/2006/relationships/slideLayout" Target="../slideLayouts/slideLayout13.xml"/><Relationship Id="rId2" Type="http://schemas.openxmlformats.org/officeDocument/2006/relationships/image" Target="../media/image28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91.png"/><Relationship Id="rId4" Type="http://schemas.openxmlformats.org/officeDocument/2006/relationships/image" Target="../media/image292.png"/><Relationship Id="rId5" Type="http://schemas.openxmlformats.org/officeDocument/2006/relationships/image" Target="../media/image293.jpeg"/><Relationship Id="rId1" Type="http://schemas.openxmlformats.org/officeDocument/2006/relationships/slideLayout" Target="../slideLayouts/slideLayout13.xml"/><Relationship Id="rId2" Type="http://schemas.openxmlformats.org/officeDocument/2006/relationships/image" Target="../media/image290.png"/></Relationships>
</file>

<file path=ppt/slides/_rels/slide93.xml.rels><?xml version="1.0" encoding="UTF-8" standalone="yes"?>
<Relationships xmlns="http://schemas.openxmlformats.org/package/2006/relationships"><Relationship Id="rId3" Type="http://schemas.microsoft.com/office/2007/relationships/hdphoto" Target="../media/hdphoto10.wdp"/><Relationship Id="rId4" Type="http://schemas.microsoft.com/office/2007/relationships/hdphoto" Target="../media/hdphoto11.wdp"/><Relationship Id="rId5" Type="http://schemas.openxmlformats.org/officeDocument/2006/relationships/image" Target="../media/image295.png"/><Relationship Id="rId6" Type="http://schemas.openxmlformats.org/officeDocument/2006/relationships/image" Target="../media/image296.png"/><Relationship Id="rId7" Type="http://schemas.microsoft.com/office/2007/relationships/hdphoto" Target="../media/hdphoto6.wdp"/><Relationship Id="rId8" Type="http://schemas.openxmlformats.org/officeDocument/2006/relationships/image" Target="../media/image297.jpeg"/><Relationship Id="rId1" Type="http://schemas.openxmlformats.org/officeDocument/2006/relationships/slideLayout" Target="../slideLayouts/slideLayout13.xml"/><Relationship Id="rId2" Type="http://schemas.openxmlformats.org/officeDocument/2006/relationships/image" Target="../media/image29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8.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9.png"/><Relationship Id="rId3" Type="http://schemas.openxmlformats.org/officeDocument/2006/relationships/image" Target="../media/image30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pdos.csail.mit.edu/papers/p2pnat.pdf"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1.jpeg"/><Relationship Id="rId3" Type="http://schemas.openxmlformats.org/officeDocument/2006/relationships/image" Target="../media/image302.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3.png"/><Relationship Id="rId3" Type="http://schemas.openxmlformats.org/officeDocument/2006/relationships/image" Target="../media/image30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D3D"/>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5260" y="-91463"/>
            <a:ext cx="3633457" cy="3633457"/>
          </a:xfrm>
          <a:prstGeom prst="rect">
            <a:avLst/>
          </a:prstGeom>
        </p:spPr>
      </p:pic>
      <p:sp>
        <p:nvSpPr>
          <p:cNvPr id="9" name="円/楕円 8"/>
          <p:cNvSpPr/>
          <p:nvPr/>
        </p:nvSpPr>
        <p:spPr>
          <a:xfrm>
            <a:off x="8257475" y="2362779"/>
            <a:ext cx="651242" cy="65124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pic>
        <p:nvPicPr>
          <p:cNvPr id="14" name="図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807" y="3041804"/>
            <a:ext cx="632383" cy="2352678"/>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987" y="3680123"/>
            <a:ext cx="632383" cy="235267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3679" y="3482149"/>
            <a:ext cx="632383" cy="2352678"/>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9968" y="1992762"/>
            <a:ext cx="1313014" cy="5143500"/>
          </a:xfrm>
          <a:prstGeom prst="rect">
            <a:avLst/>
          </a:prstGeom>
        </p:spPr>
      </p:pic>
      <p:sp>
        <p:nvSpPr>
          <p:cNvPr id="18" name="円/楕円 17"/>
          <p:cNvSpPr/>
          <p:nvPr/>
        </p:nvSpPr>
        <p:spPr>
          <a:xfrm>
            <a:off x="3129557" y="2890752"/>
            <a:ext cx="651242" cy="651242"/>
          </a:xfrm>
          <a:prstGeom prst="ellipse">
            <a:avLst/>
          </a:prstGeom>
          <a:solidFill>
            <a:schemeClr val="bg2">
              <a:alpha val="3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MS PGothic" charset="-128"/>
              <a:ea typeface="MS PGothic" charset="-128"/>
              <a:cs typeface="MS PGothic" charset="-128"/>
            </a:endParaRPr>
          </a:p>
        </p:txBody>
      </p:sp>
      <p:sp>
        <p:nvSpPr>
          <p:cNvPr id="11" name="Title 10"/>
          <p:cNvSpPr>
            <a:spLocks noGrp="1"/>
          </p:cNvSpPr>
          <p:nvPr>
            <p:ph type="ctrTitle"/>
          </p:nvPr>
        </p:nvSpPr>
        <p:spPr/>
        <p:txBody>
          <a:bodyPr/>
          <a:lstStyle/>
          <a:p>
            <a:r>
              <a:rPr lang="ja-JP" altLang="en-US" sz="2000" dirty="0">
                <a:solidFill>
                  <a:srgbClr val="005073"/>
                </a:solidFill>
                <a:latin typeface="MS PGothic" charset="-128"/>
                <a:ea typeface="MS PGothic" charset="-128"/>
                <a:cs typeface="MS PGothic" charset="-128"/>
              </a:rPr>
              <a:t>ネットワーク製品群、話題の新ネタ大集合！</a:t>
            </a:r>
            <a:r>
              <a:rPr lang="en-US" altLang="ja-JP" sz="2000" dirty="0">
                <a:solidFill>
                  <a:srgbClr val="005073"/>
                </a:solidFill>
                <a:latin typeface="MS PGothic" charset="-128"/>
                <a:ea typeface="MS PGothic" charset="-128"/>
                <a:cs typeface="MS PGothic" charset="-128"/>
              </a:rPr>
              <a:t/>
            </a:r>
            <a:br>
              <a:rPr lang="en-US" altLang="ja-JP" sz="2000" dirty="0">
                <a:solidFill>
                  <a:srgbClr val="005073"/>
                </a:solidFill>
                <a:latin typeface="MS PGothic" charset="-128"/>
                <a:ea typeface="MS PGothic" charset="-128"/>
                <a:cs typeface="MS PGothic" charset="-128"/>
              </a:rPr>
            </a:br>
            <a:r>
              <a:rPr lang="ja-JP" altLang="en-US" sz="2000" dirty="0">
                <a:solidFill>
                  <a:srgbClr val="005073"/>
                </a:solidFill>
                <a:latin typeface="MS PGothic" charset="-128"/>
                <a:ea typeface="MS PGothic" charset="-128"/>
                <a:cs typeface="MS PGothic" charset="-128"/>
              </a:rPr>
              <a:t/>
            </a:r>
            <a:br>
              <a:rPr lang="ja-JP" altLang="en-US" sz="2000" dirty="0">
                <a:solidFill>
                  <a:srgbClr val="005073"/>
                </a:solidFill>
                <a:latin typeface="MS PGothic" charset="-128"/>
                <a:ea typeface="MS PGothic" charset="-128"/>
                <a:cs typeface="MS PGothic" charset="-128"/>
              </a:rPr>
            </a:br>
            <a:r>
              <a:rPr lang="en-US" altLang="ja-JP" sz="2800" dirty="0">
                <a:solidFill>
                  <a:srgbClr val="005073"/>
                </a:solidFill>
                <a:latin typeface="MS PGothic" charset="-128"/>
                <a:ea typeface="MS PGothic" charset="-128"/>
                <a:cs typeface="MS PGothic" charset="-128"/>
              </a:rPr>
              <a:t>Catalyst &amp; </a:t>
            </a:r>
            <a:r>
              <a:rPr lang="ja-JP" altLang="en-US" sz="2800" dirty="0">
                <a:solidFill>
                  <a:srgbClr val="005073"/>
                </a:solidFill>
                <a:latin typeface="MS PGothic" charset="-128"/>
                <a:ea typeface="MS PGothic" charset="-128"/>
                <a:cs typeface="MS PGothic" charset="-128"/>
              </a:rPr>
              <a:t>無線</a:t>
            </a:r>
            <a:r>
              <a:rPr lang="en-US" altLang="ja-JP" sz="2800" dirty="0">
                <a:solidFill>
                  <a:srgbClr val="005073"/>
                </a:solidFill>
                <a:latin typeface="MS PGothic" charset="-128"/>
                <a:ea typeface="MS PGothic" charset="-128"/>
                <a:cs typeface="MS PGothic" charset="-128"/>
              </a:rPr>
              <a:t>LAN</a:t>
            </a:r>
            <a:r>
              <a:rPr lang="ja-JP" altLang="en-US" sz="2800" dirty="0">
                <a:solidFill>
                  <a:srgbClr val="005073"/>
                </a:solidFill>
                <a:latin typeface="MS PGothic" charset="-128"/>
                <a:ea typeface="MS PGothic" charset="-128"/>
                <a:cs typeface="MS PGothic" charset="-128"/>
              </a:rPr>
              <a:t>＆</a:t>
            </a:r>
            <a:r>
              <a:rPr lang="en-US" altLang="ja-JP" sz="2800" dirty="0">
                <a:solidFill>
                  <a:srgbClr val="005073"/>
                </a:solidFill>
                <a:latin typeface="MS PGothic" charset="-128"/>
                <a:ea typeface="MS PGothic" charset="-128"/>
                <a:cs typeface="MS PGothic" charset="-128"/>
              </a:rPr>
              <a:t>Meraki</a:t>
            </a:r>
            <a:r>
              <a:rPr lang="ja-JP" altLang="en-US" sz="2800" dirty="0">
                <a:solidFill>
                  <a:srgbClr val="005073"/>
                </a:solidFill>
                <a:latin typeface="MS PGothic" charset="-128"/>
                <a:ea typeface="MS PGothic" charset="-128"/>
                <a:cs typeface="MS PGothic" charset="-128"/>
              </a:rPr>
              <a:t>！</a:t>
            </a:r>
            <a:endParaRPr lang="en-US" dirty="0">
              <a:latin typeface="MS PGothic" charset="-128"/>
              <a:ea typeface="MS PGothic" charset="-128"/>
              <a:cs typeface="MS PGothic" charset="-128"/>
            </a:endParaRPr>
          </a:p>
        </p:txBody>
      </p:sp>
      <p:sp>
        <p:nvSpPr>
          <p:cNvPr id="12" name="Subtitle 11"/>
          <p:cNvSpPr>
            <a:spLocks noGrp="1"/>
          </p:cNvSpPr>
          <p:nvPr>
            <p:ph type="subTitle" idx="1"/>
          </p:nvPr>
        </p:nvSpPr>
        <p:spPr/>
        <p:txBody>
          <a:bodyPr/>
          <a:lstStyle/>
          <a:p>
            <a:pPr lvl="0" defTabSz="457200">
              <a:lnSpc>
                <a:spcPct val="100000"/>
              </a:lnSpc>
              <a:spcBef>
                <a:spcPct val="0"/>
              </a:spcBef>
              <a:buClr>
                <a:srgbClr val="2968AF"/>
              </a:buClr>
              <a:buSzTx/>
            </a:pPr>
            <a:r>
              <a:rPr lang="ja-JP" altLang="en-US" sz="1800" dirty="0">
                <a:solidFill>
                  <a:schemeClr val="bg1">
                    <a:lumMod val="50000"/>
                  </a:schemeClr>
                </a:solidFill>
                <a:latin typeface="MS PGothic" charset="-128"/>
                <a:ea typeface="MS PGothic" charset="-128"/>
                <a:cs typeface="MS PGothic" charset="-128"/>
              </a:rPr>
              <a:t>シスコシステムズ合同会社</a:t>
            </a:r>
            <a:endParaRPr lang="en-US" altLang="ja-JP" sz="1800" dirty="0">
              <a:solidFill>
                <a:schemeClr val="bg1">
                  <a:lumMod val="50000"/>
                </a:schemeClr>
              </a:solidFill>
              <a:latin typeface="MS PGothic" charset="-128"/>
              <a:ea typeface="MS PGothic" charset="-128"/>
              <a:cs typeface="MS PGothic" charset="-128"/>
            </a:endParaRPr>
          </a:p>
          <a:p>
            <a:pPr lvl="0" defTabSz="457200">
              <a:lnSpc>
                <a:spcPct val="100000"/>
              </a:lnSpc>
              <a:spcBef>
                <a:spcPct val="0"/>
              </a:spcBef>
              <a:buClr>
                <a:srgbClr val="2968AF"/>
              </a:buClr>
              <a:buSzTx/>
            </a:pPr>
            <a:r>
              <a:rPr lang="ja-JP" altLang="en-US" dirty="0">
                <a:solidFill>
                  <a:schemeClr val="bg1">
                    <a:lumMod val="50000"/>
                  </a:schemeClr>
                </a:solidFill>
                <a:latin typeface="MS PGothic" charset="-128"/>
                <a:ea typeface="MS PGothic" charset="-128"/>
                <a:cs typeface="MS PGothic" charset="-128"/>
              </a:rPr>
              <a:t>エンタープライズネットワーキング</a:t>
            </a:r>
            <a:r>
              <a:rPr lang="ja-JP" altLang="en-US" dirty="0" smtClean="0">
                <a:solidFill>
                  <a:schemeClr val="bg1">
                    <a:lumMod val="50000"/>
                  </a:schemeClr>
                </a:solidFill>
                <a:latin typeface="MS PGothic" charset="-128"/>
                <a:ea typeface="MS PGothic" charset="-128"/>
                <a:cs typeface="MS PGothic" charset="-128"/>
              </a:rPr>
              <a:t>事業</a:t>
            </a:r>
            <a:endParaRPr lang="ja-JP" altLang="en-US" dirty="0">
              <a:solidFill>
                <a:schemeClr val="bg1">
                  <a:lumMod val="50000"/>
                </a:schemeClr>
              </a:solidFill>
              <a:latin typeface="MS PGothic" charset="-128"/>
              <a:ea typeface="MS PGothic" charset="-128"/>
              <a:cs typeface="MS PGothic" charset="-128"/>
            </a:endParaRPr>
          </a:p>
        </p:txBody>
      </p:sp>
      <p:sp>
        <p:nvSpPr>
          <p:cNvPr id="13" name="Text Placeholder 12"/>
          <p:cNvSpPr>
            <a:spLocks noGrp="1"/>
          </p:cNvSpPr>
          <p:nvPr>
            <p:ph type="body" sz="quarter" idx="12"/>
          </p:nvPr>
        </p:nvSpPr>
        <p:spPr>
          <a:xfrm>
            <a:off x="469495" y="4629909"/>
            <a:ext cx="8296421" cy="288131"/>
          </a:xfrm>
        </p:spPr>
        <p:txBody>
          <a:bodyPr/>
          <a:lstStyle/>
          <a:p>
            <a:r>
              <a:rPr lang="en-US" dirty="0">
                <a:latin typeface="MS PGothic" charset="-128"/>
                <a:ea typeface="MS PGothic" charset="-128"/>
                <a:cs typeface="MS PGothic" charset="-128"/>
              </a:rPr>
              <a:t>2018</a:t>
            </a:r>
            <a:r>
              <a:rPr lang="ja-JP" altLang="en-US" dirty="0">
                <a:latin typeface="MS PGothic" charset="-128"/>
                <a:ea typeface="MS PGothic" charset="-128"/>
                <a:cs typeface="MS PGothic" charset="-128"/>
              </a:rPr>
              <a:t>年</a:t>
            </a:r>
            <a:r>
              <a:rPr lang="en-US" altLang="ja-JP" dirty="0">
                <a:latin typeface="MS PGothic" charset="-128"/>
                <a:ea typeface="MS PGothic" charset="-128"/>
                <a:cs typeface="MS PGothic" charset="-128"/>
              </a:rPr>
              <a:t>1</a:t>
            </a:r>
            <a:r>
              <a:rPr lang="ja-JP" altLang="en-US" dirty="0">
                <a:latin typeface="MS PGothic" charset="-128"/>
                <a:ea typeface="MS PGothic" charset="-128"/>
                <a:cs typeface="MS PGothic" charset="-128"/>
              </a:rPr>
              <a:t>月</a:t>
            </a:r>
            <a:r>
              <a:rPr lang="en-US" altLang="ja-JP" dirty="0">
                <a:latin typeface="MS PGothic" charset="-128"/>
                <a:ea typeface="MS PGothic" charset="-128"/>
                <a:cs typeface="MS PGothic" charset="-128"/>
              </a:rPr>
              <a:t>15</a:t>
            </a:r>
            <a:r>
              <a:rPr lang="ja-JP" altLang="en-US" dirty="0">
                <a:latin typeface="MS PGothic" charset="-128"/>
                <a:ea typeface="MS PGothic" charset="-128"/>
                <a:cs typeface="MS PGothic" charset="-128"/>
              </a:rPr>
              <a:t>日</a:t>
            </a:r>
            <a:endParaRPr lang="en-US" dirty="0">
              <a:latin typeface="MS PGothic" charset="-128"/>
              <a:ea typeface="MS PGothic" charset="-128"/>
              <a:cs typeface="MS PGothic" charset="-128"/>
            </a:endParaRPr>
          </a:p>
          <a:p>
            <a:endParaRPr lang="en-US" dirty="0">
              <a:latin typeface="MS PGothic" charset="-128"/>
              <a:ea typeface="MS PGothic" charset="-128"/>
              <a:cs typeface="MS PGothic" charset="-128"/>
            </a:endParaRPr>
          </a:p>
        </p:txBody>
      </p:sp>
      <p:sp>
        <p:nvSpPr>
          <p:cNvPr id="19" name="Subtitle 1"/>
          <p:cNvSpPr txBox="1">
            <a:spLocks/>
          </p:cNvSpPr>
          <p:nvPr/>
        </p:nvSpPr>
        <p:spPr>
          <a:xfrm>
            <a:off x="483465" y="4222386"/>
            <a:ext cx="8296421"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600" b="0" i="0" kern="1200">
                <a:solidFill>
                  <a:schemeClr val="bg1"/>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buClr>
                <a:srgbClr val="2968AF"/>
              </a:buClr>
            </a:pPr>
            <a:r>
              <a:rPr lang="ja-JP" altLang="en-US" smtClean="0">
                <a:solidFill>
                  <a:schemeClr val="bg1">
                    <a:lumMod val="50000"/>
                  </a:schemeClr>
                </a:solidFill>
                <a:latin typeface="MS PGothic" charset="-128"/>
                <a:ea typeface="MS PGothic" charset="-128"/>
                <a:cs typeface="MS PGothic" charset="-128"/>
              </a:rPr>
              <a:t>シニアプロダクトセールススペシャリスト  櫻井　仁史</a:t>
            </a:r>
            <a:endParaRPr lang="ja-JP" altLang="en-US" dirty="0">
              <a:solidFill>
                <a:schemeClr val="bg1">
                  <a:lumMod val="50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9416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10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200"/>
                                        <p:tgtEl>
                                          <p:spTgt spid="16"/>
                                        </p:tgtEl>
                                      </p:cBhvr>
                                    </p:animEffect>
                                  </p:childTnLst>
                                </p:cTn>
                              </p:par>
                              <p:par>
                                <p:cTn id="17" presetID="22" presetClass="entr" presetSubtype="1"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200"/>
                                        <p:tgtEl>
                                          <p:spTgt spid="15"/>
                                        </p:tgtEl>
                                      </p:cBhvr>
                                    </p:animEffect>
                                  </p:childTnLst>
                                </p:cTn>
                              </p:par>
                            </p:childTnLst>
                          </p:cTn>
                        </p:par>
                        <p:par>
                          <p:cTn id="20" fill="hold">
                            <p:stCondLst>
                              <p:cond delay="2200"/>
                            </p:stCondLst>
                            <p:childTnLst>
                              <p:par>
                                <p:cTn id="21" presetID="26"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290">
                                          <p:stCondLst>
                                            <p:cond delay="0"/>
                                          </p:stCondLst>
                                        </p:cTn>
                                        <p:tgtEl>
                                          <p:spTgt spid="9"/>
                                        </p:tgtEl>
                                      </p:cBhvr>
                                    </p:animEffect>
                                    <p:anim calcmode="lin" valueType="num">
                                      <p:cBhvr>
                                        <p:cTn id="2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gtEl>
                                      </p:cBhvr>
                                      <p:to x="100000" y="60000"/>
                                    </p:animScale>
                                    <p:animScale>
                                      <p:cBhvr>
                                        <p:cTn id="30" dur="83" decel="50000">
                                          <p:stCondLst>
                                            <p:cond delay="338"/>
                                          </p:stCondLst>
                                        </p:cTn>
                                        <p:tgtEl>
                                          <p:spTgt spid="9"/>
                                        </p:tgtEl>
                                      </p:cBhvr>
                                      <p:to x="100000" y="100000"/>
                                    </p:animScale>
                                    <p:animScale>
                                      <p:cBhvr>
                                        <p:cTn id="31" dur="13">
                                          <p:stCondLst>
                                            <p:cond delay="656"/>
                                          </p:stCondLst>
                                        </p:cTn>
                                        <p:tgtEl>
                                          <p:spTgt spid="9"/>
                                        </p:tgtEl>
                                      </p:cBhvr>
                                      <p:to x="100000" y="80000"/>
                                    </p:animScale>
                                    <p:animScale>
                                      <p:cBhvr>
                                        <p:cTn id="32" dur="83" decel="50000">
                                          <p:stCondLst>
                                            <p:cond delay="669"/>
                                          </p:stCondLst>
                                        </p:cTn>
                                        <p:tgtEl>
                                          <p:spTgt spid="9"/>
                                        </p:tgtEl>
                                      </p:cBhvr>
                                      <p:to x="100000" y="100000"/>
                                    </p:animScale>
                                    <p:animScale>
                                      <p:cBhvr>
                                        <p:cTn id="33" dur="13">
                                          <p:stCondLst>
                                            <p:cond delay="821"/>
                                          </p:stCondLst>
                                        </p:cTn>
                                        <p:tgtEl>
                                          <p:spTgt spid="9"/>
                                        </p:tgtEl>
                                      </p:cBhvr>
                                      <p:to x="100000" y="90000"/>
                                    </p:animScale>
                                    <p:animScale>
                                      <p:cBhvr>
                                        <p:cTn id="34" dur="83" decel="50000">
                                          <p:stCondLst>
                                            <p:cond delay="834"/>
                                          </p:stCondLst>
                                        </p:cTn>
                                        <p:tgtEl>
                                          <p:spTgt spid="9"/>
                                        </p:tgtEl>
                                      </p:cBhvr>
                                      <p:to x="100000" y="100000"/>
                                    </p:animScale>
                                    <p:animScale>
                                      <p:cBhvr>
                                        <p:cTn id="35" dur="13">
                                          <p:stCondLst>
                                            <p:cond delay="904"/>
                                          </p:stCondLst>
                                        </p:cTn>
                                        <p:tgtEl>
                                          <p:spTgt spid="9"/>
                                        </p:tgtEl>
                                      </p:cBhvr>
                                      <p:to x="100000" y="95000"/>
                                    </p:animScale>
                                    <p:animScale>
                                      <p:cBhvr>
                                        <p:cTn id="36" dur="83" decel="50000">
                                          <p:stCondLst>
                                            <p:cond delay="917"/>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6"/>
          <p:cNvGraphicFramePr>
            <a:graphicFrameLocks noGrp="1"/>
          </p:cNvGraphicFramePr>
          <p:nvPr>
            <p:extLst>
              <p:ext uri="{D42A27DB-BD31-4B8C-83A1-F6EECF244321}">
                <p14:modId xmlns:p14="http://schemas.microsoft.com/office/powerpoint/2010/main" val="129922072"/>
              </p:ext>
            </p:extLst>
          </p:nvPr>
        </p:nvGraphicFramePr>
        <p:xfrm>
          <a:off x="209550" y="881758"/>
          <a:ext cx="8680450" cy="3817699"/>
        </p:xfrm>
        <a:graphic>
          <a:graphicData uri="http://schemas.openxmlformats.org/drawingml/2006/table">
            <a:tbl>
              <a:tblPr firstRow="1" bandRow="1">
                <a:tableStyleId>{3C2FFA5D-87B4-456A-9821-1D502468CF0F}</a:tableStyleId>
              </a:tblPr>
              <a:tblGrid>
                <a:gridCol w="2782776">
                  <a:extLst>
                    <a:ext uri="{9D8B030D-6E8A-4147-A177-3AD203B41FA5}">
                      <a16:colId xmlns:a16="http://schemas.microsoft.com/office/drawing/2014/main" xmlns="" val="1817828569"/>
                    </a:ext>
                  </a:extLst>
                </a:gridCol>
                <a:gridCol w="3022160">
                  <a:extLst>
                    <a:ext uri="{9D8B030D-6E8A-4147-A177-3AD203B41FA5}">
                      <a16:colId xmlns:a16="http://schemas.microsoft.com/office/drawing/2014/main" xmlns="" val="1939106033"/>
                    </a:ext>
                  </a:extLst>
                </a:gridCol>
                <a:gridCol w="2875514">
                  <a:extLst>
                    <a:ext uri="{9D8B030D-6E8A-4147-A177-3AD203B41FA5}">
                      <a16:colId xmlns:a16="http://schemas.microsoft.com/office/drawing/2014/main" xmlns="" val="258737915"/>
                    </a:ext>
                  </a:extLst>
                </a:gridCol>
              </a:tblGrid>
              <a:tr h="297857">
                <a:tc>
                  <a:txBody>
                    <a:bodyPr/>
                    <a:lstStyle/>
                    <a:p>
                      <a:endParaRPr kumimoji="1" lang="ja-JP" altLang="en-US" sz="1400" dirty="0">
                        <a:latin typeface="MS PGothic" charset="-128"/>
                        <a:ea typeface="MS PGothic" charset="-128"/>
                        <a:cs typeface="MS PGothic" charset="-128"/>
                      </a:endParaRPr>
                    </a:p>
                  </a:txBody>
                  <a:tcPr marL="68580" marR="68580" marT="34290" marB="34290">
                    <a:lnR w="12700" cap="flat" cmpd="sng" algn="ctr">
                      <a:solidFill>
                        <a:schemeClr val="bg2"/>
                      </a:solidFill>
                      <a:prstDash val="solid"/>
                      <a:round/>
                      <a:headEnd type="none" w="med" len="med"/>
                      <a:tailEnd type="none" w="med" len="med"/>
                    </a:lnR>
                  </a:tcPr>
                </a:tc>
                <a:tc>
                  <a:txBody>
                    <a:bodyPr/>
                    <a:lstStyle/>
                    <a:p>
                      <a:pPr algn="ctr"/>
                      <a:r>
                        <a:rPr kumimoji="1" lang="ja-JP" altLang="en-US" sz="1400" dirty="0" smtClean="0">
                          <a:latin typeface="MS PGothic" charset="-128"/>
                          <a:ea typeface="MS PGothic" charset="-128"/>
                          <a:cs typeface="MS PGothic" charset="-128"/>
                        </a:rPr>
                        <a:t>従来の</a:t>
                      </a:r>
                      <a:r>
                        <a:rPr kumimoji="1" lang="en-US" altLang="ja-JP" sz="1400" dirty="0" smtClean="0">
                          <a:latin typeface="MS PGothic" charset="-128"/>
                          <a:ea typeface="MS PGothic" charset="-128"/>
                          <a:cs typeface="MS PGothic" charset="-128"/>
                        </a:rPr>
                        <a:t>Catalyst </a:t>
                      </a:r>
                      <a:r>
                        <a:rPr kumimoji="1" lang="en-US" altLang="ja-JP" sz="1400" dirty="0" smtClean="0">
                          <a:latin typeface="MS PGothic" charset="-128"/>
                          <a:ea typeface="MS PGothic" charset="-128"/>
                          <a:cs typeface="MS PGothic" charset="-128"/>
                        </a:rPr>
                        <a:t>3K </a:t>
                      </a:r>
                      <a:r>
                        <a:rPr kumimoji="1" lang="ja-JP" altLang="en-US" sz="1400" dirty="0" smtClean="0">
                          <a:latin typeface="MS PGothic" charset="-128"/>
                          <a:ea typeface="MS PGothic" charset="-128"/>
                          <a:cs typeface="MS PGothic" charset="-128"/>
                        </a:rPr>
                        <a:t>シリーズ</a:t>
                      </a:r>
                      <a:endParaRPr kumimoji="1" lang="ja-JP" altLang="en-US" sz="1400" dirty="0">
                        <a:latin typeface="MS PGothic" charset="-128"/>
                        <a:ea typeface="MS PGothic" charset="-128"/>
                        <a:cs typeface="MS PGothic" charset="-128"/>
                      </a:endParaRPr>
                    </a:p>
                  </a:txBody>
                  <a:tcPr marL="68580" marR="68580" marT="34290" marB="3429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tcPr>
                </a:tc>
                <a:tc>
                  <a:txBody>
                    <a:bodyPr/>
                    <a:lstStyle/>
                    <a:p>
                      <a:pPr algn="ctr"/>
                      <a:r>
                        <a:rPr kumimoji="1" lang="en-US" altLang="ja-JP" sz="1400" dirty="0" smtClean="0">
                          <a:latin typeface="MS PGothic" charset="-128"/>
                          <a:ea typeface="MS PGothic" charset="-128"/>
                          <a:cs typeface="MS PGothic" charset="-128"/>
                        </a:rPr>
                        <a:t>Catalyst </a:t>
                      </a:r>
                      <a:r>
                        <a:rPr kumimoji="1" lang="en-US" altLang="ja-JP" sz="1400" dirty="0" smtClean="0">
                          <a:latin typeface="MS PGothic" charset="-128"/>
                          <a:ea typeface="MS PGothic" charset="-128"/>
                          <a:cs typeface="MS PGothic" charset="-128"/>
                        </a:rPr>
                        <a:t>9K </a:t>
                      </a:r>
                      <a:r>
                        <a:rPr kumimoji="1" lang="ja-JP" altLang="en-US" sz="1400" dirty="0" smtClean="0">
                          <a:latin typeface="MS PGothic" charset="-128"/>
                          <a:ea typeface="MS PGothic" charset="-128"/>
                          <a:cs typeface="MS PGothic" charset="-128"/>
                        </a:rPr>
                        <a:t>シリーズ</a:t>
                      </a:r>
                      <a:endParaRPr kumimoji="1" lang="ja-JP" altLang="en-US" sz="1400" dirty="0">
                        <a:latin typeface="MS PGothic" charset="-128"/>
                        <a:ea typeface="MS PGothic" charset="-128"/>
                        <a:cs typeface="MS PGothic" charset="-128"/>
                      </a:endParaRPr>
                    </a:p>
                  </a:txBody>
                  <a:tcPr marL="68580" marR="68580" marT="34290" marB="34290">
                    <a:lnL w="12700" cap="flat" cmpd="sng" algn="ctr">
                      <a:solidFill>
                        <a:schemeClr val="bg2"/>
                      </a:solidFill>
                      <a:prstDash val="solid"/>
                      <a:round/>
                      <a:headEnd type="none" w="med" len="med"/>
                      <a:tailEnd type="none" w="med" len="med"/>
                    </a:lnL>
                  </a:tcPr>
                </a:tc>
                <a:extLst>
                  <a:ext uri="{0D108BD9-81ED-4DB2-BD59-A6C34878D82A}">
                    <a16:rowId xmlns:a16="http://schemas.microsoft.com/office/drawing/2014/main" xmlns="" val="739030188"/>
                  </a:ext>
                </a:extLst>
              </a:tr>
              <a:tr h="1124993">
                <a:tc>
                  <a:txBody>
                    <a:bodyPr/>
                    <a:lstStyle/>
                    <a:p>
                      <a:r>
                        <a:rPr kumimoji="1" lang="ja-JP" altLang="en-US" sz="1400" dirty="0" smtClean="0">
                          <a:latin typeface="MS PGothic" charset="-128"/>
                          <a:ea typeface="MS PGothic" charset="-128"/>
                          <a:cs typeface="MS PGothic" charset="-128"/>
                        </a:rPr>
                        <a:t>外観</a:t>
                      </a:r>
                      <a:endParaRPr kumimoji="1" lang="ja-JP" altLang="en-US" sz="1400" dirty="0">
                        <a:latin typeface="MS PGothic" charset="-128"/>
                        <a:ea typeface="MS PGothic" charset="-128"/>
                        <a:cs typeface="MS PGothic" charset="-128"/>
                      </a:endParaRPr>
                    </a:p>
                  </a:txBody>
                  <a:tcPr marL="68580" marR="68580" marT="34290" marB="34290"/>
                </a:tc>
                <a:tc>
                  <a:txBody>
                    <a:bodyPr/>
                    <a:lstStyle/>
                    <a:p>
                      <a:endParaRPr kumimoji="1" lang="ja-JP" altLang="en-US" sz="1400" dirty="0">
                        <a:latin typeface="MS PGothic" charset="-128"/>
                        <a:ea typeface="MS PGothic" charset="-128"/>
                        <a:cs typeface="MS PGothic" charset="-128"/>
                      </a:endParaRPr>
                    </a:p>
                  </a:txBody>
                  <a:tcPr marL="68580" marR="68580" marT="34290" marB="34290"/>
                </a:tc>
                <a:tc>
                  <a:txBody>
                    <a:bodyPr/>
                    <a:lstStyle/>
                    <a:p>
                      <a:endParaRPr kumimoji="1" lang="ja-JP" altLang="en-US" sz="1400" dirty="0">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68840"/>
                  </a:ext>
                </a:extLst>
              </a:tr>
              <a:tr h="274320">
                <a:tc>
                  <a:txBody>
                    <a:bodyPr/>
                    <a:lstStyle/>
                    <a:p>
                      <a:r>
                        <a:rPr kumimoji="1" lang="ja-JP" altLang="en-US" sz="1400" dirty="0" smtClean="0">
                          <a:latin typeface="MS PGothic" charset="-128"/>
                          <a:ea typeface="MS PGothic" charset="-128"/>
                          <a:cs typeface="MS PGothic" charset="-128"/>
                        </a:rPr>
                        <a:t>ポート</a:t>
                      </a:r>
                      <a:r>
                        <a:rPr kumimoji="1" lang="en-US" altLang="ja-JP" sz="1400" dirty="0" smtClean="0">
                          <a:latin typeface="MS PGothic" charset="-128"/>
                          <a:ea typeface="MS PGothic" charset="-128"/>
                          <a:cs typeface="MS PGothic" charset="-128"/>
                        </a:rPr>
                        <a:t> </a:t>
                      </a:r>
                      <a:r>
                        <a:rPr kumimoji="1" lang="ja-JP" altLang="en-US" sz="1400" dirty="0" smtClean="0">
                          <a:latin typeface="MS PGothic" charset="-128"/>
                          <a:ea typeface="MS PGothic" charset="-128"/>
                          <a:cs typeface="MS PGothic" charset="-128"/>
                        </a:rPr>
                        <a:t>スピード</a:t>
                      </a:r>
                      <a:endParaRPr kumimoji="1" lang="en-US" altLang="ja-JP" sz="1400" dirty="0" smtClean="0">
                        <a:latin typeface="MS PGothic" charset="-128"/>
                        <a:ea typeface="MS PGothic" charset="-128"/>
                        <a:cs typeface="MS PGothic" charset="-128"/>
                      </a:endParaRPr>
                    </a:p>
                  </a:txBody>
                  <a:tcPr marL="68580" marR="68580" marT="34290" marB="34290"/>
                </a:tc>
                <a:tc>
                  <a:txBody>
                    <a:bodyPr/>
                    <a:lstStyle/>
                    <a:p>
                      <a:pPr algn="ctr"/>
                      <a:r>
                        <a:rPr kumimoji="1" lang="en-US" altLang="ja-JP" sz="1400" dirty="0" smtClean="0">
                          <a:latin typeface="MS PGothic" charset="-128"/>
                          <a:ea typeface="MS PGothic" charset="-128"/>
                          <a:cs typeface="MS PGothic" charset="-128"/>
                        </a:rPr>
                        <a:t>1/10G</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en-US" altLang="ja-JP" sz="1400" dirty="0" smtClean="0">
                          <a:latin typeface="MS PGothic" charset="-128"/>
                          <a:ea typeface="MS PGothic" charset="-128"/>
                          <a:cs typeface="MS PGothic" charset="-128"/>
                        </a:rPr>
                        <a:t>1/2.5/5/10/25/40G</a:t>
                      </a:r>
                      <a:endParaRPr kumimoji="1" lang="ja-JP" altLang="en-US" sz="1400" dirty="0">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3443691705"/>
                  </a:ext>
                </a:extLst>
              </a:tr>
              <a:tr h="274320">
                <a:tc>
                  <a:txBody>
                    <a:bodyPr/>
                    <a:lstStyle/>
                    <a:p>
                      <a:r>
                        <a:rPr kumimoji="1" lang="ja-JP" altLang="en-US" sz="1400" dirty="0" smtClean="0">
                          <a:latin typeface="MS PGothic" charset="-128"/>
                          <a:ea typeface="MS PGothic" charset="-128"/>
                          <a:cs typeface="MS PGothic" charset="-128"/>
                        </a:rPr>
                        <a:t>高可用性</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en-US" altLang="ja-JP"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ja-JP" altLang="en-US" sz="1400" dirty="0" smtClean="0">
                          <a:latin typeface="MS PGothic" charset="-128"/>
                          <a:ea typeface="MS PGothic" charset="-128"/>
                          <a:cs typeface="MS PGothic" charset="-128"/>
                        </a:rPr>
                        <a:t>○（</a:t>
                      </a:r>
                      <a:r>
                        <a:rPr lang="en-US" altLang="ja-JP" sz="1400" dirty="0" smtClean="0">
                          <a:latin typeface="MS PGothic" charset="-128"/>
                          <a:ea typeface="MS PGothic" charset="-128"/>
                          <a:cs typeface="MS PGothic" charset="-128"/>
                        </a:rPr>
                        <a:t>SMU/GIR/ISSU</a:t>
                      </a:r>
                      <a:r>
                        <a:rPr lang="ja-JP" altLang="en-US" sz="1400" dirty="0" smtClean="0">
                          <a:latin typeface="MS PGothic" charset="-128"/>
                          <a:ea typeface="MS PGothic" charset="-128"/>
                          <a:cs typeface="MS PGothic" charset="-128"/>
                        </a:rPr>
                        <a:t>）</a:t>
                      </a:r>
                    </a:p>
                  </a:txBody>
                  <a:tcPr marL="68580" marR="68580" marT="34290" marB="34290"/>
                </a:tc>
                <a:extLst>
                  <a:ext uri="{0D108BD9-81ED-4DB2-BD59-A6C34878D82A}">
                    <a16:rowId xmlns:a16="http://schemas.microsoft.com/office/drawing/2014/main" xmlns="" val="653597933"/>
                  </a:ext>
                </a:extLst>
              </a:tr>
              <a:tr h="285877">
                <a:tc>
                  <a:txBody>
                    <a:bodyPr/>
                    <a:lstStyle/>
                    <a:p>
                      <a:r>
                        <a:rPr kumimoji="1" lang="ja-JP" altLang="en-US" sz="1400" dirty="0" smtClean="0">
                          <a:latin typeface="MS PGothic" charset="-128"/>
                          <a:ea typeface="MS PGothic" charset="-128"/>
                          <a:cs typeface="MS PGothic" charset="-128"/>
                        </a:rPr>
                        <a:t>セキュリティ機能</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endParaRPr lang="ja-JP" altLang="en-US" sz="1100" dirty="0">
                        <a:latin typeface="MS PGothic" charset="-128"/>
                        <a:ea typeface="MS PGothic" charset="-128"/>
                        <a:cs typeface="MS PGothic" charset="-128"/>
                      </a:endParaRPr>
                    </a:p>
                  </a:txBody>
                  <a:tcPr marL="68580" marR="68580" marT="34290" marB="34290"/>
                </a:tc>
                <a:tc>
                  <a:txBody>
                    <a:bodyPr/>
                    <a:lstStyle/>
                    <a:p>
                      <a:pPr algn="ctr"/>
                      <a:endParaRPr lang="ja-JP" altLang="en-US" sz="1100" dirty="0">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1535593004"/>
                  </a:ext>
                </a:extLst>
              </a:tr>
              <a:tr h="274320">
                <a:tc>
                  <a:txBody>
                    <a:bodyPr/>
                    <a:lstStyle/>
                    <a:p>
                      <a:pPr marL="361950" lvl="1" indent="-180975">
                        <a:buFont typeface="Arial" panose="020B0604020202020204" pitchFamily="34" charset="0"/>
                        <a:buChar char="•"/>
                      </a:pPr>
                      <a:r>
                        <a:rPr kumimoji="1" lang="en-US" altLang="ja-JP" sz="1400" dirty="0" err="1" smtClean="0">
                          <a:latin typeface="MS PGothic" charset="-128"/>
                          <a:ea typeface="MS PGothic" charset="-128"/>
                          <a:cs typeface="MS PGothic" charset="-128"/>
                        </a:rPr>
                        <a:t>NaaS</a:t>
                      </a:r>
                      <a:r>
                        <a:rPr kumimoji="1" lang="en-US" altLang="ja-JP" sz="1400" dirty="0" smtClean="0">
                          <a:latin typeface="MS PGothic" charset="-128"/>
                          <a:ea typeface="MS PGothic" charset="-128"/>
                          <a:cs typeface="MS PGothic" charset="-128"/>
                        </a:rPr>
                        <a:t>/E</a:t>
                      </a:r>
                    </a:p>
                  </a:txBody>
                  <a:tcPr marL="68580" marR="68580" marT="34290" marB="34290"/>
                </a:tc>
                <a:tc>
                  <a:txBody>
                    <a:bodyPr/>
                    <a:lstStyle/>
                    <a:p>
                      <a:pPr algn="ctr"/>
                      <a:r>
                        <a:rPr kumimoji="1" lang="ja-JP" altLang="en-US"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282828"/>
                          </a:solidFill>
                          <a:effectLst/>
                          <a:uLnTx/>
                          <a:uFillTx/>
                          <a:latin typeface="MS PGothic" charset="-128"/>
                          <a:ea typeface="MS PGothic" charset="-128"/>
                          <a:cs typeface="MS PGothic" charset="-128"/>
                        </a:rPr>
                        <a:t>○</a:t>
                      </a:r>
                      <a:endParaRPr kumimoji="1" lang="ja-JP" altLang="en-US" sz="1400" b="0" i="0" u="none" strike="noStrike" kern="1200" cap="none" spc="0" normalizeH="0" baseline="0" noProof="0" dirty="0">
                        <a:ln>
                          <a:noFill/>
                        </a:ln>
                        <a:solidFill>
                          <a:srgbClr val="282828"/>
                        </a:solidFill>
                        <a:effectLst/>
                        <a:uLnTx/>
                        <a:uFillTx/>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265019494"/>
                  </a:ext>
                </a:extLst>
              </a:tr>
              <a:tr h="315788">
                <a:tc>
                  <a:txBody>
                    <a:bodyPr/>
                    <a:lstStyle/>
                    <a:p>
                      <a:pPr marL="361950" lvl="1" indent="-180975">
                        <a:buFont typeface="Arial" panose="020B0604020202020204" pitchFamily="34" charset="0"/>
                        <a:buChar char="•"/>
                        <a:tabLst/>
                      </a:pPr>
                      <a:r>
                        <a:rPr kumimoji="1" lang="ja-JP" altLang="en-US" sz="1400" dirty="0" smtClean="0">
                          <a:latin typeface="MS PGothic" charset="-128"/>
                          <a:ea typeface="MS PGothic" charset="-128"/>
                          <a:cs typeface="MS PGothic" charset="-128"/>
                        </a:rPr>
                        <a:t>暗号化トラフィック解析（</a:t>
                      </a:r>
                      <a:r>
                        <a:rPr kumimoji="1" lang="en-US" altLang="ja-JP" sz="1400" dirty="0" smtClean="0">
                          <a:latin typeface="MS PGothic" charset="-128"/>
                          <a:ea typeface="MS PGothic" charset="-128"/>
                          <a:cs typeface="MS PGothic" charset="-128"/>
                        </a:rPr>
                        <a:t>ETA</a:t>
                      </a:r>
                      <a:r>
                        <a:rPr kumimoji="1" lang="ja-JP" altLang="en-US" sz="1400" dirty="0" smtClean="0">
                          <a:latin typeface="MS PGothic" charset="-128"/>
                          <a:ea typeface="MS PGothic" charset="-128"/>
                          <a:cs typeface="MS PGothic" charset="-128"/>
                        </a:rPr>
                        <a:t>）</a:t>
                      </a:r>
                      <a:endParaRPr kumimoji="1" lang="en-US" altLang="ja-JP" sz="1400" dirty="0" smtClean="0">
                        <a:latin typeface="MS PGothic" charset="-128"/>
                        <a:ea typeface="MS PGothic" charset="-128"/>
                        <a:cs typeface="MS PGothic" charset="-128"/>
                      </a:endParaRPr>
                    </a:p>
                  </a:txBody>
                  <a:tcPr marL="68580" marR="68580" marT="34290" marB="34290"/>
                </a:tc>
                <a:tc>
                  <a:txBody>
                    <a:bodyPr/>
                    <a:lstStyle/>
                    <a:p>
                      <a:pPr algn="ctr"/>
                      <a:r>
                        <a:rPr kumimoji="1" lang="en-US" altLang="ja-JP"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tc>
                  <a:txBody>
                    <a:bodyPr/>
                    <a:lstStyle/>
                    <a:p>
                      <a:pPr marL="0" marR="0" lvl="0" indent="0" algn="ctr" defTabSz="91434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282828"/>
                          </a:solidFill>
                          <a:effectLst/>
                          <a:uLnTx/>
                          <a:uFillTx/>
                          <a:latin typeface="MS PGothic" charset="-128"/>
                          <a:ea typeface="MS PGothic" charset="-128"/>
                          <a:cs typeface="MS PGothic" charset="-128"/>
                        </a:rPr>
                        <a:t>○</a:t>
                      </a:r>
                      <a:endParaRPr kumimoji="1" lang="ja-JP" altLang="en-US" sz="1400" b="0" i="0" u="none" strike="noStrike" kern="1200" cap="none" spc="0" normalizeH="0" baseline="0" noProof="0" dirty="0">
                        <a:ln>
                          <a:noFill/>
                        </a:ln>
                        <a:solidFill>
                          <a:srgbClr val="282828"/>
                        </a:solidFill>
                        <a:effectLst/>
                        <a:uLnTx/>
                        <a:uFillTx/>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544932562"/>
                  </a:ext>
                </a:extLst>
              </a:tr>
              <a:tr h="315788">
                <a:tc>
                  <a:txBody>
                    <a:bodyPr/>
                    <a:lstStyle/>
                    <a:p>
                      <a:r>
                        <a:rPr kumimoji="1" lang="ja-JP" altLang="en-US" sz="1400" dirty="0" smtClean="0">
                          <a:latin typeface="MS PGothic" charset="-128"/>
                          <a:ea typeface="MS PGothic" charset="-128"/>
                          <a:cs typeface="MS PGothic" charset="-128"/>
                        </a:rPr>
                        <a:t>異常検知＆自動学習</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en-US" altLang="ja-JP"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ja-JP" altLang="en-US"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2627883958"/>
                  </a:ext>
                </a:extLst>
              </a:tr>
              <a:tr h="315788">
                <a:tc>
                  <a:txBody>
                    <a:bodyPr/>
                    <a:lstStyle/>
                    <a:p>
                      <a:r>
                        <a:rPr kumimoji="1" lang="ja-JP" altLang="en-US" sz="1400" dirty="0" smtClean="0">
                          <a:latin typeface="MS PGothic" charset="-128"/>
                          <a:ea typeface="MS PGothic" charset="-128"/>
                          <a:cs typeface="MS PGothic" charset="-128"/>
                        </a:rPr>
                        <a:t>自動化</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ja-JP" altLang="en-US"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ja-JP" altLang="en-US"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926270035"/>
                  </a:ext>
                </a:extLst>
              </a:tr>
              <a:tr h="315788">
                <a:tc>
                  <a:txBody>
                    <a:bodyPr/>
                    <a:lstStyle/>
                    <a:p>
                      <a:r>
                        <a:rPr kumimoji="1" lang="ja-JP" altLang="en-US" sz="1400" dirty="0" smtClean="0">
                          <a:latin typeface="MS PGothic" charset="-128"/>
                          <a:ea typeface="MS PGothic" charset="-128"/>
                          <a:cs typeface="MS PGothic" charset="-128"/>
                        </a:rPr>
                        <a:t>電力効率</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ja-JP" altLang="en-US"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tc>
                  <a:txBody>
                    <a:bodyPr/>
                    <a:lstStyle/>
                    <a:p>
                      <a:pPr algn="ctr"/>
                      <a:r>
                        <a:rPr kumimoji="1" lang="ja-JP" altLang="en-US" sz="1400" dirty="0" smtClean="0">
                          <a:latin typeface="MS PGothic" charset="-128"/>
                          <a:ea typeface="MS PGothic" charset="-128"/>
                          <a:cs typeface="MS PGothic" charset="-128"/>
                        </a:rPr>
                        <a:t>○</a:t>
                      </a:r>
                      <a:endParaRPr kumimoji="1" lang="ja-JP" altLang="en-US" sz="1400" dirty="0">
                        <a:latin typeface="MS PGothic" charset="-128"/>
                        <a:ea typeface="MS PGothic" charset="-128"/>
                        <a:cs typeface="MS PGothic" charset="-128"/>
                      </a:endParaRPr>
                    </a:p>
                  </a:txBody>
                  <a:tcPr marL="68580" marR="68580" marT="34290" marB="34290"/>
                </a:tc>
                <a:extLst>
                  <a:ext uri="{0D108BD9-81ED-4DB2-BD59-A6C34878D82A}">
                    <a16:rowId xmlns:a16="http://schemas.microsoft.com/office/drawing/2014/main" xmlns="" val="1266831327"/>
                  </a:ext>
                </a:extLst>
              </a:tr>
            </a:tbl>
          </a:graphicData>
        </a:graphic>
      </p:graphicFrame>
      <p:sp>
        <p:nvSpPr>
          <p:cNvPr id="4" name="タイトル 1"/>
          <p:cNvSpPr txBox="1">
            <a:spLocks/>
          </p:cNvSpPr>
          <p:nvPr/>
        </p:nvSpPr>
        <p:spPr>
          <a:xfrm>
            <a:off x="249770" y="26435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nb-NO" altLang="ja-JP" sz="2700" smtClean="0">
                <a:latin typeface="MS PGothic" charset="-128"/>
                <a:ea typeface="MS PGothic" charset="-128"/>
                <a:cs typeface="MS PGothic" charset="-128"/>
              </a:rPr>
              <a:t>Cisco Catalyst 3000 vs. 9000 </a:t>
            </a:r>
            <a:r>
              <a:rPr kumimoji="1" lang="ja-JP" altLang="nb-NO" sz="2700" smtClean="0">
                <a:latin typeface="MS PGothic" charset="-128"/>
                <a:ea typeface="MS PGothic" charset="-128"/>
                <a:cs typeface="MS PGothic" charset="-128"/>
              </a:rPr>
              <a:t>比較 </a:t>
            </a:r>
            <a:endParaRPr kumimoji="1" lang="ja-JP" altLang="nb-NO" sz="2700">
              <a:latin typeface="MS PGothic" charset="-128"/>
              <a:ea typeface="MS PGothic" charset="-128"/>
              <a:cs typeface="MS PGothic" charset="-128"/>
            </a:endParaRPr>
          </a:p>
        </p:txBody>
      </p:sp>
      <p:pic>
        <p:nvPicPr>
          <p:cNvPr id="5" name="Picture 3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3891" y="1505483"/>
            <a:ext cx="1373003" cy="914288"/>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2134" y="1441360"/>
            <a:ext cx="1397567" cy="544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xmlns="" id="{351EC55D-0546-4382-8149-4128A06185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4215" y="1089648"/>
            <a:ext cx="2701043" cy="1350522"/>
          </a:xfrm>
          <a:prstGeom prst="rect">
            <a:avLst/>
          </a:prstGeom>
        </p:spPr>
      </p:pic>
    </p:spTree>
    <p:extLst>
      <p:ext uri="{BB962C8B-B14F-4D97-AF65-F5344CB8AC3E}">
        <p14:creationId xmlns:p14="http://schemas.microsoft.com/office/powerpoint/2010/main" val="1924380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29703" y="226314"/>
            <a:ext cx="8580923" cy="603504"/>
          </a:xfrm>
          <a:prstGeom prst="rect">
            <a:avLst/>
          </a:prstGeom>
        </p:spPr>
        <p:txBody>
          <a:bodyPr/>
          <a:lstStyle>
            <a:lvl1pPr algn="l" defTabSz="685800" rtl="0" eaLnBrk="1" latinLnBrk="0" hangingPunct="1">
              <a:lnSpc>
                <a:spcPct val="80000"/>
              </a:lnSpc>
              <a:spcBef>
                <a:spcPct val="0"/>
              </a:spcBef>
              <a:buNone/>
              <a:defRPr lang="en-US" sz="2474" b="0" i="0" kern="1200" baseline="0" dirty="0">
                <a:solidFill>
                  <a:schemeClr val="accent1"/>
                </a:solidFill>
                <a:latin typeface="Proxima Nova Light" charset="0"/>
                <a:ea typeface="Proxima Nova Light" charset="0"/>
                <a:cs typeface="Proxima Nova Light" charset="0"/>
              </a:defRPr>
            </a:lvl1pPr>
          </a:lstStyle>
          <a:p>
            <a:pPr fontAlgn="auto">
              <a:spcAft>
                <a:spcPts val="0"/>
              </a:spcAft>
            </a:pPr>
            <a:r>
              <a:rPr lang="en-US" altLang="ja-JP" smtClean="0">
                <a:solidFill>
                  <a:srgbClr val="000000"/>
                </a:solidFill>
                <a:latin typeface="MS PGothic" charset="-128"/>
                <a:ea typeface="MS PGothic" charset="-128"/>
                <a:cs typeface="MS PGothic" charset="-128"/>
              </a:rPr>
              <a:t>MX</a:t>
            </a:r>
            <a:r>
              <a:rPr lang="ja-JP" altLang="en-US" smtClean="0">
                <a:solidFill>
                  <a:srgbClr val="000000"/>
                </a:solidFill>
                <a:latin typeface="MS PGothic" charset="-128"/>
                <a:ea typeface="MS PGothic" charset="-128"/>
                <a:cs typeface="MS PGothic" charset="-128"/>
              </a:rPr>
              <a:t>　</a:t>
            </a:r>
            <a:r>
              <a:rPr lang="en-US" altLang="ja-JP" smtClean="0">
                <a:solidFill>
                  <a:srgbClr val="000000"/>
                </a:solidFill>
                <a:latin typeface="MS PGothic" charset="-128"/>
                <a:ea typeface="MS PGothic" charset="-128"/>
                <a:cs typeface="MS PGothic" charset="-128"/>
              </a:rPr>
              <a:t>SD-</a:t>
            </a:r>
            <a:r>
              <a:rPr lang="en-US" smtClean="0">
                <a:solidFill>
                  <a:srgbClr val="000000"/>
                </a:solidFill>
                <a:latin typeface="MS PGothic" charset="-128"/>
                <a:ea typeface="MS PGothic" charset="-128"/>
                <a:cs typeface="MS PGothic" charset="-128"/>
              </a:rPr>
              <a:t>WAN</a:t>
            </a:r>
            <a:r>
              <a:rPr lang="ja-JP" altLang="en-US" smtClean="0">
                <a:solidFill>
                  <a:srgbClr val="000000"/>
                </a:solidFill>
                <a:latin typeface="MS PGothic" charset="-128"/>
                <a:ea typeface="MS PGothic" charset="-128"/>
                <a:cs typeface="MS PGothic" charset="-128"/>
              </a:rPr>
              <a:t>機能</a:t>
            </a:r>
            <a:endParaRPr lang="en-US">
              <a:solidFill>
                <a:srgbClr val="000000"/>
              </a:solidFill>
              <a:latin typeface="MS PGothic" charset="-128"/>
              <a:ea typeface="MS PGothic" charset="-128"/>
              <a:cs typeface="MS PGothic" charset="-128"/>
            </a:endParaRPr>
          </a:p>
        </p:txBody>
      </p:sp>
      <p:sp>
        <p:nvSpPr>
          <p:cNvPr id="19" name="TextBox 18"/>
          <p:cNvSpPr txBox="1"/>
          <p:nvPr/>
        </p:nvSpPr>
        <p:spPr>
          <a:xfrm>
            <a:off x="378465" y="1162288"/>
            <a:ext cx="3561838" cy="1348061"/>
          </a:xfrm>
          <a:prstGeom prst="rect">
            <a:avLst/>
          </a:prstGeom>
          <a:noFill/>
        </p:spPr>
        <p:txBody>
          <a:bodyPr wrap="square" rtlCol="0">
            <a:spAutoFit/>
          </a:bodyPr>
          <a:lstStyle/>
          <a:p>
            <a:pPr defTabSz="685800" fontAlgn="auto">
              <a:lnSpc>
                <a:spcPct val="130000"/>
              </a:lnSpc>
              <a:spcBef>
                <a:spcPts val="0"/>
              </a:spcBef>
              <a:spcAft>
                <a:spcPts val="0"/>
              </a:spcAft>
            </a:pPr>
            <a:r>
              <a:rPr lang="ja-JP" altLang="en-US" sz="2000" dirty="0">
                <a:solidFill>
                  <a:srgbClr val="000000"/>
                </a:solidFill>
                <a:latin typeface="MS PGothic" charset="-128"/>
                <a:ea typeface="MS PGothic" charset="-128"/>
                <a:cs typeface="MS PGothic" charset="-128"/>
              </a:rPr>
              <a:t>両アクティブな経路</a:t>
            </a:r>
            <a:r>
              <a:rPr lang="en-US" sz="2000" dirty="0">
                <a:solidFill>
                  <a:srgbClr val="000000"/>
                </a:solidFill>
                <a:latin typeface="MS PGothic" charset="-128"/>
                <a:ea typeface="MS PGothic" charset="-128"/>
                <a:cs typeface="MS PGothic" charset="-128"/>
              </a:rPr>
              <a:t>:</a:t>
            </a:r>
          </a:p>
          <a:p>
            <a:pPr marL="253528" indent="-128549" defTabSz="685800" fontAlgn="auto">
              <a:spcBef>
                <a:spcPts val="0"/>
              </a:spcBef>
              <a:spcAft>
                <a:spcPts val="0"/>
              </a:spcAft>
              <a:buClr>
                <a:srgbClr val="7AC043"/>
              </a:buClr>
              <a:buFont typeface="Arial"/>
              <a:buChar char="•"/>
            </a:pPr>
            <a:r>
              <a:rPr lang="en-US" sz="1400" dirty="0">
                <a:solidFill>
                  <a:srgbClr val="555555"/>
                </a:solidFill>
                <a:latin typeface="MS PGothic" charset="-128"/>
                <a:ea typeface="MS PGothic" charset="-128"/>
                <a:cs typeface="MS PGothic" charset="-128"/>
              </a:rPr>
              <a:t>Active-active VPN</a:t>
            </a:r>
          </a:p>
          <a:p>
            <a:pPr marL="253528" indent="-128549" defTabSz="685800" fontAlgn="auto">
              <a:spcBef>
                <a:spcPts val="0"/>
              </a:spcBef>
              <a:spcAft>
                <a:spcPts val="0"/>
              </a:spcAft>
              <a:buClr>
                <a:srgbClr val="7AC043"/>
              </a:buClr>
              <a:buFont typeface="Arial"/>
              <a:buChar char="•"/>
            </a:pPr>
            <a:r>
              <a:rPr lang="en-US" sz="1400" dirty="0">
                <a:solidFill>
                  <a:srgbClr val="555555"/>
                </a:solidFill>
                <a:latin typeface="MS PGothic" charset="-128"/>
                <a:ea typeface="MS PGothic" charset="-128"/>
                <a:cs typeface="MS PGothic" charset="-128"/>
              </a:rPr>
              <a:t>Active-active VPN &amp; MPLS</a:t>
            </a:r>
          </a:p>
          <a:p>
            <a:pPr marL="253528" indent="-128549" defTabSz="685800" fontAlgn="auto">
              <a:spcBef>
                <a:spcPts val="0"/>
              </a:spcBef>
              <a:spcAft>
                <a:spcPts val="0"/>
              </a:spcAft>
              <a:buFont typeface="Arial"/>
              <a:buChar char="•"/>
            </a:pPr>
            <a:endParaRPr lang="en-US" sz="1200" dirty="0">
              <a:solidFill>
                <a:srgbClr val="555555"/>
              </a:solidFill>
              <a:latin typeface="MS PGothic" charset="-128"/>
              <a:ea typeface="MS PGothic" charset="-128"/>
              <a:cs typeface="MS PGothic" charset="-128"/>
            </a:endParaRPr>
          </a:p>
          <a:p>
            <a:pPr marL="124979" defTabSz="685800" fontAlgn="auto">
              <a:lnSpc>
                <a:spcPct val="130000"/>
              </a:lnSpc>
              <a:spcBef>
                <a:spcPts val="0"/>
              </a:spcBef>
              <a:spcAft>
                <a:spcPts val="0"/>
              </a:spcAft>
            </a:pPr>
            <a:endParaRPr lang="en-US" sz="1200" dirty="0">
              <a:solidFill>
                <a:srgbClr val="0096D6"/>
              </a:solidFill>
              <a:latin typeface="MS PGothic" charset="-128"/>
              <a:ea typeface="MS PGothic" charset="-128"/>
              <a:cs typeface="MS PGothic" charset="-128"/>
            </a:endParaRPr>
          </a:p>
        </p:txBody>
      </p:sp>
      <p:sp>
        <p:nvSpPr>
          <p:cNvPr id="20" name="TextBox 19"/>
          <p:cNvSpPr txBox="1"/>
          <p:nvPr/>
        </p:nvSpPr>
        <p:spPr>
          <a:xfrm>
            <a:off x="378482" y="3299263"/>
            <a:ext cx="3719385" cy="861774"/>
          </a:xfrm>
          <a:prstGeom prst="rect">
            <a:avLst/>
          </a:prstGeom>
          <a:noFill/>
        </p:spPr>
        <p:txBody>
          <a:bodyPr wrap="square" rtlCol="0">
            <a:spAutoFit/>
          </a:bodyPr>
          <a:lstStyle/>
          <a:p>
            <a:pPr defTabSz="685800" fontAlgn="auto">
              <a:lnSpc>
                <a:spcPct val="130000"/>
              </a:lnSpc>
              <a:spcBef>
                <a:spcPts val="0"/>
              </a:spcBef>
              <a:spcAft>
                <a:spcPts val="0"/>
              </a:spcAft>
            </a:pPr>
            <a:r>
              <a:rPr lang="en-US" sz="2000" dirty="0">
                <a:solidFill>
                  <a:srgbClr val="000000"/>
                </a:solidFill>
                <a:latin typeface="MS PGothic" charset="-128"/>
                <a:ea typeface="MS PGothic" charset="-128"/>
                <a:cs typeface="MS PGothic" charset="-128"/>
              </a:rPr>
              <a:t>Policy-based routing (</a:t>
            </a:r>
            <a:r>
              <a:rPr lang="en-US" sz="2000" dirty="0" err="1">
                <a:solidFill>
                  <a:srgbClr val="000000"/>
                </a:solidFill>
                <a:latin typeface="MS PGothic" charset="-128"/>
                <a:ea typeface="MS PGothic" charset="-128"/>
                <a:cs typeface="MS PGothic" charset="-128"/>
              </a:rPr>
              <a:t>PbR</a:t>
            </a:r>
            <a:r>
              <a:rPr lang="en-US" sz="2000" dirty="0">
                <a:solidFill>
                  <a:srgbClr val="000000"/>
                </a:solidFill>
                <a:latin typeface="MS PGothic" charset="-128"/>
                <a:ea typeface="MS PGothic" charset="-128"/>
                <a:cs typeface="MS PGothic" charset="-128"/>
              </a:rPr>
              <a:t>) :</a:t>
            </a:r>
          </a:p>
          <a:p>
            <a:pPr marL="253528" indent="-128549" defTabSz="685800" fontAlgn="auto">
              <a:spcBef>
                <a:spcPts val="0"/>
              </a:spcBef>
              <a:spcAft>
                <a:spcPts val="0"/>
              </a:spcAft>
              <a:buClr>
                <a:srgbClr val="7AC043"/>
              </a:buClr>
              <a:buFont typeface="Arial"/>
              <a:buChar char="•"/>
            </a:pPr>
            <a:r>
              <a:rPr lang="ja-JP" altLang="en-US" sz="1200" dirty="0">
                <a:solidFill>
                  <a:srgbClr val="000000"/>
                </a:solidFill>
                <a:latin typeface="MS PGothic" charset="-128"/>
                <a:ea typeface="MS PGothic" charset="-128"/>
                <a:cs typeface="MS PGothic" charset="-128"/>
              </a:rPr>
              <a:t>通信の</a:t>
            </a:r>
            <a:r>
              <a:rPr lang="en-US" sz="1200" dirty="0">
                <a:solidFill>
                  <a:srgbClr val="000000"/>
                </a:solidFill>
                <a:latin typeface="MS PGothic" charset="-128"/>
                <a:ea typeface="MS PGothic" charset="-128"/>
                <a:cs typeface="MS PGothic" charset="-128"/>
              </a:rPr>
              <a:t> protocol, subnet, source, destination</a:t>
            </a:r>
            <a:r>
              <a:rPr lang="ja-JP" altLang="en-US" sz="1200" dirty="0">
                <a:solidFill>
                  <a:srgbClr val="000000"/>
                </a:solidFill>
                <a:latin typeface="MS PGothic" charset="-128"/>
                <a:ea typeface="MS PGothic" charset="-128"/>
                <a:cs typeface="MS PGothic" charset="-128"/>
              </a:rPr>
              <a:t>等にしたがって、アップリンクをアサイン可能</a:t>
            </a:r>
            <a:endParaRPr lang="en-US" sz="1200" dirty="0">
              <a:solidFill>
                <a:srgbClr val="000000"/>
              </a:solidFill>
              <a:latin typeface="MS PGothic" charset="-128"/>
              <a:ea typeface="MS PGothic" charset="-128"/>
              <a:cs typeface="MS PGothic" charset="-128"/>
            </a:endParaRPr>
          </a:p>
        </p:txBody>
      </p:sp>
      <p:sp>
        <p:nvSpPr>
          <p:cNvPr id="21" name="TextBox 20"/>
          <p:cNvSpPr txBox="1"/>
          <p:nvPr/>
        </p:nvSpPr>
        <p:spPr>
          <a:xfrm>
            <a:off x="378482" y="2228274"/>
            <a:ext cx="3561837" cy="923330"/>
          </a:xfrm>
          <a:prstGeom prst="rect">
            <a:avLst/>
          </a:prstGeom>
          <a:noFill/>
        </p:spPr>
        <p:txBody>
          <a:bodyPr wrap="square" rtlCol="0">
            <a:spAutoFit/>
          </a:bodyPr>
          <a:lstStyle/>
          <a:p>
            <a:pPr defTabSz="685800" fontAlgn="auto">
              <a:lnSpc>
                <a:spcPct val="130000"/>
              </a:lnSpc>
              <a:spcBef>
                <a:spcPts val="0"/>
              </a:spcBef>
              <a:spcAft>
                <a:spcPts val="0"/>
              </a:spcAft>
            </a:pPr>
            <a:r>
              <a:rPr lang="ja-JP" altLang="en-US" sz="2000" dirty="0">
                <a:solidFill>
                  <a:srgbClr val="000000"/>
                </a:solidFill>
                <a:latin typeface="MS PGothic" charset="-128"/>
                <a:ea typeface="MS PGothic" charset="-128"/>
                <a:cs typeface="MS PGothic" charset="-128"/>
              </a:rPr>
              <a:t>動的な経路の選択</a:t>
            </a:r>
            <a:r>
              <a:rPr lang="en-US" sz="2000" dirty="0">
                <a:solidFill>
                  <a:srgbClr val="000000"/>
                </a:solidFill>
                <a:latin typeface="MS PGothic" charset="-128"/>
                <a:ea typeface="MS PGothic" charset="-128"/>
                <a:cs typeface="MS PGothic" charset="-128"/>
              </a:rPr>
              <a:t>:</a:t>
            </a:r>
          </a:p>
          <a:p>
            <a:pPr marL="253528" indent="-128549" defTabSz="685800" fontAlgn="auto">
              <a:spcBef>
                <a:spcPts val="0"/>
              </a:spcBef>
              <a:spcAft>
                <a:spcPts val="0"/>
              </a:spcAft>
              <a:buClr>
                <a:srgbClr val="7AC043"/>
              </a:buClr>
              <a:buFont typeface="Arial"/>
              <a:buChar char="•"/>
            </a:pPr>
            <a:r>
              <a:rPr lang="ja-JP" altLang="en-US" sz="1400" dirty="0">
                <a:solidFill>
                  <a:srgbClr val="555555"/>
                </a:solidFill>
                <a:latin typeface="MS PGothic" charset="-128"/>
                <a:ea typeface="MS PGothic" charset="-128"/>
                <a:cs typeface="MS PGothic" charset="-128"/>
              </a:rPr>
              <a:t>遅延や損失を鑑み、ベストな</a:t>
            </a:r>
            <a:r>
              <a:rPr lang="en-US" altLang="ja-JP" sz="1400" dirty="0">
                <a:solidFill>
                  <a:srgbClr val="555555"/>
                </a:solidFill>
                <a:latin typeface="MS PGothic" charset="-128"/>
                <a:ea typeface="MS PGothic" charset="-128"/>
                <a:cs typeface="MS PGothic" charset="-128"/>
              </a:rPr>
              <a:t>VPN</a:t>
            </a:r>
            <a:r>
              <a:rPr lang="ja-JP" altLang="en-US" sz="1400" dirty="0">
                <a:solidFill>
                  <a:srgbClr val="555555"/>
                </a:solidFill>
                <a:latin typeface="MS PGothic" charset="-128"/>
                <a:ea typeface="MS PGothic" charset="-128"/>
                <a:cs typeface="MS PGothic" charset="-128"/>
              </a:rPr>
              <a:t>トンネルを選択可能</a:t>
            </a:r>
            <a:endParaRPr lang="en-US" sz="1400" dirty="0">
              <a:solidFill>
                <a:srgbClr val="555555"/>
              </a:solidFill>
              <a:latin typeface="MS PGothic" charset="-128"/>
              <a:ea typeface="MS PGothic" charset="-128"/>
              <a:cs typeface="MS PGothic" charset="-128"/>
            </a:endParaRPr>
          </a:p>
        </p:txBody>
      </p:sp>
      <p:grpSp>
        <p:nvGrpSpPr>
          <p:cNvPr id="22" name="Group 21"/>
          <p:cNvGrpSpPr/>
          <p:nvPr/>
        </p:nvGrpSpPr>
        <p:grpSpPr>
          <a:xfrm>
            <a:off x="4463195" y="830272"/>
            <a:ext cx="4588513" cy="4023233"/>
            <a:chOff x="5949300" y="1106424"/>
            <a:chExt cx="6119611" cy="5365707"/>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73250" y="4067576"/>
              <a:ext cx="4051855" cy="829614"/>
            </a:xfrm>
            <a:prstGeom prst="rect">
              <a:avLst/>
            </a:prstGeom>
          </p:spPr>
        </p:pic>
        <p:cxnSp>
          <p:nvCxnSpPr>
            <p:cNvPr id="24" name="Straight Arrow Connector 23"/>
            <p:cNvCxnSpPr/>
            <p:nvPr/>
          </p:nvCxnSpPr>
          <p:spPr>
            <a:xfrm flipV="1">
              <a:off x="9611472" y="2552106"/>
              <a:ext cx="0" cy="1515470"/>
            </a:xfrm>
            <a:prstGeom prst="straightConnector1">
              <a:avLst/>
            </a:prstGeom>
            <a:noFill/>
            <a:ln w="38100" cap="flat" cmpd="sng" algn="ctr">
              <a:solidFill>
                <a:srgbClr val="7AC043"/>
              </a:solidFill>
              <a:prstDash val="dash"/>
              <a:miter lim="800000"/>
              <a:tailEnd type="triangle"/>
            </a:ln>
            <a:effectLst/>
          </p:spPr>
        </p:cxnSp>
        <p:cxnSp>
          <p:nvCxnSpPr>
            <p:cNvPr id="25" name="Straight Arrow Connector 24"/>
            <p:cNvCxnSpPr/>
            <p:nvPr/>
          </p:nvCxnSpPr>
          <p:spPr>
            <a:xfrm flipV="1">
              <a:off x="7990018" y="2575825"/>
              <a:ext cx="0" cy="1515470"/>
            </a:xfrm>
            <a:prstGeom prst="straightConnector1">
              <a:avLst/>
            </a:prstGeom>
            <a:noFill/>
            <a:ln w="38100" cap="flat" cmpd="sng" algn="ctr">
              <a:solidFill>
                <a:srgbClr val="FFFFFF">
                  <a:lumMod val="50000"/>
                </a:srgbClr>
              </a:solidFill>
              <a:prstDash val="dash"/>
              <a:miter lim="800000"/>
              <a:tailEnd type="triangle"/>
            </a:ln>
            <a:effectLst/>
          </p:spPr>
        </p:cxnSp>
        <p:pic>
          <p:nvPicPr>
            <p:cNvPr id="26" name="Picture 25"/>
            <p:cNvPicPr>
              <a:picLocks noChangeAspect="1"/>
            </p:cNvPicPr>
            <p:nvPr/>
          </p:nvPicPr>
          <p:blipFill>
            <a:blip r:embed="rId3"/>
            <a:stretch>
              <a:fillRect/>
            </a:stretch>
          </p:blipFill>
          <p:spPr>
            <a:xfrm>
              <a:off x="7583409" y="1106424"/>
              <a:ext cx="2310373" cy="1472029"/>
            </a:xfrm>
            <a:prstGeom prst="rect">
              <a:avLst/>
            </a:prstGeom>
          </p:spPr>
        </p:pic>
        <p:sp>
          <p:nvSpPr>
            <p:cNvPr id="27" name="TextBox 26"/>
            <p:cNvSpPr txBox="1"/>
            <p:nvPr/>
          </p:nvSpPr>
          <p:spPr>
            <a:xfrm>
              <a:off x="5949300" y="3153014"/>
              <a:ext cx="1858257" cy="63110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dirty="0" smtClean="0">
                  <a:ln>
                    <a:noFill/>
                  </a:ln>
                  <a:solidFill>
                    <a:srgbClr val="626262"/>
                  </a:solidFill>
                  <a:effectLst/>
                  <a:uLnTx/>
                  <a:uFillTx/>
                  <a:latin typeface="MS PGothic" charset="-128"/>
                  <a:ea typeface="MS PGothic" charset="-128"/>
                  <a:cs typeface="MS PGothic" charset="-128"/>
                </a:rPr>
                <a:t>WAN 1</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smtClean="0">
                  <a:ln>
                    <a:noFill/>
                  </a:ln>
                  <a:solidFill>
                    <a:srgbClr val="626262"/>
                  </a:solidFill>
                  <a:effectLst/>
                  <a:uLnTx/>
                  <a:uFillTx/>
                  <a:latin typeface="MS PGothic" charset="-128"/>
                  <a:ea typeface="MS PGothic" charset="-128"/>
                  <a:cs typeface="MS PGothic" charset="-128"/>
                </a:rPr>
                <a:t>Secure VPN tunnel (active)</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smtClean="0">
                  <a:ln>
                    <a:noFill/>
                  </a:ln>
                  <a:solidFill>
                    <a:srgbClr val="626262"/>
                  </a:solidFill>
                  <a:effectLst/>
                  <a:uLnTx/>
                  <a:uFillTx/>
                  <a:latin typeface="MS PGothic" charset="-128"/>
                  <a:ea typeface="MS PGothic" charset="-128"/>
                  <a:cs typeface="MS PGothic" charset="-128"/>
                </a:rPr>
                <a:t>Latency / loss &gt; threshold</a:t>
              </a:r>
            </a:p>
          </p:txBody>
        </p:sp>
        <p:sp>
          <p:nvSpPr>
            <p:cNvPr id="28" name="TextBox 27"/>
            <p:cNvSpPr txBox="1"/>
            <p:nvPr/>
          </p:nvSpPr>
          <p:spPr>
            <a:xfrm>
              <a:off x="9621371" y="3118116"/>
              <a:ext cx="1806948" cy="631106"/>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dirty="0" smtClean="0">
                  <a:ln>
                    <a:noFill/>
                  </a:ln>
                  <a:solidFill>
                    <a:srgbClr val="7AC043"/>
                  </a:solidFill>
                  <a:effectLst/>
                  <a:uLnTx/>
                  <a:uFillTx/>
                  <a:latin typeface="MS PGothic" charset="-128"/>
                  <a:ea typeface="MS PGothic" charset="-128"/>
                  <a:cs typeface="MS PGothic" charset="-128"/>
                </a:rPr>
                <a:t>WAN 2</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smtClean="0">
                  <a:ln>
                    <a:noFill/>
                  </a:ln>
                  <a:solidFill>
                    <a:srgbClr val="7AC043"/>
                  </a:solidFill>
                  <a:effectLst/>
                  <a:uLnTx/>
                  <a:uFillTx/>
                  <a:latin typeface="MS PGothic" charset="-128"/>
                  <a:ea typeface="MS PGothic" charset="-128"/>
                  <a:cs typeface="MS PGothic" charset="-128"/>
                </a:rPr>
                <a:t>VPN tunnel (active)</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smtClean="0">
                  <a:ln>
                    <a:noFill/>
                  </a:ln>
                  <a:solidFill>
                    <a:srgbClr val="7AC043"/>
                  </a:solidFill>
                  <a:effectLst/>
                  <a:uLnTx/>
                  <a:uFillTx/>
                  <a:latin typeface="MS PGothic" charset="-128"/>
                  <a:ea typeface="MS PGothic" charset="-128"/>
                  <a:cs typeface="MS PGothic" charset="-128"/>
                </a:rPr>
                <a:t>Latency / loss &lt; threshold</a:t>
              </a:r>
            </a:p>
          </p:txBody>
        </p:sp>
        <p:grpSp>
          <p:nvGrpSpPr>
            <p:cNvPr id="29" name="Group 28"/>
            <p:cNvGrpSpPr/>
            <p:nvPr/>
          </p:nvGrpSpPr>
          <p:grpSpPr>
            <a:xfrm>
              <a:off x="8236755" y="5854095"/>
              <a:ext cx="895036" cy="356358"/>
              <a:chOff x="8236755" y="5854095"/>
              <a:chExt cx="895036" cy="356358"/>
            </a:xfrm>
          </p:grpSpPr>
          <p:sp>
            <p:nvSpPr>
              <p:cNvPr id="32" name="Rounded Rectangle 31"/>
              <p:cNvSpPr/>
              <p:nvPr/>
            </p:nvSpPr>
            <p:spPr>
              <a:xfrm>
                <a:off x="8236755" y="5854095"/>
                <a:ext cx="895036" cy="338667"/>
              </a:xfrm>
              <a:prstGeom prst="roundRect">
                <a:avLst/>
              </a:prstGeom>
              <a:noFill/>
              <a:ln w="12700" cap="flat" cmpd="sng" algn="ctr">
                <a:solidFill>
                  <a:srgbClr val="A5A5A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3" name="TextBox 32"/>
              <p:cNvSpPr txBox="1"/>
              <p:nvPr/>
            </p:nvSpPr>
            <p:spPr>
              <a:xfrm>
                <a:off x="8381896" y="5871810"/>
                <a:ext cx="596900" cy="338643"/>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Data</a:t>
                </a:r>
              </a:p>
            </p:txBody>
          </p:sp>
        </p:grpSp>
        <p:cxnSp>
          <p:nvCxnSpPr>
            <p:cNvPr id="30" name="Elbow Connector 29"/>
            <p:cNvCxnSpPr/>
            <p:nvPr/>
          </p:nvCxnSpPr>
          <p:spPr>
            <a:xfrm rot="5400000" flipH="1" flipV="1">
              <a:off x="7397209" y="3865517"/>
              <a:ext cx="3275642" cy="701515"/>
            </a:xfrm>
            <a:prstGeom prst="bentConnector3">
              <a:avLst>
                <a:gd name="adj1" fmla="val 50000"/>
              </a:avLst>
            </a:prstGeom>
            <a:noFill/>
            <a:ln w="38100" cap="flat" cmpd="sng" algn="ctr">
              <a:solidFill>
                <a:srgbClr val="65B144"/>
              </a:solidFill>
              <a:prstDash val="sysDash"/>
              <a:miter lim="800000"/>
            </a:ln>
            <a:effectLst/>
          </p:spPr>
        </p:cxnSp>
        <p:sp>
          <p:nvSpPr>
            <p:cNvPr id="31" name="TextBox 30"/>
            <p:cNvSpPr txBox="1"/>
            <p:nvPr/>
          </p:nvSpPr>
          <p:spPr>
            <a:xfrm>
              <a:off x="9245376" y="5486989"/>
              <a:ext cx="2823535" cy="985142"/>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L3 / L4 </a:t>
              </a:r>
              <a:r>
                <a:rPr kumimoji="0" lang="ja-JP" alt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カテゴリによって、通常なら</a:t>
              </a:r>
              <a:r>
                <a:rPr kumimoji="0" 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 this WAN 1 </a:t>
              </a:r>
              <a:r>
                <a:rPr kumimoji="0" lang="ja-JP" alt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を流れるトラフィックが</a:t>
              </a:r>
              <a:r>
                <a:rPr kumimoji="0" 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MX </a:t>
              </a:r>
              <a:r>
                <a:rPr kumimoji="0" lang="ja-JP" alt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が遅延と損失の値から最適な経路は</a:t>
              </a:r>
              <a:r>
                <a:rPr kumimoji="0" 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WAN 2</a:t>
              </a:r>
              <a:r>
                <a:rPr kumimoji="0" lang="ja-JP" alt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rPr>
                <a:t>経由と判断し転送</a:t>
              </a:r>
              <a:endParaRPr kumimoji="0" lang="en-US" sz="1050" b="0" i="0" u="none" strike="noStrike" kern="0" cap="none" spc="0" normalizeH="0" baseline="0" noProof="0" dirty="0" smtClean="0">
                <a:ln>
                  <a:noFill/>
                </a:ln>
                <a:solidFill>
                  <a:srgbClr val="0096D6"/>
                </a:solidFill>
                <a:effectLst/>
                <a:uLnTx/>
                <a:uFillTx/>
                <a:latin typeface="MS PGothic" charset="-128"/>
                <a:ea typeface="MS PGothic" charset="-128"/>
                <a:cs typeface="MS PGothic" charset="-128"/>
              </a:endParaRPr>
            </a:p>
          </p:txBody>
        </p:sp>
      </p:grpSp>
    </p:spTree>
    <p:extLst>
      <p:ext uri="{BB962C8B-B14F-4D97-AF65-F5344CB8AC3E}">
        <p14:creationId xmlns:p14="http://schemas.microsoft.com/office/powerpoint/2010/main" val="587886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5047" y="88238"/>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自治体</a:t>
            </a:r>
            <a:endParaRPr lang="ja-JP" altLang="en-US">
              <a:latin typeface="MS PGothic" charset="-128"/>
              <a:ea typeface="MS PGothic" charset="-128"/>
              <a:cs typeface="MS PGothic"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5031" y="968677"/>
            <a:ext cx="2049013" cy="1536760"/>
          </a:xfrm>
          <a:prstGeom prst="rect">
            <a:avLst/>
          </a:prstGeom>
        </p:spPr>
      </p:pic>
      <p:sp>
        <p:nvSpPr>
          <p:cNvPr id="4" name="TextBox 3"/>
          <p:cNvSpPr txBox="1"/>
          <p:nvPr/>
        </p:nvSpPr>
        <p:spPr>
          <a:xfrm>
            <a:off x="503386" y="985938"/>
            <a:ext cx="6329213" cy="3447098"/>
          </a:xfrm>
          <a:prstGeom prst="rect">
            <a:avLst/>
          </a:prstGeom>
          <a:noFill/>
        </p:spPr>
        <p:txBody>
          <a:bodyPr wrap="square" rtlCol="0">
            <a:spAutoFit/>
          </a:bodyPr>
          <a:lstStyle/>
          <a:p>
            <a:r>
              <a:rPr lang="ja-JP" altLang="en-US" sz="2000" dirty="0" smtClean="0">
                <a:solidFill>
                  <a:schemeClr val="bg1">
                    <a:lumMod val="50000"/>
                  </a:schemeClr>
                </a:solidFill>
                <a:latin typeface="MS PGothic" charset="-128"/>
                <a:ea typeface="MS PGothic" charset="-128"/>
                <a:cs typeface="MS PGothic" charset="-128"/>
              </a:rPr>
              <a:t>離島、山岳地、等の早急な訪問が困難な箇所に利用</a:t>
            </a:r>
            <a:endParaRPr lang="en-US" altLang="ja-JP" sz="2000" dirty="0" smtClean="0">
              <a:solidFill>
                <a:schemeClr val="bg1">
                  <a:lumMod val="50000"/>
                </a:schemeClr>
              </a:solidFill>
              <a:latin typeface="MS PGothic" charset="-128"/>
              <a:ea typeface="MS PGothic" charset="-128"/>
              <a:cs typeface="MS PGothic" charset="-128"/>
            </a:endParaRPr>
          </a:p>
          <a:p>
            <a:endParaRPr lang="en-US" sz="2000" dirty="0">
              <a:solidFill>
                <a:schemeClr val="bg1">
                  <a:lumMod val="50000"/>
                </a:schemeClr>
              </a:solidFill>
              <a:latin typeface="MS PGothic" charset="-128"/>
              <a:ea typeface="MS PGothic" charset="-128"/>
              <a:cs typeface="MS PGothic" charset="-128"/>
            </a:endParaRPr>
          </a:p>
          <a:p>
            <a:endParaRPr lang="en-US" sz="2000" dirty="0" smtClean="0">
              <a:solidFill>
                <a:schemeClr val="bg1">
                  <a:lumMod val="50000"/>
                </a:schemeClr>
              </a:solidFill>
              <a:latin typeface="MS PGothic" charset="-128"/>
              <a:ea typeface="MS PGothic" charset="-128"/>
              <a:cs typeface="MS PGothic" charset="-128"/>
            </a:endParaRPr>
          </a:p>
          <a:p>
            <a:r>
              <a:rPr lang="ja-JP" altLang="en-US" sz="2000" dirty="0" smtClean="0">
                <a:solidFill>
                  <a:schemeClr val="bg1">
                    <a:lumMod val="50000"/>
                  </a:schemeClr>
                </a:solidFill>
                <a:latin typeface="MS PGothic" charset="-128"/>
                <a:ea typeface="MS PGothic" charset="-128"/>
                <a:cs typeface="MS PGothic" charset="-128"/>
              </a:rPr>
              <a:t>１、インターネット回線があればリモートで設定可能</a:t>
            </a:r>
            <a:endParaRPr lang="en-US" altLang="ja-JP" sz="2000" dirty="0" smtClean="0">
              <a:solidFill>
                <a:schemeClr val="bg1">
                  <a:lumMod val="50000"/>
                </a:schemeClr>
              </a:solidFill>
              <a:latin typeface="MS PGothic" charset="-128"/>
              <a:ea typeface="MS PGothic" charset="-128"/>
              <a:cs typeface="MS PGothic" charset="-128"/>
            </a:endParaRPr>
          </a:p>
          <a:p>
            <a:endParaRPr lang="en-US" altLang="ja-JP" sz="2000" dirty="0" smtClean="0">
              <a:solidFill>
                <a:schemeClr val="bg1">
                  <a:lumMod val="50000"/>
                </a:schemeClr>
              </a:solidFill>
              <a:latin typeface="MS PGothic" charset="-128"/>
              <a:ea typeface="MS PGothic" charset="-128"/>
              <a:cs typeface="MS PGothic" charset="-128"/>
            </a:endParaRPr>
          </a:p>
          <a:p>
            <a:r>
              <a:rPr lang="ja-JP" altLang="en-US" sz="2000" dirty="0" smtClean="0">
                <a:solidFill>
                  <a:schemeClr val="bg1">
                    <a:lumMod val="50000"/>
                  </a:schemeClr>
                </a:solidFill>
                <a:latin typeface="MS PGothic" charset="-128"/>
                <a:ea typeface="MS PGothic" charset="-128"/>
                <a:cs typeface="MS PGothic" charset="-128"/>
              </a:rPr>
              <a:t>２、バージョンアップや設定変更もクラウド上から可能</a:t>
            </a:r>
            <a:endParaRPr lang="en-US" altLang="ja-JP" sz="2000" dirty="0">
              <a:solidFill>
                <a:schemeClr val="bg1">
                  <a:lumMod val="50000"/>
                </a:schemeClr>
              </a:solidFill>
              <a:latin typeface="MS PGothic" charset="-128"/>
              <a:ea typeface="MS PGothic" charset="-128"/>
              <a:cs typeface="MS PGothic" charset="-128"/>
            </a:endParaRPr>
          </a:p>
          <a:p>
            <a:endParaRPr lang="en-US" altLang="ja-JP" sz="2000" dirty="0" smtClean="0">
              <a:solidFill>
                <a:schemeClr val="bg1">
                  <a:lumMod val="50000"/>
                </a:schemeClr>
              </a:solidFill>
              <a:latin typeface="MS PGothic" charset="-128"/>
              <a:ea typeface="MS PGothic" charset="-128"/>
              <a:cs typeface="MS PGothic" charset="-128"/>
            </a:endParaRPr>
          </a:p>
          <a:p>
            <a:r>
              <a:rPr lang="ja-JP" altLang="en-US" sz="2000" dirty="0" smtClean="0">
                <a:solidFill>
                  <a:schemeClr val="bg1">
                    <a:lumMod val="50000"/>
                  </a:schemeClr>
                </a:solidFill>
                <a:latin typeface="MS PGothic" charset="-128"/>
                <a:ea typeface="MS PGothic" charset="-128"/>
                <a:cs typeface="MS PGothic" charset="-128"/>
              </a:rPr>
              <a:t>３、障害発生時は、クラウド上から切り分け実施</a:t>
            </a:r>
            <a:endParaRPr lang="en-US" altLang="ja-JP" sz="2000" dirty="0">
              <a:solidFill>
                <a:schemeClr val="bg1">
                  <a:lumMod val="50000"/>
                </a:schemeClr>
              </a:solidFill>
              <a:latin typeface="MS PGothic" charset="-128"/>
              <a:ea typeface="MS PGothic" charset="-128"/>
              <a:cs typeface="MS PGothic" charset="-128"/>
            </a:endParaRPr>
          </a:p>
          <a:p>
            <a:endParaRPr lang="en-US" altLang="ja-JP" sz="2000" dirty="0">
              <a:solidFill>
                <a:schemeClr val="bg1">
                  <a:lumMod val="50000"/>
                </a:schemeClr>
              </a:solidFill>
              <a:latin typeface="MS PGothic" charset="-128"/>
              <a:ea typeface="MS PGothic" charset="-128"/>
              <a:cs typeface="MS PGothic" charset="-128"/>
            </a:endParaRPr>
          </a:p>
          <a:p>
            <a:r>
              <a:rPr lang="ja-JP" altLang="en-US" sz="2000" dirty="0" smtClean="0">
                <a:solidFill>
                  <a:schemeClr val="bg1">
                    <a:lumMod val="50000"/>
                  </a:schemeClr>
                </a:solidFill>
                <a:latin typeface="MS PGothic" charset="-128"/>
                <a:ea typeface="MS PGothic" charset="-128"/>
                <a:cs typeface="MS PGothic" charset="-128"/>
              </a:rPr>
              <a:t>４、機器故障の際は、予備機への交換作業で対応可能</a:t>
            </a:r>
            <a:endParaRPr lang="en-US" altLang="ja-JP" sz="2000" dirty="0" smtClean="0">
              <a:solidFill>
                <a:schemeClr val="bg1">
                  <a:lumMod val="50000"/>
                </a:schemeClr>
              </a:solidFill>
              <a:latin typeface="MS PGothic" charset="-128"/>
              <a:ea typeface="MS PGothic" charset="-128"/>
              <a:cs typeface="MS PGothic" charset="-128"/>
            </a:endParaRPr>
          </a:p>
          <a:p>
            <a:endParaRPr lang="en-US" altLang="ja-JP" dirty="0">
              <a:solidFill>
                <a:schemeClr val="bg1">
                  <a:lumMod val="50000"/>
                </a:schemeClr>
              </a:solidFill>
              <a:latin typeface="MS PGothic" charset="-128"/>
              <a:ea typeface="MS PGothic" charset="-128"/>
              <a:cs typeface="MS PGothic" charset="-128"/>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5031" y="2709487"/>
            <a:ext cx="2049013" cy="1362594"/>
          </a:xfrm>
          <a:prstGeom prst="rect">
            <a:avLst/>
          </a:prstGeom>
        </p:spPr>
      </p:pic>
      <p:sp>
        <p:nvSpPr>
          <p:cNvPr id="6" name="TextBox 5"/>
          <p:cNvSpPr txBox="1"/>
          <p:nvPr/>
        </p:nvSpPr>
        <p:spPr>
          <a:xfrm>
            <a:off x="1908163" y="254101"/>
            <a:ext cx="2619628" cy="400110"/>
          </a:xfrm>
          <a:prstGeom prst="rect">
            <a:avLst/>
          </a:prstGeom>
          <a:noFill/>
        </p:spPr>
        <p:txBody>
          <a:bodyPr wrap="none" rtlCol="0">
            <a:spAutoFit/>
          </a:bodyPr>
          <a:lstStyle/>
          <a:p>
            <a:r>
              <a:rPr lang="ja-JP" altLang="en-US" sz="2000" dirty="0" smtClean="0">
                <a:solidFill>
                  <a:schemeClr val="bg1">
                    <a:lumMod val="50000"/>
                  </a:schemeClr>
                </a:solidFill>
                <a:latin typeface="MS PGothic" charset="-128"/>
                <a:ea typeface="MS PGothic" charset="-128"/>
                <a:cs typeface="MS PGothic" charset="-128"/>
              </a:rPr>
              <a:t>徐々に</a:t>
            </a:r>
            <a:r>
              <a:rPr lang="en-US" altLang="ja-JP" sz="2000" dirty="0" smtClean="0">
                <a:solidFill>
                  <a:schemeClr val="bg1">
                    <a:lumMod val="50000"/>
                  </a:schemeClr>
                </a:solidFill>
                <a:latin typeface="MS PGothic" charset="-128"/>
                <a:ea typeface="MS PGothic" charset="-128"/>
                <a:cs typeface="MS PGothic" charset="-128"/>
              </a:rPr>
              <a:t>Meraki</a:t>
            </a:r>
            <a:r>
              <a:rPr lang="ja-JP" altLang="en-US" sz="2000" dirty="0" smtClean="0">
                <a:solidFill>
                  <a:schemeClr val="bg1">
                    <a:lumMod val="50000"/>
                  </a:schemeClr>
                </a:solidFill>
                <a:latin typeface="MS PGothic" charset="-128"/>
                <a:ea typeface="MS PGothic" charset="-128"/>
                <a:cs typeface="MS PGothic" charset="-128"/>
              </a:rPr>
              <a:t>も活用！</a:t>
            </a:r>
            <a:endParaRPr lang="en-US" sz="2000" dirty="0">
              <a:solidFill>
                <a:schemeClr val="bg1">
                  <a:lumMod val="50000"/>
                </a:schemeClr>
              </a:solidFill>
              <a:latin typeface="MS PGothic" charset="-128"/>
              <a:ea typeface="MS PGothic" charset="-128"/>
              <a:cs typeface="MS PGothic" charset="-128"/>
            </a:endParaRPr>
          </a:p>
        </p:txBody>
      </p:sp>
    </p:spTree>
    <p:extLst>
      <p:ext uri="{BB962C8B-B14F-4D97-AF65-F5344CB8AC3E}">
        <p14:creationId xmlns:p14="http://schemas.microsoft.com/office/powerpoint/2010/main" val="10959890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416425" y="915409"/>
            <a:ext cx="7598042" cy="256994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a:solidFill>
                  <a:srgbClr val="3E6BB4"/>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ja-JP" altLang="en-US" sz="4600" b="0" i="0" u="none" strike="noStrike" kern="1200" cap="none" spc="0" normalizeH="0" baseline="0" noProof="0" smtClean="0">
                <a:ln>
                  <a:noFill/>
                </a:ln>
                <a:solidFill>
                  <a:srgbClr val="3E6BB4"/>
                </a:solidFill>
                <a:effectLst/>
                <a:uLnTx/>
                <a:uFillTx/>
                <a:latin typeface="Arial"/>
                <a:ea typeface="ＭＳ Ｐゴシック" charset="0"/>
                <a:cs typeface="CiscoSans Thin"/>
              </a:rPr>
              <a:t>本日のまとめ</a:t>
            </a:r>
            <a:endParaRPr kumimoji="0" lang="ja-JP" altLang="en-US" sz="4600" b="0" i="0" u="none" strike="noStrike" kern="1200" cap="none" spc="0" normalizeH="0" baseline="0" noProof="0" dirty="0">
              <a:ln>
                <a:noFill/>
              </a:ln>
              <a:solidFill>
                <a:srgbClr val="3E6BB4"/>
              </a:solidFill>
              <a:effectLst/>
              <a:uLnTx/>
              <a:uFillTx/>
              <a:latin typeface="Arial"/>
              <a:ea typeface="ＭＳ Ｐゴシック" charset="0"/>
              <a:cs typeface="CiscoSans Thin"/>
            </a:endParaRPr>
          </a:p>
        </p:txBody>
      </p:sp>
    </p:spTree>
    <p:extLst>
      <p:ext uri="{BB962C8B-B14F-4D97-AF65-F5344CB8AC3E}">
        <p14:creationId xmlns:p14="http://schemas.microsoft.com/office/powerpoint/2010/main" val="12639934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H="1" flipV="1">
            <a:off x="155521" y="705478"/>
            <a:ext cx="895" cy="3934255"/>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312079" y="3761167"/>
            <a:ext cx="1048976" cy="253889"/>
          </a:xfrm>
          <a:prstGeom prst="rect">
            <a:avLst/>
          </a:prstGeom>
          <a:solidFill>
            <a:schemeClr val="accent2"/>
          </a:solidFill>
        </p:spPr>
        <p:txBody>
          <a:bodyPr wrap="square" lIns="68553" tIns="34277" rIns="68553" bIns="34277" rtlCol="0" anchor="ctr">
            <a:spAutoFit/>
          </a:bodyP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Capabilities</a:t>
            </a:r>
          </a:p>
        </p:txBody>
      </p:sp>
      <p:sp>
        <p:nvSpPr>
          <p:cNvPr id="5" name="Rounded Rectangle 4"/>
          <p:cNvSpPr/>
          <p:nvPr/>
        </p:nvSpPr>
        <p:spPr>
          <a:xfrm>
            <a:off x="7774854" y="1277626"/>
            <a:ext cx="1279271" cy="1404260"/>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6" name="Rounded Rectangle 5"/>
          <p:cNvSpPr/>
          <p:nvPr/>
        </p:nvSpPr>
        <p:spPr>
          <a:xfrm>
            <a:off x="6596857" y="1277627"/>
            <a:ext cx="1139894" cy="1404259"/>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7" name="Rounded Rectangle 6"/>
          <p:cNvSpPr/>
          <p:nvPr/>
        </p:nvSpPr>
        <p:spPr>
          <a:xfrm>
            <a:off x="5193050" y="1182057"/>
            <a:ext cx="1312656" cy="1502380"/>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8" name="Rounded Rectangle 7"/>
          <p:cNvSpPr/>
          <p:nvPr/>
        </p:nvSpPr>
        <p:spPr>
          <a:xfrm>
            <a:off x="3665696" y="1179506"/>
            <a:ext cx="1467038" cy="1502380"/>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9" name="Rounded Rectangle 8"/>
          <p:cNvSpPr/>
          <p:nvPr/>
        </p:nvSpPr>
        <p:spPr>
          <a:xfrm>
            <a:off x="339990" y="2221946"/>
            <a:ext cx="1796303" cy="1224793"/>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cxnSp>
        <p:nvCxnSpPr>
          <p:cNvPr id="10" name="Straight Arrow Connector 9"/>
          <p:cNvCxnSpPr/>
          <p:nvPr/>
        </p:nvCxnSpPr>
        <p:spPr>
          <a:xfrm>
            <a:off x="245581" y="4717949"/>
            <a:ext cx="8733939" cy="0"/>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45581" y="184941"/>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solidFill>
                  <a:schemeClr val="bg1"/>
                </a:solidFill>
                <a:latin typeface="MS PGothic" charset="-128"/>
                <a:ea typeface="MS PGothic" charset="-128"/>
                <a:cs typeface="MS PGothic" charset="-128"/>
              </a:rPr>
              <a:t>Cisco Catalyst </a:t>
            </a:r>
            <a:r>
              <a:rPr lang="ja-JP" altLang="en-US" dirty="0" smtClean="0">
                <a:solidFill>
                  <a:schemeClr val="bg1"/>
                </a:solidFill>
                <a:latin typeface="MS PGothic" charset="-128"/>
                <a:ea typeface="MS PGothic" charset="-128"/>
                <a:cs typeface="MS PGothic" charset="-128"/>
              </a:rPr>
              <a:t>スイッチ</a:t>
            </a:r>
            <a:r>
              <a:rPr lang="en-US" altLang="ja-JP" dirty="0" smtClean="0">
                <a:solidFill>
                  <a:schemeClr val="bg1"/>
                </a:solidFill>
                <a:latin typeface="MS PGothic" charset="-128"/>
                <a:ea typeface="MS PGothic" charset="-128"/>
                <a:cs typeface="MS PGothic" charset="-128"/>
              </a:rPr>
              <a:t> </a:t>
            </a:r>
            <a:r>
              <a:rPr lang="ja-JP" altLang="en-US" dirty="0" smtClean="0">
                <a:solidFill>
                  <a:schemeClr val="bg1"/>
                </a:solidFill>
                <a:latin typeface="MS PGothic" charset="-128"/>
                <a:ea typeface="MS PGothic" charset="-128"/>
                <a:cs typeface="MS PGothic" charset="-128"/>
              </a:rPr>
              <a:t>ポートフォリオ</a:t>
            </a:r>
            <a:endParaRPr lang="en-US" dirty="0">
              <a:solidFill>
                <a:schemeClr val="bg1"/>
              </a:solidFill>
              <a:latin typeface="MS PGothic" charset="-128"/>
              <a:ea typeface="MS PGothic" charset="-128"/>
              <a:cs typeface="MS PGothic" charset="-128"/>
            </a:endParaRPr>
          </a:p>
        </p:txBody>
      </p:sp>
      <p:pic>
        <p:nvPicPr>
          <p:cNvPr id="12" name="Picture 11" descr="KN22021.png"/>
          <p:cNvPicPr>
            <a:picLocks noChangeAspect="1"/>
          </p:cNvPicPr>
          <p:nvPr/>
        </p:nvPicPr>
        <p:blipFill rotWithShape="1">
          <a:blip r:embed="rId2" cstate="screen">
            <a:extLst>
              <a:ext uri="{28A0092B-C50C-407E-A947-70E740481C1C}">
                <a14:useLocalDpi xmlns:a14="http://schemas.microsoft.com/office/drawing/2010/main"/>
              </a:ext>
            </a:extLst>
          </a:blip>
          <a:srcRect l="-1607"/>
          <a:stretch/>
        </p:blipFill>
        <p:spPr>
          <a:xfrm>
            <a:off x="1221725" y="2840452"/>
            <a:ext cx="823637" cy="348938"/>
          </a:xfrm>
          <a:prstGeom prst="rect">
            <a:avLst/>
          </a:prstGeom>
        </p:spPr>
      </p:pic>
      <p:sp>
        <p:nvSpPr>
          <p:cNvPr id="13" name="Rectangle 12"/>
          <p:cNvSpPr/>
          <p:nvPr/>
        </p:nvSpPr>
        <p:spPr>
          <a:xfrm>
            <a:off x="3677143" y="1092558"/>
            <a:ext cx="2827472" cy="39325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91436" rIns="91436" bIns="45718" rtlCol="0" anchor="t"/>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60" normalizeH="0" baseline="0" noProof="0" dirty="0">
                <a:ln>
                  <a:noFill/>
                </a:ln>
                <a:solidFill>
                  <a:prstClr val="white"/>
                </a:solidFill>
                <a:effectLst/>
                <a:uLnTx/>
                <a:uFillTx/>
                <a:latin typeface="MS PGothic" charset="-128"/>
                <a:ea typeface="MS PGothic" charset="-128"/>
                <a:cs typeface="MS PGothic" charset="-128"/>
              </a:rPr>
              <a:t>Access Switching  </a:t>
            </a:r>
          </a:p>
        </p:txBody>
      </p:sp>
      <p:sp>
        <p:nvSpPr>
          <p:cNvPr id="14" name="Rectangle 13"/>
          <p:cNvSpPr/>
          <p:nvPr/>
        </p:nvSpPr>
        <p:spPr>
          <a:xfrm>
            <a:off x="3487703" y="1446527"/>
            <a:ext cx="1775222" cy="937558"/>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FIXED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200" b="1"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9300</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altLang="ja-JP"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3850</a:t>
            </a:r>
            <a:endPar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900" b="0"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Up to 480G Stacking</a:t>
            </a:r>
          </a:p>
        </p:txBody>
      </p:sp>
      <p:sp>
        <p:nvSpPr>
          <p:cNvPr id="15" name="Rectangle 14"/>
          <p:cNvSpPr/>
          <p:nvPr/>
        </p:nvSpPr>
        <p:spPr>
          <a:xfrm>
            <a:off x="5078245" y="1412558"/>
            <a:ext cx="1544267" cy="741864"/>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MODULAR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200" b="1"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9400</a:t>
            </a:r>
            <a:endParaRPr kumimoji="0" lang="en-US" sz="900" b="0" i="0" u="none" strike="noStrike" kern="1200" cap="none" spc="0" normalizeH="0" baseline="0" noProof="0" dirty="0">
              <a:ln>
                <a:noFill/>
              </a:ln>
              <a:solidFill>
                <a:prstClr val="black"/>
              </a:solidFill>
              <a:effectLst/>
              <a:uLnTx/>
              <a:uFillTx/>
              <a:latin typeface="MS PGothic" charset="-128"/>
              <a:ea typeface="MS PGothic" charset="-128"/>
              <a:cs typeface="MS PGothic" charset="-128"/>
            </a:endParaRP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altLang="ja-JP"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4500E</a:t>
            </a:r>
            <a:endPar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p:txBody>
      </p:sp>
      <p:sp>
        <p:nvSpPr>
          <p:cNvPr id="16" name="Rectangle 15"/>
          <p:cNvSpPr/>
          <p:nvPr/>
        </p:nvSpPr>
        <p:spPr>
          <a:xfrm>
            <a:off x="3827441" y="2662588"/>
            <a:ext cx="2795071" cy="628568"/>
          </a:xfrm>
          <a:prstGeom prst="rect">
            <a:avLst/>
          </a:prstGeom>
        </p:spPr>
        <p:txBody>
          <a:bodyPr wrap="square" lIns="68579" tIns="68579" rIns="68579" bIns="68579" anchor="ctr">
            <a:spAutoFit/>
          </a:bodyPr>
          <a:lstStyle/>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Performance: </a:t>
            </a: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mGig</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1/10G uplink,  40G uplinks</a:t>
            </a: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PoE</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Leadership: UPOE, Fast/Perpetual </a:t>
            </a: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PoE</a:t>
            </a:r>
            <a:endPar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endParaRP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High Availability: NSF/SSO, ISSU (9400), Patching</a:t>
            </a:r>
          </a:p>
        </p:txBody>
      </p:sp>
      <p:sp>
        <p:nvSpPr>
          <p:cNvPr id="17" name="Rounded Rectangle 16"/>
          <p:cNvSpPr/>
          <p:nvPr/>
        </p:nvSpPr>
        <p:spPr>
          <a:xfrm>
            <a:off x="3760654" y="3368068"/>
            <a:ext cx="4133045"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Security: </a:t>
            </a:r>
            <a:r>
              <a:rPr kumimoji="0" lang="en-US" sz="1100" b="0" u="none" strike="noStrike" kern="1200" cap="none" spc="0" normalizeH="0" baseline="0" noProof="0" dirty="0" smtClean="0">
                <a:ln>
                  <a:noFill/>
                </a:ln>
                <a:solidFill>
                  <a:schemeClr val="bg2"/>
                </a:solidFill>
                <a:effectLst/>
                <a:uLnTx/>
                <a:uFillTx/>
                <a:latin typeface="MS PGothic" charset="-128"/>
                <a:ea typeface="MS PGothic" charset="-128"/>
                <a:cs typeface="MS PGothic" charset="-128"/>
              </a:rPr>
              <a:t>ETA</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MacSec</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256,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IPSecTrustworthy</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Systems</a:t>
            </a:r>
          </a:p>
        </p:txBody>
      </p:sp>
      <p:sp>
        <p:nvSpPr>
          <p:cNvPr id="18" name="Rounded Rectangle 17"/>
          <p:cNvSpPr/>
          <p:nvPr/>
        </p:nvSpPr>
        <p:spPr>
          <a:xfrm>
            <a:off x="3754068" y="3745273"/>
            <a:ext cx="4161667"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IoT</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Convergence: Perpetual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PoE</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IEEE 1588/AVB, SD Bonjour</a:t>
            </a:r>
          </a:p>
        </p:txBody>
      </p:sp>
      <p:sp>
        <p:nvSpPr>
          <p:cNvPr id="19" name="Rounded Rectangle 18"/>
          <p:cNvSpPr/>
          <p:nvPr/>
        </p:nvSpPr>
        <p:spPr>
          <a:xfrm>
            <a:off x="3767517" y="4106640"/>
            <a:ext cx="4161180"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Cloud: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Netconf</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/Yang models, Streaming Telemetry, App Hosting </a:t>
            </a:r>
          </a:p>
        </p:txBody>
      </p:sp>
      <p:sp>
        <p:nvSpPr>
          <p:cNvPr id="20" name="Rectangle 19"/>
          <p:cNvSpPr/>
          <p:nvPr/>
        </p:nvSpPr>
        <p:spPr>
          <a:xfrm>
            <a:off x="338719" y="2151937"/>
            <a:ext cx="1985120" cy="300917"/>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rPr>
              <a:t>ACCESS SWITCHING</a:t>
            </a:r>
          </a:p>
        </p:txBody>
      </p:sp>
      <p:sp>
        <p:nvSpPr>
          <p:cNvPr id="21" name="TextBox 20"/>
          <p:cNvSpPr txBox="1"/>
          <p:nvPr/>
        </p:nvSpPr>
        <p:spPr>
          <a:xfrm>
            <a:off x="440681" y="3214663"/>
            <a:ext cx="835481" cy="207747"/>
          </a:xfrm>
          <a:prstGeom prst="rect">
            <a:avLst/>
          </a:prstGeom>
          <a:noFill/>
        </p:spPr>
        <p:txBody>
          <a:bodyPr wrap="none" lIns="91438" tIns="45719" rIns="91438" bIns="45719" rtlCol="0">
            <a:spAutoFit/>
          </a:bodyPr>
          <a:lstStyle/>
          <a:p>
            <a:pPr marL="0" marR="0" lvl="0" indent="0" algn="l" defTabSz="457181"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Fixed PS &amp; FAN</a:t>
            </a:r>
          </a:p>
        </p:txBody>
      </p:sp>
      <p:sp>
        <p:nvSpPr>
          <p:cNvPr id="22" name="Rectangle 21"/>
          <p:cNvSpPr/>
          <p:nvPr/>
        </p:nvSpPr>
        <p:spPr>
          <a:xfrm>
            <a:off x="449049" y="2961212"/>
            <a:ext cx="737309" cy="2887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2960-X</a:t>
            </a:r>
          </a:p>
        </p:txBody>
      </p:sp>
      <p:pic>
        <p:nvPicPr>
          <p:cNvPr id="23" name="Picture 22" descr="KN22021.png"/>
          <p:cNvPicPr>
            <a:picLocks noChangeAspect="1"/>
          </p:cNvPicPr>
          <p:nvPr/>
        </p:nvPicPr>
        <p:blipFill rotWithShape="1">
          <a:blip r:embed="rId3" cstate="screen">
            <a:extLst>
              <a:ext uri="{28A0092B-C50C-407E-A947-70E740481C1C}">
                <a14:useLocalDpi xmlns:a14="http://schemas.microsoft.com/office/drawing/2010/main"/>
              </a:ext>
            </a:extLst>
          </a:blip>
          <a:srcRect l="-1607"/>
          <a:stretch/>
        </p:blipFill>
        <p:spPr>
          <a:xfrm>
            <a:off x="389207" y="2586272"/>
            <a:ext cx="787431" cy="318123"/>
          </a:xfrm>
          <a:prstGeom prst="rect">
            <a:avLst/>
          </a:prstGeom>
        </p:spPr>
      </p:pic>
      <p:sp>
        <p:nvSpPr>
          <p:cNvPr id="24" name="TextBox 23"/>
          <p:cNvSpPr txBox="1"/>
          <p:nvPr/>
        </p:nvSpPr>
        <p:spPr>
          <a:xfrm>
            <a:off x="1177558" y="2650786"/>
            <a:ext cx="795407" cy="207747"/>
          </a:xfrm>
          <a:prstGeom prst="rect">
            <a:avLst/>
          </a:prstGeom>
          <a:noFill/>
        </p:spPr>
        <p:txBody>
          <a:bodyPr wrap="none" lIns="91438" tIns="45719" rIns="91438" bIns="45719" rtlCol="0">
            <a:spAutoFit/>
          </a:bodyPr>
          <a:lstStyle/>
          <a:p>
            <a:pPr marL="0" marR="0" lvl="0" indent="0" algn="l" defTabSz="457181"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FRU PS &amp; FAN</a:t>
            </a:r>
          </a:p>
        </p:txBody>
      </p:sp>
      <p:sp>
        <p:nvSpPr>
          <p:cNvPr id="25" name="Rectangle 24"/>
          <p:cNvSpPr/>
          <p:nvPr/>
        </p:nvSpPr>
        <p:spPr>
          <a:xfrm>
            <a:off x="1009341" y="2446757"/>
            <a:ext cx="1180619" cy="2887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2960-XR</a:t>
            </a:r>
          </a:p>
        </p:txBody>
      </p:sp>
      <p:sp>
        <p:nvSpPr>
          <p:cNvPr id="26" name="Rounded Rectangle 25"/>
          <p:cNvSpPr/>
          <p:nvPr/>
        </p:nvSpPr>
        <p:spPr>
          <a:xfrm>
            <a:off x="549179" y="3467866"/>
            <a:ext cx="1627963" cy="55616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Stacking </a:t>
            </a:r>
          </a:p>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Routed Access</a:t>
            </a:r>
          </a:p>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DNS-AS,</a:t>
            </a:r>
          </a:p>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NaaS</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Full </a:t>
            </a: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Netflow</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a:t>
            </a:r>
          </a:p>
        </p:txBody>
      </p:sp>
      <p:sp>
        <p:nvSpPr>
          <p:cNvPr id="27" name="Rectangle 26"/>
          <p:cNvSpPr/>
          <p:nvPr/>
        </p:nvSpPr>
        <p:spPr>
          <a:xfrm>
            <a:off x="6614682" y="2676379"/>
            <a:ext cx="2511575" cy="564448"/>
          </a:xfrm>
          <a:prstGeom prst="rect">
            <a:avLst/>
          </a:prstGeom>
        </p:spPr>
        <p:txBody>
          <a:bodyPr wrap="square" lIns="68579" tIns="68579" rIns="68579" bIns="68579" anchor="ctr">
            <a:spAutoFit/>
          </a:bodyPr>
          <a:lstStyle/>
          <a:p>
            <a:pPr marL="171430" marR="0" lvl="3" indent="-171430" algn="l" defTabSz="685732" rtl="0" eaLnBrk="1" fontAlgn="base" latinLnBrk="0" hangingPunct="1">
              <a:lnSpc>
                <a:spcPct val="95000"/>
              </a:lnSpc>
              <a:spcBef>
                <a:spcPts val="450"/>
              </a:spcBef>
              <a:spcAft>
                <a:spcPct val="0"/>
              </a:spcAft>
              <a:buClr>
                <a:srgbClr val="58585B">
                  <a:lumMod val="50000"/>
                </a:srgbClr>
              </a:buClr>
              <a:buSzTx/>
              <a:buFont typeface="Wingdings" charset="2"/>
              <a:buChar char="§"/>
              <a:tabLst/>
              <a:defRPr/>
            </a:pPr>
            <a:r>
              <a:rPr kumimoji="0" lang="en-US" sz="825"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rPr>
              <a:t>1/10/40G interfaces with </a:t>
            </a:r>
            <a:r>
              <a:rPr kumimoji="0" lang="en-US" sz="825"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sym typeface="Arial" pitchFamily="34" charset="0"/>
              </a:rPr>
              <a:t>Comprehensive Features at Scale</a:t>
            </a:r>
          </a:p>
          <a:p>
            <a:pPr marL="171430" marR="0" lvl="3" indent="-171430" algn="l" defTabSz="685732" rtl="0" eaLnBrk="1" fontAlgn="base" latinLnBrk="0" hangingPunct="1">
              <a:lnSpc>
                <a:spcPct val="95000"/>
              </a:lnSpc>
              <a:spcBef>
                <a:spcPts val="450"/>
              </a:spcBef>
              <a:spcAft>
                <a:spcPct val="0"/>
              </a:spcAft>
              <a:buClr>
                <a:srgbClr val="58585B">
                  <a:lumMod val="50000"/>
                </a:srgbClr>
              </a:buClr>
              <a:buSzTx/>
              <a:buFont typeface="Wingdings" charset="2"/>
              <a:buChar char="§"/>
              <a:tabLst/>
              <a:defRPr/>
            </a:pPr>
            <a:r>
              <a:rPr kumimoji="0" lang="en-US" sz="825"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sym typeface="Arial" pitchFamily="34" charset="0"/>
              </a:rPr>
              <a:t>High Availability: NSF/SSO, VSS</a:t>
            </a:r>
          </a:p>
        </p:txBody>
      </p:sp>
      <p:sp>
        <p:nvSpPr>
          <p:cNvPr id="28" name="Rectangle 27"/>
          <p:cNvSpPr/>
          <p:nvPr/>
        </p:nvSpPr>
        <p:spPr>
          <a:xfrm>
            <a:off x="7731560" y="1422771"/>
            <a:ext cx="1421899" cy="648505"/>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XL-SCALE / MODULAR</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6800</a:t>
            </a:r>
            <a:endParaRPr kumimoji="0" lang="en-US" sz="825" b="1"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32456" y="2109724"/>
            <a:ext cx="787905" cy="552482"/>
          </a:xfrm>
          <a:prstGeom prst="rect">
            <a:avLst/>
          </a:prstGeom>
        </p:spPr>
      </p:pic>
      <p:sp>
        <p:nvSpPr>
          <p:cNvPr id="30" name="Rectangle 29"/>
          <p:cNvSpPr/>
          <p:nvPr/>
        </p:nvSpPr>
        <p:spPr>
          <a:xfrm>
            <a:off x="6579933" y="1026560"/>
            <a:ext cx="2453859" cy="39325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91436" rIns="91436" bIns="45718" rtlCol="0" anchor="t"/>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60" normalizeH="0" baseline="0" noProof="0" dirty="0">
                <a:ln>
                  <a:noFill/>
                </a:ln>
                <a:solidFill>
                  <a:prstClr val="white"/>
                </a:solidFill>
                <a:effectLst/>
                <a:uLnTx/>
                <a:uFillTx/>
                <a:latin typeface="MS PGothic" charset="-128"/>
                <a:ea typeface="MS PGothic" charset="-128"/>
                <a:cs typeface="MS PGothic" charset="-128"/>
              </a:rPr>
              <a:t>Backbone Switching  </a:t>
            </a:r>
          </a:p>
        </p:txBody>
      </p:sp>
      <p:grpSp>
        <p:nvGrpSpPr>
          <p:cNvPr id="31" name="Group 30"/>
          <p:cNvGrpSpPr/>
          <p:nvPr/>
        </p:nvGrpSpPr>
        <p:grpSpPr>
          <a:xfrm>
            <a:off x="3891711" y="2304874"/>
            <a:ext cx="1009515" cy="319579"/>
            <a:chOff x="798567" y="3088121"/>
            <a:chExt cx="1913170" cy="732628"/>
          </a:xfrm>
        </p:grpSpPr>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567" y="3088121"/>
              <a:ext cx="1913170" cy="388413"/>
            </a:xfrm>
            <a:prstGeom prst="rect">
              <a:avLst/>
            </a:prstGeom>
          </p:spPr>
        </p:pic>
        <p:pic>
          <p:nvPicPr>
            <p:cNvPr id="33" name="Picture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182" y="3419491"/>
              <a:ext cx="1883030" cy="401258"/>
            </a:xfrm>
            <a:prstGeom prst="rect">
              <a:avLst/>
            </a:prstGeom>
          </p:spPr>
        </p:pic>
      </p:grpSp>
      <p:grpSp>
        <p:nvGrpSpPr>
          <p:cNvPr id="34" name="Group 33"/>
          <p:cNvGrpSpPr/>
          <p:nvPr/>
        </p:nvGrpSpPr>
        <p:grpSpPr>
          <a:xfrm>
            <a:off x="5285768" y="2105257"/>
            <a:ext cx="1129442" cy="579181"/>
            <a:chOff x="2784971" y="4496105"/>
            <a:chExt cx="2106267" cy="1008941"/>
          </a:xfrm>
        </p:grpSpPr>
        <p:pic>
          <p:nvPicPr>
            <p:cNvPr id="35" name="Picture 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0009" y="4785647"/>
              <a:ext cx="718625" cy="684896"/>
            </a:xfrm>
            <a:prstGeom prst="rect">
              <a:avLst/>
            </a:prstGeom>
          </p:spPr>
        </p:pic>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84971" y="4496105"/>
              <a:ext cx="899127" cy="1008941"/>
            </a:xfrm>
            <a:prstGeom prst="rect">
              <a:avLst/>
            </a:prstGeom>
          </p:spPr>
        </p:pic>
        <p:pic>
          <p:nvPicPr>
            <p:cNvPr id="37" name="Pictur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21959" y="5042322"/>
              <a:ext cx="669279" cy="418696"/>
            </a:xfrm>
            <a:prstGeom prst="rect">
              <a:avLst/>
            </a:prstGeom>
          </p:spPr>
        </p:pic>
      </p:grpSp>
      <p:sp>
        <p:nvSpPr>
          <p:cNvPr id="38" name="TextBox 37"/>
          <p:cNvSpPr txBox="1"/>
          <p:nvPr/>
        </p:nvSpPr>
        <p:spPr>
          <a:xfrm>
            <a:off x="568122" y="4493874"/>
            <a:ext cx="895289" cy="253889"/>
          </a:xfrm>
          <a:prstGeom prst="rect">
            <a:avLst/>
          </a:prstGeom>
          <a:solidFill>
            <a:schemeClr val="accent2"/>
          </a:solidFill>
        </p:spPr>
        <p:txBody>
          <a:bodyPr wrap="square" lIns="68553" tIns="34277" rIns="68553" bIns="34277" rtlCol="0" anchor="ctr">
            <a:spAutoFit/>
          </a:bodyPr>
          <a:lstStyle>
            <a:defPPr>
              <a:defRPr lang="en-US"/>
            </a:defPPr>
            <a:lvl1pPr algn="ctr">
              <a:defRPr>
                <a:solidFill>
                  <a:schemeClr val="bg1"/>
                </a:solidFill>
              </a:defRPr>
            </a:lvl1pP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MS PGothic" charset="-128"/>
                <a:ea typeface="MS PGothic" charset="-128"/>
                <a:cs typeface="MS PGothic" charset="-128"/>
              </a:rPr>
              <a:t>Scale</a:t>
            </a:r>
          </a:p>
        </p:txBody>
      </p:sp>
      <p:grpSp>
        <p:nvGrpSpPr>
          <p:cNvPr id="39" name="Group 38"/>
          <p:cNvGrpSpPr/>
          <p:nvPr/>
        </p:nvGrpSpPr>
        <p:grpSpPr>
          <a:xfrm>
            <a:off x="6664409" y="1917226"/>
            <a:ext cx="1047503" cy="632039"/>
            <a:chOff x="6735316" y="3820749"/>
            <a:chExt cx="2164472" cy="1124862"/>
          </a:xfrm>
        </p:grpSpPr>
        <p:pic>
          <p:nvPicPr>
            <p:cNvPr id="40" name="Picture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35316" y="4461329"/>
              <a:ext cx="2154947" cy="484282"/>
            </a:xfrm>
            <a:prstGeom prst="rect">
              <a:avLst/>
            </a:prstGeom>
          </p:spPr>
        </p:pic>
        <p:pic>
          <p:nvPicPr>
            <p:cNvPr id="41" name="Picture 4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77481" y="4158427"/>
              <a:ext cx="2112782" cy="605805"/>
            </a:xfrm>
            <a:prstGeom prst="rect">
              <a:avLst/>
            </a:prstGeom>
          </p:spPr>
        </p:pic>
        <p:pic>
          <p:nvPicPr>
            <p:cNvPr id="42" name="Picture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35316" y="3820749"/>
              <a:ext cx="2164472" cy="675356"/>
            </a:xfrm>
            <a:prstGeom prst="rect">
              <a:avLst/>
            </a:prstGeom>
          </p:spPr>
        </p:pic>
      </p:grpSp>
      <p:sp>
        <p:nvSpPr>
          <p:cNvPr id="43" name="Rectangle 42"/>
          <p:cNvSpPr/>
          <p:nvPr/>
        </p:nvSpPr>
        <p:spPr>
          <a:xfrm>
            <a:off x="6579933" y="1429612"/>
            <a:ext cx="1303919" cy="524240"/>
          </a:xfrm>
          <a:prstGeom prst="rect">
            <a:avLst/>
          </a:prstGeom>
          <a:noFill/>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FIXED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200" b="1"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9500</a:t>
            </a:r>
            <a:endParaRPr kumimoji="0" lang="en-US" sz="900" b="1" i="0" u="none" strike="noStrike" kern="1200" cap="none" spc="0" normalizeH="0" baseline="0" noProof="0" dirty="0">
              <a:ln>
                <a:noFill/>
              </a:ln>
              <a:solidFill>
                <a:prstClr val="black"/>
              </a:solidFill>
              <a:effectLst/>
              <a:uLnTx/>
              <a:uFillTx/>
              <a:latin typeface="MS PGothic" charset="-128"/>
              <a:ea typeface="MS PGothic" charset="-128"/>
              <a:cs typeface="MS PGothic" charset="-128"/>
            </a:endParaRPr>
          </a:p>
        </p:txBody>
      </p:sp>
      <p:sp>
        <p:nvSpPr>
          <p:cNvPr id="44" name="Rounded Rectangle 43"/>
          <p:cNvSpPr/>
          <p:nvPr/>
        </p:nvSpPr>
        <p:spPr>
          <a:xfrm>
            <a:off x="2356686" y="4430862"/>
            <a:ext cx="6697439"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Software Defined Access (SD-Access)</a:t>
            </a:r>
          </a:p>
        </p:txBody>
      </p:sp>
      <p:sp>
        <p:nvSpPr>
          <p:cNvPr id="45" name="Rounded Rectangle 44"/>
          <p:cNvSpPr/>
          <p:nvPr/>
        </p:nvSpPr>
        <p:spPr>
          <a:xfrm>
            <a:off x="2156703" y="1539107"/>
            <a:ext cx="1493298" cy="1463779"/>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46" name="Rectangle 45"/>
          <p:cNvSpPr/>
          <p:nvPr/>
        </p:nvSpPr>
        <p:spPr>
          <a:xfrm>
            <a:off x="2155434" y="1469098"/>
            <a:ext cx="1494569" cy="300917"/>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rPr>
              <a:t>ACCESS SWITCHING</a:t>
            </a:r>
          </a:p>
        </p:txBody>
      </p:sp>
      <p:pic>
        <p:nvPicPr>
          <p:cNvPr id="47" name="Picture 46" descr="KN53305.jpg"/>
          <p:cNvPicPr>
            <a:picLocks/>
          </p:cNvPicPr>
          <p:nvPr/>
        </p:nvPicPr>
        <p:blipFill rotWithShape="1">
          <a:blip r:embed="rId13" cstate="screen">
            <a:extLst>
              <a:ext uri="{BEBA8EAE-BF5A-486C-A8C5-ECC9F3942E4B}">
                <a14:imgProps xmlns:a14="http://schemas.microsoft.com/office/drawing/2010/main">
                  <a14:imgLayer r:embed="rId14">
                    <a14:imgEffect>
                      <a14:backgroundRemoval t="0" b="100000" l="0" r="100000">
                        <a14:foregroundMark x1="86145" y1="22449" x2="87952" y2="64286"/>
                        <a14:foregroundMark x1="91566" y1="21429" x2="91566" y2="21429"/>
                      </a14:backgroundRemoval>
                    </a14:imgEffect>
                  </a14:imgLayer>
                </a14:imgProps>
              </a:ext>
              <a:ext uri="{28A0092B-C50C-407E-A947-70E740481C1C}">
                <a14:useLocalDpi xmlns:a14="http://schemas.microsoft.com/office/drawing/2010/main"/>
              </a:ext>
            </a:extLst>
          </a:blip>
          <a:stretch/>
        </p:blipFill>
        <p:spPr>
          <a:xfrm>
            <a:off x="2465558" y="2445146"/>
            <a:ext cx="843416" cy="409575"/>
          </a:xfrm>
          <a:prstGeom prst="rect">
            <a:avLst/>
          </a:prstGeom>
          <a:noFill/>
          <a:ln>
            <a:noFill/>
          </a:ln>
          <a:effectLst/>
        </p:spPr>
      </p:pic>
      <p:sp>
        <p:nvSpPr>
          <p:cNvPr id="48" name="Rectangle 47"/>
          <p:cNvSpPr/>
          <p:nvPr/>
        </p:nvSpPr>
        <p:spPr>
          <a:xfrm>
            <a:off x="1997282" y="1722793"/>
            <a:ext cx="1775222" cy="698006"/>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FIXED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3650</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900" b="0"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Up to 160G Stacking</a:t>
            </a:r>
          </a:p>
        </p:txBody>
      </p:sp>
      <p:sp>
        <p:nvSpPr>
          <p:cNvPr id="49" name="Rectangle 48"/>
          <p:cNvSpPr/>
          <p:nvPr/>
        </p:nvSpPr>
        <p:spPr>
          <a:xfrm>
            <a:off x="2151029" y="3007212"/>
            <a:ext cx="1598660" cy="628568"/>
          </a:xfrm>
          <a:prstGeom prst="rect">
            <a:avLst/>
          </a:prstGeom>
        </p:spPr>
        <p:txBody>
          <a:bodyPr wrap="square" lIns="68579" tIns="68579" rIns="68579" bIns="68579" anchor="ctr">
            <a:spAutoFit/>
          </a:bodyPr>
          <a:lstStyle/>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mGig</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1/10G </a:t>
            </a: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10G uplinks</a:t>
            </a: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NSF/SSO</a:t>
            </a:r>
          </a:p>
        </p:txBody>
      </p:sp>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38954" y="1954249"/>
            <a:ext cx="672790" cy="448526"/>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70641" y="2269923"/>
            <a:ext cx="642677" cy="428452"/>
          </a:xfrm>
          <a:prstGeom prst="rect">
            <a:avLst/>
          </a:prstGeom>
        </p:spPr>
      </p:pic>
      <p:sp>
        <p:nvSpPr>
          <p:cNvPr id="52" name="Rounded Rectangle 51"/>
          <p:cNvSpPr/>
          <p:nvPr/>
        </p:nvSpPr>
        <p:spPr>
          <a:xfrm>
            <a:off x="6685969" y="1472240"/>
            <a:ext cx="989551" cy="43081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53" name="Rounded Rectangle 52"/>
          <p:cNvSpPr/>
          <p:nvPr/>
        </p:nvSpPr>
        <p:spPr>
          <a:xfrm>
            <a:off x="5239267" y="1498353"/>
            <a:ext cx="1186150" cy="41887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54" name="Rounded Rectangle 53"/>
          <p:cNvSpPr/>
          <p:nvPr/>
        </p:nvSpPr>
        <p:spPr>
          <a:xfrm>
            <a:off x="3735288" y="1507008"/>
            <a:ext cx="1251805" cy="41887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896935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1"/>
          <p:cNvSpPr txBox="1">
            <a:spLocks/>
          </p:cNvSpPr>
          <p:nvPr/>
        </p:nvSpPr>
        <p:spPr bwMode="auto">
          <a:xfrm>
            <a:off x="251520" y="21566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Cisco Start </a:t>
            </a:r>
            <a:r>
              <a:rPr kumimoji="0"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シリーズ</a:t>
            </a:r>
            <a:br>
              <a:rPr kumimoji="0"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br>
            <a:r>
              <a:rPr kumimoji="0" lang="ja-JP" altLang="en-US" sz="17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中堅・中小企業のお客様、及びに小規模拠点に最適な製品ポートフォリオ</a:t>
            </a:r>
            <a:endParaRPr kumimoji="1" lang="ja-JP" altLang="en-US" sz="1700" b="0" i="0" u="none" strike="noStrike" kern="1200" cap="none" spc="0" normalizeH="0" baseline="0" noProof="0" dirty="0">
              <a:ln>
                <a:noFill/>
              </a:ln>
              <a:solidFill>
                <a:srgbClr val="005073"/>
              </a:solidFill>
              <a:effectLst/>
              <a:uLnTx/>
              <a:uFillTx/>
              <a:latin typeface="MS PGothic" charset="-128"/>
              <a:ea typeface="MS PGothic" charset="-128"/>
              <a:cs typeface="MS PGothic" charset="-128"/>
            </a:endParaRPr>
          </a:p>
        </p:txBody>
      </p:sp>
      <p:sp>
        <p:nvSpPr>
          <p:cNvPr id="40" name="Rectangle 107"/>
          <p:cNvSpPr/>
          <p:nvPr/>
        </p:nvSpPr>
        <p:spPr>
          <a:xfrm>
            <a:off x="150222" y="1082888"/>
            <a:ext cx="8837024" cy="2363742"/>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46000">
                <a:srgbClr val="FFFFFF">
                  <a:lumMod val="20000"/>
                  <a:lumOff val="80000"/>
                  <a:alpha val="16000"/>
                </a:srgbClr>
              </a:gs>
              <a:gs pos="100000">
                <a:srgbClr val="92D050"/>
              </a:gs>
            </a:gsLst>
            <a:lin ang="16200000" scaled="1"/>
            <a:tileRect/>
          </a:gradFill>
          <a:ln w="25400" cap="flat" cmpd="sng" algn="ctr">
            <a:noFill/>
            <a:prstDash val="solid"/>
          </a:ln>
          <a:effectLst/>
        </p:spPr>
        <p:txBody>
          <a:bodyPr lIns="91380" tIns="45690" rIns="91380" bIns="456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1" name="Rectangle 107"/>
          <p:cNvSpPr/>
          <p:nvPr/>
        </p:nvSpPr>
        <p:spPr>
          <a:xfrm>
            <a:off x="150222" y="1832272"/>
            <a:ext cx="8837024" cy="2501031"/>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24000">
                <a:srgbClr val="00B0F0">
                  <a:alpha val="0"/>
                </a:srgbClr>
              </a:gs>
              <a:gs pos="100000">
                <a:srgbClr val="0070C0"/>
              </a:gs>
            </a:gsLst>
            <a:lin ang="16200000" scaled="1"/>
            <a:tileRect/>
          </a:gradFill>
          <a:ln w="25400" cap="flat" cmpd="sng" algn="ctr">
            <a:noFill/>
            <a:prstDash val="solid"/>
          </a:ln>
          <a:effectLst/>
        </p:spPr>
        <p:txBody>
          <a:bodyPr lIns="91380" tIns="45690" rIns="91380" bIns="456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2" name="正方形/長方形 2"/>
          <p:cNvSpPr/>
          <p:nvPr/>
        </p:nvSpPr>
        <p:spPr>
          <a:xfrm>
            <a:off x="3379764" y="2559376"/>
            <a:ext cx="2744099" cy="194141"/>
          </a:xfrm>
          <a:prstGeom prst="rect">
            <a:avLst/>
          </a:prstGeom>
        </p:spPr>
        <p:txBody>
          <a:bodyPr wrap="none">
            <a:prstTxWarp prst="textArchUp">
              <a:avLst/>
            </a:prstTxWarp>
            <a:spAutoFit/>
          </a:bodyPr>
          <a:lstStyle/>
          <a:p>
            <a:pPr algn="ctr"/>
            <a:r>
              <a:rPr lang="ja-JP" altLang="en-US" sz="2000" b="1" dirty="0" smtClean="0">
                <a:solidFill>
                  <a:srgbClr val="005073"/>
                </a:solidFill>
                <a:latin typeface="MS PGothic" charset="-128"/>
                <a:ea typeface="MS PGothic" charset="-128"/>
                <a:cs typeface="MS PGothic" charset="-128"/>
              </a:rPr>
              <a:t>スタンダード</a:t>
            </a:r>
            <a:r>
              <a:rPr lang="en-US" altLang="ja-JP" sz="2000" b="1" dirty="0" smtClean="0">
                <a:solidFill>
                  <a:srgbClr val="005073"/>
                </a:solidFill>
                <a:latin typeface="MS PGothic" charset="-128"/>
                <a:ea typeface="MS PGothic" charset="-128"/>
                <a:cs typeface="MS PGothic" charset="-128"/>
              </a:rPr>
              <a:t> </a:t>
            </a:r>
            <a:r>
              <a:rPr lang="ja-JP" altLang="en-US" sz="2000" b="1" dirty="0" smtClean="0">
                <a:solidFill>
                  <a:srgbClr val="005073"/>
                </a:solidFill>
                <a:latin typeface="MS PGothic" charset="-128"/>
                <a:ea typeface="MS PGothic" charset="-128"/>
                <a:cs typeface="MS PGothic" charset="-128"/>
              </a:rPr>
              <a:t>モデル</a:t>
            </a:r>
            <a:endParaRPr lang="ja-JP" altLang="en-US" sz="2000" dirty="0">
              <a:solidFill>
                <a:srgbClr val="005073"/>
              </a:solidFill>
              <a:latin typeface="MS PGothic" charset="-128"/>
              <a:ea typeface="MS PGothic" charset="-128"/>
              <a:cs typeface="MS PGothic" charset="-128"/>
            </a:endParaRPr>
          </a:p>
        </p:txBody>
      </p:sp>
      <p:sp>
        <p:nvSpPr>
          <p:cNvPr id="43" name="正方形/長方形 94"/>
          <p:cNvSpPr/>
          <p:nvPr/>
        </p:nvSpPr>
        <p:spPr>
          <a:xfrm>
            <a:off x="2354775" y="1326055"/>
            <a:ext cx="4288353" cy="181767"/>
          </a:xfrm>
          <a:prstGeom prst="rect">
            <a:avLst/>
          </a:prstGeom>
        </p:spPr>
        <p:txBody>
          <a:bodyPr wrap="none">
            <a:prstTxWarp prst="textArchUp">
              <a:avLst/>
            </a:prstTxWarp>
            <a:spAutoFit/>
          </a:bodyPr>
          <a:lstStyle/>
          <a:p>
            <a:pPr algn="ctr"/>
            <a:r>
              <a:rPr lang="ja-JP" altLang="en-US" sz="2000" b="1" smtClean="0">
                <a:solidFill>
                  <a:srgbClr val="282828"/>
                </a:solidFill>
                <a:latin typeface="MS PGothic" charset="-128"/>
                <a:ea typeface="MS PGothic" charset="-128"/>
                <a:cs typeface="MS PGothic" charset="-128"/>
              </a:rPr>
              <a:t>ソリューション</a:t>
            </a:r>
            <a:r>
              <a:rPr lang="ja-JP" altLang="en-US" sz="2000" b="1" dirty="0">
                <a:solidFill>
                  <a:srgbClr val="282828"/>
                </a:solidFill>
                <a:latin typeface="MS PGothic" charset="-128"/>
                <a:ea typeface="MS PGothic" charset="-128"/>
                <a:cs typeface="MS PGothic" charset="-128"/>
              </a:rPr>
              <a:t>展開</a:t>
            </a:r>
            <a:endParaRPr lang="ja-JP" altLang="en-US" sz="2000" dirty="0">
              <a:solidFill>
                <a:srgbClr val="282828"/>
              </a:solidFill>
              <a:latin typeface="MS PGothic" charset="-128"/>
              <a:ea typeface="MS PGothic" charset="-128"/>
              <a:cs typeface="MS PGothic" charset="-128"/>
            </a:endParaRPr>
          </a:p>
        </p:txBody>
      </p:sp>
      <p:pic>
        <p:nvPicPr>
          <p:cNvPr id="44" name="Picture 22" descr="C:\Users\kyle.huang\Documents\KeyShot 4\Renderings\C_150\v4\P\6-3.319.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65926" y="4476673"/>
            <a:ext cx="585148" cy="366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図 9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9455" r="89455"/>
                    </a14:imgEffect>
                  </a14:imgLayer>
                </a14:imgProps>
              </a:ext>
              <a:ext uri="{28A0092B-C50C-407E-A947-70E740481C1C}">
                <a14:useLocalDpi xmlns:a14="http://schemas.microsoft.com/office/drawing/2010/main"/>
              </a:ext>
            </a:extLst>
          </a:blip>
          <a:stretch>
            <a:fillRect/>
          </a:stretch>
        </p:blipFill>
        <p:spPr>
          <a:xfrm>
            <a:off x="4572433" y="4321169"/>
            <a:ext cx="946754" cy="630022"/>
          </a:xfrm>
          <a:prstGeom prst="rect">
            <a:avLst/>
          </a:prstGeom>
        </p:spPr>
      </p:pic>
      <p:sp>
        <p:nvSpPr>
          <p:cNvPr id="46" name="Rectangle 101"/>
          <p:cNvSpPr/>
          <p:nvPr/>
        </p:nvSpPr>
        <p:spPr>
          <a:xfrm>
            <a:off x="3750300" y="4872809"/>
            <a:ext cx="1552863" cy="307777"/>
          </a:xfrm>
          <a:prstGeom prst="rect">
            <a:avLst/>
          </a:prstGeom>
          <a:noFill/>
          <a:ln>
            <a:noFill/>
          </a:ln>
        </p:spPr>
        <p:txBody>
          <a:bodyPr wrap="square">
            <a:spAutoFit/>
          </a:bodyPr>
          <a:lstStyle/>
          <a:p>
            <a:pPr algn="ctr"/>
            <a:r>
              <a:rPr lang="en-US" altLang="ja-JP" sz="1400" b="1" smtClean="0">
                <a:solidFill>
                  <a:srgbClr val="282828"/>
                </a:solidFill>
                <a:latin typeface="MS PGothic" charset="-128"/>
                <a:ea typeface="MS PGothic" charset="-128"/>
                <a:cs typeface="MS PGothic" charset="-128"/>
              </a:rPr>
              <a:t>WAP</a:t>
            </a:r>
            <a:r>
              <a:rPr lang="ja-JP" altLang="en-US" sz="1400" b="1" dirty="0">
                <a:solidFill>
                  <a:srgbClr val="282828"/>
                </a:solidFill>
                <a:latin typeface="MS PGothic" charset="-128"/>
                <a:ea typeface="MS PGothic" charset="-128"/>
                <a:cs typeface="MS PGothic" charset="-128"/>
              </a:rPr>
              <a:t>シリーズ</a:t>
            </a:r>
            <a:endParaRPr lang="en-US" sz="1400" b="1" dirty="0">
              <a:solidFill>
                <a:srgbClr val="282828"/>
              </a:solidFill>
              <a:latin typeface="MS PGothic" charset="-128"/>
              <a:ea typeface="MS PGothic" charset="-128"/>
              <a:cs typeface="MS PGothic" charset="-128"/>
            </a:endParaRPr>
          </a:p>
        </p:txBody>
      </p:sp>
      <p:pic>
        <p:nvPicPr>
          <p:cNvPr id="47" name="図 9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97197" y="4296745"/>
            <a:ext cx="527707" cy="659633"/>
          </a:xfrm>
          <a:prstGeom prst="rect">
            <a:avLst/>
          </a:prstGeom>
        </p:spPr>
      </p:pic>
      <p:pic>
        <p:nvPicPr>
          <p:cNvPr id="48" name="図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231" y="4269783"/>
            <a:ext cx="1332007" cy="604093"/>
          </a:xfrm>
          <a:prstGeom prst="rect">
            <a:avLst/>
          </a:prstGeom>
        </p:spPr>
      </p:pic>
      <p:sp>
        <p:nvSpPr>
          <p:cNvPr id="49" name="Rectangle 101"/>
          <p:cNvSpPr/>
          <p:nvPr/>
        </p:nvSpPr>
        <p:spPr>
          <a:xfrm>
            <a:off x="1589257" y="4774910"/>
            <a:ext cx="1712236" cy="307777"/>
          </a:xfrm>
          <a:prstGeom prst="rect">
            <a:avLst/>
          </a:prstGeom>
          <a:noFill/>
          <a:ln>
            <a:noFill/>
          </a:ln>
        </p:spPr>
        <p:txBody>
          <a:bodyPr wrap="square">
            <a:spAutoFit/>
          </a:bodyPr>
          <a:lstStyle/>
          <a:p>
            <a:r>
              <a:rPr lang="en-US" sz="1400" b="1" dirty="0" smtClean="0">
                <a:solidFill>
                  <a:srgbClr val="282828"/>
                </a:solidFill>
                <a:latin typeface="MS PGothic" charset="-128"/>
                <a:ea typeface="MS PGothic" charset="-128"/>
                <a:cs typeface="MS PGothic" charset="-128"/>
              </a:rPr>
              <a:t>S</a:t>
            </a:r>
            <a:r>
              <a:rPr lang="en-US" altLang="ja-JP" sz="1400" b="1" dirty="0" smtClean="0">
                <a:solidFill>
                  <a:srgbClr val="282828"/>
                </a:solidFill>
                <a:latin typeface="MS PGothic" charset="-128"/>
                <a:ea typeface="MS PGothic" charset="-128"/>
                <a:cs typeface="MS PGothic" charset="-128"/>
              </a:rPr>
              <a:t>G / SF</a:t>
            </a:r>
            <a:r>
              <a:rPr lang="ja-JP" altLang="en-US" sz="1400" b="1" dirty="0" smtClean="0">
                <a:solidFill>
                  <a:srgbClr val="282828"/>
                </a:solidFill>
                <a:latin typeface="MS PGothic" charset="-128"/>
                <a:ea typeface="MS PGothic" charset="-128"/>
                <a:cs typeface="MS PGothic" charset="-128"/>
              </a:rPr>
              <a:t>シリーズ</a:t>
            </a:r>
            <a:endParaRPr lang="en-US" sz="1400" b="1" dirty="0">
              <a:solidFill>
                <a:srgbClr val="282828"/>
              </a:solidFill>
              <a:latin typeface="MS PGothic" charset="-128"/>
              <a:ea typeface="MS PGothic" charset="-128"/>
              <a:cs typeface="MS PGothic" charset="-128"/>
            </a:endParaRPr>
          </a:p>
        </p:txBody>
      </p:sp>
      <p:pic>
        <p:nvPicPr>
          <p:cNvPr id="50" name="図 1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2101" y="4218591"/>
            <a:ext cx="983408" cy="786726"/>
          </a:xfrm>
          <a:prstGeom prst="rect">
            <a:avLst/>
          </a:prstGeom>
        </p:spPr>
      </p:pic>
      <p:sp>
        <p:nvSpPr>
          <p:cNvPr id="51" name="Rectangle 101"/>
          <p:cNvSpPr/>
          <p:nvPr/>
        </p:nvSpPr>
        <p:spPr>
          <a:xfrm>
            <a:off x="477764" y="2737252"/>
            <a:ext cx="1359329" cy="400110"/>
          </a:xfrm>
          <a:prstGeom prst="rect">
            <a:avLst/>
          </a:prstGeom>
          <a:noFill/>
          <a:ln>
            <a:noFill/>
          </a:ln>
        </p:spPr>
        <p:txBody>
          <a:bodyPr wrap="square">
            <a:spAutoFit/>
          </a:bodyPr>
          <a:lstStyle/>
          <a:p>
            <a:r>
              <a:rPr lang="ja-JP" altLang="en-US" sz="2000" b="1" dirty="0" smtClean="0">
                <a:solidFill>
                  <a:srgbClr val="000000"/>
                </a:solidFill>
                <a:latin typeface="MS PGothic" charset="-128"/>
                <a:ea typeface="MS PGothic" charset="-128"/>
                <a:cs typeface="MS PGothic" charset="-128"/>
              </a:rPr>
              <a:t>ルータ</a:t>
            </a:r>
            <a:endParaRPr lang="en-US" sz="2000" b="1" dirty="0">
              <a:solidFill>
                <a:srgbClr val="000000"/>
              </a:solidFill>
              <a:latin typeface="MS PGothic" charset="-128"/>
              <a:ea typeface="MS PGothic" charset="-128"/>
              <a:cs typeface="MS PGothic" charset="-128"/>
            </a:endParaRPr>
          </a:p>
        </p:txBody>
      </p:sp>
      <p:sp>
        <p:nvSpPr>
          <p:cNvPr id="52" name="Rectangle 101"/>
          <p:cNvSpPr/>
          <p:nvPr/>
        </p:nvSpPr>
        <p:spPr>
          <a:xfrm>
            <a:off x="2054677" y="2716391"/>
            <a:ext cx="1983912"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スイッチ</a:t>
            </a:r>
            <a:endParaRPr lang="en-US" sz="2000" b="1" dirty="0">
              <a:solidFill>
                <a:srgbClr val="000000"/>
              </a:solidFill>
              <a:latin typeface="MS PGothic" charset="-128"/>
              <a:ea typeface="MS PGothic" charset="-128"/>
              <a:cs typeface="MS PGothic" charset="-128"/>
            </a:endParaRPr>
          </a:p>
        </p:txBody>
      </p:sp>
      <p:sp>
        <p:nvSpPr>
          <p:cNvPr id="53" name="Rectangle 101"/>
          <p:cNvSpPr/>
          <p:nvPr/>
        </p:nvSpPr>
        <p:spPr>
          <a:xfrm>
            <a:off x="4139952" y="2699892"/>
            <a:ext cx="1983912"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無線</a:t>
            </a:r>
            <a:r>
              <a:rPr lang="en-US" altLang="ja-JP" sz="2000" b="1" dirty="0" smtClean="0">
                <a:solidFill>
                  <a:srgbClr val="000000"/>
                </a:solidFill>
                <a:latin typeface="MS PGothic" charset="-128"/>
                <a:ea typeface="MS PGothic" charset="-128"/>
                <a:cs typeface="MS PGothic" charset="-128"/>
              </a:rPr>
              <a:t>LAN</a:t>
            </a:r>
            <a:endParaRPr lang="en-US" sz="2000" b="1" dirty="0">
              <a:solidFill>
                <a:srgbClr val="000000"/>
              </a:solidFill>
              <a:latin typeface="MS PGothic" charset="-128"/>
              <a:ea typeface="MS PGothic" charset="-128"/>
              <a:cs typeface="MS PGothic" charset="-128"/>
            </a:endParaRPr>
          </a:p>
        </p:txBody>
      </p:sp>
      <p:sp>
        <p:nvSpPr>
          <p:cNvPr id="54" name="Rectangle 101"/>
          <p:cNvSpPr/>
          <p:nvPr/>
        </p:nvSpPr>
        <p:spPr>
          <a:xfrm>
            <a:off x="7164288" y="2686991"/>
            <a:ext cx="2038817"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セキュリティ</a:t>
            </a:r>
            <a:endParaRPr lang="en-US" sz="2000" b="1" dirty="0">
              <a:solidFill>
                <a:srgbClr val="000000"/>
              </a:solidFill>
              <a:latin typeface="MS PGothic" charset="-128"/>
              <a:ea typeface="MS PGothic" charset="-128"/>
              <a:cs typeface="MS PGothic" charset="-128"/>
            </a:endParaRPr>
          </a:p>
        </p:txBody>
      </p:sp>
      <p:pic>
        <p:nvPicPr>
          <p:cNvPr id="55" name="図 1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9485" y="3098787"/>
            <a:ext cx="1090465" cy="419782"/>
          </a:xfrm>
          <a:prstGeom prst="rect">
            <a:avLst/>
          </a:prstGeom>
          <a:effectLst/>
        </p:spPr>
      </p:pic>
      <p:pic>
        <p:nvPicPr>
          <p:cNvPr id="56" name="Picture 4"/>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211" b="89648" l="4700" r="94814"/>
                    </a14:imgEffect>
                  </a14:imgLayer>
                </a14:imgProps>
              </a:ext>
              <a:ext uri="{28A0092B-C50C-407E-A947-70E740481C1C}">
                <a14:useLocalDpi xmlns:a14="http://schemas.microsoft.com/office/drawing/2010/main"/>
              </a:ext>
            </a:extLst>
          </a:blip>
          <a:srcRect/>
          <a:stretch/>
        </p:blipFill>
        <p:spPr>
          <a:xfrm>
            <a:off x="7772300" y="3058295"/>
            <a:ext cx="824446" cy="483852"/>
          </a:xfrm>
          <a:prstGeom prst="rect">
            <a:avLst/>
          </a:prstGeom>
          <a:ln>
            <a:noFill/>
          </a:ln>
        </p:spPr>
      </p:pic>
      <p:pic>
        <p:nvPicPr>
          <p:cNvPr id="57" name="Picture 9" descr="KR40018.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96330" y="2987980"/>
            <a:ext cx="2731654" cy="605520"/>
          </a:xfrm>
          <a:prstGeom prst="rect">
            <a:avLst/>
          </a:prstGeom>
        </p:spPr>
      </p:pic>
      <p:pic>
        <p:nvPicPr>
          <p:cNvPr id="58"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86128" y="2867214"/>
            <a:ext cx="858610" cy="686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9" name="テキスト ボックス 5"/>
          <p:cNvSpPr txBox="1"/>
          <p:nvPr/>
        </p:nvSpPr>
        <p:spPr>
          <a:xfrm>
            <a:off x="519411" y="3435846"/>
            <a:ext cx="857927"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C841M J</a:t>
            </a:r>
            <a:endParaRPr kumimoji="1" lang="ja-JP" altLang="en-US" sz="1400" dirty="0">
              <a:solidFill>
                <a:srgbClr val="282828"/>
              </a:solidFill>
              <a:latin typeface="MS PGothic" charset="-128"/>
              <a:ea typeface="MS PGothic" charset="-128"/>
              <a:cs typeface="MS PGothic" charset="-128"/>
            </a:endParaRPr>
          </a:p>
        </p:txBody>
      </p:sp>
      <p:sp>
        <p:nvSpPr>
          <p:cNvPr id="60" name="テキスト ボックス 51"/>
          <p:cNvSpPr txBox="1"/>
          <p:nvPr/>
        </p:nvSpPr>
        <p:spPr>
          <a:xfrm>
            <a:off x="2311547" y="3537399"/>
            <a:ext cx="1438214"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Catalyst 2960-L</a:t>
            </a:r>
            <a:endParaRPr kumimoji="1" lang="ja-JP" altLang="en-US" sz="1400" dirty="0">
              <a:solidFill>
                <a:srgbClr val="282828"/>
              </a:solidFill>
              <a:latin typeface="MS PGothic" charset="-128"/>
              <a:ea typeface="MS PGothic" charset="-128"/>
              <a:cs typeface="MS PGothic" charset="-128"/>
            </a:endParaRPr>
          </a:p>
        </p:txBody>
      </p:sp>
      <p:sp>
        <p:nvSpPr>
          <p:cNvPr id="61" name="テキスト ボックス 52"/>
          <p:cNvSpPr txBox="1"/>
          <p:nvPr/>
        </p:nvSpPr>
        <p:spPr>
          <a:xfrm>
            <a:off x="4623119" y="3546436"/>
            <a:ext cx="1146468" cy="307777"/>
          </a:xfrm>
          <a:prstGeom prst="rect">
            <a:avLst/>
          </a:prstGeom>
          <a:noFill/>
        </p:spPr>
        <p:txBody>
          <a:bodyPr wrap="none" rtlCol="0">
            <a:spAutoFit/>
          </a:bodyPr>
          <a:lstStyle/>
          <a:p>
            <a:r>
              <a:rPr kumimoji="1" lang="en-US" altLang="ja-JP" sz="1400" dirty="0" err="1" smtClean="0">
                <a:solidFill>
                  <a:srgbClr val="282828"/>
                </a:solidFill>
                <a:latin typeface="MS PGothic" charset="-128"/>
                <a:ea typeface="MS PGothic" charset="-128"/>
                <a:cs typeface="MS PGothic" charset="-128"/>
              </a:rPr>
              <a:t>Aironet</a:t>
            </a:r>
            <a:r>
              <a:rPr kumimoji="1" lang="en-US" altLang="ja-JP" sz="1400" dirty="0" smtClean="0">
                <a:solidFill>
                  <a:srgbClr val="282828"/>
                </a:solidFill>
                <a:latin typeface="MS PGothic" charset="-128"/>
                <a:ea typeface="MS PGothic" charset="-128"/>
                <a:cs typeface="MS PGothic" charset="-128"/>
              </a:rPr>
              <a:t> 1800</a:t>
            </a:r>
            <a:endParaRPr kumimoji="1" lang="ja-JP" altLang="en-US" sz="1400" dirty="0">
              <a:solidFill>
                <a:srgbClr val="282828"/>
              </a:solidFill>
              <a:latin typeface="MS PGothic" charset="-128"/>
              <a:ea typeface="MS PGothic" charset="-128"/>
              <a:cs typeface="MS PGothic" charset="-128"/>
            </a:endParaRPr>
          </a:p>
        </p:txBody>
      </p:sp>
      <p:sp>
        <p:nvSpPr>
          <p:cNvPr id="62" name="テキスト ボックス 53"/>
          <p:cNvSpPr txBox="1"/>
          <p:nvPr/>
        </p:nvSpPr>
        <p:spPr>
          <a:xfrm>
            <a:off x="7613918" y="3488109"/>
            <a:ext cx="1075936"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ASA5506-X</a:t>
            </a:r>
            <a:endParaRPr kumimoji="1" lang="ja-JP" altLang="en-US" sz="1400" dirty="0">
              <a:solidFill>
                <a:srgbClr val="282828"/>
              </a:solidFill>
              <a:latin typeface="MS PGothic" charset="-128"/>
              <a:ea typeface="MS PGothic" charset="-128"/>
              <a:cs typeface="MS PGothic" charset="-128"/>
            </a:endParaRPr>
          </a:p>
        </p:txBody>
      </p:sp>
      <p:pic>
        <p:nvPicPr>
          <p:cNvPr id="63" name="Picture 3"/>
          <p:cNvPicPr>
            <a:picLocks noChangeAspect="1"/>
          </p:cNvPicPr>
          <p:nvPr/>
        </p:nvPicPr>
        <p:blipFill>
          <a:blip r:embed="rId13" cstate="email">
            <a:duotone>
              <a:srgbClr val="00BCEB">
                <a:shade val="45000"/>
                <a:satMod val="135000"/>
              </a:srgbClr>
              <a:prstClr val="white"/>
            </a:duotone>
            <a:extLst>
              <a:ext uri="{28A0092B-C50C-407E-A947-70E740481C1C}">
                <a14:useLocalDpi xmlns:a14="http://schemas.microsoft.com/office/drawing/2010/main"/>
              </a:ext>
            </a:extLst>
          </a:blip>
          <a:stretch>
            <a:fillRect/>
          </a:stretch>
        </p:blipFill>
        <p:spPr bwMode="auto">
          <a:xfrm>
            <a:off x="2884117" y="1517915"/>
            <a:ext cx="3318771" cy="909819"/>
          </a:xfrm>
          <a:prstGeom prst="rect">
            <a:avLst/>
          </a:prstGeom>
          <a:noFill/>
          <a:ln w="9525">
            <a:noFill/>
            <a:miter lim="800000"/>
            <a:headEnd/>
            <a:tailEnd/>
          </a:ln>
        </p:spPr>
      </p:pic>
      <p:pic>
        <p:nvPicPr>
          <p:cNvPr id="64" name="図 5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10641" y="1459525"/>
            <a:ext cx="1789329" cy="635641"/>
          </a:xfrm>
          <a:prstGeom prst="rect">
            <a:avLst/>
          </a:prstGeom>
        </p:spPr>
      </p:pic>
      <p:pic>
        <p:nvPicPr>
          <p:cNvPr id="65" name="Picture 2" descr="product_ucs_c220_m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195133" y="3036058"/>
            <a:ext cx="1041163" cy="2892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product_ucs_c240_m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409294" y="3308180"/>
            <a:ext cx="971018" cy="269727"/>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01"/>
          <p:cNvSpPr/>
          <p:nvPr/>
        </p:nvSpPr>
        <p:spPr>
          <a:xfrm>
            <a:off x="5655508" y="2696021"/>
            <a:ext cx="1983912" cy="400110"/>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サーバ</a:t>
            </a:r>
            <a:endParaRPr kumimoji="0" lang="en-US" sz="20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8" name="Rectangle 101"/>
          <p:cNvSpPr/>
          <p:nvPr/>
        </p:nvSpPr>
        <p:spPr>
          <a:xfrm>
            <a:off x="1440790" y="1880895"/>
            <a:ext cx="1983912"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クラウド</a:t>
            </a:r>
            <a:endParaRPr lang="en-US" sz="2000" b="1" dirty="0">
              <a:solidFill>
                <a:srgbClr val="000000"/>
              </a:solidFill>
              <a:latin typeface="MS PGothic" charset="-128"/>
              <a:ea typeface="MS PGothic" charset="-128"/>
              <a:cs typeface="MS PGothic" charset="-128"/>
            </a:endParaRPr>
          </a:p>
        </p:txBody>
      </p:sp>
      <p:sp>
        <p:nvSpPr>
          <p:cNvPr id="69" name="テキスト ボックス 58"/>
          <p:cNvSpPr txBox="1"/>
          <p:nvPr/>
        </p:nvSpPr>
        <p:spPr>
          <a:xfrm>
            <a:off x="6202888" y="3504427"/>
            <a:ext cx="1386918"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UCS C</a:t>
            </a:r>
            <a:r>
              <a:rPr kumimoji="1" lang="ja-JP" altLang="en-US" sz="1400" dirty="0" smtClean="0">
                <a:solidFill>
                  <a:srgbClr val="282828"/>
                </a:solidFill>
                <a:latin typeface="MS PGothic" charset="-128"/>
                <a:ea typeface="MS PGothic" charset="-128"/>
                <a:cs typeface="MS PGothic" charset="-128"/>
              </a:rPr>
              <a:t>シリーズ</a:t>
            </a:r>
            <a:endParaRPr kumimoji="1" lang="ja-JP" altLang="en-US" sz="1400" dirty="0">
              <a:solidFill>
                <a:srgbClr val="282828"/>
              </a:solidFill>
              <a:latin typeface="MS PGothic" charset="-128"/>
              <a:ea typeface="MS PGothic" charset="-128"/>
              <a:cs typeface="MS PGothic" charset="-128"/>
            </a:endParaRPr>
          </a:p>
        </p:txBody>
      </p:sp>
      <p:pic>
        <p:nvPicPr>
          <p:cNvPr id="70" name="Picture 2"/>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118486" y="3019665"/>
            <a:ext cx="796415" cy="5972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 name="図 66"/>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0" b="100000" l="0" r="100000">
                        <a14:foregroundMark x1="52212" y1="49618" x2="52212" y2="49618"/>
                        <a14:foregroundMark x1="44248" y1="55725" x2="44248" y2="55725"/>
                        <a14:foregroundMark x1="39823" y1="49618" x2="39823" y2="49618"/>
                      </a14:backgroundRemoval>
                    </a14:imgEffect>
                  </a14:imgLayer>
                </a14:imgProps>
              </a:ext>
              <a:ext uri="{28A0092B-C50C-407E-A947-70E740481C1C}">
                <a14:useLocalDpi xmlns:a14="http://schemas.microsoft.com/office/drawing/2010/main"/>
              </a:ext>
            </a:extLst>
          </a:blip>
          <a:srcRect/>
          <a:stretch/>
        </p:blipFill>
        <p:spPr>
          <a:xfrm>
            <a:off x="4201053" y="2005779"/>
            <a:ext cx="249946" cy="290188"/>
          </a:xfrm>
          <a:prstGeom prst="rect">
            <a:avLst/>
          </a:prstGeom>
        </p:spPr>
      </p:pic>
      <p:sp>
        <p:nvSpPr>
          <p:cNvPr id="72" name="テキスト ボックス 4"/>
          <p:cNvSpPr txBox="1"/>
          <p:nvPr/>
        </p:nvSpPr>
        <p:spPr>
          <a:xfrm>
            <a:off x="4424264" y="1994289"/>
            <a:ext cx="1430632" cy="276999"/>
          </a:xfrm>
          <a:prstGeom prst="rect">
            <a:avLst/>
          </a:prstGeom>
          <a:noFill/>
        </p:spPr>
        <p:txBody>
          <a:bodyPr wrap="square" rtlCol="0">
            <a:spAutoFit/>
          </a:bodyPr>
          <a:lstStyle/>
          <a:p>
            <a:r>
              <a:rPr kumimoji="1" lang="en-US" altLang="ja-JP" sz="1200" dirty="0" smtClean="0">
                <a:solidFill>
                  <a:srgbClr val="676767"/>
                </a:solidFill>
                <a:latin typeface="MS PGothic" charset="-128"/>
                <a:ea typeface="MS PGothic" charset="-128"/>
                <a:cs typeface="MS PGothic" charset="-128"/>
              </a:rPr>
              <a:t>Cisco Umbrella</a:t>
            </a:r>
            <a:endParaRPr kumimoji="1" lang="ja-JP" altLang="en-US" sz="1200" dirty="0" smtClean="0">
              <a:solidFill>
                <a:srgbClr val="676767"/>
              </a:solidFill>
              <a:latin typeface="MS PGothic" charset="-128"/>
              <a:ea typeface="MS PGothic" charset="-128"/>
              <a:cs typeface="MS PGothic" charset="-128"/>
            </a:endParaRPr>
          </a:p>
        </p:txBody>
      </p:sp>
      <p:sp>
        <p:nvSpPr>
          <p:cNvPr id="73" name="正方形/長方形 68"/>
          <p:cNvSpPr/>
          <p:nvPr/>
        </p:nvSpPr>
        <p:spPr>
          <a:xfrm>
            <a:off x="3296870" y="4129897"/>
            <a:ext cx="2744099" cy="194141"/>
          </a:xfrm>
          <a:prstGeom prst="rect">
            <a:avLst/>
          </a:prstGeom>
        </p:spPr>
        <p:txBody>
          <a:bodyPr wrap="none">
            <a:prstTxWarp prst="textArchUp">
              <a:avLst/>
            </a:prstTxWarp>
            <a:spAutoFit/>
          </a:bodyPr>
          <a:lstStyle/>
          <a:p>
            <a:pPr algn="ctr"/>
            <a:r>
              <a:rPr lang="ja-JP" altLang="en-US" sz="2000" b="1" dirty="0" smtClean="0">
                <a:solidFill>
                  <a:srgbClr val="005073"/>
                </a:solidFill>
                <a:latin typeface="MS PGothic" charset="-128"/>
                <a:ea typeface="MS PGothic" charset="-128"/>
                <a:cs typeface="MS PGothic" charset="-128"/>
              </a:rPr>
              <a:t>エントリー</a:t>
            </a:r>
            <a:r>
              <a:rPr lang="en-US" altLang="ja-JP" sz="2000" b="1" dirty="0" smtClean="0">
                <a:solidFill>
                  <a:srgbClr val="005073"/>
                </a:solidFill>
                <a:latin typeface="MS PGothic" charset="-128"/>
                <a:ea typeface="MS PGothic" charset="-128"/>
                <a:cs typeface="MS PGothic" charset="-128"/>
              </a:rPr>
              <a:t> </a:t>
            </a:r>
            <a:r>
              <a:rPr lang="ja-JP" altLang="en-US" sz="2000" b="1" dirty="0" smtClean="0">
                <a:solidFill>
                  <a:srgbClr val="005073"/>
                </a:solidFill>
                <a:latin typeface="MS PGothic" charset="-128"/>
                <a:ea typeface="MS PGothic" charset="-128"/>
                <a:cs typeface="MS PGothic" charset="-128"/>
              </a:rPr>
              <a:t>モデル</a:t>
            </a:r>
            <a:endParaRPr lang="ja-JP" altLang="en-US" sz="2000" dirty="0">
              <a:solidFill>
                <a:srgbClr val="005073"/>
              </a:solidFill>
              <a:latin typeface="MS PGothic" charset="-128"/>
              <a:ea typeface="MS PGothic" charset="-128"/>
              <a:cs typeface="MS PGothic" charset="-128"/>
            </a:endParaRPr>
          </a:p>
        </p:txBody>
      </p:sp>
      <p:pic>
        <p:nvPicPr>
          <p:cNvPr id="74" name="図 6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10665" y="4238953"/>
            <a:ext cx="1123304" cy="611599"/>
          </a:xfrm>
          <a:prstGeom prst="rect">
            <a:avLst/>
          </a:prstGeom>
          <a:solidFill>
            <a:srgbClr val="FFFFFF"/>
          </a:solidFill>
          <a:ln w="25400" cap="flat" cmpd="sng" algn="ctr">
            <a:noFill/>
            <a:prstDash val="solid"/>
          </a:ln>
          <a:effectLst>
            <a:outerShdw blurRad="292100" dist="139700" dir="2700000" algn="tl" rotWithShape="0">
              <a:srgbClr val="333333">
                <a:alpha val="65000"/>
              </a:srgbClr>
            </a:outerShdw>
          </a:effectLst>
        </p:spPr>
      </p:pic>
      <p:sp>
        <p:nvSpPr>
          <p:cNvPr id="75" name="Rectangle 101"/>
          <p:cNvSpPr/>
          <p:nvPr/>
        </p:nvSpPr>
        <p:spPr>
          <a:xfrm>
            <a:off x="5607954" y="4872809"/>
            <a:ext cx="2123875" cy="261610"/>
          </a:xfrm>
          <a:prstGeom prst="rect">
            <a:avLst/>
          </a:prstGeom>
          <a:noFill/>
          <a:ln>
            <a:noFill/>
          </a:ln>
        </p:spPr>
        <p:txBody>
          <a:bodyPr wrap="square">
            <a:spAutoFit/>
          </a:bodyPr>
          <a:lstStyle/>
          <a:p>
            <a:pPr algn="ctr"/>
            <a:r>
              <a:rPr lang="en-US" altLang="ja-JP" sz="1100" b="1" dirty="0" err="1" smtClean="0">
                <a:solidFill>
                  <a:srgbClr val="282828"/>
                </a:solidFill>
                <a:latin typeface="MS PGothic" charset="-128"/>
                <a:ea typeface="MS PGothic" charset="-128"/>
                <a:cs typeface="MS PGothic" charset="-128"/>
              </a:rPr>
              <a:t>FindIT</a:t>
            </a:r>
            <a:r>
              <a:rPr lang="en-US" altLang="ja-JP" sz="1100" b="1" dirty="0" smtClean="0">
                <a:solidFill>
                  <a:srgbClr val="282828"/>
                </a:solidFill>
                <a:latin typeface="MS PGothic" charset="-128"/>
                <a:ea typeface="MS PGothic" charset="-128"/>
                <a:cs typeface="MS PGothic" charset="-128"/>
              </a:rPr>
              <a:t> Network Management</a:t>
            </a:r>
            <a:endParaRPr lang="en-US" sz="1100" b="1" dirty="0">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317641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7"/>
          <p:cNvSpPr/>
          <p:nvPr/>
        </p:nvSpPr>
        <p:spPr>
          <a:xfrm>
            <a:off x="3485871" y="1870102"/>
            <a:ext cx="2141772" cy="2141772"/>
          </a:xfrm>
          <a:prstGeom prst="ellipse">
            <a:avLst/>
          </a:prstGeom>
          <a:solidFill>
            <a:schemeClr val="accent1"/>
          </a:solidFill>
          <a:ln w="5715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3" name="角丸四角形 2"/>
          <p:cNvSpPr/>
          <p:nvPr/>
        </p:nvSpPr>
        <p:spPr>
          <a:xfrm>
            <a:off x="460434" y="2661943"/>
            <a:ext cx="2700000" cy="540000"/>
          </a:xfrm>
          <a:prstGeom prst="roundRect">
            <a:avLst/>
          </a:prstGeom>
          <a:solidFill>
            <a:schemeClr val="bg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600" b="1" kern="0" dirty="0">
                <a:solidFill>
                  <a:srgbClr val="FFFFFF"/>
                </a:solidFill>
                <a:latin typeface="MS PGothic" charset="-128"/>
                <a:ea typeface="MS PGothic" charset="-128"/>
                <a:cs typeface="MS PGothic" charset="-128"/>
              </a:rPr>
              <a:t>クラウド</a:t>
            </a:r>
          </a:p>
        </p:txBody>
      </p:sp>
      <p:sp>
        <p:nvSpPr>
          <p:cNvPr id="4" name="Rounded Rectangle 56"/>
          <p:cNvSpPr/>
          <p:nvPr/>
        </p:nvSpPr>
        <p:spPr>
          <a:xfrm>
            <a:off x="454449" y="3405266"/>
            <a:ext cx="2700000" cy="540000"/>
          </a:xfrm>
          <a:prstGeom prst="roundRect">
            <a:avLst/>
          </a:prstGeom>
          <a:solidFill>
            <a:schemeClr val="accent5"/>
          </a:solidFill>
          <a:ln w="12700" cap="flat" cmpd="sng" algn="ctr">
            <a:noFill/>
            <a:prstDash val="solid"/>
            <a:miter lim="800000"/>
          </a:ln>
          <a:effectLst/>
        </p:spPr>
        <p:txBody>
          <a:bodyPr rtlCol="0" anchor="ctr">
            <a:noAutofit/>
          </a:bodyPr>
          <a:lstStyle/>
          <a:p>
            <a:pPr defTabSz="685800" fontAlgn="auto">
              <a:spcBef>
                <a:spcPts val="0"/>
              </a:spcBef>
              <a:spcAft>
                <a:spcPts val="0"/>
              </a:spcAft>
              <a:defRPr/>
            </a:pPr>
            <a:r>
              <a:rPr lang="ja-JP" altLang="en-US" sz="1600" b="1" kern="0" dirty="0">
                <a:solidFill>
                  <a:srgbClr val="FFFFFF"/>
                </a:solidFill>
                <a:latin typeface="MS PGothic" charset="-128"/>
                <a:ea typeface="MS PGothic" charset="-128"/>
                <a:cs typeface="MS PGothic" charset="-128"/>
              </a:rPr>
              <a:t>コラボレーション</a:t>
            </a:r>
          </a:p>
        </p:txBody>
      </p:sp>
      <p:sp>
        <p:nvSpPr>
          <p:cNvPr id="5" name="Rounded Rectangle 58"/>
          <p:cNvSpPr/>
          <p:nvPr/>
        </p:nvSpPr>
        <p:spPr>
          <a:xfrm>
            <a:off x="5996819" y="2661943"/>
            <a:ext cx="2700000" cy="540000"/>
          </a:xfrm>
          <a:prstGeom prst="roundRect">
            <a:avLst/>
          </a:prstGeom>
          <a:solidFill>
            <a:srgbClr val="00B050"/>
          </a:solidFill>
          <a:ln w="12700" cap="flat" cmpd="sng" algn="ctr">
            <a:noFill/>
            <a:prstDash val="solid"/>
            <a:miter lim="800000"/>
          </a:ln>
          <a:effectLst/>
        </p:spPr>
        <p:txBody>
          <a:bodyPr rtlCol="0" anchor="ctr">
            <a:noAutofit/>
          </a:bodyPr>
          <a:lstStyle/>
          <a:p>
            <a:pPr defTabSz="685800" fontAlgn="auto">
              <a:spcBef>
                <a:spcPts val="0"/>
              </a:spcBef>
              <a:spcAft>
                <a:spcPts val="0"/>
              </a:spcAft>
              <a:defRPr/>
            </a:pPr>
            <a:r>
              <a:rPr lang="ja-JP" altLang="en-US" sz="1600" b="1" kern="0" dirty="0">
                <a:solidFill>
                  <a:srgbClr val="FFFFFF"/>
                </a:solidFill>
                <a:latin typeface="MS PGothic" charset="-128"/>
                <a:ea typeface="MS PGothic" charset="-128"/>
                <a:cs typeface="MS PGothic" charset="-128"/>
              </a:rPr>
              <a:t>モビリティ</a:t>
            </a:r>
          </a:p>
        </p:txBody>
      </p:sp>
      <p:sp>
        <p:nvSpPr>
          <p:cNvPr id="6" name="Rounded Rectangle 4"/>
          <p:cNvSpPr/>
          <p:nvPr/>
        </p:nvSpPr>
        <p:spPr>
          <a:xfrm>
            <a:off x="6001214" y="3405266"/>
            <a:ext cx="2700000" cy="540000"/>
          </a:xfrm>
          <a:prstGeom prst="roundRect">
            <a:avLst/>
          </a:prstGeom>
          <a:solidFill>
            <a:srgbClr val="00628E"/>
          </a:solidFill>
          <a:ln w="12700" cap="flat" cmpd="sng" algn="ctr">
            <a:noFill/>
            <a:prstDash val="solid"/>
            <a:miter lim="800000"/>
          </a:ln>
          <a:effectLst/>
        </p:spPr>
        <p:txBody>
          <a:bodyPr rtlCol="0" anchor="ctr">
            <a:noAutofit/>
          </a:bodyPr>
          <a:lstStyle/>
          <a:p>
            <a:pPr defTabSz="685800" fontAlgn="auto">
              <a:spcBef>
                <a:spcPts val="0"/>
              </a:spcBef>
              <a:spcAft>
                <a:spcPts val="0"/>
              </a:spcAft>
              <a:defRPr/>
            </a:pPr>
            <a:r>
              <a:rPr lang="ja-JP" altLang="en-US" sz="1600" b="1" kern="0" dirty="0">
                <a:solidFill>
                  <a:srgbClr val="FFFFFF"/>
                </a:solidFill>
                <a:latin typeface="MS PGothic" charset="-128"/>
                <a:ea typeface="MS PGothic" charset="-128"/>
                <a:cs typeface="MS PGothic" charset="-128"/>
              </a:rPr>
              <a:t>セキュリティ</a:t>
            </a:r>
          </a:p>
        </p:txBody>
      </p:sp>
      <p:sp>
        <p:nvSpPr>
          <p:cNvPr id="7" name="Rounded Rectangle 55"/>
          <p:cNvSpPr/>
          <p:nvPr/>
        </p:nvSpPr>
        <p:spPr>
          <a:xfrm>
            <a:off x="515074" y="1016773"/>
            <a:ext cx="8201687" cy="741277"/>
          </a:xfrm>
          <a:prstGeom prst="rect">
            <a:avLst/>
          </a:prstGeom>
          <a:noFill/>
          <a:ln w="12700" cap="flat" cmpd="sng" algn="ctr">
            <a:noFill/>
            <a:prstDash val="solid"/>
            <a:miter lim="800000"/>
          </a:ln>
          <a:effectLst/>
        </p:spPr>
        <p:txBody>
          <a:bodyPr rtlCol="0" anchor="t">
            <a:noAutofit/>
          </a:bodyPr>
          <a:lstStyle/>
          <a:p>
            <a:pPr algn="ctr"/>
            <a:r>
              <a:rPr kumimoji="1" lang="ja-JP" altLang="en-US" sz="1400" dirty="0" smtClean="0">
                <a:solidFill>
                  <a:srgbClr val="282828">
                    <a:lumMod val="75000"/>
                    <a:lumOff val="25000"/>
                  </a:srgbClr>
                </a:solidFill>
                <a:latin typeface="MS PGothic" charset="-128"/>
                <a:ea typeface="MS PGothic" charset="-128"/>
                <a:cs typeface="MS PGothic" charset="-128"/>
              </a:rPr>
              <a:t>シスコが長年取り組んできた経験と知見の結果、</a:t>
            </a:r>
            <a:endParaRPr kumimoji="1" lang="en-US" altLang="ja-JP" sz="1400" dirty="0" smtClean="0">
              <a:solidFill>
                <a:srgbClr val="282828">
                  <a:lumMod val="75000"/>
                  <a:lumOff val="25000"/>
                </a:srgbClr>
              </a:solidFill>
              <a:latin typeface="MS PGothic" charset="-128"/>
              <a:ea typeface="MS PGothic" charset="-128"/>
              <a:cs typeface="MS PGothic" charset="-128"/>
            </a:endParaRPr>
          </a:p>
          <a:p>
            <a:pPr algn="ctr"/>
            <a:r>
              <a:rPr kumimoji="1" lang="ja-JP" altLang="en-US" sz="1400" dirty="0" smtClean="0">
                <a:solidFill>
                  <a:srgbClr val="282828">
                    <a:lumMod val="75000"/>
                    <a:lumOff val="25000"/>
                  </a:srgbClr>
                </a:solidFill>
                <a:latin typeface="MS PGothic" charset="-128"/>
                <a:ea typeface="MS PGothic" charset="-128"/>
                <a:cs typeface="MS PGothic" charset="-128"/>
              </a:rPr>
              <a:t>売上拡大、生産性の向上、従業員満足度の向上、多様な人材の確保</a:t>
            </a:r>
            <a:r>
              <a:rPr kumimoji="1" lang="en-US" altLang="ja-JP" sz="1400" dirty="0" smtClean="0">
                <a:solidFill>
                  <a:srgbClr val="282828">
                    <a:lumMod val="75000"/>
                    <a:lumOff val="25000"/>
                  </a:srgbClr>
                </a:solidFill>
                <a:latin typeface="MS PGothic" charset="-128"/>
                <a:ea typeface="MS PGothic" charset="-128"/>
                <a:cs typeface="MS PGothic" charset="-128"/>
              </a:rPr>
              <a:t/>
            </a:r>
            <a:br>
              <a:rPr kumimoji="1" lang="en-US" altLang="ja-JP" sz="1400" dirty="0" smtClean="0">
                <a:solidFill>
                  <a:srgbClr val="282828">
                    <a:lumMod val="75000"/>
                    <a:lumOff val="25000"/>
                  </a:srgbClr>
                </a:solidFill>
                <a:latin typeface="MS PGothic" charset="-128"/>
                <a:ea typeface="MS PGothic" charset="-128"/>
                <a:cs typeface="MS PGothic" charset="-128"/>
              </a:rPr>
            </a:br>
            <a:r>
              <a:rPr kumimoji="1" lang="ja-JP" altLang="en-US" sz="1400" dirty="0" smtClean="0">
                <a:solidFill>
                  <a:srgbClr val="282828">
                    <a:lumMod val="75000"/>
                    <a:lumOff val="25000"/>
                  </a:srgbClr>
                </a:solidFill>
                <a:latin typeface="MS PGothic" charset="-128"/>
                <a:ea typeface="MS PGothic" charset="-128"/>
                <a:cs typeface="MS PGothic" charset="-128"/>
              </a:rPr>
              <a:t>が得られています</a:t>
            </a:r>
            <a:endParaRPr kumimoji="1" lang="en-US" altLang="ja-JP" sz="1400" dirty="0" smtClean="0">
              <a:solidFill>
                <a:srgbClr val="282828">
                  <a:lumMod val="75000"/>
                  <a:lumOff val="25000"/>
                </a:srgbClr>
              </a:solidFill>
              <a:latin typeface="MS PGothic" charset="-128"/>
              <a:ea typeface="MS PGothic" charset="-128"/>
              <a:cs typeface="MS PGothic" charset="-128"/>
            </a:endParaRPr>
          </a:p>
        </p:txBody>
      </p:sp>
      <p:sp>
        <p:nvSpPr>
          <p:cNvPr id="8" name="Rounded Rectangle 55"/>
          <p:cNvSpPr/>
          <p:nvPr/>
        </p:nvSpPr>
        <p:spPr>
          <a:xfrm>
            <a:off x="439602" y="4181057"/>
            <a:ext cx="4106776" cy="540000"/>
          </a:xfrm>
          <a:prstGeom prst="roundRect">
            <a:avLst/>
          </a:prstGeom>
          <a:solidFill>
            <a:schemeClr val="tx1">
              <a:lumMod val="75000"/>
              <a:lumOff val="25000"/>
            </a:schemeClr>
          </a:solidFill>
          <a:ln>
            <a:noFill/>
          </a:ln>
          <a:effectLst/>
        </p:spPr>
        <p:txBody>
          <a:bodyPr rtlCol="0" anchor="ctr">
            <a:noAutofit/>
          </a:bodyPr>
          <a:lstStyle/>
          <a:p>
            <a:pPr algn="ctr" defTabSz="342813" fontAlgn="auto">
              <a:spcBef>
                <a:spcPts val="0"/>
              </a:spcBef>
              <a:spcAft>
                <a:spcPts val="0"/>
              </a:spcAft>
              <a:defRPr/>
            </a:pPr>
            <a:r>
              <a:rPr kumimoji="1" lang="ja-JP" altLang="en-US" sz="1600" b="1" kern="0" dirty="0" smtClean="0">
                <a:solidFill>
                  <a:prstClr val="white"/>
                </a:solidFill>
                <a:latin typeface="MS PGothic" charset="-128"/>
                <a:ea typeface="MS PGothic" charset="-128"/>
                <a:cs typeface="MS PGothic" charset="-128"/>
              </a:rPr>
              <a:t>ネットワーク</a:t>
            </a:r>
            <a:r>
              <a:rPr kumimoji="1" lang="en-US" altLang="ja-JP" sz="1600" b="1" kern="0" dirty="0" smtClean="0">
                <a:solidFill>
                  <a:prstClr val="white"/>
                </a:solidFill>
                <a:latin typeface="MS PGothic" charset="-128"/>
                <a:ea typeface="MS PGothic" charset="-128"/>
                <a:cs typeface="MS PGothic" charset="-128"/>
              </a:rPr>
              <a:t> </a:t>
            </a:r>
            <a:r>
              <a:rPr kumimoji="1" lang="ja-JP" altLang="en-US" sz="1600" b="1" kern="0" dirty="0" smtClean="0">
                <a:solidFill>
                  <a:prstClr val="white"/>
                </a:solidFill>
                <a:latin typeface="MS PGothic" charset="-128"/>
                <a:ea typeface="MS PGothic" charset="-128"/>
                <a:cs typeface="MS PGothic" charset="-128"/>
              </a:rPr>
              <a:t>インフラ</a:t>
            </a:r>
            <a:endParaRPr kumimoji="1" lang="ja-JP" altLang="en-US" sz="1600" b="1" kern="0" dirty="0" smtClean="0">
              <a:solidFill>
                <a:prstClr val="white"/>
              </a:solidFill>
              <a:latin typeface="MS PGothic" charset="-128"/>
              <a:ea typeface="MS PGothic" charset="-128"/>
              <a:cs typeface="MS PGothic" charset="-128"/>
            </a:endParaRPr>
          </a:p>
        </p:txBody>
      </p:sp>
      <p:sp>
        <p:nvSpPr>
          <p:cNvPr id="9" name="Rounded Rectangle 4"/>
          <p:cNvSpPr/>
          <p:nvPr/>
        </p:nvSpPr>
        <p:spPr>
          <a:xfrm>
            <a:off x="4670103" y="4181057"/>
            <a:ext cx="4026716" cy="540000"/>
          </a:xfrm>
          <a:prstGeom prst="roundRect">
            <a:avLst/>
          </a:prstGeom>
          <a:solidFill>
            <a:schemeClr val="accent2"/>
          </a:solidFill>
          <a:ln w="12700" cap="flat" cmpd="sng" algn="ctr">
            <a:noFill/>
            <a:prstDash val="solid"/>
            <a:miter lim="800000"/>
          </a:ln>
          <a:effectLst/>
        </p:spPr>
        <p:txBody>
          <a:bodyPr rtlCol="0" anchor="ctr">
            <a:noAutofit/>
          </a:bodyPr>
          <a:lstStyle/>
          <a:p>
            <a:pPr algn="ctr" defTabSz="685800" fontAlgn="auto">
              <a:spcBef>
                <a:spcPts val="0"/>
              </a:spcBef>
              <a:spcAft>
                <a:spcPts val="0"/>
              </a:spcAft>
              <a:defRPr/>
            </a:pPr>
            <a:r>
              <a:rPr lang="ja-JP" altLang="en-US" sz="1600" b="1" kern="0" dirty="0" smtClean="0">
                <a:solidFill>
                  <a:srgbClr val="FFFFFF"/>
                </a:solidFill>
                <a:latin typeface="MS PGothic" charset="-128"/>
                <a:ea typeface="MS PGothic" charset="-128"/>
                <a:cs typeface="MS PGothic" charset="-128"/>
              </a:rPr>
              <a:t>コンサルティング</a:t>
            </a:r>
            <a:r>
              <a:rPr lang="en-US" altLang="ja-JP" sz="1600" b="1" kern="0" dirty="0" smtClean="0">
                <a:solidFill>
                  <a:srgbClr val="FFFFFF"/>
                </a:solidFill>
                <a:latin typeface="MS PGothic" charset="-128"/>
                <a:ea typeface="MS PGothic" charset="-128"/>
                <a:cs typeface="MS PGothic" charset="-128"/>
              </a:rPr>
              <a:t> </a:t>
            </a:r>
            <a:r>
              <a:rPr lang="ja-JP" altLang="en-US" sz="1600" b="1" kern="0" dirty="0" smtClean="0">
                <a:solidFill>
                  <a:srgbClr val="FFFFFF"/>
                </a:solidFill>
                <a:latin typeface="MS PGothic" charset="-128"/>
                <a:ea typeface="MS PGothic" charset="-128"/>
                <a:cs typeface="MS PGothic" charset="-128"/>
              </a:rPr>
              <a:t>サービス</a:t>
            </a:r>
            <a:endParaRPr lang="ja-JP" altLang="en-US" sz="1600" b="1" kern="0" dirty="0">
              <a:solidFill>
                <a:srgbClr val="FFFFFF"/>
              </a:solidFill>
              <a:latin typeface="MS PGothic" charset="-128"/>
              <a:ea typeface="MS PGothic" charset="-128"/>
              <a:cs typeface="MS PGothic" charset="-128"/>
            </a:endParaRPr>
          </a:p>
        </p:txBody>
      </p:sp>
      <p:sp>
        <p:nvSpPr>
          <p:cNvPr id="11" name="タイトル 4"/>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シスコがご提案する働き方改革</a:t>
            </a:r>
            <a:endParaRPr lang="ja-JP" altLang="en-US">
              <a:latin typeface="MS PGothic" charset="-128"/>
              <a:ea typeface="MS PGothic" charset="-128"/>
              <a:cs typeface="MS PGothic" charset="-128"/>
            </a:endParaRPr>
          </a:p>
        </p:txBody>
      </p:sp>
      <p:pic>
        <p:nvPicPr>
          <p:cNvPr id="12"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3569" y="4060382"/>
            <a:ext cx="712696" cy="712696"/>
          </a:xfrm>
          <a:prstGeom prst="rect">
            <a:avLst/>
          </a:prstGeom>
        </p:spPr>
      </p:pic>
      <p:pic>
        <p:nvPicPr>
          <p:cNvPr id="13"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4500" y="2528304"/>
            <a:ext cx="712696" cy="712696"/>
          </a:xfrm>
          <a:prstGeom prst="rect">
            <a:avLst/>
          </a:prstGeom>
        </p:spPr>
      </p:pic>
      <p:pic>
        <p:nvPicPr>
          <p:cNvPr id="14"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4500" y="3315575"/>
            <a:ext cx="712696" cy="712696"/>
          </a:xfrm>
          <a:prstGeom prst="rect">
            <a:avLst/>
          </a:prstGeom>
        </p:spPr>
      </p:pic>
      <p:pic>
        <p:nvPicPr>
          <p:cNvPr id="15"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5824" y="4060382"/>
            <a:ext cx="712696" cy="712696"/>
          </a:xfrm>
          <a:prstGeom prst="rect">
            <a:avLst/>
          </a:prstGeom>
        </p:spPr>
      </p:pic>
      <p:pic>
        <p:nvPicPr>
          <p:cNvPr id="16"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3473" y="3281090"/>
            <a:ext cx="712696" cy="712696"/>
          </a:xfrm>
          <a:prstGeom prst="rect">
            <a:avLst/>
          </a:prstGeom>
        </p:spPr>
      </p:pic>
      <p:sp>
        <p:nvSpPr>
          <p:cNvPr id="17" name="正方形/長方形 8"/>
          <p:cNvSpPr/>
          <p:nvPr/>
        </p:nvSpPr>
        <p:spPr>
          <a:xfrm>
            <a:off x="3400401" y="2615478"/>
            <a:ext cx="2312712" cy="523220"/>
          </a:xfrm>
          <a:prstGeom prst="rect">
            <a:avLst/>
          </a:prstGeom>
        </p:spPr>
        <p:txBody>
          <a:bodyPr wrap="square">
            <a:noAutofit/>
          </a:bodyPr>
          <a:lstStyle/>
          <a:p>
            <a:pPr algn="ctr"/>
            <a:r>
              <a:rPr kumimoji="1" lang="ja-JP" altLang="en-US" sz="2800" b="1" dirty="0" smtClean="0">
                <a:solidFill>
                  <a:srgbClr val="FFFFFF"/>
                </a:solidFill>
                <a:latin typeface="MS PGothic" charset="-128"/>
                <a:ea typeface="MS PGothic" charset="-128"/>
                <a:cs typeface="MS PGothic" charset="-128"/>
              </a:rPr>
              <a:t>働き方</a:t>
            </a:r>
            <a:r>
              <a:rPr kumimoji="1" lang="ja-JP" altLang="en-US" sz="2800" b="1" dirty="0">
                <a:solidFill>
                  <a:srgbClr val="FFFFFF"/>
                </a:solidFill>
                <a:latin typeface="MS PGothic" charset="-128"/>
                <a:ea typeface="MS PGothic" charset="-128"/>
                <a:cs typeface="MS PGothic" charset="-128"/>
              </a:rPr>
              <a:t>改革</a:t>
            </a:r>
            <a:endParaRPr lang="ja-JP" altLang="en-US" sz="2800" b="1" dirty="0">
              <a:solidFill>
                <a:srgbClr val="FFFFFF"/>
              </a:solidFill>
              <a:latin typeface="MS PGothic" charset="-128"/>
              <a:ea typeface="MS PGothic" charset="-128"/>
              <a:cs typeface="MS PGothic" charset="-128"/>
            </a:endParaRPr>
          </a:p>
        </p:txBody>
      </p:sp>
      <p:sp>
        <p:nvSpPr>
          <p:cNvPr id="18" name="正方形/長方形 9"/>
          <p:cNvSpPr/>
          <p:nvPr/>
        </p:nvSpPr>
        <p:spPr>
          <a:xfrm>
            <a:off x="19988" y="1718428"/>
            <a:ext cx="2177638" cy="815307"/>
          </a:xfrm>
          <a:prstGeom prst="rect">
            <a:avLst/>
          </a:prstGeom>
        </p:spPr>
        <p:txBody>
          <a:bodyPr wrap="square">
            <a:noAutofit/>
          </a:bodyPr>
          <a:lstStyle/>
          <a:p>
            <a:pPr algn="r"/>
            <a:r>
              <a:rPr kumimoji="1" lang="ja-JP" altLang="en-US" sz="1600" b="1" dirty="0" smtClean="0">
                <a:solidFill>
                  <a:srgbClr val="005073"/>
                </a:solidFill>
                <a:latin typeface="MS PGothic" charset="-128"/>
                <a:ea typeface="MS PGothic" charset="-128"/>
                <a:cs typeface="MS PGothic" charset="-128"/>
              </a:rPr>
              <a:t>シスコの</a:t>
            </a:r>
            <a:r>
              <a:rPr kumimoji="1" lang="en-US" altLang="ja-JP" sz="1600" b="1" dirty="0" smtClean="0">
                <a:solidFill>
                  <a:srgbClr val="005073"/>
                </a:solidFill>
                <a:latin typeface="MS PGothic" charset="-128"/>
                <a:ea typeface="MS PGothic" charset="-128"/>
                <a:cs typeface="MS PGothic" charset="-128"/>
              </a:rPr>
              <a:t/>
            </a:r>
            <a:br>
              <a:rPr kumimoji="1" lang="en-US" altLang="ja-JP" sz="1600" b="1" dirty="0" smtClean="0">
                <a:solidFill>
                  <a:srgbClr val="005073"/>
                </a:solidFill>
                <a:latin typeface="MS PGothic" charset="-128"/>
                <a:ea typeface="MS PGothic" charset="-128"/>
                <a:cs typeface="MS PGothic" charset="-128"/>
              </a:rPr>
            </a:br>
            <a:r>
              <a:rPr kumimoji="1" lang="ja-JP" altLang="en-US" sz="1600" b="1" dirty="0" smtClean="0">
                <a:solidFill>
                  <a:srgbClr val="005073"/>
                </a:solidFill>
                <a:latin typeface="MS PGothic" charset="-128"/>
                <a:ea typeface="MS PGothic" charset="-128"/>
                <a:cs typeface="MS PGothic" charset="-128"/>
              </a:rPr>
              <a:t>働き方改革経験</a:t>
            </a:r>
            <a:r>
              <a:rPr kumimoji="1" lang="en-US" altLang="ja-JP" sz="1600" b="1" dirty="0" smtClean="0">
                <a:solidFill>
                  <a:srgbClr val="005073"/>
                </a:solidFill>
                <a:latin typeface="MS PGothic" charset="-128"/>
                <a:ea typeface="MS PGothic" charset="-128"/>
                <a:cs typeface="MS PGothic" charset="-128"/>
              </a:rPr>
              <a:t/>
            </a:r>
            <a:br>
              <a:rPr kumimoji="1" lang="en-US" altLang="ja-JP" sz="1600" b="1" dirty="0" smtClean="0">
                <a:solidFill>
                  <a:srgbClr val="005073"/>
                </a:solidFill>
                <a:latin typeface="MS PGothic" charset="-128"/>
                <a:ea typeface="MS PGothic" charset="-128"/>
                <a:cs typeface="MS PGothic" charset="-128"/>
              </a:rPr>
            </a:br>
            <a:r>
              <a:rPr kumimoji="1" lang="ja-JP" altLang="en-US" sz="1600" b="1" dirty="0" smtClean="0">
                <a:solidFill>
                  <a:srgbClr val="005073"/>
                </a:solidFill>
                <a:latin typeface="MS PGothic" charset="-128"/>
                <a:ea typeface="MS PGothic" charset="-128"/>
                <a:cs typeface="MS PGothic" charset="-128"/>
              </a:rPr>
              <a:t>知見</a:t>
            </a:r>
            <a:endParaRPr lang="ja-JP" altLang="en-US" sz="1600" dirty="0">
              <a:solidFill>
                <a:srgbClr val="005073"/>
              </a:solidFill>
              <a:latin typeface="MS PGothic" charset="-128"/>
              <a:ea typeface="MS PGothic" charset="-128"/>
              <a:cs typeface="MS PGothic" charset="-128"/>
            </a:endParaRPr>
          </a:p>
        </p:txBody>
      </p:sp>
      <p:sp>
        <p:nvSpPr>
          <p:cNvPr id="19" name="正方形/長方形 36"/>
          <p:cNvSpPr/>
          <p:nvPr/>
        </p:nvSpPr>
        <p:spPr>
          <a:xfrm>
            <a:off x="6947141" y="1948960"/>
            <a:ext cx="1714980" cy="584775"/>
          </a:xfrm>
          <a:prstGeom prst="rect">
            <a:avLst/>
          </a:prstGeom>
        </p:spPr>
        <p:txBody>
          <a:bodyPr wrap="square">
            <a:noAutofit/>
          </a:bodyPr>
          <a:lstStyle/>
          <a:p>
            <a:r>
              <a:rPr kumimoji="1" lang="ja-JP" altLang="en-US" sz="1600" b="1" dirty="0" smtClean="0">
                <a:solidFill>
                  <a:srgbClr val="005073"/>
                </a:solidFill>
                <a:latin typeface="MS PGothic" charset="-128"/>
                <a:ea typeface="MS PGothic" charset="-128"/>
                <a:cs typeface="MS PGothic" charset="-128"/>
              </a:rPr>
              <a:t>シスコ製品・</a:t>
            </a:r>
            <a:r>
              <a:rPr kumimoji="1" lang="en-US" altLang="ja-JP" sz="1600" b="1" dirty="0" smtClean="0">
                <a:solidFill>
                  <a:srgbClr val="005073"/>
                </a:solidFill>
                <a:latin typeface="MS PGothic" charset="-128"/>
                <a:ea typeface="MS PGothic" charset="-128"/>
                <a:cs typeface="MS PGothic" charset="-128"/>
              </a:rPr>
              <a:t/>
            </a:r>
            <a:br>
              <a:rPr kumimoji="1" lang="en-US" altLang="ja-JP" sz="1600" b="1" dirty="0" smtClean="0">
                <a:solidFill>
                  <a:srgbClr val="005073"/>
                </a:solidFill>
                <a:latin typeface="MS PGothic" charset="-128"/>
                <a:ea typeface="MS PGothic" charset="-128"/>
                <a:cs typeface="MS PGothic" charset="-128"/>
              </a:rPr>
            </a:br>
            <a:r>
              <a:rPr kumimoji="1" lang="ja-JP" altLang="en-US" sz="1600" b="1" dirty="0" smtClean="0">
                <a:solidFill>
                  <a:srgbClr val="005073"/>
                </a:solidFill>
                <a:latin typeface="MS PGothic" charset="-128"/>
                <a:ea typeface="MS PGothic" charset="-128"/>
                <a:cs typeface="MS PGothic" charset="-128"/>
              </a:rPr>
              <a:t>ソリューション</a:t>
            </a:r>
            <a:endParaRPr lang="ja-JP" altLang="en-US" sz="1600" dirty="0">
              <a:solidFill>
                <a:srgbClr val="005073"/>
              </a:solidFill>
              <a:latin typeface="MS PGothic" charset="-128"/>
              <a:ea typeface="MS PGothic" charset="-128"/>
              <a:cs typeface="MS PGothic" charset="-128"/>
            </a:endParaRPr>
          </a:p>
        </p:txBody>
      </p:sp>
      <p:grpSp>
        <p:nvGrpSpPr>
          <p:cNvPr id="20" name="Group 138"/>
          <p:cNvGrpSpPr>
            <a:grpSpLocks noChangeAspect="1"/>
          </p:cNvGrpSpPr>
          <p:nvPr/>
        </p:nvGrpSpPr>
        <p:grpSpPr>
          <a:xfrm rot="2700000">
            <a:off x="2869606" y="1724584"/>
            <a:ext cx="689769" cy="841375"/>
            <a:chOff x="4929188" y="1022351"/>
            <a:chExt cx="689769" cy="841375"/>
          </a:xfrm>
        </p:grpSpPr>
        <p:sp>
          <p:nvSpPr>
            <p:cNvPr id="21" name="Freeform 124"/>
            <p:cNvSpPr>
              <a:spLocks noEditPoints="1"/>
            </p:cNvSpPr>
            <p:nvPr/>
          </p:nvSpPr>
          <p:spPr bwMode="auto">
            <a:xfrm>
              <a:off x="4929188" y="1184276"/>
              <a:ext cx="687388" cy="679450"/>
            </a:xfrm>
            <a:custGeom>
              <a:avLst/>
              <a:gdLst>
                <a:gd name="T0" fmla="*/ 266 w 393"/>
                <a:gd name="T1" fmla="*/ 8 h 388"/>
                <a:gd name="T2" fmla="*/ 219 w 393"/>
                <a:gd name="T3" fmla="*/ 24 h 388"/>
                <a:gd name="T4" fmla="*/ 61 w 393"/>
                <a:gd name="T5" fmla="*/ 153 h 388"/>
                <a:gd name="T6" fmla="*/ 0 w 393"/>
                <a:gd name="T7" fmla="*/ 353 h 388"/>
                <a:gd name="T8" fmla="*/ 36 w 393"/>
                <a:gd name="T9" fmla="*/ 388 h 388"/>
                <a:gd name="T10" fmla="*/ 71 w 393"/>
                <a:gd name="T11" fmla="*/ 353 h 388"/>
                <a:gd name="T12" fmla="*/ 94 w 393"/>
                <a:gd name="T13" fmla="*/ 241 h 388"/>
                <a:gd name="T14" fmla="*/ 198 w 393"/>
                <a:gd name="T15" fmla="*/ 115 h 388"/>
                <a:gd name="T16" fmla="*/ 279 w 393"/>
                <a:gd name="T17" fmla="*/ 77 h 388"/>
                <a:gd name="T18" fmla="*/ 308 w 393"/>
                <a:gd name="T19" fmla="*/ 39 h 388"/>
                <a:gd name="T20" fmla="*/ 266 w 393"/>
                <a:gd name="T21" fmla="*/ 8 h 388"/>
                <a:gd name="T22" fmla="*/ 375 w 393"/>
                <a:gd name="T23" fmla="*/ 0 h 388"/>
                <a:gd name="T24" fmla="*/ 378 w 393"/>
                <a:gd name="T25" fmla="*/ 2 h 388"/>
                <a:gd name="T26" fmla="*/ 378 w 393"/>
                <a:gd name="T27" fmla="*/ 2 h 388"/>
                <a:gd name="T28" fmla="*/ 392 w 393"/>
                <a:gd name="T29" fmla="*/ 31 h 388"/>
                <a:gd name="T30" fmla="*/ 386 w 393"/>
                <a:gd name="T31" fmla="*/ 52 h 388"/>
                <a:gd name="T32" fmla="*/ 386 w 393"/>
                <a:gd name="T33" fmla="*/ 52 h 388"/>
                <a:gd name="T34" fmla="*/ 382 w 393"/>
                <a:gd name="T35" fmla="*/ 56 h 388"/>
                <a:gd name="T36" fmla="*/ 393 w 393"/>
                <a:gd name="T37" fmla="*/ 31 h 388"/>
                <a:gd name="T38" fmla="*/ 375 w 393"/>
                <a:gd name="T3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388">
                  <a:moveTo>
                    <a:pt x="266" y="8"/>
                  </a:moveTo>
                  <a:cubicBezTo>
                    <a:pt x="250" y="12"/>
                    <a:pt x="234" y="17"/>
                    <a:pt x="219" y="24"/>
                  </a:cubicBezTo>
                  <a:cubicBezTo>
                    <a:pt x="154" y="51"/>
                    <a:pt x="100" y="96"/>
                    <a:pt x="61" y="153"/>
                  </a:cubicBezTo>
                  <a:cubicBezTo>
                    <a:pt x="23" y="210"/>
                    <a:pt x="0" y="279"/>
                    <a:pt x="0" y="353"/>
                  </a:cubicBezTo>
                  <a:cubicBezTo>
                    <a:pt x="0" y="373"/>
                    <a:pt x="16" y="388"/>
                    <a:pt x="36" y="388"/>
                  </a:cubicBezTo>
                  <a:cubicBezTo>
                    <a:pt x="55" y="388"/>
                    <a:pt x="71" y="373"/>
                    <a:pt x="71" y="353"/>
                  </a:cubicBezTo>
                  <a:cubicBezTo>
                    <a:pt x="71" y="313"/>
                    <a:pt x="79" y="276"/>
                    <a:pt x="94" y="241"/>
                  </a:cubicBezTo>
                  <a:cubicBezTo>
                    <a:pt x="115" y="190"/>
                    <a:pt x="152" y="146"/>
                    <a:pt x="198" y="115"/>
                  </a:cubicBezTo>
                  <a:cubicBezTo>
                    <a:pt x="222" y="98"/>
                    <a:pt x="250" y="85"/>
                    <a:pt x="279" y="77"/>
                  </a:cubicBezTo>
                  <a:cubicBezTo>
                    <a:pt x="308" y="39"/>
                    <a:pt x="308" y="39"/>
                    <a:pt x="308" y="39"/>
                  </a:cubicBezTo>
                  <a:cubicBezTo>
                    <a:pt x="266" y="8"/>
                    <a:pt x="266" y="8"/>
                    <a:pt x="266" y="8"/>
                  </a:cubicBezTo>
                  <a:moveTo>
                    <a:pt x="375" y="0"/>
                  </a:moveTo>
                  <a:cubicBezTo>
                    <a:pt x="378" y="2"/>
                    <a:pt x="378" y="2"/>
                    <a:pt x="378" y="2"/>
                  </a:cubicBezTo>
                  <a:cubicBezTo>
                    <a:pt x="378" y="2"/>
                    <a:pt x="378" y="2"/>
                    <a:pt x="378" y="2"/>
                  </a:cubicBezTo>
                  <a:cubicBezTo>
                    <a:pt x="388" y="9"/>
                    <a:pt x="393" y="20"/>
                    <a:pt x="392" y="31"/>
                  </a:cubicBezTo>
                  <a:cubicBezTo>
                    <a:pt x="392" y="38"/>
                    <a:pt x="390" y="46"/>
                    <a:pt x="386" y="52"/>
                  </a:cubicBezTo>
                  <a:cubicBezTo>
                    <a:pt x="386" y="52"/>
                    <a:pt x="386" y="52"/>
                    <a:pt x="386" y="52"/>
                  </a:cubicBezTo>
                  <a:cubicBezTo>
                    <a:pt x="382" y="56"/>
                    <a:pt x="382" y="56"/>
                    <a:pt x="382" y="56"/>
                  </a:cubicBezTo>
                  <a:cubicBezTo>
                    <a:pt x="389" y="50"/>
                    <a:pt x="393" y="41"/>
                    <a:pt x="393" y="31"/>
                  </a:cubicBezTo>
                  <a:cubicBezTo>
                    <a:pt x="393" y="18"/>
                    <a:pt x="386" y="6"/>
                    <a:pt x="37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22" name="Freeform 125"/>
            <p:cNvSpPr>
              <a:spLocks/>
            </p:cNvSpPr>
            <p:nvPr/>
          </p:nvSpPr>
          <p:spPr bwMode="auto">
            <a:xfrm>
              <a:off x="5272088" y="1022351"/>
              <a:ext cx="312738" cy="176212"/>
            </a:xfrm>
            <a:custGeom>
              <a:avLst/>
              <a:gdLst>
                <a:gd name="T0" fmla="*/ 40 w 179"/>
                <a:gd name="T1" fmla="*/ 0 h 101"/>
                <a:gd name="T2" fmla="*/ 12 w 179"/>
                <a:gd name="T3" fmla="*/ 14 h 101"/>
                <a:gd name="T4" fmla="*/ 19 w 179"/>
                <a:gd name="T5" fmla="*/ 64 h 101"/>
                <a:gd name="T6" fmla="*/ 70 w 179"/>
                <a:gd name="T7" fmla="*/ 101 h 101"/>
                <a:gd name="T8" fmla="*/ 159 w 179"/>
                <a:gd name="T9" fmla="*/ 89 h 101"/>
                <a:gd name="T10" fmla="*/ 161 w 179"/>
                <a:gd name="T11" fmla="*/ 89 h 101"/>
                <a:gd name="T12" fmla="*/ 164 w 179"/>
                <a:gd name="T13" fmla="*/ 89 h 101"/>
                <a:gd name="T14" fmla="*/ 179 w 179"/>
                <a:gd name="T15" fmla="*/ 93 h 101"/>
                <a:gd name="T16" fmla="*/ 61 w 179"/>
                <a:gd name="T17" fmla="*/ 7 h 101"/>
                <a:gd name="T18" fmla="*/ 40 w 17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1">
                  <a:moveTo>
                    <a:pt x="40" y="0"/>
                  </a:moveTo>
                  <a:cubicBezTo>
                    <a:pt x="30" y="0"/>
                    <a:pt x="19" y="5"/>
                    <a:pt x="12" y="14"/>
                  </a:cubicBezTo>
                  <a:cubicBezTo>
                    <a:pt x="0" y="30"/>
                    <a:pt x="4" y="52"/>
                    <a:pt x="19" y="64"/>
                  </a:cubicBezTo>
                  <a:cubicBezTo>
                    <a:pt x="70" y="101"/>
                    <a:pt x="70" y="101"/>
                    <a:pt x="70" y="101"/>
                  </a:cubicBezTo>
                  <a:cubicBezTo>
                    <a:pt x="98" y="93"/>
                    <a:pt x="128" y="89"/>
                    <a:pt x="159" y="89"/>
                  </a:cubicBezTo>
                  <a:cubicBezTo>
                    <a:pt x="160" y="89"/>
                    <a:pt x="161" y="89"/>
                    <a:pt x="161" y="89"/>
                  </a:cubicBezTo>
                  <a:cubicBezTo>
                    <a:pt x="162" y="89"/>
                    <a:pt x="163" y="89"/>
                    <a:pt x="164" y="89"/>
                  </a:cubicBezTo>
                  <a:cubicBezTo>
                    <a:pt x="169" y="89"/>
                    <a:pt x="174" y="91"/>
                    <a:pt x="179" y="93"/>
                  </a:cubicBezTo>
                  <a:cubicBezTo>
                    <a:pt x="61" y="7"/>
                    <a:pt x="61" y="7"/>
                    <a:pt x="61" y="7"/>
                  </a:cubicBezTo>
                  <a:cubicBezTo>
                    <a:pt x="55" y="2"/>
                    <a:pt x="48" y="0"/>
                    <a:pt x="4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23" name="Freeform 126"/>
            <p:cNvSpPr>
              <a:spLocks noEditPoints="1"/>
            </p:cNvSpPr>
            <p:nvPr/>
          </p:nvSpPr>
          <p:spPr bwMode="auto">
            <a:xfrm>
              <a:off x="5394325" y="1177926"/>
              <a:ext cx="196850" cy="74612"/>
            </a:xfrm>
            <a:custGeom>
              <a:avLst/>
              <a:gdLst>
                <a:gd name="T0" fmla="*/ 94 w 112"/>
                <a:gd name="T1" fmla="*/ 0 h 43"/>
                <a:gd name="T2" fmla="*/ 112 w 112"/>
                <a:gd name="T3" fmla="*/ 6 h 43"/>
                <a:gd name="T4" fmla="*/ 109 w 112"/>
                <a:gd name="T5" fmla="*/ 4 h 43"/>
                <a:gd name="T6" fmla="*/ 94 w 112"/>
                <a:gd name="T7" fmla="*/ 0 h 43"/>
                <a:gd name="T8" fmla="*/ 89 w 112"/>
                <a:gd name="T9" fmla="*/ 0 h 43"/>
                <a:gd name="T10" fmla="*/ 0 w 112"/>
                <a:gd name="T11" fmla="*/ 12 h 43"/>
                <a:gd name="T12" fmla="*/ 42 w 112"/>
                <a:gd name="T13" fmla="*/ 43 h 43"/>
                <a:gd name="T14" fmla="*/ 63 w 112"/>
                <a:gd name="T15" fmla="*/ 14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0"/>
                    <a:pt x="106" y="2"/>
                    <a:pt x="112" y="6"/>
                  </a:cubicBezTo>
                  <a:cubicBezTo>
                    <a:pt x="109" y="4"/>
                    <a:pt x="109" y="4"/>
                    <a:pt x="109" y="4"/>
                  </a:cubicBezTo>
                  <a:cubicBezTo>
                    <a:pt x="104" y="2"/>
                    <a:pt x="99" y="0"/>
                    <a:pt x="94" y="0"/>
                  </a:cubicBezTo>
                  <a:moveTo>
                    <a:pt x="89" y="0"/>
                  </a:moveTo>
                  <a:cubicBezTo>
                    <a:pt x="58" y="0"/>
                    <a:pt x="28" y="4"/>
                    <a:pt x="0" y="12"/>
                  </a:cubicBezTo>
                  <a:cubicBezTo>
                    <a:pt x="42" y="43"/>
                    <a:pt x="42" y="43"/>
                    <a:pt x="42" y="43"/>
                  </a:cubicBezTo>
                  <a:cubicBezTo>
                    <a:pt x="63" y="14"/>
                    <a:pt x="63" y="14"/>
                    <a:pt x="63" y="14"/>
                  </a:cubicBezTo>
                  <a:cubicBezTo>
                    <a:pt x="69" y="5"/>
                    <a:pt x="79" y="0"/>
                    <a:pt x="8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24" name="Freeform 127"/>
            <p:cNvSpPr>
              <a:spLocks/>
            </p:cNvSpPr>
            <p:nvPr/>
          </p:nvSpPr>
          <p:spPr bwMode="auto">
            <a:xfrm>
              <a:off x="5330825" y="1282701"/>
              <a:ext cx="266700" cy="228600"/>
            </a:xfrm>
            <a:custGeom>
              <a:avLst/>
              <a:gdLst>
                <a:gd name="T0" fmla="*/ 153 w 153"/>
                <a:gd name="T1" fmla="*/ 0 h 131"/>
                <a:gd name="T2" fmla="*/ 129 w 153"/>
                <a:gd name="T3" fmla="*/ 10 h 131"/>
                <a:gd name="T4" fmla="*/ 50 w 153"/>
                <a:gd name="T5" fmla="*/ 21 h 131"/>
                <a:gd name="T6" fmla="*/ 11 w 153"/>
                <a:gd name="T7" fmla="*/ 75 h 131"/>
                <a:gd name="T8" fmla="*/ 19 w 153"/>
                <a:gd name="T9" fmla="*/ 124 h 131"/>
                <a:gd name="T10" fmla="*/ 40 w 153"/>
                <a:gd name="T11" fmla="*/ 131 h 131"/>
                <a:gd name="T12" fmla="*/ 68 w 153"/>
                <a:gd name="T13" fmla="*/ 117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7"/>
                    <a:pt x="138" y="10"/>
                    <a:pt x="129" y="10"/>
                  </a:cubicBezTo>
                  <a:cubicBezTo>
                    <a:pt x="102" y="10"/>
                    <a:pt x="75" y="14"/>
                    <a:pt x="50" y="21"/>
                  </a:cubicBezTo>
                  <a:cubicBezTo>
                    <a:pt x="11" y="75"/>
                    <a:pt x="11" y="75"/>
                    <a:pt x="11" y="75"/>
                  </a:cubicBezTo>
                  <a:cubicBezTo>
                    <a:pt x="0" y="91"/>
                    <a:pt x="3" y="113"/>
                    <a:pt x="19" y="124"/>
                  </a:cubicBezTo>
                  <a:cubicBezTo>
                    <a:pt x="25" y="129"/>
                    <a:pt x="32" y="131"/>
                    <a:pt x="40" y="131"/>
                  </a:cubicBezTo>
                  <a:cubicBezTo>
                    <a:pt x="50" y="131"/>
                    <a:pt x="61" y="126"/>
                    <a:pt x="68" y="117"/>
                  </a:cubicBezTo>
                  <a:cubicBezTo>
                    <a:pt x="153" y="0"/>
                    <a:pt x="153" y="0"/>
                    <a:pt x="15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25" name="Freeform 128"/>
            <p:cNvSpPr>
              <a:spLocks/>
            </p:cNvSpPr>
            <p:nvPr/>
          </p:nvSpPr>
          <p:spPr bwMode="auto">
            <a:xfrm>
              <a:off x="5418138" y="1252538"/>
              <a:ext cx="187325" cy="66675"/>
            </a:xfrm>
            <a:custGeom>
              <a:avLst/>
              <a:gdLst>
                <a:gd name="T0" fmla="*/ 29 w 107"/>
                <a:gd name="T1" fmla="*/ 0 h 38"/>
                <a:gd name="T2" fmla="*/ 0 w 107"/>
                <a:gd name="T3" fmla="*/ 38 h 38"/>
                <a:gd name="T4" fmla="*/ 79 w 107"/>
                <a:gd name="T5" fmla="*/ 27 h 38"/>
                <a:gd name="T6" fmla="*/ 103 w 107"/>
                <a:gd name="T7" fmla="*/ 17 h 38"/>
                <a:gd name="T8" fmla="*/ 107 w 107"/>
                <a:gd name="T9" fmla="*/ 13 h 38"/>
                <a:gd name="T10" fmla="*/ 78 w 107"/>
                <a:gd name="T11" fmla="*/ 27 h 38"/>
                <a:gd name="T12" fmla="*/ 57 w 107"/>
                <a:gd name="T13" fmla="*/ 20 h 38"/>
                <a:gd name="T14" fmla="*/ 29 w 1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8">
                  <a:moveTo>
                    <a:pt x="29" y="0"/>
                  </a:moveTo>
                  <a:cubicBezTo>
                    <a:pt x="0" y="38"/>
                    <a:pt x="0" y="38"/>
                    <a:pt x="0" y="38"/>
                  </a:cubicBezTo>
                  <a:cubicBezTo>
                    <a:pt x="25" y="31"/>
                    <a:pt x="52" y="27"/>
                    <a:pt x="79" y="27"/>
                  </a:cubicBezTo>
                  <a:cubicBezTo>
                    <a:pt x="88" y="27"/>
                    <a:pt x="97" y="24"/>
                    <a:pt x="103" y="17"/>
                  </a:cubicBezTo>
                  <a:cubicBezTo>
                    <a:pt x="107" y="13"/>
                    <a:pt x="107" y="13"/>
                    <a:pt x="107" y="13"/>
                  </a:cubicBezTo>
                  <a:cubicBezTo>
                    <a:pt x="100" y="22"/>
                    <a:pt x="89" y="27"/>
                    <a:pt x="78" y="27"/>
                  </a:cubicBezTo>
                  <a:cubicBezTo>
                    <a:pt x="71" y="27"/>
                    <a:pt x="64" y="25"/>
                    <a:pt x="57" y="20"/>
                  </a:cubicBezTo>
                  <a:cubicBezTo>
                    <a:pt x="29" y="0"/>
                    <a:pt x="29" y="0"/>
                    <a:pt x="2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26" name="Freeform 129"/>
            <p:cNvSpPr>
              <a:spLocks/>
            </p:cNvSpPr>
            <p:nvPr/>
          </p:nvSpPr>
          <p:spPr bwMode="auto">
            <a:xfrm>
              <a:off x="5549900" y="117792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27" name="Freeform 130"/>
            <p:cNvSpPr>
              <a:spLocks/>
            </p:cNvSpPr>
            <p:nvPr/>
          </p:nvSpPr>
          <p:spPr bwMode="auto">
            <a:xfrm>
              <a:off x="5471319" y="1177926"/>
              <a:ext cx="147638" cy="122237"/>
            </a:xfrm>
            <a:custGeom>
              <a:avLst/>
              <a:gdLst>
                <a:gd name="T0" fmla="*/ 50 w 85"/>
                <a:gd name="T1" fmla="*/ 0 h 70"/>
                <a:gd name="T2" fmla="*/ 47 w 85"/>
                <a:gd name="T3" fmla="*/ 0 h 70"/>
                <a:gd name="T4" fmla="*/ 21 w 85"/>
                <a:gd name="T5" fmla="*/ 14 h 70"/>
                <a:gd name="T6" fmla="*/ 0 w 85"/>
                <a:gd name="T7" fmla="*/ 43 h 70"/>
                <a:gd name="T8" fmla="*/ 28 w 85"/>
                <a:gd name="T9" fmla="*/ 63 h 70"/>
                <a:gd name="T10" fmla="*/ 49 w 85"/>
                <a:gd name="T11" fmla="*/ 70 h 70"/>
                <a:gd name="T12" fmla="*/ 78 w 85"/>
                <a:gd name="T13" fmla="*/ 56 h 70"/>
                <a:gd name="T14" fmla="*/ 78 w 85"/>
                <a:gd name="T15" fmla="*/ 56 h 70"/>
                <a:gd name="T16" fmla="*/ 84 w 85"/>
                <a:gd name="T17" fmla="*/ 35 h 70"/>
                <a:gd name="T18" fmla="*/ 70 w 85"/>
                <a:gd name="T19" fmla="*/ 6 h 70"/>
                <a:gd name="T20" fmla="*/ 70 w 85"/>
                <a:gd name="T21" fmla="*/ 6 h 70"/>
                <a:gd name="T22" fmla="*/ 52 w 85"/>
                <a:gd name="T23" fmla="*/ 0 h 70"/>
                <a:gd name="T24" fmla="*/ 50 w 8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0">
                  <a:moveTo>
                    <a:pt x="50" y="0"/>
                  </a:moveTo>
                  <a:cubicBezTo>
                    <a:pt x="49" y="0"/>
                    <a:pt x="48" y="0"/>
                    <a:pt x="47" y="0"/>
                  </a:cubicBezTo>
                  <a:cubicBezTo>
                    <a:pt x="37" y="0"/>
                    <a:pt x="27" y="5"/>
                    <a:pt x="21" y="14"/>
                  </a:cubicBezTo>
                  <a:cubicBezTo>
                    <a:pt x="0" y="43"/>
                    <a:pt x="0" y="43"/>
                    <a:pt x="0" y="43"/>
                  </a:cubicBezTo>
                  <a:cubicBezTo>
                    <a:pt x="28" y="63"/>
                    <a:pt x="28" y="63"/>
                    <a:pt x="28" y="63"/>
                  </a:cubicBezTo>
                  <a:cubicBezTo>
                    <a:pt x="35" y="68"/>
                    <a:pt x="42" y="70"/>
                    <a:pt x="49" y="70"/>
                  </a:cubicBezTo>
                  <a:cubicBezTo>
                    <a:pt x="60" y="70"/>
                    <a:pt x="71" y="65"/>
                    <a:pt x="78" y="56"/>
                  </a:cubicBezTo>
                  <a:cubicBezTo>
                    <a:pt x="78" y="56"/>
                    <a:pt x="78" y="56"/>
                    <a:pt x="78" y="56"/>
                  </a:cubicBezTo>
                  <a:cubicBezTo>
                    <a:pt x="82" y="50"/>
                    <a:pt x="84" y="42"/>
                    <a:pt x="84" y="35"/>
                  </a:cubicBezTo>
                  <a:cubicBezTo>
                    <a:pt x="85" y="24"/>
                    <a:pt x="80" y="13"/>
                    <a:pt x="70" y="6"/>
                  </a:cubicBezTo>
                  <a:cubicBezTo>
                    <a:pt x="70" y="6"/>
                    <a:pt x="70" y="6"/>
                    <a:pt x="70" y="6"/>
                  </a:cubicBezTo>
                  <a:cubicBezTo>
                    <a:pt x="64" y="2"/>
                    <a:pt x="58" y="0"/>
                    <a:pt x="52" y="0"/>
                  </a:cubicBezTo>
                  <a:cubicBezTo>
                    <a:pt x="51" y="0"/>
                    <a:pt x="50"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grpSp>
      <p:grpSp>
        <p:nvGrpSpPr>
          <p:cNvPr id="28" name="Group 138"/>
          <p:cNvGrpSpPr>
            <a:grpSpLocks noChangeAspect="1"/>
          </p:cNvGrpSpPr>
          <p:nvPr/>
        </p:nvGrpSpPr>
        <p:grpSpPr>
          <a:xfrm rot="18900000" flipH="1">
            <a:off x="5569367" y="1724584"/>
            <a:ext cx="689769" cy="841375"/>
            <a:chOff x="4929188" y="1022351"/>
            <a:chExt cx="689769" cy="841375"/>
          </a:xfrm>
        </p:grpSpPr>
        <p:sp>
          <p:nvSpPr>
            <p:cNvPr id="29" name="Freeform 124"/>
            <p:cNvSpPr>
              <a:spLocks noEditPoints="1"/>
            </p:cNvSpPr>
            <p:nvPr/>
          </p:nvSpPr>
          <p:spPr bwMode="auto">
            <a:xfrm>
              <a:off x="4929188" y="1184276"/>
              <a:ext cx="687388" cy="679450"/>
            </a:xfrm>
            <a:custGeom>
              <a:avLst/>
              <a:gdLst>
                <a:gd name="T0" fmla="*/ 266 w 393"/>
                <a:gd name="T1" fmla="*/ 8 h 388"/>
                <a:gd name="T2" fmla="*/ 219 w 393"/>
                <a:gd name="T3" fmla="*/ 24 h 388"/>
                <a:gd name="T4" fmla="*/ 61 w 393"/>
                <a:gd name="T5" fmla="*/ 153 h 388"/>
                <a:gd name="T6" fmla="*/ 0 w 393"/>
                <a:gd name="T7" fmla="*/ 353 h 388"/>
                <a:gd name="T8" fmla="*/ 36 w 393"/>
                <a:gd name="T9" fmla="*/ 388 h 388"/>
                <a:gd name="T10" fmla="*/ 71 w 393"/>
                <a:gd name="T11" fmla="*/ 353 h 388"/>
                <a:gd name="T12" fmla="*/ 94 w 393"/>
                <a:gd name="T13" fmla="*/ 241 h 388"/>
                <a:gd name="T14" fmla="*/ 198 w 393"/>
                <a:gd name="T15" fmla="*/ 115 h 388"/>
                <a:gd name="T16" fmla="*/ 279 w 393"/>
                <a:gd name="T17" fmla="*/ 77 h 388"/>
                <a:gd name="T18" fmla="*/ 308 w 393"/>
                <a:gd name="T19" fmla="*/ 39 h 388"/>
                <a:gd name="T20" fmla="*/ 266 w 393"/>
                <a:gd name="T21" fmla="*/ 8 h 388"/>
                <a:gd name="T22" fmla="*/ 375 w 393"/>
                <a:gd name="T23" fmla="*/ 0 h 388"/>
                <a:gd name="T24" fmla="*/ 378 w 393"/>
                <a:gd name="T25" fmla="*/ 2 h 388"/>
                <a:gd name="T26" fmla="*/ 378 w 393"/>
                <a:gd name="T27" fmla="*/ 2 h 388"/>
                <a:gd name="T28" fmla="*/ 392 w 393"/>
                <a:gd name="T29" fmla="*/ 31 h 388"/>
                <a:gd name="T30" fmla="*/ 386 w 393"/>
                <a:gd name="T31" fmla="*/ 52 h 388"/>
                <a:gd name="T32" fmla="*/ 386 w 393"/>
                <a:gd name="T33" fmla="*/ 52 h 388"/>
                <a:gd name="T34" fmla="*/ 382 w 393"/>
                <a:gd name="T35" fmla="*/ 56 h 388"/>
                <a:gd name="T36" fmla="*/ 393 w 393"/>
                <a:gd name="T37" fmla="*/ 31 h 388"/>
                <a:gd name="T38" fmla="*/ 375 w 393"/>
                <a:gd name="T3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388">
                  <a:moveTo>
                    <a:pt x="266" y="8"/>
                  </a:moveTo>
                  <a:cubicBezTo>
                    <a:pt x="250" y="12"/>
                    <a:pt x="234" y="17"/>
                    <a:pt x="219" y="24"/>
                  </a:cubicBezTo>
                  <a:cubicBezTo>
                    <a:pt x="154" y="51"/>
                    <a:pt x="100" y="96"/>
                    <a:pt x="61" y="153"/>
                  </a:cubicBezTo>
                  <a:cubicBezTo>
                    <a:pt x="23" y="210"/>
                    <a:pt x="0" y="279"/>
                    <a:pt x="0" y="353"/>
                  </a:cubicBezTo>
                  <a:cubicBezTo>
                    <a:pt x="0" y="373"/>
                    <a:pt x="16" y="388"/>
                    <a:pt x="36" y="388"/>
                  </a:cubicBezTo>
                  <a:cubicBezTo>
                    <a:pt x="55" y="388"/>
                    <a:pt x="71" y="373"/>
                    <a:pt x="71" y="353"/>
                  </a:cubicBezTo>
                  <a:cubicBezTo>
                    <a:pt x="71" y="313"/>
                    <a:pt x="79" y="276"/>
                    <a:pt x="94" y="241"/>
                  </a:cubicBezTo>
                  <a:cubicBezTo>
                    <a:pt x="115" y="190"/>
                    <a:pt x="152" y="146"/>
                    <a:pt x="198" y="115"/>
                  </a:cubicBezTo>
                  <a:cubicBezTo>
                    <a:pt x="222" y="98"/>
                    <a:pt x="250" y="85"/>
                    <a:pt x="279" y="77"/>
                  </a:cubicBezTo>
                  <a:cubicBezTo>
                    <a:pt x="308" y="39"/>
                    <a:pt x="308" y="39"/>
                    <a:pt x="308" y="39"/>
                  </a:cubicBezTo>
                  <a:cubicBezTo>
                    <a:pt x="266" y="8"/>
                    <a:pt x="266" y="8"/>
                    <a:pt x="266" y="8"/>
                  </a:cubicBezTo>
                  <a:moveTo>
                    <a:pt x="375" y="0"/>
                  </a:moveTo>
                  <a:cubicBezTo>
                    <a:pt x="378" y="2"/>
                    <a:pt x="378" y="2"/>
                    <a:pt x="378" y="2"/>
                  </a:cubicBezTo>
                  <a:cubicBezTo>
                    <a:pt x="378" y="2"/>
                    <a:pt x="378" y="2"/>
                    <a:pt x="378" y="2"/>
                  </a:cubicBezTo>
                  <a:cubicBezTo>
                    <a:pt x="388" y="9"/>
                    <a:pt x="393" y="20"/>
                    <a:pt x="392" y="31"/>
                  </a:cubicBezTo>
                  <a:cubicBezTo>
                    <a:pt x="392" y="38"/>
                    <a:pt x="390" y="46"/>
                    <a:pt x="386" y="52"/>
                  </a:cubicBezTo>
                  <a:cubicBezTo>
                    <a:pt x="386" y="52"/>
                    <a:pt x="386" y="52"/>
                    <a:pt x="386" y="52"/>
                  </a:cubicBezTo>
                  <a:cubicBezTo>
                    <a:pt x="382" y="56"/>
                    <a:pt x="382" y="56"/>
                    <a:pt x="382" y="56"/>
                  </a:cubicBezTo>
                  <a:cubicBezTo>
                    <a:pt x="389" y="50"/>
                    <a:pt x="393" y="41"/>
                    <a:pt x="393" y="31"/>
                  </a:cubicBezTo>
                  <a:cubicBezTo>
                    <a:pt x="393" y="18"/>
                    <a:pt x="386" y="6"/>
                    <a:pt x="37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30" name="Freeform 125"/>
            <p:cNvSpPr>
              <a:spLocks/>
            </p:cNvSpPr>
            <p:nvPr/>
          </p:nvSpPr>
          <p:spPr bwMode="auto">
            <a:xfrm>
              <a:off x="5272088" y="1022351"/>
              <a:ext cx="312738" cy="176212"/>
            </a:xfrm>
            <a:custGeom>
              <a:avLst/>
              <a:gdLst>
                <a:gd name="T0" fmla="*/ 40 w 179"/>
                <a:gd name="T1" fmla="*/ 0 h 101"/>
                <a:gd name="T2" fmla="*/ 12 w 179"/>
                <a:gd name="T3" fmla="*/ 14 h 101"/>
                <a:gd name="T4" fmla="*/ 19 w 179"/>
                <a:gd name="T5" fmla="*/ 64 h 101"/>
                <a:gd name="T6" fmla="*/ 70 w 179"/>
                <a:gd name="T7" fmla="*/ 101 h 101"/>
                <a:gd name="T8" fmla="*/ 159 w 179"/>
                <a:gd name="T9" fmla="*/ 89 h 101"/>
                <a:gd name="T10" fmla="*/ 161 w 179"/>
                <a:gd name="T11" fmla="*/ 89 h 101"/>
                <a:gd name="T12" fmla="*/ 164 w 179"/>
                <a:gd name="T13" fmla="*/ 89 h 101"/>
                <a:gd name="T14" fmla="*/ 179 w 179"/>
                <a:gd name="T15" fmla="*/ 93 h 101"/>
                <a:gd name="T16" fmla="*/ 61 w 179"/>
                <a:gd name="T17" fmla="*/ 7 h 101"/>
                <a:gd name="T18" fmla="*/ 40 w 17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1">
                  <a:moveTo>
                    <a:pt x="40" y="0"/>
                  </a:moveTo>
                  <a:cubicBezTo>
                    <a:pt x="30" y="0"/>
                    <a:pt x="19" y="5"/>
                    <a:pt x="12" y="14"/>
                  </a:cubicBezTo>
                  <a:cubicBezTo>
                    <a:pt x="0" y="30"/>
                    <a:pt x="4" y="52"/>
                    <a:pt x="19" y="64"/>
                  </a:cubicBezTo>
                  <a:cubicBezTo>
                    <a:pt x="70" y="101"/>
                    <a:pt x="70" y="101"/>
                    <a:pt x="70" y="101"/>
                  </a:cubicBezTo>
                  <a:cubicBezTo>
                    <a:pt x="98" y="93"/>
                    <a:pt x="128" y="89"/>
                    <a:pt x="159" y="89"/>
                  </a:cubicBezTo>
                  <a:cubicBezTo>
                    <a:pt x="160" y="89"/>
                    <a:pt x="161" y="89"/>
                    <a:pt x="161" y="89"/>
                  </a:cubicBezTo>
                  <a:cubicBezTo>
                    <a:pt x="162" y="89"/>
                    <a:pt x="163" y="89"/>
                    <a:pt x="164" y="89"/>
                  </a:cubicBezTo>
                  <a:cubicBezTo>
                    <a:pt x="169" y="89"/>
                    <a:pt x="174" y="91"/>
                    <a:pt x="179" y="93"/>
                  </a:cubicBezTo>
                  <a:cubicBezTo>
                    <a:pt x="61" y="7"/>
                    <a:pt x="61" y="7"/>
                    <a:pt x="61" y="7"/>
                  </a:cubicBezTo>
                  <a:cubicBezTo>
                    <a:pt x="55" y="2"/>
                    <a:pt x="48" y="0"/>
                    <a:pt x="4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31" name="Freeform 126"/>
            <p:cNvSpPr>
              <a:spLocks noEditPoints="1"/>
            </p:cNvSpPr>
            <p:nvPr/>
          </p:nvSpPr>
          <p:spPr bwMode="auto">
            <a:xfrm>
              <a:off x="5394325" y="1177926"/>
              <a:ext cx="196850" cy="74612"/>
            </a:xfrm>
            <a:custGeom>
              <a:avLst/>
              <a:gdLst>
                <a:gd name="T0" fmla="*/ 94 w 112"/>
                <a:gd name="T1" fmla="*/ 0 h 43"/>
                <a:gd name="T2" fmla="*/ 112 w 112"/>
                <a:gd name="T3" fmla="*/ 6 h 43"/>
                <a:gd name="T4" fmla="*/ 109 w 112"/>
                <a:gd name="T5" fmla="*/ 4 h 43"/>
                <a:gd name="T6" fmla="*/ 94 w 112"/>
                <a:gd name="T7" fmla="*/ 0 h 43"/>
                <a:gd name="T8" fmla="*/ 89 w 112"/>
                <a:gd name="T9" fmla="*/ 0 h 43"/>
                <a:gd name="T10" fmla="*/ 0 w 112"/>
                <a:gd name="T11" fmla="*/ 12 h 43"/>
                <a:gd name="T12" fmla="*/ 42 w 112"/>
                <a:gd name="T13" fmla="*/ 43 h 43"/>
                <a:gd name="T14" fmla="*/ 63 w 112"/>
                <a:gd name="T15" fmla="*/ 14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0"/>
                    <a:pt x="106" y="2"/>
                    <a:pt x="112" y="6"/>
                  </a:cubicBezTo>
                  <a:cubicBezTo>
                    <a:pt x="109" y="4"/>
                    <a:pt x="109" y="4"/>
                    <a:pt x="109" y="4"/>
                  </a:cubicBezTo>
                  <a:cubicBezTo>
                    <a:pt x="104" y="2"/>
                    <a:pt x="99" y="0"/>
                    <a:pt x="94" y="0"/>
                  </a:cubicBezTo>
                  <a:moveTo>
                    <a:pt x="89" y="0"/>
                  </a:moveTo>
                  <a:cubicBezTo>
                    <a:pt x="58" y="0"/>
                    <a:pt x="28" y="4"/>
                    <a:pt x="0" y="12"/>
                  </a:cubicBezTo>
                  <a:cubicBezTo>
                    <a:pt x="42" y="43"/>
                    <a:pt x="42" y="43"/>
                    <a:pt x="42" y="43"/>
                  </a:cubicBezTo>
                  <a:cubicBezTo>
                    <a:pt x="63" y="14"/>
                    <a:pt x="63" y="14"/>
                    <a:pt x="63" y="14"/>
                  </a:cubicBezTo>
                  <a:cubicBezTo>
                    <a:pt x="69" y="5"/>
                    <a:pt x="79" y="0"/>
                    <a:pt x="8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32" name="Freeform 127"/>
            <p:cNvSpPr>
              <a:spLocks/>
            </p:cNvSpPr>
            <p:nvPr/>
          </p:nvSpPr>
          <p:spPr bwMode="auto">
            <a:xfrm>
              <a:off x="5330825" y="1282701"/>
              <a:ext cx="266700" cy="228600"/>
            </a:xfrm>
            <a:custGeom>
              <a:avLst/>
              <a:gdLst>
                <a:gd name="T0" fmla="*/ 153 w 153"/>
                <a:gd name="T1" fmla="*/ 0 h 131"/>
                <a:gd name="T2" fmla="*/ 129 w 153"/>
                <a:gd name="T3" fmla="*/ 10 h 131"/>
                <a:gd name="T4" fmla="*/ 50 w 153"/>
                <a:gd name="T5" fmla="*/ 21 h 131"/>
                <a:gd name="T6" fmla="*/ 11 w 153"/>
                <a:gd name="T7" fmla="*/ 75 h 131"/>
                <a:gd name="T8" fmla="*/ 19 w 153"/>
                <a:gd name="T9" fmla="*/ 124 h 131"/>
                <a:gd name="T10" fmla="*/ 40 w 153"/>
                <a:gd name="T11" fmla="*/ 131 h 131"/>
                <a:gd name="T12" fmla="*/ 68 w 153"/>
                <a:gd name="T13" fmla="*/ 117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7"/>
                    <a:pt x="138" y="10"/>
                    <a:pt x="129" y="10"/>
                  </a:cubicBezTo>
                  <a:cubicBezTo>
                    <a:pt x="102" y="10"/>
                    <a:pt x="75" y="14"/>
                    <a:pt x="50" y="21"/>
                  </a:cubicBezTo>
                  <a:cubicBezTo>
                    <a:pt x="11" y="75"/>
                    <a:pt x="11" y="75"/>
                    <a:pt x="11" y="75"/>
                  </a:cubicBezTo>
                  <a:cubicBezTo>
                    <a:pt x="0" y="91"/>
                    <a:pt x="3" y="113"/>
                    <a:pt x="19" y="124"/>
                  </a:cubicBezTo>
                  <a:cubicBezTo>
                    <a:pt x="25" y="129"/>
                    <a:pt x="32" y="131"/>
                    <a:pt x="40" y="131"/>
                  </a:cubicBezTo>
                  <a:cubicBezTo>
                    <a:pt x="50" y="131"/>
                    <a:pt x="61" y="126"/>
                    <a:pt x="68" y="117"/>
                  </a:cubicBezTo>
                  <a:cubicBezTo>
                    <a:pt x="153" y="0"/>
                    <a:pt x="153" y="0"/>
                    <a:pt x="15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33" name="Freeform 128"/>
            <p:cNvSpPr>
              <a:spLocks/>
            </p:cNvSpPr>
            <p:nvPr/>
          </p:nvSpPr>
          <p:spPr bwMode="auto">
            <a:xfrm>
              <a:off x="5418138" y="1252538"/>
              <a:ext cx="187325" cy="66675"/>
            </a:xfrm>
            <a:custGeom>
              <a:avLst/>
              <a:gdLst>
                <a:gd name="T0" fmla="*/ 29 w 107"/>
                <a:gd name="T1" fmla="*/ 0 h 38"/>
                <a:gd name="T2" fmla="*/ 0 w 107"/>
                <a:gd name="T3" fmla="*/ 38 h 38"/>
                <a:gd name="T4" fmla="*/ 79 w 107"/>
                <a:gd name="T5" fmla="*/ 27 h 38"/>
                <a:gd name="T6" fmla="*/ 103 w 107"/>
                <a:gd name="T7" fmla="*/ 17 h 38"/>
                <a:gd name="T8" fmla="*/ 107 w 107"/>
                <a:gd name="T9" fmla="*/ 13 h 38"/>
                <a:gd name="T10" fmla="*/ 78 w 107"/>
                <a:gd name="T11" fmla="*/ 27 h 38"/>
                <a:gd name="T12" fmla="*/ 57 w 107"/>
                <a:gd name="T13" fmla="*/ 20 h 38"/>
                <a:gd name="T14" fmla="*/ 29 w 1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8">
                  <a:moveTo>
                    <a:pt x="29" y="0"/>
                  </a:moveTo>
                  <a:cubicBezTo>
                    <a:pt x="0" y="38"/>
                    <a:pt x="0" y="38"/>
                    <a:pt x="0" y="38"/>
                  </a:cubicBezTo>
                  <a:cubicBezTo>
                    <a:pt x="25" y="31"/>
                    <a:pt x="52" y="27"/>
                    <a:pt x="79" y="27"/>
                  </a:cubicBezTo>
                  <a:cubicBezTo>
                    <a:pt x="88" y="27"/>
                    <a:pt x="97" y="24"/>
                    <a:pt x="103" y="17"/>
                  </a:cubicBezTo>
                  <a:cubicBezTo>
                    <a:pt x="107" y="13"/>
                    <a:pt x="107" y="13"/>
                    <a:pt x="107" y="13"/>
                  </a:cubicBezTo>
                  <a:cubicBezTo>
                    <a:pt x="100" y="22"/>
                    <a:pt x="89" y="27"/>
                    <a:pt x="78" y="27"/>
                  </a:cubicBezTo>
                  <a:cubicBezTo>
                    <a:pt x="71" y="27"/>
                    <a:pt x="64" y="25"/>
                    <a:pt x="57" y="20"/>
                  </a:cubicBezTo>
                  <a:cubicBezTo>
                    <a:pt x="29" y="0"/>
                    <a:pt x="29" y="0"/>
                    <a:pt x="2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34" name="Freeform 129"/>
            <p:cNvSpPr>
              <a:spLocks/>
            </p:cNvSpPr>
            <p:nvPr/>
          </p:nvSpPr>
          <p:spPr bwMode="auto">
            <a:xfrm>
              <a:off x="5549900" y="117792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sp>
          <p:nvSpPr>
            <p:cNvPr id="35" name="Freeform 130"/>
            <p:cNvSpPr>
              <a:spLocks/>
            </p:cNvSpPr>
            <p:nvPr/>
          </p:nvSpPr>
          <p:spPr bwMode="auto">
            <a:xfrm>
              <a:off x="5471319" y="1177926"/>
              <a:ext cx="147638" cy="122237"/>
            </a:xfrm>
            <a:custGeom>
              <a:avLst/>
              <a:gdLst>
                <a:gd name="T0" fmla="*/ 50 w 85"/>
                <a:gd name="T1" fmla="*/ 0 h 70"/>
                <a:gd name="T2" fmla="*/ 47 w 85"/>
                <a:gd name="T3" fmla="*/ 0 h 70"/>
                <a:gd name="T4" fmla="*/ 21 w 85"/>
                <a:gd name="T5" fmla="*/ 14 h 70"/>
                <a:gd name="T6" fmla="*/ 0 w 85"/>
                <a:gd name="T7" fmla="*/ 43 h 70"/>
                <a:gd name="T8" fmla="*/ 28 w 85"/>
                <a:gd name="T9" fmla="*/ 63 h 70"/>
                <a:gd name="T10" fmla="*/ 49 w 85"/>
                <a:gd name="T11" fmla="*/ 70 h 70"/>
                <a:gd name="T12" fmla="*/ 78 w 85"/>
                <a:gd name="T13" fmla="*/ 56 h 70"/>
                <a:gd name="T14" fmla="*/ 78 w 85"/>
                <a:gd name="T15" fmla="*/ 56 h 70"/>
                <a:gd name="T16" fmla="*/ 84 w 85"/>
                <a:gd name="T17" fmla="*/ 35 h 70"/>
                <a:gd name="T18" fmla="*/ 70 w 85"/>
                <a:gd name="T19" fmla="*/ 6 h 70"/>
                <a:gd name="T20" fmla="*/ 70 w 85"/>
                <a:gd name="T21" fmla="*/ 6 h 70"/>
                <a:gd name="T22" fmla="*/ 52 w 85"/>
                <a:gd name="T23" fmla="*/ 0 h 70"/>
                <a:gd name="T24" fmla="*/ 50 w 8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0">
                  <a:moveTo>
                    <a:pt x="50" y="0"/>
                  </a:moveTo>
                  <a:cubicBezTo>
                    <a:pt x="49" y="0"/>
                    <a:pt x="48" y="0"/>
                    <a:pt x="47" y="0"/>
                  </a:cubicBezTo>
                  <a:cubicBezTo>
                    <a:pt x="37" y="0"/>
                    <a:pt x="27" y="5"/>
                    <a:pt x="21" y="14"/>
                  </a:cubicBezTo>
                  <a:cubicBezTo>
                    <a:pt x="0" y="43"/>
                    <a:pt x="0" y="43"/>
                    <a:pt x="0" y="43"/>
                  </a:cubicBezTo>
                  <a:cubicBezTo>
                    <a:pt x="28" y="63"/>
                    <a:pt x="28" y="63"/>
                    <a:pt x="28" y="63"/>
                  </a:cubicBezTo>
                  <a:cubicBezTo>
                    <a:pt x="35" y="68"/>
                    <a:pt x="42" y="70"/>
                    <a:pt x="49" y="70"/>
                  </a:cubicBezTo>
                  <a:cubicBezTo>
                    <a:pt x="60" y="70"/>
                    <a:pt x="71" y="65"/>
                    <a:pt x="78" y="56"/>
                  </a:cubicBezTo>
                  <a:cubicBezTo>
                    <a:pt x="78" y="56"/>
                    <a:pt x="78" y="56"/>
                    <a:pt x="78" y="56"/>
                  </a:cubicBezTo>
                  <a:cubicBezTo>
                    <a:pt x="82" y="50"/>
                    <a:pt x="84" y="42"/>
                    <a:pt x="84" y="35"/>
                  </a:cubicBezTo>
                  <a:cubicBezTo>
                    <a:pt x="85" y="24"/>
                    <a:pt x="80" y="13"/>
                    <a:pt x="70" y="6"/>
                  </a:cubicBezTo>
                  <a:cubicBezTo>
                    <a:pt x="70" y="6"/>
                    <a:pt x="70" y="6"/>
                    <a:pt x="70" y="6"/>
                  </a:cubicBezTo>
                  <a:cubicBezTo>
                    <a:pt x="64" y="2"/>
                    <a:pt x="58" y="0"/>
                    <a:pt x="52" y="0"/>
                  </a:cubicBezTo>
                  <a:cubicBezTo>
                    <a:pt x="51" y="0"/>
                    <a:pt x="50"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grpSp>
      <p:sp>
        <p:nvSpPr>
          <p:cNvPr id="36" name="Freeform 79"/>
          <p:cNvSpPr>
            <a:spLocks noEditPoints="1"/>
          </p:cNvSpPr>
          <p:nvPr/>
        </p:nvSpPr>
        <p:spPr bwMode="auto">
          <a:xfrm>
            <a:off x="3709218" y="3104804"/>
            <a:ext cx="1836000" cy="72000"/>
          </a:xfrm>
          <a:custGeom>
            <a:avLst/>
            <a:gdLst>
              <a:gd name="T0" fmla="*/ 1402 w 1412"/>
              <a:gd name="T1" fmla="*/ 60 h 71"/>
              <a:gd name="T2" fmla="*/ 1401 w 1412"/>
              <a:gd name="T3" fmla="*/ 60 h 71"/>
              <a:gd name="T4" fmla="*/ 1401 w 1412"/>
              <a:gd name="T5" fmla="*/ 60 h 71"/>
              <a:gd name="T6" fmla="*/ 1402 w 1412"/>
              <a:gd name="T7" fmla="*/ 60 h 71"/>
              <a:gd name="T8" fmla="*/ 1402 w 1412"/>
              <a:gd name="T9" fmla="*/ 60 h 71"/>
              <a:gd name="T10" fmla="*/ 1402 w 1412"/>
              <a:gd name="T11" fmla="*/ 60 h 71"/>
              <a:gd name="T12" fmla="*/ 1402 w 1412"/>
              <a:gd name="T13" fmla="*/ 60 h 71"/>
              <a:gd name="T14" fmla="*/ 1402 w 1412"/>
              <a:gd name="T15" fmla="*/ 60 h 71"/>
              <a:gd name="T16" fmla="*/ 1402 w 1412"/>
              <a:gd name="T17" fmla="*/ 60 h 71"/>
              <a:gd name="T18" fmla="*/ 1402 w 1412"/>
              <a:gd name="T19" fmla="*/ 60 h 71"/>
              <a:gd name="T20" fmla="*/ 1402 w 1412"/>
              <a:gd name="T21" fmla="*/ 60 h 71"/>
              <a:gd name="T22" fmla="*/ 1402 w 1412"/>
              <a:gd name="T23" fmla="*/ 60 h 71"/>
              <a:gd name="T24" fmla="*/ 1402 w 1412"/>
              <a:gd name="T25" fmla="*/ 60 h 71"/>
              <a:gd name="T26" fmla="*/ 1409 w 1412"/>
              <a:gd name="T27" fmla="*/ 50 h 71"/>
              <a:gd name="T28" fmla="*/ 1409 w 1412"/>
              <a:gd name="T29" fmla="*/ 50 h 71"/>
              <a:gd name="T30" fmla="*/ 1409 w 1412"/>
              <a:gd name="T31" fmla="*/ 50 h 71"/>
              <a:gd name="T32" fmla="*/ 1409 w 1412"/>
              <a:gd name="T33" fmla="*/ 49 h 71"/>
              <a:gd name="T34" fmla="*/ 1409 w 1412"/>
              <a:gd name="T35" fmla="*/ 49 h 71"/>
              <a:gd name="T36" fmla="*/ 1409 w 1412"/>
              <a:gd name="T37" fmla="*/ 49 h 71"/>
              <a:gd name="T38" fmla="*/ 1409 w 1412"/>
              <a:gd name="T39" fmla="*/ 21 h 71"/>
              <a:gd name="T40" fmla="*/ 1412 w 1412"/>
              <a:gd name="T41" fmla="*/ 35 h 71"/>
              <a:gd name="T42" fmla="*/ 1409 w 1412"/>
              <a:gd name="T43" fmla="*/ 49 h 71"/>
              <a:gd name="T44" fmla="*/ 1412 w 1412"/>
              <a:gd name="T45" fmla="*/ 35 h 71"/>
              <a:gd name="T46" fmla="*/ 1409 w 1412"/>
              <a:gd name="T47" fmla="*/ 21 h 71"/>
              <a:gd name="T48" fmla="*/ 1409 w 1412"/>
              <a:gd name="T49" fmla="*/ 21 h 71"/>
              <a:gd name="T50" fmla="*/ 1409 w 1412"/>
              <a:gd name="T51" fmla="*/ 21 h 71"/>
              <a:gd name="T52" fmla="*/ 1409 w 1412"/>
              <a:gd name="T53" fmla="*/ 21 h 71"/>
              <a:gd name="T54" fmla="*/ 1291 w 1412"/>
              <a:gd name="T55" fmla="*/ 0 h 71"/>
              <a:gd name="T56" fmla="*/ 35 w 1412"/>
              <a:gd name="T57" fmla="*/ 0 h 71"/>
              <a:gd name="T58" fmla="*/ 0 w 1412"/>
              <a:gd name="T59" fmla="*/ 35 h 71"/>
              <a:gd name="T60" fmla="*/ 35 w 1412"/>
              <a:gd name="T61" fmla="*/ 71 h 71"/>
              <a:gd name="T62" fmla="*/ 1291 w 1412"/>
              <a:gd name="T63" fmla="*/ 71 h 71"/>
              <a:gd name="T64" fmla="*/ 1326 w 1412"/>
              <a:gd name="T65" fmla="*/ 35 h 71"/>
              <a:gd name="T66" fmla="*/ 1291 w 1412"/>
              <a:gd name="T6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2" h="71">
                <a:moveTo>
                  <a:pt x="1402" y="60"/>
                </a:moveTo>
                <a:cubicBezTo>
                  <a:pt x="1401" y="60"/>
                  <a:pt x="1401" y="60"/>
                  <a:pt x="1401" y="60"/>
                </a:cubicBezTo>
                <a:cubicBezTo>
                  <a:pt x="1401" y="60"/>
                  <a:pt x="1401" y="60"/>
                  <a:pt x="1401" y="60"/>
                </a:cubicBezTo>
                <a:cubicBezTo>
                  <a:pt x="1401" y="60"/>
                  <a:pt x="1401"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2" y="60"/>
                </a:moveTo>
                <a:cubicBezTo>
                  <a:pt x="1402" y="60"/>
                  <a:pt x="1402" y="60"/>
                  <a:pt x="1402" y="60"/>
                </a:cubicBezTo>
                <a:cubicBezTo>
                  <a:pt x="1402" y="60"/>
                  <a:pt x="1402" y="60"/>
                  <a:pt x="1402" y="60"/>
                </a:cubicBezTo>
                <a:moveTo>
                  <a:pt x="1409" y="50"/>
                </a:moveTo>
                <a:cubicBezTo>
                  <a:pt x="1409" y="50"/>
                  <a:pt x="1409" y="50"/>
                  <a:pt x="1409" y="50"/>
                </a:cubicBezTo>
                <a:cubicBezTo>
                  <a:pt x="1409" y="50"/>
                  <a:pt x="1409" y="50"/>
                  <a:pt x="1409" y="50"/>
                </a:cubicBezTo>
                <a:moveTo>
                  <a:pt x="1409" y="49"/>
                </a:moveTo>
                <a:cubicBezTo>
                  <a:pt x="1409" y="49"/>
                  <a:pt x="1409" y="49"/>
                  <a:pt x="1409" y="49"/>
                </a:cubicBezTo>
                <a:cubicBezTo>
                  <a:pt x="1409" y="49"/>
                  <a:pt x="1409" y="49"/>
                  <a:pt x="1409" y="49"/>
                </a:cubicBezTo>
                <a:moveTo>
                  <a:pt x="1409" y="21"/>
                </a:moveTo>
                <a:cubicBezTo>
                  <a:pt x="1411" y="25"/>
                  <a:pt x="1412" y="30"/>
                  <a:pt x="1412" y="35"/>
                </a:cubicBezTo>
                <a:cubicBezTo>
                  <a:pt x="1412" y="40"/>
                  <a:pt x="1411" y="45"/>
                  <a:pt x="1409" y="49"/>
                </a:cubicBezTo>
                <a:cubicBezTo>
                  <a:pt x="1411" y="45"/>
                  <a:pt x="1412" y="40"/>
                  <a:pt x="1412" y="35"/>
                </a:cubicBezTo>
                <a:cubicBezTo>
                  <a:pt x="1412" y="30"/>
                  <a:pt x="1411" y="25"/>
                  <a:pt x="1409" y="21"/>
                </a:cubicBezTo>
                <a:moveTo>
                  <a:pt x="1409" y="21"/>
                </a:moveTo>
                <a:cubicBezTo>
                  <a:pt x="1409" y="21"/>
                  <a:pt x="1409" y="21"/>
                  <a:pt x="1409" y="21"/>
                </a:cubicBezTo>
                <a:cubicBezTo>
                  <a:pt x="1409" y="21"/>
                  <a:pt x="1409" y="21"/>
                  <a:pt x="1409" y="21"/>
                </a:cubicBezTo>
                <a:moveTo>
                  <a:pt x="1291" y="0"/>
                </a:moveTo>
                <a:cubicBezTo>
                  <a:pt x="35" y="0"/>
                  <a:pt x="35" y="0"/>
                  <a:pt x="35" y="0"/>
                </a:cubicBezTo>
                <a:cubicBezTo>
                  <a:pt x="15" y="0"/>
                  <a:pt x="0" y="16"/>
                  <a:pt x="0" y="35"/>
                </a:cubicBezTo>
                <a:cubicBezTo>
                  <a:pt x="0" y="55"/>
                  <a:pt x="15" y="71"/>
                  <a:pt x="35" y="71"/>
                </a:cubicBezTo>
                <a:cubicBezTo>
                  <a:pt x="1291" y="71"/>
                  <a:pt x="1291" y="71"/>
                  <a:pt x="1291" y="71"/>
                </a:cubicBezTo>
                <a:cubicBezTo>
                  <a:pt x="1326" y="35"/>
                  <a:pt x="1326" y="35"/>
                  <a:pt x="1326" y="35"/>
                </a:cubicBezTo>
                <a:cubicBezTo>
                  <a:pt x="1291" y="0"/>
                  <a:pt x="1291" y="0"/>
                  <a:pt x="1291" y="0"/>
                </a:cubicBezTo>
              </a:path>
            </a:pathLst>
          </a:custGeom>
          <a:solidFill>
            <a:schemeClr val="bg2">
              <a:alpha val="80000"/>
            </a:schemeClr>
          </a:solidFill>
          <a:ln>
            <a:solidFill>
              <a:schemeClr val="accent1"/>
            </a:solidFill>
          </a:ln>
        </p:spPr>
        <p:txBody>
          <a:bodyPr vert="horz" wrap="square" lIns="91440" tIns="45720" rIns="91440" bIns="45720" numCol="1" anchor="t" anchorCtr="0" compatLnSpc="1">
            <a:prstTxWarp prst="textNoShape">
              <a:avLst/>
            </a:prstTxWarp>
            <a:noAutofit/>
          </a:bodyPr>
          <a:lstStyle/>
          <a:p>
            <a:endParaRPr lang="en-US">
              <a:solidFill>
                <a:srgbClr val="282828"/>
              </a:solidFill>
              <a:latin typeface="MS PGothic" charset="-128"/>
              <a:ea typeface="MS PGothic" charset="-128"/>
              <a:cs typeface="MS PGothic" charset="-128"/>
            </a:endParaRPr>
          </a:p>
        </p:txBody>
      </p:sp>
      <p:grpSp>
        <p:nvGrpSpPr>
          <p:cNvPr id="37" name="グループ化 10"/>
          <p:cNvGrpSpPr/>
          <p:nvPr/>
        </p:nvGrpSpPr>
        <p:grpSpPr>
          <a:xfrm>
            <a:off x="7838104" y="2538679"/>
            <a:ext cx="709197" cy="709197"/>
            <a:chOff x="7838104" y="2282206"/>
            <a:chExt cx="709197" cy="709197"/>
          </a:xfrm>
        </p:grpSpPr>
        <p:sp>
          <p:nvSpPr>
            <p:cNvPr id="38" name="円/楕円 26"/>
            <p:cNvSpPr/>
            <p:nvPr/>
          </p:nvSpPr>
          <p:spPr>
            <a:xfrm>
              <a:off x="7838104" y="2282206"/>
              <a:ext cx="709197" cy="70919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rgbClr val="005073"/>
                </a:solidFill>
                <a:latin typeface="MS PGothic" charset="-128"/>
                <a:ea typeface="MS PGothic" charset="-128"/>
                <a:cs typeface="MS PGothic" charset="-128"/>
              </a:endParaRPr>
            </a:p>
          </p:txBody>
        </p:sp>
        <p:sp>
          <p:nvSpPr>
            <p:cNvPr id="39" name="Freeform 27"/>
            <p:cNvSpPr>
              <a:spLocks noEditPoints="1"/>
            </p:cNvSpPr>
            <p:nvPr/>
          </p:nvSpPr>
          <p:spPr bwMode="auto">
            <a:xfrm>
              <a:off x="7941438" y="2458790"/>
              <a:ext cx="502529" cy="344350"/>
            </a:xfrm>
            <a:custGeom>
              <a:avLst/>
              <a:gdLst>
                <a:gd name="T0" fmla="*/ 2147483647 w 479"/>
                <a:gd name="T1" fmla="*/ 2147483647 h 329"/>
                <a:gd name="T2" fmla="*/ 2147483647 w 479"/>
                <a:gd name="T3" fmla="*/ 2147483647 h 329"/>
                <a:gd name="T4" fmla="*/ 2147483647 w 479"/>
                <a:gd name="T5" fmla="*/ 2147483647 h 329"/>
                <a:gd name="T6" fmla="*/ 2147483647 w 479"/>
                <a:gd name="T7" fmla="*/ 2147483647 h 329"/>
                <a:gd name="T8" fmla="*/ 2147483647 w 479"/>
                <a:gd name="T9" fmla="*/ 2147483647 h 329"/>
                <a:gd name="T10" fmla="*/ 2147483647 w 479"/>
                <a:gd name="T11" fmla="*/ 0 h 329"/>
                <a:gd name="T12" fmla="*/ 0 w 479"/>
                <a:gd name="T13" fmla="*/ 2147483647 h 329"/>
                <a:gd name="T14" fmla="*/ 2147483647 w 479"/>
                <a:gd name="T15" fmla="*/ 2147483647 h 329"/>
                <a:gd name="T16" fmla="*/ 2147483647 w 479"/>
                <a:gd name="T17" fmla="*/ 2147483647 h 329"/>
                <a:gd name="T18" fmla="*/ 2147483647 w 479"/>
                <a:gd name="T19" fmla="*/ 2147483647 h 329"/>
                <a:gd name="T20" fmla="*/ 2147483647 w 479"/>
                <a:gd name="T21" fmla="*/ 2147483647 h 329"/>
                <a:gd name="T22" fmla="*/ 2147483647 w 479"/>
                <a:gd name="T23" fmla="*/ 0 h 329"/>
                <a:gd name="T24" fmla="*/ 2147483647 w 479"/>
                <a:gd name="T25" fmla="*/ 2147483647 h 329"/>
                <a:gd name="T26" fmla="*/ 2147483647 w 479"/>
                <a:gd name="T27" fmla="*/ 2147483647 h 329"/>
                <a:gd name="T28" fmla="*/ 2147483647 w 479"/>
                <a:gd name="T29" fmla="*/ 2147483647 h 329"/>
                <a:gd name="T30" fmla="*/ 2147483647 w 479"/>
                <a:gd name="T31" fmla="*/ 2147483647 h 329"/>
                <a:gd name="T32" fmla="*/ 2147483647 w 479"/>
                <a:gd name="T33" fmla="*/ 2147483647 h 329"/>
                <a:gd name="T34" fmla="*/ 2147483647 w 479"/>
                <a:gd name="T35" fmla="*/ 2147483647 h 329"/>
                <a:gd name="T36" fmla="*/ 2147483647 w 479"/>
                <a:gd name="T37" fmla="*/ 2147483647 h 329"/>
                <a:gd name="T38" fmla="*/ 2147483647 w 479"/>
                <a:gd name="T39" fmla="*/ 2147483647 h 329"/>
                <a:gd name="T40" fmla="*/ 2147483647 w 479"/>
                <a:gd name="T41" fmla="*/ 2147483647 h 329"/>
                <a:gd name="T42" fmla="*/ 2147483647 w 479"/>
                <a:gd name="T43" fmla="*/ 2147483647 h 329"/>
                <a:gd name="T44" fmla="*/ 2147483647 w 479"/>
                <a:gd name="T45" fmla="*/ 2147483647 h 329"/>
                <a:gd name="T46" fmla="*/ 2147483647 w 479"/>
                <a:gd name="T47" fmla="*/ 2147483647 h 329"/>
                <a:gd name="T48" fmla="*/ 2147483647 w 479"/>
                <a:gd name="T49" fmla="*/ 2147483647 h 329"/>
                <a:gd name="T50" fmla="*/ 2147483647 w 479"/>
                <a:gd name="T51" fmla="*/ 2147483647 h 3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9"/>
                <a:gd name="T79" fmla="*/ 0 h 329"/>
                <a:gd name="T80" fmla="*/ 479 w 479"/>
                <a:gd name="T81" fmla="*/ 329 h 3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9" h="329">
                  <a:moveTo>
                    <a:pt x="236" y="237"/>
                  </a:moveTo>
                  <a:cubicBezTo>
                    <a:pt x="211" y="237"/>
                    <a:pt x="190" y="258"/>
                    <a:pt x="190" y="283"/>
                  </a:cubicBezTo>
                  <a:cubicBezTo>
                    <a:pt x="190" y="309"/>
                    <a:pt x="211" y="329"/>
                    <a:pt x="236" y="329"/>
                  </a:cubicBezTo>
                  <a:cubicBezTo>
                    <a:pt x="262" y="329"/>
                    <a:pt x="282" y="309"/>
                    <a:pt x="282" y="283"/>
                  </a:cubicBezTo>
                  <a:cubicBezTo>
                    <a:pt x="282" y="258"/>
                    <a:pt x="262" y="237"/>
                    <a:pt x="236" y="237"/>
                  </a:cubicBezTo>
                  <a:close/>
                  <a:moveTo>
                    <a:pt x="239" y="0"/>
                  </a:moveTo>
                  <a:cubicBezTo>
                    <a:pt x="140" y="0"/>
                    <a:pt x="52" y="51"/>
                    <a:pt x="0" y="127"/>
                  </a:cubicBezTo>
                  <a:cubicBezTo>
                    <a:pt x="26" y="154"/>
                    <a:pt x="26" y="154"/>
                    <a:pt x="26" y="154"/>
                  </a:cubicBezTo>
                  <a:cubicBezTo>
                    <a:pt x="71" y="79"/>
                    <a:pt x="150" y="30"/>
                    <a:pt x="241" y="30"/>
                  </a:cubicBezTo>
                  <a:cubicBezTo>
                    <a:pt x="330" y="30"/>
                    <a:pt x="409" y="79"/>
                    <a:pt x="455" y="153"/>
                  </a:cubicBezTo>
                  <a:cubicBezTo>
                    <a:pt x="479" y="129"/>
                    <a:pt x="479" y="129"/>
                    <a:pt x="479" y="129"/>
                  </a:cubicBezTo>
                  <a:cubicBezTo>
                    <a:pt x="427" y="51"/>
                    <a:pt x="339" y="0"/>
                    <a:pt x="239" y="0"/>
                  </a:cubicBezTo>
                  <a:close/>
                  <a:moveTo>
                    <a:pt x="236" y="71"/>
                  </a:moveTo>
                  <a:cubicBezTo>
                    <a:pt x="158" y="71"/>
                    <a:pt x="90" y="116"/>
                    <a:pt x="53" y="181"/>
                  </a:cubicBezTo>
                  <a:cubicBezTo>
                    <a:pt x="78" y="208"/>
                    <a:pt x="78" y="208"/>
                    <a:pt x="78" y="208"/>
                  </a:cubicBezTo>
                  <a:cubicBezTo>
                    <a:pt x="111" y="147"/>
                    <a:pt x="170" y="107"/>
                    <a:pt x="237" y="107"/>
                  </a:cubicBezTo>
                  <a:cubicBezTo>
                    <a:pt x="305" y="107"/>
                    <a:pt x="364" y="148"/>
                    <a:pt x="397" y="209"/>
                  </a:cubicBezTo>
                  <a:cubicBezTo>
                    <a:pt x="421" y="185"/>
                    <a:pt x="421" y="185"/>
                    <a:pt x="421" y="185"/>
                  </a:cubicBezTo>
                  <a:cubicBezTo>
                    <a:pt x="384" y="117"/>
                    <a:pt x="315" y="71"/>
                    <a:pt x="236" y="71"/>
                  </a:cubicBezTo>
                  <a:close/>
                  <a:moveTo>
                    <a:pt x="236" y="144"/>
                  </a:moveTo>
                  <a:cubicBezTo>
                    <a:pt x="176" y="144"/>
                    <a:pt x="125" y="182"/>
                    <a:pt x="104" y="234"/>
                  </a:cubicBezTo>
                  <a:cubicBezTo>
                    <a:pt x="130" y="260"/>
                    <a:pt x="130" y="260"/>
                    <a:pt x="130" y="260"/>
                  </a:cubicBezTo>
                  <a:cubicBezTo>
                    <a:pt x="148" y="210"/>
                    <a:pt x="189" y="175"/>
                    <a:pt x="237" y="175"/>
                  </a:cubicBezTo>
                  <a:cubicBezTo>
                    <a:pt x="284" y="175"/>
                    <a:pt x="325" y="210"/>
                    <a:pt x="343" y="260"/>
                  </a:cubicBezTo>
                  <a:cubicBezTo>
                    <a:pt x="369" y="236"/>
                    <a:pt x="369" y="236"/>
                    <a:pt x="369" y="236"/>
                  </a:cubicBezTo>
                  <a:cubicBezTo>
                    <a:pt x="349" y="182"/>
                    <a:pt x="297" y="144"/>
                    <a:pt x="236" y="14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oAutofit/>
            </a:bodyPr>
            <a:lstStyle/>
            <a:p>
              <a:pPr defTabSz="914400" fontAlgn="auto">
                <a:spcBef>
                  <a:spcPts val="0"/>
                </a:spcBef>
                <a:spcAft>
                  <a:spcPts val="0"/>
                </a:spcAft>
                <a:defRPr/>
              </a:pPr>
              <a:endParaRPr lang="ja-JP" altLang="ja-JP" kern="0" dirty="0" smtClean="0">
                <a:solidFill>
                  <a:srgbClr val="676767"/>
                </a:solidFill>
                <a:latin typeface="MS PGothic" charset="-128"/>
                <a:ea typeface="MS PGothic" charset="-128"/>
                <a:cs typeface="MS PGothic" charset="-128"/>
              </a:endParaRPr>
            </a:p>
          </p:txBody>
        </p:sp>
      </p:grpSp>
      <p:pic>
        <p:nvPicPr>
          <p:cNvPr id="40" name="Picture 375"/>
          <p:cNvPicPr>
            <a:picLocks noChangeAspect="1"/>
          </p:cNvPicPr>
          <p:nvPr/>
        </p:nvPicPr>
        <p:blipFill>
          <a:blip r:embed="rId7" cstate="screen">
            <a:duotone>
              <a:prstClr val="black"/>
              <a:schemeClr val="tx2">
                <a:tint val="45000"/>
                <a:satMod val="400000"/>
              </a:schemeClr>
            </a:duotone>
            <a:lum bright="-40000" contrast="-40000"/>
            <a:extLst>
              <a:ext uri="{28A0092B-C50C-407E-A947-70E740481C1C}">
                <a14:useLocalDpi xmlns:a14="http://schemas.microsoft.com/office/drawing/2010/main"/>
              </a:ext>
            </a:extLst>
          </a:blip>
          <a:stretch>
            <a:fillRect/>
          </a:stretch>
        </p:blipFill>
        <p:spPr>
          <a:xfrm>
            <a:off x="2221826" y="2091482"/>
            <a:ext cx="429996" cy="347821"/>
          </a:xfrm>
          <a:prstGeom prst="rect">
            <a:avLst/>
          </a:prstGeom>
        </p:spPr>
      </p:pic>
      <p:pic>
        <p:nvPicPr>
          <p:cNvPr id="41" name="Picture 286" descr="iconthing.ai"/>
          <p:cNvPicPr>
            <a:picLocks noChangeAspect="1"/>
          </p:cNvPicPr>
          <p:nvPr/>
        </p:nvPicPr>
        <p:blipFill>
          <a:blip r:embed="rId8" cstate="email">
            <a:lum bright="-40000" contrast="-40000"/>
            <a:extLst>
              <a:ext uri="{28A0092B-C50C-407E-A947-70E740481C1C}">
                <a14:useLocalDpi xmlns:a14="http://schemas.microsoft.com/office/drawing/2010/main"/>
              </a:ext>
            </a:extLst>
          </a:blip>
          <a:srcRect l="21772" t="48646" r="68423" b="47454"/>
          <a:stretch>
            <a:fillRect/>
          </a:stretch>
        </p:blipFill>
        <p:spPr>
          <a:xfrm>
            <a:off x="6482430" y="2457635"/>
            <a:ext cx="496255" cy="152199"/>
          </a:xfrm>
          <a:prstGeom prst="rect">
            <a:avLst/>
          </a:prstGeom>
        </p:spPr>
      </p:pic>
      <p:sp>
        <p:nvSpPr>
          <p:cNvPr id="42" name="Freeform 11"/>
          <p:cNvSpPr>
            <a:spLocks noChangeAspect="1" noEditPoints="1"/>
          </p:cNvSpPr>
          <p:nvPr/>
        </p:nvSpPr>
        <p:spPr bwMode="auto">
          <a:xfrm>
            <a:off x="6569533" y="1999376"/>
            <a:ext cx="367905" cy="366192"/>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tx1">
              <a:lumMod val="75000"/>
              <a:lumOff val="25000"/>
            </a:schemeClr>
          </a:solidFill>
          <a:ln w="25400" cap="flat" cmpd="sng" algn="ctr">
            <a:noFill/>
            <a:prstDash val="solid"/>
          </a:ln>
          <a:effectLst/>
        </p:spPr>
        <p:txBody>
          <a:bodyPr anchor="ctr">
            <a:noAutofit/>
          </a:bodyPr>
          <a:lstStyle/>
          <a:p>
            <a:pPr algn="ctr">
              <a:defRPr/>
            </a:pPr>
            <a:endParaRPr lang="en-US" dirty="0">
              <a:solidFill>
                <a:srgbClr val="000000"/>
              </a:solidFill>
              <a:latin typeface="MS PGothic" charset="-128"/>
              <a:ea typeface="MS PGothic" charset="-128"/>
              <a:cs typeface="MS PGothic" charset="-128"/>
            </a:endParaRPr>
          </a:p>
        </p:txBody>
      </p:sp>
      <p:sp>
        <p:nvSpPr>
          <p:cNvPr id="43" name="Rounded Rectangle 42"/>
          <p:cNvSpPr/>
          <p:nvPr/>
        </p:nvSpPr>
        <p:spPr>
          <a:xfrm>
            <a:off x="5805159" y="1878725"/>
            <a:ext cx="3183393" cy="1486933"/>
          </a:xfrm>
          <a:prstGeom prst="roundRect">
            <a:avLst/>
          </a:prstGeom>
          <a:noFill/>
          <a:ln w="571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5073"/>
              </a:solidFill>
              <a:latin typeface="MS PGothic" charset="-128"/>
              <a:ea typeface="MS PGothic" charset="-128"/>
              <a:cs typeface="MS PGothic" charset="-128"/>
            </a:endParaRPr>
          </a:p>
        </p:txBody>
      </p:sp>
      <p:sp>
        <p:nvSpPr>
          <p:cNvPr id="44" name="Rounded Rectangular Callout 43"/>
          <p:cNvSpPr/>
          <p:nvPr/>
        </p:nvSpPr>
        <p:spPr>
          <a:xfrm>
            <a:off x="7443216" y="1027516"/>
            <a:ext cx="1545336" cy="612648"/>
          </a:xfrm>
          <a:prstGeom prst="wedgeRoundRectCallout">
            <a:avLst>
              <a:gd name="adj1" fmla="val -105467"/>
              <a:gd name="adj2" fmla="val 86381"/>
              <a:gd name="adj3" fmla="val 16667"/>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FFFF"/>
                </a:solidFill>
                <a:latin typeface="MS PGothic" charset="-128"/>
                <a:ea typeface="MS PGothic" charset="-128"/>
                <a:cs typeface="MS PGothic" charset="-128"/>
              </a:rPr>
              <a:t>本日の</a:t>
            </a:r>
            <a:endParaRPr lang="en-US" altLang="ja-JP" b="1" dirty="0" smtClean="0">
              <a:solidFill>
                <a:srgbClr val="FFFFFF"/>
              </a:solidFill>
              <a:latin typeface="MS PGothic" charset="-128"/>
              <a:ea typeface="MS PGothic" charset="-128"/>
              <a:cs typeface="MS PGothic" charset="-128"/>
            </a:endParaRPr>
          </a:p>
          <a:p>
            <a:pPr algn="ctr"/>
            <a:r>
              <a:rPr lang="ja-JP" altLang="en-US" b="1" smtClean="0">
                <a:solidFill>
                  <a:srgbClr val="FFFFFF"/>
                </a:solidFill>
                <a:latin typeface="MS PGothic" charset="-128"/>
                <a:ea typeface="MS PGothic" charset="-128"/>
                <a:cs typeface="MS PGothic" charset="-128"/>
              </a:rPr>
              <a:t>内容</a:t>
            </a:r>
            <a:endParaRPr lang="en-US" b="1" dirty="0" smtClean="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9436647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452"/>
          <p:cNvGrpSpPr>
            <a:grpSpLocks/>
          </p:cNvGrpSpPr>
          <p:nvPr/>
        </p:nvGrpSpPr>
        <p:grpSpPr bwMode="auto">
          <a:xfrm>
            <a:off x="3875581" y="805508"/>
            <a:ext cx="3457912" cy="1200871"/>
            <a:chOff x="2015" y="1453"/>
            <a:chExt cx="2968" cy="1923"/>
          </a:xfrm>
        </p:grpSpPr>
        <p:sp>
          <p:nvSpPr>
            <p:cNvPr id="55" name="Text Box 12"/>
            <p:cNvSpPr txBox="1">
              <a:spLocks noChangeArrowheads="1"/>
            </p:cNvSpPr>
            <p:nvPr/>
          </p:nvSpPr>
          <p:spPr bwMode="auto">
            <a:xfrm>
              <a:off x="2477" y="1453"/>
              <a:ext cx="880" cy="297"/>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rPr>
                <a:t>工場</a:t>
              </a:r>
              <a:endParaRPr kumimoji="0" 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56" name="Text Box 12"/>
            <p:cNvSpPr txBox="1">
              <a:spLocks noChangeArrowheads="1"/>
            </p:cNvSpPr>
            <p:nvPr/>
          </p:nvSpPr>
          <p:spPr bwMode="auto">
            <a:xfrm>
              <a:off x="4103" y="3140"/>
              <a:ext cx="880" cy="236"/>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rPr>
                <a:t>本社</a:t>
              </a:r>
              <a:endParaRPr kumimoji="0" 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pic>
          <p:nvPicPr>
            <p:cNvPr id="57" name="Picture 38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5" y="1956"/>
              <a:ext cx="1040" cy="1219"/>
            </a:xfrm>
            <a:prstGeom prst="rect">
              <a:avLst/>
            </a:prstGeom>
            <a:noFill/>
            <a:ln w="25400" algn="ctr">
              <a:noFill/>
              <a:miter lim="800000"/>
              <a:headEnd/>
              <a:tailEnd/>
            </a:ln>
          </p:spPr>
        </p:pic>
      </p:grpSp>
      <p:grpSp>
        <p:nvGrpSpPr>
          <p:cNvPr id="58" name="Group 423"/>
          <p:cNvGrpSpPr>
            <a:grpSpLocks/>
          </p:cNvGrpSpPr>
          <p:nvPr/>
        </p:nvGrpSpPr>
        <p:grpSpPr bwMode="auto">
          <a:xfrm>
            <a:off x="2080383" y="1164085"/>
            <a:ext cx="1770320" cy="999034"/>
            <a:chOff x="130" y="1028"/>
            <a:chExt cx="2286" cy="1390"/>
          </a:xfrm>
        </p:grpSpPr>
        <p:sp>
          <p:nvSpPr>
            <p:cNvPr id="59" name="Text Box 12"/>
            <p:cNvSpPr txBox="1">
              <a:spLocks noChangeArrowheads="1"/>
            </p:cNvSpPr>
            <p:nvPr/>
          </p:nvSpPr>
          <p:spPr bwMode="auto">
            <a:xfrm>
              <a:off x="1362" y="2243"/>
              <a:ext cx="1054" cy="175"/>
            </a:xfrm>
            <a:prstGeom prst="rect">
              <a:avLst/>
            </a:prstGeom>
            <a:noFill/>
            <a:ln w="9525" algn="ctr">
              <a:noFill/>
              <a:miter lim="800000"/>
              <a:headEnd/>
              <a:tailEnd/>
            </a:ln>
          </p:spPr>
          <p:txBody>
            <a:bodyPr wrap="none"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サプライ</a:t>
              </a:r>
              <a:r>
                <a:rPr kumimoji="0" lang="en-US" altLang="ja-JP"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 </a:t>
              </a: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チェイン</a:t>
              </a:r>
              <a:endParaRPr kumimoji="0" 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pic>
          <p:nvPicPr>
            <p:cNvPr id="60" name="Picture 4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 y="1028"/>
              <a:ext cx="1051" cy="742"/>
            </a:xfrm>
            <a:prstGeom prst="rect">
              <a:avLst/>
            </a:prstGeom>
            <a:noFill/>
            <a:ln w="25400" algn="ctr">
              <a:noFill/>
              <a:miter lim="800000"/>
              <a:headEnd/>
              <a:tailEnd/>
            </a:ln>
          </p:spPr>
        </p:pic>
        <p:pic>
          <p:nvPicPr>
            <p:cNvPr id="61" name="Picture 40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876" y="1514"/>
              <a:ext cx="160" cy="196"/>
            </a:xfrm>
            <a:prstGeom prst="rect">
              <a:avLst/>
            </a:prstGeom>
            <a:noFill/>
            <a:ln w="25400" algn="ctr">
              <a:noFill/>
              <a:miter lim="800000"/>
              <a:headEnd/>
              <a:tailEnd/>
            </a:ln>
          </p:spPr>
        </p:pic>
        <p:pic>
          <p:nvPicPr>
            <p:cNvPr id="62" name="Picture 4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30" y="1403"/>
              <a:ext cx="954" cy="714"/>
            </a:xfrm>
            <a:prstGeom prst="rect">
              <a:avLst/>
            </a:prstGeom>
            <a:noFill/>
            <a:ln w="25400" algn="ctr">
              <a:noFill/>
              <a:miter lim="800000"/>
              <a:headEnd/>
              <a:tailEnd/>
            </a:ln>
          </p:spPr>
        </p:pic>
      </p:grpSp>
      <p:grpSp>
        <p:nvGrpSpPr>
          <p:cNvPr id="63" name="Group 482"/>
          <p:cNvGrpSpPr>
            <a:grpSpLocks/>
          </p:cNvGrpSpPr>
          <p:nvPr/>
        </p:nvGrpSpPr>
        <p:grpSpPr bwMode="auto">
          <a:xfrm>
            <a:off x="2565017" y="3477671"/>
            <a:ext cx="1793875" cy="1220391"/>
            <a:chOff x="3279" y="2478"/>
            <a:chExt cx="1130" cy="1025"/>
          </a:xfrm>
        </p:grpSpPr>
        <p:sp>
          <p:nvSpPr>
            <p:cNvPr id="64" name="Text Box 59"/>
            <p:cNvSpPr txBox="1">
              <a:spLocks noChangeArrowheads="1"/>
            </p:cNvSpPr>
            <p:nvPr/>
          </p:nvSpPr>
          <p:spPr bwMode="auto">
            <a:xfrm>
              <a:off x="3279" y="3108"/>
              <a:ext cx="1130" cy="395"/>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全国</a:t>
              </a:r>
              <a:endParaRPr kumimoji="0" lang="en-US" altLang="ja-JP"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営業拠点</a:t>
              </a:r>
              <a:endParaRPr kumimoji="0" lang="en-US" altLang="ja-JP"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pic>
          <p:nvPicPr>
            <p:cNvPr id="65" name="Picture 430"/>
            <p:cNvPicPr>
              <a:picLocks noChangeAspect="1" noChangeArrowheads="1"/>
            </p:cNvPicPr>
            <p:nvPr/>
          </p:nvPicPr>
          <p:blipFill>
            <a:blip r:embed="rId6" cstate="print"/>
            <a:srcRect/>
            <a:stretch>
              <a:fillRect/>
            </a:stretch>
          </p:blipFill>
          <p:spPr bwMode="auto">
            <a:xfrm>
              <a:off x="3660" y="2478"/>
              <a:ext cx="424" cy="511"/>
            </a:xfrm>
            <a:prstGeom prst="rect">
              <a:avLst/>
            </a:prstGeom>
            <a:noFill/>
            <a:ln w="25400" algn="ctr">
              <a:noFill/>
              <a:miter lim="800000"/>
              <a:headEnd/>
              <a:tailEnd/>
            </a:ln>
          </p:spPr>
        </p:pic>
      </p:grpSp>
      <p:grpSp>
        <p:nvGrpSpPr>
          <p:cNvPr id="66" name="Group 481"/>
          <p:cNvGrpSpPr>
            <a:grpSpLocks/>
          </p:cNvGrpSpPr>
          <p:nvPr/>
        </p:nvGrpSpPr>
        <p:grpSpPr bwMode="auto">
          <a:xfrm>
            <a:off x="5817555" y="3378648"/>
            <a:ext cx="1430554" cy="1022465"/>
            <a:chOff x="1181" y="2255"/>
            <a:chExt cx="1111" cy="1481"/>
          </a:xfrm>
        </p:grpSpPr>
        <p:sp>
          <p:nvSpPr>
            <p:cNvPr id="67" name="Text Box 12"/>
            <p:cNvSpPr txBox="1">
              <a:spLocks noChangeArrowheads="1"/>
            </p:cNvSpPr>
            <p:nvPr/>
          </p:nvSpPr>
          <p:spPr bwMode="auto">
            <a:xfrm>
              <a:off x="1181" y="3300"/>
              <a:ext cx="1111" cy="436"/>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rPr>
                <a:t>研究</a:t>
              </a: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開発施設</a:t>
              </a:r>
              <a:endParaRPr kumimoji="0" 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grpSp>
          <p:nvGrpSpPr>
            <p:cNvPr id="68" name="Group 451"/>
            <p:cNvGrpSpPr>
              <a:grpSpLocks/>
            </p:cNvGrpSpPr>
            <p:nvPr/>
          </p:nvGrpSpPr>
          <p:grpSpPr bwMode="auto">
            <a:xfrm>
              <a:off x="1456" y="2255"/>
              <a:ext cx="617" cy="872"/>
              <a:chOff x="1313" y="2074"/>
              <a:chExt cx="682" cy="963"/>
            </a:xfrm>
          </p:grpSpPr>
          <p:pic>
            <p:nvPicPr>
              <p:cNvPr id="69" name="Picture 431" descr="r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3" y="2082"/>
                <a:ext cx="543" cy="955"/>
              </a:xfrm>
              <a:prstGeom prst="rect">
                <a:avLst/>
              </a:prstGeom>
              <a:noFill/>
              <a:ln w="9525">
                <a:noFill/>
                <a:miter lim="800000"/>
                <a:headEnd/>
                <a:tailEnd/>
              </a:ln>
            </p:spPr>
          </p:pic>
          <p:pic>
            <p:nvPicPr>
              <p:cNvPr id="70" name="Picture 450"/>
              <p:cNvPicPr>
                <a:picLocks noChangeAspect="1" noChangeArrowheads="1"/>
              </p:cNvPicPr>
              <p:nvPr/>
            </p:nvPicPr>
            <p:blipFill>
              <a:blip r:embed="rId8" cstate="print"/>
              <a:srcRect/>
              <a:stretch>
                <a:fillRect/>
              </a:stretch>
            </p:blipFill>
            <p:spPr bwMode="auto">
              <a:xfrm>
                <a:off x="1717" y="2074"/>
                <a:ext cx="278" cy="877"/>
              </a:xfrm>
              <a:prstGeom prst="rect">
                <a:avLst/>
              </a:prstGeom>
              <a:noFill/>
              <a:ln w="25400" algn="ctr">
                <a:noFill/>
                <a:miter lim="800000"/>
                <a:headEnd/>
                <a:tailEnd/>
              </a:ln>
            </p:spPr>
          </p:pic>
        </p:grpSp>
      </p:grpSp>
      <p:grpSp>
        <p:nvGrpSpPr>
          <p:cNvPr id="71" name="Group 480"/>
          <p:cNvGrpSpPr>
            <a:grpSpLocks/>
          </p:cNvGrpSpPr>
          <p:nvPr/>
        </p:nvGrpSpPr>
        <p:grpSpPr bwMode="auto">
          <a:xfrm>
            <a:off x="6282931" y="794753"/>
            <a:ext cx="2791341" cy="1018323"/>
            <a:chOff x="3754" y="724"/>
            <a:chExt cx="2462" cy="1475"/>
          </a:xfrm>
        </p:grpSpPr>
        <p:sp>
          <p:nvSpPr>
            <p:cNvPr id="72" name="Line 456"/>
            <p:cNvSpPr>
              <a:spLocks noChangeShapeType="1"/>
            </p:cNvSpPr>
            <p:nvPr/>
          </p:nvSpPr>
          <p:spPr bwMode="auto">
            <a:xfrm>
              <a:off x="4541" y="1675"/>
              <a:ext cx="514" cy="297"/>
            </a:xfrm>
            <a:prstGeom prst="line">
              <a:avLst/>
            </a:prstGeom>
            <a:noFill/>
            <a:ln w="127000">
              <a:solidFill>
                <a:srgbClr val="0096D6">
                  <a:alpha val="50195"/>
                </a:srgbClr>
              </a:solidFill>
              <a:round/>
              <a:headEnd/>
              <a:tailEnd/>
            </a:ln>
          </p:spPr>
          <p:txBody>
            <a:bodyPr wrap="none" anchor="ctr"/>
            <a:lstStyle/>
            <a:p>
              <a:pPr marL="0" marR="0" lvl="0" indent="0" algn="ctr" defTabSz="6858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35153"/>
                </a:solidFill>
                <a:effectLst/>
                <a:uLnTx/>
                <a:uFillTx/>
                <a:latin typeface="MS PGothic" charset="-128"/>
                <a:ea typeface="MS PGothic" charset="-128"/>
                <a:cs typeface="MS PGothic" charset="-128"/>
              </a:endParaRPr>
            </a:p>
          </p:txBody>
        </p:sp>
        <p:sp>
          <p:nvSpPr>
            <p:cNvPr id="73" name="Text Box 59"/>
            <p:cNvSpPr txBox="1">
              <a:spLocks noChangeArrowheads="1"/>
            </p:cNvSpPr>
            <p:nvPr/>
          </p:nvSpPr>
          <p:spPr bwMode="auto">
            <a:xfrm>
              <a:off x="4710" y="836"/>
              <a:ext cx="1506" cy="381"/>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rPr>
                <a:t>完成品の配送</a:t>
              </a:r>
              <a:endParaRPr kumimoji="0" 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74" name="Text Box 12"/>
            <p:cNvSpPr txBox="1">
              <a:spLocks noChangeArrowheads="1"/>
            </p:cNvSpPr>
            <p:nvPr/>
          </p:nvSpPr>
          <p:spPr bwMode="auto">
            <a:xfrm>
              <a:off x="3754" y="724"/>
              <a:ext cx="999" cy="269"/>
            </a:xfrm>
            <a:prstGeom prst="rect">
              <a:avLst/>
            </a:prstGeom>
            <a:noFill/>
            <a:ln w="9525" algn="ctr">
              <a:noFill/>
              <a:miter lim="800000"/>
              <a:headEnd/>
              <a:tailEnd/>
            </a:ln>
          </p:spPr>
          <p:txBody>
            <a:bodyPr wrap="none"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rPr>
                <a:t>完成品倉庫</a:t>
              </a:r>
              <a:endParaRPr kumimoji="0" 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pic>
          <p:nvPicPr>
            <p:cNvPr id="75" name="Picture 4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95" y="1223"/>
              <a:ext cx="829" cy="671"/>
            </a:xfrm>
            <a:prstGeom prst="rect">
              <a:avLst/>
            </a:prstGeom>
            <a:noFill/>
            <a:ln w="25400" algn="ctr">
              <a:noFill/>
              <a:miter lim="800000"/>
              <a:headEnd/>
              <a:tailEnd/>
            </a:ln>
          </p:spPr>
        </p:pic>
        <p:grpSp>
          <p:nvGrpSpPr>
            <p:cNvPr id="76" name="Group 414"/>
            <p:cNvGrpSpPr>
              <a:grpSpLocks/>
            </p:cNvGrpSpPr>
            <p:nvPr/>
          </p:nvGrpSpPr>
          <p:grpSpPr bwMode="auto">
            <a:xfrm>
              <a:off x="4649" y="1763"/>
              <a:ext cx="674" cy="436"/>
              <a:chOff x="3837" y="-784"/>
              <a:chExt cx="1494" cy="968"/>
            </a:xfrm>
          </p:grpSpPr>
          <p:pic>
            <p:nvPicPr>
              <p:cNvPr id="78" name="Picture 4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21" y="-784"/>
                <a:ext cx="710" cy="612"/>
              </a:xfrm>
              <a:prstGeom prst="rect">
                <a:avLst/>
              </a:prstGeom>
              <a:noFill/>
              <a:ln w="25400" algn="ctr">
                <a:noFill/>
                <a:miter lim="800000"/>
                <a:headEnd/>
                <a:tailEnd/>
              </a:ln>
            </p:spPr>
          </p:pic>
          <p:pic>
            <p:nvPicPr>
              <p:cNvPr id="79" name="Picture 41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29" y="-606"/>
                <a:ext cx="710" cy="612"/>
              </a:xfrm>
              <a:prstGeom prst="rect">
                <a:avLst/>
              </a:prstGeom>
              <a:noFill/>
              <a:ln w="25400" algn="ctr">
                <a:noFill/>
                <a:miter lim="800000"/>
                <a:headEnd/>
                <a:tailEnd/>
              </a:ln>
            </p:spPr>
          </p:pic>
          <p:pic>
            <p:nvPicPr>
              <p:cNvPr id="80" name="Picture 4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37" y="-428"/>
                <a:ext cx="710" cy="612"/>
              </a:xfrm>
              <a:prstGeom prst="rect">
                <a:avLst/>
              </a:prstGeom>
              <a:noFill/>
              <a:ln w="25400" algn="ctr">
                <a:noFill/>
                <a:miter lim="800000"/>
                <a:headEnd/>
                <a:tailEnd/>
              </a:ln>
            </p:spPr>
          </p:pic>
        </p:grpSp>
        <p:pic>
          <p:nvPicPr>
            <p:cNvPr id="77" name="Picture 4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7" y="1692"/>
              <a:ext cx="145" cy="177"/>
            </a:xfrm>
            <a:prstGeom prst="rect">
              <a:avLst/>
            </a:prstGeom>
            <a:noFill/>
            <a:ln w="25400" algn="ctr">
              <a:noFill/>
              <a:miter lim="800000"/>
              <a:headEnd/>
              <a:tailEnd/>
            </a:ln>
          </p:spPr>
        </p:pic>
      </p:grpSp>
      <p:sp>
        <p:nvSpPr>
          <p:cNvPr id="81" name="Text Box 461"/>
          <p:cNvSpPr txBox="1">
            <a:spLocks noChangeArrowheads="1"/>
          </p:cNvSpPr>
          <p:nvPr/>
        </p:nvSpPr>
        <p:spPr bwMode="auto">
          <a:xfrm>
            <a:off x="1758818" y="794753"/>
            <a:ext cx="2323561" cy="369332"/>
          </a:xfrm>
          <a:prstGeom prst="rect">
            <a:avLst/>
          </a:prstGeom>
          <a:noFill/>
          <a:ln w="9525" algn="ctr">
            <a:noFill/>
            <a:miter lim="800000"/>
            <a:headEnd/>
            <a:tailEnd/>
          </a:ln>
        </p:spPr>
        <p:txBody>
          <a:bodyPr wrap="square">
            <a:spAutoFit/>
          </a:bodyPr>
          <a:lstStyle/>
          <a:p>
            <a:pPr marL="0" marR="0" lvl="0" indent="0" algn="ctr" defTabSz="685891" eaLnBrk="1" fontAlgn="auto" latinLnBrk="0" hangingPunct="1">
              <a:lnSpc>
                <a:spcPct val="100000"/>
              </a:lnSpc>
              <a:spcBef>
                <a:spcPct val="5000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rPr>
              <a:t>物流（</a:t>
            </a:r>
            <a:r>
              <a:rPr kumimoji="0" lang="ja-JP" altLang="en-US" sz="1800" b="0" i="0" u="none" strike="noStrike" kern="0" cap="none" spc="0" normalizeH="0" baseline="0" noProof="0">
                <a:ln>
                  <a:noFill/>
                </a:ln>
                <a:solidFill>
                  <a:srgbClr val="435153"/>
                </a:solidFill>
                <a:effectLst/>
                <a:uLnTx/>
                <a:uFillTx/>
                <a:latin typeface="MS PGothic" charset="-128"/>
                <a:ea typeface="MS PGothic" charset="-128"/>
                <a:cs typeface="MS PGothic" charset="-128"/>
              </a:rPr>
              <a:t>原材料</a:t>
            </a:r>
            <a:r>
              <a:rPr kumimoji="0" lang="ja-JP" altLang="en-US" sz="1800" b="0" i="0" u="none" strike="noStrike" kern="0" cap="none" spc="0" normalizeH="0" baseline="0" noProof="0" smtClean="0">
                <a:ln>
                  <a:noFill/>
                </a:ln>
                <a:solidFill>
                  <a:srgbClr val="435153"/>
                </a:solidFill>
                <a:effectLst/>
                <a:uLnTx/>
                <a:uFillTx/>
                <a:latin typeface="MS PGothic" charset="-128"/>
                <a:ea typeface="MS PGothic" charset="-128"/>
                <a:cs typeface="MS PGothic" charset="-128"/>
              </a:rPr>
              <a:t>）倉庫</a:t>
            </a:r>
            <a:endParaRPr kumimoji="0" lang="en-US" sz="18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82" name="Title 1"/>
          <p:cNvSpPr txBox="1">
            <a:spLocks/>
          </p:cNvSpPr>
          <p:nvPr/>
        </p:nvSpPr>
        <p:spPr bwMode="auto">
          <a:xfrm>
            <a:off x="125042" y="104296"/>
            <a:ext cx="8659976" cy="62329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MS PGothic" charset="-128"/>
                <a:ea typeface="MS PGothic" charset="-128"/>
                <a:cs typeface="MS PGothic" charset="-128"/>
              </a:rPr>
              <a:t>用途とデバイス密度により選択  ハイブリット型</a:t>
            </a:r>
            <a:endParaRPr kumimoji="0" lang="ja-JP" altLang="en-US" sz="3200" b="0" i="0" u="none"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83" name="Rounded Rectangle 82"/>
          <p:cNvSpPr/>
          <p:nvPr/>
        </p:nvSpPr>
        <p:spPr>
          <a:xfrm>
            <a:off x="1508758" y="727588"/>
            <a:ext cx="7517796" cy="2128473"/>
          </a:xfrm>
          <a:prstGeom prst="roundRect">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84" name="Picture 5" descr="C:\Users\waaraya\AppData\Local\Microsoft\Windows\Temporary Internet Files\Content.IE5\TGVM31MK\MC900079072[1].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42030" y="3425278"/>
            <a:ext cx="1228730" cy="520541"/>
          </a:xfrm>
          <a:prstGeom prst="rect">
            <a:avLst/>
          </a:prstGeom>
          <a:noFill/>
        </p:spPr>
      </p:pic>
      <p:sp>
        <p:nvSpPr>
          <p:cNvPr id="85" name="Text Box 12"/>
          <p:cNvSpPr txBox="1">
            <a:spLocks noChangeArrowheads="1"/>
          </p:cNvSpPr>
          <p:nvPr/>
        </p:nvSpPr>
        <p:spPr bwMode="auto">
          <a:xfrm>
            <a:off x="7277895" y="4115690"/>
            <a:ext cx="1430554" cy="301009"/>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海外工場</a:t>
            </a:r>
            <a:endParaRPr kumimoji="0" 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8561" y="3309606"/>
            <a:ext cx="812511" cy="924785"/>
          </a:xfrm>
          <a:prstGeom prst="rect">
            <a:avLst/>
          </a:prstGeom>
        </p:spPr>
      </p:pic>
      <p:sp>
        <p:nvSpPr>
          <p:cNvPr id="87" name="Text Box 12"/>
          <p:cNvSpPr txBox="1">
            <a:spLocks noChangeArrowheads="1"/>
          </p:cNvSpPr>
          <p:nvPr/>
        </p:nvSpPr>
        <p:spPr bwMode="auto">
          <a:xfrm>
            <a:off x="1386617" y="4206907"/>
            <a:ext cx="1430554" cy="301009"/>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小規模</a:t>
            </a:r>
            <a:endParaRPr kumimoji="0" lang="en-US" altLang="ja-JP"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endParaRPr>
          </a:p>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関連会社</a:t>
            </a:r>
            <a:endParaRPr kumimoji="0" lang="en-US"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pic>
        <p:nvPicPr>
          <p:cNvPr id="88" name="Picture 8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22744" y="3379284"/>
            <a:ext cx="1206832" cy="774698"/>
          </a:xfrm>
          <a:prstGeom prst="rect">
            <a:avLst/>
          </a:prstGeom>
        </p:spPr>
      </p:pic>
      <p:sp>
        <p:nvSpPr>
          <p:cNvPr id="89" name="TextBox 88"/>
          <p:cNvSpPr txBox="1"/>
          <p:nvPr/>
        </p:nvSpPr>
        <p:spPr>
          <a:xfrm>
            <a:off x="132361" y="1454084"/>
            <a:ext cx="122982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オンプレ型</a:t>
            </a:r>
            <a:endParaRPr kumimoji="0" lang="en-US" altLang="ja-JP"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シスコ</a:t>
            </a:r>
            <a:endParaRPr kumimoji="0" lang="en-US" altLang="ja-JP"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90" name="Rounded Rectangle 89"/>
          <p:cNvSpPr/>
          <p:nvPr/>
        </p:nvSpPr>
        <p:spPr>
          <a:xfrm>
            <a:off x="1508459" y="2944593"/>
            <a:ext cx="7517796" cy="2128473"/>
          </a:xfrm>
          <a:prstGeom prst="roundRect">
            <a:avLst/>
          </a:prstGeom>
          <a:noFill/>
          <a:ln w="25400" cap="flat" cmpd="sng" algn="ctr">
            <a:solidFill>
              <a:srgbClr val="57B74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91" name="Text Box 59"/>
          <p:cNvSpPr txBox="1">
            <a:spLocks noChangeArrowheads="1"/>
          </p:cNvSpPr>
          <p:nvPr/>
        </p:nvSpPr>
        <p:spPr bwMode="auto">
          <a:xfrm>
            <a:off x="4023680" y="4181338"/>
            <a:ext cx="1793875" cy="470722"/>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保養所</a:t>
            </a:r>
            <a:endParaRPr kumimoji="0" lang="en-US" altLang="ja-JP"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研修施設</a:t>
            </a:r>
            <a:endParaRPr kumimoji="0" lang="en-US" altLang="ja-JP" sz="14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92" name="TextBox 91"/>
          <p:cNvSpPr txBox="1"/>
          <p:nvPr/>
        </p:nvSpPr>
        <p:spPr>
          <a:xfrm>
            <a:off x="184156" y="3322459"/>
            <a:ext cx="116891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クラウド型</a:t>
            </a:r>
            <a:endParaRPr kumimoji="0" lang="en-US" altLang="ja-JP"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Meraki</a:t>
            </a:r>
          </a:p>
        </p:txBody>
      </p:sp>
      <p:pic>
        <p:nvPicPr>
          <p:cNvPr id="93" name="Picture 9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47301" y="1883099"/>
            <a:ext cx="939030" cy="939030"/>
          </a:xfrm>
          <a:prstGeom prst="rect">
            <a:avLst/>
          </a:prstGeom>
        </p:spPr>
      </p:pic>
      <p:sp>
        <p:nvSpPr>
          <p:cNvPr id="94" name="TextBox 93"/>
          <p:cNvSpPr txBox="1"/>
          <p:nvPr/>
        </p:nvSpPr>
        <p:spPr>
          <a:xfrm>
            <a:off x="6446705" y="2095698"/>
            <a:ext cx="1539204"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高密度対応</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多数の</a:t>
            </a:r>
            <a:r>
              <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AP</a:t>
            </a: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の管理</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デバイス増加</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高度アプリケーション</a:t>
            </a:r>
          </a:p>
        </p:txBody>
      </p:sp>
      <p:sp>
        <p:nvSpPr>
          <p:cNvPr id="95" name="TextBox 94"/>
          <p:cNvSpPr txBox="1"/>
          <p:nvPr/>
        </p:nvSpPr>
        <p:spPr>
          <a:xfrm>
            <a:off x="8069434" y="1125105"/>
            <a:ext cx="95090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セキュリティ</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耐環境</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電波干渉</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96" name="TextBox 95"/>
          <p:cNvSpPr txBox="1"/>
          <p:nvPr/>
        </p:nvSpPr>
        <p:spPr>
          <a:xfrm>
            <a:off x="5084523" y="1095828"/>
            <a:ext cx="95090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安定稼働</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セキュリティ</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耐環境</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電波干渉</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97" name="TextBox 96"/>
          <p:cNvSpPr txBox="1"/>
          <p:nvPr/>
        </p:nvSpPr>
        <p:spPr>
          <a:xfrm>
            <a:off x="3121322" y="2218273"/>
            <a:ext cx="95090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セキュリティ</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耐環境</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電波干渉</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98" name="TextBox 97"/>
          <p:cNvSpPr txBox="1"/>
          <p:nvPr/>
        </p:nvSpPr>
        <p:spPr>
          <a:xfrm>
            <a:off x="1758818" y="4619481"/>
            <a:ext cx="954107"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遠隔地</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管理者不在</a:t>
            </a:r>
            <a:endParaRPr kumimoji="0" 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99" name="TextBox 98"/>
          <p:cNvSpPr txBox="1"/>
          <p:nvPr/>
        </p:nvSpPr>
        <p:spPr>
          <a:xfrm>
            <a:off x="3208749" y="4800107"/>
            <a:ext cx="646331"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遠隔地</a:t>
            </a:r>
            <a:endPar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100" name="Text Box 59"/>
          <p:cNvSpPr txBox="1">
            <a:spLocks noChangeArrowheads="1"/>
          </p:cNvSpPr>
          <p:nvPr/>
        </p:nvSpPr>
        <p:spPr bwMode="auto">
          <a:xfrm>
            <a:off x="4046895" y="4691986"/>
            <a:ext cx="1793875"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業務対策</a:t>
            </a:r>
            <a:endParaRPr kumimoji="0" lang="en-US" altLang="ja-JP"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役員対応</a:t>
            </a:r>
            <a:endParaRPr kumimoji="0" lang="en-US" altLang="ja-JP" sz="12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101" name="Text Box 59"/>
          <p:cNvSpPr txBox="1">
            <a:spLocks noChangeArrowheads="1"/>
          </p:cNvSpPr>
          <p:nvPr/>
        </p:nvSpPr>
        <p:spPr bwMode="auto">
          <a:xfrm>
            <a:off x="5817555" y="4411819"/>
            <a:ext cx="1338707"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セキュリティ</a:t>
            </a:r>
            <a:endParaRPr kumimoji="0" lang="en-US" altLang="ja-JP"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業務効率化</a:t>
            </a:r>
            <a:endParaRPr kumimoji="0" lang="en-US" altLang="ja-JP" sz="12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102" name="Text Box 59"/>
          <p:cNvSpPr txBox="1">
            <a:spLocks noChangeArrowheads="1"/>
          </p:cNvSpPr>
          <p:nvPr/>
        </p:nvSpPr>
        <p:spPr bwMode="auto">
          <a:xfrm>
            <a:off x="7297331" y="4384784"/>
            <a:ext cx="1338707"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セキュリティ</a:t>
            </a:r>
            <a:endParaRPr kumimoji="0" lang="en-US" altLang="ja-JP"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latin typeface="MS PGothic" charset="-128"/>
                <a:ea typeface="MS PGothic" charset="-128"/>
                <a:cs typeface="MS PGothic" charset="-128"/>
              </a:rPr>
              <a:t>業務効率化</a:t>
            </a:r>
            <a:endParaRPr kumimoji="0" lang="en-US" altLang="ja-JP" sz="1200" b="0" i="0" u="none" strike="noStrike" kern="0" cap="none" spc="0" normalizeH="0" baseline="0" noProof="0" dirty="0">
              <a:ln>
                <a:noFill/>
              </a:ln>
              <a:solidFill>
                <a:srgbClr val="435153"/>
              </a:solidFill>
              <a:effectLst/>
              <a:uLnTx/>
              <a:uFillTx/>
              <a:latin typeface="MS PGothic" charset="-128"/>
              <a:ea typeface="MS PGothic" charset="-128"/>
              <a:cs typeface="MS PGothic" charset="-128"/>
            </a:endParaRPr>
          </a:p>
        </p:txBody>
      </p:sp>
      <p:sp>
        <p:nvSpPr>
          <p:cNvPr id="103" name="Rounded Rectangle 102"/>
          <p:cNvSpPr/>
          <p:nvPr/>
        </p:nvSpPr>
        <p:spPr>
          <a:xfrm>
            <a:off x="2599271" y="2886287"/>
            <a:ext cx="5099715" cy="580678"/>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MX</a:t>
            </a:r>
            <a:r>
              <a:rPr kumimoji="0"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a:t>
            </a:r>
            <a:r>
              <a:rPr kumimoji="0" lang="en-US" altLang="ja-JP"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VPN)</a:t>
            </a:r>
            <a:r>
              <a:rPr kumimoji="0"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　＋　</a:t>
            </a:r>
            <a:r>
              <a:rPr kumimoji="0" lang="en-US" altLang="ja-JP"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MR (</a:t>
            </a:r>
            <a:r>
              <a:rPr kumimoji="0"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無線</a:t>
            </a:r>
            <a:r>
              <a:rPr kumimoji="0" lang="en-US" altLang="ja-JP"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LAN)</a:t>
            </a: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104" name="Picture 10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63574" y="2095698"/>
            <a:ext cx="940070" cy="940070"/>
          </a:xfrm>
          <a:prstGeom prst="rect">
            <a:avLst/>
          </a:prstGeom>
        </p:spPr>
      </p:pic>
      <p:sp>
        <p:nvSpPr>
          <p:cNvPr id="105" name="Rounded Rectangle 104"/>
          <p:cNvSpPr/>
          <p:nvPr/>
        </p:nvSpPr>
        <p:spPr>
          <a:xfrm>
            <a:off x="2565017" y="1278265"/>
            <a:ext cx="5099715" cy="580678"/>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Catalyst  +  </a:t>
            </a:r>
            <a:r>
              <a:rPr kumimoji="0" lang="en-US" sz="1800" b="0" i="0" u="none" strike="noStrike" kern="0" cap="none" spc="0" normalizeH="0" baseline="0" noProof="0" dirty="0" err="1" smtClean="0">
                <a:ln>
                  <a:noFill/>
                </a:ln>
                <a:solidFill>
                  <a:srgbClr val="FFFFFF"/>
                </a:solidFill>
                <a:effectLst/>
                <a:uLnTx/>
                <a:uFillTx/>
                <a:latin typeface="MS PGothic" charset="-128"/>
                <a:ea typeface="MS PGothic" charset="-128"/>
                <a:cs typeface="MS PGothic" charset="-128"/>
              </a:rPr>
              <a:t>Aironet</a:t>
            </a: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17993121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smtClean="0">
                <a:latin typeface="MS PGothic" charset="-128"/>
                <a:ea typeface="MS PGothic" charset="-128"/>
                <a:cs typeface="MS PGothic" charset="-128"/>
              </a:rPr>
              <a:t>ソフトウェア　</a:t>
            </a:r>
            <a:r>
              <a:rPr lang="en-US" altLang="ja-JP" dirty="0" smtClean="0">
                <a:latin typeface="MS PGothic" charset="-128"/>
                <a:ea typeface="MS PGothic" charset="-128"/>
                <a:cs typeface="MS PGothic" charset="-128"/>
              </a:rPr>
              <a:t>IOS</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XE </a:t>
            </a:r>
            <a:r>
              <a:rPr lang="ja-JP" altLang="en-US" dirty="0" smtClean="0">
                <a:latin typeface="MS PGothic" charset="-128"/>
                <a:ea typeface="MS PGothic" charset="-128"/>
                <a:cs typeface="MS PGothic" charset="-128"/>
              </a:rPr>
              <a:t>の</a:t>
            </a:r>
            <a:r>
              <a:rPr lang="ja-JP" altLang="en-US" dirty="0" smtClean="0">
                <a:latin typeface="MS PGothic" charset="-128"/>
                <a:ea typeface="MS PGothic" charset="-128"/>
                <a:cs typeface="MS PGothic" charset="-128"/>
              </a:rPr>
              <a:t>さらなる発展</a:t>
            </a:r>
            <a:endParaRPr lang="ja-JP" altLang="en-US" dirty="0">
              <a:latin typeface="MS PGothic" charset="-128"/>
              <a:ea typeface="MS PGothic" charset="-128"/>
              <a:cs typeface="MS PGothic" charset="-128"/>
            </a:endParaRPr>
          </a:p>
        </p:txBody>
      </p:sp>
      <p:sp>
        <p:nvSpPr>
          <p:cNvPr id="13" name="Rectangle 8"/>
          <p:cNvSpPr/>
          <p:nvPr/>
        </p:nvSpPr>
        <p:spPr bwMode="auto">
          <a:xfrm>
            <a:off x="3151476" y="1440654"/>
            <a:ext cx="2842827" cy="3702847"/>
          </a:xfrm>
          <a:prstGeom prst="rect">
            <a:avLst/>
          </a:prstGeom>
          <a:gradFill>
            <a:gsLst>
              <a:gs pos="0">
                <a:srgbClr val="214794">
                  <a:lumMod val="7000"/>
                  <a:lumOff val="93000"/>
                </a:srgbClr>
              </a:gs>
              <a:gs pos="100000">
                <a:srgbClr val="FFFFFF">
                  <a:alpha val="0"/>
                </a:srgbClr>
              </a:gs>
            </a:gsLst>
            <a:lin ang="5400000" scaled="0"/>
          </a:gradFill>
          <a:ln w="12700" cap="flat">
            <a:noFill/>
            <a:miter lim="800000"/>
            <a:headEnd type="none" w="med" len="med"/>
            <a:tailEnd type="none" w="med" len="med"/>
          </a:ln>
        </p:spPr>
        <p:txBody>
          <a:bodyPr lIns="0" tIns="0" rIns="0" bIns="0" anchor="ctr"/>
          <a:lstStyle/>
          <a:p>
            <a:pPr marL="0" marR="0" lvl="0" indent="0" algn="ctr" defTabSz="51424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pple LiGothic Medium"/>
              <a:cs typeface="Apple LiGothic Medium"/>
              <a:sym typeface="Arial" pitchFamily="-107" charset="0"/>
            </a:endParaRPr>
          </a:p>
        </p:txBody>
      </p:sp>
      <p:cxnSp>
        <p:nvCxnSpPr>
          <p:cNvPr id="14" name="Straight Connector 13"/>
          <p:cNvCxnSpPr/>
          <p:nvPr/>
        </p:nvCxnSpPr>
        <p:spPr bwMode="auto">
          <a:xfrm>
            <a:off x="3117026" y="1441320"/>
            <a:ext cx="0" cy="2929365"/>
          </a:xfrm>
          <a:prstGeom prst="line">
            <a:avLst/>
          </a:prstGeom>
          <a:solidFill>
            <a:srgbClr val="0183B7"/>
          </a:solidFill>
          <a:ln w="12700" cap="flat" cmpd="sng" algn="ctr">
            <a:gradFill flip="none" rotWithShape="1">
              <a:gsLst>
                <a:gs pos="100000">
                  <a:srgbClr val="AEAFB0">
                    <a:alpha val="0"/>
                  </a:srgbClr>
                </a:gs>
                <a:gs pos="0">
                  <a:srgbClr val="2968AF"/>
                </a:gs>
              </a:gsLst>
              <a:path path="circle">
                <a:fillToRect l="50000" t="50000" r="50000" b="50000"/>
              </a:path>
              <a:tileRect/>
            </a:gradFill>
            <a:prstDash val="solid"/>
            <a:round/>
            <a:headEnd type="none" w="med" len="med"/>
            <a:tailEnd type="none" w="med" len="med"/>
          </a:ln>
          <a:effectLst/>
        </p:spPr>
      </p:cxnSp>
      <p:sp>
        <p:nvSpPr>
          <p:cNvPr id="15" name="Rectangle 29"/>
          <p:cNvSpPr>
            <a:spLocks noChangeArrowheads="1"/>
          </p:cNvSpPr>
          <p:nvPr/>
        </p:nvSpPr>
        <p:spPr bwMode="auto">
          <a:xfrm>
            <a:off x="306674" y="1579891"/>
            <a:ext cx="2844800" cy="2824162"/>
          </a:xfrm>
          <a:prstGeom prst="rect">
            <a:avLst/>
          </a:prstGeom>
          <a:noFill/>
          <a:ln w="9525">
            <a:solidFill>
              <a:srgbClr val="8EBCDC"/>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lIns="91420" tIns="45710" rIns="91420" bIns="45710"/>
          <a:lstStyle/>
          <a:p>
            <a:pPr marL="0" marR="0" lvl="0" indent="0" defTabSz="45718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cs typeface="Apple LiGothic Medium" charset="0"/>
              <a:sym typeface="Arial" charset="0"/>
            </a:endParaRPr>
          </a:p>
        </p:txBody>
      </p:sp>
      <p:sp>
        <p:nvSpPr>
          <p:cNvPr id="16" name="Rectangle 63"/>
          <p:cNvSpPr>
            <a:spLocks noChangeArrowheads="1"/>
          </p:cNvSpPr>
          <p:nvPr/>
        </p:nvSpPr>
        <p:spPr bwMode="auto">
          <a:xfrm>
            <a:off x="597185" y="2724477"/>
            <a:ext cx="2349500" cy="361950"/>
          </a:xfrm>
          <a:prstGeom prst="rect">
            <a:avLst/>
          </a:prstGeom>
          <a:solidFill>
            <a:srgbClr val="214794"/>
          </a:solidFill>
          <a:ln>
            <a:noFill/>
          </a:ln>
          <a:extLst>
            <a:ext uri="{91240B29-F687-4f45-9708-019B960494DF}">
              <a14:hiddenLine xmlns="" xmlns:a14="http://schemas.microsoft.com/office/drawing/2010/main" w="9525">
                <a:solidFill>
                  <a:srgbClr val="000000"/>
                </a:solidFill>
                <a:round/>
                <a:headEnd/>
                <a:tailEnd/>
              </a14:hiddenLine>
            </a:ext>
          </a:extLst>
        </p:spPr>
        <p:txBody>
          <a:bodyPr lIns="51425" tIns="25713" rIns="51425" bIns="25713"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FFFFFF"/>
                </a:solidFill>
                <a:effectLst/>
                <a:uLnTx/>
                <a:uFillTx/>
                <a:latin typeface="Arial"/>
                <a:cs typeface="Apple LiGothic Medium" charset="0"/>
                <a:sym typeface="Arial" charset="0"/>
              </a:rPr>
              <a:t>Common Infrastructure / HA</a:t>
            </a:r>
          </a:p>
        </p:txBody>
      </p:sp>
      <p:sp>
        <p:nvSpPr>
          <p:cNvPr id="17" name="Rectangle 64"/>
          <p:cNvSpPr/>
          <p:nvPr/>
        </p:nvSpPr>
        <p:spPr bwMode="auto">
          <a:xfrm>
            <a:off x="597185" y="3122940"/>
            <a:ext cx="2349500" cy="361950"/>
          </a:xfrm>
          <a:prstGeom prst="rect">
            <a:avLst/>
          </a:prstGeom>
          <a:solidFill>
            <a:srgbClr val="214794">
              <a:lumMod val="75000"/>
            </a:srgbClr>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Management Interface</a:t>
            </a:r>
          </a:p>
        </p:txBody>
      </p:sp>
      <p:sp>
        <p:nvSpPr>
          <p:cNvPr id="18" name="Rectangle 65"/>
          <p:cNvSpPr/>
          <p:nvPr/>
        </p:nvSpPr>
        <p:spPr bwMode="auto">
          <a:xfrm>
            <a:off x="597185" y="3522990"/>
            <a:ext cx="2349500" cy="361950"/>
          </a:xfrm>
          <a:prstGeom prst="rect">
            <a:avLst/>
          </a:prstGeom>
          <a:solidFill>
            <a:srgbClr val="214794">
              <a:lumMod val="50000"/>
            </a:srgbClr>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Module Drivers</a:t>
            </a:r>
          </a:p>
        </p:txBody>
      </p:sp>
      <p:sp>
        <p:nvSpPr>
          <p:cNvPr id="19" name="Rectangle 66"/>
          <p:cNvSpPr/>
          <p:nvPr/>
        </p:nvSpPr>
        <p:spPr bwMode="auto">
          <a:xfrm>
            <a:off x="597185" y="3929390"/>
            <a:ext cx="2349500" cy="361950"/>
          </a:xfrm>
          <a:prstGeom prst="rect">
            <a:avLst/>
          </a:prstGeom>
          <a:solidFill>
            <a:srgbClr val="676767"/>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Kernel</a:t>
            </a:r>
          </a:p>
        </p:txBody>
      </p:sp>
      <p:sp>
        <p:nvSpPr>
          <p:cNvPr id="20" name="Text Placeholder 3"/>
          <p:cNvSpPr txBox="1">
            <a:spLocks/>
          </p:cNvSpPr>
          <p:nvPr/>
        </p:nvSpPr>
        <p:spPr>
          <a:xfrm>
            <a:off x="1200603" y="4438972"/>
            <a:ext cx="6899344" cy="38100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marR="0" lvl="0" indent="0" algn="ctr" defTabSz="684213" rtl="0" eaLnBrk="1" fontAlgn="base" latinLnBrk="0" hangingPunct="1">
              <a:lnSpc>
                <a:spcPct val="95000"/>
              </a:lnSpc>
              <a:spcBef>
                <a:spcPts val="1075"/>
              </a:spcBef>
              <a:spcAft>
                <a:spcPct val="0"/>
              </a:spcAft>
              <a:buClr>
                <a:srgbClr val="2968AF"/>
              </a:buClr>
              <a:buSzPct val="90000"/>
              <a:buFont typeface="Arial" charset="0"/>
              <a:buNone/>
              <a:tabLst/>
              <a:defRPr/>
            </a:pPr>
            <a:r>
              <a:rPr kumimoji="1" lang="ja-JP" altLang="en-US" sz="1600" b="0" i="0" u="none" strike="noStrike" kern="120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rPr>
              <a:t>従来と同様の、操作感、管理性で、よりパワフルなアーキテクチャへ</a:t>
            </a:r>
            <a:endParaRPr kumimoji="1" lang="ja-JP" altLang="en-US" sz="1600" b="0" i="0" u="none"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endParaRPr>
          </a:p>
        </p:txBody>
      </p:sp>
      <p:grpSp>
        <p:nvGrpSpPr>
          <p:cNvPr id="21" name="Group 35"/>
          <p:cNvGrpSpPr>
            <a:grpSpLocks/>
          </p:cNvGrpSpPr>
          <p:nvPr/>
        </p:nvGrpSpPr>
        <p:grpSpPr bwMode="auto">
          <a:xfrm>
            <a:off x="306675" y="1154442"/>
            <a:ext cx="2779711" cy="289827"/>
            <a:chOff x="226596" y="1208735"/>
            <a:chExt cx="2935603" cy="289145"/>
          </a:xfrm>
        </p:grpSpPr>
        <p:sp>
          <p:nvSpPr>
            <p:cNvPr id="22" name="Rectangle 6"/>
            <p:cNvSpPr/>
            <p:nvPr/>
          </p:nvSpPr>
          <p:spPr bwMode="auto">
            <a:xfrm rot="5400000" flipH="1" flipV="1">
              <a:off x="1551525" y="-116194"/>
              <a:ext cx="285746" cy="2935603"/>
            </a:xfrm>
            <a:prstGeom prst="rect">
              <a:avLst/>
            </a:prstGeom>
            <a:pattFill prst="dkDnDiag">
              <a:fgClr>
                <a:srgbClr val="FFFFFF">
                  <a:lumMod val="85000"/>
                </a:srgbClr>
              </a:fgClr>
              <a:bgClr>
                <a:srgbClr val="FFFFFF">
                  <a:lumMod val="95000"/>
                </a:srgbClr>
              </a:bgClr>
            </a:pattFill>
            <a:ln w="12700" cap="flat">
              <a:noFill/>
              <a:miter lim="800000"/>
              <a:headEnd type="none" w="med" len="med"/>
              <a:tailEnd type="none" w="med" len="med"/>
            </a:ln>
          </p:spPr>
          <p:txBody>
            <a:bodyPr lIns="0" tIns="0" rIns="0" bIns="0" anchor="ctr"/>
            <a:lstStyle/>
            <a:p>
              <a:pPr marL="0" marR="0" lvl="0" indent="0" algn="ctr" defTabSz="51424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a:ea typeface="Arial" pitchFamily="-107" charset="0"/>
                <a:cs typeface="Arial" pitchFamily="-107" charset="0"/>
                <a:sym typeface="Arial" pitchFamily="-107" charset="0"/>
              </a:endParaRPr>
            </a:p>
          </p:txBody>
        </p:sp>
        <p:sp>
          <p:nvSpPr>
            <p:cNvPr id="23" name="TextBox 7"/>
            <p:cNvSpPr txBox="1">
              <a:spLocks noChangeArrowheads="1"/>
            </p:cNvSpPr>
            <p:nvPr/>
          </p:nvSpPr>
          <p:spPr bwMode="auto">
            <a:xfrm>
              <a:off x="378517" y="1208739"/>
              <a:ext cx="2783682" cy="289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457181" eaLnBrk="1" fontAlgn="auto" latinLnBrk="0" hangingPunct="1">
                <a:lnSpc>
                  <a:spcPct val="9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16BA1"/>
                  </a:solidFill>
                  <a:effectLst/>
                  <a:uLnTx/>
                  <a:uFillTx/>
                  <a:latin typeface="Arial" charset="0"/>
                  <a:ea typeface="MS PGothic" charset="0"/>
                  <a:cs typeface="Apple LiGothic Medium" charset="0"/>
                </a:rPr>
                <a:t>IOS</a:t>
              </a:r>
            </a:p>
          </p:txBody>
        </p:sp>
      </p:grpSp>
      <p:sp>
        <p:nvSpPr>
          <p:cNvPr id="24" name="Rectangle 14"/>
          <p:cNvSpPr>
            <a:spLocks noChangeArrowheads="1"/>
          </p:cNvSpPr>
          <p:nvPr/>
        </p:nvSpPr>
        <p:spPr bwMode="auto">
          <a:xfrm>
            <a:off x="562260" y="1617993"/>
            <a:ext cx="23304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0" rIns="91420" bIns="45710">
            <a:spAutoFit/>
          </a:bodyPr>
          <a:lstStyle/>
          <a:p>
            <a:pPr algn="ctr" defTabSz="457181" fontAlgn="auto">
              <a:lnSpc>
                <a:spcPct val="90000"/>
              </a:lnSpc>
              <a:spcBef>
                <a:spcPts val="1238"/>
              </a:spcBef>
              <a:spcAft>
                <a:spcPts val="0"/>
              </a:spcAft>
              <a:buClr>
                <a:srgbClr val="FFFFFF"/>
              </a:buClr>
            </a:pPr>
            <a:r>
              <a:rPr lang="en-US" sz="1200" b="1">
                <a:solidFill>
                  <a:srgbClr val="F37C20"/>
                </a:solidFill>
                <a:latin typeface="Arial"/>
                <a:cs typeface="Apple LiGothic Medium" charset="0"/>
              </a:rPr>
              <a:t>IOS</a:t>
            </a:r>
          </a:p>
        </p:txBody>
      </p:sp>
      <p:sp>
        <p:nvSpPr>
          <p:cNvPr id="25" name="Rectangle 24"/>
          <p:cNvSpPr>
            <a:spLocks noChangeArrowheads="1"/>
          </p:cNvSpPr>
          <p:nvPr/>
        </p:nvSpPr>
        <p:spPr bwMode="auto">
          <a:xfrm>
            <a:off x="367001" y="2726065"/>
            <a:ext cx="2719387" cy="361950"/>
          </a:xfrm>
          <a:prstGeom prst="rect">
            <a:avLst/>
          </a:prstGeom>
          <a:solidFill>
            <a:srgbClr val="214794"/>
          </a:solidFill>
          <a:ln>
            <a:noFill/>
          </a:ln>
          <a:extLst>
            <a:ext uri="{91240B29-F687-4f45-9708-019B960494DF}">
              <a14:hiddenLine xmlns="" xmlns:a14="http://schemas.microsoft.com/office/drawing/2010/main" w="9525">
                <a:solidFill>
                  <a:srgbClr val="000000"/>
                </a:solidFill>
                <a:round/>
                <a:headEnd/>
                <a:tailEnd/>
              </a14:hiddenLine>
            </a:ext>
          </a:extLst>
        </p:spPr>
        <p:txBody>
          <a:bodyPr lIns="51425" tIns="25713" rIns="51425" bIns="25713"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cs typeface="Apple LiGothic Medium" charset="0"/>
                <a:sym typeface="Arial" charset="0"/>
              </a:rPr>
              <a:t>Common Infrastructure / HA</a:t>
            </a:r>
          </a:p>
        </p:txBody>
      </p:sp>
      <p:sp>
        <p:nvSpPr>
          <p:cNvPr id="26" name="Rectangle 25"/>
          <p:cNvSpPr/>
          <p:nvPr/>
        </p:nvSpPr>
        <p:spPr bwMode="auto">
          <a:xfrm>
            <a:off x="367001" y="3124527"/>
            <a:ext cx="2719387" cy="361950"/>
          </a:xfrm>
          <a:prstGeom prst="rect">
            <a:avLst/>
          </a:prstGeom>
          <a:solidFill>
            <a:srgbClr val="214794">
              <a:lumMod val="75000"/>
            </a:srgbClr>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Management Interface</a:t>
            </a:r>
          </a:p>
        </p:txBody>
      </p:sp>
      <p:sp>
        <p:nvSpPr>
          <p:cNvPr id="27" name="Rectangle 26"/>
          <p:cNvSpPr/>
          <p:nvPr/>
        </p:nvSpPr>
        <p:spPr bwMode="auto">
          <a:xfrm>
            <a:off x="367001" y="3524577"/>
            <a:ext cx="2719387" cy="361950"/>
          </a:xfrm>
          <a:prstGeom prst="rect">
            <a:avLst/>
          </a:prstGeom>
          <a:solidFill>
            <a:srgbClr val="214794">
              <a:lumMod val="50000"/>
            </a:srgbClr>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Module Drivers</a:t>
            </a:r>
          </a:p>
        </p:txBody>
      </p:sp>
      <p:sp>
        <p:nvSpPr>
          <p:cNvPr id="28" name="Rectangle 27"/>
          <p:cNvSpPr/>
          <p:nvPr/>
        </p:nvSpPr>
        <p:spPr bwMode="auto">
          <a:xfrm>
            <a:off x="367001" y="3929390"/>
            <a:ext cx="2719387" cy="361950"/>
          </a:xfrm>
          <a:prstGeom prst="rect">
            <a:avLst/>
          </a:prstGeom>
          <a:solidFill>
            <a:srgbClr val="676767"/>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Kernel</a:t>
            </a:r>
          </a:p>
        </p:txBody>
      </p:sp>
      <p:sp>
        <p:nvSpPr>
          <p:cNvPr id="29" name="Rectangle 37"/>
          <p:cNvSpPr/>
          <p:nvPr/>
        </p:nvSpPr>
        <p:spPr bwMode="auto">
          <a:xfrm rot="5400000" flipH="1" flipV="1">
            <a:off x="4429219" y="-123304"/>
            <a:ext cx="287337" cy="2842827"/>
          </a:xfrm>
          <a:prstGeom prst="rect">
            <a:avLst/>
          </a:prstGeom>
          <a:pattFill prst="dkDnDiag">
            <a:fgClr>
              <a:srgbClr val="FFFFFF">
                <a:lumMod val="85000"/>
              </a:srgbClr>
            </a:fgClr>
            <a:bgClr>
              <a:srgbClr val="FFFFFF">
                <a:lumMod val="95000"/>
              </a:srgbClr>
            </a:bgClr>
          </a:pattFill>
          <a:ln w="12700" cap="flat">
            <a:noFill/>
            <a:miter lim="800000"/>
            <a:headEnd type="none" w="med" len="med"/>
            <a:tailEnd type="none" w="med" len="med"/>
          </a:ln>
        </p:spPr>
        <p:txBody>
          <a:bodyPr lIns="0" tIns="0" rIns="0" bIns="0" anchor="ctr"/>
          <a:lstStyle/>
          <a:p>
            <a:pPr marL="0" marR="0" lvl="0" indent="0" algn="ctr" defTabSz="51424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a:ea typeface="Arial" pitchFamily="-107" charset="0"/>
              <a:cs typeface="Arial" pitchFamily="-107" charset="0"/>
              <a:sym typeface="Arial" pitchFamily="-107" charset="0"/>
            </a:endParaRPr>
          </a:p>
        </p:txBody>
      </p:sp>
      <p:sp>
        <p:nvSpPr>
          <p:cNvPr id="30" name="TextBox 38"/>
          <p:cNvSpPr txBox="1">
            <a:spLocks noChangeArrowheads="1"/>
          </p:cNvSpPr>
          <p:nvPr/>
        </p:nvSpPr>
        <p:spPr bwMode="auto">
          <a:xfrm>
            <a:off x="3759485" y="1154442"/>
            <a:ext cx="1640152" cy="28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0" tIns="45710" rIns="91420" bIns="45710">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457181" fontAlgn="auto">
              <a:lnSpc>
                <a:spcPct val="90000"/>
              </a:lnSpc>
              <a:spcBef>
                <a:spcPts val="600"/>
              </a:spcBef>
              <a:spcAft>
                <a:spcPts val="0"/>
              </a:spcAft>
            </a:pPr>
            <a:r>
              <a:rPr lang="en-US" sz="1400" b="1" dirty="0">
                <a:solidFill>
                  <a:srgbClr val="016BA1"/>
                </a:solidFill>
                <a:cs typeface="Apple LiGothic Medium" charset="0"/>
              </a:rPr>
              <a:t>IOS XE </a:t>
            </a:r>
            <a:r>
              <a:rPr lang="en-US" sz="1400" b="1" dirty="0" smtClean="0">
                <a:solidFill>
                  <a:srgbClr val="016BA1"/>
                </a:solidFill>
                <a:cs typeface="Apple LiGothic Medium" charset="0"/>
              </a:rPr>
              <a:t>3.7.x(SE</a:t>
            </a:r>
            <a:r>
              <a:rPr lang="en-US" sz="1400" b="1" dirty="0">
                <a:solidFill>
                  <a:srgbClr val="016BA1"/>
                </a:solidFill>
                <a:cs typeface="Apple LiGothic Medium" charset="0"/>
              </a:rPr>
              <a:t>)</a:t>
            </a:r>
          </a:p>
        </p:txBody>
      </p:sp>
      <p:sp>
        <p:nvSpPr>
          <p:cNvPr id="31" name="Rectangle 23"/>
          <p:cNvSpPr>
            <a:spLocks noChangeArrowheads="1"/>
          </p:cNvSpPr>
          <p:nvPr/>
        </p:nvSpPr>
        <p:spPr bwMode="auto">
          <a:xfrm>
            <a:off x="367001" y="1929140"/>
            <a:ext cx="2719387" cy="647700"/>
          </a:xfrm>
          <a:prstGeom prst="rect">
            <a:avLst/>
          </a:prstGeom>
          <a:solidFill>
            <a:srgbClr val="8EBCDC"/>
          </a:solidFill>
          <a:ln>
            <a:noFill/>
          </a:ln>
          <a:extLst>
            <a:ext uri="{91240B29-F687-4f45-9708-019B960494DF}">
              <a14:hiddenLine xmlns="" xmlns:a14="http://schemas.microsoft.com/office/drawing/2010/main" w="9525">
                <a:solidFill>
                  <a:srgbClr val="000000"/>
                </a:solidFill>
                <a:round/>
                <a:headEnd/>
                <a:tailEnd/>
              </a14:hiddenLine>
            </a:ext>
          </a:extLst>
        </p:spPr>
        <p:txBody>
          <a:bodyPr lIns="51425" tIns="25713" rIns="51425" bIns="25713"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FFFFFF"/>
                </a:solidFill>
                <a:effectLst/>
                <a:uLnTx/>
                <a:uFillTx/>
                <a:latin typeface="Arial"/>
                <a:cs typeface="Apple LiGothic Medium" charset="0"/>
                <a:sym typeface="Arial" charset="0"/>
              </a:rPr>
              <a:t>Features Components</a:t>
            </a:r>
          </a:p>
        </p:txBody>
      </p:sp>
      <p:sp>
        <p:nvSpPr>
          <p:cNvPr id="32" name="Freeform 41"/>
          <p:cNvSpPr>
            <a:spLocks/>
          </p:cNvSpPr>
          <p:nvPr/>
        </p:nvSpPr>
        <p:spPr bwMode="auto">
          <a:xfrm>
            <a:off x="3086385" y="1583066"/>
            <a:ext cx="322263" cy="1054100"/>
          </a:xfrm>
          <a:custGeom>
            <a:avLst/>
            <a:gdLst>
              <a:gd name="T0" fmla="*/ 0 w 285750"/>
              <a:gd name="T1" fmla="*/ 346075 h 1054100"/>
              <a:gd name="T2" fmla="*/ 0 w 285750"/>
              <a:gd name="T3" fmla="*/ 880089 h 1054100"/>
              <a:gd name="T4" fmla="*/ 361968 w 285750"/>
              <a:gd name="T5" fmla="*/ 1054100 h 1054100"/>
              <a:gd name="T6" fmla="*/ 361968 w 285750"/>
              <a:gd name="T7" fmla="*/ 0 h 1054100"/>
              <a:gd name="T8" fmla="*/ 0 w 285750"/>
              <a:gd name="T9" fmla="*/ 346075 h 1054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750" h="1054100">
                <a:moveTo>
                  <a:pt x="0" y="346075"/>
                </a:moveTo>
                <a:lnTo>
                  <a:pt x="0" y="880089"/>
                </a:lnTo>
                <a:lnTo>
                  <a:pt x="285750" y="1054100"/>
                </a:lnTo>
                <a:lnTo>
                  <a:pt x="285750" y="0"/>
                </a:lnTo>
                <a:lnTo>
                  <a:pt x="0" y="346075"/>
                </a:lnTo>
                <a:close/>
              </a:path>
            </a:pathLst>
          </a:custGeom>
          <a:gradFill rotWithShape="1">
            <a:gsLst>
              <a:gs pos="0">
                <a:srgbClr val="214794">
                  <a:alpha val="0"/>
                </a:srgbClr>
              </a:gs>
              <a:gs pos="100000">
                <a:srgbClr val="214794"/>
              </a:gs>
            </a:gsLst>
            <a:lin ang="0" scaled="1"/>
          </a:gradFill>
          <a:ln>
            <a:noFill/>
          </a:ln>
          <a:extLs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defTabSz="45718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latin typeface="Arial"/>
              <a:cs typeface="+mn-cs"/>
            </a:endParaRPr>
          </a:p>
        </p:txBody>
      </p:sp>
      <p:grpSp>
        <p:nvGrpSpPr>
          <p:cNvPr id="33" name="Group 52"/>
          <p:cNvGrpSpPr>
            <a:grpSpLocks/>
          </p:cNvGrpSpPr>
          <p:nvPr/>
        </p:nvGrpSpPr>
        <p:grpSpPr bwMode="auto">
          <a:xfrm>
            <a:off x="4550060" y="1579890"/>
            <a:ext cx="1317625" cy="1057275"/>
            <a:chOff x="7517644" y="1633195"/>
            <a:chExt cx="1318844" cy="1057665"/>
          </a:xfrm>
        </p:grpSpPr>
        <p:sp>
          <p:nvSpPr>
            <p:cNvPr id="34" name="Rectangle 42"/>
            <p:cNvSpPr>
              <a:spLocks noChangeArrowheads="1"/>
            </p:cNvSpPr>
            <p:nvPr/>
          </p:nvSpPr>
          <p:spPr bwMode="auto">
            <a:xfrm>
              <a:off x="7517644" y="1671504"/>
              <a:ext cx="1318844" cy="586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181" fontAlgn="auto">
                <a:lnSpc>
                  <a:spcPct val="90000"/>
                </a:lnSpc>
                <a:spcBef>
                  <a:spcPts val="1238"/>
                </a:spcBef>
                <a:spcAft>
                  <a:spcPts val="0"/>
                </a:spcAft>
                <a:buClr>
                  <a:srgbClr val="FFFFFF"/>
                </a:buClr>
              </a:pPr>
              <a:r>
                <a:rPr lang="en-US" sz="1200" b="1">
                  <a:solidFill>
                    <a:srgbClr val="92D050"/>
                  </a:solidFill>
                  <a:latin typeface="Arial"/>
                  <a:cs typeface="Apple LiGothic Medium" charset="0"/>
                </a:rPr>
                <a:t>Hosted Apps</a:t>
              </a:r>
            </a:p>
            <a:p>
              <a:pPr algn="ctr" defTabSz="457181" fontAlgn="auto">
                <a:lnSpc>
                  <a:spcPct val="90000"/>
                </a:lnSpc>
                <a:spcBef>
                  <a:spcPts val="1238"/>
                </a:spcBef>
                <a:spcAft>
                  <a:spcPts val="0"/>
                </a:spcAft>
                <a:buClr>
                  <a:srgbClr val="FFFFFF"/>
                </a:buClr>
              </a:pPr>
              <a:endParaRPr lang="en-US" sz="1200" b="1">
                <a:solidFill>
                  <a:srgbClr val="92D050"/>
                </a:solidFill>
                <a:latin typeface="Arial"/>
                <a:cs typeface="Apple LiGothic Medium" charset="0"/>
              </a:endParaRPr>
            </a:p>
          </p:txBody>
        </p:sp>
        <p:sp>
          <p:nvSpPr>
            <p:cNvPr id="35" name="Rectangle 31"/>
            <p:cNvSpPr>
              <a:spLocks noChangeArrowheads="1"/>
            </p:cNvSpPr>
            <p:nvPr/>
          </p:nvSpPr>
          <p:spPr bwMode="auto">
            <a:xfrm>
              <a:off x="7594763" y="1633195"/>
              <a:ext cx="1164608" cy="1057665"/>
            </a:xfrm>
            <a:prstGeom prst="rect">
              <a:avLst/>
            </a:prstGeom>
            <a:noFill/>
            <a:ln w="9525">
              <a:solidFill>
                <a:srgbClr val="92D050"/>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lstStyle/>
            <a:p>
              <a:pPr defTabSz="457181" fontAlgn="auto">
                <a:spcBef>
                  <a:spcPts val="0"/>
                </a:spcBef>
                <a:spcAft>
                  <a:spcPts val="0"/>
                </a:spcAft>
              </a:pPr>
              <a:endParaRPr lang="en-US">
                <a:solidFill>
                  <a:srgbClr val="000000"/>
                </a:solidFill>
                <a:latin typeface="Arial"/>
                <a:cs typeface="Apple LiGothic Medium" charset="0"/>
                <a:sym typeface="Arial" charset="0"/>
              </a:endParaRPr>
            </a:p>
          </p:txBody>
        </p:sp>
      </p:grpSp>
      <p:grpSp>
        <p:nvGrpSpPr>
          <p:cNvPr id="36" name="Group 51"/>
          <p:cNvGrpSpPr>
            <a:grpSpLocks/>
          </p:cNvGrpSpPr>
          <p:nvPr/>
        </p:nvGrpSpPr>
        <p:grpSpPr bwMode="auto">
          <a:xfrm>
            <a:off x="3407063" y="1579890"/>
            <a:ext cx="1165225" cy="1057275"/>
            <a:chOff x="6375888" y="1633195"/>
            <a:chExt cx="1164609" cy="1057665"/>
          </a:xfrm>
        </p:grpSpPr>
        <p:sp>
          <p:nvSpPr>
            <p:cNvPr id="37" name="Rectangle 30"/>
            <p:cNvSpPr>
              <a:spLocks noChangeArrowheads="1"/>
            </p:cNvSpPr>
            <p:nvPr/>
          </p:nvSpPr>
          <p:spPr bwMode="auto">
            <a:xfrm>
              <a:off x="6375889" y="1633195"/>
              <a:ext cx="1164608" cy="1057665"/>
            </a:xfrm>
            <a:prstGeom prst="rect">
              <a:avLst/>
            </a:prstGeom>
            <a:noFill/>
            <a:ln w="9525">
              <a:solidFill>
                <a:srgbClr val="8EBCDC"/>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45718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cs typeface="Apple LiGothic Medium" charset="0"/>
                <a:sym typeface="Arial" charset="0"/>
              </a:endParaRPr>
            </a:p>
          </p:txBody>
        </p:sp>
        <p:sp>
          <p:nvSpPr>
            <p:cNvPr id="38" name="Rectangle 33"/>
            <p:cNvSpPr>
              <a:spLocks noChangeArrowheads="1"/>
            </p:cNvSpPr>
            <p:nvPr/>
          </p:nvSpPr>
          <p:spPr bwMode="auto">
            <a:xfrm>
              <a:off x="6375888" y="1671504"/>
              <a:ext cx="1164609" cy="261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457181" eaLnBrk="1" fontAlgn="auto" latinLnBrk="0" hangingPunct="1">
                <a:lnSpc>
                  <a:spcPct val="90000"/>
                </a:lnSpc>
                <a:spcBef>
                  <a:spcPts val="1238"/>
                </a:spcBef>
                <a:spcAft>
                  <a:spcPts val="0"/>
                </a:spcAft>
                <a:buClr>
                  <a:srgbClr val="FFFFFF"/>
                </a:buClr>
                <a:buSzTx/>
                <a:buFontTx/>
                <a:buNone/>
                <a:tabLst/>
                <a:defRPr/>
              </a:pPr>
              <a:r>
                <a:rPr kumimoji="0" lang="en-US" sz="1200" b="1" i="0" u="none" strike="noStrike" kern="0" cap="none" spc="0" normalizeH="0" baseline="0" noProof="0" smtClean="0">
                  <a:ln>
                    <a:noFill/>
                  </a:ln>
                  <a:solidFill>
                    <a:srgbClr val="F37C20"/>
                  </a:solidFill>
                  <a:effectLst/>
                  <a:uLnTx/>
                  <a:uFillTx/>
                  <a:latin typeface="Arial"/>
                  <a:cs typeface="Apple LiGothic Medium" charset="0"/>
                </a:rPr>
                <a:t>IOSd</a:t>
              </a:r>
            </a:p>
          </p:txBody>
        </p:sp>
        <p:sp>
          <p:nvSpPr>
            <p:cNvPr id="39" name="Rectangle 34"/>
            <p:cNvSpPr>
              <a:spLocks noChangeArrowheads="1"/>
            </p:cNvSpPr>
            <p:nvPr/>
          </p:nvSpPr>
          <p:spPr bwMode="auto">
            <a:xfrm>
              <a:off x="6465848" y="1983334"/>
              <a:ext cx="984689" cy="653185"/>
            </a:xfrm>
            <a:prstGeom prst="rect">
              <a:avLst/>
            </a:prstGeom>
            <a:solidFill>
              <a:srgbClr val="8EBCDC"/>
            </a:solidFill>
            <a:ln>
              <a:noFill/>
            </a:ln>
            <a:extLst>
              <a:ext uri="{91240B29-F687-4f45-9708-019B960494DF}">
                <a14:hiddenLine xmlns="" xmlns:a14="http://schemas.microsoft.com/office/drawing/2010/main" w="9525">
                  <a:solidFill>
                    <a:srgbClr val="000000"/>
                  </a:solidFill>
                  <a:round/>
                  <a:headEnd/>
                  <a:tailEnd/>
                </a14:hiddenLine>
              </a:ext>
            </a:extLst>
          </p:spPr>
          <p:txBody>
            <a:bodyPr lIns="51435" tIns="25718" rIns="51435" bIns="25718"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smtClean="0">
                  <a:ln>
                    <a:noFill/>
                  </a:ln>
                  <a:solidFill>
                    <a:srgbClr val="FFFFFF"/>
                  </a:solidFill>
                  <a:effectLst/>
                  <a:uLnTx/>
                  <a:uFillTx/>
                  <a:latin typeface="Arial"/>
                  <a:cs typeface="Apple LiGothic Medium" charset="0"/>
                  <a:sym typeface="Arial" charset="0"/>
                </a:rPr>
                <a:t>Features</a:t>
              </a:r>
              <a:br>
                <a:rPr kumimoji="0" lang="en-US" sz="1100" b="0" i="0" u="none" strike="noStrike" kern="0" cap="none" spc="0" normalizeH="0" baseline="0" noProof="0" smtClean="0">
                  <a:ln>
                    <a:noFill/>
                  </a:ln>
                  <a:solidFill>
                    <a:srgbClr val="FFFFFF"/>
                  </a:solidFill>
                  <a:effectLst/>
                  <a:uLnTx/>
                  <a:uFillTx/>
                  <a:latin typeface="Arial"/>
                  <a:cs typeface="Apple LiGothic Medium" charset="0"/>
                  <a:sym typeface="Arial" charset="0"/>
                </a:rPr>
              </a:br>
              <a:r>
                <a:rPr kumimoji="0" lang="en-US" sz="1100" b="0" i="0" u="none" strike="noStrike" kern="0" cap="none" spc="0" normalizeH="0" baseline="0" noProof="0" smtClean="0">
                  <a:ln>
                    <a:noFill/>
                  </a:ln>
                  <a:solidFill>
                    <a:srgbClr val="FFFFFF"/>
                  </a:solidFill>
                  <a:effectLst/>
                  <a:uLnTx/>
                  <a:uFillTx/>
                  <a:latin typeface="Arial"/>
                  <a:cs typeface="Apple LiGothic Medium" charset="0"/>
                  <a:sym typeface="Arial" charset="0"/>
                </a:rPr>
                <a:t>Components</a:t>
              </a:r>
            </a:p>
          </p:txBody>
        </p:sp>
      </p:grpSp>
      <p:sp>
        <p:nvSpPr>
          <p:cNvPr id="40" name="Rectangle 43"/>
          <p:cNvSpPr/>
          <p:nvPr/>
        </p:nvSpPr>
        <p:spPr bwMode="auto">
          <a:xfrm>
            <a:off x="4716748" y="1929143"/>
            <a:ext cx="984250" cy="312737"/>
          </a:xfrm>
          <a:prstGeom prst="rect">
            <a:avLst/>
          </a:prstGeom>
          <a:solidFill>
            <a:srgbClr val="8EBCDC">
              <a:lumMod val="60000"/>
              <a:lumOff val="40000"/>
            </a:srgbClr>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WCM</a:t>
            </a:r>
          </a:p>
        </p:txBody>
      </p:sp>
      <p:sp>
        <p:nvSpPr>
          <p:cNvPr id="41" name="Rectangle 44"/>
          <p:cNvSpPr/>
          <p:nvPr/>
        </p:nvSpPr>
        <p:spPr bwMode="auto">
          <a:xfrm>
            <a:off x="4716748" y="2270452"/>
            <a:ext cx="984250" cy="312738"/>
          </a:xfrm>
          <a:prstGeom prst="rect">
            <a:avLst/>
          </a:prstGeom>
          <a:solidFill>
            <a:srgbClr val="8EBCDC">
              <a:lumMod val="60000"/>
              <a:lumOff val="40000"/>
            </a:srgbClr>
          </a:solidFill>
          <a:ln w="9525" cap="flat" cmpd="sng" algn="ctr">
            <a:noFill/>
            <a:prstDash val="solid"/>
            <a:round/>
            <a:headEnd type="none" w="med" len="med"/>
            <a:tailEnd type="none" w="med" len="med"/>
          </a:ln>
          <a:effectLst/>
        </p:spPr>
        <p:txBody>
          <a:bodyPr lIns="51425" tIns="25713" rIns="51425" bIns="25713"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Wireshark</a:t>
            </a:r>
          </a:p>
        </p:txBody>
      </p:sp>
      <p:grpSp>
        <p:nvGrpSpPr>
          <p:cNvPr id="42" name="Group 2"/>
          <p:cNvGrpSpPr/>
          <p:nvPr/>
        </p:nvGrpSpPr>
        <p:grpSpPr>
          <a:xfrm>
            <a:off x="6032893" y="1153982"/>
            <a:ext cx="2866205" cy="3867152"/>
            <a:chOff x="6217139" y="1207629"/>
            <a:chExt cx="2866205" cy="3867152"/>
          </a:xfrm>
        </p:grpSpPr>
        <p:sp>
          <p:nvSpPr>
            <p:cNvPr id="43" name="Rectangle 42"/>
            <p:cNvSpPr/>
            <p:nvPr/>
          </p:nvSpPr>
          <p:spPr bwMode="auto">
            <a:xfrm>
              <a:off x="6236245" y="1494968"/>
              <a:ext cx="2847099" cy="3579813"/>
            </a:xfrm>
            <a:prstGeom prst="rect">
              <a:avLst/>
            </a:prstGeom>
            <a:gradFill>
              <a:gsLst>
                <a:gs pos="0">
                  <a:srgbClr val="214794">
                    <a:lumMod val="7000"/>
                    <a:lumOff val="93000"/>
                  </a:srgbClr>
                </a:gs>
                <a:gs pos="100000">
                  <a:srgbClr val="FFFFFF">
                    <a:alpha val="0"/>
                  </a:srgbClr>
                </a:gs>
              </a:gsLst>
              <a:lin ang="5400000" scaled="0"/>
            </a:gradFill>
            <a:ln w="12700" cap="flat">
              <a:noFill/>
              <a:miter lim="800000"/>
              <a:headEnd type="none" w="med" len="med"/>
              <a:tailEnd type="none" w="med" len="med"/>
            </a:ln>
          </p:spPr>
          <p:txBody>
            <a:bodyPr lIns="0" tIns="0" rIns="0" bIns="0" anchor="ctr"/>
            <a:lstStyle/>
            <a:p>
              <a:pPr marL="0" marR="0" lvl="0" indent="0" algn="ctr" defTabSz="51424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pple LiGothic Medium"/>
                <a:cs typeface="Apple LiGothic Medium"/>
                <a:sym typeface="Arial" pitchFamily="-107" charset="0"/>
              </a:endParaRPr>
            </a:p>
          </p:txBody>
        </p:sp>
        <p:cxnSp>
          <p:nvCxnSpPr>
            <p:cNvPr id="44" name="Straight Connector 43"/>
            <p:cNvCxnSpPr/>
            <p:nvPr/>
          </p:nvCxnSpPr>
          <p:spPr bwMode="auto">
            <a:xfrm>
              <a:off x="6217139" y="1494510"/>
              <a:ext cx="0" cy="2929365"/>
            </a:xfrm>
            <a:prstGeom prst="line">
              <a:avLst/>
            </a:prstGeom>
            <a:solidFill>
              <a:srgbClr val="0183B7"/>
            </a:solidFill>
            <a:ln w="12700" cap="flat" cmpd="sng" algn="ctr">
              <a:gradFill flip="none" rotWithShape="1">
                <a:gsLst>
                  <a:gs pos="100000">
                    <a:srgbClr val="AEAFB0">
                      <a:alpha val="0"/>
                    </a:srgbClr>
                  </a:gs>
                  <a:gs pos="0">
                    <a:srgbClr val="2968AF"/>
                  </a:gs>
                </a:gsLst>
                <a:path path="circle">
                  <a:fillToRect l="50000" t="50000" r="50000" b="50000"/>
                </a:path>
                <a:tileRect/>
              </a:gradFill>
              <a:prstDash val="solid"/>
              <a:round/>
              <a:headEnd type="none" w="med" len="med"/>
              <a:tailEnd type="none" w="med" len="med"/>
            </a:ln>
            <a:effectLst/>
          </p:spPr>
        </p:cxnSp>
        <p:sp>
          <p:nvSpPr>
            <p:cNvPr id="45" name="Rectangle 44"/>
            <p:cNvSpPr/>
            <p:nvPr/>
          </p:nvSpPr>
          <p:spPr bwMode="auto">
            <a:xfrm rot="5400000" flipH="1" flipV="1">
              <a:off x="7518262" y="-70116"/>
              <a:ext cx="287337" cy="2842827"/>
            </a:xfrm>
            <a:prstGeom prst="rect">
              <a:avLst/>
            </a:prstGeom>
            <a:pattFill prst="dkDnDiag">
              <a:fgClr>
                <a:srgbClr val="FFFFFF">
                  <a:lumMod val="85000"/>
                </a:srgbClr>
              </a:fgClr>
              <a:bgClr>
                <a:srgbClr val="FFFFFF">
                  <a:lumMod val="95000"/>
                </a:srgbClr>
              </a:bgClr>
            </a:pattFill>
            <a:ln w="12700" cap="flat">
              <a:noFill/>
              <a:miter lim="800000"/>
              <a:headEnd type="none" w="med" len="med"/>
              <a:tailEnd type="none" w="med" len="med"/>
            </a:ln>
          </p:spPr>
          <p:txBody>
            <a:bodyPr lIns="0" tIns="0" rIns="0" bIns="0" anchor="ctr"/>
            <a:lstStyle/>
            <a:p>
              <a:pPr marL="0" marR="0" lvl="0" indent="0" algn="ctr" defTabSz="51424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rial"/>
                <a:ea typeface="Arial" pitchFamily="-107" charset="0"/>
                <a:cs typeface="Arial" pitchFamily="-107" charset="0"/>
                <a:sym typeface="Arial" pitchFamily="-107" charset="0"/>
              </a:endParaRPr>
            </a:p>
          </p:txBody>
        </p:sp>
        <p:sp>
          <p:nvSpPr>
            <p:cNvPr id="46" name="TextBox 38"/>
            <p:cNvSpPr txBox="1">
              <a:spLocks noChangeArrowheads="1"/>
            </p:cNvSpPr>
            <p:nvPr/>
          </p:nvSpPr>
          <p:spPr bwMode="auto">
            <a:xfrm>
              <a:off x="6848528" y="1207631"/>
              <a:ext cx="1921007" cy="289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8" tIns="45714" rIns="91428" bIns="4571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defTabSz="457181" eaLnBrk="1" fontAlgn="auto" latinLnBrk="0" hangingPunct="1">
                <a:lnSpc>
                  <a:spcPct val="9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16BA1"/>
                  </a:solidFill>
                  <a:effectLst/>
                  <a:uLnTx/>
                  <a:uFillTx/>
                  <a:latin typeface="Arial" charset="0"/>
                  <a:ea typeface="MS PGothic" charset="0"/>
                  <a:cs typeface="Apple LiGothic Medium" charset="0"/>
                </a:rPr>
                <a:t>IOS XE Denali 16.1.1</a:t>
              </a:r>
            </a:p>
          </p:txBody>
        </p:sp>
        <p:grpSp>
          <p:nvGrpSpPr>
            <p:cNvPr id="47" name="Group 38"/>
            <p:cNvGrpSpPr>
              <a:grpSpLocks/>
            </p:cNvGrpSpPr>
            <p:nvPr/>
          </p:nvGrpSpPr>
          <p:grpSpPr bwMode="auto">
            <a:xfrm>
              <a:off x="7747281" y="1633080"/>
              <a:ext cx="1317625" cy="1057275"/>
              <a:chOff x="7625929" y="1633195"/>
              <a:chExt cx="1318844" cy="1057665"/>
            </a:xfrm>
          </p:grpSpPr>
          <p:sp>
            <p:nvSpPr>
              <p:cNvPr id="60" name="Rectangle 42"/>
              <p:cNvSpPr>
                <a:spLocks noChangeArrowheads="1"/>
              </p:cNvSpPr>
              <p:nvPr/>
            </p:nvSpPr>
            <p:spPr bwMode="auto">
              <a:xfrm>
                <a:off x="7625929" y="1671504"/>
                <a:ext cx="1318844" cy="586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457181" eaLnBrk="1" fontAlgn="auto" latinLnBrk="0" hangingPunct="1">
                  <a:lnSpc>
                    <a:spcPct val="90000"/>
                  </a:lnSpc>
                  <a:spcBef>
                    <a:spcPts val="1238"/>
                  </a:spcBef>
                  <a:spcAft>
                    <a:spcPts val="0"/>
                  </a:spcAft>
                  <a:buClr>
                    <a:srgbClr val="FFFFFF"/>
                  </a:buClr>
                  <a:buSzTx/>
                  <a:buFontTx/>
                  <a:buNone/>
                  <a:tabLst/>
                  <a:defRPr/>
                </a:pPr>
                <a:r>
                  <a:rPr kumimoji="0" lang="en-US" sz="1200" b="1" i="0" u="none" strike="noStrike" kern="0" cap="none" spc="0" normalizeH="0" baseline="0" noProof="0" dirty="0" smtClean="0">
                    <a:ln>
                      <a:noFill/>
                    </a:ln>
                    <a:solidFill>
                      <a:srgbClr val="92D050"/>
                    </a:solidFill>
                    <a:effectLst/>
                    <a:uLnTx/>
                    <a:uFillTx/>
                    <a:latin typeface="Arial"/>
                    <a:cs typeface="Apple LiGothic Medium" charset="0"/>
                  </a:rPr>
                  <a:t>Hosted Apps</a:t>
                </a:r>
              </a:p>
              <a:p>
                <a:pPr marL="0" marR="0" lvl="0" indent="0" algn="ctr" defTabSz="457181" eaLnBrk="1" fontAlgn="auto" latinLnBrk="0" hangingPunct="1">
                  <a:lnSpc>
                    <a:spcPct val="90000"/>
                  </a:lnSpc>
                  <a:spcBef>
                    <a:spcPts val="1238"/>
                  </a:spcBef>
                  <a:spcAft>
                    <a:spcPts val="0"/>
                  </a:spcAft>
                  <a:buClr>
                    <a:srgbClr val="FFFFFF"/>
                  </a:buClr>
                  <a:buSzTx/>
                  <a:buFontTx/>
                  <a:buNone/>
                  <a:tabLst/>
                  <a:defRPr/>
                </a:pPr>
                <a:endParaRPr kumimoji="0" lang="en-US" sz="1200" b="1" i="0" u="none" strike="noStrike" kern="0" cap="none" spc="0" normalizeH="0" baseline="0" noProof="0" dirty="0" smtClean="0">
                  <a:ln>
                    <a:noFill/>
                  </a:ln>
                  <a:solidFill>
                    <a:srgbClr val="92D050"/>
                  </a:solidFill>
                  <a:effectLst/>
                  <a:uLnTx/>
                  <a:uFillTx/>
                  <a:latin typeface="Arial"/>
                  <a:cs typeface="Apple LiGothic Medium" charset="0"/>
                </a:endParaRPr>
              </a:p>
            </p:txBody>
          </p:sp>
          <p:sp>
            <p:nvSpPr>
              <p:cNvPr id="61" name="Rectangle 31"/>
              <p:cNvSpPr>
                <a:spLocks noChangeArrowheads="1"/>
              </p:cNvSpPr>
              <p:nvPr/>
            </p:nvSpPr>
            <p:spPr bwMode="auto">
              <a:xfrm>
                <a:off x="7723717" y="1633195"/>
                <a:ext cx="1164608" cy="1057665"/>
              </a:xfrm>
              <a:prstGeom prst="rect">
                <a:avLst/>
              </a:prstGeom>
              <a:noFill/>
              <a:ln w="9525">
                <a:solidFill>
                  <a:srgbClr val="92D050"/>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45718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cs typeface="Apple LiGothic Medium" charset="0"/>
                  <a:sym typeface="Arial" charset="0"/>
                </a:endParaRPr>
              </a:p>
            </p:txBody>
          </p:sp>
        </p:grpSp>
        <p:grpSp>
          <p:nvGrpSpPr>
            <p:cNvPr id="48" name="Group 42"/>
            <p:cNvGrpSpPr>
              <a:grpSpLocks/>
            </p:cNvGrpSpPr>
            <p:nvPr/>
          </p:nvGrpSpPr>
          <p:grpSpPr bwMode="auto">
            <a:xfrm>
              <a:off x="6409505" y="1633080"/>
              <a:ext cx="1292875" cy="1057275"/>
              <a:chOff x="6289344" y="1633195"/>
              <a:chExt cx="1292192" cy="1057665"/>
            </a:xfrm>
          </p:grpSpPr>
          <p:sp>
            <p:nvSpPr>
              <p:cNvPr id="58" name="Rectangle 30"/>
              <p:cNvSpPr>
                <a:spLocks noChangeArrowheads="1"/>
              </p:cNvSpPr>
              <p:nvPr/>
            </p:nvSpPr>
            <p:spPr bwMode="auto">
              <a:xfrm>
                <a:off x="6289344" y="1633195"/>
                <a:ext cx="1292192" cy="1057665"/>
              </a:xfrm>
              <a:prstGeom prst="rect">
                <a:avLst/>
              </a:prstGeom>
              <a:noFill/>
              <a:ln w="9525">
                <a:solidFill>
                  <a:srgbClr val="8EBCDC"/>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45718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cs typeface="Apple LiGothic Medium" charset="0"/>
                  <a:sym typeface="Arial" charset="0"/>
                </a:endParaRPr>
              </a:p>
            </p:txBody>
          </p:sp>
          <p:sp>
            <p:nvSpPr>
              <p:cNvPr id="59" name="Rectangle 33"/>
              <p:cNvSpPr>
                <a:spLocks noChangeArrowheads="1"/>
              </p:cNvSpPr>
              <p:nvPr/>
            </p:nvSpPr>
            <p:spPr bwMode="auto">
              <a:xfrm>
                <a:off x="6308576" y="1671504"/>
                <a:ext cx="1164609" cy="261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457181" eaLnBrk="1" fontAlgn="auto" latinLnBrk="0" hangingPunct="1">
                  <a:lnSpc>
                    <a:spcPct val="90000"/>
                  </a:lnSpc>
                  <a:spcBef>
                    <a:spcPts val="1238"/>
                  </a:spcBef>
                  <a:spcAft>
                    <a:spcPts val="0"/>
                  </a:spcAft>
                  <a:buClr>
                    <a:srgbClr val="FFFFFF"/>
                  </a:buClr>
                  <a:buSzTx/>
                  <a:buFontTx/>
                  <a:buNone/>
                  <a:tabLst/>
                  <a:defRPr/>
                </a:pPr>
                <a:r>
                  <a:rPr kumimoji="0" lang="en-US" sz="1200" b="1" i="0" u="none" strike="noStrike" kern="0" cap="none" spc="0" normalizeH="0" baseline="0" noProof="0" smtClean="0">
                    <a:ln>
                      <a:noFill/>
                    </a:ln>
                    <a:solidFill>
                      <a:srgbClr val="F37C20"/>
                    </a:solidFill>
                    <a:effectLst/>
                    <a:uLnTx/>
                    <a:uFillTx/>
                    <a:latin typeface="Arial"/>
                    <a:cs typeface="Apple LiGothic Medium" charset="0"/>
                  </a:rPr>
                  <a:t>IOSd</a:t>
                </a:r>
              </a:p>
            </p:txBody>
          </p:sp>
        </p:grpSp>
        <p:sp>
          <p:nvSpPr>
            <p:cNvPr id="49" name="Rectangle 48"/>
            <p:cNvSpPr/>
            <p:nvPr/>
          </p:nvSpPr>
          <p:spPr bwMode="auto">
            <a:xfrm>
              <a:off x="7913969" y="1982331"/>
              <a:ext cx="485152" cy="312737"/>
            </a:xfrm>
            <a:prstGeom prst="rect">
              <a:avLst/>
            </a:prstGeom>
            <a:solidFill>
              <a:srgbClr val="8EBCDC">
                <a:lumMod val="60000"/>
                <a:lumOff val="40000"/>
              </a:srgbClr>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LXC*</a:t>
              </a:r>
            </a:p>
          </p:txBody>
        </p:sp>
        <p:sp>
          <p:nvSpPr>
            <p:cNvPr id="50" name="Rectangle 49"/>
            <p:cNvSpPr/>
            <p:nvPr/>
          </p:nvSpPr>
          <p:spPr bwMode="auto">
            <a:xfrm>
              <a:off x="7913969" y="2323642"/>
              <a:ext cx="485152" cy="312738"/>
            </a:xfrm>
            <a:prstGeom prst="rect">
              <a:avLst/>
            </a:prstGeom>
            <a:solidFill>
              <a:srgbClr val="8EBCDC">
                <a:lumMod val="60000"/>
                <a:lumOff val="40000"/>
              </a:srgbClr>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LXC*</a:t>
              </a:r>
            </a:p>
          </p:txBody>
        </p:sp>
        <p:sp>
          <p:nvSpPr>
            <p:cNvPr id="51" name="Can 1"/>
            <p:cNvSpPr/>
            <p:nvPr/>
          </p:nvSpPr>
          <p:spPr bwMode="auto">
            <a:xfrm>
              <a:off x="7958768" y="3075234"/>
              <a:ext cx="900440" cy="1121434"/>
            </a:xfrm>
            <a:prstGeom prst="can">
              <a:avLst/>
            </a:prstGeom>
            <a:solidFill>
              <a:srgbClr val="676767"/>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lIns="91440" tIns="45720" rIns="91440" bIns="45720" rtlCol="0" anchor="ctr"/>
            <a:lstStyle/>
            <a:p>
              <a:pPr marL="0" marR="0" lvl="0" indent="0" algn="ctr" defTabSz="514308"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Arial" pitchFamily="-107" charset="0"/>
                  <a:cs typeface="Arial" pitchFamily="-107" charset="0"/>
                  <a:sym typeface="Arial" pitchFamily="-107" charset="0"/>
                </a:rPr>
                <a:t>IOS-XE DB</a:t>
              </a:r>
            </a:p>
          </p:txBody>
        </p:sp>
        <p:sp>
          <p:nvSpPr>
            <p:cNvPr id="52" name="Rectangle 24"/>
            <p:cNvSpPr>
              <a:spLocks noChangeArrowheads="1"/>
            </p:cNvSpPr>
            <p:nvPr/>
          </p:nvSpPr>
          <p:spPr bwMode="auto">
            <a:xfrm>
              <a:off x="6369410" y="2779713"/>
              <a:ext cx="1346741" cy="361950"/>
            </a:xfrm>
            <a:prstGeom prst="rect">
              <a:avLst/>
            </a:prstGeom>
            <a:solidFill>
              <a:srgbClr val="214794"/>
            </a:solidFill>
            <a:ln>
              <a:noFill/>
            </a:ln>
            <a:extLst>
              <a:ext uri="{91240B29-F687-4f45-9708-019B960494DF}">
                <a14:hiddenLine xmlns="" xmlns:a14="http://schemas.microsoft.com/office/drawing/2010/main" w="9525">
                  <a:solidFill>
                    <a:srgbClr val="000000"/>
                  </a:solidFill>
                  <a:round/>
                  <a:headEnd/>
                  <a:tailEnd/>
                </a14:hiddenLine>
              </a:ext>
            </a:extLst>
          </p:spPr>
          <p:txBody>
            <a:bodyPr lIns="51429" tIns="25715" rIns="51429" bIns="25715"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latin typeface="Arial"/>
                  <a:cs typeface="Apple LiGothic Medium" charset="0"/>
                  <a:sym typeface="Arial" charset="0"/>
                </a:rPr>
                <a:t>Common Infrastructure / HA</a:t>
              </a:r>
            </a:p>
          </p:txBody>
        </p:sp>
        <p:sp>
          <p:nvSpPr>
            <p:cNvPr id="53" name="Rectangle 53"/>
            <p:cNvSpPr/>
            <p:nvPr/>
          </p:nvSpPr>
          <p:spPr bwMode="auto">
            <a:xfrm>
              <a:off x="6369410" y="3178175"/>
              <a:ext cx="1346741" cy="361950"/>
            </a:xfrm>
            <a:prstGeom prst="rect">
              <a:avLst/>
            </a:prstGeom>
            <a:solidFill>
              <a:srgbClr val="214794">
                <a:lumMod val="75000"/>
              </a:srgbClr>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Management Interface</a:t>
              </a:r>
            </a:p>
          </p:txBody>
        </p:sp>
        <p:sp>
          <p:nvSpPr>
            <p:cNvPr id="54" name="Rectangle 54"/>
            <p:cNvSpPr/>
            <p:nvPr/>
          </p:nvSpPr>
          <p:spPr bwMode="auto">
            <a:xfrm>
              <a:off x="6369410" y="3578225"/>
              <a:ext cx="1346741" cy="361950"/>
            </a:xfrm>
            <a:prstGeom prst="rect">
              <a:avLst/>
            </a:prstGeom>
            <a:solidFill>
              <a:srgbClr val="214794">
                <a:lumMod val="50000"/>
              </a:srgbClr>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Module Drivers</a:t>
              </a:r>
            </a:p>
          </p:txBody>
        </p:sp>
        <p:sp>
          <p:nvSpPr>
            <p:cNvPr id="55" name="Rectangle 55"/>
            <p:cNvSpPr/>
            <p:nvPr/>
          </p:nvSpPr>
          <p:spPr bwMode="auto">
            <a:xfrm>
              <a:off x="6369410" y="3983038"/>
              <a:ext cx="1346741" cy="361950"/>
            </a:xfrm>
            <a:prstGeom prst="rect">
              <a:avLst/>
            </a:prstGeom>
            <a:solidFill>
              <a:srgbClr val="676767"/>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Kernel</a:t>
              </a:r>
            </a:p>
          </p:txBody>
        </p:sp>
        <p:sp>
          <p:nvSpPr>
            <p:cNvPr id="56" name="Rectangle 56"/>
            <p:cNvSpPr/>
            <p:nvPr/>
          </p:nvSpPr>
          <p:spPr bwMode="auto">
            <a:xfrm>
              <a:off x="8439682" y="1975361"/>
              <a:ext cx="485152" cy="312737"/>
            </a:xfrm>
            <a:prstGeom prst="rect">
              <a:avLst/>
            </a:prstGeom>
            <a:solidFill>
              <a:srgbClr val="8EBCDC">
                <a:lumMod val="60000"/>
                <a:lumOff val="40000"/>
              </a:srgbClr>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rPr>
                <a:t>WCM</a:t>
              </a:r>
            </a:p>
          </p:txBody>
        </p:sp>
        <p:sp>
          <p:nvSpPr>
            <p:cNvPr id="57" name="Rectangle 57"/>
            <p:cNvSpPr/>
            <p:nvPr/>
          </p:nvSpPr>
          <p:spPr bwMode="auto">
            <a:xfrm>
              <a:off x="8439682" y="2316672"/>
              <a:ext cx="485152" cy="312738"/>
            </a:xfrm>
            <a:prstGeom prst="rect">
              <a:avLst/>
            </a:prstGeom>
            <a:solidFill>
              <a:srgbClr val="8EBCDC">
                <a:lumMod val="60000"/>
                <a:lumOff val="40000"/>
              </a:srgbClr>
            </a:solidFill>
            <a:ln w="9525" cap="flat" cmpd="sng" algn="ctr">
              <a:noFill/>
              <a:prstDash val="solid"/>
              <a:round/>
              <a:headEnd type="none" w="med" len="med"/>
              <a:tailEnd type="none" w="med" len="med"/>
            </a:ln>
            <a:effectLst/>
          </p:spPr>
          <p:txBody>
            <a:bodyPr lIns="51429" tIns="25715" rIns="51429" bIns="25715" anchor="ctr"/>
            <a:lstStyle/>
            <a:p>
              <a:pPr marL="0" marR="0" lvl="0" indent="0" algn="ctr" defTabSz="514245"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err="1">
                  <a:ln>
                    <a:noFill/>
                  </a:ln>
                  <a:solidFill>
                    <a:srgbClr val="FFFFFF"/>
                  </a:solidFill>
                  <a:effectLst/>
                  <a:uLnTx/>
                  <a:uFillTx/>
                  <a:latin typeface="Arial"/>
                  <a:ea typeface="Apple LiGothic Medium"/>
                  <a:cs typeface="Apple LiGothic Medium"/>
                  <a:sym typeface="Arial" pitchFamily="-107" charset="0"/>
                </a:rPr>
                <a:t>Wireshark</a:t>
              </a:r>
              <a:endParaRPr kumimoji="0" lang="en-US" sz="600" b="0" i="0" u="none" strike="noStrike" kern="0" cap="none" spc="0" normalizeH="0" baseline="0" noProof="0" dirty="0">
                <a:ln>
                  <a:noFill/>
                </a:ln>
                <a:solidFill>
                  <a:srgbClr val="FFFFFF"/>
                </a:solidFill>
                <a:effectLst/>
                <a:uLnTx/>
                <a:uFillTx/>
                <a:latin typeface="Arial"/>
                <a:ea typeface="Apple LiGothic Medium"/>
                <a:cs typeface="Apple LiGothic Medium"/>
                <a:sym typeface="Arial" pitchFamily="-107" charset="0"/>
              </a:endParaRPr>
            </a:p>
          </p:txBody>
        </p:sp>
      </p:grpSp>
      <p:sp>
        <p:nvSpPr>
          <p:cNvPr id="62" name="Rectangle 4"/>
          <p:cNvSpPr/>
          <p:nvPr/>
        </p:nvSpPr>
        <p:spPr bwMode="auto">
          <a:xfrm>
            <a:off x="6110302" y="1509606"/>
            <a:ext cx="1475598" cy="2860622"/>
          </a:xfrm>
          <a:prstGeom prst="rect">
            <a:avLst/>
          </a:prstGeom>
          <a:noFill/>
          <a:ln w="12700" cap="flat">
            <a:solidFill>
              <a:srgbClr val="57B74E"/>
            </a:solidFill>
            <a:prstDash val="dash"/>
            <a:miter lim="800000"/>
            <a:headEnd type="none" w="med" len="med"/>
            <a:tailEnd type="none" w="med" len="med"/>
          </a:ln>
        </p:spPr>
        <p:txBody>
          <a:bodyPr lIns="91440" tIns="45720" rIns="91440" bIns="45720"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smtClean="0">
              <a:ln>
                <a:noFill/>
              </a:ln>
              <a:solidFill>
                <a:srgbClr val="FFFFFF"/>
              </a:solidFill>
              <a:effectLst/>
              <a:uLnTx/>
              <a:uFillTx/>
              <a:latin typeface="Arial"/>
              <a:ea typeface="Arial" pitchFamily="-107" charset="0"/>
              <a:cs typeface="Arial" pitchFamily="-107" charset="0"/>
              <a:sym typeface="Arial" pitchFamily="-107" charset="0"/>
            </a:endParaRPr>
          </a:p>
        </p:txBody>
      </p:sp>
      <p:grpSp>
        <p:nvGrpSpPr>
          <p:cNvPr id="63" name="Group 5"/>
          <p:cNvGrpSpPr/>
          <p:nvPr/>
        </p:nvGrpSpPr>
        <p:grpSpPr>
          <a:xfrm>
            <a:off x="6244322" y="1854121"/>
            <a:ext cx="1253332" cy="601382"/>
            <a:chOff x="6397595" y="317608"/>
            <a:chExt cx="1253332" cy="601382"/>
          </a:xfrm>
        </p:grpSpPr>
        <p:sp>
          <p:nvSpPr>
            <p:cNvPr id="64" name="Rectangle 34"/>
            <p:cNvSpPr>
              <a:spLocks noChangeArrowheads="1"/>
            </p:cNvSpPr>
            <p:nvPr/>
          </p:nvSpPr>
          <p:spPr bwMode="auto">
            <a:xfrm>
              <a:off x="6397595" y="330419"/>
              <a:ext cx="571720" cy="588571"/>
            </a:xfrm>
            <a:prstGeom prst="rect">
              <a:avLst/>
            </a:prstGeom>
            <a:solidFill>
              <a:srgbClr val="8EBCDC"/>
            </a:solidFill>
            <a:ln>
              <a:noFill/>
            </a:ln>
            <a:extLst>
              <a:ext uri="{91240B29-F687-4f45-9708-019B960494DF}">
                <a14:hiddenLine xmlns="" xmlns:a14="http://schemas.microsoft.com/office/drawing/2010/main" w="9525">
                  <a:solidFill>
                    <a:srgbClr val="000000"/>
                  </a:solidFill>
                  <a:round/>
                  <a:headEnd/>
                  <a:tailEnd/>
                </a14:hiddenLine>
              </a:ext>
            </a:extLst>
          </p:spPr>
          <p:txBody>
            <a:bodyPr lIns="51435" tIns="25718" rIns="51435" bIns="25718"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err="1" smtClean="0">
                  <a:ln>
                    <a:noFill/>
                  </a:ln>
                  <a:solidFill>
                    <a:srgbClr val="FFFFFF"/>
                  </a:solidFill>
                  <a:effectLst/>
                  <a:uLnTx/>
                  <a:uFillTx/>
                  <a:latin typeface="Arial"/>
                  <a:cs typeface="Apple LiGothic Medium" charset="0"/>
                  <a:sym typeface="Arial" charset="0"/>
                </a:rPr>
                <a:t>IOSd</a:t>
              </a:r>
              <a:r>
                <a:rPr kumimoji="0" lang="en-US" sz="800" b="0" i="0" u="none" strike="noStrike" kern="0" cap="none" spc="0" normalizeH="0" baseline="0" noProof="0" dirty="0" smtClean="0">
                  <a:ln>
                    <a:noFill/>
                  </a:ln>
                  <a:solidFill>
                    <a:srgbClr val="FFFFFF"/>
                  </a:solidFill>
                  <a:effectLst/>
                  <a:uLnTx/>
                  <a:uFillTx/>
                  <a:latin typeface="Arial"/>
                  <a:cs typeface="Apple LiGothic Medium" charset="0"/>
                  <a:sym typeface="Arial" charset="0"/>
                </a:rPr>
                <a:t> Blob</a:t>
              </a:r>
            </a:p>
          </p:txBody>
        </p:sp>
        <p:sp>
          <p:nvSpPr>
            <p:cNvPr id="65" name="Rectangle 34"/>
            <p:cNvSpPr>
              <a:spLocks noChangeArrowheads="1"/>
            </p:cNvSpPr>
            <p:nvPr/>
          </p:nvSpPr>
          <p:spPr bwMode="auto">
            <a:xfrm>
              <a:off x="7004289" y="317608"/>
              <a:ext cx="512414" cy="411033"/>
            </a:xfrm>
            <a:prstGeom prst="rect">
              <a:avLst/>
            </a:prstGeom>
            <a:solidFill>
              <a:srgbClr val="8EBCDC"/>
            </a:solidFill>
            <a:ln>
              <a:noFill/>
            </a:ln>
            <a:extLst>
              <a:ext uri="{91240B29-F687-4f45-9708-019B960494DF}">
                <a14:hiddenLine xmlns="" xmlns:a14="http://schemas.microsoft.com/office/drawing/2010/main" w="9525">
                  <a:solidFill>
                    <a:srgbClr val="000000"/>
                  </a:solidFill>
                  <a:round/>
                  <a:headEnd/>
                  <a:tailEnd/>
                </a14:hiddenLine>
              </a:ext>
            </a:extLst>
          </p:spPr>
          <p:txBody>
            <a:bodyPr lIns="51435" tIns="25718" rIns="51435" bIns="25718"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Arial"/>
                  <a:cs typeface="Apple LiGothic Medium" charset="0"/>
                  <a:sym typeface="Arial" charset="0"/>
                </a:rPr>
                <a:t>IOS Sub Systems</a:t>
              </a:r>
            </a:p>
          </p:txBody>
        </p:sp>
        <p:sp>
          <p:nvSpPr>
            <p:cNvPr id="66" name="Rectangle 34"/>
            <p:cNvSpPr>
              <a:spLocks noChangeArrowheads="1"/>
            </p:cNvSpPr>
            <p:nvPr/>
          </p:nvSpPr>
          <p:spPr bwMode="auto">
            <a:xfrm>
              <a:off x="7074090" y="408053"/>
              <a:ext cx="512414" cy="411033"/>
            </a:xfrm>
            <a:prstGeom prst="rect">
              <a:avLst/>
            </a:prstGeom>
            <a:solidFill>
              <a:srgbClr val="8EBCDC"/>
            </a:solidFill>
            <a:ln>
              <a:noFill/>
            </a:ln>
            <a:extLst>
              <a:ext uri="{91240B29-F687-4f45-9708-019B960494DF}">
                <a14:hiddenLine xmlns="" xmlns:a14="http://schemas.microsoft.com/office/drawing/2010/main" w="9525">
                  <a:solidFill>
                    <a:srgbClr val="000000"/>
                  </a:solidFill>
                  <a:round/>
                  <a:headEnd/>
                  <a:tailEnd/>
                </a14:hiddenLine>
              </a:ext>
            </a:extLst>
          </p:spPr>
          <p:txBody>
            <a:bodyPr lIns="51435" tIns="25718" rIns="51435" bIns="25718"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Arial"/>
                  <a:cs typeface="Apple LiGothic Medium" charset="0"/>
                  <a:sym typeface="Arial" charset="0"/>
                </a:rPr>
                <a:t>IOS Sub Systems</a:t>
              </a:r>
            </a:p>
          </p:txBody>
        </p:sp>
        <p:sp>
          <p:nvSpPr>
            <p:cNvPr id="67" name="Rectangle 34"/>
            <p:cNvSpPr>
              <a:spLocks noChangeArrowheads="1"/>
            </p:cNvSpPr>
            <p:nvPr/>
          </p:nvSpPr>
          <p:spPr bwMode="auto">
            <a:xfrm>
              <a:off x="7138513" y="503471"/>
              <a:ext cx="512414" cy="411033"/>
            </a:xfrm>
            <a:prstGeom prst="rect">
              <a:avLst/>
            </a:prstGeom>
            <a:solidFill>
              <a:srgbClr val="8EBCDC"/>
            </a:solidFill>
            <a:ln>
              <a:noFill/>
            </a:ln>
            <a:extLst>
              <a:ext uri="{91240B29-F687-4f45-9708-019B960494DF}">
                <a14:hiddenLine xmlns="" xmlns:a14="http://schemas.microsoft.com/office/drawing/2010/main" w="9525">
                  <a:solidFill>
                    <a:srgbClr val="000000"/>
                  </a:solidFill>
                  <a:round/>
                  <a:headEnd/>
                  <a:tailEnd/>
                </a14:hiddenLine>
              </a:ext>
            </a:extLst>
          </p:spPr>
          <p:txBody>
            <a:bodyPr lIns="51435" tIns="25718" rIns="51435" bIns="25718" anchor="ctr"/>
            <a:lstStyle/>
            <a:p>
              <a:pPr marL="0" marR="0" lvl="0" indent="0" algn="ctr" defTabSz="512699"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solidFill>
                  <a:effectLst/>
                  <a:uLnTx/>
                  <a:uFillTx/>
                  <a:latin typeface="Arial"/>
                  <a:cs typeface="Apple LiGothic Medium" charset="0"/>
                  <a:sym typeface="Arial" charset="0"/>
                </a:rPr>
                <a:t>IOS Sub Systems</a:t>
              </a:r>
            </a:p>
          </p:txBody>
        </p:sp>
      </p:grpSp>
    </p:spTree>
    <p:extLst>
      <p:ext uri="{BB962C8B-B14F-4D97-AF65-F5344CB8AC3E}">
        <p14:creationId xmlns:p14="http://schemas.microsoft.com/office/powerpoint/2010/main" val="659902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4498" y="323930"/>
            <a:ext cx="8841701"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ＭＳ Ｐゴシック" panose="020B0600070205080204" pitchFamily="50" charset="-128"/>
                <a:ea typeface="ＭＳ Ｐゴシック" panose="020B0600070205080204" pitchFamily="50" charset="-128"/>
                <a:cs typeface="MS PGothic" charset="-128"/>
              </a:rPr>
              <a:t>ハードウェア内部を再設計　</a:t>
            </a:r>
            <a:r>
              <a:rPr lang="en-US" altLang="ja-JP" smtClean="0">
                <a:latin typeface="ＭＳ Ｐゴシック" panose="020B0600070205080204" pitchFamily="50" charset="-128"/>
                <a:ea typeface="ＭＳ Ｐゴシック" panose="020B0600070205080204" pitchFamily="50" charset="-128"/>
                <a:cs typeface="MS PGothic" charset="-128"/>
              </a:rPr>
              <a:t>UADP 2.0 – </a:t>
            </a:r>
            <a:r>
              <a:rPr lang="ja-JP" altLang="en-US" smtClean="0">
                <a:latin typeface="ＭＳ Ｐゴシック" panose="020B0600070205080204" pitchFamily="50" charset="-128"/>
                <a:ea typeface="ＭＳ Ｐゴシック" panose="020B0600070205080204" pitchFamily="50" charset="-128"/>
                <a:cs typeface="MS PGothic" charset="-128"/>
              </a:rPr>
              <a:t>次世代</a:t>
            </a:r>
            <a:r>
              <a:rPr lang="en-US" altLang="ja-JP" smtClean="0">
                <a:latin typeface="ＭＳ Ｐゴシック" panose="020B0600070205080204" pitchFamily="50" charset="-128"/>
                <a:ea typeface="ＭＳ Ｐゴシック" panose="020B0600070205080204" pitchFamily="50" charset="-128"/>
                <a:cs typeface="MS PGothic" charset="-128"/>
              </a:rPr>
              <a:t>ASIC</a:t>
            </a:r>
            <a:endParaRPr lang="ja-JP" altLang="en-US">
              <a:latin typeface="ＭＳ Ｐゴシック" panose="020B0600070205080204" pitchFamily="50" charset="-128"/>
              <a:ea typeface="ＭＳ Ｐゴシック" panose="020B0600070205080204" pitchFamily="50"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9059" y="1343355"/>
            <a:ext cx="3323248" cy="3242578"/>
          </a:xfrm>
          <a:prstGeom prst="rect">
            <a:avLst/>
          </a:prstGeom>
        </p:spPr>
      </p:pic>
      <p:grpSp>
        <p:nvGrpSpPr>
          <p:cNvPr id="4" name="Group 3"/>
          <p:cNvGrpSpPr/>
          <p:nvPr/>
        </p:nvGrpSpPr>
        <p:grpSpPr>
          <a:xfrm>
            <a:off x="1257157" y="1764998"/>
            <a:ext cx="3037175" cy="581323"/>
            <a:chOff x="586368" y="1946369"/>
            <a:chExt cx="3826300" cy="732364"/>
          </a:xfrm>
        </p:grpSpPr>
        <p:sp>
          <p:nvSpPr>
            <p:cNvPr id="5" name="Rounded Rectangle 4"/>
            <p:cNvSpPr/>
            <p:nvPr/>
          </p:nvSpPr>
          <p:spPr>
            <a:xfrm rot="10800000" flipV="1">
              <a:off x="586368" y="1946369"/>
              <a:ext cx="3826300" cy="732364"/>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200" dirty="0">
                  <a:latin typeface="ＭＳ Ｐゴシック" panose="020B0600070205080204" pitchFamily="50" charset="-128"/>
                  <a:ea typeface="ＭＳ Ｐゴシック" panose="020B0600070205080204" pitchFamily="50" charset="-128"/>
                  <a:cs typeface="MS PGothic" charset="-128"/>
                </a:rPr>
                <a:t>普遍的な展開</a:t>
              </a:r>
            </a:p>
            <a:p>
              <a:pPr algn="ctr"/>
              <a:r>
                <a:rPr lang="en-US" sz="1200" dirty="0">
                  <a:latin typeface="ＭＳ Ｐゴシック" panose="020B0600070205080204" pitchFamily="50" charset="-128"/>
                  <a:ea typeface="ＭＳ Ｐゴシック" panose="020B0600070205080204" pitchFamily="50" charset="-128"/>
                  <a:cs typeface="MS PGothic" charset="-128"/>
                </a:rPr>
                <a:t>Adaptable Tables</a:t>
              </a:r>
            </a:p>
          </p:txBody>
        </p:sp>
        <p:sp>
          <p:nvSpPr>
            <p:cNvPr id="6" name="Oval 5"/>
            <p:cNvSpPr/>
            <p:nvPr/>
          </p:nvSpPr>
          <p:spPr>
            <a:xfrm>
              <a:off x="852484" y="2082998"/>
              <a:ext cx="459106" cy="4591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7" name="Group 6"/>
            <p:cNvGrpSpPr/>
            <p:nvPr/>
          </p:nvGrpSpPr>
          <p:grpSpPr>
            <a:xfrm>
              <a:off x="980702" y="2120244"/>
              <a:ext cx="304407" cy="316737"/>
              <a:chOff x="980702" y="2120244"/>
              <a:chExt cx="304407" cy="316737"/>
            </a:xfrm>
          </p:grpSpPr>
          <p:sp>
            <p:nvSpPr>
              <p:cNvPr id="8" name="Rounded Rectangle 7"/>
              <p:cNvSpPr/>
              <p:nvPr/>
            </p:nvSpPr>
            <p:spPr>
              <a:xfrm>
                <a:off x="980702" y="2229332"/>
                <a:ext cx="207649" cy="207649"/>
              </a:xfrm>
              <a:prstGeom prst="roundRect">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sp>
            <p:nvSpPr>
              <p:cNvPr id="9" name="Rectangle 8"/>
              <p:cNvSpPr/>
              <p:nvPr/>
            </p:nvSpPr>
            <p:spPr>
              <a:xfrm>
                <a:off x="1096047" y="2174694"/>
                <a:ext cx="133645" cy="13588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10" name="Group 65"/>
              <p:cNvGrpSpPr>
                <a:grpSpLocks noChangeAspect="1"/>
              </p:cNvGrpSpPr>
              <p:nvPr/>
            </p:nvGrpSpPr>
            <p:grpSpPr bwMode="auto">
              <a:xfrm rot="13129921">
                <a:off x="1105893" y="2120244"/>
                <a:ext cx="179216" cy="180920"/>
                <a:chOff x="3671" y="924"/>
                <a:chExt cx="1368" cy="1381"/>
              </a:xfrm>
            </p:grpSpPr>
            <p:sp>
              <p:nvSpPr>
                <p:cNvPr id="11" name="Freeform 80"/>
                <p:cNvSpPr>
                  <a:spLocks noEditPoints="1"/>
                </p:cNvSpPr>
                <p:nvPr/>
              </p:nvSpPr>
              <p:spPr bwMode="auto">
                <a:xfrm>
                  <a:off x="3899" y="1401"/>
                  <a:ext cx="532" cy="541"/>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2" name="Freeform 68"/>
                <p:cNvSpPr>
                  <a:spLocks/>
                </p:cNvSpPr>
                <p:nvPr/>
              </p:nvSpPr>
              <p:spPr bwMode="auto">
                <a:xfrm>
                  <a:off x="3671" y="2203"/>
                  <a:ext cx="1368" cy="102"/>
                </a:xfrm>
                <a:custGeom>
                  <a:avLst/>
                  <a:gdLst>
                    <a:gd name="T0" fmla="*/ 576 w 576"/>
                    <a:gd name="T1" fmla="*/ 0 h 43"/>
                    <a:gd name="T2" fmla="*/ 576 w 576"/>
                    <a:gd name="T3" fmla="*/ 0 h 43"/>
                    <a:gd name="T4" fmla="*/ 533 w 576"/>
                    <a:gd name="T5" fmla="*/ 43 h 43"/>
                    <a:gd name="T6" fmla="*/ 533 w 576"/>
                    <a:gd name="T7" fmla="*/ 43 h 43"/>
                    <a:gd name="T8" fmla="*/ 44 w 576"/>
                    <a:gd name="T9" fmla="*/ 43 h 43"/>
                    <a:gd name="T10" fmla="*/ 44 w 576"/>
                    <a:gd name="T11" fmla="*/ 43 h 43"/>
                    <a:gd name="T12" fmla="*/ 0 w 576"/>
                    <a:gd name="T13" fmla="*/ 0 h 43"/>
                    <a:gd name="T14" fmla="*/ 0 w 576"/>
                    <a:gd name="T15" fmla="*/ 0 h 43"/>
                    <a:gd name="T16" fmla="*/ 44 w 576"/>
                    <a:gd name="T17" fmla="*/ 43 h 43"/>
                    <a:gd name="T18" fmla="*/ 533 w 576"/>
                    <a:gd name="T19" fmla="*/ 43 h 43"/>
                    <a:gd name="T20" fmla="*/ 576 w 576"/>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43">
                      <a:moveTo>
                        <a:pt x="576" y="0"/>
                      </a:moveTo>
                      <a:cubicBezTo>
                        <a:pt x="576" y="0"/>
                        <a:pt x="576" y="0"/>
                        <a:pt x="576" y="0"/>
                      </a:cubicBezTo>
                      <a:cubicBezTo>
                        <a:pt x="576" y="24"/>
                        <a:pt x="557" y="43"/>
                        <a:pt x="533" y="43"/>
                      </a:cubicBezTo>
                      <a:cubicBezTo>
                        <a:pt x="533" y="43"/>
                        <a:pt x="533" y="43"/>
                        <a:pt x="533" y="43"/>
                      </a:cubicBezTo>
                      <a:cubicBezTo>
                        <a:pt x="44" y="43"/>
                        <a:pt x="44" y="43"/>
                        <a:pt x="44" y="43"/>
                      </a:cubicBezTo>
                      <a:cubicBezTo>
                        <a:pt x="44" y="43"/>
                        <a:pt x="44" y="43"/>
                        <a:pt x="44" y="43"/>
                      </a:cubicBezTo>
                      <a:cubicBezTo>
                        <a:pt x="20" y="43"/>
                        <a:pt x="1" y="24"/>
                        <a:pt x="0" y="0"/>
                      </a:cubicBezTo>
                      <a:cubicBezTo>
                        <a:pt x="0" y="0"/>
                        <a:pt x="0" y="0"/>
                        <a:pt x="0" y="0"/>
                      </a:cubicBezTo>
                      <a:cubicBezTo>
                        <a:pt x="1" y="24"/>
                        <a:pt x="20" y="43"/>
                        <a:pt x="44" y="43"/>
                      </a:cubicBezTo>
                      <a:cubicBezTo>
                        <a:pt x="533" y="43"/>
                        <a:pt x="533" y="43"/>
                        <a:pt x="533" y="43"/>
                      </a:cubicBezTo>
                      <a:cubicBezTo>
                        <a:pt x="557" y="43"/>
                        <a:pt x="576" y="24"/>
                        <a:pt x="576"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3" name="Freeform 70"/>
                <p:cNvSpPr>
                  <a:spLocks/>
                </p:cNvSpPr>
                <p:nvPr/>
              </p:nvSpPr>
              <p:spPr bwMode="auto">
                <a:xfrm>
                  <a:off x="3671" y="1771"/>
                  <a:ext cx="206" cy="329"/>
                </a:xfrm>
                <a:custGeom>
                  <a:avLst/>
                  <a:gdLst>
                    <a:gd name="T0" fmla="*/ 44 w 87"/>
                    <a:gd name="T1" fmla="*/ 0 h 139"/>
                    <a:gd name="T2" fmla="*/ 0 w 87"/>
                    <a:gd name="T3" fmla="*/ 44 h 139"/>
                    <a:gd name="T4" fmla="*/ 0 w 87"/>
                    <a:gd name="T5" fmla="*/ 44 h 139"/>
                    <a:gd name="T6" fmla="*/ 44 w 87"/>
                    <a:gd name="T7" fmla="*/ 0 h 139"/>
                    <a:gd name="T8" fmla="*/ 87 w 87"/>
                    <a:gd name="T9" fmla="*/ 44 h 139"/>
                    <a:gd name="T10" fmla="*/ 87 w 87"/>
                    <a:gd name="T11" fmla="*/ 139 h 139"/>
                    <a:gd name="T12" fmla="*/ 87 w 87"/>
                    <a:gd name="T13" fmla="*/ 44 h 139"/>
                    <a:gd name="T14" fmla="*/ 44 w 87"/>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39">
                      <a:moveTo>
                        <a:pt x="44" y="0"/>
                      </a:moveTo>
                      <a:cubicBezTo>
                        <a:pt x="20" y="0"/>
                        <a:pt x="0" y="20"/>
                        <a:pt x="0" y="44"/>
                      </a:cubicBezTo>
                      <a:cubicBezTo>
                        <a:pt x="0" y="44"/>
                        <a:pt x="0" y="44"/>
                        <a:pt x="0" y="44"/>
                      </a:cubicBezTo>
                      <a:cubicBezTo>
                        <a:pt x="0" y="20"/>
                        <a:pt x="20" y="0"/>
                        <a:pt x="44" y="0"/>
                      </a:cubicBezTo>
                      <a:cubicBezTo>
                        <a:pt x="67" y="0"/>
                        <a:pt x="87" y="20"/>
                        <a:pt x="87" y="44"/>
                      </a:cubicBezTo>
                      <a:cubicBezTo>
                        <a:pt x="87" y="139"/>
                        <a:pt x="87" y="139"/>
                        <a:pt x="87" y="139"/>
                      </a:cubicBezTo>
                      <a:cubicBezTo>
                        <a:pt x="87" y="44"/>
                        <a:pt x="87" y="44"/>
                        <a:pt x="87" y="44"/>
                      </a:cubicBezTo>
                      <a:cubicBezTo>
                        <a:pt x="87" y="20"/>
                        <a:pt x="67" y="0"/>
                        <a:pt x="44"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4" name="Freeform 72"/>
                <p:cNvSpPr>
                  <a:spLocks/>
                </p:cNvSpPr>
                <p:nvPr/>
              </p:nvSpPr>
              <p:spPr bwMode="auto">
                <a:xfrm>
                  <a:off x="3671" y="2203"/>
                  <a:ext cx="104" cy="102"/>
                </a:xfrm>
                <a:custGeom>
                  <a:avLst/>
                  <a:gdLst>
                    <a:gd name="T0" fmla="*/ 0 w 44"/>
                    <a:gd name="T1" fmla="*/ 0 h 43"/>
                    <a:gd name="T2" fmla="*/ 44 w 44"/>
                    <a:gd name="T3" fmla="*/ 43 h 43"/>
                    <a:gd name="T4" fmla="*/ 44 w 44"/>
                    <a:gd name="T5" fmla="*/ 43 h 43"/>
                    <a:gd name="T6" fmla="*/ 44 w 44"/>
                    <a:gd name="T7" fmla="*/ 43 h 43"/>
                    <a:gd name="T8" fmla="*/ 0 w 44"/>
                    <a:gd name="T9" fmla="*/ 0 h 43"/>
                  </a:gdLst>
                  <a:ahLst/>
                  <a:cxnLst>
                    <a:cxn ang="0">
                      <a:pos x="T0" y="T1"/>
                    </a:cxn>
                    <a:cxn ang="0">
                      <a:pos x="T2" y="T3"/>
                    </a:cxn>
                    <a:cxn ang="0">
                      <a:pos x="T4" y="T5"/>
                    </a:cxn>
                    <a:cxn ang="0">
                      <a:pos x="T6" y="T7"/>
                    </a:cxn>
                    <a:cxn ang="0">
                      <a:pos x="T8" y="T9"/>
                    </a:cxn>
                  </a:cxnLst>
                  <a:rect l="0" t="0" r="r" b="b"/>
                  <a:pathLst>
                    <a:path w="44" h="43">
                      <a:moveTo>
                        <a:pt x="0" y="0"/>
                      </a:moveTo>
                      <a:cubicBezTo>
                        <a:pt x="1" y="24"/>
                        <a:pt x="20" y="43"/>
                        <a:pt x="44" y="43"/>
                      </a:cubicBezTo>
                      <a:cubicBezTo>
                        <a:pt x="44" y="43"/>
                        <a:pt x="44" y="43"/>
                        <a:pt x="44" y="43"/>
                      </a:cubicBezTo>
                      <a:cubicBezTo>
                        <a:pt x="44" y="43"/>
                        <a:pt x="44" y="43"/>
                        <a:pt x="44" y="43"/>
                      </a:cubicBezTo>
                      <a:cubicBezTo>
                        <a:pt x="20" y="43"/>
                        <a:pt x="1" y="24"/>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5" name="Freeform 74"/>
                <p:cNvSpPr>
                  <a:spLocks/>
                </p:cNvSpPr>
                <p:nvPr/>
              </p:nvSpPr>
              <p:spPr bwMode="auto">
                <a:xfrm>
                  <a:off x="4834" y="1771"/>
                  <a:ext cx="205" cy="432"/>
                </a:xfrm>
                <a:custGeom>
                  <a:avLst/>
                  <a:gdLst>
                    <a:gd name="T0" fmla="*/ 43 w 86"/>
                    <a:gd name="T1" fmla="*/ 0 h 182"/>
                    <a:gd name="T2" fmla="*/ 0 w 86"/>
                    <a:gd name="T3" fmla="*/ 44 h 182"/>
                    <a:gd name="T4" fmla="*/ 0 w 86"/>
                    <a:gd name="T5" fmla="*/ 44 h 182"/>
                    <a:gd name="T6" fmla="*/ 43 w 86"/>
                    <a:gd name="T7" fmla="*/ 0 h 182"/>
                    <a:gd name="T8" fmla="*/ 86 w 86"/>
                    <a:gd name="T9" fmla="*/ 44 h 182"/>
                    <a:gd name="T10" fmla="*/ 86 w 86"/>
                    <a:gd name="T11" fmla="*/ 182 h 182"/>
                    <a:gd name="T12" fmla="*/ 86 w 86"/>
                    <a:gd name="T13" fmla="*/ 182 h 182"/>
                    <a:gd name="T14" fmla="*/ 86 w 86"/>
                    <a:gd name="T15" fmla="*/ 44 h 182"/>
                    <a:gd name="T16" fmla="*/ 43 w 86"/>
                    <a:gd name="T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82">
                      <a:moveTo>
                        <a:pt x="43" y="0"/>
                      </a:moveTo>
                      <a:cubicBezTo>
                        <a:pt x="20" y="0"/>
                        <a:pt x="0" y="20"/>
                        <a:pt x="0" y="44"/>
                      </a:cubicBezTo>
                      <a:cubicBezTo>
                        <a:pt x="0" y="44"/>
                        <a:pt x="0" y="44"/>
                        <a:pt x="0" y="44"/>
                      </a:cubicBezTo>
                      <a:cubicBezTo>
                        <a:pt x="0" y="20"/>
                        <a:pt x="20" y="0"/>
                        <a:pt x="43" y="0"/>
                      </a:cubicBezTo>
                      <a:cubicBezTo>
                        <a:pt x="67" y="0"/>
                        <a:pt x="86" y="20"/>
                        <a:pt x="86" y="44"/>
                      </a:cubicBezTo>
                      <a:cubicBezTo>
                        <a:pt x="86" y="182"/>
                        <a:pt x="86" y="182"/>
                        <a:pt x="86" y="182"/>
                      </a:cubicBezTo>
                      <a:cubicBezTo>
                        <a:pt x="86" y="182"/>
                        <a:pt x="86" y="182"/>
                        <a:pt x="86" y="182"/>
                      </a:cubicBezTo>
                      <a:cubicBezTo>
                        <a:pt x="86" y="44"/>
                        <a:pt x="86" y="44"/>
                        <a:pt x="86" y="44"/>
                      </a:cubicBezTo>
                      <a:cubicBezTo>
                        <a:pt x="86" y="20"/>
                        <a:pt x="67" y="0"/>
                        <a:pt x="43"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6" name="Freeform 76"/>
                <p:cNvSpPr>
                  <a:spLocks/>
                </p:cNvSpPr>
                <p:nvPr/>
              </p:nvSpPr>
              <p:spPr bwMode="auto">
                <a:xfrm>
                  <a:off x="4936" y="2203"/>
                  <a:ext cx="103" cy="102"/>
                </a:xfrm>
                <a:custGeom>
                  <a:avLst/>
                  <a:gdLst>
                    <a:gd name="T0" fmla="*/ 43 w 43"/>
                    <a:gd name="T1" fmla="*/ 0 h 43"/>
                    <a:gd name="T2" fmla="*/ 0 w 43"/>
                    <a:gd name="T3" fmla="*/ 43 h 43"/>
                    <a:gd name="T4" fmla="*/ 0 w 43"/>
                    <a:gd name="T5" fmla="*/ 43 h 43"/>
                    <a:gd name="T6" fmla="*/ 0 w 43"/>
                    <a:gd name="T7" fmla="*/ 43 h 43"/>
                    <a:gd name="T8" fmla="*/ 43 w 43"/>
                    <a:gd name="T9" fmla="*/ 0 h 43"/>
                  </a:gdLst>
                  <a:ahLst/>
                  <a:cxnLst>
                    <a:cxn ang="0">
                      <a:pos x="T0" y="T1"/>
                    </a:cxn>
                    <a:cxn ang="0">
                      <a:pos x="T2" y="T3"/>
                    </a:cxn>
                    <a:cxn ang="0">
                      <a:pos x="T4" y="T5"/>
                    </a:cxn>
                    <a:cxn ang="0">
                      <a:pos x="T6" y="T7"/>
                    </a:cxn>
                    <a:cxn ang="0">
                      <a:pos x="T8" y="T9"/>
                    </a:cxn>
                  </a:cxnLst>
                  <a:rect l="0" t="0" r="r" b="b"/>
                  <a:pathLst>
                    <a:path w="43" h="43">
                      <a:moveTo>
                        <a:pt x="43" y="0"/>
                      </a:moveTo>
                      <a:cubicBezTo>
                        <a:pt x="43" y="24"/>
                        <a:pt x="24" y="43"/>
                        <a:pt x="0" y="43"/>
                      </a:cubicBezTo>
                      <a:cubicBezTo>
                        <a:pt x="0" y="43"/>
                        <a:pt x="0" y="43"/>
                        <a:pt x="0" y="43"/>
                      </a:cubicBezTo>
                      <a:cubicBezTo>
                        <a:pt x="0" y="43"/>
                        <a:pt x="0" y="43"/>
                        <a:pt x="0" y="43"/>
                      </a:cubicBezTo>
                      <a:cubicBezTo>
                        <a:pt x="24" y="43"/>
                        <a:pt x="43" y="24"/>
                        <a:pt x="43"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7" name="Freeform 78"/>
                <p:cNvSpPr>
                  <a:spLocks/>
                </p:cNvSpPr>
                <p:nvPr/>
              </p:nvSpPr>
              <p:spPr bwMode="auto">
                <a:xfrm>
                  <a:off x="4252" y="924"/>
                  <a:ext cx="207" cy="778"/>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8" name="Freeform 79"/>
                <p:cNvSpPr>
                  <a:spLocks noEditPoints="1"/>
                </p:cNvSpPr>
                <p:nvPr/>
              </p:nvSpPr>
              <p:spPr bwMode="auto">
                <a:xfrm>
                  <a:off x="3899" y="1431"/>
                  <a:ext cx="532" cy="520"/>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19" name="Freeform 81"/>
                <p:cNvSpPr>
                  <a:spLocks/>
                </p:cNvSpPr>
                <p:nvPr/>
              </p:nvSpPr>
              <p:spPr bwMode="auto">
                <a:xfrm>
                  <a:off x="4357" y="1949"/>
                  <a:ext cx="17" cy="2"/>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0" name="Freeform 82"/>
                <p:cNvSpPr>
                  <a:spLocks/>
                </p:cNvSpPr>
                <p:nvPr/>
              </p:nvSpPr>
              <p:spPr bwMode="auto">
                <a:xfrm>
                  <a:off x="4252" y="1600"/>
                  <a:ext cx="103" cy="247"/>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1" name="Freeform 83"/>
                <p:cNvSpPr>
                  <a:spLocks noEditPoints="1"/>
                </p:cNvSpPr>
                <p:nvPr/>
              </p:nvSpPr>
              <p:spPr bwMode="auto">
                <a:xfrm>
                  <a:off x="4281" y="1422"/>
                  <a:ext cx="532" cy="529"/>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2" name="Freeform 84"/>
                <p:cNvSpPr>
                  <a:spLocks noEditPoints="1"/>
                </p:cNvSpPr>
                <p:nvPr/>
              </p:nvSpPr>
              <p:spPr bwMode="auto">
                <a:xfrm>
                  <a:off x="4281" y="1401"/>
                  <a:ext cx="532" cy="545"/>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3" name="Freeform 85"/>
                <p:cNvSpPr>
                  <a:spLocks/>
                </p:cNvSpPr>
                <p:nvPr/>
              </p:nvSpPr>
              <p:spPr bwMode="auto">
                <a:xfrm>
                  <a:off x="4355" y="1600"/>
                  <a:ext cx="109" cy="280"/>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4" name="Freeform 86"/>
                <p:cNvSpPr>
                  <a:spLocks noEditPoints="1"/>
                </p:cNvSpPr>
                <p:nvPr/>
              </p:nvSpPr>
              <p:spPr bwMode="auto">
                <a:xfrm>
                  <a:off x="4328" y="1942"/>
                  <a:ext cx="69" cy="9"/>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5" name="Freeform 87"/>
                <p:cNvSpPr>
                  <a:spLocks noEditPoints="1"/>
                </p:cNvSpPr>
                <p:nvPr/>
              </p:nvSpPr>
              <p:spPr bwMode="auto">
                <a:xfrm>
                  <a:off x="4252" y="1847"/>
                  <a:ext cx="202" cy="102"/>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6" name="Freeform 88"/>
                <p:cNvSpPr>
                  <a:spLocks/>
                </p:cNvSpPr>
                <p:nvPr/>
              </p:nvSpPr>
              <p:spPr bwMode="auto">
                <a:xfrm>
                  <a:off x="4338" y="1946"/>
                  <a:ext cx="50" cy="5"/>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solidFill>
                  <a:srgbClr val="006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27" name="Freeform 89"/>
                <p:cNvSpPr>
                  <a:spLocks/>
                </p:cNvSpPr>
                <p:nvPr/>
              </p:nvSpPr>
              <p:spPr bwMode="auto">
                <a:xfrm>
                  <a:off x="4252" y="1702"/>
                  <a:ext cx="212" cy="249"/>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solidFill>
                  <a:srgbClr val="0066C5"/>
                </a:solidFill>
                <a:ln w="9525">
                  <a:solidFill>
                    <a:srgbClr val="0066C5"/>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grpSp>
        </p:grpSp>
      </p:grpSp>
      <p:grpSp>
        <p:nvGrpSpPr>
          <p:cNvPr id="28" name="Group 27"/>
          <p:cNvGrpSpPr/>
          <p:nvPr/>
        </p:nvGrpSpPr>
        <p:grpSpPr>
          <a:xfrm>
            <a:off x="1257157" y="1092200"/>
            <a:ext cx="3037175" cy="581323"/>
            <a:chOff x="586368" y="1092200"/>
            <a:chExt cx="3826300" cy="732364"/>
          </a:xfrm>
        </p:grpSpPr>
        <p:sp>
          <p:nvSpPr>
            <p:cNvPr id="29" name="Rounded Rectangle 28"/>
            <p:cNvSpPr/>
            <p:nvPr/>
          </p:nvSpPr>
          <p:spPr>
            <a:xfrm rot="10800000" flipV="1">
              <a:off x="586368" y="1092200"/>
              <a:ext cx="3826300" cy="732364"/>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200" dirty="0">
                  <a:latin typeface="ＭＳ Ｐゴシック" panose="020B0600070205080204" pitchFamily="50" charset="-128"/>
                  <a:ea typeface="ＭＳ Ｐゴシック" panose="020B0600070205080204" pitchFamily="50" charset="-128"/>
                  <a:cs typeface="MS PGothic" charset="-128"/>
                </a:rPr>
                <a:t>投資保護</a:t>
              </a:r>
            </a:p>
            <a:p>
              <a:pPr algn="ctr"/>
              <a:r>
                <a:rPr lang="en-US" sz="1200" dirty="0">
                  <a:latin typeface="ＭＳ Ｐゴシック" panose="020B0600070205080204" pitchFamily="50" charset="-128"/>
                  <a:ea typeface="ＭＳ Ｐゴシック" panose="020B0600070205080204" pitchFamily="50" charset="-128"/>
                  <a:cs typeface="MS PGothic" charset="-128"/>
                </a:rPr>
                <a:t>Flexible Pipeline</a:t>
              </a:r>
            </a:p>
          </p:txBody>
        </p:sp>
        <p:sp>
          <p:nvSpPr>
            <p:cNvPr id="30" name="Oval 29"/>
            <p:cNvSpPr/>
            <p:nvPr/>
          </p:nvSpPr>
          <p:spPr>
            <a:xfrm>
              <a:off x="852484" y="1228829"/>
              <a:ext cx="459106" cy="4591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31" name="Group 30"/>
            <p:cNvGrpSpPr/>
            <p:nvPr/>
          </p:nvGrpSpPr>
          <p:grpSpPr>
            <a:xfrm>
              <a:off x="1008317" y="1328395"/>
              <a:ext cx="147441" cy="259974"/>
              <a:chOff x="7226245" y="2989701"/>
              <a:chExt cx="320990" cy="565982"/>
            </a:xfrm>
          </p:grpSpPr>
          <p:sp>
            <p:nvSpPr>
              <p:cNvPr id="32" name="Freeform 563"/>
              <p:cNvSpPr>
                <a:spLocks noChangeAspect="1"/>
              </p:cNvSpPr>
              <p:nvPr/>
            </p:nvSpPr>
            <p:spPr bwMode="auto">
              <a:xfrm>
                <a:off x="7228245" y="3065698"/>
                <a:ext cx="124996" cy="226993"/>
              </a:xfrm>
              <a:custGeom>
                <a:avLst/>
                <a:gdLst>
                  <a:gd name="T0" fmla="*/ 29 w 53"/>
                  <a:gd name="T1" fmla="*/ 48 h 96"/>
                  <a:gd name="T2" fmla="*/ 35 w 53"/>
                  <a:gd name="T3" fmla="*/ 34 h 96"/>
                  <a:gd name="T4" fmla="*/ 53 w 53"/>
                  <a:gd name="T5" fmla="*/ 28 h 96"/>
                  <a:gd name="T6" fmla="*/ 53 w 53"/>
                  <a:gd name="T7" fmla="*/ 0 h 96"/>
                  <a:gd name="T8" fmla="*/ 19 w 53"/>
                  <a:gd name="T9" fmla="*/ 12 h 96"/>
                  <a:gd name="T10" fmla="*/ 1 w 53"/>
                  <a:gd name="T11" fmla="*/ 49 h 96"/>
                  <a:gd name="T12" fmla="*/ 53 w 53"/>
                  <a:gd name="T13" fmla="*/ 96 h 96"/>
                  <a:gd name="T14" fmla="*/ 53 w 53"/>
                  <a:gd name="T15" fmla="*/ 68 h 96"/>
                  <a:gd name="T16" fmla="*/ 29 w 53"/>
                  <a:gd name="T17"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6">
                    <a:moveTo>
                      <a:pt x="29" y="48"/>
                    </a:moveTo>
                    <a:cubicBezTo>
                      <a:pt x="28" y="42"/>
                      <a:pt x="30" y="38"/>
                      <a:pt x="35" y="34"/>
                    </a:cubicBezTo>
                    <a:cubicBezTo>
                      <a:pt x="39" y="31"/>
                      <a:pt x="45" y="29"/>
                      <a:pt x="53" y="28"/>
                    </a:cubicBezTo>
                    <a:cubicBezTo>
                      <a:pt x="53" y="0"/>
                      <a:pt x="53" y="0"/>
                      <a:pt x="53" y="0"/>
                    </a:cubicBezTo>
                    <a:cubicBezTo>
                      <a:pt x="39" y="1"/>
                      <a:pt x="28" y="6"/>
                      <a:pt x="19" y="12"/>
                    </a:cubicBezTo>
                    <a:cubicBezTo>
                      <a:pt x="7" y="21"/>
                      <a:pt x="0" y="34"/>
                      <a:pt x="1" y="49"/>
                    </a:cubicBezTo>
                    <a:cubicBezTo>
                      <a:pt x="3" y="82"/>
                      <a:pt x="29" y="91"/>
                      <a:pt x="53" y="96"/>
                    </a:cubicBezTo>
                    <a:cubicBezTo>
                      <a:pt x="53" y="68"/>
                      <a:pt x="53" y="68"/>
                      <a:pt x="53" y="68"/>
                    </a:cubicBezTo>
                    <a:cubicBezTo>
                      <a:pt x="35" y="64"/>
                      <a:pt x="29" y="59"/>
                      <a:pt x="29" y="48"/>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3" name="Freeform 564"/>
              <p:cNvSpPr>
                <a:spLocks noChangeAspect="1"/>
              </p:cNvSpPr>
              <p:nvPr/>
            </p:nvSpPr>
            <p:spPr bwMode="auto">
              <a:xfrm>
                <a:off x="7226245" y="3342690"/>
                <a:ext cx="126996" cy="143996"/>
              </a:xfrm>
              <a:custGeom>
                <a:avLst/>
                <a:gdLst>
                  <a:gd name="T0" fmla="*/ 28 w 54"/>
                  <a:gd name="T1" fmla="*/ 13 h 61"/>
                  <a:gd name="T2" fmla="*/ 13 w 54"/>
                  <a:gd name="T3" fmla="*/ 0 h 61"/>
                  <a:gd name="T4" fmla="*/ 0 w 54"/>
                  <a:gd name="T5" fmla="*/ 15 h 61"/>
                  <a:gd name="T6" fmla="*/ 54 w 54"/>
                  <a:gd name="T7" fmla="*/ 61 h 61"/>
                  <a:gd name="T8" fmla="*/ 54 w 54"/>
                  <a:gd name="T9" fmla="*/ 33 h 61"/>
                  <a:gd name="T10" fmla="*/ 28 w 54"/>
                  <a:gd name="T11" fmla="*/ 13 h 61"/>
                </a:gdLst>
                <a:ahLst/>
                <a:cxnLst>
                  <a:cxn ang="0">
                    <a:pos x="T0" y="T1"/>
                  </a:cxn>
                  <a:cxn ang="0">
                    <a:pos x="T2" y="T3"/>
                  </a:cxn>
                  <a:cxn ang="0">
                    <a:pos x="T4" y="T5"/>
                  </a:cxn>
                  <a:cxn ang="0">
                    <a:pos x="T6" y="T7"/>
                  </a:cxn>
                  <a:cxn ang="0">
                    <a:pos x="T8" y="T9"/>
                  </a:cxn>
                  <a:cxn ang="0">
                    <a:pos x="T10" y="T11"/>
                  </a:cxn>
                </a:cxnLst>
                <a:rect l="0" t="0" r="r" b="b"/>
                <a:pathLst>
                  <a:path w="54" h="61">
                    <a:moveTo>
                      <a:pt x="28" y="13"/>
                    </a:moveTo>
                    <a:cubicBezTo>
                      <a:pt x="27" y="6"/>
                      <a:pt x="21" y="0"/>
                      <a:pt x="13" y="0"/>
                    </a:cubicBezTo>
                    <a:cubicBezTo>
                      <a:pt x="6" y="1"/>
                      <a:pt x="0" y="7"/>
                      <a:pt x="0" y="15"/>
                    </a:cubicBezTo>
                    <a:cubicBezTo>
                      <a:pt x="1" y="32"/>
                      <a:pt x="19" y="56"/>
                      <a:pt x="54" y="61"/>
                    </a:cubicBezTo>
                    <a:cubicBezTo>
                      <a:pt x="54" y="33"/>
                      <a:pt x="54" y="33"/>
                      <a:pt x="54" y="33"/>
                    </a:cubicBezTo>
                    <a:cubicBezTo>
                      <a:pt x="35" y="29"/>
                      <a:pt x="28" y="17"/>
                      <a:pt x="28" y="13"/>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4" name="Freeform 565"/>
              <p:cNvSpPr>
                <a:spLocks noChangeAspect="1"/>
              </p:cNvSpPr>
              <p:nvPr/>
            </p:nvSpPr>
            <p:spPr bwMode="auto">
              <a:xfrm>
                <a:off x="7417239" y="3238693"/>
                <a:ext cx="129996" cy="247992"/>
              </a:xfrm>
              <a:custGeom>
                <a:avLst/>
                <a:gdLst>
                  <a:gd name="T0" fmla="*/ 53 w 55"/>
                  <a:gd name="T1" fmla="*/ 51 h 105"/>
                  <a:gd name="T2" fmla="*/ 0 w 55"/>
                  <a:gd name="T3" fmla="*/ 0 h 105"/>
                  <a:gd name="T4" fmla="*/ 0 w 55"/>
                  <a:gd name="T5" fmla="*/ 29 h 105"/>
                  <a:gd name="T6" fmla="*/ 26 w 55"/>
                  <a:gd name="T7" fmla="*/ 52 h 105"/>
                  <a:gd name="T8" fmla="*/ 13 w 55"/>
                  <a:gd name="T9" fmla="*/ 73 h 105"/>
                  <a:gd name="T10" fmla="*/ 0 w 55"/>
                  <a:gd name="T11" fmla="*/ 77 h 105"/>
                  <a:gd name="T12" fmla="*/ 0 w 55"/>
                  <a:gd name="T13" fmla="*/ 105 h 105"/>
                  <a:gd name="T14" fmla="*/ 25 w 55"/>
                  <a:gd name="T15" fmla="*/ 98 h 105"/>
                  <a:gd name="T16" fmla="*/ 53 w 55"/>
                  <a:gd name="T17" fmla="*/ 5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05">
                    <a:moveTo>
                      <a:pt x="53" y="51"/>
                    </a:moveTo>
                    <a:cubicBezTo>
                      <a:pt x="52" y="15"/>
                      <a:pt x="25" y="5"/>
                      <a:pt x="0" y="0"/>
                    </a:cubicBezTo>
                    <a:cubicBezTo>
                      <a:pt x="0" y="29"/>
                      <a:pt x="0" y="29"/>
                      <a:pt x="0" y="29"/>
                    </a:cubicBezTo>
                    <a:cubicBezTo>
                      <a:pt x="18" y="33"/>
                      <a:pt x="25" y="38"/>
                      <a:pt x="26" y="52"/>
                    </a:cubicBezTo>
                    <a:cubicBezTo>
                      <a:pt x="26" y="59"/>
                      <a:pt x="25" y="67"/>
                      <a:pt x="13" y="73"/>
                    </a:cubicBezTo>
                    <a:cubicBezTo>
                      <a:pt x="9" y="75"/>
                      <a:pt x="4" y="76"/>
                      <a:pt x="0" y="77"/>
                    </a:cubicBezTo>
                    <a:cubicBezTo>
                      <a:pt x="0" y="105"/>
                      <a:pt x="0" y="105"/>
                      <a:pt x="0" y="105"/>
                    </a:cubicBezTo>
                    <a:cubicBezTo>
                      <a:pt x="7" y="104"/>
                      <a:pt x="16" y="102"/>
                      <a:pt x="25" y="98"/>
                    </a:cubicBezTo>
                    <a:cubicBezTo>
                      <a:pt x="44" y="88"/>
                      <a:pt x="55" y="72"/>
                      <a:pt x="53" y="51"/>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5" name="Freeform 566"/>
              <p:cNvSpPr>
                <a:spLocks noChangeAspect="1"/>
              </p:cNvSpPr>
              <p:nvPr/>
            </p:nvSpPr>
            <p:spPr bwMode="auto">
              <a:xfrm>
                <a:off x="7417239" y="3063698"/>
                <a:ext cx="117996" cy="136996"/>
              </a:xfrm>
              <a:custGeom>
                <a:avLst/>
                <a:gdLst>
                  <a:gd name="T0" fmla="*/ 22 w 50"/>
                  <a:gd name="T1" fmla="*/ 45 h 58"/>
                  <a:gd name="T2" fmla="*/ 36 w 50"/>
                  <a:gd name="T3" fmla="*/ 58 h 58"/>
                  <a:gd name="T4" fmla="*/ 49 w 50"/>
                  <a:gd name="T5" fmla="*/ 43 h 58"/>
                  <a:gd name="T6" fmla="*/ 0 w 50"/>
                  <a:gd name="T7" fmla="*/ 0 h 58"/>
                  <a:gd name="T8" fmla="*/ 0 w 50"/>
                  <a:gd name="T9" fmla="*/ 28 h 58"/>
                  <a:gd name="T10" fmla="*/ 22 w 50"/>
                  <a:gd name="T11" fmla="*/ 45 h 58"/>
                </a:gdLst>
                <a:ahLst/>
                <a:cxnLst>
                  <a:cxn ang="0">
                    <a:pos x="T0" y="T1"/>
                  </a:cxn>
                  <a:cxn ang="0">
                    <a:pos x="T2" y="T3"/>
                  </a:cxn>
                  <a:cxn ang="0">
                    <a:pos x="T4" y="T5"/>
                  </a:cxn>
                  <a:cxn ang="0">
                    <a:pos x="T6" y="T7"/>
                  </a:cxn>
                  <a:cxn ang="0">
                    <a:pos x="T8" y="T9"/>
                  </a:cxn>
                  <a:cxn ang="0">
                    <a:pos x="T10" y="T11"/>
                  </a:cxn>
                </a:cxnLst>
                <a:rect l="0" t="0" r="r" b="b"/>
                <a:pathLst>
                  <a:path w="50" h="58">
                    <a:moveTo>
                      <a:pt x="22" y="45"/>
                    </a:moveTo>
                    <a:cubicBezTo>
                      <a:pt x="22" y="52"/>
                      <a:pt x="29" y="58"/>
                      <a:pt x="36" y="58"/>
                    </a:cubicBezTo>
                    <a:cubicBezTo>
                      <a:pt x="44" y="57"/>
                      <a:pt x="50" y="51"/>
                      <a:pt x="49" y="43"/>
                    </a:cubicBezTo>
                    <a:cubicBezTo>
                      <a:pt x="48" y="26"/>
                      <a:pt x="31" y="5"/>
                      <a:pt x="0" y="0"/>
                    </a:cubicBezTo>
                    <a:cubicBezTo>
                      <a:pt x="0" y="28"/>
                      <a:pt x="0" y="28"/>
                      <a:pt x="0" y="28"/>
                    </a:cubicBezTo>
                    <a:cubicBezTo>
                      <a:pt x="15" y="32"/>
                      <a:pt x="21" y="41"/>
                      <a:pt x="22" y="45"/>
                    </a:cubicBezTo>
                    <a:close/>
                  </a:path>
                </a:pathLst>
              </a:custGeom>
              <a:solidFill>
                <a:schemeClr val="accent1"/>
              </a:solidFill>
              <a:ln w="3175">
                <a:solidFill>
                  <a:schemeClr val="accent1"/>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6" name="Freeform 567"/>
              <p:cNvSpPr>
                <a:spLocks noChangeAspect="1"/>
              </p:cNvSpPr>
              <p:nvPr/>
            </p:nvSpPr>
            <p:spPr bwMode="auto">
              <a:xfrm>
                <a:off x="7353241" y="3127696"/>
                <a:ext cx="63998" cy="110997"/>
              </a:xfrm>
              <a:custGeom>
                <a:avLst/>
                <a:gdLst>
                  <a:gd name="T0" fmla="*/ 12 w 27"/>
                  <a:gd name="T1" fmla="*/ 0 h 47"/>
                  <a:gd name="T2" fmla="*/ 0 w 27"/>
                  <a:gd name="T3" fmla="*/ 2 h 47"/>
                  <a:gd name="T4" fmla="*/ 0 w 27"/>
                  <a:gd name="T5" fmla="*/ 42 h 47"/>
                  <a:gd name="T6" fmla="*/ 15 w 27"/>
                  <a:gd name="T7" fmla="*/ 45 h 47"/>
                  <a:gd name="T8" fmla="*/ 27 w 27"/>
                  <a:gd name="T9" fmla="*/ 47 h 47"/>
                  <a:gd name="T10" fmla="*/ 27 w 27"/>
                  <a:gd name="T11" fmla="*/ 1 h 47"/>
                  <a:gd name="T12" fmla="*/ 12 w 2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27" h="47">
                    <a:moveTo>
                      <a:pt x="12" y="0"/>
                    </a:moveTo>
                    <a:cubicBezTo>
                      <a:pt x="7" y="0"/>
                      <a:pt x="3" y="1"/>
                      <a:pt x="0" y="2"/>
                    </a:cubicBezTo>
                    <a:cubicBezTo>
                      <a:pt x="0" y="42"/>
                      <a:pt x="0" y="42"/>
                      <a:pt x="0" y="42"/>
                    </a:cubicBezTo>
                    <a:cubicBezTo>
                      <a:pt x="4" y="43"/>
                      <a:pt x="9" y="44"/>
                      <a:pt x="15" y="45"/>
                    </a:cubicBezTo>
                    <a:cubicBezTo>
                      <a:pt x="19" y="46"/>
                      <a:pt x="23" y="46"/>
                      <a:pt x="27" y="47"/>
                    </a:cubicBezTo>
                    <a:cubicBezTo>
                      <a:pt x="27" y="1"/>
                      <a:pt x="27" y="1"/>
                      <a:pt x="27" y="1"/>
                    </a:cubicBezTo>
                    <a:cubicBezTo>
                      <a:pt x="23" y="0"/>
                      <a:pt x="18" y="0"/>
                      <a:pt x="12" y="0"/>
                    </a:cubicBezTo>
                    <a:close/>
                  </a:path>
                </a:pathLst>
              </a:custGeom>
              <a:solidFill>
                <a:schemeClr val="accent2"/>
              </a:solidFill>
              <a:ln w="3175">
                <a:solidFill>
                  <a:schemeClr val="accent2"/>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7" name="Freeform 568"/>
              <p:cNvSpPr>
                <a:spLocks noChangeAspect="1"/>
              </p:cNvSpPr>
              <p:nvPr/>
            </p:nvSpPr>
            <p:spPr bwMode="auto">
              <a:xfrm>
                <a:off x="7353241" y="3486685"/>
                <a:ext cx="63998" cy="68998"/>
              </a:xfrm>
              <a:custGeom>
                <a:avLst/>
                <a:gdLst>
                  <a:gd name="T0" fmla="*/ 13 w 27"/>
                  <a:gd name="T1" fmla="*/ 1 h 29"/>
                  <a:gd name="T2" fmla="*/ 0 w 27"/>
                  <a:gd name="T3" fmla="*/ 0 h 29"/>
                  <a:gd name="T4" fmla="*/ 0 w 27"/>
                  <a:gd name="T5" fmla="*/ 15 h 29"/>
                  <a:gd name="T6" fmla="*/ 14 w 27"/>
                  <a:gd name="T7" fmla="*/ 29 h 29"/>
                  <a:gd name="T8" fmla="*/ 27 w 27"/>
                  <a:gd name="T9" fmla="*/ 15 h 29"/>
                  <a:gd name="T10" fmla="*/ 27 w 27"/>
                  <a:gd name="T11" fmla="*/ 0 h 29"/>
                  <a:gd name="T12" fmla="*/ 19 w 27"/>
                  <a:gd name="T13" fmla="*/ 1 h 29"/>
                  <a:gd name="T14" fmla="*/ 13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3" y="1"/>
                    </a:moveTo>
                    <a:cubicBezTo>
                      <a:pt x="9" y="1"/>
                      <a:pt x="4" y="1"/>
                      <a:pt x="0" y="0"/>
                    </a:cubicBezTo>
                    <a:cubicBezTo>
                      <a:pt x="0" y="15"/>
                      <a:pt x="0" y="15"/>
                      <a:pt x="0" y="15"/>
                    </a:cubicBezTo>
                    <a:cubicBezTo>
                      <a:pt x="0" y="23"/>
                      <a:pt x="6" y="29"/>
                      <a:pt x="14" y="29"/>
                    </a:cubicBezTo>
                    <a:cubicBezTo>
                      <a:pt x="21" y="29"/>
                      <a:pt x="27" y="23"/>
                      <a:pt x="27" y="15"/>
                    </a:cubicBezTo>
                    <a:cubicBezTo>
                      <a:pt x="27" y="0"/>
                      <a:pt x="27" y="0"/>
                      <a:pt x="27" y="0"/>
                    </a:cubicBezTo>
                    <a:cubicBezTo>
                      <a:pt x="24" y="1"/>
                      <a:pt x="21" y="1"/>
                      <a:pt x="19" y="1"/>
                    </a:cubicBezTo>
                    <a:cubicBezTo>
                      <a:pt x="17" y="1"/>
                      <a:pt x="15" y="1"/>
                      <a:pt x="13" y="1"/>
                    </a:cubicBezTo>
                    <a:close/>
                  </a:path>
                </a:pathLst>
              </a:custGeom>
              <a:solidFill>
                <a:schemeClr val="accent2"/>
              </a:solidFill>
              <a:ln w="3175">
                <a:solidFill>
                  <a:schemeClr val="accent2"/>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8" name="Freeform 569"/>
              <p:cNvSpPr>
                <a:spLocks noChangeAspect="1"/>
              </p:cNvSpPr>
              <p:nvPr/>
            </p:nvSpPr>
            <p:spPr bwMode="auto">
              <a:xfrm>
                <a:off x="7353241" y="3292691"/>
                <a:ext cx="63998" cy="131996"/>
              </a:xfrm>
              <a:custGeom>
                <a:avLst/>
                <a:gdLst>
                  <a:gd name="T0" fmla="*/ 18 w 27"/>
                  <a:gd name="T1" fmla="*/ 55 h 56"/>
                  <a:gd name="T2" fmla="*/ 27 w 27"/>
                  <a:gd name="T3" fmla="*/ 54 h 56"/>
                  <a:gd name="T4" fmla="*/ 27 w 27"/>
                  <a:gd name="T5" fmla="*/ 6 h 56"/>
                  <a:gd name="T6" fmla="*/ 10 w 27"/>
                  <a:gd name="T7" fmla="*/ 2 h 56"/>
                  <a:gd name="T8" fmla="*/ 0 w 27"/>
                  <a:gd name="T9" fmla="*/ 0 h 56"/>
                  <a:gd name="T10" fmla="*/ 0 w 27"/>
                  <a:gd name="T11" fmla="*/ 54 h 56"/>
                  <a:gd name="T12" fmla="*/ 18 w 27"/>
                  <a:gd name="T13" fmla="*/ 55 h 56"/>
                </a:gdLst>
                <a:ahLst/>
                <a:cxnLst>
                  <a:cxn ang="0">
                    <a:pos x="T0" y="T1"/>
                  </a:cxn>
                  <a:cxn ang="0">
                    <a:pos x="T2" y="T3"/>
                  </a:cxn>
                  <a:cxn ang="0">
                    <a:pos x="T4" y="T5"/>
                  </a:cxn>
                  <a:cxn ang="0">
                    <a:pos x="T6" y="T7"/>
                  </a:cxn>
                  <a:cxn ang="0">
                    <a:pos x="T8" y="T9"/>
                  </a:cxn>
                  <a:cxn ang="0">
                    <a:pos x="T10" y="T11"/>
                  </a:cxn>
                  <a:cxn ang="0">
                    <a:pos x="T12" y="T13"/>
                  </a:cxn>
                </a:cxnLst>
                <a:rect l="0" t="0" r="r" b="b"/>
                <a:pathLst>
                  <a:path w="27" h="56">
                    <a:moveTo>
                      <a:pt x="18" y="55"/>
                    </a:moveTo>
                    <a:cubicBezTo>
                      <a:pt x="18" y="55"/>
                      <a:pt x="22" y="55"/>
                      <a:pt x="27" y="54"/>
                    </a:cubicBezTo>
                    <a:cubicBezTo>
                      <a:pt x="27" y="6"/>
                      <a:pt x="27" y="6"/>
                      <a:pt x="27" y="6"/>
                    </a:cubicBezTo>
                    <a:cubicBezTo>
                      <a:pt x="22" y="4"/>
                      <a:pt x="17" y="3"/>
                      <a:pt x="10" y="2"/>
                    </a:cubicBezTo>
                    <a:cubicBezTo>
                      <a:pt x="7" y="1"/>
                      <a:pt x="3" y="1"/>
                      <a:pt x="0" y="0"/>
                    </a:cubicBezTo>
                    <a:cubicBezTo>
                      <a:pt x="0" y="54"/>
                      <a:pt x="0" y="54"/>
                      <a:pt x="0" y="54"/>
                    </a:cubicBezTo>
                    <a:cubicBezTo>
                      <a:pt x="5" y="55"/>
                      <a:pt x="11" y="56"/>
                      <a:pt x="18" y="55"/>
                    </a:cubicBezTo>
                    <a:close/>
                  </a:path>
                </a:pathLst>
              </a:custGeom>
              <a:solidFill>
                <a:schemeClr val="accent2"/>
              </a:solidFill>
              <a:ln w="3175">
                <a:solidFill>
                  <a:schemeClr val="accent2"/>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39" name="Freeform 570"/>
              <p:cNvSpPr>
                <a:spLocks noChangeAspect="1"/>
              </p:cNvSpPr>
              <p:nvPr/>
            </p:nvSpPr>
            <p:spPr bwMode="auto">
              <a:xfrm>
                <a:off x="7353241" y="2989701"/>
                <a:ext cx="63998" cy="75998"/>
              </a:xfrm>
              <a:custGeom>
                <a:avLst/>
                <a:gdLst>
                  <a:gd name="T0" fmla="*/ 27 w 27"/>
                  <a:gd name="T1" fmla="*/ 31 h 32"/>
                  <a:gd name="T2" fmla="*/ 27 w 27"/>
                  <a:gd name="T3" fmla="*/ 14 h 32"/>
                  <a:gd name="T4" fmla="*/ 14 w 27"/>
                  <a:gd name="T5" fmla="*/ 0 h 32"/>
                  <a:gd name="T6" fmla="*/ 0 w 27"/>
                  <a:gd name="T7" fmla="*/ 14 h 32"/>
                  <a:gd name="T8" fmla="*/ 0 w 27"/>
                  <a:gd name="T9" fmla="*/ 32 h 32"/>
                  <a:gd name="T10" fmla="*/ 10 w 27"/>
                  <a:gd name="T11" fmla="*/ 31 h 32"/>
                  <a:gd name="T12" fmla="*/ 27 w 27"/>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27" y="31"/>
                    </a:moveTo>
                    <a:cubicBezTo>
                      <a:pt x="27" y="14"/>
                      <a:pt x="27" y="14"/>
                      <a:pt x="27" y="14"/>
                    </a:cubicBezTo>
                    <a:cubicBezTo>
                      <a:pt x="27" y="6"/>
                      <a:pt x="21" y="0"/>
                      <a:pt x="14" y="0"/>
                    </a:cubicBezTo>
                    <a:cubicBezTo>
                      <a:pt x="6" y="0"/>
                      <a:pt x="0" y="6"/>
                      <a:pt x="0" y="14"/>
                    </a:cubicBezTo>
                    <a:cubicBezTo>
                      <a:pt x="0" y="32"/>
                      <a:pt x="0" y="32"/>
                      <a:pt x="0" y="32"/>
                    </a:cubicBezTo>
                    <a:cubicBezTo>
                      <a:pt x="3" y="31"/>
                      <a:pt x="7" y="31"/>
                      <a:pt x="10" y="31"/>
                    </a:cubicBezTo>
                    <a:cubicBezTo>
                      <a:pt x="16" y="30"/>
                      <a:pt x="22" y="31"/>
                      <a:pt x="27" y="31"/>
                    </a:cubicBezTo>
                    <a:close/>
                  </a:path>
                </a:pathLst>
              </a:custGeom>
              <a:solidFill>
                <a:schemeClr val="accent2"/>
              </a:solidFill>
              <a:ln w="3175">
                <a:solidFill>
                  <a:schemeClr val="accent2"/>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40" name="Freeform 571"/>
              <p:cNvSpPr>
                <a:spLocks noChangeAspect="1"/>
              </p:cNvSpPr>
              <p:nvPr/>
            </p:nvSpPr>
            <p:spPr bwMode="auto">
              <a:xfrm>
                <a:off x="7353241" y="3420687"/>
                <a:ext cx="63998" cy="67998"/>
              </a:xfrm>
              <a:custGeom>
                <a:avLst/>
                <a:gdLst>
                  <a:gd name="T0" fmla="*/ 18 w 27"/>
                  <a:gd name="T1" fmla="*/ 1 h 29"/>
                  <a:gd name="T2" fmla="*/ 0 w 27"/>
                  <a:gd name="T3" fmla="*/ 0 h 29"/>
                  <a:gd name="T4" fmla="*/ 0 w 27"/>
                  <a:gd name="T5" fmla="*/ 28 h 29"/>
                  <a:gd name="T6" fmla="*/ 13 w 27"/>
                  <a:gd name="T7" fmla="*/ 29 h 29"/>
                  <a:gd name="T8" fmla="*/ 19 w 27"/>
                  <a:gd name="T9" fmla="*/ 29 h 29"/>
                  <a:gd name="T10" fmla="*/ 27 w 27"/>
                  <a:gd name="T11" fmla="*/ 28 h 29"/>
                  <a:gd name="T12" fmla="*/ 27 w 27"/>
                  <a:gd name="T13" fmla="*/ 0 h 29"/>
                  <a:gd name="T14" fmla="*/ 18 w 27"/>
                  <a:gd name="T15" fmla="*/ 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8" y="1"/>
                    </a:moveTo>
                    <a:cubicBezTo>
                      <a:pt x="11" y="2"/>
                      <a:pt x="5" y="1"/>
                      <a:pt x="0" y="0"/>
                    </a:cubicBezTo>
                    <a:cubicBezTo>
                      <a:pt x="0" y="28"/>
                      <a:pt x="0" y="28"/>
                      <a:pt x="0" y="28"/>
                    </a:cubicBezTo>
                    <a:cubicBezTo>
                      <a:pt x="4" y="29"/>
                      <a:pt x="9" y="29"/>
                      <a:pt x="13" y="29"/>
                    </a:cubicBezTo>
                    <a:cubicBezTo>
                      <a:pt x="15" y="29"/>
                      <a:pt x="17" y="29"/>
                      <a:pt x="19" y="29"/>
                    </a:cubicBezTo>
                    <a:cubicBezTo>
                      <a:pt x="21" y="29"/>
                      <a:pt x="24" y="29"/>
                      <a:pt x="27" y="28"/>
                    </a:cubicBezTo>
                    <a:cubicBezTo>
                      <a:pt x="27" y="0"/>
                      <a:pt x="27" y="0"/>
                      <a:pt x="27" y="0"/>
                    </a:cubicBezTo>
                    <a:cubicBezTo>
                      <a:pt x="22" y="1"/>
                      <a:pt x="18" y="1"/>
                      <a:pt x="18" y="1"/>
                    </a:cubicBezTo>
                    <a:close/>
                  </a:path>
                </a:pathLst>
              </a:custGeom>
              <a:solidFill>
                <a:schemeClr val="accent1">
                  <a:lumMod val="75000"/>
                </a:schemeClr>
              </a:solidFill>
              <a:ln w="3175">
                <a:solidFill>
                  <a:schemeClr val="accent1">
                    <a:lumMod val="75000"/>
                  </a:schemeClr>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41" name="Freeform 572"/>
              <p:cNvSpPr>
                <a:spLocks noChangeAspect="1"/>
              </p:cNvSpPr>
              <p:nvPr/>
            </p:nvSpPr>
            <p:spPr bwMode="auto">
              <a:xfrm>
                <a:off x="7353241" y="3060698"/>
                <a:ext cx="63998" cy="70998"/>
              </a:xfrm>
              <a:custGeom>
                <a:avLst/>
                <a:gdLst>
                  <a:gd name="T0" fmla="*/ 12 w 27"/>
                  <a:gd name="T1" fmla="*/ 28 h 30"/>
                  <a:gd name="T2" fmla="*/ 27 w 27"/>
                  <a:gd name="T3" fmla="*/ 29 h 30"/>
                  <a:gd name="T4" fmla="*/ 27 w 27"/>
                  <a:gd name="T5" fmla="*/ 1 h 30"/>
                  <a:gd name="T6" fmla="*/ 10 w 27"/>
                  <a:gd name="T7" fmla="*/ 1 h 30"/>
                  <a:gd name="T8" fmla="*/ 0 w 27"/>
                  <a:gd name="T9" fmla="*/ 2 h 30"/>
                  <a:gd name="T10" fmla="*/ 0 w 27"/>
                  <a:gd name="T11" fmla="*/ 30 h 30"/>
                  <a:gd name="T12" fmla="*/ 12 w 27"/>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27" h="30">
                    <a:moveTo>
                      <a:pt x="12" y="28"/>
                    </a:moveTo>
                    <a:cubicBezTo>
                      <a:pt x="18" y="28"/>
                      <a:pt x="23" y="28"/>
                      <a:pt x="27" y="29"/>
                    </a:cubicBezTo>
                    <a:cubicBezTo>
                      <a:pt x="27" y="1"/>
                      <a:pt x="27" y="1"/>
                      <a:pt x="27" y="1"/>
                    </a:cubicBezTo>
                    <a:cubicBezTo>
                      <a:pt x="22" y="1"/>
                      <a:pt x="16" y="0"/>
                      <a:pt x="10" y="1"/>
                    </a:cubicBezTo>
                    <a:cubicBezTo>
                      <a:pt x="7" y="1"/>
                      <a:pt x="3" y="1"/>
                      <a:pt x="0" y="2"/>
                    </a:cubicBezTo>
                    <a:cubicBezTo>
                      <a:pt x="0" y="30"/>
                      <a:pt x="0" y="30"/>
                      <a:pt x="0" y="30"/>
                    </a:cubicBezTo>
                    <a:cubicBezTo>
                      <a:pt x="3" y="29"/>
                      <a:pt x="7" y="28"/>
                      <a:pt x="12" y="28"/>
                    </a:cubicBezTo>
                    <a:close/>
                  </a:path>
                </a:pathLst>
              </a:custGeom>
              <a:solidFill>
                <a:schemeClr val="accent1">
                  <a:lumMod val="75000"/>
                </a:schemeClr>
              </a:solidFill>
              <a:ln w="3175">
                <a:solidFill>
                  <a:schemeClr val="accent1">
                    <a:lumMod val="75000"/>
                  </a:schemeClr>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42" name="Freeform 573"/>
              <p:cNvSpPr>
                <a:spLocks noChangeAspect="1"/>
              </p:cNvSpPr>
              <p:nvPr/>
            </p:nvSpPr>
            <p:spPr bwMode="auto">
              <a:xfrm>
                <a:off x="7353241" y="3226693"/>
                <a:ext cx="63998" cy="79998"/>
              </a:xfrm>
              <a:custGeom>
                <a:avLst/>
                <a:gdLst>
                  <a:gd name="T0" fmla="*/ 27 w 27"/>
                  <a:gd name="T1" fmla="*/ 34 h 34"/>
                  <a:gd name="T2" fmla="*/ 27 w 27"/>
                  <a:gd name="T3" fmla="*/ 5 h 34"/>
                  <a:gd name="T4" fmla="*/ 15 w 27"/>
                  <a:gd name="T5" fmla="*/ 3 h 34"/>
                  <a:gd name="T6" fmla="*/ 0 w 27"/>
                  <a:gd name="T7" fmla="*/ 0 h 34"/>
                  <a:gd name="T8" fmla="*/ 0 w 27"/>
                  <a:gd name="T9" fmla="*/ 28 h 34"/>
                  <a:gd name="T10" fmla="*/ 10 w 27"/>
                  <a:gd name="T11" fmla="*/ 30 h 34"/>
                  <a:gd name="T12" fmla="*/ 27 w 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7" h="34">
                    <a:moveTo>
                      <a:pt x="27" y="34"/>
                    </a:moveTo>
                    <a:cubicBezTo>
                      <a:pt x="27" y="5"/>
                      <a:pt x="27" y="5"/>
                      <a:pt x="27" y="5"/>
                    </a:cubicBezTo>
                    <a:cubicBezTo>
                      <a:pt x="23" y="4"/>
                      <a:pt x="19" y="4"/>
                      <a:pt x="15" y="3"/>
                    </a:cubicBezTo>
                    <a:cubicBezTo>
                      <a:pt x="9" y="2"/>
                      <a:pt x="4" y="1"/>
                      <a:pt x="0" y="0"/>
                    </a:cubicBezTo>
                    <a:cubicBezTo>
                      <a:pt x="0" y="28"/>
                      <a:pt x="0" y="28"/>
                      <a:pt x="0" y="28"/>
                    </a:cubicBezTo>
                    <a:cubicBezTo>
                      <a:pt x="3" y="29"/>
                      <a:pt x="7" y="29"/>
                      <a:pt x="10" y="30"/>
                    </a:cubicBezTo>
                    <a:cubicBezTo>
                      <a:pt x="17" y="31"/>
                      <a:pt x="22" y="32"/>
                      <a:pt x="27" y="34"/>
                    </a:cubicBezTo>
                    <a:close/>
                  </a:path>
                </a:pathLst>
              </a:custGeom>
              <a:solidFill>
                <a:schemeClr val="accent1">
                  <a:lumMod val="75000"/>
                </a:schemeClr>
              </a:solidFill>
              <a:ln w="3175">
                <a:solidFill>
                  <a:schemeClr val="accent1">
                    <a:lumMod val="75000"/>
                  </a:schemeClr>
                </a:solidFill>
              </a:ln>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grpSp>
      </p:grpSp>
      <p:grpSp>
        <p:nvGrpSpPr>
          <p:cNvPr id="43" name="Group 42"/>
          <p:cNvGrpSpPr/>
          <p:nvPr/>
        </p:nvGrpSpPr>
        <p:grpSpPr>
          <a:xfrm>
            <a:off x="1257157" y="2437796"/>
            <a:ext cx="3037175" cy="581323"/>
            <a:chOff x="586368" y="2800538"/>
            <a:chExt cx="3826300" cy="732364"/>
          </a:xfrm>
        </p:grpSpPr>
        <p:sp>
          <p:nvSpPr>
            <p:cNvPr id="44" name="Rounded Rectangle 43"/>
            <p:cNvSpPr/>
            <p:nvPr/>
          </p:nvSpPr>
          <p:spPr>
            <a:xfrm rot="10800000" flipV="1">
              <a:off x="586368" y="2800538"/>
              <a:ext cx="3826300" cy="732364"/>
            </a:xfrm>
            <a:prstGeom prst="roundRect">
              <a:avLst>
                <a:gd name="adj" fmla="val 50000"/>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ja-JP" altLang="en-US" sz="1200" dirty="0" smtClean="0">
                  <a:latin typeface="ＭＳ Ｐゴシック" panose="020B0600070205080204" pitchFamily="50" charset="-128"/>
                  <a:ea typeface="ＭＳ Ｐゴシック" panose="020B0600070205080204" pitchFamily="50" charset="-128"/>
                  <a:cs typeface="MS PGothic" charset="-128"/>
                </a:rPr>
                <a:t>強化された</a:t>
              </a:r>
              <a:r>
                <a:rPr lang="en-US" sz="1200" dirty="0" smtClean="0">
                  <a:latin typeface="ＭＳ Ｐゴシック" panose="020B0600070205080204" pitchFamily="50" charset="-128"/>
                  <a:ea typeface="ＭＳ Ｐゴシック" panose="020B0600070205080204" pitchFamily="50" charset="-128"/>
                  <a:cs typeface="MS PGothic" charset="-128"/>
                </a:rPr>
                <a:t>拡張性</a:t>
              </a:r>
              <a:r>
                <a:rPr lang="en-US" sz="1200" dirty="0">
                  <a:latin typeface="ＭＳ Ｐゴシック" panose="020B0600070205080204" pitchFamily="50" charset="-128"/>
                  <a:ea typeface="ＭＳ Ｐゴシック" panose="020B0600070205080204" pitchFamily="50" charset="-128"/>
                  <a:cs typeface="MS PGothic" charset="-128"/>
                </a:rPr>
                <a:t>/バッファ</a:t>
              </a:r>
            </a:p>
            <a:p>
              <a:pPr algn="ctr"/>
              <a:r>
                <a:rPr lang="en-US" sz="1200" dirty="0">
                  <a:latin typeface="ＭＳ Ｐゴシック" panose="020B0600070205080204" pitchFamily="50" charset="-128"/>
                  <a:ea typeface="ＭＳ Ｐゴシック" panose="020B0600070205080204" pitchFamily="50" charset="-128"/>
                  <a:cs typeface="MS PGothic" charset="-128"/>
                </a:rPr>
                <a:t>Multicore resource share</a:t>
              </a:r>
            </a:p>
          </p:txBody>
        </p:sp>
        <p:sp>
          <p:nvSpPr>
            <p:cNvPr id="45" name="Oval 44"/>
            <p:cNvSpPr/>
            <p:nvPr/>
          </p:nvSpPr>
          <p:spPr>
            <a:xfrm>
              <a:off x="852484" y="2937167"/>
              <a:ext cx="459106" cy="45910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46" name="Group 45"/>
            <p:cNvGrpSpPr/>
            <p:nvPr/>
          </p:nvGrpSpPr>
          <p:grpSpPr>
            <a:xfrm>
              <a:off x="954358" y="3038683"/>
              <a:ext cx="246245" cy="256075"/>
              <a:chOff x="288962" y="2849935"/>
              <a:chExt cx="207377" cy="215655"/>
            </a:xfrm>
          </p:grpSpPr>
          <p:sp>
            <p:nvSpPr>
              <p:cNvPr id="65" name="Rounded Rectangle 64"/>
              <p:cNvSpPr/>
              <p:nvPr/>
            </p:nvSpPr>
            <p:spPr>
              <a:xfrm>
                <a:off x="288962" y="2950245"/>
                <a:ext cx="115345" cy="115345"/>
              </a:xfrm>
              <a:prstGeom prst="round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sp>
            <p:nvSpPr>
              <p:cNvPr id="66" name="Rectangle 65"/>
              <p:cNvSpPr/>
              <p:nvPr/>
            </p:nvSpPr>
            <p:spPr>
              <a:xfrm>
                <a:off x="334451" y="2916717"/>
                <a:ext cx="95529" cy="97183"/>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sp>
            <p:nvSpPr>
              <p:cNvPr id="67" name="Rounded Rectangle 66"/>
              <p:cNvSpPr/>
              <p:nvPr/>
            </p:nvSpPr>
            <p:spPr>
              <a:xfrm>
                <a:off x="349798" y="2849935"/>
                <a:ext cx="146541" cy="152726"/>
              </a:xfrm>
              <a:prstGeom prst="roundRect">
                <a:avLst/>
              </a:pr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latin typeface="ＭＳ Ｐゴシック" panose="020B0600070205080204" pitchFamily="50" charset="-128"/>
                  <a:ea typeface="ＭＳ Ｐゴシック" panose="020B0600070205080204" pitchFamily="50" charset="-128"/>
                  <a:cs typeface="MS PGothic" charset="-128"/>
                </a:endParaRPr>
              </a:p>
            </p:txBody>
          </p:sp>
        </p:grpSp>
        <p:grpSp>
          <p:nvGrpSpPr>
            <p:cNvPr id="47" name="Group 65"/>
            <p:cNvGrpSpPr>
              <a:grpSpLocks noChangeAspect="1"/>
            </p:cNvGrpSpPr>
            <p:nvPr/>
          </p:nvGrpSpPr>
          <p:grpSpPr bwMode="auto">
            <a:xfrm rot="13129921">
              <a:off x="1075511" y="3038952"/>
              <a:ext cx="120182" cy="121324"/>
              <a:chOff x="3671" y="924"/>
              <a:chExt cx="1368" cy="1381"/>
            </a:xfrm>
          </p:grpSpPr>
          <p:sp>
            <p:nvSpPr>
              <p:cNvPr id="48" name="Freeform 80"/>
              <p:cNvSpPr>
                <a:spLocks noEditPoints="1"/>
              </p:cNvSpPr>
              <p:nvPr/>
            </p:nvSpPr>
            <p:spPr bwMode="auto">
              <a:xfrm>
                <a:off x="3899" y="1401"/>
                <a:ext cx="532" cy="541"/>
              </a:xfrm>
              <a:custGeom>
                <a:avLst/>
                <a:gdLst>
                  <a:gd name="T0" fmla="*/ 224 w 224"/>
                  <a:gd name="T1" fmla="*/ 218 h 228"/>
                  <a:gd name="T2" fmla="*/ 223 w 224"/>
                  <a:gd name="T3" fmla="*/ 219 h 228"/>
                  <a:gd name="T4" fmla="*/ 210 w 224"/>
                  <a:gd name="T5" fmla="*/ 228 h 228"/>
                  <a:gd name="T6" fmla="*/ 223 w 224"/>
                  <a:gd name="T7" fmla="*/ 219 h 228"/>
                  <a:gd name="T8" fmla="*/ 224 w 224"/>
                  <a:gd name="T9" fmla="*/ 218 h 228"/>
                  <a:gd name="T10" fmla="*/ 224 w 224"/>
                  <a:gd name="T11" fmla="*/ 218 h 228"/>
                  <a:gd name="T12" fmla="*/ 224 w 224"/>
                  <a:gd name="T13" fmla="*/ 218 h 228"/>
                  <a:gd name="T14" fmla="*/ 48 w 224"/>
                  <a:gd name="T15" fmla="*/ 0 h 228"/>
                  <a:gd name="T16" fmla="*/ 17 w 224"/>
                  <a:gd name="T17" fmla="*/ 13 h 228"/>
                  <a:gd name="T18" fmla="*/ 17 w 224"/>
                  <a:gd name="T19" fmla="*/ 13 h 228"/>
                  <a:gd name="T20" fmla="*/ 17 w 224"/>
                  <a:gd name="T21" fmla="*/ 13 h 228"/>
                  <a:gd name="T22" fmla="*/ 13 w 224"/>
                  <a:gd name="T23" fmla="*/ 17 h 228"/>
                  <a:gd name="T24" fmla="*/ 17 w 224"/>
                  <a:gd name="T25" fmla="*/ 74 h 228"/>
                  <a:gd name="T26" fmla="*/ 113 w 224"/>
                  <a:gd name="T27" fmla="*/ 170 h 228"/>
                  <a:gd name="T28" fmla="*/ 161 w 224"/>
                  <a:gd name="T29" fmla="*/ 218 h 228"/>
                  <a:gd name="T30" fmla="*/ 149 w 224"/>
                  <a:gd name="T31" fmla="*/ 188 h 228"/>
                  <a:gd name="T32" fmla="*/ 149 w 224"/>
                  <a:gd name="T33" fmla="*/ 188 h 228"/>
                  <a:gd name="T34" fmla="*/ 149 w 224"/>
                  <a:gd name="T35" fmla="*/ 84 h 228"/>
                  <a:gd name="T36" fmla="*/ 149 w 224"/>
                  <a:gd name="T37" fmla="*/ 84 h 228"/>
                  <a:gd name="T38" fmla="*/ 78 w 224"/>
                  <a:gd name="T39" fmla="*/ 13 h 228"/>
                  <a:gd name="T40" fmla="*/ 78 w 224"/>
                  <a:gd name="T41" fmla="*/ 13 h 228"/>
                  <a:gd name="T42" fmla="*/ 48 w 224"/>
                  <a:gd name="T4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8">
                    <a:moveTo>
                      <a:pt x="224" y="218"/>
                    </a:moveTo>
                    <a:cubicBezTo>
                      <a:pt x="223" y="219"/>
                      <a:pt x="223" y="219"/>
                      <a:pt x="223" y="219"/>
                    </a:cubicBezTo>
                    <a:cubicBezTo>
                      <a:pt x="219" y="223"/>
                      <a:pt x="215" y="226"/>
                      <a:pt x="210" y="228"/>
                    </a:cubicBezTo>
                    <a:cubicBezTo>
                      <a:pt x="215" y="226"/>
                      <a:pt x="219" y="223"/>
                      <a:pt x="223" y="219"/>
                    </a:cubicBezTo>
                    <a:cubicBezTo>
                      <a:pt x="224" y="218"/>
                      <a:pt x="224" y="218"/>
                      <a:pt x="224" y="218"/>
                    </a:cubicBezTo>
                    <a:cubicBezTo>
                      <a:pt x="224" y="218"/>
                      <a:pt x="224" y="218"/>
                      <a:pt x="224" y="218"/>
                    </a:cubicBezTo>
                    <a:cubicBezTo>
                      <a:pt x="224" y="218"/>
                      <a:pt x="224" y="218"/>
                      <a:pt x="224" y="218"/>
                    </a:cubicBezTo>
                    <a:moveTo>
                      <a:pt x="48" y="0"/>
                    </a:moveTo>
                    <a:cubicBezTo>
                      <a:pt x="37" y="0"/>
                      <a:pt x="25" y="4"/>
                      <a:pt x="17" y="13"/>
                    </a:cubicBezTo>
                    <a:cubicBezTo>
                      <a:pt x="17" y="13"/>
                      <a:pt x="17" y="13"/>
                      <a:pt x="17" y="13"/>
                    </a:cubicBezTo>
                    <a:cubicBezTo>
                      <a:pt x="17" y="13"/>
                      <a:pt x="17" y="13"/>
                      <a:pt x="17" y="13"/>
                    </a:cubicBezTo>
                    <a:cubicBezTo>
                      <a:pt x="16" y="14"/>
                      <a:pt x="14" y="16"/>
                      <a:pt x="13" y="17"/>
                    </a:cubicBezTo>
                    <a:cubicBezTo>
                      <a:pt x="0" y="34"/>
                      <a:pt x="2" y="59"/>
                      <a:pt x="17" y="74"/>
                    </a:cubicBezTo>
                    <a:cubicBezTo>
                      <a:pt x="113" y="170"/>
                      <a:pt x="113" y="170"/>
                      <a:pt x="113" y="170"/>
                    </a:cubicBezTo>
                    <a:cubicBezTo>
                      <a:pt x="161" y="218"/>
                      <a:pt x="161" y="218"/>
                      <a:pt x="161" y="218"/>
                    </a:cubicBezTo>
                    <a:cubicBezTo>
                      <a:pt x="153" y="209"/>
                      <a:pt x="149" y="199"/>
                      <a:pt x="149" y="188"/>
                    </a:cubicBezTo>
                    <a:cubicBezTo>
                      <a:pt x="149" y="188"/>
                      <a:pt x="149" y="188"/>
                      <a:pt x="149" y="188"/>
                    </a:cubicBezTo>
                    <a:cubicBezTo>
                      <a:pt x="149" y="84"/>
                      <a:pt x="149" y="84"/>
                      <a:pt x="149" y="84"/>
                    </a:cubicBezTo>
                    <a:cubicBezTo>
                      <a:pt x="149" y="84"/>
                      <a:pt x="149" y="84"/>
                      <a:pt x="149" y="84"/>
                    </a:cubicBezTo>
                    <a:cubicBezTo>
                      <a:pt x="78" y="13"/>
                      <a:pt x="78" y="13"/>
                      <a:pt x="78" y="13"/>
                    </a:cubicBezTo>
                    <a:cubicBezTo>
                      <a:pt x="78" y="13"/>
                      <a:pt x="78" y="13"/>
                      <a:pt x="78" y="13"/>
                    </a:cubicBezTo>
                    <a:cubicBezTo>
                      <a:pt x="70" y="4"/>
                      <a:pt x="59" y="0"/>
                      <a:pt x="48"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49" name="Freeform 68"/>
              <p:cNvSpPr>
                <a:spLocks/>
              </p:cNvSpPr>
              <p:nvPr/>
            </p:nvSpPr>
            <p:spPr bwMode="auto">
              <a:xfrm>
                <a:off x="3671" y="2203"/>
                <a:ext cx="1368" cy="102"/>
              </a:xfrm>
              <a:custGeom>
                <a:avLst/>
                <a:gdLst>
                  <a:gd name="T0" fmla="*/ 576 w 576"/>
                  <a:gd name="T1" fmla="*/ 0 h 43"/>
                  <a:gd name="T2" fmla="*/ 576 w 576"/>
                  <a:gd name="T3" fmla="*/ 0 h 43"/>
                  <a:gd name="T4" fmla="*/ 533 w 576"/>
                  <a:gd name="T5" fmla="*/ 43 h 43"/>
                  <a:gd name="T6" fmla="*/ 533 w 576"/>
                  <a:gd name="T7" fmla="*/ 43 h 43"/>
                  <a:gd name="T8" fmla="*/ 44 w 576"/>
                  <a:gd name="T9" fmla="*/ 43 h 43"/>
                  <a:gd name="T10" fmla="*/ 44 w 576"/>
                  <a:gd name="T11" fmla="*/ 43 h 43"/>
                  <a:gd name="T12" fmla="*/ 0 w 576"/>
                  <a:gd name="T13" fmla="*/ 0 h 43"/>
                  <a:gd name="T14" fmla="*/ 0 w 576"/>
                  <a:gd name="T15" fmla="*/ 0 h 43"/>
                  <a:gd name="T16" fmla="*/ 44 w 576"/>
                  <a:gd name="T17" fmla="*/ 43 h 43"/>
                  <a:gd name="T18" fmla="*/ 533 w 576"/>
                  <a:gd name="T19" fmla="*/ 43 h 43"/>
                  <a:gd name="T20" fmla="*/ 576 w 576"/>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43">
                    <a:moveTo>
                      <a:pt x="576" y="0"/>
                    </a:moveTo>
                    <a:cubicBezTo>
                      <a:pt x="576" y="0"/>
                      <a:pt x="576" y="0"/>
                      <a:pt x="576" y="0"/>
                    </a:cubicBezTo>
                    <a:cubicBezTo>
                      <a:pt x="576" y="24"/>
                      <a:pt x="557" y="43"/>
                      <a:pt x="533" y="43"/>
                    </a:cubicBezTo>
                    <a:cubicBezTo>
                      <a:pt x="533" y="43"/>
                      <a:pt x="533" y="43"/>
                      <a:pt x="533" y="43"/>
                    </a:cubicBezTo>
                    <a:cubicBezTo>
                      <a:pt x="44" y="43"/>
                      <a:pt x="44" y="43"/>
                      <a:pt x="44" y="43"/>
                    </a:cubicBezTo>
                    <a:cubicBezTo>
                      <a:pt x="44" y="43"/>
                      <a:pt x="44" y="43"/>
                      <a:pt x="44" y="43"/>
                    </a:cubicBezTo>
                    <a:cubicBezTo>
                      <a:pt x="20" y="43"/>
                      <a:pt x="1" y="24"/>
                      <a:pt x="0" y="0"/>
                    </a:cubicBezTo>
                    <a:cubicBezTo>
                      <a:pt x="0" y="0"/>
                      <a:pt x="0" y="0"/>
                      <a:pt x="0" y="0"/>
                    </a:cubicBezTo>
                    <a:cubicBezTo>
                      <a:pt x="1" y="24"/>
                      <a:pt x="20" y="43"/>
                      <a:pt x="44" y="43"/>
                    </a:cubicBezTo>
                    <a:cubicBezTo>
                      <a:pt x="533" y="43"/>
                      <a:pt x="533" y="43"/>
                      <a:pt x="533" y="43"/>
                    </a:cubicBezTo>
                    <a:cubicBezTo>
                      <a:pt x="557" y="43"/>
                      <a:pt x="576" y="24"/>
                      <a:pt x="576"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0" name="Freeform 70"/>
              <p:cNvSpPr>
                <a:spLocks/>
              </p:cNvSpPr>
              <p:nvPr/>
            </p:nvSpPr>
            <p:spPr bwMode="auto">
              <a:xfrm>
                <a:off x="3671" y="1771"/>
                <a:ext cx="206" cy="329"/>
              </a:xfrm>
              <a:custGeom>
                <a:avLst/>
                <a:gdLst>
                  <a:gd name="T0" fmla="*/ 44 w 87"/>
                  <a:gd name="T1" fmla="*/ 0 h 139"/>
                  <a:gd name="T2" fmla="*/ 0 w 87"/>
                  <a:gd name="T3" fmla="*/ 44 h 139"/>
                  <a:gd name="T4" fmla="*/ 0 w 87"/>
                  <a:gd name="T5" fmla="*/ 44 h 139"/>
                  <a:gd name="T6" fmla="*/ 44 w 87"/>
                  <a:gd name="T7" fmla="*/ 0 h 139"/>
                  <a:gd name="T8" fmla="*/ 87 w 87"/>
                  <a:gd name="T9" fmla="*/ 44 h 139"/>
                  <a:gd name="T10" fmla="*/ 87 w 87"/>
                  <a:gd name="T11" fmla="*/ 139 h 139"/>
                  <a:gd name="T12" fmla="*/ 87 w 87"/>
                  <a:gd name="T13" fmla="*/ 44 h 139"/>
                  <a:gd name="T14" fmla="*/ 44 w 87"/>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39">
                    <a:moveTo>
                      <a:pt x="44" y="0"/>
                    </a:moveTo>
                    <a:cubicBezTo>
                      <a:pt x="20" y="0"/>
                      <a:pt x="0" y="20"/>
                      <a:pt x="0" y="44"/>
                    </a:cubicBezTo>
                    <a:cubicBezTo>
                      <a:pt x="0" y="44"/>
                      <a:pt x="0" y="44"/>
                      <a:pt x="0" y="44"/>
                    </a:cubicBezTo>
                    <a:cubicBezTo>
                      <a:pt x="0" y="20"/>
                      <a:pt x="20" y="0"/>
                      <a:pt x="44" y="0"/>
                    </a:cubicBezTo>
                    <a:cubicBezTo>
                      <a:pt x="67" y="0"/>
                      <a:pt x="87" y="20"/>
                      <a:pt x="87" y="44"/>
                    </a:cubicBezTo>
                    <a:cubicBezTo>
                      <a:pt x="87" y="139"/>
                      <a:pt x="87" y="139"/>
                      <a:pt x="87" y="139"/>
                    </a:cubicBezTo>
                    <a:cubicBezTo>
                      <a:pt x="87" y="44"/>
                      <a:pt x="87" y="44"/>
                      <a:pt x="87" y="44"/>
                    </a:cubicBezTo>
                    <a:cubicBezTo>
                      <a:pt x="87" y="20"/>
                      <a:pt x="67" y="0"/>
                      <a:pt x="44"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1" name="Freeform 72"/>
              <p:cNvSpPr>
                <a:spLocks/>
              </p:cNvSpPr>
              <p:nvPr/>
            </p:nvSpPr>
            <p:spPr bwMode="auto">
              <a:xfrm>
                <a:off x="3671" y="2203"/>
                <a:ext cx="104" cy="102"/>
              </a:xfrm>
              <a:custGeom>
                <a:avLst/>
                <a:gdLst>
                  <a:gd name="T0" fmla="*/ 0 w 44"/>
                  <a:gd name="T1" fmla="*/ 0 h 43"/>
                  <a:gd name="T2" fmla="*/ 44 w 44"/>
                  <a:gd name="T3" fmla="*/ 43 h 43"/>
                  <a:gd name="T4" fmla="*/ 44 w 44"/>
                  <a:gd name="T5" fmla="*/ 43 h 43"/>
                  <a:gd name="T6" fmla="*/ 44 w 44"/>
                  <a:gd name="T7" fmla="*/ 43 h 43"/>
                  <a:gd name="T8" fmla="*/ 0 w 44"/>
                  <a:gd name="T9" fmla="*/ 0 h 43"/>
                </a:gdLst>
                <a:ahLst/>
                <a:cxnLst>
                  <a:cxn ang="0">
                    <a:pos x="T0" y="T1"/>
                  </a:cxn>
                  <a:cxn ang="0">
                    <a:pos x="T2" y="T3"/>
                  </a:cxn>
                  <a:cxn ang="0">
                    <a:pos x="T4" y="T5"/>
                  </a:cxn>
                  <a:cxn ang="0">
                    <a:pos x="T6" y="T7"/>
                  </a:cxn>
                  <a:cxn ang="0">
                    <a:pos x="T8" y="T9"/>
                  </a:cxn>
                </a:cxnLst>
                <a:rect l="0" t="0" r="r" b="b"/>
                <a:pathLst>
                  <a:path w="44" h="43">
                    <a:moveTo>
                      <a:pt x="0" y="0"/>
                    </a:moveTo>
                    <a:cubicBezTo>
                      <a:pt x="1" y="24"/>
                      <a:pt x="20" y="43"/>
                      <a:pt x="44" y="43"/>
                    </a:cubicBezTo>
                    <a:cubicBezTo>
                      <a:pt x="44" y="43"/>
                      <a:pt x="44" y="43"/>
                      <a:pt x="44" y="43"/>
                    </a:cubicBezTo>
                    <a:cubicBezTo>
                      <a:pt x="44" y="43"/>
                      <a:pt x="44" y="43"/>
                      <a:pt x="44" y="43"/>
                    </a:cubicBezTo>
                    <a:cubicBezTo>
                      <a:pt x="20" y="43"/>
                      <a:pt x="1" y="24"/>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2" name="Freeform 74"/>
              <p:cNvSpPr>
                <a:spLocks/>
              </p:cNvSpPr>
              <p:nvPr/>
            </p:nvSpPr>
            <p:spPr bwMode="auto">
              <a:xfrm>
                <a:off x="4834" y="1771"/>
                <a:ext cx="205" cy="432"/>
              </a:xfrm>
              <a:custGeom>
                <a:avLst/>
                <a:gdLst>
                  <a:gd name="T0" fmla="*/ 43 w 86"/>
                  <a:gd name="T1" fmla="*/ 0 h 182"/>
                  <a:gd name="T2" fmla="*/ 0 w 86"/>
                  <a:gd name="T3" fmla="*/ 44 h 182"/>
                  <a:gd name="T4" fmla="*/ 0 w 86"/>
                  <a:gd name="T5" fmla="*/ 44 h 182"/>
                  <a:gd name="T6" fmla="*/ 43 w 86"/>
                  <a:gd name="T7" fmla="*/ 0 h 182"/>
                  <a:gd name="T8" fmla="*/ 86 w 86"/>
                  <a:gd name="T9" fmla="*/ 44 h 182"/>
                  <a:gd name="T10" fmla="*/ 86 w 86"/>
                  <a:gd name="T11" fmla="*/ 182 h 182"/>
                  <a:gd name="T12" fmla="*/ 86 w 86"/>
                  <a:gd name="T13" fmla="*/ 182 h 182"/>
                  <a:gd name="T14" fmla="*/ 86 w 86"/>
                  <a:gd name="T15" fmla="*/ 44 h 182"/>
                  <a:gd name="T16" fmla="*/ 43 w 86"/>
                  <a:gd name="T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82">
                    <a:moveTo>
                      <a:pt x="43" y="0"/>
                    </a:moveTo>
                    <a:cubicBezTo>
                      <a:pt x="20" y="0"/>
                      <a:pt x="0" y="20"/>
                      <a:pt x="0" y="44"/>
                    </a:cubicBezTo>
                    <a:cubicBezTo>
                      <a:pt x="0" y="44"/>
                      <a:pt x="0" y="44"/>
                      <a:pt x="0" y="44"/>
                    </a:cubicBezTo>
                    <a:cubicBezTo>
                      <a:pt x="0" y="20"/>
                      <a:pt x="20" y="0"/>
                      <a:pt x="43" y="0"/>
                    </a:cubicBezTo>
                    <a:cubicBezTo>
                      <a:pt x="67" y="0"/>
                      <a:pt x="86" y="20"/>
                      <a:pt x="86" y="44"/>
                    </a:cubicBezTo>
                    <a:cubicBezTo>
                      <a:pt x="86" y="182"/>
                      <a:pt x="86" y="182"/>
                      <a:pt x="86" y="182"/>
                    </a:cubicBezTo>
                    <a:cubicBezTo>
                      <a:pt x="86" y="182"/>
                      <a:pt x="86" y="182"/>
                      <a:pt x="86" y="182"/>
                    </a:cubicBezTo>
                    <a:cubicBezTo>
                      <a:pt x="86" y="44"/>
                      <a:pt x="86" y="44"/>
                      <a:pt x="86" y="44"/>
                    </a:cubicBezTo>
                    <a:cubicBezTo>
                      <a:pt x="86" y="20"/>
                      <a:pt x="67" y="0"/>
                      <a:pt x="43"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3" name="Freeform 76"/>
              <p:cNvSpPr>
                <a:spLocks/>
              </p:cNvSpPr>
              <p:nvPr/>
            </p:nvSpPr>
            <p:spPr bwMode="auto">
              <a:xfrm>
                <a:off x="4936" y="2203"/>
                <a:ext cx="103" cy="102"/>
              </a:xfrm>
              <a:custGeom>
                <a:avLst/>
                <a:gdLst>
                  <a:gd name="T0" fmla="*/ 43 w 43"/>
                  <a:gd name="T1" fmla="*/ 0 h 43"/>
                  <a:gd name="T2" fmla="*/ 0 w 43"/>
                  <a:gd name="T3" fmla="*/ 43 h 43"/>
                  <a:gd name="T4" fmla="*/ 0 w 43"/>
                  <a:gd name="T5" fmla="*/ 43 h 43"/>
                  <a:gd name="T6" fmla="*/ 0 w 43"/>
                  <a:gd name="T7" fmla="*/ 43 h 43"/>
                  <a:gd name="T8" fmla="*/ 43 w 43"/>
                  <a:gd name="T9" fmla="*/ 0 h 43"/>
                </a:gdLst>
                <a:ahLst/>
                <a:cxnLst>
                  <a:cxn ang="0">
                    <a:pos x="T0" y="T1"/>
                  </a:cxn>
                  <a:cxn ang="0">
                    <a:pos x="T2" y="T3"/>
                  </a:cxn>
                  <a:cxn ang="0">
                    <a:pos x="T4" y="T5"/>
                  </a:cxn>
                  <a:cxn ang="0">
                    <a:pos x="T6" y="T7"/>
                  </a:cxn>
                  <a:cxn ang="0">
                    <a:pos x="T8" y="T9"/>
                  </a:cxn>
                </a:cxnLst>
                <a:rect l="0" t="0" r="r" b="b"/>
                <a:pathLst>
                  <a:path w="43" h="43">
                    <a:moveTo>
                      <a:pt x="43" y="0"/>
                    </a:moveTo>
                    <a:cubicBezTo>
                      <a:pt x="43" y="24"/>
                      <a:pt x="24" y="43"/>
                      <a:pt x="0" y="43"/>
                    </a:cubicBezTo>
                    <a:cubicBezTo>
                      <a:pt x="0" y="43"/>
                      <a:pt x="0" y="43"/>
                      <a:pt x="0" y="43"/>
                    </a:cubicBezTo>
                    <a:cubicBezTo>
                      <a:pt x="0" y="43"/>
                      <a:pt x="0" y="43"/>
                      <a:pt x="0" y="43"/>
                    </a:cubicBezTo>
                    <a:cubicBezTo>
                      <a:pt x="24" y="43"/>
                      <a:pt x="43" y="24"/>
                      <a:pt x="43"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4" name="Freeform 78"/>
              <p:cNvSpPr>
                <a:spLocks/>
              </p:cNvSpPr>
              <p:nvPr/>
            </p:nvSpPr>
            <p:spPr bwMode="auto">
              <a:xfrm>
                <a:off x="4252" y="924"/>
                <a:ext cx="207" cy="778"/>
              </a:xfrm>
              <a:custGeom>
                <a:avLst/>
                <a:gdLst>
                  <a:gd name="T0" fmla="*/ 44 w 87"/>
                  <a:gd name="T1" fmla="*/ 0 h 328"/>
                  <a:gd name="T2" fmla="*/ 0 w 87"/>
                  <a:gd name="T3" fmla="*/ 43 h 328"/>
                  <a:gd name="T4" fmla="*/ 0 w 87"/>
                  <a:gd name="T5" fmla="*/ 285 h 328"/>
                  <a:gd name="T6" fmla="*/ 43 w 87"/>
                  <a:gd name="T7" fmla="*/ 328 h 328"/>
                  <a:gd name="T8" fmla="*/ 87 w 87"/>
                  <a:gd name="T9" fmla="*/ 285 h 328"/>
                  <a:gd name="T10" fmla="*/ 87 w 87"/>
                  <a:gd name="T11" fmla="*/ 43 h 328"/>
                  <a:gd name="T12" fmla="*/ 44 w 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87" h="328">
                    <a:moveTo>
                      <a:pt x="44" y="0"/>
                    </a:moveTo>
                    <a:cubicBezTo>
                      <a:pt x="20" y="0"/>
                      <a:pt x="0" y="19"/>
                      <a:pt x="0" y="43"/>
                    </a:cubicBezTo>
                    <a:cubicBezTo>
                      <a:pt x="0" y="285"/>
                      <a:pt x="0" y="285"/>
                      <a:pt x="0" y="285"/>
                    </a:cubicBezTo>
                    <a:cubicBezTo>
                      <a:pt x="43" y="328"/>
                      <a:pt x="43" y="328"/>
                      <a:pt x="43" y="328"/>
                    </a:cubicBezTo>
                    <a:cubicBezTo>
                      <a:pt x="87" y="285"/>
                      <a:pt x="87" y="285"/>
                      <a:pt x="87" y="285"/>
                    </a:cubicBezTo>
                    <a:cubicBezTo>
                      <a:pt x="87" y="43"/>
                      <a:pt x="87" y="43"/>
                      <a:pt x="87" y="43"/>
                    </a:cubicBezTo>
                    <a:cubicBezTo>
                      <a:pt x="87" y="19"/>
                      <a:pt x="67" y="0"/>
                      <a:pt x="44"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5" name="Freeform 79"/>
              <p:cNvSpPr>
                <a:spLocks noEditPoints="1"/>
              </p:cNvSpPr>
              <p:nvPr/>
            </p:nvSpPr>
            <p:spPr bwMode="auto">
              <a:xfrm>
                <a:off x="3899" y="1431"/>
                <a:ext cx="532" cy="520"/>
              </a:xfrm>
              <a:custGeom>
                <a:avLst/>
                <a:gdLst>
                  <a:gd name="T0" fmla="*/ 224 w 224"/>
                  <a:gd name="T1" fmla="*/ 205 h 219"/>
                  <a:gd name="T2" fmla="*/ 224 w 224"/>
                  <a:gd name="T3" fmla="*/ 205 h 219"/>
                  <a:gd name="T4" fmla="*/ 223 w 224"/>
                  <a:gd name="T5" fmla="*/ 206 h 219"/>
                  <a:gd name="T6" fmla="*/ 210 w 224"/>
                  <a:gd name="T7" fmla="*/ 215 h 219"/>
                  <a:gd name="T8" fmla="*/ 200 w 224"/>
                  <a:gd name="T9" fmla="*/ 218 h 219"/>
                  <a:gd name="T10" fmla="*/ 193 w 224"/>
                  <a:gd name="T11" fmla="*/ 219 h 219"/>
                  <a:gd name="T12" fmla="*/ 192 w 224"/>
                  <a:gd name="T13" fmla="*/ 219 h 219"/>
                  <a:gd name="T14" fmla="*/ 193 w 224"/>
                  <a:gd name="T15" fmla="*/ 219 h 219"/>
                  <a:gd name="T16" fmla="*/ 223 w 224"/>
                  <a:gd name="T17" fmla="*/ 206 h 219"/>
                  <a:gd name="T18" fmla="*/ 223 w 224"/>
                  <a:gd name="T19" fmla="*/ 206 h 219"/>
                  <a:gd name="T20" fmla="*/ 224 w 224"/>
                  <a:gd name="T21" fmla="*/ 205 h 219"/>
                  <a:gd name="T22" fmla="*/ 13 w 224"/>
                  <a:gd name="T23" fmla="*/ 4 h 219"/>
                  <a:gd name="T24" fmla="*/ 17 w 224"/>
                  <a:gd name="T25" fmla="*/ 61 h 219"/>
                  <a:gd name="T26" fmla="*/ 113 w 224"/>
                  <a:gd name="T27" fmla="*/ 157 h 219"/>
                  <a:gd name="T28" fmla="*/ 17 w 224"/>
                  <a:gd name="T29" fmla="*/ 61 h 219"/>
                  <a:gd name="T30" fmla="*/ 13 w 224"/>
                  <a:gd name="T31" fmla="*/ 4 h 219"/>
                  <a:gd name="T32" fmla="*/ 78 w 224"/>
                  <a:gd name="T33" fmla="*/ 0 h 219"/>
                  <a:gd name="T34" fmla="*/ 78 w 224"/>
                  <a:gd name="T35" fmla="*/ 0 h 219"/>
                  <a:gd name="T36" fmla="*/ 149 w 224"/>
                  <a:gd name="T37" fmla="*/ 71 h 219"/>
                  <a:gd name="T38" fmla="*/ 78 w 224"/>
                  <a:gd name="T39" fmla="*/ 0 h 219"/>
                  <a:gd name="T40" fmla="*/ 78 w 224"/>
                  <a:gd name="T4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19">
                    <a:moveTo>
                      <a:pt x="224" y="205"/>
                    </a:moveTo>
                    <a:cubicBezTo>
                      <a:pt x="224" y="205"/>
                      <a:pt x="224" y="205"/>
                      <a:pt x="224" y="205"/>
                    </a:cubicBezTo>
                    <a:cubicBezTo>
                      <a:pt x="223" y="206"/>
                      <a:pt x="223" y="206"/>
                      <a:pt x="223" y="206"/>
                    </a:cubicBezTo>
                    <a:cubicBezTo>
                      <a:pt x="219" y="210"/>
                      <a:pt x="215" y="213"/>
                      <a:pt x="210" y="215"/>
                    </a:cubicBezTo>
                    <a:cubicBezTo>
                      <a:pt x="207" y="216"/>
                      <a:pt x="204" y="217"/>
                      <a:pt x="200" y="218"/>
                    </a:cubicBezTo>
                    <a:cubicBezTo>
                      <a:pt x="198" y="218"/>
                      <a:pt x="195" y="219"/>
                      <a:pt x="193" y="219"/>
                    </a:cubicBezTo>
                    <a:cubicBezTo>
                      <a:pt x="193" y="219"/>
                      <a:pt x="193" y="219"/>
                      <a:pt x="192" y="219"/>
                    </a:cubicBezTo>
                    <a:cubicBezTo>
                      <a:pt x="193" y="219"/>
                      <a:pt x="193" y="219"/>
                      <a:pt x="193" y="219"/>
                    </a:cubicBezTo>
                    <a:cubicBezTo>
                      <a:pt x="204" y="219"/>
                      <a:pt x="215" y="214"/>
                      <a:pt x="223" y="206"/>
                    </a:cubicBezTo>
                    <a:cubicBezTo>
                      <a:pt x="223" y="206"/>
                      <a:pt x="223" y="206"/>
                      <a:pt x="223" y="206"/>
                    </a:cubicBezTo>
                    <a:cubicBezTo>
                      <a:pt x="224" y="205"/>
                      <a:pt x="224" y="205"/>
                      <a:pt x="224" y="205"/>
                    </a:cubicBezTo>
                    <a:moveTo>
                      <a:pt x="13" y="4"/>
                    </a:moveTo>
                    <a:cubicBezTo>
                      <a:pt x="0" y="21"/>
                      <a:pt x="2" y="46"/>
                      <a:pt x="17" y="61"/>
                    </a:cubicBezTo>
                    <a:cubicBezTo>
                      <a:pt x="113" y="157"/>
                      <a:pt x="113" y="157"/>
                      <a:pt x="113" y="157"/>
                    </a:cubicBezTo>
                    <a:cubicBezTo>
                      <a:pt x="17" y="61"/>
                      <a:pt x="17" y="61"/>
                      <a:pt x="17" y="61"/>
                    </a:cubicBezTo>
                    <a:cubicBezTo>
                      <a:pt x="2" y="46"/>
                      <a:pt x="0" y="21"/>
                      <a:pt x="13" y="4"/>
                    </a:cubicBezTo>
                    <a:moveTo>
                      <a:pt x="78" y="0"/>
                    </a:moveTo>
                    <a:cubicBezTo>
                      <a:pt x="78" y="0"/>
                      <a:pt x="78" y="0"/>
                      <a:pt x="78" y="0"/>
                    </a:cubicBezTo>
                    <a:cubicBezTo>
                      <a:pt x="149" y="71"/>
                      <a:pt x="149" y="71"/>
                      <a:pt x="149" y="71"/>
                    </a:cubicBezTo>
                    <a:cubicBezTo>
                      <a:pt x="78" y="0"/>
                      <a:pt x="78" y="0"/>
                      <a:pt x="78" y="0"/>
                    </a:cubicBezTo>
                    <a:cubicBezTo>
                      <a:pt x="78" y="0"/>
                      <a:pt x="78" y="0"/>
                      <a:pt x="78"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6" name="Freeform 81"/>
              <p:cNvSpPr>
                <a:spLocks/>
              </p:cNvSpPr>
              <p:nvPr/>
            </p:nvSpPr>
            <p:spPr bwMode="auto">
              <a:xfrm>
                <a:off x="4357" y="1949"/>
                <a:ext cx="17" cy="2"/>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5" y="0"/>
                      <a:pt x="2" y="1"/>
                      <a:pt x="0" y="1"/>
                    </a:cubicBezTo>
                    <a:cubicBezTo>
                      <a:pt x="2" y="1"/>
                      <a:pt x="5" y="0"/>
                      <a:pt x="7"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7" name="Freeform 82"/>
              <p:cNvSpPr>
                <a:spLocks/>
              </p:cNvSpPr>
              <p:nvPr/>
            </p:nvSpPr>
            <p:spPr bwMode="auto">
              <a:xfrm>
                <a:off x="4252" y="1600"/>
                <a:ext cx="103" cy="247"/>
              </a:xfrm>
              <a:custGeom>
                <a:avLst/>
                <a:gdLst>
                  <a:gd name="T0" fmla="*/ 0 w 43"/>
                  <a:gd name="T1" fmla="*/ 0 h 104"/>
                  <a:gd name="T2" fmla="*/ 0 w 43"/>
                  <a:gd name="T3" fmla="*/ 104 h 104"/>
                  <a:gd name="T4" fmla="*/ 0 w 43"/>
                  <a:gd name="T5" fmla="*/ 104 h 104"/>
                  <a:gd name="T6" fmla="*/ 13 w 43"/>
                  <a:gd name="T7" fmla="*/ 74 h 104"/>
                  <a:gd name="T8" fmla="*/ 43 w 43"/>
                  <a:gd name="T9" fmla="*/ 43 h 104"/>
                  <a:gd name="T10" fmla="*/ 0 w 43"/>
                  <a:gd name="T11" fmla="*/ 0 h 104"/>
                </a:gdLst>
                <a:ahLst/>
                <a:cxnLst>
                  <a:cxn ang="0">
                    <a:pos x="T0" y="T1"/>
                  </a:cxn>
                  <a:cxn ang="0">
                    <a:pos x="T2" y="T3"/>
                  </a:cxn>
                  <a:cxn ang="0">
                    <a:pos x="T4" y="T5"/>
                  </a:cxn>
                  <a:cxn ang="0">
                    <a:pos x="T6" y="T7"/>
                  </a:cxn>
                  <a:cxn ang="0">
                    <a:pos x="T8" y="T9"/>
                  </a:cxn>
                  <a:cxn ang="0">
                    <a:pos x="T10" y="T11"/>
                  </a:cxn>
                </a:cxnLst>
                <a:rect l="0" t="0" r="r" b="b"/>
                <a:pathLst>
                  <a:path w="43" h="104">
                    <a:moveTo>
                      <a:pt x="0" y="0"/>
                    </a:moveTo>
                    <a:cubicBezTo>
                      <a:pt x="0" y="104"/>
                      <a:pt x="0" y="104"/>
                      <a:pt x="0" y="104"/>
                    </a:cubicBezTo>
                    <a:cubicBezTo>
                      <a:pt x="0" y="104"/>
                      <a:pt x="0" y="104"/>
                      <a:pt x="0" y="104"/>
                    </a:cubicBezTo>
                    <a:cubicBezTo>
                      <a:pt x="0" y="93"/>
                      <a:pt x="4" y="82"/>
                      <a:pt x="13" y="74"/>
                    </a:cubicBezTo>
                    <a:cubicBezTo>
                      <a:pt x="43" y="43"/>
                      <a:pt x="43" y="43"/>
                      <a:pt x="43" y="43"/>
                    </a:cubicBezTo>
                    <a:cubicBezTo>
                      <a:pt x="0" y="0"/>
                      <a:pt x="0" y="0"/>
                      <a:pt x="0"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8" name="Freeform 83"/>
              <p:cNvSpPr>
                <a:spLocks noEditPoints="1"/>
              </p:cNvSpPr>
              <p:nvPr/>
            </p:nvSpPr>
            <p:spPr bwMode="auto">
              <a:xfrm>
                <a:off x="4281" y="1422"/>
                <a:ext cx="532" cy="529"/>
              </a:xfrm>
              <a:custGeom>
                <a:avLst/>
                <a:gdLst>
                  <a:gd name="T0" fmla="*/ 0 w 224"/>
                  <a:gd name="T1" fmla="*/ 209 h 223"/>
                  <a:gd name="T2" fmla="*/ 1 w 224"/>
                  <a:gd name="T3" fmla="*/ 210 h 223"/>
                  <a:gd name="T4" fmla="*/ 31 w 224"/>
                  <a:gd name="T5" fmla="*/ 223 h 223"/>
                  <a:gd name="T6" fmla="*/ 31 w 224"/>
                  <a:gd name="T7" fmla="*/ 223 h 223"/>
                  <a:gd name="T8" fmla="*/ 20 w 224"/>
                  <a:gd name="T9" fmla="*/ 221 h 223"/>
                  <a:gd name="T10" fmla="*/ 1 w 224"/>
                  <a:gd name="T11" fmla="*/ 210 h 223"/>
                  <a:gd name="T12" fmla="*/ 0 w 224"/>
                  <a:gd name="T13" fmla="*/ 209 h 223"/>
                  <a:gd name="T14" fmla="*/ 0 w 224"/>
                  <a:gd name="T15" fmla="*/ 209 h 223"/>
                  <a:gd name="T16" fmla="*/ 146 w 224"/>
                  <a:gd name="T17" fmla="*/ 4 h 223"/>
                  <a:gd name="T18" fmla="*/ 146 w 224"/>
                  <a:gd name="T19" fmla="*/ 4 h 223"/>
                  <a:gd name="T20" fmla="*/ 75 w 224"/>
                  <a:gd name="T21" fmla="*/ 75 h 223"/>
                  <a:gd name="T22" fmla="*/ 75 w 224"/>
                  <a:gd name="T23" fmla="*/ 75 h 223"/>
                  <a:gd name="T24" fmla="*/ 146 w 224"/>
                  <a:gd name="T25" fmla="*/ 4 h 223"/>
                  <a:gd name="T26" fmla="*/ 146 w 224"/>
                  <a:gd name="T27" fmla="*/ 4 h 223"/>
                  <a:gd name="T28" fmla="*/ 203 w 224"/>
                  <a:gd name="T29" fmla="*/ 0 h 223"/>
                  <a:gd name="T30" fmla="*/ 207 w 224"/>
                  <a:gd name="T31" fmla="*/ 4 h 223"/>
                  <a:gd name="T32" fmla="*/ 207 w 224"/>
                  <a:gd name="T33" fmla="*/ 65 h 223"/>
                  <a:gd name="T34" fmla="*/ 99 w 224"/>
                  <a:gd name="T35" fmla="*/ 173 h 223"/>
                  <a:gd name="T36" fmla="*/ 207 w 224"/>
                  <a:gd name="T37" fmla="*/ 65 h 223"/>
                  <a:gd name="T38" fmla="*/ 207 w 224"/>
                  <a:gd name="T39" fmla="*/ 4 h 223"/>
                  <a:gd name="T40" fmla="*/ 207 w 224"/>
                  <a:gd name="T41" fmla="*/ 4 h 223"/>
                  <a:gd name="T42" fmla="*/ 203 w 224"/>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23">
                    <a:moveTo>
                      <a:pt x="0" y="209"/>
                    </a:moveTo>
                    <a:cubicBezTo>
                      <a:pt x="0" y="209"/>
                      <a:pt x="0" y="209"/>
                      <a:pt x="1" y="210"/>
                    </a:cubicBezTo>
                    <a:cubicBezTo>
                      <a:pt x="9" y="218"/>
                      <a:pt x="20" y="223"/>
                      <a:pt x="31" y="223"/>
                    </a:cubicBezTo>
                    <a:cubicBezTo>
                      <a:pt x="31" y="223"/>
                      <a:pt x="31" y="223"/>
                      <a:pt x="31" y="223"/>
                    </a:cubicBezTo>
                    <a:cubicBezTo>
                      <a:pt x="28" y="223"/>
                      <a:pt x="24" y="222"/>
                      <a:pt x="20" y="221"/>
                    </a:cubicBezTo>
                    <a:cubicBezTo>
                      <a:pt x="13" y="219"/>
                      <a:pt x="6" y="215"/>
                      <a:pt x="1" y="210"/>
                    </a:cubicBezTo>
                    <a:cubicBezTo>
                      <a:pt x="0" y="209"/>
                      <a:pt x="0" y="209"/>
                      <a:pt x="0" y="209"/>
                    </a:cubicBezTo>
                    <a:cubicBezTo>
                      <a:pt x="0" y="209"/>
                      <a:pt x="0" y="209"/>
                      <a:pt x="0" y="209"/>
                    </a:cubicBezTo>
                    <a:moveTo>
                      <a:pt x="146" y="4"/>
                    </a:moveTo>
                    <a:cubicBezTo>
                      <a:pt x="146" y="4"/>
                      <a:pt x="146" y="4"/>
                      <a:pt x="146" y="4"/>
                    </a:cubicBezTo>
                    <a:cubicBezTo>
                      <a:pt x="75" y="75"/>
                      <a:pt x="75" y="75"/>
                      <a:pt x="75" y="75"/>
                    </a:cubicBezTo>
                    <a:cubicBezTo>
                      <a:pt x="75" y="75"/>
                      <a:pt x="75" y="75"/>
                      <a:pt x="75" y="75"/>
                    </a:cubicBezTo>
                    <a:cubicBezTo>
                      <a:pt x="146" y="4"/>
                      <a:pt x="146" y="4"/>
                      <a:pt x="146" y="4"/>
                    </a:cubicBezTo>
                    <a:cubicBezTo>
                      <a:pt x="146" y="4"/>
                      <a:pt x="146" y="4"/>
                      <a:pt x="146" y="4"/>
                    </a:cubicBezTo>
                    <a:moveTo>
                      <a:pt x="203" y="0"/>
                    </a:moveTo>
                    <a:cubicBezTo>
                      <a:pt x="204" y="1"/>
                      <a:pt x="206" y="3"/>
                      <a:pt x="207" y="4"/>
                    </a:cubicBezTo>
                    <a:cubicBezTo>
                      <a:pt x="224" y="21"/>
                      <a:pt x="224" y="48"/>
                      <a:pt x="207" y="65"/>
                    </a:cubicBezTo>
                    <a:cubicBezTo>
                      <a:pt x="99" y="173"/>
                      <a:pt x="99" y="173"/>
                      <a:pt x="99" y="173"/>
                    </a:cubicBezTo>
                    <a:cubicBezTo>
                      <a:pt x="207" y="65"/>
                      <a:pt x="207" y="65"/>
                      <a:pt x="207" y="65"/>
                    </a:cubicBezTo>
                    <a:cubicBezTo>
                      <a:pt x="224" y="48"/>
                      <a:pt x="224" y="21"/>
                      <a:pt x="207" y="4"/>
                    </a:cubicBezTo>
                    <a:cubicBezTo>
                      <a:pt x="207" y="4"/>
                      <a:pt x="207" y="4"/>
                      <a:pt x="207" y="4"/>
                    </a:cubicBezTo>
                    <a:cubicBezTo>
                      <a:pt x="206" y="3"/>
                      <a:pt x="204" y="1"/>
                      <a:pt x="203"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59" name="Freeform 84"/>
              <p:cNvSpPr>
                <a:spLocks noEditPoints="1"/>
              </p:cNvSpPr>
              <p:nvPr/>
            </p:nvSpPr>
            <p:spPr bwMode="auto">
              <a:xfrm>
                <a:off x="4281" y="1401"/>
                <a:ext cx="532" cy="545"/>
              </a:xfrm>
              <a:custGeom>
                <a:avLst/>
                <a:gdLst>
                  <a:gd name="T0" fmla="*/ 0 w 224"/>
                  <a:gd name="T1" fmla="*/ 218 h 230"/>
                  <a:gd name="T2" fmla="*/ 0 w 224"/>
                  <a:gd name="T3" fmla="*/ 218 h 230"/>
                  <a:gd name="T4" fmla="*/ 0 w 224"/>
                  <a:gd name="T5" fmla="*/ 218 h 230"/>
                  <a:gd name="T6" fmla="*/ 1 w 224"/>
                  <a:gd name="T7" fmla="*/ 219 h 230"/>
                  <a:gd name="T8" fmla="*/ 20 w 224"/>
                  <a:gd name="T9" fmla="*/ 230 h 230"/>
                  <a:gd name="T10" fmla="*/ 1 w 224"/>
                  <a:gd name="T11" fmla="*/ 219 h 230"/>
                  <a:gd name="T12" fmla="*/ 0 w 224"/>
                  <a:gd name="T13" fmla="*/ 218 h 230"/>
                  <a:gd name="T14" fmla="*/ 176 w 224"/>
                  <a:gd name="T15" fmla="*/ 0 h 230"/>
                  <a:gd name="T16" fmla="*/ 146 w 224"/>
                  <a:gd name="T17" fmla="*/ 13 h 230"/>
                  <a:gd name="T18" fmla="*/ 146 w 224"/>
                  <a:gd name="T19" fmla="*/ 13 h 230"/>
                  <a:gd name="T20" fmla="*/ 75 w 224"/>
                  <a:gd name="T21" fmla="*/ 84 h 230"/>
                  <a:gd name="T22" fmla="*/ 75 w 224"/>
                  <a:gd name="T23" fmla="*/ 188 h 230"/>
                  <a:gd name="T24" fmla="*/ 73 w 224"/>
                  <a:gd name="T25" fmla="*/ 202 h 230"/>
                  <a:gd name="T26" fmla="*/ 63 w 224"/>
                  <a:gd name="T27" fmla="*/ 218 h 230"/>
                  <a:gd name="T28" fmla="*/ 99 w 224"/>
                  <a:gd name="T29" fmla="*/ 182 h 230"/>
                  <a:gd name="T30" fmla="*/ 207 w 224"/>
                  <a:gd name="T31" fmla="*/ 74 h 230"/>
                  <a:gd name="T32" fmla="*/ 207 w 224"/>
                  <a:gd name="T33" fmla="*/ 13 h 230"/>
                  <a:gd name="T34" fmla="*/ 203 w 224"/>
                  <a:gd name="T35" fmla="*/ 9 h 230"/>
                  <a:gd name="T36" fmla="*/ 176 w 224"/>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 h="230">
                    <a:moveTo>
                      <a:pt x="0" y="218"/>
                    </a:moveTo>
                    <a:cubicBezTo>
                      <a:pt x="0" y="218"/>
                      <a:pt x="0" y="218"/>
                      <a:pt x="0" y="218"/>
                    </a:cubicBezTo>
                    <a:cubicBezTo>
                      <a:pt x="0" y="218"/>
                      <a:pt x="0" y="218"/>
                      <a:pt x="0" y="218"/>
                    </a:cubicBezTo>
                    <a:cubicBezTo>
                      <a:pt x="1" y="219"/>
                      <a:pt x="1" y="219"/>
                      <a:pt x="1" y="219"/>
                    </a:cubicBezTo>
                    <a:cubicBezTo>
                      <a:pt x="6" y="224"/>
                      <a:pt x="13" y="228"/>
                      <a:pt x="20" y="230"/>
                    </a:cubicBezTo>
                    <a:cubicBezTo>
                      <a:pt x="13" y="228"/>
                      <a:pt x="6" y="224"/>
                      <a:pt x="1" y="219"/>
                    </a:cubicBezTo>
                    <a:cubicBezTo>
                      <a:pt x="0" y="218"/>
                      <a:pt x="0" y="218"/>
                      <a:pt x="0" y="218"/>
                    </a:cubicBezTo>
                    <a:moveTo>
                      <a:pt x="176" y="0"/>
                    </a:moveTo>
                    <a:cubicBezTo>
                      <a:pt x="165" y="0"/>
                      <a:pt x="154" y="4"/>
                      <a:pt x="146" y="13"/>
                    </a:cubicBezTo>
                    <a:cubicBezTo>
                      <a:pt x="146" y="13"/>
                      <a:pt x="146" y="13"/>
                      <a:pt x="146" y="13"/>
                    </a:cubicBezTo>
                    <a:cubicBezTo>
                      <a:pt x="75" y="84"/>
                      <a:pt x="75" y="84"/>
                      <a:pt x="75" y="84"/>
                    </a:cubicBezTo>
                    <a:cubicBezTo>
                      <a:pt x="75" y="188"/>
                      <a:pt x="75" y="188"/>
                      <a:pt x="75" y="188"/>
                    </a:cubicBezTo>
                    <a:cubicBezTo>
                      <a:pt x="75" y="193"/>
                      <a:pt x="74" y="198"/>
                      <a:pt x="73" y="202"/>
                    </a:cubicBezTo>
                    <a:cubicBezTo>
                      <a:pt x="71" y="208"/>
                      <a:pt x="68" y="213"/>
                      <a:pt x="63" y="218"/>
                    </a:cubicBezTo>
                    <a:cubicBezTo>
                      <a:pt x="99" y="182"/>
                      <a:pt x="99" y="182"/>
                      <a:pt x="99" y="182"/>
                    </a:cubicBezTo>
                    <a:cubicBezTo>
                      <a:pt x="207" y="74"/>
                      <a:pt x="207" y="74"/>
                      <a:pt x="207" y="74"/>
                    </a:cubicBezTo>
                    <a:cubicBezTo>
                      <a:pt x="224" y="57"/>
                      <a:pt x="224" y="30"/>
                      <a:pt x="207" y="13"/>
                    </a:cubicBezTo>
                    <a:cubicBezTo>
                      <a:pt x="206" y="12"/>
                      <a:pt x="204" y="10"/>
                      <a:pt x="203" y="9"/>
                    </a:cubicBezTo>
                    <a:cubicBezTo>
                      <a:pt x="195" y="3"/>
                      <a:pt x="186" y="0"/>
                      <a:pt x="176" y="0"/>
                    </a:cubicBezTo>
                  </a:path>
                </a:pathLst>
              </a:custGeom>
              <a:solidFill>
                <a:schemeClr val="accent1"/>
              </a:solidFill>
              <a:ln w="317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60" name="Freeform 85"/>
              <p:cNvSpPr>
                <a:spLocks/>
              </p:cNvSpPr>
              <p:nvPr/>
            </p:nvSpPr>
            <p:spPr bwMode="auto">
              <a:xfrm>
                <a:off x="4355" y="1600"/>
                <a:ext cx="109" cy="280"/>
              </a:xfrm>
              <a:custGeom>
                <a:avLst/>
                <a:gdLst>
                  <a:gd name="T0" fmla="*/ 44 w 46"/>
                  <a:gd name="T1" fmla="*/ 0 h 118"/>
                  <a:gd name="T2" fmla="*/ 0 w 46"/>
                  <a:gd name="T3" fmla="*/ 43 h 118"/>
                  <a:gd name="T4" fmla="*/ 31 w 46"/>
                  <a:gd name="T5" fmla="*/ 74 h 118"/>
                  <a:gd name="T6" fmla="*/ 42 w 46"/>
                  <a:gd name="T7" fmla="*/ 118 h 118"/>
                  <a:gd name="T8" fmla="*/ 44 w 46"/>
                  <a:gd name="T9" fmla="*/ 104 h 118"/>
                  <a:gd name="T10" fmla="*/ 44 w 46"/>
                  <a:gd name="T11" fmla="*/ 0 h 118"/>
                </a:gdLst>
                <a:ahLst/>
                <a:cxnLst>
                  <a:cxn ang="0">
                    <a:pos x="T0" y="T1"/>
                  </a:cxn>
                  <a:cxn ang="0">
                    <a:pos x="T2" y="T3"/>
                  </a:cxn>
                  <a:cxn ang="0">
                    <a:pos x="T4" y="T5"/>
                  </a:cxn>
                  <a:cxn ang="0">
                    <a:pos x="T6" y="T7"/>
                  </a:cxn>
                  <a:cxn ang="0">
                    <a:pos x="T8" y="T9"/>
                  </a:cxn>
                  <a:cxn ang="0">
                    <a:pos x="T10" y="T11"/>
                  </a:cxn>
                </a:cxnLst>
                <a:rect l="0" t="0" r="r" b="b"/>
                <a:pathLst>
                  <a:path w="46" h="118">
                    <a:moveTo>
                      <a:pt x="44" y="0"/>
                    </a:moveTo>
                    <a:cubicBezTo>
                      <a:pt x="0" y="43"/>
                      <a:pt x="0" y="43"/>
                      <a:pt x="0" y="43"/>
                    </a:cubicBezTo>
                    <a:cubicBezTo>
                      <a:pt x="31" y="74"/>
                      <a:pt x="31" y="74"/>
                      <a:pt x="31" y="74"/>
                    </a:cubicBezTo>
                    <a:cubicBezTo>
                      <a:pt x="43" y="86"/>
                      <a:pt x="46" y="103"/>
                      <a:pt x="42" y="118"/>
                    </a:cubicBezTo>
                    <a:cubicBezTo>
                      <a:pt x="43" y="114"/>
                      <a:pt x="44" y="109"/>
                      <a:pt x="44" y="104"/>
                    </a:cubicBezTo>
                    <a:cubicBezTo>
                      <a:pt x="44" y="0"/>
                      <a:pt x="44" y="0"/>
                      <a:pt x="44" y="0"/>
                    </a:cubicBezTo>
                  </a:path>
                </a:pathLst>
              </a:custGeom>
              <a:solidFill>
                <a:srgbClr val="008BD7"/>
              </a:solidFill>
              <a:ln w="3175">
                <a:solidFill>
                  <a:srgbClr val="008BD7"/>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61" name="Freeform 86"/>
              <p:cNvSpPr>
                <a:spLocks noEditPoints="1"/>
              </p:cNvSpPr>
              <p:nvPr/>
            </p:nvSpPr>
            <p:spPr bwMode="auto">
              <a:xfrm>
                <a:off x="4328" y="1942"/>
                <a:ext cx="69" cy="9"/>
              </a:xfrm>
              <a:custGeom>
                <a:avLst/>
                <a:gdLst>
                  <a:gd name="T0" fmla="*/ 0 w 29"/>
                  <a:gd name="T1" fmla="*/ 2 h 4"/>
                  <a:gd name="T2" fmla="*/ 11 w 29"/>
                  <a:gd name="T3" fmla="*/ 4 h 4"/>
                  <a:gd name="T4" fmla="*/ 12 w 29"/>
                  <a:gd name="T5" fmla="*/ 4 h 4"/>
                  <a:gd name="T6" fmla="*/ 12 w 29"/>
                  <a:gd name="T7" fmla="*/ 4 h 4"/>
                  <a:gd name="T8" fmla="*/ 4 w 29"/>
                  <a:gd name="T9" fmla="*/ 3 h 4"/>
                  <a:gd name="T10" fmla="*/ 0 w 29"/>
                  <a:gd name="T11" fmla="*/ 2 h 4"/>
                  <a:gd name="T12" fmla="*/ 29 w 29"/>
                  <a:gd name="T13" fmla="*/ 0 h 4"/>
                  <a:gd name="T14" fmla="*/ 25 w 29"/>
                  <a:gd name="T15" fmla="*/ 2 h 4"/>
                  <a:gd name="T16" fmla="*/ 19 w 29"/>
                  <a:gd name="T17" fmla="*/ 3 h 4"/>
                  <a:gd name="T18" fmla="*/ 29 w 29"/>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
                    <a:moveTo>
                      <a:pt x="0" y="2"/>
                    </a:moveTo>
                    <a:cubicBezTo>
                      <a:pt x="4" y="3"/>
                      <a:pt x="8" y="4"/>
                      <a:pt x="11" y="4"/>
                    </a:cubicBezTo>
                    <a:cubicBezTo>
                      <a:pt x="12" y="4"/>
                      <a:pt x="12" y="4"/>
                      <a:pt x="12" y="4"/>
                    </a:cubicBezTo>
                    <a:cubicBezTo>
                      <a:pt x="12" y="4"/>
                      <a:pt x="12" y="4"/>
                      <a:pt x="12" y="4"/>
                    </a:cubicBezTo>
                    <a:cubicBezTo>
                      <a:pt x="9" y="4"/>
                      <a:pt x="7" y="3"/>
                      <a:pt x="4" y="3"/>
                    </a:cubicBezTo>
                    <a:cubicBezTo>
                      <a:pt x="3" y="3"/>
                      <a:pt x="2" y="2"/>
                      <a:pt x="0" y="2"/>
                    </a:cubicBezTo>
                    <a:moveTo>
                      <a:pt x="29" y="0"/>
                    </a:moveTo>
                    <a:cubicBezTo>
                      <a:pt x="28" y="0"/>
                      <a:pt x="26" y="1"/>
                      <a:pt x="25" y="2"/>
                    </a:cubicBezTo>
                    <a:cubicBezTo>
                      <a:pt x="23" y="2"/>
                      <a:pt x="21" y="2"/>
                      <a:pt x="19" y="3"/>
                    </a:cubicBezTo>
                    <a:cubicBezTo>
                      <a:pt x="23" y="2"/>
                      <a:pt x="26" y="1"/>
                      <a:pt x="29"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62" name="Freeform 87"/>
              <p:cNvSpPr>
                <a:spLocks noEditPoints="1"/>
              </p:cNvSpPr>
              <p:nvPr/>
            </p:nvSpPr>
            <p:spPr bwMode="auto">
              <a:xfrm>
                <a:off x="4252" y="1847"/>
                <a:ext cx="202" cy="102"/>
              </a:xfrm>
              <a:custGeom>
                <a:avLst/>
                <a:gdLst>
                  <a:gd name="T0" fmla="*/ 85 w 85"/>
                  <a:gd name="T1" fmla="*/ 14 h 43"/>
                  <a:gd name="T2" fmla="*/ 57 w 85"/>
                  <a:gd name="T3" fmla="*/ 42 h 43"/>
                  <a:gd name="T4" fmla="*/ 61 w 85"/>
                  <a:gd name="T5" fmla="*/ 40 h 43"/>
                  <a:gd name="T6" fmla="*/ 74 w 85"/>
                  <a:gd name="T7" fmla="*/ 31 h 43"/>
                  <a:gd name="T8" fmla="*/ 75 w 85"/>
                  <a:gd name="T9" fmla="*/ 30 h 43"/>
                  <a:gd name="T10" fmla="*/ 85 w 85"/>
                  <a:gd name="T11" fmla="*/ 14 h 43"/>
                  <a:gd name="T12" fmla="*/ 0 w 85"/>
                  <a:gd name="T13" fmla="*/ 0 h 43"/>
                  <a:gd name="T14" fmla="*/ 12 w 85"/>
                  <a:gd name="T15" fmla="*/ 30 h 43"/>
                  <a:gd name="T16" fmla="*/ 13 w 85"/>
                  <a:gd name="T17" fmla="*/ 31 h 43"/>
                  <a:gd name="T18" fmla="*/ 32 w 85"/>
                  <a:gd name="T19" fmla="*/ 42 h 43"/>
                  <a:gd name="T20" fmla="*/ 36 w 85"/>
                  <a:gd name="T21" fmla="*/ 43 h 43"/>
                  <a:gd name="T22" fmla="*/ 0 w 85"/>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85" y="14"/>
                    </a:moveTo>
                    <a:cubicBezTo>
                      <a:pt x="80" y="27"/>
                      <a:pt x="70" y="37"/>
                      <a:pt x="57" y="42"/>
                    </a:cubicBezTo>
                    <a:cubicBezTo>
                      <a:pt x="58" y="41"/>
                      <a:pt x="60" y="40"/>
                      <a:pt x="61" y="40"/>
                    </a:cubicBezTo>
                    <a:cubicBezTo>
                      <a:pt x="66" y="38"/>
                      <a:pt x="70" y="35"/>
                      <a:pt x="74" y="31"/>
                    </a:cubicBezTo>
                    <a:cubicBezTo>
                      <a:pt x="75" y="30"/>
                      <a:pt x="75" y="30"/>
                      <a:pt x="75" y="30"/>
                    </a:cubicBezTo>
                    <a:cubicBezTo>
                      <a:pt x="80" y="25"/>
                      <a:pt x="83" y="20"/>
                      <a:pt x="85" y="14"/>
                    </a:cubicBezTo>
                    <a:moveTo>
                      <a:pt x="0" y="0"/>
                    </a:moveTo>
                    <a:cubicBezTo>
                      <a:pt x="0" y="11"/>
                      <a:pt x="4" y="21"/>
                      <a:pt x="12" y="30"/>
                    </a:cubicBezTo>
                    <a:cubicBezTo>
                      <a:pt x="13" y="31"/>
                      <a:pt x="13" y="31"/>
                      <a:pt x="13" y="31"/>
                    </a:cubicBezTo>
                    <a:cubicBezTo>
                      <a:pt x="18" y="36"/>
                      <a:pt x="25" y="40"/>
                      <a:pt x="32" y="42"/>
                    </a:cubicBezTo>
                    <a:cubicBezTo>
                      <a:pt x="34" y="42"/>
                      <a:pt x="35" y="43"/>
                      <a:pt x="36" y="43"/>
                    </a:cubicBezTo>
                    <a:cubicBezTo>
                      <a:pt x="16" y="40"/>
                      <a:pt x="0" y="22"/>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63" name="Freeform 88"/>
              <p:cNvSpPr>
                <a:spLocks/>
              </p:cNvSpPr>
              <p:nvPr/>
            </p:nvSpPr>
            <p:spPr bwMode="auto">
              <a:xfrm>
                <a:off x="4338" y="1946"/>
                <a:ext cx="50" cy="5"/>
              </a:xfrm>
              <a:custGeom>
                <a:avLst/>
                <a:gdLst>
                  <a:gd name="T0" fmla="*/ 21 w 21"/>
                  <a:gd name="T1" fmla="*/ 0 h 2"/>
                  <a:gd name="T2" fmla="*/ 17 w 21"/>
                  <a:gd name="T3" fmla="*/ 1 h 2"/>
                  <a:gd name="T4" fmla="*/ 16 w 21"/>
                  <a:gd name="T5" fmla="*/ 1 h 2"/>
                  <a:gd name="T6" fmla="*/ 13 w 21"/>
                  <a:gd name="T7" fmla="*/ 1 h 2"/>
                  <a:gd name="T8" fmla="*/ 12 w 21"/>
                  <a:gd name="T9" fmla="*/ 1 h 2"/>
                  <a:gd name="T10" fmla="*/ 7 w 21"/>
                  <a:gd name="T11" fmla="*/ 2 h 2"/>
                  <a:gd name="T12" fmla="*/ 3 w 21"/>
                  <a:gd name="T13" fmla="*/ 1 h 2"/>
                  <a:gd name="T14" fmla="*/ 3 w 21"/>
                  <a:gd name="T15" fmla="*/ 1 h 2"/>
                  <a:gd name="T16" fmla="*/ 0 w 21"/>
                  <a:gd name="T17" fmla="*/ 1 h 2"/>
                  <a:gd name="T18" fmla="*/ 8 w 21"/>
                  <a:gd name="T19" fmla="*/ 2 h 2"/>
                  <a:gd name="T20" fmla="*/ 8 w 21"/>
                  <a:gd name="T21" fmla="*/ 2 h 2"/>
                  <a:gd name="T22" fmla="*/ 15 w 21"/>
                  <a:gd name="T23" fmla="*/ 1 h 2"/>
                  <a:gd name="T24" fmla="*/ 21 w 21"/>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
                    <a:moveTo>
                      <a:pt x="21" y="0"/>
                    </a:moveTo>
                    <a:cubicBezTo>
                      <a:pt x="19" y="0"/>
                      <a:pt x="18" y="0"/>
                      <a:pt x="17" y="1"/>
                    </a:cubicBezTo>
                    <a:cubicBezTo>
                      <a:pt x="16" y="1"/>
                      <a:pt x="16" y="1"/>
                      <a:pt x="16" y="1"/>
                    </a:cubicBezTo>
                    <a:cubicBezTo>
                      <a:pt x="15" y="1"/>
                      <a:pt x="14" y="1"/>
                      <a:pt x="13" y="1"/>
                    </a:cubicBezTo>
                    <a:cubicBezTo>
                      <a:pt x="12" y="1"/>
                      <a:pt x="12" y="1"/>
                      <a:pt x="12" y="1"/>
                    </a:cubicBezTo>
                    <a:cubicBezTo>
                      <a:pt x="10" y="1"/>
                      <a:pt x="9" y="2"/>
                      <a:pt x="7" y="2"/>
                    </a:cubicBezTo>
                    <a:cubicBezTo>
                      <a:pt x="6" y="2"/>
                      <a:pt x="5" y="1"/>
                      <a:pt x="3" y="1"/>
                    </a:cubicBezTo>
                    <a:cubicBezTo>
                      <a:pt x="3" y="1"/>
                      <a:pt x="3" y="1"/>
                      <a:pt x="3" y="1"/>
                    </a:cubicBezTo>
                    <a:cubicBezTo>
                      <a:pt x="2" y="1"/>
                      <a:pt x="1" y="1"/>
                      <a:pt x="0" y="1"/>
                    </a:cubicBezTo>
                    <a:cubicBezTo>
                      <a:pt x="3" y="1"/>
                      <a:pt x="5" y="2"/>
                      <a:pt x="8" y="2"/>
                    </a:cubicBezTo>
                    <a:cubicBezTo>
                      <a:pt x="8" y="2"/>
                      <a:pt x="8" y="2"/>
                      <a:pt x="8" y="2"/>
                    </a:cubicBezTo>
                    <a:cubicBezTo>
                      <a:pt x="10" y="2"/>
                      <a:pt x="13" y="1"/>
                      <a:pt x="15" y="1"/>
                    </a:cubicBezTo>
                    <a:cubicBezTo>
                      <a:pt x="17" y="0"/>
                      <a:pt x="19" y="0"/>
                      <a:pt x="21" y="0"/>
                    </a:cubicBezTo>
                  </a:path>
                </a:pathLst>
              </a:custGeom>
              <a:solidFill>
                <a:srgbClr val="006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sp>
            <p:nvSpPr>
              <p:cNvPr id="64" name="Freeform 89"/>
              <p:cNvSpPr>
                <a:spLocks/>
              </p:cNvSpPr>
              <p:nvPr/>
            </p:nvSpPr>
            <p:spPr bwMode="auto">
              <a:xfrm>
                <a:off x="4252" y="1702"/>
                <a:ext cx="212" cy="249"/>
              </a:xfrm>
              <a:custGeom>
                <a:avLst/>
                <a:gdLst>
                  <a:gd name="T0" fmla="*/ 43 w 89"/>
                  <a:gd name="T1" fmla="*/ 0 h 105"/>
                  <a:gd name="T2" fmla="*/ 13 w 89"/>
                  <a:gd name="T3" fmla="*/ 31 h 105"/>
                  <a:gd name="T4" fmla="*/ 0 w 89"/>
                  <a:gd name="T5" fmla="*/ 61 h 105"/>
                  <a:gd name="T6" fmla="*/ 36 w 89"/>
                  <a:gd name="T7" fmla="*/ 104 h 105"/>
                  <a:gd name="T8" fmla="*/ 39 w 89"/>
                  <a:gd name="T9" fmla="*/ 104 h 105"/>
                  <a:gd name="T10" fmla="*/ 39 w 89"/>
                  <a:gd name="T11" fmla="*/ 104 h 105"/>
                  <a:gd name="T12" fmla="*/ 43 w 89"/>
                  <a:gd name="T13" fmla="*/ 105 h 105"/>
                  <a:gd name="T14" fmla="*/ 48 w 89"/>
                  <a:gd name="T15" fmla="*/ 104 h 105"/>
                  <a:gd name="T16" fmla="*/ 49 w 89"/>
                  <a:gd name="T17" fmla="*/ 104 h 105"/>
                  <a:gd name="T18" fmla="*/ 52 w 89"/>
                  <a:gd name="T19" fmla="*/ 104 h 105"/>
                  <a:gd name="T20" fmla="*/ 53 w 89"/>
                  <a:gd name="T21" fmla="*/ 104 h 105"/>
                  <a:gd name="T22" fmla="*/ 57 w 89"/>
                  <a:gd name="T23" fmla="*/ 103 h 105"/>
                  <a:gd name="T24" fmla="*/ 85 w 89"/>
                  <a:gd name="T25" fmla="*/ 75 h 105"/>
                  <a:gd name="T26" fmla="*/ 74 w 89"/>
                  <a:gd name="T27" fmla="*/ 31 h 105"/>
                  <a:gd name="T28" fmla="*/ 43 w 89"/>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105">
                    <a:moveTo>
                      <a:pt x="43" y="0"/>
                    </a:moveTo>
                    <a:cubicBezTo>
                      <a:pt x="13" y="31"/>
                      <a:pt x="13" y="31"/>
                      <a:pt x="13" y="31"/>
                    </a:cubicBezTo>
                    <a:cubicBezTo>
                      <a:pt x="4" y="39"/>
                      <a:pt x="0" y="50"/>
                      <a:pt x="0" y="61"/>
                    </a:cubicBezTo>
                    <a:cubicBezTo>
                      <a:pt x="0" y="83"/>
                      <a:pt x="16" y="101"/>
                      <a:pt x="36" y="104"/>
                    </a:cubicBezTo>
                    <a:cubicBezTo>
                      <a:pt x="37" y="104"/>
                      <a:pt x="38" y="104"/>
                      <a:pt x="39" y="104"/>
                    </a:cubicBezTo>
                    <a:cubicBezTo>
                      <a:pt x="39" y="104"/>
                      <a:pt x="39" y="104"/>
                      <a:pt x="39" y="104"/>
                    </a:cubicBezTo>
                    <a:cubicBezTo>
                      <a:pt x="41" y="104"/>
                      <a:pt x="42" y="105"/>
                      <a:pt x="43" y="105"/>
                    </a:cubicBezTo>
                    <a:cubicBezTo>
                      <a:pt x="45" y="105"/>
                      <a:pt x="46" y="104"/>
                      <a:pt x="48" y="104"/>
                    </a:cubicBezTo>
                    <a:cubicBezTo>
                      <a:pt x="49" y="104"/>
                      <a:pt x="49" y="104"/>
                      <a:pt x="49" y="104"/>
                    </a:cubicBezTo>
                    <a:cubicBezTo>
                      <a:pt x="50" y="104"/>
                      <a:pt x="51" y="104"/>
                      <a:pt x="52" y="104"/>
                    </a:cubicBezTo>
                    <a:cubicBezTo>
                      <a:pt x="53" y="104"/>
                      <a:pt x="53" y="104"/>
                      <a:pt x="53" y="104"/>
                    </a:cubicBezTo>
                    <a:cubicBezTo>
                      <a:pt x="54" y="103"/>
                      <a:pt x="55" y="103"/>
                      <a:pt x="57" y="103"/>
                    </a:cubicBezTo>
                    <a:cubicBezTo>
                      <a:pt x="70" y="98"/>
                      <a:pt x="80" y="88"/>
                      <a:pt x="85" y="75"/>
                    </a:cubicBezTo>
                    <a:cubicBezTo>
                      <a:pt x="89" y="60"/>
                      <a:pt x="86" y="43"/>
                      <a:pt x="74" y="31"/>
                    </a:cubicBezTo>
                    <a:cubicBezTo>
                      <a:pt x="43" y="0"/>
                      <a:pt x="43" y="0"/>
                      <a:pt x="43" y="0"/>
                    </a:cubicBezTo>
                  </a:path>
                </a:pathLst>
              </a:custGeom>
              <a:solidFill>
                <a:srgbClr val="0066C5"/>
              </a:solidFill>
              <a:ln w="9525">
                <a:solidFill>
                  <a:srgbClr val="0066C5"/>
                </a:solidFill>
                <a:round/>
                <a:headEnd/>
                <a:tailEnd/>
              </a:ln>
            </p:spPr>
            <p:txBody>
              <a:bodyPr vert="horz" wrap="square" lIns="91440" tIns="45720" rIns="91440" bIns="45720" numCol="1" anchor="t" anchorCtr="0" compatLnSpc="1">
                <a:prstTxWarp prst="textNoShape">
                  <a:avLst/>
                </a:prstTxWarp>
              </a:bodyPr>
              <a:lstStyle/>
              <a:p>
                <a:endParaRPr lang="en-US" sz="1600">
                  <a:latin typeface="ＭＳ Ｐゴシック" panose="020B0600070205080204" pitchFamily="50" charset="-128"/>
                  <a:ea typeface="ＭＳ Ｐゴシック" panose="020B0600070205080204" pitchFamily="50" charset="-128"/>
                  <a:cs typeface="MS PGothic" charset="-128"/>
                </a:endParaRPr>
              </a:p>
            </p:txBody>
          </p:sp>
        </p:grpSp>
      </p:grpSp>
      <p:grpSp>
        <p:nvGrpSpPr>
          <p:cNvPr id="68" name="Group 67"/>
          <p:cNvGrpSpPr/>
          <p:nvPr/>
        </p:nvGrpSpPr>
        <p:grpSpPr>
          <a:xfrm>
            <a:off x="550863" y="3110593"/>
            <a:ext cx="4449763" cy="1566176"/>
            <a:chOff x="550863" y="3077936"/>
            <a:chExt cx="4449763" cy="1566176"/>
          </a:xfrm>
        </p:grpSpPr>
        <p:sp>
          <p:nvSpPr>
            <p:cNvPr id="69" name="Rounded Rectangle 68"/>
            <p:cNvSpPr/>
            <p:nvPr/>
          </p:nvSpPr>
          <p:spPr>
            <a:xfrm flipV="1">
              <a:off x="550863" y="3077936"/>
              <a:ext cx="4449763" cy="1566176"/>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70" name="Group 69"/>
            <p:cNvGrpSpPr/>
            <p:nvPr/>
          </p:nvGrpSpPr>
          <p:grpSpPr>
            <a:xfrm>
              <a:off x="3102394" y="3206355"/>
              <a:ext cx="429605" cy="632152"/>
              <a:chOff x="2735081" y="3328819"/>
              <a:chExt cx="429605" cy="632152"/>
            </a:xfrm>
          </p:grpSpPr>
          <p:sp>
            <p:nvSpPr>
              <p:cNvPr id="164" name="TextBox 163"/>
              <p:cNvSpPr txBox="1"/>
              <p:nvPr/>
            </p:nvSpPr>
            <p:spPr>
              <a:xfrm>
                <a:off x="2735081" y="3714750"/>
                <a:ext cx="429605" cy="246221"/>
              </a:xfrm>
              <a:prstGeom prst="rect">
                <a:avLst/>
              </a:prstGeom>
              <a:noFill/>
            </p:spPr>
            <p:txBody>
              <a:bodyPr wrap="none" lIns="0" tIns="0" rIns="0" bIns="0" rtlCol="0">
                <a:spAutoFit/>
              </a:bodyPr>
              <a:lstStyle/>
              <a:p>
                <a:pPr algn="ctr"/>
                <a:r>
                  <a:rPr lang="ja-JP" altLang="en-US" sz="800" b="1" dirty="0" smtClean="0">
                    <a:latin typeface="ＭＳ Ｐゴシック" panose="020B0600070205080204" pitchFamily="50" charset="-128"/>
                    <a:ea typeface="ＭＳ Ｐゴシック" panose="020B0600070205080204" pitchFamily="50" charset="-128"/>
                    <a:cs typeface="MS PGothic" charset="-128"/>
                  </a:rPr>
                  <a:t>最大</a:t>
                </a:r>
                <a:r>
                  <a:rPr lang="en-US" sz="800" b="1" dirty="0" smtClean="0">
                    <a:latin typeface="ＭＳ Ｐゴシック" panose="020B0600070205080204" pitchFamily="50" charset="-128"/>
                    <a:ea typeface="ＭＳ Ｐゴシック" panose="020B0600070205080204" pitchFamily="50" charset="-128"/>
                    <a:cs typeface="MS PGothic" charset="-128"/>
                  </a:rPr>
                  <a:t>240G</a:t>
                </a:r>
              </a:p>
              <a:p>
                <a:pPr algn="ctr"/>
                <a:r>
                  <a:rPr lang="ja-JP" altLang="en-US" sz="800" dirty="0" smtClean="0">
                    <a:latin typeface="ＭＳ Ｐゴシック" panose="020B0600070205080204" pitchFamily="50" charset="-128"/>
                    <a:ea typeface="ＭＳ Ｐゴシック" panose="020B0600070205080204" pitchFamily="50" charset="-128"/>
                    <a:cs typeface="MS PGothic" charset="-128"/>
                  </a:rPr>
                  <a:t>の帯域</a:t>
                </a:r>
                <a:endParaRPr lang="en-US" sz="8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165" name="Group 164"/>
              <p:cNvGrpSpPr>
                <a:grpSpLocks noChangeAspect="1"/>
              </p:cNvGrpSpPr>
              <p:nvPr/>
            </p:nvGrpSpPr>
            <p:grpSpPr>
              <a:xfrm>
                <a:off x="2801044" y="3328819"/>
                <a:ext cx="297677" cy="329162"/>
                <a:chOff x="5345610" y="2367556"/>
                <a:chExt cx="519984" cy="574982"/>
              </a:xfrm>
            </p:grpSpPr>
            <p:sp>
              <p:nvSpPr>
                <p:cNvPr id="166" name="Freeform 105"/>
                <p:cNvSpPr>
                  <a:spLocks noChangeAspect="1"/>
                </p:cNvSpPr>
                <p:nvPr/>
              </p:nvSpPr>
              <p:spPr bwMode="auto">
                <a:xfrm>
                  <a:off x="5345610" y="2367556"/>
                  <a:ext cx="491985" cy="574982"/>
                </a:xfrm>
                <a:custGeom>
                  <a:avLst/>
                  <a:gdLst>
                    <a:gd name="T0" fmla="*/ 200 w 208"/>
                    <a:gd name="T1" fmla="*/ 206 h 243"/>
                    <a:gd name="T2" fmla="*/ 188 w 208"/>
                    <a:gd name="T3" fmla="*/ 217 h 243"/>
                    <a:gd name="T4" fmla="*/ 174 w 208"/>
                    <a:gd name="T5" fmla="*/ 226 h 243"/>
                    <a:gd name="T6" fmla="*/ 158 w 208"/>
                    <a:gd name="T7" fmla="*/ 234 h 243"/>
                    <a:gd name="T8" fmla="*/ 142 w 208"/>
                    <a:gd name="T9" fmla="*/ 238 h 243"/>
                    <a:gd name="T10" fmla="*/ 75 w 208"/>
                    <a:gd name="T11" fmla="*/ 233 h 243"/>
                    <a:gd name="T12" fmla="*/ 22 w 208"/>
                    <a:gd name="T13" fmla="*/ 191 h 243"/>
                    <a:gd name="T14" fmla="*/ 0 w 208"/>
                    <a:gd name="T15" fmla="*/ 125 h 243"/>
                    <a:gd name="T16" fmla="*/ 19 w 208"/>
                    <a:gd name="T17" fmla="*/ 58 h 243"/>
                    <a:gd name="T18" fmla="*/ 73 w 208"/>
                    <a:gd name="T19" fmla="*/ 12 h 243"/>
                    <a:gd name="T20" fmla="*/ 144 w 208"/>
                    <a:gd name="T21" fmla="*/ 4 h 243"/>
                    <a:gd name="T22" fmla="*/ 162 w 208"/>
                    <a:gd name="T23" fmla="*/ 8 h 243"/>
                    <a:gd name="T24" fmla="*/ 178 w 208"/>
                    <a:gd name="T25" fmla="*/ 16 h 243"/>
                    <a:gd name="T26" fmla="*/ 194 w 208"/>
                    <a:gd name="T27" fmla="*/ 25 h 243"/>
                    <a:gd name="T28" fmla="*/ 208 w 208"/>
                    <a:gd name="T29" fmla="*/ 37 h 243"/>
                    <a:gd name="T30" fmla="*/ 192 w 208"/>
                    <a:gd name="T31" fmla="*/ 53 h 243"/>
                    <a:gd name="T32" fmla="*/ 140 w 208"/>
                    <a:gd name="T33" fmla="*/ 24 h 243"/>
                    <a:gd name="T34" fmla="*/ 79 w 208"/>
                    <a:gd name="T35" fmla="*/ 28 h 243"/>
                    <a:gd name="T36" fmla="*/ 31 w 208"/>
                    <a:gd name="T37" fmla="*/ 66 h 243"/>
                    <a:gd name="T38" fmla="*/ 12 w 208"/>
                    <a:gd name="T39" fmla="*/ 125 h 243"/>
                    <a:gd name="T40" fmla="*/ 29 w 208"/>
                    <a:gd name="T41" fmla="*/ 186 h 243"/>
                    <a:gd name="T42" fmla="*/ 77 w 208"/>
                    <a:gd name="T43" fmla="*/ 228 h 243"/>
                    <a:gd name="T44" fmla="*/ 142 w 208"/>
                    <a:gd name="T45" fmla="*/ 236 h 243"/>
                    <a:gd name="T46" fmla="*/ 158 w 208"/>
                    <a:gd name="T47" fmla="*/ 232 h 243"/>
                    <a:gd name="T48" fmla="*/ 173 w 208"/>
                    <a:gd name="T49" fmla="*/ 225 h 243"/>
                    <a:gd name="T50" fmla="*/ 187 w 208"/>
                    <a:gd name="T51" fmla="*/ 216 h 243"/>
                    <a:gd name="T52" fmla="*/ 200 w 208"/>
                    <a:gd name="T53" fmla="*/ 20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8" h="243">
                      <a:moveTo>
                        <a:pt x="200" y="206"/>
                      </a:moveTo>
                      <a:cubicBezTo>
                        <a:pt x="196" y="210"/>
                        <a:pt x="192" y="214"/>
                        <a:pt x="188" y="217"/>
                      </a:cubicBezTo>
                      <a:cubicBezTo>
                        <a:pt x="183" y="220"/>
                        <a:pt x="179" y="224"/>
                        <a:pt x="174" y="226"/>
                      </a:cubicBezTo>
                      <a:cubicBezTo>
                        <a:pt x="169" y="229"/>
                        <a:pt x="164" y="232"/>
                        <a:pt x="158" y="234"/>
                      </a:cubicBezTo>
                      <a:cubicBezTo>
                        <a:pt x="153" y="235"/>
                        <a:pt x="148" y="237"/>
                        <a:pt x="142" y="238"/>
                      </a:cubicBezTo>
                      <a:cubicBezTo>
                        <a:pt x="120" y="243"/>
                        <a:pt x="96" y="242"/>
                        <a:pt x="75" y="233"/>
                      </a:cubicBezTo>
                      <a:cubicBezTo>
                        <a:pt x="54" y="225"/>
                        <a:pt x="35" y="210"/>
                        <a:pt x="22" y="191"/>
                      </a:cubicBezTo>
                      <a:cubicBezTo>
                        <a:pt x="8" y="172"/>
                        <a:pt x="1" y="149"/>
                        <a:pt x="0" y="125"/>
                      </a:cubicBezTo>
                      <a:cubicBezTo>
                        <a:pt x="0" y="102"/>
                        <a:pt x="6" y="78"/>
                        <a:pt x="19" y="58"/>
                      </a:cubicBezTo>
                      <a:cubicBezTo>
                        <a:pt x="32" y="38"/>
                        <a:pt x="51" y="22"/>
                        <a:pt x="73" y="12"/>
                      </a:cubicBezTo>
                      <a:cubicBezTo>
                        <a:pt x="95" y="3"/>
                        <a:pt x="120" y="0"/>
                        <a:pt x="144" y="4"/>
                      </a:cubicBezTo>
                      <a:cubicBezTo>
                        <a:pt x="150" y="5"/>
                        <a:pt x="156" y="7"/>
                        <a:pt x="162" y="8"/>
                      </a:cubicBezTo>
                      <a:cubicBezTo>
                        <a:pt x="167" y="10"/>
                        <a:pt x="173" y="13"/>
                        <a:pt x="178" y="16"/>
                      </a:cubicBezTo>
                      <a:cubicBezTo>
                        <a:pt x="184" y="18"/>
                        <a:pt x="189" y="22"/>
                        <a:pt x="194" y="25"/>
                      </a:cubicBezTo>
                      <a:cubicBezTo>
                        <a:pt x="199" y="29"/>
                        <a:pt x="204" y="33"/>
                        <a:pt x="208" y="37"/>
                      </a:cubicBezTo>
                      <a:cubicBezTo>
                        <a:pt x="192" y="53"/>
                        <a:pt x="192" y="53"/>
                        <a:pt x="192" y="53"/>
                      </a:cubicBezTo>
                      <a:cubicBezTo>
                        <a:pt x="178" y="38"/>
                        <a:pt x="160" y="28"/>
                        <a:pt x="140" y="24"/>
                      </a:cubicBezTo>
                      <a:cubicBezTo>
                        <a:pt x="120" y="19"/>
                        <a:pt x="99" y="21"/>
                        <a:pt x="79" y="28"/>
                      </a:cubicBezTo>
                      <a:cubicBezTo>
                        <a:pt x="60" y="36"/>
                        <a:pt x="43" y="49"/>
                        <a:pt x="31" y="66"/>
                      </a:cubicBezTo>
                      <a:cubicBezTo>
                        <a:pt x="19" y="83"/>
                        <a:pt x="12" y="104"/>
                        <a:pt x="12" y="125"/>
                      </a:cubicBezTo>
                      <a:cubicBezTo>
                        <a:pt x="11" y="147"/>
                        <a:pt x="17" y="168"/>
                        <a:pt x="29" y="186"/>
                      </a:cubicBezTo>
                      <a:cubicBezTo>
                        <a:pt x="40" y="204"/>
                        <a:pt x="57" y="219"/>
                        <a:pt x="77" y="228"/>
                      </a:cubicBezTo>
                      <a:cubicBezTo>
                        <a:pt x="97" y="237"/>
                        <a:pt x="120" y="239"/>
                        <a:pt x="142" y="236"/>
                      </a:cubicBezTo>
                      <a:cubicBezTo>
                        <a:pt x="147" y="235"/>
                        <a:pt x="152" y="233"/>
                        <a:pt x="158" y="232"/>
                      </a:cubicBezTo>
                      <a:cubicBezTo>
                        <a:pt x="163" y="230"/>
                        <a:pt x="168" y="228"/>
                        <a:pt x="173" y="225"/>
                      </a:cubicBezTo>
                      <a:cubicBezTo>
                        <a:pt x="178" y="223"/>
                        <a:pt x="183" y="220"/>
                        <a:pt x="187" y="216"/>
                      </a:cubicBezTo>
                      <a:cubicBezTo>
                        <a:pt x="192" y="213"/>
                        <a:pt x="196" y="210"/>
                        <a:pt x="200" y="20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67" name="Freeform 106"/>
                <p:cNvSpPr>
                  <a:spLocks noChangeAspect="1"/>
                </p:cNvSpPr>
                <p:nvPr/>
              </p:nvSpPr>
              <p:spPr bwMode="auto">
                <a:xfrm>
                  <a:off x="5572603" y="2426554"/>
                  <a:ext cx="292991" cy="292991"/>
                </a:xfrm>
                <a:custGeom>
                  <a:avLst/>
                  <a:gdLst>
                    <a:gd name="T0" fmla="*/ 7 w 124"/>
                    <a:gd name="T1" fmla="*/ 117 h 124"/>
                    <a:gd name="T2" fmla="*/ 7 w 124"/>
                    <a:gd name="T3" fmla="*/ 117 h 124"/>
                    <a:gd name="T4" fmla="*/ 7 w 124"/>
                    <a:gd name="T5" fmla="*/ 90 h 124"/>
                    <a:gd name="T6" fmla="*/ 124 w 124"/>
                    <a:gd name="T7" fmla="*/ 0 h 124"/>
                    <a:gd name="T8" fmla="*/ 35 w 124"/>
                    <a:gd name="T9" fmla="*/ 117 h 124"/>
                    <a:gd name="T10" fmla="*/ 7 w 124"/>
                    <a:gd name="T11" fmla="*/ 117 h 124"/>
                  </a:gdLst>
                  <a:ahLst/>
                  <a:cxnLst>
                    <a:cxn ang="0">
                      <a:pos x="T0" y="T1"/>
                    </a:cxn>
                    <a:cxn ang="0">
                      <a:pos x="T2" y="T3"/>
                    </a:cxn>
                    <a:cxn ang="0">
                      <a:pos x="T4" y="T5"/>
                    </a:cxn>
                    <a:cxn ang="0">
                      <a:pos x="T6" y="T7"/>
                    </a:cxn>
                    <a:cxn ang="0">
                      <a:pos x="T8" y="T9"/>
                    </a:cxn>
                    <a:cxn ang="0">
                      <a:pos x="T10" y="T11"/>
                    </a:cxn>
                  </a:cxnLst>
                  <a:rect l="0" t="0" r="r" b="b"/>
                  <a:pathLst>
                    <a:path w="124" h="124">
                      <a:moveTo>
                        <a:pt x="7" y="117"/>
                      </a:moveTo>
                      <a:cubicBezTo>
                        <a:pt x="7" y="117"/>
                        <a:pt x="7" y="117"/>
                        <a:pt x="7" y="117"/>
                      </a:cubicBezTo>
                      <a:cubicBezTo>
                        <a:pt x="0" y="109"/>
                        <a:pt x="0" y="97"/>
                        <a:pt x="7" y="90"/>
                      </a:cubicBezTo>
                      <a:cubicBezTo>
                        <a:pt x="124" y="0"/>
                        <a:pt x="124" y="0"/>
                        <a:pt x="124" y="0"/>
                      </a:cubicBezTo>
                      <a:cubicBezTo>
                        <a:pt x="35" y="117"/>
                        <a:pt x="35" y="117"/>
                        <a:pt x="35" y="117"/>
                      </a:cubicBezTo>
                      <a:cubicBezTo>
                        <a:pt x="27" y="124"/>
                        <a:pt x="15" y="124"/>
                        <a:pt x="7" y="1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grpSp>
        </p:grpSp>
        <p:grpSp>
          <p:nvGrpSpPr>
            <p:cNvPr id="71" name="Group 70"/>
            <p:cNvGrpSpPr/>
            <p:nvPr/>
          </p:nvGrpSpPr>
          <p:grpSpPr>
            <a:xfrm>
              <a:off x="3905740" y="3214752"/>
              <a:ext cx="857606" cy="623755"/>
              <a:chOff x="3562662" y="3337216"/>
              <a:chExt cx="857606" cy="623755"/>
            </a:xfrm>
          </p:grpSpPr>
          <p:sp>
            <p:nvSpPr>
              <p:cNvPr id="158" name="TextBox 157"/>
              <p:cNvSpPr txBox="1"/>
              <p:nvPr/>
            </p:nvSpPr>
            <p:spPr>
              <a:xfrm>
                <a:off x="3562662" y="3714750"/>
                <a:ext cx="857606" cy="246221"/>
              </a:xfrm>
              <a:prstGeom prst="rect">
                <a:avLst/>
              </a:prstGeom>
              <a:noFill/>
            </p:spPr>
            <p:txBody>
              <a:bodyPr wrap="none" lIns="0" tIns="0" rIns="0" bIns="0" rtlCol="0">
                <a:spAutoFit/>
              </a:bodyPr>
              <a:lstStyle/>
              <a:p>
                <a:pPr algn="ctr"/>
                <a:r>
                  <a:rPr lang="en-US" sz="800" b="1" dirty="0" smtClean="0">
                    <a:latin typeface="ＭＳ Ｐゴシック" panose="020B0600070205080204" pitchFamily="50" charset="-128"/>
                    <a:ea typeface="ＭＳ Ｐゴシック" panose="020B0600070205080204" pitchFamily="50" charset="-128"/>
                    <a:cs typeface="MS PGothic" charset="-128"/>
                  </a:rPr>
                  <a:t>2</a:t>
                </a:r>
                <a:r>
                  <a:rPr lang="ja-JP" altLang="en-US" sz="800" b="1" dirty="0" smtClean="0">
                    <a:latin typeface="ＭＳ Ｐゴシック" panose="020B0600070205080204" pitchFamily="50" charset="-128"/>
                    <a:ea typeface="ＭＳ Ｐゴシック" panose="020B0600070205080204" pitchFamily="50" charset="-128"/>
                    <a:cs typeface="MS PGothic" charset="-128"/>
                  </a:rPr>
                  <a:t>倍から</a:t>
                </a:r>
                <a:r>
                  <a:rPr lang="en-US" sz="800" b="1" dirty="0" smtClean="0">
                    <a:latin typeface="ＭＳ Ｐゴシック" panose="020B0600070205080204" pitchFamily="50" charset="-128"/>
                    <a:ea typeface="ＭＳ Ｐゴシック" panose="020B0600070205080204" pitchFamily="50" charset="-128"/>
                    <a:cs typeface="MS PGothic" charset="-128"/>
                  </a:rPr>
                  <a:t>4</a:t>
                </a:r>
                <a:r>
                  <a:rPr lang="ja-JP" altLang="en-US" sz="800" b="1" dirty="0" smtClean="0">
                    <a:latin typeface="ＭＳ Ｐゴシック" panose="020B0600070205080204" pitchFamily="50" charset="-128"/>
                    <a:ea typeface="ＭＳ Ｐゴシック" panose="020B0600070205080204" pitchFamily="50" charset="-128"/>
                    <a:cs typeface="MS PGothic" charset="-128"/>
                  </a:rPr>
                  <a:t>倍の</a:t>
                </a:r>
                <a:r>
                  <a:rPr lang="en-US" sz="800" b="1" dirty="0" smtClean="0">
                    <a:latin typeface="ＭＳ Ｐゴシック" panose="020B0600070205080204" pitchFamily="50" charset="-128"/>
                    <a:ea typeface="ＭＳ Ｐゴシック" panose="020B0600070205080204" pitchFamily="50" charset="-128"/>
                    <a:cs typeface="MS PGothic" charset="-128"/>
                  </a:rPr>
                  <a:t> </a:t>
                </a:r>
              </a:p>
              <a:p>
                <a:pPr algn="ctr"/>
                <a:r>
                  <a:rPr lang="en-US" sz="800" dirty="0" smtClean="0">
                    <a:latin typeface="ＭＳ Ｐゴシック" panose="020B0600070205080204" pitchFamily="50" charset="-128"/>
                    <a:ea typeface="ＭＳ Ｐゴシック" panose="020B0600070205080204" pitchFamily="50" charset="-128"/>
                    <a:cs typeface="MS PGothic" charset="-128"/>
                  </a:rPr>
                  <a:t>Forwarding + TCAM</a:t>
                </a:r>
              </a:p>
            </p:txBody>
          </p:sp>
          <p:grpSp>
            <p:nvGrpSpPr>
              <p:cNvPr id="159" name="Group 158"/>
              <p:cNvGrpSpPr/>
              <p:nvPr/>
            </p:nvGrpSpPr>
            <p:grpSpPr>
              <a:xfrm>
                <a:off x="3845130" y="3337216"/>
                <a:ext cx="292671" cy="317353"/>
                <a:chOff x="4308475" y="2286000"/>
                <a:chExt cx="527050" cy="571500"/>
              </a:xfrm>
              <a:solidFill>
                <a:schemeClr val="accent1"/>
              </a:solidFill>
            </p:grpSpPr>
            <p:sp>
              <p:nvSpPr>
                <p:cNvPr id="160" name="Freeform 12"/>
                <p:cNvSpPr>
                  <a:spLocks/>
                </p:cNvSpPr>
                <p:nvPr/>
              </p:nvSpPr>
              <p:spPr bwMode="auto">
                <a:xfrm>
                  <a:off x="4556125" y="2613025"/>
                  <a:ext cx="69850" cy="244475"/>
                </a:xfrm>
                <a:custGeom>
                  <a:avLst/>
                  <a:gdLst/>
                  <a:ahLst/>
                  <a:cxnLst>
                    <a:cxn ang="0">
                      <a:pos x="22" y="0"/>
                    </a:cxn>
                    <a:cxn ang="0">
                      <a:pos x="22" y="0"/>
                    </a:cxn>
                    <a:cxn ang="0">
                      <a:pos x="14" y="2"/>
                    </a:cxn>
                    <a:cxn ang="0">
                      <a:pos x="6" y="6"/>
                    </a:cxn>
                    <a:cxn ang="0">
                      <a:pos x="2" y="12"/>
                    </a:cxn>
                    <a:cxn ang="0">
                      <a:pos x="0" y="22"/>
                    </a:cxn>
                    <a:cxn ang="0">
                      <a:pos x="0" y="132"/>
                    </a:cxn>
                    <a:cxn ang="0">
                      <a:pos x="0" y="132"/>
                    </a:cxn>
                    <a:cxn ang="0">
                      <a:pos x="2" y="142"/>
                    </a:cxn>
                    <a:cxn ang="0">
                      <a:pos x="6" y="148"/>
                    </a:cxn>
                    <a:cxn ang="0">
                      <a:pos x="14" y="152"/>
                    </a:cxn>
                    <a:cxn ang="0">
                      <a:pos x="22" y="154"/>
                    </a:cxn>
                    <a:cxn ang="0">
                      <a:pos x="22" y="154"/>
                    </a:cxn>
                    <a:cxn ang="0">
                      <a:pos x="30" y="152"/>
                    </a:cxn>
                    <a:cxn ang="0">
                      <a:pos x="38" y="148"/>
                    </a:cxn>
                    <a:cxn ang="0">
                      <a:pos x="42" y="142"/>
                    </a:cxn>
                    <a:cxn ang="0">
                      <a:pos x="44" y="132"/>
                    </a:cxn>
                    <a:cxn ang="0">
                      <a:pos x="44" y="22"/>
                    </a:cxn>
                    <a:cxn ang="0">
                      <a:pos x="44" y="22"/>
                    </a:cxn>
                    <a:cxn ang="0">
                      <a:pos x="42" y="12"/>
                    </a:cxn>
                    <a:cxn ang="0">
                      <a:pos x="38" y="6"/>
                    </a:cxn>
                    <a:cxn ang="0">
                      <a:pos x="30" y="2"/>
                    </a:cxn>
                    <a:cxn ang="0">
                      <a:pos x="22" y="0"/>
                    </a:cxn>
                    <a:cxn ang="0">
                      <a:pos x="22" y="0"/>
                    </a:cxn>
                  </a:cxnLst>
                  <a:rect l="0" t="0" r="r" b="b"/>
                  <a:pathLst>
                    <a:path w="44" h="154">
                      <a:moveTo>
                        <a:pt x="22" y="0"/>
                      </a:moveTo>
                      <a:lnTo>
                        <a:pt x="22" y="0"/>
                      </a:lnTo>
                      <a:lnTo>
                        <a:pt x="14" y="2"/>
                      </a:lnTo>
                      <a:lnTo>
                        <a:pt x="6" y="6"/>
                      </a:lnTo>
                      <a:lnTo>
                        <a:pt x="2" y="12"/>
                      </a:lnTo>
                      <a:lnTo>
                        <a:pt x="0" y="22"/>
                      </a:lnTo>
                      <a:lnTo>
                        <a:pt x="0" y="132"/>
                      </a:lnTo>
                      <a:lnTo>
                        <a:pt x="0" y="132"/>
                      </a:lnTo>
                      <a:lnTo>
                        <a:pt x="2" y="142"/>
                      </a:lnTo>
                      <a:lnTo>
                        <a:pt x="6" y="148"/>
                      </a:lnTo>
                      <a:lnTo>
                        <a:pt x="14" y="152"/>
                      </a:lnTo>
                      <a:lnTo>
                        <a:pt x="22" y="154"/>
                      </a:lnTo>
                      <a:lnTo>
                        <a:pt x="22" y="154"/>
                      </a:lnTo>
                      <a:lnTo>
                        <a:pt x="30" y="152"/>
                      </a:lnTo>
                      <a:lnTo>
                        <a:pt x="38" y="148"/>
                      </a:lnTo>
                      <a:lnTo>
                        <a:pt x="42" y="142"/>
                      </a:lnTo>
                      <a:lnTo>
                        <a:pt x="44" y="132"/>
                      </a:lnTo>
                      <a:lnTo>
                        <a:pt x="44" y="22"/>
                      </a:lnTo>
                      <a:lnTo>
                        <a:pt x="44" y="22"/>
                      </a:lnTo>
                      <a:lnTo>
                        <a:pt x="42" y="12"/>
                      </a:lnTo>
                      <a:lnTo>
                        <a:pt x="38" y="6"/>
                      </a:lnTo>
                      <a:lnTo>
                        <a:pt x="30" y="2"/>
                      </a:lnTo>
                      <a:lnTo>
                        <a:pt x="22" y="0"/>
                      </a:lnTo>
                      <a:lnTo>
                        <a:pt x="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61" name="Freeform 13"/>
                <p:cNvSpPr>
                  <a:spLocks/>
                </p:cNvSpPr>
                <p:nvPr/>
              </p:nvSpPr>
              <p:spPr bwMode="auto">
                <a:xfrm>
                  <a:off x="4387850" y="2667000"/>
                  <a:ext cx="69850" cy="190500"/>
                </a:xfrm>
                <a:custGeom>
                  <a:avLst/>
                  <a:gdLst/>
                  <a:ahLst/>
                  <a:cxnLst>
                    <a:cxn ang="0">
                      <a:pos x="22" y="0"/>
                    </a:cxn>
                    <a:cxn ang="0">
                      <a:pos x="22" y="0"/>
                    </a:cxn>
                    <a:cxn ang="0">
                      <a:pos x="14" y="2"/>
                    </a:cxn>
                    <a:cxn ang="0">
                      <a:pos x="6" y="8"/>
                    </a:cxn>
                    <a:cxn ang="0">
                      <a:pos x="2" y="14"/>
                    </a:cxn>
                    <a:cxn ang="0">
                      <a:pos x="0" y="22"/>
                    </a:cxn>
                    <a:cxn ang="0">
                      <a:pos x="0" y="98"/>
                    </a:cxn>
                    <a:cxn ang="0">
                      <a:pos x="0" y="98"/>
                    </a:cxn>
                    <a:cxn ang="0">
                      <a:pos x="2" y="108"/>
                    </a:cxn>
                    <a:cxn ang="0">
                      <a:pos x="6" y="114"/>
                    </a:cxn>
                    <a:cxn ang="0">
                      <a:pos x="14" y="118"/>
                    </a:cxn>
                    <a:cxn ang="0">
                      <a:pos x="22" y="120"/>
                    </a:cxn>
                    <a:cxn ang="0">
                      <a:pos x="22" y="120"/>
                    </a:cxn>
                    <a:cxn ang="0">
                      <a:pos x="30" y="118"/>
                    </a:cxn>
                    <a:cxn ang="0">
                      <a:pos x="38" y="114"/>
                    </a:cxn>
                    <a:cxn ang="0">
                      <a:pos x="42" y="108"/>
                    </a:cxn>
                    <a:cxn ang="0">
                      <a:pos x="44" y="98"/>
                    </a:cxn>
                    <a:cxn ang="0">
                      <a:pos x="44" y="22"/>
                    </a:cxn>
                    <a:cxn ang="0">
                      <a:pos x="44" y="22"/>
                    </a:cxn>
                    <a:cxn ang="0">
                      <a:pos x="42" y="14"/>
                    </a:cxn>
                    <a:cxn ang="0">
                      <a:pos x="38" y="8"/>
                    </a:cxn>
                    <a:cxn ang="0">
                      <a:pos x="30" y="2"/>
                    </a:cxn>
                    <a:cxn ang="0">
                      <a:pos x="22" y="0"/>
                    </a:cxn>
                    <a:cxn ang="0">
                      <a:pos x="22" y="0"/>
                    </a:cxn>
                  </a:cxnLst>
                  <a:rect l="0" t="0" r="r" b="b"/>
                  <a:pathLst>
                    <a:path w="44" h="120">
                      <a:moveTo>
                        <a:pt x="22" y="0"/>
                      </a:moveTo>
                      <a:lnTo>
                        <a:pt x="22" y="0"/>
                      </a:lnTo>
                      <a:lnTo>
                        <a:pt x="14" y="2"/>
                      </a:lnTo>
                      <a:lnTo>
                        <a:pt x="6" y="8"/>
                      </a:lnTo>
                      <a:lnTo>
                        <a:pt x="2" y="14"/>
                      </a:lnTo>
                      <a:lnTo>
                        <a:pt x="0" y="22"/>
                      </a:lnTo>
                      <a:lnTo>
                        <a:pt x="0" y="98"/>
                      </a:lnTo>
                      <a:lnTo>
                        <a:pt x="0" y="98"/>
                      </a:lnTo>
                      <a:lnTo>
                        <a:pt x="2" y="108"/>
                      </a:lnTo>
                      <a:lnTo>
                        <a:pt x="6" y="114"/>
                      </a:lnTo>
                      <a:lnTo>
                        <a:pt x="14" y="118"/>
                      </a:lnTo>
                      <a:lnTo>
                        <a:pt x="22" y="120"/>
                      </a:lnTo>
                      <a:lnTo>
                        <a:pt x="22" y="120"/>
                      </a:lnTo>
                      <a:lnTo>
                        <a:pt x="30" y="118"/>
                      </a:lnTo>
                      <a:lnTo>
                        <a:pt x="38" y="114"/>
                      </a:lnTo>
                      <a:lnTo>
                        <a:pt x="42" y="108"/>
                      </a:lnTo>
                      <a:lnTo>
                        <a:pt x="44" y="98"/>
                      </a:lnTo>
                      <a:lnTo>
                        <a:pt x="44" y="22"/>
                      </a:lnTo>
                      <a:lnTo>
                        <a:pt x="44" y="22"/>
                      </a:lnTo>
                      <a:lnTo>
                        <a:pt x="42" y="14"/>
                      </a:lnTo>
                      <a:lnTo>
                        <a:pt x="38" y="8"/>
                      </a:lnTo>
                      <a:lnTo>
                        <a:pt x="30" y="2"/>
                      </a:lnTo>
                      <a:lnTo>
                        <a:pt x="22" y="0"/>
                      </a:lnTo>
                      <a:lnTo>
                        <a:pt x="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62" name="Freeform 14"/>
                <p:cNvSpPr>
                  <a:spLocks/>
                </p:cNvSpPr>
                <p:nvPr/>
              </p:nvSpPr>
              <p:spPr bwMode="auto">
                <a:xfrm>
                  <a:off x="4724400" y="2479675"/>
                  <a:ext cx="69850" cy="377825"/>
                </a:xfrm>
                <a:custGeom>
                  <a:avLst/>
                  <a:gdLst/>
                  <a:ahLst/>
                  <a:cxnLst>
                    <a:cxn ang="0">
                      <a:pos x="22" y="0"/>
                    </a:cxn>
                    <a:cxn ang="0">
                      <a:pos x="22" y="0"/>
                    </a:cxn>
                    <a:cxn ang="0">
                      <a:pos x="12" y="0"/>
                    </a:cxn>
                    <a:cxn ang="0">
                      <a:pos x="6" y="6"/>
                    </a:cxn>
                    <a:cxn ang="0">
                      <a:pos x="2" y="12"/>
                    </a:cxn>
                    <a:cxn ang="0">
                      <a:pos x="0" y="22"/>
                    </a:cxn>
                    <a:cxn ang="0">
                      <a:pos x="0" y="216"/>
                    </a:cxn>
                    <a:cxn ang="0">
                      <a:pos x="0" y="216"/>
                    </a:cxn>
                    <a:cxn ang="0">
                      <a:pos x="2" y="226"/>
                    </a:cxn>
                    <a:cxn ang="0">
                      <a:pos x="6" y="232"/>
                    </a:cxn>
                    <a:cxn ang="0">
                      <a:pos x="12" y="236"/>
                    </a:cxn>
                    <a:cxn ang="0">
                      <a:pos x="22" y="238"/>
                    </a:cxn>
                    <a:cxn ang="0">
                      <a:pos x="22" y="238"/>
                    </a:cxn>
                    <a:cxn ang="0">
                      <a:pos x="30" y="236"/>
                    </a:cxn>
                    <a:cxn ang="0">
                      <a:pos x="38" y="232"/>
                    </a:cxn>
                    <a:cxn ang="0">
                      <a:pos x="42" y="226"/>
                    </a:cxn>
                    <a:cxn ang="0">
                      <a:pos x="44" y="216"/>
                    </a:cxn>
                    <a:cxn ang="0">
                      <a:pos x="44" y="22"/>
                    </a:cxn>
                    <a:cxn ang="0">
                      <a:pos x="44" y="22"/>
                    </a:cxn>
                    <a:cxn ang="0">
                      <a:pos x="42" y="12"/>
                    </a:cxn>
                    <a:cxn ang="0">
                      <a:pos x="38" y="6"/>
                    </a:cxn>
                    <a:cxn ang="0">
                      <a:pos x="30" y="0"/>
                    </a:cxn>
                    <a:cxn ang="0">
                      <a:pos x="22" y="0"/>
                    </a:cxn>
                    <a:cxn ang="0">
                      <a:pos x="22" y="0"/>
                    </a:cxn>
                  </a:cxnLst>
                  <a:rect l="0" t="0" r="r" b="b"/>
                  <a:pathLst>
                    <a:path w="44" h="238">
                      <a:moveTo>
                        <a:pt x="22" y="0"/>
                      </a:moveTo>
                      <a:lnTo>
                        <a:pt x="22" y="0"/>
                      </a:lnTo>
                      <a:lnTo>
                        <a:pt x="12" y="0"/>
                      </a:lnTo>
                      <a:lnTo>
                        <a:pt x="6" y="6"/>
                      </a:lnTo>
                      <a:lnTo>
                        <a:pt x="2" y="12"/>
                      </a:lnTo>
                      <a:lnTo>
                        <a:pt x="0" y="22"/>
                      </a:lnTo>
                      <a:lnTo>
                        <a:pt x="0" y="216"/>
                      </a:lnTo>
                      <a:lnTo>
                        <a:pt x="0" y="216"/>
                      </a:lnTo>
                      <a:lnTo>
                        <a:pt x="2" y="226"/>
                      </a:lnTo>
                      <a:lnTo>
                        <a:pt x="6" y="232"/>
                      </a:lnTo>
                      <a:lnTo>
                        <a:pt x="12" y="236"/>
                      </a:lnTo>
                      <a:lnTo>
                        <a:pt x="22" y="238"/>
                      </a:lnTo>
                      <a:lnTo>
                        <a:pt x="22" y="238"/>
                      </a:lnTo>
                      <a:lnTo>
                        <a:pt x="30" y="236"/>
                      </a:lnTo>
                      <a:lnTo>
                        <a:pt x="38" y="232"/>
                      </a:lnTo>
                      <a:lnTo>
                        <a:pt x="42" y="226"/>
                      </a:lnTo>
                      <a:lnTo>
                        <a:pt x="44" y="216"/>
                      </a:lnTo>
                      <a:lnTo>
                        <a:pt x="44" y="22"/>
                      </a:lnTo>
                      <a:lnTo>
                        <a:pt x="44" y="22"/>
                      </a:lnTo>
                      <a:lnTo>
                        <a:pt x="42" y="12"/>
                      </a:lnTo>
                      <a:lnTo>
                        <a:pt x="38" y="6"/>
                      </a:lnTo>
                      <a:lnTo>
                        <a:pt x="30" y="0"/>
                      </a:lnTo>
                      <a:lnTo>
                        <a:pt x="22" y="0"/>
                      </a:lnTo>
                      <a:lnTo>
                        <a:pt x="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63" name="Freeform 15"/>
                <p:cNvSpPr>
                  <a:spLocks/>
                </p:cNvSpPr>
                <p:nvPr/>
              </p:nvSpPr>
              <p:spPr bwMode="auto">
                <a:xfrm>
                  <a:off x="4308475" y="2286000"/>
                  <a:ext cx="527050" cy="381000"/>
                </a:xfrm>
                <a:custGeom>
                  <a:avLst/>
                  <a:gdLst/>
                  <a:ahLst/>
                  <a:cxnLst>
                    <a:cxn ang="0">
                      <a:pos x="316" y="0"/>
                    </a:cxn>
                    <a:cxn ang="0">
                      <a:pos x="246" y="0"/>
                    </a:cxn>
                    <a:cxn ang="0">
                      <a:pos x="246" y="0"/>
                    </a:cxn>
                    <a:cxn ang="0">
                      <a:pos x="238" y="2"/>
                    </a:cxn>
                    <a:cxn ang="0">
                      <a:pos x="234" y="6"/>
                    </a:cxn>
                    <a:cxn ang="0">
                      <a:pos x="230" y="10"/>
                    </a:cxn>
                    <a:cxn ang="0">
                      <a:pos x="230" y="16"/>
                    </a:cxn>
                    <a:cxn ang="0">
                      <a:pos x="230" y="16"/>
                    </a:cxn>
                    <a:cxn ang="0">
                      <a:pos x="230" y="22"/>
                    </a:cxn>
                    <a:cxn ang="0">
                      <a:pos x="234" y="28"/>
                    </a:cxn>
                    <a:cxn ang="0">
                      <a:pos x="238" y="32"/>
                    </a:cxn>
                    <a:cxn ang="0">
                      <a:pos x="246" y="32"/>
                    </a:cxn>
                    <a:cxn ang="0">
                      <a:pos x="274" y="32"/>
                    </a:cxn>
                    <a:cxn ang="0">
                      <a:pos x="154" y="154"/>
                    </a:cxn>
                    <a:cxn ang="0">
                      <a:pos x="122" y="120"/>
                    </a:cxn>
                    <a:cxn ang="0">
                      <a:pos x="122" y="120"/>
                    </a:cxn>
                    <a:cxn ang="0">
                      <a:pos x="116" y="116"/>
                    </a:cxn>
                    <a:cxn ang="0">
                      <a:pos x="110" y="116"/>
                    </a:cxn>
                    <a:cxn ang="0">
                      <a:pos x="110" y="116"/>
                    </a:cxn>
                    <a:cxn ang="0">
                      <a:pos x="104" y="116"/>
                    </a:cxn>
                    <a:cxn ang="0">
                      <a:pos x="100" y="120"/>
                    </a:cxn>
                    <a:cxn ang="0">
                      <a:pos x="4" y="212"/>
                    </a:cxn>
                    <a:cxn ang="0">
                      <a:pos x="4" y="212"/>
                    </a:cxn>
                    <a:cxn ang="0">
                      <a:pos x="0" y="218"/>
                    </a:cxn>
                    <a:cxn ang="0">
                      <a:pos x="0" y="224"/>
                    </a:cxn>
                    <a:cxn ang="0">
                      <a:pos x="0" y="230"/>
                    </a:cxn>
                    <a:cxn ang="0">
                      <a:pos x="4" y="234"/>
                    </a:cxn>
                    <a:cxn ang="0">
                      <a:pos x="4" y="234"/>
                    </a:cxn>
                    <a:cxn ang="0">
                      <a:pos x="8" y="238"/>
                    </a:cxn>
                    <a:cxn ang="0">
                      <a:pos x="14" y="240"/>
                    </a:cxn>
                    <a:cxn ang="0">
                      <a:pos x="14" y="240"/>
                    </a:cxn>
                    <a:cxn ang="0">
                      <a:pos x="20" y="238"/>
                    </a:cxn>
                    <a:cxn ang="0">
                      <a:pos x="26" y="236"/>
                    </a:cxn>
                    <a:cxn ang="0">
                      <a:pos x="110" y="154"/>
                    </a:cxn>
                    <a:cxn ang="0">
                      <a:pos x="144" y="188"/>
                    </a:cxn>
                    <a:cxn ang="0">
                      <a:pos x="144" y="188"/>
                    </a:cxn>
                    <a:cxn ang="0">
                      <a:pos x="148" y="192"/>
                    </a:cxn>
                    <a:cxn ang="0">
                      <a:pos x="154" y="194"/>
                    </a:cxn>
                    <a:cxn ang="0">
                      <a:pos x="154" y="194"/>
                    </a:cxn>
                    <a:cxn ang="0">
                      <a:pos x="160" y="192"/>
                    </a:cxn>
                    <a:cxn ang="0">
                      <a:pos x="166" y="188"/>
                    </a:cxn>
                    <a:cxn ang="0">
                      <a:pos x="300" y="50"/>
                    </a:cxn>
                    <a:cxn ang="0">
                      <a:pos x="300" y="88"/>
                    </a:cxn>
                    <a:cxn ang="0">
                      <a:pos x="300" y="88"/>
                    </a:cxn>
                    <a:cxn ang="0">
                      <a:pos x="302" y="94"/>
                    </a:cxn>
                    <a:cxn ang="0">
                      <a:pos x="304" y="98"/>
                    </a:cxn>
                    <a:cxn ang="0">
                      <a:pos x="310" y="102"/>
                    </a:cxn>
                    <a:cxn ang="0">
                      <a:pos x="316" y="104"/>
                    </a:cxn>
                    <a:cxn ang="0">
                      <a:pos x="316" y="104"/>
                    </a:cxn>
                    <a:cxn ang="0">
                      <a:pos x="322" y="102"/>
                    </a:cxn>
                    <a:cxn ang="0">
                      <a:pos x="328" y="98"/>
                    </a:cxn>
                    <a:cxn ang="0">
                      <a:pos x="330" y="94"/>
                    </a:cxn>
                    <a:cxn ang="0">
                      <a:pos x="332" y="88"/>
                    </a:cxn>
                    <a:cxn ang="0">
                      <a:pos x="332" y="16"/>
                    </a:cxn>
                    <a:cxn ang="0">
                      <a:pos x="332" y="16"/>
                    </a:cxn>
                    <a:cxn ang="0">
                      <a:pos x="330" y="10"/>
                    </a:cxn>
                    <a:cxn ang="0">
                      <a:pos x="328" y="6"/>
                    </a:cxn>
                    <a:cxn ang="0">
                      <a:pos x="322" y="2"/>
                    </a:cxn>
                    <a:cxn ang="0">
                      <a:pos x="316" y="0"/>
                    </a:cxn>
                    <a:cxn ang="0">
                      <a:pos x="316" y="0"/>
                    </a:cxn>
                  </a:cxnLst>
                  <a:rect l="0" t="0" r="r" b="b"/>
                  <a:pathLst>
                    <a:path w="332" h="240">
                      <a:moveTo>
                        <a:pt x="316" y="0"/>
                      </a:moveTo>
                      <a:lnTo>
                        <a:pt x="246" y="0"/>
                      </a:lnTo>
                      <a:lnTo>
                        <a:pt x="246" y="0"/>
                      </a:lnTo>
                      <a:lnTo>
                        <a:pt x="238" y="2"/>
                      </a:lnTo>
                      <a:lnTo>
                        <a:pt x="234" y="6"/>
                      </a:lnTo>
                      <a:lnTo>
                        <a:pt x="230" y="10"/>
                      </a:lnTo>
                      <a:lnTo>
                        <a:pt x="230" y="16"/>
                      </a:lnTo>
                      <a:lnTo>
                        <a:pt x="230" y="16"/>
                      </a:lnTo>
                      <a:lnTo>
                        <a:pt x="230" y="22"/>
                      </a:lnTo>
                      <a:lnTo>
                        <a:pt x="234" y="28"/>
                      </a:lnTo>
                      <a:lnTo>
                        <a:pt x="238" y="32"/>
                      </a:lnTo>
                      <a:lnTo>
                        <a:pt x="246" y="32"/>
                      </a:lnTo>
                      <a:lnTo>
                        <a:pt x="274" y="32"/>
                      </a:lnTo>
                      <a:lnTo>
                        <a:pt x="154" y="154"/>
                      </a:lnTo>
                      <a:lnTo>
                        <a:pt x="122" y="120"/>
                      </a:lnTo>
                      <a:lnTo>
                        <a:pt x="122" y="120"/>
                      </a:lnTo>
                      <a:lnTo>
                        <a:pt x="116" y="116"/>
                      </a:lnTo>
                      <a:lnTo>
                        <a:pt x="110" y="116"/>
                      </a:lnTo>
                      <a:lnTo>
                        <a:pt x="110" y="116"/>
                      </a:lnTo>
                      <a:lnTo>
                        <a:pt x="104" y="116"/>
                      </a:lnTo>
                      <a:lnTo>
                        <a:pt x="100" y="120"/>
                      </a:lnTo>
                      <a:lnTo>
                        <a:pt x="4" y="212"/>
                      </a:lnTo>
                      <a:lnTo>
                        <a:pt x="4" y="212"/>
                      </a:lnTo>
                      <a:lnTo>
                        <a:pt x="0" y="218"/>
                      </a:lnTo>
                      <a:lnTo>
                        <a:pt x="0" y="224"/>
                      </a:lnTo>
                      <a:lnTo>
                        <a:pt x="0" y="230"/>
                      </a:lnTo>
                      <a:lnTo>
                        <a:pt x="4" y="234"/>
                      </a:lnTo>
                      <a:lnTo>
                        <a:pt x="4" y="234"/>
                      </a:lnTo>
                      <a:lnTo>
                        <a:pt x="8" y="238"/>
                      </a:lnTo>
                      <a:lnTo>
                        <a:pt x="14" y="240"/>
                      </a:lnTo>
                      <a:lnTo>
                        <a:pt x="14" y="240"/>
                      </a:lnTo>
                      <a:lnTo>
                        <a:pt x="20" y="238"/>
                      </a:lnTo>
                      <a:lnTo>
                        <a:pt x="26" y="236"/>
                      </a:lnTo>
                      <a:lnTo>
                        <a:pt x="110" y="154"/>
                      </a:lnTo>
                      <a:lnTo>
                        <a:pt x="144" y="188"/>
                      </a:lnTo>
                      <a:lnTo>
                        <a:pt x="144" y="188"/>
                      </a:lnTo>
                      <a:lnTo>
                        <a:pt x="148" y="192"/>
                      </a:lnTo>
                      <a:lnTo>
                        <a:pt x="154" y="194"/>
                      </a:lnTo>
                      <a:lnTo>
                        <a:pt x="154" y="194"/>
                      </a:lnTo>
                      <a:lnTo>
                        <a:pt x="160" y="192"/>
                      </a:lnTo>
                      <a:lnTo>
                        <a:pt x="166" y="188"/>
                      </a:lnTo>
                      <a:lnTo>
                        <a:pt x="300" y="50"/>
                      </a:lnTo>
                      <a:lnTo>
                        <a:pt x="300" y="88"/>
                      </a:lnTo>
                      <a:lnTo>
                        <a:pt x="300" y="88"/>
                      </a:lnTo>
                      <a:lnTo>
                        <a:pt x="302" y="94"/>
                      </a:lnTo>
                      <a:lnTo>
                        <a:pt x="304" y="98"/>
                      </a:lnTo>
                      <a:lnTo>
                        <a:pt x="310" y="102"/>
                      </a:lnTo>
                      <a:lnTo>
                        <a:pt x="316" y="104"/>
                      </a:lnTo>
                      <a:lnTo>
                        <a:pt x="316" y="104"/>
                      </a:lnTo>
                      <a:lnTo>
                        <a:pt x="322" y="102"/>
                      </a:lnTo>
                      <a:lnTo>
                        <a:pt x="328" y="98"/>
                      </a:lnTo>
                      <a:lnTo>
                        <a:pt x="330" y="94"/>
                      </a:lnTo>
                      <a:lnTo>
                        <a:pt x="332" y="88"/>
                      </a:lnTo>
                      <a:lnTo>
                        <a:pt x="332" y="16"/>
                      </a:lnTo>
                      <a:lnTo>
                        <a:pt x="332" y="16"/>
                      </a:lnTo>
                      <a:lnTo>
                        <a:pt x="330" y="10"/>
                      </a:lnTo>
                      <a:lnTo>
                        <a:pt x="328" y="6"/>
                      </a:lnTo>
                      <a:lnTo>
                        <a:pt x="322" y="2"/>
                      </a:lnTo>
                      <a:lnTo>
                        <a:pt x="316" y="0"/>
                      </a:lnTo>
                      <a:lnTo>
                        <a:pt x="3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grpSp>
        </p:grpSp>
        <p:grpSp>
          <p:nvGrpSpPr>
            <p:cNvPr id="72" name="Group 71"/>
            <p:cNvGrpSpPr/>
            <p:nvPr/>
          </p:nvGrpSpPr>
          <p:grpSpPr>
            <a:xfrm>
              <a:off x="2066308" y="3210046"/>
              <a:ext cx="432304" cy="628461"/>
              <a:chOff x="2017031" y="3332510"/>
              <a:chExt cx="432304" cy="628461"/>
            </a:xfrm>
          </p:grpSpPr>
          <p:sp>
            <p:nvSpPr>
              <p:cNvPr id="140" name="TextBox 139"/>
              <p:cNvSpPr txBox="1"/>
              <p:nvPr/>
            </p:nvSpPr>
            <p:spPr>
              <a:xfrm>
                <a:off x="2060861" y="3714750"/>
                <a:ext cx="344645" cy="246221"/>
              </a:xfrm>
              <a:prstGeom prst="rect">
                <a:avLst/>
              </a:prstGeom>
              <a:noFill/>
            </p:spPr>
            <p:txBody>
              <a:bodyPr wrap="none" lIns="0" tIns="0" rIns="0" bIns="0" rtlCol="0">
                <a:spAutoFit/>
              </a:bodyPr>
              <a:lstStyle/>
              <a:p>
                <a:pPr algn="ctr"/>
                <a:r>
                  <a:rPr lang="en-US" sz="800" dirty="0">
                    <a:latin typeface="ＭＳ Ｐゴシック" panose="020B0600070205080204" pitchFamily="50" charset="-128"/>
                    <a:ea typeface="ＭＳ Ｐゴシック" panose="020B0600070205080204" pitchFamily="50" charset="-128"/>
                    <a:cs typeface="MS PGothic" charset="-128"/>
                  </a:rPr>
                  <a:t>Shared </a:t>
                </a:r>
                <a:r>
                  <a:rPr lang="en-US" sz="800" dirty="0" smtClean="0">
                    <a:latin typeface="ＭＳ Ｐゴシック" panose="020B0600070205080204" pitchFamily="50" charset="-128"/>
                    <a:ea typeface="ＭＳ Ｐゴシック" panose="020B0600070205080204" pitchFamily="50" charset="-128"/>
                    <a:cs typeface="MS PGothic" charset="-128"/>
                  </a:rPr>
                  <a:t/>
                </a:r>
                <a:br>
                  <a:rPr lang="en-US" sz="800" dirty="0" smtClean="0">
                    <a:latin typeface="ＭＳ Ｐゴシック" panose="020B0600070205080204" pitchFamily="50" charset="-128"/>
                    <a:ea typeface="ＭＳ Ｐゴシック" panose="020B0600070205080204" pitchFamily="50" charset="-128"/>
                    <a:cs typeface="MS PGothic" charset="-128"/>
                  </a:rPr>
                </a:br>
                <a:r>
                  <a:rPr lang="en-US" sz="800" dirty="0" smtClean="0">
                    <a:latin typeface="ＭＳ Ｐゴシック" panose="020B0600070205080204" pitchFamily="50" charset="-128"/>
                    <a:ea typeface="ＭＳ Ｐゴシック" panose="020B0600070205080204" pitchFamily="50" charset="-128"/>
                    <a:cs typeface="MS PGothic" charset="-128"/>
                  </a:rPr>
                  <a:t>Lookup </a:t>
                </a:r>
                <a:endParaRPr lang="en-US" sz="800" dirty="0">
                  <a:latin typeface="ＭＳ Ｐゴシック" panose="020B0600070205080204" pitchFamily="50" charset="-128"/>
                  <a:ea typeface="ＭＳ Ｐゴシック" panose="020B0600070205080204" pitchFamily="50" charset="-128"/>
                  <a:cs typeface="MS PGothic" charset="-128"/>
                </a:endParaRPr>
              </a:p>
            </p:txBody>
          </p:sp>
          <p:grpSp>
            <p:nvGrpSpPr>
              <p:cNvPr id="141" name="Group 140"/>
              <p:cNvGrpSpPr/>
              <p:nvPr/>
            </p:nvGrpSpPr>
            <p:grpSpPr>
              <a:xfrm flipV="1">
                <a:off x="2017031" y="3332510"/>
                <a:ext cx="432304" cy="323969"/>
                <a:chOff x="3300328" y="1383016"/>
                <a:chExt cx="1257430" cy="942315"/>
              </a:xfrm>
            </p:grpSpPr>
            <p:grpSp>
              <p:nvGrpSpPr>
                <p:cNvPr id="142" name="Group 174"/>
                <p:cNvGrpSpPr>
                  <a:grpSpLocks noChangeAspect="1"/>
                </p:cNvGrpSpPr>
                <p:nvPr/>
              </p:nvGrpSpPr>
              <p:grpSpPr>
                <a:xfrm rot="18900000">
                  <a:off x="3300328" y="1383016"/>
                  <a:ext cx="689769" cy="841375"/>
                  <a:chOff x="4929188" y="1022351"/>
                  <a:chExt cx="689769" cy="841375"/>
                </a:xfrm>
              </p:grpSpPr>
              <p:sp>
                <p:nvSpPr>
                  <p:cNvPr id="151" name="Freeform 124"/>
                  <p:cNvSpPr>
                    <a:spLocks noEditPoints="1"/>
                  </p:cNvSpPr>
                  <p:nvPr/>
                </p:nvSpPr>
                <p:spPr bwMode="auto">
                  <a:xfrm>
                    <a:off x="4929188" y="1184276"/>
                    <a:ext cx="687388" cy="679450"/>
                  </a:xfrm>
                  <a:custGeom>
                    <a:avLst/>
                    <a:gdLst>
                      <a:gd name="T0" fmla="*/ 266 w 393"/>
                      <a:gd name="T1" fmla="*/ 8 h 388"/>
                      <a:gd name="T2" fmla="*/ 219 w 393"/>
                      <a:gd name="T3" fmla="*/ 24 h 388"/>
                      <a:gd name="T4" fmla="*/ 61 w 393"/>
                      <a:gd name="T5" fmla="*/ 153 h 388"/>
                      <a:gd name="T6" fmla="*/ 0 w 393"/>
                      <a:gd name="T7" fmla="*/ 353 h 388"/>
                      <a:gd name="T8" fmla="*/ 36 w 393"/>
                      <a:gd name="T9" fmla="*/ 388 h 388"/>
                      <a:gd name="T10" fmla="*/ 71 w 393"/>
                      <a:gd name="T11" fmla="*/ 353 h 388"/>
                      <a:gd name="T12" fmla="*/ 94 w 393"/>
                      <a:gd name="T13" fmla="*/ 241 h 388"/>
                      <a:gd name="T14" fmla="*/ 198 w 393"/>
                      <a:gd name="T15" fmla="*/ 115 h 388"/>
                      <a:gd name="T16" fmla="*/ 279 w 393"/>
                      <a:gd name="T17" fmla="*/ 77 h 388"/>
                      <a:gd name="T18" fmla="*/ 308 w 393"/>
                      <a:gd name="T19" fmla="*/ 39 h 388"/>
                      <a:gd name="T20" fmla="*/ 266 w 393"/>
                      <a:gd name="T21" fmla="*/ 8 h 388"/>
                      <a:gd name="T22" fmla="*/ 375 w 393"/>
                      <a:gd name="T23" fmla="*/ 0 h 388"/>
                      <a:gd name="T24" fmla="*/ 378 w 393"/>
                      <a:gd name="T25" fmla="*/ 2 h 388"/>
                      <a:gd name="T26" fmla="*/ 378 w 393"/>
                      <a:gd name="T27" fmla="*/ 2 h 388"/>
                      <a:gd name="T28" fmla="*/ 392 w 393"/>
                      <a:gd name="T29" fmla="*/ 31 h 388"/>
                      <a:gd name="T30" fmla="*/ 386 w 393"/>
                      <a:gd name="T31" fmla="*/ 52 h 388"/>
                      <a:gd name="T32" fmla="*/ 386 w 393"/>
                      <a:gd name="T33" fmla="*/ 52 h 388"/>
                      <a:gd name="T34" fmla="*/ 382 w 393"/>
                      <a:gd name="T35" fmla="*/ 56 h 388"/>
                      <a:gd name="T36" fmla="*/ 393 w 393"/>
                      <a:gd name="T37" fmla="*/ 31 h 388"/>
                      <a:gd name="T38" fmla="*/ 375 w 393"/>
                      <a:gd name="T3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388">
                        <a:moveTo>
                          <a:pt x="266" y="8"/>
                        </a:moveTo>
                        <a:cubicBezTo>
                          <a:pt x="250" y="12"/>
                          <a:pt x="234" y="17"/>
                          <a:pt x="219" y="24"/>
                        </a:cubicBezTo>
                        <a:cubicBezTo>
                          <a:pt x="154" y="51"/>
                          <a:pt x="100" y="96"/>
                          <a:pt x="61" y="153"/>
                        </a:cubicBezTo>
                        <a:cubicBezTo>
                          <a:pt x="23" y="210"/>
                          <a:pt x="0" y="279"/>
                          <a:pt x="0" y="353"/>
                        </a:cubicBezTo>
                        <a:cubicBezTo>
                          <a:pt x="0" y="373"/>
                          <a:pt x="16" y="388"/>
                          <a:pt x="36" y="388"/>
                        </a:cubicBezTo>
                        <a:cubicBezTo>
                          <a:pt x="55" y="388"/>
                          <a:pt x="71" y="373"/>
                          <a:pt x="71" y="353"/>
                        </a:cubicBezTo>
                        <a:cubicBezTo>
                          <a:pt x="71" y="313"/>
                          <a:pt x="79" y="276"/>
                          <a:pt x="94" y="241"/>
                        </a:cubicBezTo>
                        <a:cubicBezTo>
                          <a:pt x="115" y="190"/>
                          <a:pt x="152" y="146"/>
                          <a:pt x="198" y="115"/>
                        </a:cubicBezTo>
                        <a:cubicBezTo>
                          <a:pt x="222" y="98"/>
                          <a:pt x="250" y="85"/>
                          <a:pt x="279" y="77"/>
                        </a:cubicBezTo>
                        <a:cubicBezTo>
                          <a:pt x="308" y="39"/>
                          <a:pt x="308" y="39"/>
                          <a:pt x="308" y="39"/>
                        </a:cubicBezTo>
                        <a:cubicBezTo>
                          <a:pt x="266" y="8"/>
                          <a:pt x="266" y="8"/>
                          <a:pt x="266" y="8"/>
                        </a:cubicBezTo>
                        <a:moveTo>
                          <a:pt x="375" y="0"/>
                        </a:moveTo>
                        <a:cubicBezTo>
                          <a:pt x="378" y="2"/>
                          <a:pt x="378" y="2"/>
                          <a:pt x="378" y="2"/>
                        </a:cubicBezTo>
                        <a:cubicBezTo>
                          <a:pt x="378" y="2"/>
                          <a:pt x="378" y="2"/>
                          <a:pt x="378" y="2"/>
                        </a:cubicBezTo>
                        <a:cubicBezTo>
                          <a:pt x="388" y="9"/>
                          <a:pt x="393" y="20"/>
                          <a:pt x="392" y="31"/>
                        </a:cubicBezTo>
                        <a:cubicBezTo>
                          <a:pt x="392" y="38"/>
                          <a:pt x="390" y="46"/>
                          <a:pt x="386" y="52"/>
                        </a:cubicBezTo>
                        <a:cubicBezTo>
                          <a:pt x="386" y="52"/>
                          <a:pt x="386" y="52"/>
                          <a:pt x="386" y="52"/>
                        </a:cubicBezTo>
                        <a:cubicBezTo>
                          <a:pt x="382" y="56"/>
                          <a:pt x="382" y="56"/>
                          <a:pt x="382" y="56"/>
                        </a:cubicBezTo>
                        <a:cubicBezTo>
                          <a:pt x="389" y="50"/>
                          <a:pt x="393" y="41"/>
                          <a:pt x="393" y="31"/>
                        </a:cubicBezTo>
                        <a:cubicBezTo>
                          <a:pt x="393" y="18"/>
                          <a:pt x="386" y="6"/>
                          <a:pt x="37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2" name="Freeform 125"/>
                  <p:cNvSpPr>
                    <a:spLocks/>
                  </p:cNvSpPr>
                  <p:nvPr/>
                </p:nvSpPr>
                <p:spPr bwMode="auto">
                  <a:xfrm>
                    <a:off x="5272088" y="1022351"/>
                    <a:ext cx="312738" cy="176212"/>
                  </a:xfrm>
                  <a:custGeom>
                    <a:avLst/>
                    <a:gdLst>
                      <a:gd name="T0" fmla="*/ 40 w 179"/>
                      <a:gd name="T1" fmla="*/ 0 h 101"/>
                      <a:gd name="T2" fmla="*/ 12 w 179"/>
                      <a:gd name="T3" fmla="*/ 14 h 101"/>
                      <a:gd name="T4" fmla="*/ 19 w 179"/>
                      <a:gd name="T5" fmla="*/ 64 h 101"/>
                      <a:gd name="T6" fmla="*/ 70 w 179"/>
                      <a:gd name="T7" fmla="*/ 101 h 101"/>
                      <a:gd name="T8" fmla="*/ 159 w 179"/>
                      <a:gd name="T9" fmla="*/ 89 h 101"/>
                      <a:gd name="T10" fmla="*/ 161 w 179"/>
                      <a:gd name="T11" fmla="*/ 89 h 101"/>
                      <a:gd name="T12" fmla="*/ 164 w 179"/>
                      <a:gd name="T13" fmla="*/ 89 h 101"/>
                      <a:gd name="T14" fmla="*/ 179 w 179"/>
                      <a:gd name="T15" fmla="*/ 93 h 101"/>
                      <a:gd name="T16" fmla="*/ 61 w 179"/>
                      <a:gd name="T17" fmla="*/ 7 h 101"/>
                      <a:gd name="T18" fmla="*/ 40 w 17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1">
                        <a:moveTo>
                          <a:pt x="40" y="0"/>
                        </a:moveTo>
                        <a:cubicBezTo>
                          <a:pt x="30" y="0"/>
                          <a:pt x="19" y="5"/>
                          <a:pt x="12" y="14"/>
                        </a:cubicBezTo>
                        <a:cubicBezTo>
                          <a:pt x="0" y="30"/>
                          <a:pt x="4" y="52"/>
                          <a:pt x="19" y="64"/>
                        </a:cubicBezTo>
                        <a:cubicBezTo>
                          <a:pt x="70" y="101"/>
                          <a:pt x="70" y="101"/>
                          <a:pt x="70" y="101"/>
                        </a:cubicBezTo>
                        <a:cubicBezTo>
                          <a:pt x="98" y="93"/>
                          <a:pt x="128" y="89"/>
                          <a:pt x="159" y="89"/>
                        </a:cubicBezTo>
                        <a:cubicBezTo>
                          <a:pt x="160" y="89"/>
                          <a:pt x="161" y="89"/>
                          <a:pt x="161" y="89"/>
                        </a:cubicBezTo>
                        <a:cubicBezTo>
                          <a:pt x="162" y="89"/>
                          <a:pt x="163" y="89"/>
                          <a:pt x="164" y="89"/>
                        </a:cubicBezTo>
                        <a:cubicBezTo>
                          <a:pt x="169" y="89"/>
                          <a:pt x="174" y="91"/>
                          <a:pt x="179" y="93"/>
                        </a:cubicBezTo>
                        <a:cubicBezTo>
                          <a:pt x="61" y="7"/>
                          <a:pt x="61" y="7"/>
                          <a:pt x="61" y="7"/>
                        </a:cubicBezTo>
                        <a:cubicBezTo>
                          <a:pt x="55" y="2"/>
                          <a:pt x="48" y="0"/>
                          <a:pt x="4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3" name="Freeform 126"/>
                  <p:cNvSpPr>
                    <a:spLocks noEditPoints="1"/>
                  </p:cNvSpPr>
                  <p:nvPr/>
                </p:nvSpPr>
                <p:spPr bwMode="auto">
                  <a:xfrm>
                    <a:off x="5394325" y="1177926"/>
                    <a:ext cx="196850" cy="74612"/>
                  </a:xfrm>
                  <a:custGeom>
                    <a:avLst/>
                    <a:gdLst>
                      <a:gd name="T0" fmla="*/ 94 w 112"/>
                      <a:gd name="T1" fmla="*/ 0 h 43"/>
                      <a:gd name="T2" fmla="*/ 112 w 112"/>
                      <a:gd name="T3" fmla="*/ 6 h 43"/>
                      <a:gd name="T4" fmla="*/ 109 w 112"/>
                      <a:gd name="T5" fmla="*/ 4 h 43"/>
                      <a:gd name="T6" fmla="*/ 94 w 112"/>
                      <a:gd name="T7" fmla="*/ 0 h 43"/>
                      <a:gd name="T8" fmla="*/ 89 w 112"/>
                      <a:gd name="T9" fmla="*/ 0 h 43"/>
                      <a:gd name="T10" fmla="*/ 0 w 112"/>
                      <a:gd name="T11" fmla="*/ 12 h 43"/>
                      <a:gd name="T12" fmla="*/ 42 w 112"/>
                      <a:gd name="T13" fmla="*/ 43 h 43"/>
                      <a:gd name="T14" fmla="*/ 63 w 112"/>
                      <a:gd name="T15" fmla="*/ 14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0"/>
                          <a:pt x="106" y="2"/>
                          <a:pt x="112" y="6"/>
                        </a:cubicBezTo>
                        <a:cubicBezTo>
                          <a:pt x="109" y="4"/>
                          <a:pt x="109" y="4"/>
                          <a:pt x="109" y="4"/>
                        </a:cubicBezTo>
                        <a:cubicBezTo>
                          <a:pt x="104" y="2"/>
                          <a:pt x="99" y="0"/>
                          <a:pt x="94" y="0"/>
                        </a:cubicBezTo>
                        <a:moveTo>
                          <a:pt x="89" y="0"/>
                        </a:moveTo>
                        <a:cubicBezTo>
                          <a:pt x="58" y="0"/>
                          <a:pt x="28" y="4"/>
                          <a:pt x="0" y="12"/>
                        </a:cubicBezTo>
                        <a:cubicBezTo>
                          <a:pt x="42" y="43"/>
                          <a:pt x="42" y="43"/>
                          <a:pt x="42" y="43"/>
                        </a:cubicBezTo>
                        <a:cubicBezTo>
                          <a:pt x="63" y="14"/>
                          <a:pt x="63" y="14"/>
                          <a:pt x="63" y="14"/>
                        </a:cubicBezTo>
                        <a:cubicBezTo>
                          <a:pt x="69" y="5"/>
                          <a:pt x="79" y="0"/>
                          <a:pt x="8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4" name="Freeform 127"/>
                  <p:cNvSpPr>
                    <a:spLocks/>
                  </p:cNvSpPr>
                  <p:nvPr/>
                </p:nvSpPr>
                <p:spPr bwMode="auto">
                  <a:xfrm>
                    <a:off x="5330825" y="1282701"/>
                    <a:ext cx="266700" cy="228600"/>
                  </a:xfrm>
                  <a:custGeom>
                    <a:avLst/>
                    <a:gdLst>
                      <a:gd name="T0" fmla="*/ 153 w 153"/>
                      <a:gd name="T1" fmla="*/ 0 h 131"/>
                      <a:gd name="T2" fmla="*/ 129 w 153"/>
                      <a:gd name="T3" fmla="*/ 10 h 131"/>
                      <a:gd name="T4" fmla="*/ 50 w 153"/>
                      <a:gd name="T5" fmla="*/ 21 h 131"/>
                      <a:gd name="T6" fmla="*/ 11 w 153"/>
                      <a:gd name="T7" fmla="*/ 75 h 131"/>
                      <a:gd name="T8" fmla="*/ 19 w 153"/>
                      <a:gd name="T9" fmla="*/ 124 h 131"/>
                      <a:gd name="T10" fmla="*/ 40 w 153"/>
                      <a:gd name="T11" fmla="*/ 131 h 131"/>
                      <a:gd name="T12" fmla="*/ 68 w 153"/>
                      <a:gd name="T13" fmla="*/ 117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7"/>
                          <a:pt x="138" y="10"/>
                          <a:pt x="129" y="10"/>
                        </a:cubicBezTo>
                        <a:cubicBezTo>
                          <a:pt x="102" y="10"/>
                          <a:pt x="75" y="14"/>
                          <a:pt x="50" y="21"/>
                        </a:cubicBezTo>
                        <a:cubicBezTo>
                          <a:pt x="11" y="75"/>
                          <a:pt x="11" y="75"/>
                          <a:pt x="11" y="75"/>
                        </a:cubicBezTo>
                        <a:cubicBezTo>
                          <a:pt x="0" y="91"/>
                          <a:pt x="3" y="113"/>
                          <a:pt x="19" y="124"/>
                        </a:cubicBezTo>
                        <a:cubicBezTo>
                          <a:pt x="25" y="129"/>
                          <a:pt x="32" y="131"/>
                          <a:pt x="40" y="131"/>
                        </a:cubicBezTo>
                        <a:cubicBezTo>
                          <a:pt x="50" y="131"/>
                          <a:pt x="61" y="126"/>
                          <a:pt x="68" y="117"/>
                        </a:cubicBezTo>
                        <a:cubicBezTo>
                          <a:pt x="153" y="0"/>
                          <a:pt x="153" y="0"/>
                          <a:pt x="15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5" name="Freeform 128"/>
                  <p:cNvSpPr>
                    <a:spLocks/>
                  </p:cNvSpPr>
                  <p:nvPr/>
                </p:nvSpPr>
                <p:spPr bwMode="auto">
                  <a:xfrm>
                    <a:off x="5418138" y="1252538"/>
                    <a:ext cx="187325" cy="66675"/>
                  </a:xfrm>
                  <a:custGeom>
                    <a:avLst/>
                    <a:gdLst>
                      <a:gd name="T0" fmla="*/ 29 w 107"/>
                      <a:gd name="T1" fmla="*/ 0 h 38"/>
                      <a:gd name="T2" fmla="*/ 0 w 107"/>
                      <a:gd name="T3" fmla="*/ 38 h 38"/>
                      <a:gd name="T4" fmla="*/ 79 w 107"/>
                      <a:gd name="T5" fmla="*/ 27 h 38"/>
                      <a:gd name="T6" fmla="*/ 103 w 107"/>
                      <a:gd name="T7" fmla="*/ 17 h 38"/>
                      <a:gd name="T8" fmla="*/ 107 w 107"/>
                      <a:gd name="T9" fmla="*/ 13 h 38"/>
                      <a:gd name="T10" fmla="*/ 78 w 107"/>
                      <a:gd name="T11" fmla="*/ 27 h 38"/>
                      <a:gd name="T12" fmla="*/ 57 w 107"/>
                      <a:gd name="T13" fmla="*/ 20 h 38"/>
                      <a:gd name="T14" fmla="*/ 29 w 1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8">
                        <a:moveTo>
                          <a:pt x="29" y="0"/>
                        </a:moveTo>
                        <a:cubicBezTo>
                          <a:pt x="0" y="38"/>
                          <a:pt x="0" y="38"/>
                          <a:pt x="0" y="38"/>
                        </a:cubicBezTo>
                        <a:cubicBezTo>
                          <a:pt x="25" y="31"/>
                          <a:pt x="52" y="27"/>
                          <a:pt x="79" y="27"/>
                        </a:cubicBezTo>
                        <a:cubicBezTo>
                          <a:pt x="88" y="27"/>
                          <a:pt x="97" y="24"/>
                          <a:pt x="103" y="17"/>
                        </a:cubicBezTo>
                        <a:cubicBezTo>
                          <a:pt x="107" y="13"/>
                          <a:pt x="107" y="13"/>
                          <a:pt x="107" y="13"/>
                        </a:cubicBezTo>
                        <a:cubicBezTo>
                          <a:pt x="100" y="22"/>
                          <a:pt x="89" y="27"/>
                          <a:pt x="78" y="27"/>
                        </a:cubicBezTo>
                        <a:cubicBezTo>
                          <a:pt x="71" y="27"/>
                          <a:pt x="64" y="25"/>
                          <a:pt x="57" y="20"/>
                        </a:cubicBezTo>
                        <a:cubicBezTo>
                          <a:pt x="29" y="0"/>
                          <a:pt x="29" y="0"/>
                          <a:pt x="2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6" name="Freeform 129"/>
                  <p:cNvSpPr>
                    <a:spLocks/>
                  </p:cNvSpPr>
                  <p:nvPr/>
                </p:nvSpPr>
                <p:spPr bwMode="auto">
                  <a:xfrm>
                    <a:off x="5549900" y="117792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7" name="Freeform 130"/>
                  <p:cNvSpPr>
                    <a:spLocks/>
                  </p:cNvSpPr>
                  <p:nvPr/>
                </p:nvSpPr>
                <p:spPr bwMode="auto">
                  <a:xfrm>
                    <a:off x="5471319" y="1177926"/>
                    <a:ext cx="147638" cy="122237"/>
                  </a:xfrm>
                  <a:custGeom>
                    <a:avLst/>
                    <a:gdLst>
                      <a:gd name="T0" fmla="*/ 50 w 85"/>
                      <a:gd name="T1" fmla="*/ 0 h 70"/>
                      <a:gd name="T2" fmla="*/ 47 w 85"/>
                      <a:gd name="T3" fmla="*/ 0 h 70"/>
                      <a:gd name="T4" fmla="*/ 21 w 85"/>
                      <a:gd name="T5" fmla="*/ 14 h 70"/>
                      <a:gd name="T6" fmla="*/ 0 w 85"/>
                      <a:gd name="T7" fmla="*/ 43 h 70"/>
                      <a:gd name="T8" fmla="*/ 28 w 85"/>
                      <a:gd name="T9" fmla="*/ 63 h 70"/>
                      <a:gd name="T10" fmla="*/ 49 w 85"/>
                      <a:gd name="T11" fmla="*/ 70 h 70"/>
                      <a:gd name="T12" fmla="*/ 78 w 85"/>
                      <a:gd name="T13" fmla="*/ 56 h 70"/>
                      <a:gd name="T14" fmla="*/ 78 w 85"/>
                      <a:gd name="T15" fmla="*/ 56 h 70"/>
                      <a:gd name="T16" fmla="*/ 84 w 85"/>
                      <a:gd name="T17" fmla="*/ 35 h 70"/>
                      <a:gd name="T18" fmla="*/ 70 w 85"/>
                      <a:gd name="T19" fmla="*/ 6 h 70"/>
                      <a:gd name="T20" fmla="*/ 70 w 85"/>
                      <a:gd name="T21" fmla="*/ 6 h 70"/>
                      <a:gd name="T22" fmla="*/ 52 w 85"/>
                      <a:gd name="T23" fmla="*/ 0 h 70"/>
                      <a:gd name="T24" fmla="*/ 50 w 8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0">
                        <a:moveTo>
                          <a:pt x="50" y="0"/>
                        </a:moveTo>
                        <a:cubicBezTo>
                          <a:pt x="49" y="0"/>
                          <a:pt x="48" y="0"/>
                          <a:pt x="47" y="0"/>
                        </a:cubicBezTo>
                        <a:cubicBezTo>
                          <a:pt x="37" y="0"/>
                          <a:pt x="27" y="5"/>
                          <a:pt x="21" y="14"/>
                        </a:cubicBezTo>
                        <a:cubicBezTo>
                          <a:pt x="0" y="43"/>
                          <a:pt x="0" y="43"/>
                          <a:pt x="0" y="43"/>
                        </a:cubicBezTo>
                        <a:cubicBezTo>
                          <a:pt x="28" y="63"/>
                          <a:pt x="28" y="63"/>
                          <a:pt x="28" y="63"/>
                        </a:cubicBezTo>
                        <a:cubicBezTo>
                          <a:pt x="35" y="68"/>
                          <a:pt x="42" y="70"/>
                          <a:pt x="49" y="70"/>
                        </a:cubicBezTo>
                        <a:cubicBezTo>
                          <a:pt x="60" y="70"/>
                          <a:pt x="71" y="65"/>
                          <a:pt x="78" y="56"/>
                        </a:cubicBezTo>
                        <a:cubicBezTo>
                          <a:pt x="78" y="56"/>
                          <a:pt x="78" y="56"/>
                          <a:pt x="78" y="56"/>
                        </a:cubicBezTo>
                        <a:cubicBezTo>
                          <a:pt x="82" y="50"/>
                          <a:pt x="84" y="42"/>
                          <a:pt x="84" y="35"/>
                        </a:cubicBezTo>
                        <a:cubicBezTo>
                          <a:pt x="85" y="24"/>
                          <a:pt x="80" y="13"/>
                          <a:pt x="70" y="6"/>
                        </a:cubicBezTo>
                        <a:cubicBezTo>
                          <a:pt x="70" y="6"/>
                          <a:pt x="70" y="6"/>
                          <a:pt x="70" y="6"/>
                        </a:cubicBezTo>
                        <a:cubicBezTo>
                          <a:pt x="64" y="2"/>
                          <a:pt x="58" y="0"/>
                          <a:pt x="52" y="0"/>
                        </a:cubicBezTo>
                        <a:cubicBezTo>
                          <a:pt x="51" y="0"/>
                          <a:pt x="50"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grpSp>
            <p:grpSp>
              <p:nvGrpSpPr>
                <p:cNvPr id="143" name="Group 182"/>
                <p:cNvGrpSpPr>
                  <a:grpSpLocks noChangeAspect="1"/>
                </p:cNvGrpSpPr>
                <p:nvPr/>
              </p:nvGrpSpPr>
              <p:grpSpPr>
                <a:xfrm rot="18900000" flipH="1" flipV="1">
                  <a:off x="3867989" y="1483956"/>
                  <a:ext cx="689769" cy="841375"/>
                  <a:chOff x="4929188" y="1022351"/>
                  <a:chExt cx="689769" cy="841375"/>
                </a:xfrm>
              </p:grpSpPr>
              <p:sp>
                <p:nvSpPr>
                  <p:cNvPr id="144" name="Freeform 124"/>
                  <p:cNvSpPr>
                    <a:spLocks noEditPoints="1"/>
                  </p:cNvSpPr>
                  <p:nvPr/>
                </p:nvSpPr>
                <p:spPr bwMode="auto">
                  <a:xfrm>
                    <a:off x="4929188" y="1184276"/>
                    <a:ext cx="687388" cy="679450"/>
                  </a:xfrm>
                  <a:custGeom>
                    <a:avLst/>
                    <a:gdLst>
                      <a:gd name="T0" fmla="*/ 266 w 393"/>
                      <a:gd name="T1" fmla="*/ 8 h 388"/>
                      <a:gd name="T2" fmla="*/ 219 w 393"/>
                      <a:gd name="T3" fmla="*/ 24 h 388"/>
                      <a:gd name="T4" fmla="*/ 61 w 393"/>
                      <a:gd name="T5" fmla="*/ 153 h 388"/>
                      <a:gd name="T6" fmla="*/ 0 w 393"/>
                      <a:gd name="T7" fmla="*/ 353 h 388"/>
                      <a:gd name="T8" fmla="*/ 36 w 393"/>
                      <a:gd name="T9" fmla="*/ 388 h 388"/>
                      <a:gd name="T10" fmla="*/ 71 w 393"/>
                      <a:gd name="T11" fmla="*/ 353 h 388"/>
                      <a:gd name="T12" fmla="*/ 94 w 393"/>
                      <a:gd name="T13" fmla="*/ 241 h 388"/>
                      <a:gd name="T14" fmla="*/ 198 w 393"/>
                      <a:gd name="T15" fmla="*/ 115 h 388"/>
                      <a:gd name="T16" fmla="*/ 279 w 393"/>
                      <a:gd name="T17" fmla="*/ 77 h 388"/>
                      <a:gd name="T18" fmla="*/ 308 w 393"/>
                      <a:gd name="T19" fmla="*/ 39 h 388"/>
                      <a:gd name="T20" fmla="*/ 266 w 393"/>
                      <a:gd name="T21" fmla="*/ 8 h 388"/>
                      <a:gd name="T22" fmla="*/ 375 w 393"/>
                      <a:gd name="T23" fmla="*/ 0 h 388"/>
                      <a:gd name="T24" fmla="*/ 378 w 393"/>
                      <a:gd name="T25" fmla="*/ 2 h 388"/>
                      <a:gd name="T26" fmla="*/ 378 w 393"/>
                      <a:gd name="T27" fmla="*/ 2 h 388"/>
                      <a:gd name="T28" fmla="*/ 392 w 393"/>
                      <a:gd name="T29" fmla="*/ 31 h 388"/>
                      <a:gd name="T30" fmla="*/ 386 w 393"/>
                      <a:gd name="T31" fmla="*/ 52 h 388"/>
                      <a:gd name="T32" fmla="*/ 386 w 393"/>
                      <a:gd name="T33" fmla="*/ 52 h 388"/>
                      <a:gd name="T34" fmla="*/ 382 w 393"/>
                      <a:gd name="T35" fmla="*/ 56 h 388"/>
                      <a:gd name="T36" fmla="*/ 393 w 393"/>
                      <a:gd name="T37" fmla="*/ 31 h 388"/>
                      <a:gd name="T38" fmla="*/ 375 w 393"/>
                      <a:gd name="T3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388">
                        <a:moveTo>
                          <a:pt x="266" y="8"/>
                        </a:moveTo>
                        <a:cubicBezTo>
                          <a:pt x="250" y="12"/>
                          <a:pt x="234" y="17"/>
                          <a:pt x="219" y="24"/>
                        </a:cubicBezTo>
                        <a:cubicBezTo>
                          <a:pt x="154" y="51"/>
                          <a:pt x="100" y="96"/>
                          <a:pt x="61" y="153"/>
                        </a:cubicBezTo>
                        <a:cubicBezTo>
                          <a:pt x="23" y="210"/>
                          <a:pt x="0" y="279"/>
                          <a:pt x="0" y="353"/>
                        </a:cubicBezTo>
                        <a:cubicBezTo>
                          <a:pt x="0" y="373"/>
                          <a:pt x="16" y="388"/>
                          <a:pt x="36" y="388"/>
                        </a:cubicBezTo>
                        <a:cubicBezTo>
                          <a:pt x="55" y="388"/>
                          <a:pt x="71" y="373"/>
                          <a:pt x="71" y="353"/>
                        </a:cubicBezTo>
                        <a:cubicBezTo>
                          <a:pt x="71" y="313"/>
                          <a:pt x="79" y="276"/>
                          <a:pt x="94" y="241"/>
                        </a:cubicBezTo>
                        <a:cubicBezTo>
                          <a:pt x="115" y="190"/>
                          <a:pt x="152" y="146"/>
                          <a:pt x="198" y="115"/>
                        </a:cubicBezTo>
                        <a:cubicBezTo>
                          <a:pt x="222" y="98"/>
                          <a:pt x="250" y="85"/>
                          <a:pt x="279" y="77"/>
                        </a:cubicBezTo>
                        <a:cubicBezTo>
                          <a:pt x="308" y="39"/>
                          <a:pt x="308" y="39"/>
                          <a:pt x="308" y="39"/>
                        </a:cubicBezTo>
                        <a:cubicBezTo>
                          <a:pt x="266" y="8"/>
                          <a:pt x="266" y="8"/>
                          <a:pt x="266" y="8"/>
                        </a:cubicBezTo>
                        <a:moveTo>
                          <a:pt x="375" y="0"/>
                        </a:moveTo>
                        <a:cubicBezTo>
                          <a:pt x="378" y="2"/>
                          <a:pt x="378" y="2"/>
                          <a:pt x="378" y="2"/>
                        </a:cubicBezTo>
                        <a:cubicBezTo>
                          <a:pt x="378" y="2"/>
                          <a:pt x="378" y="2"/>
                          <a:pt x="378" y="2"/>
                        </a:cubicBezTo>
                        <a:cubicBezTo>
                          <a:pt x="388" y="9"/>
                          <a:pt x="393" y="20"/>
                          <a:pt x="392" y="31"/>
                        </a:cubicBezTo>
                        <a:cubicBezTo>
                          <a:pt x="392" y="38"/>
                          <a:pt x="390" y="46"/>
                          <a:pt x="386" y="52"/>
                        </a:cubicBezTo>
                        <a:cubicBezTo>
                          <a:pt x="386" y="52"/>
                          <a:pt x="386" y="52"/>
                          <a:pt x="386" y="52"/>
                        </a:cubicBezTo>
                        <a:cubicBezTo>
                          <a:pt x="382" y="56"/>
                          <a:pt x="382" y="56"/>
                          <a:pt x="382" y="56"/>
                        </a:cubicBezTo>
                        <a:cubicBezTo>
                          <a:pt x="389" y="50"/>
                          <a:pt x="393" y="41"/>
                          <a:pt x="393" y="31"/>
                        </a:cubicBezTo>
                        <a:cubicBezTo>
                          <a:pt x="393" y="18"/>
                          <a:pt x="386" y="6"/>
                          <a:pt x="37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45" name="Freeform 125"/>
                  <p:cNvSpPr>
                    <a:spLocks/>
                  </p:cNvSpPr>
                  <p:nvPr/>
                </p:nvSpPr>
                <p:spPr bwMode="auto">
                  <a:xfrm>
                    <a:off x="5272088" y="1022351"/>
                    <a:ext cx="312738" cy="176212"/>
                  </a:xfrm>
                  <a:custGeom>
                    <a:avLst/>
                    <a:gdLst>
                      <a:gd name="T0" fmla="*/ 40 w 179"/>
                      <a:gd name="T1" fmla="*/ 0 h 101"/>
                      <a:gd name="T2" fmla="*/ 12 w 179"/>
                      <a:gd name="T3" fmla="*/ 14 h 101"/>
                      <a:gd name="T4" fmla="*/ 19 w 179"/>
                      <a:gd name="T5" fmla="*/ 64 h 101"/>
                      <a:gd name="T6" fmla="*/ 70 w 179"/>
                      <a:gd name="T7" fmla="*/ 101 h 101"/>
                      <a:gd name="T8" fmla="*/ 159 w 179"/>
                      <a:gd name="T9" fmla="*/ 89 h 101"/>
                      <a:gd name="T10" fmla="*/ 161 w 179"/>
                      <a:gd name="T11" fmla="*/ 89 h 101"/>
                      <a:gd name="T12" fmla="*/ 164 w 179"/>
                      <a:gd name="T13" fmla="*/ 89 h 101"/>
                      <a:gd name="T14" fmla="*/ 179 w 179"/>
                      <a:gd name="T15" fmla="*/ 93 h 101"/>
                      <a:gd name="T16" fmla="*/ 61 w 179"/>
                      <a:gd name="T17" fmla="*/ 7 h 101"/>
                      <a:gd name="T18" fmla="*/ 40 w 17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1">
                        <a:moveTo>
                          <a:pt x="40" y="0"/>
                        </a:moveTo>
                        <a:cubicBezTo>
                          <a:pt x="30" y="0"/>
                          <a:pt x="19" y="5"/>
                          <a:pt x="12" y="14"/>
                        </a:cubicBezTo>
                        <a:cubicBezTo>
                          <a:pt x="0" y="30"/>
                          <a:pt x="4" y="52"/>
                          <a:pt x="19" y="64"/>
                        </a:cubicBezTo>
                        <a:cubicBezTo>
                          <a:pt x="70" y="101"/>
                          <a:pt x="70" y="101"/>
                          <a:pt x="70" y="101"/>
                        </a:cubicBezTo>
                        <a:cubicBezTo>
                          <a:pt x="98" y="93"/>
                          <a:pt x="128" y="89"/>
                          <a:pt x="159" y="89"/>
                        </a:cubicBezTo>
                        <a:cubicBezTo>
                          <a:pt x="160" y="89"/>
                          <a:pt x="161" y="89"/>
                          <a:pt x="161" y="89"/>
                        </a:cubicBezTo>
                        <a:cubicBezTo>
                          <a:pt x="162" y="89"/>
                          <a:pt x="163" y="89"/>
                          <a:pt x="164" y="89"/>
                        </a:cubicBezTo>
                        <a:cubicBezTo>
                          <a:pt x="169" y="89"/>
                          <a:pt x="174" y="91"/>
                          <a:pt x="179" y="93"/>
                        </a:cubicBezTo>
                        <a:cubicBezTo>
                          <a:pt x="61" y="7"/>
                          <a:pt x="61" y="7"/>
                          <a:pt x="61" y="7"/>
                        </a:cubicBezTo>
                        <a:cubicBezTo>
                          <a:pt x="55" y="2"/>
                          <a:pt x="48" y="0"/>
                          <a:pt x="4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46" name="Freeform 126"/>
                  <p:cNvSpPr>
                    <a:spLocks noEditPoints="1"/>
                  </p:cNvSpPr>
                  <p:nvPr/>
                </p:nvSpPr>
                <p:spPr bwMode="auto">
                  <a:xfrm>
                    <a:off x="5394325" y="1177926"/>
                    <a:ext cx="196850" cy="74612"/>
                  </a:xfrm>
                  <a:custGeom>
                    <a:avLst/>
                    <a:gdLst>
                      <a:gd name="T0" fmla="*/ 94 w 112"/>
                      <a:gd name="T1" fmla="*/ 0 h 43"/>
                      <a:gd name="T2" fmla="*/ 112 w 112"/>
                      <a:gd name="T3" fmla="*/ 6 h 43"/>
                      <a:gd name="T4" fmla="*/ 109 w 112"/>
                      <a:gd name="T5" fmla="*/ 4 h 43"/>
                      <a:gd name="T6" fmla="*/ 94 w 112"/>
                      <a:gd name="T7" fmla="*/ 0 h 43"/>
                      <a:gd name="T8" fmla="*/ 89 w 112"/>
                      <a:gd name="T9" fmla="*/ 0 h 43"/>
                      <a:gd name="T10" fmla="*/ 0 w 112"/>
                      <a:gd name="T11" fmla="*/ 12 h 43"/>
                      <a:gd name="T12" fmla="*/ 42 w 112"/>
                      <a:gd name="T13" fmla="*/ 43 h 43"/>
                      <a:gd name="T14" fmla="*/ 63 w 112"/>
                      <a:gd name="T15" fmla="*/ 14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0"/>
                          <a:pt x="106" y="2"/>
                          <a:pt x="112" y="6"/>
                        </a:cubicBezTo>
                        <a:cubicBezTo>
                          <a:pt x="109" y="4"/>
                          <a:pt x="109" y="4"/>
                          <a:pt x="109" y="4"/>
                        </a:cubicBezTo>
                        <a:cubicBezTo>
                          <a:pt x="104" y="2"/>
                          <a:pt x="99" y="0"/>
                          <a:pt x="94" y="0"/>
                        </a:cubicBezTo>
                        <a:moveTo>
                          <a:pt x="89" y="0"/>
                        </a:moveTo>
                        <a:cubicBezTo>
                          <a:pt x="58" y="0"/>
                          <a:pt x="28" y="4"/>
                          <a:pt x="0" y="12"/>
                        </a:cubicBezTo>
                        <a:cubicBezTo>
                          <a:pt x="42" y="43"/>
                          <a:pt x="42" y="43"/>
                          <a:pt x="42" y="43"/>
                        </a:cubicBezTo>
                        <a:cubicBezTo>
                          <a:pt x="63" y="14"/>
                          <a:pt x="63" y="14"/>
                          <a:pt x="63" y="14"/>
                        </a:cubicBezTo>
                        <a:cubicBezTo>
                          <a:pt x="69" y="5"/>
                          <a:pt x="79" y="0"/>
                          <a:pt x="8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47" name="Freeform 127"/>
                  <p:cNvSpPr>
                    <a:spLocks/>
                  </p:cNvSpPr>
                  <p:nvPr/>
                </p:nvSpPr>
                <p:spPr bwMode="auto">
                  <a:xfrm>
                    <a:off x="5330825" y="1282701"/>
                    <a:ext cx="266700" cy="228600"/>
                  </a:xfrm>
                  <a:custGeom>
                    <a:avLst/>
                    <a:gdLst>
                      <a:gd name="T0" fmla="*/ 153 w 153"/>
                      <a:gd name="T1" fmla="*/ 0 h 131"/>
                      <a:gd name="T2" fmla="*/ 129 w 153"/>
                      <a:gd name="T3" fmla="*/ 10 h 131"/>
                      <a:gd name="T4" fmla="*/ 50 w 153"/>
                      <a:gd name="T5" fmla="*/ 21 h 131"/>
                      <a:gd name="T6" fmla="*/ 11 w 153"/>
                      <a:gd name="T7" fmla="*/ 75 h 131"/>
                      <a:gd name="T8" fmla="*/ 19 w 153"/>
                      <a:gd name="T9" fmla="*/ 124 h 131"/>
                      <a:gd name="T10" fmla="*/ 40 w 153"/>
                      <a:gd name="T11" fmla="*/ 131 h 131"/>
                      <a:gd name="T12" fmla="*/ 68 w 153"/>
                      <a:gd name="T13" fmla="*/ 117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7"/>
                          <a:pt x="138" y="10"/>
                          <a:pt x="129" y="10"/>
                        </a:cubicBezTo>
                        <a:cubicBezTo>
                          <a:pt x="102" y="10"/>
                          <a:pt x="75" y="14"/>
                          <a:pt x="50" y="21"/>
                        </a:cubicBezTo>
                        <a:cubicBezTo>
                          <a:pt x="11" y="75"/>
                          <a:pt x="11" y="75"/>
                          <a:pt x="11" y="75"/>
                        </a:cubicBezTo>
                        <a:cubicBezTo>
                          <a:pt x="0" y="91"/>
                          <a:pt x="3" y="113"/>
                          <a:pt x="19" y="124"/>
                        </a:cubicBezTo>
                        <a:cubicBezTo>
                          <a:pt x="25" y="129"/>
                          <a:pt x="32" y="131"/>
                          <a:pt x="40" y="131"/>
                        </a:cubicBezTo>
                        <a:cubicBezTo>
                          <a:pt x="50" y="131"/>
                          <a:pt x="61" y="126"/>
                          <a:pt x="68" y="117"/>
                        </a:cubicBezTo>
                        <a:cubicBezTo>
                          <a:pt x="153" y="0"/>
                          <a:pt x="153" y="0"/>
                          <a:pt x="15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48" name="Freeform 128"/>
                  <p:cNvSpPr>
                    <a:spLocks/>
                  </p:cNvSpPr>
                  <p:nvPr/>
                </p:nvSpPr>
                <p:spPr bwMode="auto">
                  <a:xfrm>
                    <a:off x="5418138" y="1252538"/>
                    <a:ext cx="187325" cy="66675"/>
                  </a:xfrm>
                  <a:custGeom>
                    <a:avLst/>
                    <a:gdLst>
                      <a:gd name="T0" fmla="*/ 29 w 107"/>
                      <a:gd name="T1" fmla="*/ 0 h 38"/>
                      <a:gd name="T2" fmla="*/ 0 w 107"/>
                      <a:gd name="T3" fmla="*/ 38 h 38"/>
                      <a:gd name="T4" fmla="*/ 79 w 107"/>
                      <a:gd name="T5" fmla="*/ 27 h 38"/>
                      <a:gd name="T6" fmla="*/ 103 w 107"/>
                      <a:gd name="T7" fmla="*/ 17 h 38"/>
                      <a:gd name="T8" fmla="*/ 107 w 107"/>
                      <a:gd name="T9" fmla="*/ 13 h 38"/>
                      <a:gd name="T10" fmla="*/ 78 w 107"/>
                      <a:gd name="T11" fmla="*/ 27 h 38"/>
                      <a:gd name="T12" fmla="*/ 57 w 107"/>
                      <a:gd name="T13" fmla="*/ 20 h 38"/>
                      <a:gd name="T14" fmla="*/ 29 w 1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8">
                        <a:moveTo>
                          <a:pt x="29" y="0"/>
                        </a:moveTo>
                        <a:cubicBezTo>
                          <a:pt x="0" y="38"/>
                          <a:pt x="0" y="38"/>
                          <a:pt x="0" y="38"/>
                        </a:cubicBezTo>
                        <a:cubicBezTo>
                          <a:pt x="25" y="31"/>
                          <a:pt x="52" y="27"/>
                          <a:pt x="79" y="27"/>
                        </a:cubicBezTo>
                        <a:cubicBezTo>
                          <a:pt x="88" y="27"/>
                          <a:pt x="97" y="24"/>
                          <a:pt x="103" y="17"/>
                        </a:cubicBezTo>
                        <a:cubicBezTo>
                          <a:pt x="107" y="13"/>
                          <a:pt x="107" y="13"/>
                          <a:pt x="107" y="13"/>
                        </a:cubicBezTo>
                        <a:cubicBezTo>
                          <a:pt x="100" y="22"/>
                          <a:pt x="89" y="27"/>
                          <a:pt x="78" y="27"/>
                        </a:cubicBezTo>
                        <a:cubicBezTo>
                          <a:pt x="71" y="27"/>
                          <a:pt x="64" y="25"/>
                          <a:pt x="57" y="20"/>
                        </a:cubicBezTo>
                        <a:cubicBezTo>
                          <a:pt x="29" y="0"/>
                          <a:pt x="29" y="0"/>
                          <a:pt x="2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49" name="Freeform 129"/>
                  <p:cNvSpPr>
                    <a:spLocks/>
                  </p:cNvSpPr>
                  <p:nvPr/>
                </p:nvSpPr>
                <p:spPr bwMode="auto">
                  <a:xfrm>
                    <a:off x="5549900" y="117792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50" name="Freeform 130"/>
                  <p:cNvSpPr>
                    <a:spLocks/>
                  </p:cNvSpPr>
                  <p:nvPr/>
                </p:nvSpPr>
                <p:spPr bwMode="auto">
                  <a:xfrm>
                    <a:off x="5471319" y="1177926"/>
                    <a:ext cx="147638" cy="122237"/>
                  </a:xfrm>
                  <a:custGeom>
                    <a:avLst/>
                    <a:gdLst>
                      <a:gd name="T0" fmla="*/ 50 w 85"/>
                      <a:gd name="T1" fmla="*/ 0 h 70"/>
                      <a:gd name="T2" fmla="*/ 47 w 85"/>
                      <a:gd name="T3" fmla="*/ 0 h 70"/>
                      <a:gd name="T4" fmla="*/ 21 w 85"/>
                      <a:gd name="T5" fmla="*/ 14 h 70"/>
                      <a:gd name="T6" fmla="*/ 0 w 85"/>
                      <a:gd name="T7" fmla="*/ 43 h 70"/>
                      <a:gd name="T8" fmla="*/ 28 w 85"/>
                      <a:gd name="T9" fmla="*/ 63 h 70"/>
                      <a:gd name="T10" fmla="*/ 49 w 85"/>
                      <a:gd name="T11" fmla="*/ 70 h 70"/>
                      <a:gd name="T12" fmla="*/ 78 w 85"/>
                      <a:gd name="T13" fmla="*/ 56 h 70"/>
                      <a:gd name="T14" fmla="*/ 78 w 85"/>
                      <a:gd name="T15" fmla="*/ 56 h 70"/>
                      <a:gd name="T16" fmla="*/ 84 w 85"/>
                      <a:gd name="T17" fmla="*/ 35 h 70"/>
                      <a:gd name="T18" fmla="*/ 70 w 85"/>
                      <a:gd name="T19" fmla="*/ 6 h 70"/>
                      <a:gd name="T20" fmla="*/ 70 w 85"/>
                      <a:gd name="T21" fmla="*/ 6 h 70"/>
                      <a:gd name="T22" fmla="*/ 52 w 85"/>
                      <a:gd name="T23" fmla="*/ 0 h 70"/>
                      <a:gd name="T24" fmla="*/ 50 w 8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0">
                        <a:moveTo>
                          <a:pt x="50" y="0"/>
                        </a:moveTo>
                        <a:cubicBezTo>
                          <a:pt x="49" y="0"/>
                          <a:pt x="48" y="0"/>
                          <a:pt x="47" y="0"/>
                        </a:cubicBezTo>
                        <a:cubicBezTo>
                          <a:pt x="37" y="0"/>
                          <a:pt x="27" y="5"/>
                          <a:pt x="21" y="14"/>
                        </a:cubicBezTo>
                        <a:cubicBezTo>
                          <a:pt x="0" y="43"/>
                          <a:pt x="0" y="43"/>
                          <a:pt x="0" y="43"/>
                        </a:cubicBezTo>
                        <a:cubicBezTo>
                          <a:pt x="28" y="63"/>
                          <a:pt x="28" y="63"/>
                          <a:pt x="28" y="63"/>
                        </a:cubicBezTo>
                        <a:cubicBezTo>
                          <a:pt x="35" y="68"/>
                          <a:pt x="42" y="70"/>
                          <a:pt x="49" y="70"/>
                        </a:cubicBezTo>
                        <a:cubicBezTo>
                          <a:pt x="60" y="70"/>
                          <a:pt x="71" y="65"/>
                          <a:pt x="78" y="56"/>
                        </a:cubicBezTo>
                        <a:cubicBezTo>
                          <a:pt x="78" y="56"/>
                          <a:pt x="78" y="56"/>
                          <a:pt x="78" y="56"/>
                        </a:cubicBezTo>
                        <a:cubicBezTo>
                          <a:pt x="82" y="50"/>
                          <a:pt x="84" y="42"/>
                          <a:pt x="84" y="35"/>
                        </a:cubicBezTo>
                        <a:cubicBezTo>
                          <a:pt x="85" y="24"/>
                          <a:pt x="80" y="13"/>
                          <a:pt x="70" y="6"/>
                        </a:cubicBezTo>
                        <a:cubicBezTo>
                          <a:pt x="70" y="6"/>
                          <a:pt x="70" y="6"/>
                          <a:pt x="70" y="6"/>
                        </a:cubicBezTo>
                        <a:cubicBezTo>
                          <a:pt x="64" y="2"/>
                          <a:pt x="58" y="0"/>
                          <a:pt x="52" y="0"/>
                        </a:cubicBezTo>
                        <a:cubicBezTo>
                          <a:pt x="51" y="0"/>
                          <a:pt x="50"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grpSp>
          </p:grpSp>
        </p:grpSp>
        <p:grpSp>
          <p:nvGrpSpPr>
            <p:cNvPr id="73" name="Group 72"/>
            <p:cNvGrpSpPr/>
            <p:nvPr/>
          </p:nvGrpSpPr>
          <p:grpSpPr>
            <a:xfrm>
              <a:off x="1030639" y="3298373"/>
              <a:ext cx="666850" cy="540134"/>
              <a:chOff x="1080079" y="3420837"/>
              <a:chExt cx="666850" cy="540134"/>
            </a:xfrm>
          </p:grpSpPr>
          <p:sp>
            <p:nvSpPr>
              <p:cNvPr id="129" name="TextBox 128"/>
              <p:cNvSpPr txBox="1"/>
              <p:nvPr/>
            </p:nvSpPr>
            <p:spPr>
              <a:xfrm>
                <a:off x="1080079" y="3714750"/>
                <a:ext cx="666850" cy="246221"/>
              </a:xfrm>
              <a:prstGeom prst="rect">
                <a:avLst/>
              </a:prstGeom>
              <a:noFill/>
            </p:spPr>
            <p:txBody>
              <a:bodyPr wrap="none" lIns="0" tIns="0" rIns="0" bIns="0" rtlCol="0">
                <a:spAutoFit/>
              </a:bodyPr>
              <a:lstStyle/>
              <a:p>
                <a:pPr algn="ctr"/>
                <a:r>
                  <a:rPr lang="en-US" sz="800" b="1" dirty="0" smtClean="0">
                    <a:latin typeface="ＭＳ Ｐゴシック" panose="020B0600070205080204" pitchFamily="50" charset="-128"/>
                    <a:ea typeface="ＭＳ Ｐゴシック" panose="020B0600070205080204" pitchFamily="50" charset="-128"/>
                    <a:cs typeface="MS PGothic" charset="-128"/>
                  </a:rPr>
                  <a:t>384,000 </a:t>
                </a:r>
                <a:br>
                  <a:rPr lang="en-US" sz="800" b="1" dirty="0" smtClean="0">
                    <a:latin typeface="ＭＳ Ｐゴシック" panose="020B0600070205080204" pitchFamily="50" charset="-128"/>
                    <a:ea typeface="ＭＳ Ｐゴシック" panose="020B0600070205080204" pitchFamily="50" charset="-128"/>
                    <a:cs typeface="MS PGothic" charset="-128"/>
                  </a:rPr>
                </a:br>
                <a:r>
                  <a:rPr lang="en-US" sz="800" b="1" dirty="0" smtClean="0">
                    <a:latin typeface="ＭＳ Ｐゴシック" panose="020B0600070205080204" pitchFamily="50" charset="-128"/>
                    <a:ea typeface="ＭＳ Ｐゴシック" panose="020B0600070205080204" pitchFamily="50" charset="-128"/>
                    <a:cs typeface="MS PGothic" charset="-128"/>
                  </a:rPr>
                  <a:t>Flex </a:t>
                </a:r>
                <a:r>
                  <a:rPr lang="ja-JP" altLang="en-US" sz="800" dirty="0" smtClean="0">
                    <a:latin typeface="ＭＳ Ｐゴシック" panose="020B0600070205080204" pitchFamily="50" charset="-128"/>
                    <a:ea typeface="ＭＳ Ｐゴシック" panose="020B0600070205080204" pitchFamily="50" charset="-128"/>
                    <a:cs typeface="MS PGothic" charset="-128"/>
                  </a:rPr>
                  <a:t>カウンター</a:t>
                </a:r>
                <a:endParaRPr lang="en-US" sz="800" dirty="0">
                  <a:latin typeface="ＭＳ Ｐゴシック" panose="020B0600070205080204" pitchFamily="50" charset="-128"/>
                  <a:ea typeface="ＭＳ Ｐゴシック" panose="020B0600070205080204" pitchFamily="50" charset="-128"/>
                  <a:cs typeface="MS PGothic" charset="-128"/>
                </a:endParaRPr>
              </a:p>
            </p:txBody>
          </p:sp>
          <p:grpSp>
            <p:nvGrpSpPr>
              <p:cNvPr id="130" name="Group 129"/>
              <p:cNvGrpSpPr/>
              <p:nvPr/>
            </p:nvGrpSpPr>
            <p:grpSpPr>
              <a:xfrm>
                <a:off x="1102472" y="3420837"/>
                <a:ext cx="622059" cy="214630"/>
                <a:chOff x="28514" y="3973550"/>
                <a:chExt cx="1347398" cy="464895"/>
              </a:xfrm>
            </p:grpSpPr>
            <p:grpSp>
              <p:nvGrpSpPr>
                <p:cNvPr id="131" name="Group 214"/>
                <p:cNvGrpSpPr/>
                <p:nvPr/>
              </p:nvGrpSpPr>
              <p:grpSpPr>
                <a:xfrm>
                  <a:off x="28514" y="3981245"/>
                  <a:ext cx="433968" cy="457200"/>
                  <a:chOff x="88024" y="3073015"/>
                  <a:chExt cx="433968" cy="457200"/>
                </a:xfrm>
              </p:grpSpPr>
              <p:sp>
                <p:nvSpPr>
                  <p:cNvPr id="138" name="Rounded Rectangle 137"/>
                  <p:cNvSpPr/>
                  <p:nvPr/>
                </p:nvSpPr>
                <p:spPr>
                  <a:xfrm>
                    <a:off x="88024" y="3073015"/>
                    <a:ext cx="433968" cy="457200"/>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MS PGothic" charset="-128"/>
                    </a:endParaRPr>
                  </a:p>
                </p:txBody>
              </p:sp>
              <p:pic>
                <p:nvPicPr>
                  <p:cNvPr id="139" name="Picture 13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068" y="3156715"/>
                    <a:ext cx="173880" cy="289800"/>
                  </a:xfrm>
                  <a:prstGeom prst="rect">
                    <a:avLst/>
                  </a:prstGeom>
                </p:spPr>
              </p:pic>
            </p:grpSp>
            <p:grpSp>
              <p:nvGrpSpPr>
                <p:cNvPr id="132" name="Group 218"/>
                <p:cNvGrpSpPr/>
                <p:nvPr/>
              </p:nvGrpSpPr>
              <p:grpSpPr>
                <a:xfrm>
                  <a:off x="485229" y="3973550"/>
                  <a:ext cx="433968" cy="457200"/>
                  <a:chOff x="520390" y="3981245"/>
                  <a:chExt cx="433968" cy="457200"/>
                </a:xfrm>
              </p:grpSpPr>
              <p:sp>
                <p:nvSpPr>
                  <p:cNvPr id="136" name="Rounded Rectangle 135"/>
                  <p:cNvSpPr/>
                  <p:nvPr/>
                </p:nvSpPr>
                <p:spPr>
                  <a:xfrm>
                    <a:off x="520390" y="3981245"/>
                    <a:ext cx="433968" cy="457200"/>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MS PGothic" charset="-128"/>
                    </a:endParaRPr>
                  </a:p>
                </p:txBody>
              </p:sp>
              <p:pic>
                <p:nvPicPr>
                  <p:cNvPr id="137" name="Picture 1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363" y="4064945"/>
                    <a:ext cx="184023" cy="289800"/>
                  </a:xfrm>
                  <a:prstGeom prst="rect">
                    <a:avLst/>
                  </a:prstGeom>
                </p:spPr>
              </p:pic>
            </p:grpSp>
            <p:grpSp>
              <p:nvGrpSpPr>
                <p:cNvPr id="133" name="Group 222"/>
                <p:cNvGrpSpPr/>
                <p:nvPr/>
              </p:nvGrpSpPr>
              <p:grpSpPr>
                <a:xfrm>
                  <a:off x="941944" y="3973550"/>
                  <a:ext cx="433968" cy="457200"/>
                  <a:chOff x="941944" y="3973550"/>
                  <a:chExt cx="433968" cy="457200"/>
                </a:xfrm>
              </p:grpSpPr>
              <p:sp>
                <p:nvSpPr>
                  <p:cNvPr id="134" name="Rounded Rectangle 133"/>
                  <p:cNvSpPr/>
                  <p:nvPr/>
                </p:nvSpPr>
                <p:spPr>
                  <a:xfrm>
                    <a:off x="941944" y="3973550"/>
                    <a:ext cx="433968" cy="457200"/>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MS PGothic" charset="-128"/>
                    </a:endParaRPr>
                  </a:p>
                </p:txBody>
              </p:sp>
              <p:pic>
                <p:nvPicPr>
                  <p:cNvPr id="135" name="Picture 1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302" y="4057250"/>
                    <a:ext cx="195252" cy="289800"/>
                  </a:xfrm>
                  <a:prstGeom prst="rect">
                    <a:avLst/>
                  </a:prstGeom>
                </p:spPr>
              </p:pic>
            </p:grpSp>
          </p:grpSp>
        </p:grpSp>
        <p:grpSp>
          <p:nvGrpSpPr>
            <p:cNvPr id="74" name="Group 73"/>
            <p:cNvGrpSpPr/>
            <p:nvPr/>
          </p:nvGrpSpPr>
          <p:grpSpPr>
            <a:xfrm>
              <a:off x="1147157" y="3959679"/>
              <a:ext cx="466473" cy="434785"/>
              <a:chOff x="1478184" y="4041322"/>
              <a:chExt cx="466473" cy="434785"/>
            </a:xfrm>
          </p:grpSpPr>
          <p:sp>
            <p:nvSpPr>
              <p:cNvPr id="117" name="TextBox 116"/>
              <p:cNvSpPr txBox="1"/>
              <p:nvPr/>
            </p:nvSpPr>
            <p:spPr>
              <a:xfrm>
                <a:off x="1478184" y="4352996"/>
                <a:ext cx="466473" cy="123111"/>
              </a:xfrm>
              <a:prstGeom prst="rect">
                <a:avLst/>
              </a:prstGeom>
              <a:noFill/>
            </p:spPr>
            <p:txBody>
              <a:bodyPr wrap="none" lIns="0" tIns="0" rIns="0" bIns="0" rtlCol="0">
                <a:spAutoFit/>
              </a:bodyPr>
              <a:lstStyle/>
              <a:p>
                <a:pPr algn="ctr"/>
                <a:r>
                  <a:rPr lang="ja-JP" altLang="en-US" sz="800" b="1" dirty="0" smtClean="0">
                    <a:latin typeface="ＭＳ Ｐゴシック" panose="020B0600070205080204" pitchFamily="50" charset="-128"/>
                    <a:ea typeface="ＭＳ Ｐゴシック" panose="020B0600070205080204" pitchFamily="50" charset="-128"/>
                    <a:cs typeface="MS PGothic" charset="-128"/>
                  </a:rPr>
                  <a:t>組込</a:t>
                </a:r>
                <a:r>
                  <a:rPr lang="en-US" sz="800" b="1" dirty="0" smtClean="0">
                    <a:latin typeface="ＭＳ Ｐゴシック" panose="020B0600070205080204" pitchFamily="50" charset="-128"/>
                    <a:ea typeface="ＭＳ Ｐゴシック" panose="020B0600070205080204" pitchFamily="50" charset="-128"/>
                    <a:cs typeface="MS PGothic" charset="-128"/>
                  </a:rPr>
                  <a:t>CPUs</a:t>
                </a:r>
              </a:p>
            </p:txBody>
          </p:sp>
          <p:grpSp>
            <p:nvGrpSpPr>
              <p:cNvPr id="118" name="Group 117"/>
              <p:cNvGrpSpPr/>
              <p:nvPr/>
            </p:nvGrpSpPr>
            <p:grpSpPr>
              <a:xfrm>
                <a:off x="1579433" y="4041322"/>
                <a:ext cx="263968" cy="263968"/>
                <a:chOff x="152400" y="4039995"/>
                <a:chExt cx="58616" cy="58616"/>
              </a:xfrm>
            </p:grpSpPr>
            <p:sp>
              <p:nvSpPr>
                <p:cNvPr id="119" name="Rounded Rectangle 118"/>
                <p:cNvSpPr/>
                <p:nvPr/>
              </p:nvSpPr>
              <p:spPr>
                <a:xfrm>
                  <a:off x="159850" y="4047706"/>
                  <a:ext cx="43716" cy="43194"/>
                </a:xfrm>
                <a:prstGeom prst="roundRect">
                  <a:avLst>
                    <a:gd name="adj" fmla="val 1327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120" name="Group 246"/>
                <p:cNvGrpSpPr/>
                <p:nvPr/>
              </p:nvGrpSpPr>
              <p:grpSpPr>
                <a:xfrm>
                  <a:off x="152400" y="4039995"/>
                  <a:ext cx="58616" cy="58616"/>
                  <a:chOff x="152400" y="4039995"/>
                  <a:chExt cx="58616" cy="58616"/>
                </a:xfrm>
              </p:grpSpPr>
              <p:grpSp>
                <p:nvGrpSpPr>
                  <p:cNvPr id="121" name="Group 240"/>
                  <p:cNvGrpSpPr/>
                  <p:nvPr/>
                </p:nvGrpSpPr>
                <p:grpSpPr>
                  <a:xfrm>
                    <a:off x="169708" y="4039995"/>
                    <a:ext cx="24000" cy="58616"/>
                    <a:chOff x="228600" y="3587750"/>
                    <a:chExt cx="209166" cy="510861"/>
                  </a:xfrm>
                </p:grpSpPr>
                <p:cxnSp>
                  <p:nvCxnSpPr>
                    <p:cNvPr id="126" name="Straight Connector 125"/>
                    <p:cNvCxnSpPr/>
                    <p:nvPr/>
                  </p:nvCxnSpPr>
                  <p:spPr>
                    <a:xfrm>
                      <a:off x="228600" y="3587750"/>
                      <a:ext cx="0" cy="510861"/>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33183" y="3587750"/>
                      <a:ext cx="0" cy="510861"/>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37766" y="3587750"/>
                      <a:ext cx="0" cy="510861"/>
                    </a:xfrm>
                    <a:prstGeom prst="line">
                      <a:avLst/>
                    </a:prstGeom>
                    <a:ln w="12700" cap="rnd"/>
                  </p:spPr>
                  <p:style>
                    <a:lnRef idx="1">
                      <a:schemeClr val="accent1"/>
                    </a:lnRef>
                    <a:fillRef idx="0">
                      <a:schemeClr val="accent1"/>
                    </a:fillRef>
                    <a:effectRef idx="0">
                      <a:schemeClr val="accent1"/>
                    </a:effectRef>
                    <a:fontRef idx="minor">
                      <a:schemeClr val="tx1"/>
                    </a:fontRef>
                  </p:style>
                </p:cxnSp>
              </p:grpSp>
              <p:grpSp>
                <p:nvGrpSpPr>
                  <p:cNvPr id="122" name="Group 241"/>
                  <p:cNvGrpSpPr/>
                  <p:nvPr/>
                </p:nvGrpSpPr>
                <p:grpSpPr>
                  <a:xfrm rot="5400000">
                    <a:off x="169708" y="4039995"/>
                    <a:ext cx="24000" cy="58616"/>
                    <a:chOff x="228600" y="3587750"/>
                    <a:chExt cx="209166" cy="510861"/>
                  </a:xfrm>
                </p:grpSpPr>
                <p:cxnSp>
                  <p:nvCxnSpPr>
                    <p:cNvPr id="123" name="Straight Connector 122"/>
                    <p:cNvCxnSpPr/>
                    <p:nvPr/>
                  </p:nvCxnSpPr>
                  <p:spPr>
                    <a:xfrm>
                      <a:off x="228600" y="3587750"/>
                      <a:ext cx="0" cy="510861"/>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33183" y="3587750"/>
                      <a:ext cx="0" cy="510861"/>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37766" y="3587750"/>
                      <a:ext cx="0" cy="510861"/>
                    </a:xfrm>
                    <a:prstGeom prst="line">
                      <a:avLst/>
                    </a:prstGeom>
                    <a:ln w="12700" cap="rnd"/>
                  </p:spPr>
                  <p:style>
                    <a:lnRef idx="1">
                      <a:schemeClr val="accent1"/>
                    </a:lnRef>
                    <a:fillRef idx="0">
                      <a:schemeClr val="accent1"/>
                    </a:fillRef>
                    <a:effectRef idx="0">
                      <a:schemeClr val="accent1"/>
                    </a:effectRef>
                    <a:fontRef idx="minor">
                      <a:schemeClr val="tx1"/>
                    </a:fontRef>
                  </p:style>
                </p:cxnSp>
              </p:grpSp>
            </p:grpSp>
          </p:grpSp>
        </p:grpSp>
        <p:grpSp>
          <p:nvGrpSpPr>
            <p:cNvPr id="75" name="Group 74"/>
            <p:cNvGrpSpPr/>
            <p:nvPr/>
          </p:nvGrpSpPr>
          <p:grpSpPr>
            <a:xfrm>
              <a:off x="1945327" y="3997467"/>
              <a:ext cx="706925" cy="520107"/>
              <a:chOff x="2320326" y="4079110"/>
              <a:chExt cx="706925" cy="520107"/>
            </a:xfrm>
          </p:grpSpPr>
          <p:sp>
            <p:nvSpPr>
              <p:cNvPr id="97" name="TextBox 96"/>
              <p:cNvSpPr txBox="1"/>
              <p:nvPr/>
            </p:nvSpPr>
            <p:spPr>
              <a:xfrm>
                <a:off x="2320326" y="4352996"/>
                <a:ext cx="706925" cy="246221"/>
              </a:xfrm>
              <a:prstGeom prst="rect">
                <a:avLst/>
              </a:prstGeom>
              <a:noFill/>
            </p:spPr>
            <p:txBody>
              <a:bodyPr wrap="none" lIns="0" tIns="0" rIns="0" bIns="0" rtlCol="0">
                <a:spAutoFit/>
              </a:bodyPr>
              <a:lstStyle/>
              <a:p>
                <a:pPr algn="ctr"/>
                <a:r>
                  <a:rPr lang="ja-JP" altLang="en-US" sz="800" b="1" dirty="0" smtClean="0">
                    <a:latin typeface="ＭＳ Ｐゴシック" panose="020B0600070205080204" pitchFamily="50" charset="-128"/>
                    <a:ea typeface="ＭＳ Ｐゴシック" panose="020B0600070205080204" pitchFamily="50" charset="-128"/>
                    <a:cs typeface="MS PGothic" charset="-128"/>
                  </a:rPr>
                  <a:t>最大</a:t>
                </a:r>
                <a:r>
                  <a:rPr lang="en-US" sz="800" b="1" dirty="0" smtClean="0">
                    <a:latin typeface="ＭＳ Ｐゴシック" panose="020B0600070205080204" pitchFamily="50" charset="-128"/>
                    <a:ea typeface="ＭＳ Ｐゴシック" panose="020B0600070205080204" pitchFamily="50" charset="-128"/>
                    <a:cs typeface="MS PGothic" charset="-128"/>
                  </a:rPr>
                  <a:t>32 MB </a:t>
                </a:r>
                <a:r>
                  <a:rPr lang="ja-JP" altLang="en-US" sz="800" b="1" dirty="0" smtClean="0">
                    <a:latin typeface="ＭＳ Ｐゴシック" panose="020B0600070205080204" pitchFamily="50" charset="-128"/>
                    <a:ea typeface="ＭＳ Ｐゴシック" panose="020B0600070205080204" pitchFamily="50" charset="-128"/>
                    <a:cs typeface="MS PGothic" charset="-128"/>
                  </a:rPr>
                  <a:t>の</a:t>
                </a:r>
                <a:endParaRPr lang="en-US" sz="800" b="1" dirty="0" smtClean="0">
                  <a:latin typeface="ＭＳ Ｐゴシック" panose="020B0600070205080204" pitchFamily="50" charset="-128"/>
                  <a:ea typeface="ＭＳ Ｐゴシック" panose="020B0600070205080204" pitchFamily="50" charset="-128"/>
                  <a:cs typeface="MS PGothic" charset="-128"/>
                </a:endParaRPr>
              </a:p>
              <a:p>
                <a:pPr algn="ctr"/>
                <a:r>
                  <a:rPr lang="ja-JP" altLang="en-US" sz="800" dirty="0" smtClean="0">
                    <a:latin typeface="ＭＳ Ｐゴシック" panose="020B0600070205080204" pitchFamily="50" charset="-128"/>
                    <a:ea typeface="ＭＳ Ｐゴシック" panose="020B0600070205080204" pitchFamily="50" charset="-128"/>
                    <a:cs typeface="MS PGothic" charset="-128"/>
                  </a:rPr>
                  <a:t>パケット</a:t>
                </a:r>
                <a:r>
                  <a:rPr lang="en-US" altLang="ja-JP" sz="800" dirty="0" smtClean="0">
                    <a:latin typeface="ＭＳ Ｐゴシック" panose="020B0600070205080204" pitchFamily="50" charset="-128"/>
                    <a:ea typeface="ＭＳ Ｐゴシック" panose="020B0600070205080204" pitchFamily="50" charset="-128"/>
                    <a:cs typeface="MS PGothic" charset="-128"/>
                  </a:rPr>
                  <a:t> </a:t>
                </a:r>
                <a:r>
                  <a:rPr lang="ja-JP" altLang="en-US" sz="800" dirty="0" smtClean="0">
                    <a:latin typeface="ＭＳ Ｐゴシック" panose="020B0600070205080204" pitchFamily="50" charset="-128"/>
                    <a:ea typeface="ＭＳ Ｐゴシック" panose="020B0600070205080204" pitchFamily="50" charset="-128"/>
                    <a:cs typeface="MS PGothic" charset="-128"/>
                  </a:rPr>
                  <a:t>バッファ</a:t>
                </a:r>
                <a:endParaRPr lang="en-US" sz="8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98" name="Group 97"/>
              <p:cNvGrpSpPr/>
              <p:nvPr/>
            </p:nvGrpSpPr>
            <p:grpSpPr>
              <a:xfrm>
                <a:off x="2492538" y="4079110"/>
                <a:ext cx="362500" cy="188393"/>
                <a:chOff x="344824" y="4293843"/>
                <a:chExt cx="185883" cy="96604"/>
              </a:xfrm>
            </p:grpSpPr>
            <p:sp>
              <p:nvSpPr>
                <p:cNvPr id="99" name="Freeform 278"/>
                <p:cNvSpPr>
                  <a:spLocks/>
                </p:cNvSpPr>
                <p:nvPr/>
              </p:nvSpPr>
              <p:spPr bwMode="auto">
                <a:xfrm>
                  <a:off x="344824" y="4327723"/>
                  <a:ext cx="185883" cy="29760"/>
                </a:xfrm>
                <a:custGeom>
                  <a:avLst/>
                  <a:gdLst>
                    <a:gd name="T0" fmla="*/ 387 w 387"/>
                    <a:gd name="T1" fmla="*/ 10 h 62"/>
                    <a:gd name="T2" fmla="*/ 387 w 387"/>
                    <a:gd name="T3" fmla="*/ 52 h 62"/>
                    <a:gd name="T4" fmla="*/ 376 w 387"/>
                    <a:gd name="T5" fmla="*/ 62 h 62"/>
                    <a:gd name="T6" fmla="*/ 11 w 387"/>
                    <a:gd name="T7" fmla="*/ 62 h 62"/>
                    <a:gd name="T8" fmla="*/ 0 w 387"/>
                    <a:gd name="T9" fmla="*/ 52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2"/>
                        <a:pt x="387" y="52"/>
                        <a:pt x="387" y="52"/>
                      </a:cubicBezTo>
                      <a:cubicBezTo>
                        <a:pt x="387" y="57"/>
                        <a:pt x="382" y="62"/>
                        <a:pt x="376" y="62"/>
                      </a:cubicBezTo>
                      <a:cubicBezTo>
                        <a:pt x="11" y="62"/>
                        <a:pt x="11" y="62"/>
                        <a:pt x="11" y="62"/>
                      </a:cubicBezTo>
                      <a:cubicBezTo>
                        <a:pt x="5" y="62"/>
                        <a:pt x="0" y="57"/>
                        <a:pt x="0" y="52"/>
                      </a:cubicBezTo>
                      <a:cubicBezTo>
                        <a:pt x="0" y="10"/>
                        <a:pt x="0" y="10"/>
                        <a:pt x="0" y="10"/>
                      </a:cubicBezTo>
                      <a:cubicBezTo>
                        <a:pt x="0" y="5"/>
                        <a:pt x="5" y="0"/>
                        <a:pt x="11" y="0"/>
                      </a:cubicBezTo>
                      <a:cubicBezTo>
                        <a:pt x="376" y="0"/>
                        <a:pt x="376" y="0"/>
                        <a:pt x="376" y="0"/>
                      </a:cubicBezTo>
                      <a:cubicBezTo>
                        <a:pt x="382" y="0"/>
                        <a:pt x="387" y="5"/>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0" name="Line 279"/>
                <p:cNvSpPr>
                  <a:spLocks noChangeShapeType="1"/>
                </p:cNvSpPr>
                <p:nvPr/>
              </p:nvSpPr>
              <p:spPr bwMode="auto">
                <a:xfrm flipV="1">
                  <a:off x="353523" y="4335048"/>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1" name="Line 280"/>
                <p:cNvSpPr>
                  <a:spLocks noChangeShapeType="1"/>
                </p:cNvSpPr>
                <p:nvPr/>
              </p:nvSpPr>
              <p:spPr bwMode="auto">
                <a:xfrm flipV="1">
                  <a:off x="362222" y="4335048"/>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2" name="Line 281"/>
                <p:cNvSpPr>
                  <a:spLocks noChangeShapeType="1"/>
                </p:cNvSpPr>
                <p:nvPr/>
              </p:nvSpPr>
              <p:spPr bwMode="auto">
                <a:xfrm flipV="1">
                  <a:off x="371379" y="4335048"/>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3" name="Line 282"/>
                <p:cNvSpPr>
                  <a:spLocks noChangeShapeType="1"/>
                </p:cNvSpPr>
                <p:nvPr/>
              </p:nvSpPr>
              <p:spPr bwMode="auto">
                <a:xfrm flipV="1">
                  <a:off x="379620" y="4335048"/>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4" name="Line 283"/>
                <p:cNvSpPr>
                  <a:spLocks noChangeShapeType="1"/>
                </p:cNvSpPr>
                <p:nvPr/>
              </p:nvSpPr>
              <p:spPr bwMode="auto">
                <a:xfrm flipV="1">
                  <a:off x="388319" y="4335048"/>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5" name="Freeform 284"/>
                <p:cNvSpPr>
                  <a:spLocks/>
                </p:cNvSpPr>
                <p:nvPr/>
              </p:nvSpPr>
              <p:spPr bwMode="auto">
                <a:xfrm>
                  <a:off x="344824" y="4361145"/>
                  <a:ext cx="185883" cy="29302"/>
                </a:xfrm>
                <a:custGeom>
                  <a:avLst/>
                  <a:gdLst>
                    <a:gd name="T0" fmla="*/ 387 w 387"/>
                    <a:gd name="T1" fmla="*/ 10 h 61"/>
                    <a:gd name="T2" fmla="*/ 387 w 387"/>
                    <a:gd name="T3" fmla="*/ 51 h 61"/>
                    <a:gd name="T4" fmla="*/ 376 w 387"/>
                    <a:gd name="T5" fmla="*/ 61 h 61"/>
                    <a:gd name="T6" fmla="*/ 11 w 387"/>
                    <a:gd name="T7" fmla="*/ 61 h 61"/>
                    <a:gd name="T8" fmla="*/ 0 w 387"/>
                    <a:gd name="T9" fmla="*/ 51 h 61"/>
                    <a:gd name="T10" fmla="*/ 0 w 387"/>
                    <a:gd name="T11" fmla="*/ 10 h 61"/>
                    <a:gd name="T12" fmla="*/ 11 w 387"/>
                    <a:gd name="T13" fmla="*/ 0 h 61"/>
                    <a:gd name="T14" fmla="*/ 376 w 387"/>
                    <a:gd name="T15" fmla="*/ 0 h 61"/>
                    <a:gd name="T16" fmla="*/ 387 w 387"/>
                    <a:gd name="T1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1">
                      <a:moveTo>
                        <a:pt x="387" y="10"/>
                      </a:moveTo>
                      <a:cubicBezTo>
                        <a:pt x="387" y="51"/>
                        <a:pt x="387" y="51"/>
                        <a:pt x="387" y="51"/>
                      </a:cubicBezTo>
                      <a:cubicBezTo>
                        <a:pt x="387" y="57"/>
                        <a:pt x="382" y="61"/>
                        <a:pt x="376" y="61"/>
                      </a:cubicBezTo>
                      <a:cubicBezTo>
                        <a:pt x="11" y="61"/>
                        <a:pt x="11" y="61"/>
                        <a:pt x="11" y="61"/>
                      </a:cubicBezTo>
                      <a:cubicBezTo>
                        <a:pt x="5" y="61"/>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6" name="Line 285"/>
                <p:cNvSpPr>
                  <a:spLocks noChangeShapeType="1"/>
                </p:cNvSpPr>
                <p:nvPr/>
              </p:nvSpPr>
              <p:spPr bwMode="auto">
                <a:xfrm flipV="1">
                  <a:off x="353523" y="4368471"/>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7" name="Line 286"/>
                <p:cNvSpPr>
                  <a:spLocks noChangeShapeType="1"/>
                </p:cNvSpPr>
                <p:nvPr/>
              </p:nvSpPr>
              <p:spPr bwMode="auto">
                <a:xfrm flipV="1">
                  <a:off x="362222" y="4368471"/>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8" name="Line 287"/>
                <p:cNvSpPr>
                  <a:spLocks noChangeShapeType="1"/>
                </p:cNvSpPr>
                <p:nvPr/>
              </p:nvSpPr>
              <p:spPr bwMode="auto">
                <a:xfrm flipV="1">
                  <a:off x="371379" y="4368471"/>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09" name="Line 288"/>
                <p:cNvSpPr>
                  <a:spLocks noChangeShapeType="1"/>
                </p:cNvSpPr>
                <p:nvPr/>
              </p:nvSpPr>
              <p:spPr bwMode="auto">
                <a:xfrm flipV="1">
                  <a:off x="379620" y="4368471"/>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0" name="Line 289"/>
                <p:cNvSpPr>
                  <a:spLocks noChangeShapeType="1"/>
                </p:cNvSpPr>
                <p:nvPr/>
              </p:nvSpPr>
              <p:spPr bwMode="auto">
                <a:xfrm flipV="1">
                  <a:off x="388319" y="4368471"/>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1" name="Freeform 296"/>
                <p:cNvSpPr>
                  <a:spLocks/>
                </p:cNvSpPr>
                <p:nvPr/>
              </p:nvSpPr>
              <p:spPr bwMode="auto">
                <a:xfrm>
                  <a:off x="344824" y="4293843"/>
                  <a:ext cx="185883" cy="29760"/>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2" name="Line 297"/>
                <p:cNvSpPr>
                  <a:spLocks noChangeShapeType="1"/>
                </p:cNvSpPr>
                <p:nvPr/>
              </p:nvSpPr>
              <p:spPr bwMode="auto">
                <a:xfrm flipV="1">
                  <a:off x="353523" y="4301626"/>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3" name="Line 298"/>
                <p:cNvSpPr>
                  <a:spLocks noChangeShapeType="1"/>
                </p:cNvSpPr>
                <p:nvPr/>
              </p:nvSpPr>
              <p:spPr bwMode="auto">
                <a:xfrm flipV="1">
                  <a:off x="362222" y="4301626"/>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4" name="Line 299"/>
                <p:cNvSpPr>
                  <a:spLocks noChangeShapeType="1"/>
                </p:cNvSpPr>
                <p:nvPr/>
              </p:nvSpPr>
              <p:spPr bwMode="auto">
                <a:xfrm flipV="1">
                  <a:off x="371379" y="4301626"/>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5" name="Line 300"/>
                <p:cNvSpPr>
                  <a:spLocks noChangeShapeType="1"/>
                </p:cNvSpPr>
                <p:nvPr/>
              </p:nvSpPr>
              <p:spPr bwMode="auto">
                <a:xfrm flipV="1">
                  <a:off x="379620" y="4301626"/>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116" name="Line 301"/>
                <p:cNvSpPr>
                  <a:spLocks noChangeShapeType="1"/>
                </p:cNvSpPr>
                <p:nvPr/>
              </p:nvSpPr>
              <p:spPr bwMode="auto">
                <a:xfrm flipV="1">
                  <a:off x="388319" y="4301626"/>
                  <a:ext cx="0" cy="14651"/>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grpSp>
        </p:grpSp>
        <p:grpSp>
          <p:nvGrpSpPr>
            <p:cNvPr id="76" name="Group 75"/>
            <p:cNvGrpSpPr/>
            <p:nvPr/>
          </p:nvGrpSpPr>
          <p:grpSpPr>
            <a:xfrm>
              <a:off x="2973650" y="3987823"/>
              <a:ext cx="719749" cy="529751"/>
              <a:chOff x="3467057" y="4069466"/>
              <a:chExt cx="719749" cy="529751"/>
            </a:xfrm>
          </p:grpSpPr>
          <p:sp>
            <p:nvSpPr>
              <p:cNvPr id="77" name="TextBox 76"/>
              <p:cNvSpPr txBox="1"/>
              <p:nvPr/>
            </p:nvSpPr>
            <p:spPr>
              <a:xfrm>
                <a:off x="3467057" y="4352996"/>
                <a:ext cx="719749" cy="246221"/>
              </a:xfrm>
              <a:prstGeom prst="rect">
                <a:avLst/>
              </a:prstGeom>
              <a:noFill/>
            </p:spPr>
            <p:txBody>
              <a:bodyPr wrap="none" lIns="0" tIns="0" rIns="0" bIns="0" rtlCol="0">
                <a:spAutoFit/>
              </a:bodyPr>
              <a:lstStyle/>
              <a:p>
                <a:pPr algn="ctr"/>
                <a:r>
                  <a:rPr lang="ja-JP" altLang="en-US" sz="800" b="1" dirty="0" smtClean="0">
                    <a:latin typeface="ＭＳ Ｐゴシック" panose="020B0600070205080204" pitchFamily="50" charset="-128"/>
                    <a:ea typeface="ＭＳ Ｐゴシック" panose="020B0600070205080204" pitchFamily="50" charset="-128"/>
                    <a:cs typeface="MS PGothic" charset="-128"/>
                  </a:rPr>
                  <a:t>最大</a:t>
                </a:r>
                <a:r>
                  <a:rPr lang="en-US" sz="800" b="1" dirty="0" smtClean="0">
                    <a:latin typeface="ＭＳ Ｐゴシック" panose="020B0600070205080204" pitchFamily="50" charset="-128"/>
                    <a:ea typeface="ＭＳ Ｐゴシック" panose="020B0600070205080204" pitchFamily="50" charset="-128"/>
                    <a:cs typeface="MS PGothic" charset="-128"/>
                  </a:rPr>
                  <a:t>64,000 x2</a:t>
                </a:r>
              </a:p>
              <a:p>
                <a:pPr algn="ctr"/>
                <a:r>
                  <a:rPr lang="en-US" sz="800" dirty="0" err="1" smtClean="0">
                    <a:latin typeface="ＭＳ Ｐゴシック" panose="020B0600070205080204" pitchFamily="50" charset="-128"/>
                    <a:ea typeface="ＭＳ Ｐゴシック" panose="020B0600070205080204" pitchFamily="50" charset="-128"/>
                    <a:cs typeface="MS PGothic" charset="-128"/>
                  </a:rPr>
                  <a:t>NetFlow</a:t>
                </a:r>
                <a:r>
                  <a:rPr lang="ja-JP" altLang="en-US" sz="800" dirty="0" smtClean="0">
                    <a:latin typeface="ＭＳ Ｐゴシック" panose="020B0600070205080204" pitchFamily="50" charset="-128"/>
                    <a:ea typeface="ＭＳ Ｐゴシック" panose="020B0600070205080204" pitchFamily="50" charset="-128"/>
                    <a:cs typeface="MS PGothic" charset="-128"/>
                  </a:rPr>
                  <a:t>レコード</a:t>
                </a:r>
                <a:endParaRPr lang="en-US" sz="800" dirty="0" smtClean="0">
                  <a:latin typeface="ＭＳ Ｐゴシック" panose="020B0600070205080204" pitchFamily="50" charset="-128"/>
                  <a:ea typeface="ＭＳ Ｐゴシック" panose="020B0600070205080204" pitchFamily="50" charset="-128"/>
                  <a:cs typeface="MS PGothic" charset="-128"/>
                </a:endParaRPr>
              </a:p>
            </p:txBody>
          </p:sp>
          <p:grpSp>
            <p:nvGrpSpPr>
              <p:cNvPr id="78" name="Group 77"/>
              <p:cNvGrpSpPr/>
              <p:nvPr/>
            </p:nvGrpSpPr>
            <p:grpSpPr>
              <a:xfrm>
                <a:off x="3638569" y="4069466"/>
                <a:ext cx="376724" cy="207681"/>
                <a:chOff x="76263" y="4432358"/>
                <a:chExt cx="990388" cy="545984"/>
              </a:xfrm>
            </p:grpSpPr>
            <p:grpSp>
              <p:nvGrpSpPr>
                <p:cNvPr id="79" name="Group 292"/>
                <p:cNvGrpSpPr>
                  <a:grpSpLocks noChangeAspect="1"/>
                </p:cNvGrpSpPr>
                <p:nvPr/>
              </p:nvGrpSpPr>
              <p:grpSpPr>
                <a:xfrm>
                  <a:off x="76263" y="4432358"/>
                  <a:ext cx="990388" cy="545984"/>
                  <a:chOff x="572756" y="4356495"/>
                  <a:chExt cx="701979" cy="386989"/>
                </a:xfrm>
              </p:grpSpPr>
              <p:sp>
                <p:nvSpPr>
                  <p:cNvPr id="95" name="Freeform 294"/>
                  <p:cNvSpPr>
                    <a:spLocks noChangeAspect="1"/>
                  </p:cNvSpPr>
                  <p:nvPr/>
                </p:nvSpPr>
                <p:spPr bwMode="auto">
                  <a:xfrm>
                    <a:off x="572756" y="4701485"/>
                    <a:ext cx="701979" cy="41999"/>
                  </a:xfrm>
                  <a:custGeom>
                    <a:avLst/>
                    <a:gdLst>
                      <a:gd name="T0" fmla="*/ 288 w 297"/>
                      <a:gd name="T1" fmla="*/ 18 h 18"/>
                      <a:gd name="T2" fmla="*/ 10 w 297"/>
                      <a:gd name="T3" fmla="*/ 18 h 18"/>
                      <a:gd name="T4" fmla="*/ 0 w 297"/>
                      <a:gd name="T5" fmla="*/ 9 h 18"/>
                      <a:gd name="T6" fmla="*/ 10 w 297"/>
                      <a:gd name="T7" fmla="*/ 0 h 18"/>
                      <a:gd name="T8" fmla="*/ 288 w 297"/>
                      <a:gd name="T9" fmla="*/ 0 h 18"/>
                      <a:gd name="T10" fmla="*/ 297 w 297"/>
                      <a:gd name="T11" fmla="*/ 9 h 18"/>
                      <a:gd name="T12" fmla="*/ 288 w 297"/>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7" h="18">
                        <a:moveTo>
                          <a:pt x="288" y="18"/>
                        </a:moveTo>
                        <a:cubicBezTo>
                          <a:pt x="10" y="18"/>
                          <a:pt x="10" y="18"/>
                          <a:pt x="10" y="18"/>
                        </a:cubicBezTo>
                        <a:cubicBezTo>
                          <a:pt x="4" y="18"/>
                          <a:pt x="0" y="14"/>
                          <a:pt x="0" y="9"/>
                        </a:cubicBezTo>
                        <a:cubicBezTo>
                          <a:pt x="0" y="4"/>
                          <a:pt x="4" y="0"/>
                          <a:pt x="10" y="0"/>
                        </a:cubicBezTo>
                        <a:cubicBezTo>
                          <a:pt x="288" y="0"/>
                          <a:pt x="288" y="0"/>
                          <a:pt x="288" y="0"/>
                        </a:cubicBezTo>
                        <a:cubicBezTo>
                          <a:pt x="293" y="0"/>
                          <a:pt x="297" y="4"/>
                          <a:pt x="297" y="9"/>
                        </a:cubicBezTo>
                        <a:cubicBezTo>
                          <a:pt x="297" y="14"/>
                          <a:pt x="293" y="18"/>
                          <a:pt x="288"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sp>
                <p:nvSpPr>
                  <p:cNvPr id="96" name="Freeform 295"/>
                  <p:cNvSpPr>
                    <a:spLocks noChangeAspect="1" noEditPoints="1"/>
                  </p:cNvSpPr>
                  <p:nvPr/>
                </p:nvSpPr>
                <p:spPr bwMode="auto">
                  <a:xfrm>
                    <a:off x="650754" y="4356495"/>
                    <a:ext cx="545983" cy="306991"/>
                  </a:xfrm>
                  <a:custGeom>
                    <a:avLst/>
                    <a:gdLst>
                      <a:gd name="T0" fmla="*/ 216 w 231"/>
                      <a:gd name="T1" fmla="*/ 11 h 130"/>
                      <a:gd name="T2" fmla="*/ 221 w 231"/>
                      <a:gd name="T3" fmla="*/ 16 h 130"/>
                      <a:gd name="T4" fmla="*/ 221 w 231"/>
                      <a:gd name="T5" fmla="*/ 115 h 130"/>
                      <a:gd name="T6" fmla="*/ 216 w 231"/>
                      <a:gd name="T7" fmla="*/ 120 h 130"/>
                      <a:gd name="T8" fmla="*/ 15 w 231"/>
                      <a:gd name="T9" fmla="*/ 120 h 130"/>
                      <a:gd name="T10" fmla="*/ 10 w 231"/>
                      <a:gd name="T11" fmla="*/ 115 h 130"/>
                      <a:gd name="T12" fmla="*/ 10 w 231"/>
                      <a:gd name="T13" fmla="*/ 16 h 130"/>
                      <a:gd name="T14" fmla="*/ 15 w 231"/>
                      <a:gd name="T15" fmla="*/ 11 h 130"/>
                      <a:gd name="T16" fmla="*/ 216 w 231"/>
                      <a:gd name="T17" fmla="*/ 11 h 130"/>
                      <a:gd name="T18" fmla="*/ 216 w 231"/>
                      <a:gd name="T19" fmla="*/ 0 h 130"/>
                      <a:gd name="T20" fmla="*/ 15 w 231"/>
                      <a:gd name="T21" fmla="*/ 0 h 130"/>
                      <a:gd name="T22" fmla="*/ 0 w 231"/>
                      <a:gd name="T23" fmla="*/ 16 h 130"/>
                      <a:gd name="T24" fmla="*/ 0 w 231"/>
                      <a:gd name="T25" fmla="*/ 115 h 130"/>
                      <a:gd name="T26" fmla="*/ 15 w 231"/>
                      <a:gd name="T27" fmla="*/ 130 h 130"/>
                      <a:gd name="T28" fmla="*/ 216 w 231"/>
                      <a:gd name="T29" fmla="*/ 130 h 130"/>
                      <a:gd name="T30" fmla="*/ 231 w 231"/>
                      <a:gd name="T31" fmla="*/ 115 h 130"/>
                      <a:gd name="T32" fmla="*/ 231 w 231"/>
                      <a:gd name="T33" fmla="*/ 16 h 130"/>
                      <a:gd name="T34" fmla="*/ 216 w 231"/>
                      <a:gd name="T3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130">
                        <a:moveTo>
                          <a:pt x="216" y="11"/>
                        </a:moveTo>
                        <a:cubicBezTo>
                          <a:pt x="219" y="11"/>
                          <a:pt x="221" y="13"/>
                          <a:pt x="221" y="16"/>
                        </a:cubicBezTo>
                        <a:cubicBezTo>
                          <a:pt x="221" y="115"/>
                          <a:pt x="221" y="115"/>
                          <a:pt x="221" y="115"/>
                        </a:cubicBezTo>
                        <a:cubicBezTo>
                          <a:pt x="221" y="118"/>
                          <a:pt x="219" y="120"/>
                          <a:pt x="216" y="120"/>
                        </a:cubicBezTo>
                        <a:cubicBezTo>
                          <a:pt x="15" y="120"/>
                          <a:pt x="15" y="120"/>
                          <a:pt x="15" y="120"/>
                        </a:cubicBezTo>
                        <a:cubicBezTo>
                          <a:pt x="12" y="120"/>
                          <a:pt x="10" y="118"/>
                          <a:pt x="10" y="115"/>
                        </a:cubicBezTo>
                        <a:cubicBezTo>
                          <a:pt x="10" y="16"/>
                          <a:pt x="10" y="16"/>
                          <a:pt x="10" y="16"/>
                        </a:cubicBezTo>
                        <a:cubicBezTo>
                          <a:pt x="10" y="13"/>
                          <a:pt x="12" y="11"/>
                          <a:pt x="15" y="11"/>
                        </a:cubicBezTo>
                        <a:cubicBezTo>
                          <a:pt x="216" y="11"/>
                          <a:pt x="216" y="11"/>
                          <a:pt x="216" y="11"/>
                        </a:cubicBezTo>
                        <a:moveTo>
                          <a:pt x="216" y="0"/>
                        </a:moveTo>
                        <a:cubicBezTo>
                          <a:pt x="15" y="0"/>
                          <a:pt x="15" y="0"/>
                          <a:pt x="15" y="0"/>
                        </a:cubicBezTo>
                        <a:cubicBezTo>
                          <a:pt x="7" y="0"/>
                          <a:pt x="0" y="7"/>
                          <a:pt x="0" y="16"/>
                        </a:cubicBezTo>
                        <a:cubicBezTo>
                          <a:pt x="0" y="115"/>
                          <a:pt x="0" y="115"/>
                          <a:pt x="0" y="115"/>
                        </a:cubicBezTo>
                        <a:cubicBezTo>
                          <a:pt x="0" y="123"/>
                          <a:pt x="7" y="130"/>
                          <a:pt x="15" y="130"/>
                        </a:cubicBezTo>
                        <a:cubicBezTo>
                          <a:pt x="216" y="130"/>
                          <a:pt x="216" y="130"/>
                          <a:pt x="216" y="130"/>
                        </a:cubicBezTo>
                        <a:cubicBezTo>
                          <a:pt x="224" y="130"/>
                          <a:pt x="231" y="123"/>
                          <a:pt x="231" y="115"/>
                        </a:cubicBezTo>
                        <a:cubicBezTo>
                          <a:pt x="231" y="16"/>
                          <a:pt x="231" y="16"/>
                          <a:pt x="231" y="16"/>
                        </a:cubicBezTo>
                        <a:cubicBezTo>
                          <a:pt x="231" y="7"/>
                          <a:pt x="224" y="0"/>
                          <a:pt x="2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ＭＳ Ｐゴシック" panose="020B0600070205080204" pitchFamily="50" charset="-128"/>
                      <a:ea typeface="ＭＳ Ｐゴシック" panose="020B0600070205080204" pitchFamily="50" charset="-128"/>
                      <a:cs typeface="MS PGothic" charset="-128"/>
                    </a:endParaRPr>
                  </a:p>
                </p:txBody>
              </p:sp>
            </p:grpSp>
            <p:grpSp>
              <p:nvGrpSpPr>
                <p:cNvPr id="80" name="Group 309"/>
                <p:cNvGrpSpPr/>
                <p:nvPr/>
              </p:nvGrpSpPr>
              <p:grpSpPr>
                <a:xfrm>
                  <a:off x="282148" y="4522663"/>
                  <a:ext cx="578618" cy="275420"/>
                  <a:chOff x="193817" y="4484250"/>
                  <a:chExt cx="658667" cy="313523"/>
                </a:xfrm>
              </p:grpSpPr>
              <p:grpSp>
                <p:nvGrpSpPr>
                  <p:cNvPr id="81" name="Group 301"/>
                  <p:cNvGrpSpPr/>
                  <p:nvPr/>
                </p:nvGrpSpPr>
                <p:grpSpPr>
                  <a:xfrm>
                    <a:off x="193817" y="4484250"/>
                    <a:ext cx="658667" cy="137400"/>
                    <a:chOff x="101003" y="4415550"/>
                    <a:chExt cx="1389241" cy="289800"/>
                  </a:xfrm>
                </p:grpSpPr>
                <p:pic>
                  <p:nvPicPr>
                    <p:cNvPr id="89" name="Picture 8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003" y="4415550"/>
                      <a:ext cx="237636" cy="289800"/>
                    </a:xfrm>
                    <a:prstGeom prst="rect">
                      <a:avLst/>
                    </a:prstGeom>
                  </p:spPr>
                </p:pic>
                <p:pic>
                  <p:nvPicPr>
                    <p:cNvPr id="90" name="Picture 8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826" y="4415550"/>
                      <a:ext cx="173880" cy="289800"/>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893" y="4415550"/>
                      <a:ext cx="237636" cy="289800"/>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4716" y="4415550"/>
                      <a:ext cx="237636" cy="289800"/>
                    </a:xfrm>
                    <a:prstGeom prst="rect">
                      <a:avLst/>
                    </a:prstGeom>
                  </p:spPr>
                </p:pic>
                <p:pic>
                  <p:nvPicPr>
                    <p:cNvPr id="93" name="Picture 9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0539" y="4415550"/>
                      <a:ext cx="173880" cy="289800"/>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2608" y="4415550"/>
                      <a:ext cx="237636" cy="289800"/>
                    </a:xfrm>
                    <a:prstGeom prst="rect">
                      <a:avLst/>
                    </a:prstGeom>
                  </p:spPr>
                </p:pic>
              </p:grpSp>
              <p:grpSp>
                <p:nvGrpSpPr>
                  <p:cNvPr id="82" name="Group 302"/>
                  <p:cNvGrpSpPr/>
                  <p:nvPr/>
                </p:nvGrpSpPr>
                <p:grpSpPr>
                  <a:xfrm>
                    <a:off x="193817" y="4660373"/>
                    <a:ext cx="658667" cy="137400"/>
                    <a:chOff x="101003" y="4415550"/>
                    <a:chExt cx="1389241" cy="289800"/>
                  </a:xfrm>
                </p:grpSpPr>
                <p:pic>
                  <p:nvPicPr>
                    <p:cNvPr id="83" name="Picture 8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003" y="4415550"/>
                      <a:ext cx="237636" cy="289800"/>
                    </a:xfrm>
                    <a:prstGeom prst="rect">
                      <a:avLst/>
                    </a:prstGeom>
                  </p:spPr>
                </p:pic>
                <p:pic>
                  <p:nvPicPr>
                    <p:cNvPr id="84" name="Picture 8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826" y="4415550"/>
                      <a:ext cx="173880" cy="289800"/>
                    </a:xfrm>
                    <a:prstGeom prst="rect">
                      <a:avLst/>
                    </a:prstGeom>
                  </p:spPr>
                </p:pic>
                <p:pic>
                  <p:nvPicPr>
                    <p:cNvPr id="85" name="Picture 8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893" y="4415550"/>
                      <a:ext cx="237636" cy="289800"/>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4716" y="4415550"/>
                      <a:ext cx="237636" cy="289800"/>
                    </a:xfrm>
                    <a:prstGeom prst="rect">
                      <a:avLst/>
                    </a:prstGeom>
                  </p:spPr>
                </p:pic>
                <p:pic>
                  <p:nvPicPr>
                    <p:cNvPr id="87" name="Picture 8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0539" y="4415550"/>
                      <a:ext cx="173880" cy="289800"/>
                    </a:xfrm>
                    <a:prstGeom prst="rect">
                      <a:avLst/>
                    </a:prstGeom>
                  </p:spPr>
                </p:pic>
                <p:pic>
                  <p:nvPicPr>
                    <p:cNvPr id="88" name="Picture 8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2608" y="4415550"/>
                      <a:ext cx="237636" cy="289800"/>
                    </a:xfrm>
                    <a:prstGeom prst="rect">
                      <a:avLst/>
                    </a:prstGeom>
                  </p:spPr>
                </p:pic>
              </p:grpSp>
            </p:grpSp>
          </p:grpSp>
        </p:grpSp>
      </p:grpSp>
    </p:spTree>
    <p:extLst>
      <p:ext uri="{BB962C8B-B14F-4D97-AF65-F5344CB8AC3E}">
        <p14:creationId xmlns:p14="http://schemas.microsoft.com/office/powerpoint/2010/main" val="14338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ＭＳ Ｐゴシック" panose="020B0600070205080204" pitchFamily="50" charset="-128"/>
                <a:ea typeface="ＭＳ Ｐゴシック" panose="020B0600070205080204" pitchFamily="50" charset="-128"/>
                <a:cs typeface="MS PGothic" charset="-128"/>
              </a:rPr>
              <a:t>UADP 2.0 </a:t>
            </a:r>
            <a:r>
              <a:rPr lang="ja-JP" altLang="en-US" smtClean="0">
                <a:latin typeface="ＭＳ Ｐゴシック" panose="020B0600070205080204" pitchFamily="50" charset="-128"/>
                <a:ea typeface="ＭＳ Ｐゴシック" panose="020B0600070205080204" pitchFamily="50" charset="-128"/>
                <a:cs typeface="MS PGothic" charset="-128"/>
              </a:rPr>
              <a:t>あらゆるスペックを大幅向上</a:t>
            </a:r>
            <a:endParaRPr lang="ja-JP" altLang="en-US">
              <a:latin typeface="ＭＳ Ｐゴシック" panose="020B0600070205080204" pitchFamily="50" charset="-128"/>
              <a:ea typeface="ＭＳ Ｐゴシック" panose="020B0600070205080204" pitchFamily="50" charset="-128"/>
              <a:cs typeface="MS PGothic" charset="-128"/>
            </a:endParaRPr>
          </a:p>
        </p:txBody>
      </p:sp>
      <p:sp>
        <p:nvSpPr>
          <p:cNvPr id="3" name="Rounded Rectangle 2"/>
          <p:cNvSpPr/>
          <p:nvPr/>
        </p:nvSpPr>
        <p:spPr>
          <a:xfrm>
            <a:off x="6122860" y="1662545"/>
            <a:ext cx="1257300" cy="716973"/>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375 MHz</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56 </a:t>
            </a:r>
            <a:r>
              <a:rPr kumimoji="0" lang="en-US" sz="1600" b="0" i="0" u="none" strike="noStrike" kern="1200" cap="none" spc="0" normalizeH="0" baseline="0" noProof="0" dirty="0" err="1" smtClean="0">
                <a:ln>
                  <a:noFill/>
                </a:ln>
                <a:solidFill>
                  <a:schemeClr val="bg1"/>
                </a:solidFill>
                <a:effectLst/>
                <a:uLnTx/>
                <a:uFillTx/>
                <a:latin typeface="ＭＳ Ｐゴシック" panose="020B0600070205080204" pitchFamily="50" charset="-128"/>
                <a:ea typeface="ＭＳ Ｐゴシック" panose="020B0600070205080204" pitchFamily="50" charset="-128"/>
              </a:rPr>
              <a:t>Gbps</a:t>
            </a:r>
            <a:endPar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endParaRPr>
          </a:p>
        </p:txBody>
      </p:sp>
      <p:sp>
        <p:nvSpPr>
          <p:cNvPr id="4" name="TextBox 3"/>
          <p:cNvSpPr txBox="1"/>
          <p:nvPr/>
        </p:nvSpPr>
        <p:spPr>
          <a:xfrm>
            <a:off x="6122860" y="2493817"/>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UADP1.0</a:t>
            </a:r>
            <a:endPar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Rounded Rectangle 4"/>
          <p:cNvSpPr/>
          <p:nvPr/>
        </p:nvSpPr>
        <p:spPr>
          <a:xfrm>
            <a:off x="7511778" y="1153391"/>
            <a:ext cx="1562280" cy="1226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500/625/750</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MHz</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Up to 240Gbps</a:t>
            </a:r>
          </a:p>
        </p:txBody>
      </p:sp>
      <p:sp>
        <p:nvSpPr>
          <p:cNvPr id="6" name="TextBox 5"/>
          <p:cNvSpPr txBox="1"/>
          <p:nvPr/>
        </p:nvSpPr>
        <p:spPr>
          <a:xfrm>
            <a:off x="7511778" y="2493817"/>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UADP 2.0</a:t>
            </a:r>
            <a:endPar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Rounded Rectangle 6"/>
          <p:cNvSpPr/>
          <p:nvPr/>
        </p:nvSpPr>
        <p:spPr>
          <a:xfrm>
            <a:off x="6122859" y="3559607"/>
            <a:ext cx="1327807" cy="716973"/>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240G</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ASIC connectivity</a:t>
            </a:r>
          </a:p>
        </p:txBody>
      </p:sp>
      <p:sp>
        <p:nvSpPr>
          <p:cNvPr id="8" name="TextBox 7"/>
          <p:cNvSpPr txBox="1"/>
          <p:nvPr/>
        </p:nvSpPr>
        <p:spPr>
          <a:xfrm>
            <a:off x="6122860" y="4390879"/>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UADP1.0</a:t>
            </a:r>
            <a:endPar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Rounded Rectangle 8"/>
          <p:cNvSpPr/>
          <p:nvPr/>
        </p:nvSpPr>
        <p:spPr>
          <a:xfrm>
            <a:off x="7511777" y="3050453"/>
            <a:ext cx="1562281" cy="1226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Up to 720G</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rPr>
              <a:t>ASIC </a:t>
            </a: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connectivity</a:t>
            </a:r>
          </a:p>
        </p:txBody>
      </p:sp>
      <p:sp>
        <p:nvSpPr>
          <p:cNvPr id="10" name="TextBox 9"/>
          <p:cNvSpPr txBox="1"/>
          <p:nvPr/>
        </p:nvSpPr>
        <p:spPr>
          <a:xfrm>
            <a:off x="7511778" y="4390879"/>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UADP 2.0</a:t>
            </a:r>
            <a:endPar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Rounded Rectangle 10"/>
          <p:cNvSpPr/>
          <p:nvPr/>
        </p:nvSpPr>
        <p:spPr>
          <a:xfrm>
            <a:off x="3189173" y="3559607"/>
            <a:ext cx="1257300" cy="716973"/>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6MB</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rPr>
              <a:t>Buffers</a:t>
            </a:r>
            <a:endPar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endParaRPr>
          </a:p>
        </p:txBody>
      </p:sp>
      <p:sp>
        <p:nvSpPr>
          <p:cNvPr id="12" name="TextBox 11"/>
          <p:cNvSpPr txBox="1"/>
          <p:nvPr/>
        </p:nvSpPr>
        <p:spPr>
          <a:xfrm>
            <a:off x="3189173" y="4390879"/>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UADP1.0</a:t>
            </a:r>
            <a:endPar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 name="Rounded Rectangle 12"/>
          <p:cNvSpPr/>
          <p:nvPr/>
        </p:nvSpPr>
        <p:spPr>
          <a:xfrm>
            <a:off x="4578091" y="3050453"/>
            <a:ext cx="1257300" cy="1226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32MB</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Buffers</a:t>
            </a:r>
          </a:p>
        </p:txBody>
      </p:sp>
      <p:sp>
        <p:nvSpPr>
          <p:cNvPr id="14" name="TextBox 13"/>
          <p:cNvSpPr txBox="1"/>
          <p:nvPr/>
        </p:nvSpPr>
        <p:spPr>
          <a:xfrm>
            <a:off x="4578091" y="4390879"/>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UADP 2.0</a:t>
            </a:r>
            <a:endPar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Rounded Rectangle 14"/>
          <p:cNvSpPr/>
          <p:nvPr/>
        </p:nvSpPr>
        <p:spPr>
          <a:xfrm>
            <a:off x="3189173" y="1662545"/>
            <a:ext cx="1257300" cy="716973"/>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1/10G</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Ports</a:t>
            </a:r>
          </a:p>
        </p:txBody>
      </p:sp>
      <p:sp>
        <p:nvSpPr>
          <p:cNvPr id="16" name="TextBox 15"/>
          <p:cNvSpPr txBox="1"/>
          <p:nvPr/>
        </p:nvSpPr>
        <p:spPr>
          <a:xfrm>
            <a:off x="3189173" y="2493817"/>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UADP1.0</a:t>
            </a:r>
            <a:endPar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Rounded Rectangle 16"/>
          <p:cNvSpPr/>
          <p:nvPr/>
        </p:nvSpPr>
        <p:spPr>
          <a:xfrm>
            <a:off x="4578091" y="1153391"/>
            <a:ext cx="1257300" cy="1226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1/10/</a:t>
            </a:r>
            <a:b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b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25/40G</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Ports</a:t>
            </a:r>
          </a:p>
        </p:txBody>
      </p:sp>
      <p:sp>
        <p:nvSpPr>
          <p:cNvPr id="18" name="TextBox 17"/>
          <p:cNvSpPr txBox="1"/>
          <p:nvPr/>
        </p:nvSpPr>
        <p:spPr>
          <a:xfrm>
            <a:off x="4578091" y="2493817"/>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UADP 2.0</a:t>
            </a:r>
            <a:endPar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9" name="Rounded Rectangle 18"/>
          <p:cNvSpPr/>
          <p:nvPr/>
        </p:nvSpPr>
        <p:spPr>
          <a:xfrm>
            <a:off x="259271" y="3555132"/>
            <a:ext cx="1257300" cy="716973"/>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12K </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TCAM</a:t>
            </a:r>
          </a:p>
        </p:txBody>
      </p:sp>
      <p:sp>
        <p:nvSpPr>
          <p:cNvPr id="20" name="TextBox 19"/>
          <p:cNvSpPr txBox="1"/>
          <p:nvPr/>
        </p:nvSpPr>
        <p:spPr>
          <a:xfrm>
            <a:off x="259271" y="4386404"/>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UADP1.0</a:t>
            </a:r>
            <a:endPar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1" name="Rounded Rectangle 20"/>
          <p:cNvSpPr/>
          <p:nvPr/>
        </p:nvSpPr>
        <p:spPr>
          <a:xfrm>
            <a:off x="1648189" y="3045978"/>
            <a:ext cx="1257300" cy="1226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54K </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TCAM</a:t>
            </a:r>
          </a:p>
        </p:txBody>
      </p:sp>
      <p:sp>
        <p:nvSpPr>
          <p:cNvPr id="22" name="TextBox 21"/>
          <p:cNvSpPr txBox="1"/>
          <p:nvPr/>
        </p:nvSpPr>
        <p:spPr>
          <a:xfrm>
            <a:off x="1648189" y="4386404"/>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UADP 2.0</a:t>
            </a:r>
            <a:endPar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Rounded Rectangle 22"/>
          <p:cNvSpPr/>
          <p:nvPr/>
        </p:nvSpPr>
        <p:spPr>
          <a:xfrm>
            <a:off x="259271" y="1658070"/>
            <a:ext cx="1257300" cy="716973"/>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rPr>
              <a:t>Single Core</a:t>
            </a:r>
          </a:p>
        </p:txBody>
      </p:sp>
      <p:sp>
        <p:nvSpPr>
          <p:cNvPr id="24" name="TextBox 23"/>
          <p:cNvSpPr txBox="1"/>
          <p:nvPr/>
        </p:nvSpPr>
        <p:spPr>
          <a:xfrm>
            <a:off x="259271" y="2489342"/>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UADP1.0</a:t>
            </a:r>
            <a:endParaRPr kumimoji="0" lang="en-US" sz="1600" b="0" i="0" u="none" strike="noStrike" kern="120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5" name="Rounded Rectangle 24"/>
          <p:cNvSpPr/>
          <p:nvPr/>
        </p:nvSpPr>
        <p:spPr>
          <a:xfrm>
            <a:off x="1648189" y="1148916"/>
            <a:ext cx="1257300" cy="1226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Dual </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rPr>
              <a:t>Core</a:t>
            </a:r>
          </a:p>
        </p:txBody>
      </p:sp>
      <p:sp>
        <p:nvSpPr>
          <p:cNvPr id="26" name="TextBox 25"/>
          <p:cNvSpPr txBox="1"/>
          <p:nvPr/>
        </p:nvSpPr>
        <p:spPr>
          <a:xfrm>
            <a:off x="1648189" y="2489342"/>
            <a:ext cx="1257300" cy="338554"/>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UADP 2.0</a:t>
            </a:r>
            <a:endParaRPr kumimoji="0" lang="en-US" sz="1600" b="0"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7" name="Straight Connector 26"/>
          <p:cNvCxnSpPr/>
          <p:nvPr/>
        </p:nvCxnSpPr>
        <p:spPr>
          <a:xfrm>
            <a:off x="3052609" y="1148916"/>
            <a:ext cx="0" cy="3237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89773" y="1148916"/>
            <a:ext cx="0" cy="3237488"/>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35873" y="4751398"/>
            <a:ext cx="2508127" cy="253916"/>
          </a:xfrm>
          <a:prstGeom prst="rect">
            <a:avLst/>
          </a:prstGeom>
          <a:noFill/>
        </p:spPr>
        <p:txBody>
          <a:bodyPr wrap="square" rtlCol="0">
            <a:spAutoFit/>
          </a:bodyPr>
          <a:lstStyle/>
          <a:p>
            <a:r>
              <a:rPr lang="en-US" sz="1050" dirty="0" smtClean="0">
                <a:latin typeface="ＭＳ Ｐゴシック" panose="020B0600070205080204" pitchFamily="50" charset="-128"/>
                <a:ea typeface="ＭＳ Ｐゴシック" panose="020B0600070205080204" pitchFamily="50" charset="-128"/>
              </a:rPr>
              <a:t>UADP: Unified </a:t>
            </a:r>
            <a:r>
              <a:rPr lang="en-US" sz="1050" dirty="0">
                <a:latin typeface="ＭＳ Ｐゴシック" panose="020B0600070205080204" pitchFamily="50" charset="-128"/>
                <a:ea typeface="ＭＳ Ｐゴシック" panose="020B0600070205080204" pitchFamily="50" charset="-128"/>
              </a:rPr>
              <a:t>Access Data Plane </a:t>
            </a:r>
            <a:endParaRPr lang="en-US" sz="1050" dirty="0" smtClean="0">
              <a:latin typeface="ＭＳ Ｐゴシック" panose="020B0600070205080204" pitchFamily="50" charset="-128"/>
              <a:ea typeface="ＭＳ Ｐゴシック" panose="020B0600070205080204" pitchFamily="50" charset="-128"/>
            </a:endParaRPr>
          </a:p>
        </p:txBody>
      </p:sp>
      <p:sp>
        <p:nvSpPr>
          <p:cNvPr id="30" name="Down Arrow 29"/>
          <p:cNvSpPr/>
          <p:nvPr/>
        </p:nvSpPr>
        <p:spPr>
          <a:xfrm rot="15336972">
            <a:off x="809035" y="553786"/>
            <a:ext cx="423560" cy="1463753"/>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Down Arrow 30"/>
          <p:cNvSpPr/>
          <p:nvPr/>
        </p:nvSpPr>
        <p:spPr>
          <a:xfrm rot="15336972">
            <a:off x="3691659" y="567050"/>
            <a:ext cx="423560" cy="1463753"/>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Down Arrow 31"/>
          <p:cNvSpPr/>
          <p:nvPr/>
        </p:nvSpPr>
        <p:spPr>
          <a:xfrm rot="15336972">
            <a:off x="6650945" y="518711"/>
            <a:ext cx="423560" cy="1463753"/>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Down Arrow 32"/>
          <p:cNvSpPr/>
          <p:nvPr/>
        </p:nvSpPr>
        <p:spPr>
          <a:xfrm rot="15336972">
            <a:off x="6600649" y="2472703"/>
            <a:ext cx="423560" cy="1463753"/>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Down Arrow 33"/>
          <p:cNvSpPr/>
          <p:nvPr/>
        </p:nvSpPr>
        <p:spPr>
          <a:xfrm rot="15336972">
            <a:off x="3651512" y="2540215"/>
            <a:ext cx="423560" cy="1463753"/>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Down Arrow 34"/>
          <p:cNvSpPr/>
          <p:nvPr/>
        </p:nvSpPr>
        <p:spPr>
          <a:xfrm rot="15336972">
            <a:off x="595229" y="2531122"/>
            <a:ext cx="423560" cy="1463753"/>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40100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ＭＳ Ｐゴシック" panose="020B0600070205080204" pitchFamily="50" charset="-128"/>
                <a:ea typeface="ＭＳ Ｐゴシック" panose="020B0600070205080204" pitchFamily="50" charset="-128"/>
                <a:cs typeface="MS PGothic" charset="-128"/>
              </a:rPr>
              <a:t>人間工学に基づいた製品デザイン</a:t>
            </a:r>
            <a:endParaRPr lang="ja-JP" altLang="en-US">
              <a:latin typeface="ＭＳ Ｐゴシック" panose="020B0600070205080204" pitchFamily="50" charset="-128"/>
              <a:ea typeface="ＭＳ Ｐゴシック" panose="020B0600070205080204" pitchFamily="50" charset="-128"/>
              <a:cs typeface="MS PGothic" charset="-128"/>
            </a:endParaRPr>
          </a:p>
        </p:txBody>
      </p:sp>
      <p:sp>
        <p:nvSpPr>
          <p:cNvPr id="3" name="Rounded Rectangle 30"/>
          <p:cNvSpPr/>
          <p:nvPr/>
        </p:nvSpPr>
        <p:spPr>
          <a:xfrm>
            <a:off x="5549473" y="1319358"/>
            <a:ext cx="1631767" cy="1874147"/>
          </a:xfrm>
          <a:prstGeom prst="roundRect">
            <a:avLst/>
          </a:prstGeom>
          <a:solidFill>
            <a:srgbClr val="FFFFFF"/>
          </a:solidFill>
          <a:ln w="25400" cap="flat" cmpd="sng" algn="ctr">
            <a:solidFill>
              <a:srgbClr val="FFFFFF">
                <a:lumMod val="95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Rounded Rectangle 29"/>
          <p:cNvSpPr/>
          <p:nvPr/>
        </p:nvSpPr>
        <p:spPr>
          <a:xfrm>
            <a:off x="3731519" y="1315724"/>
            <a:ext cx="1631767" cy="1874147"/>
          </a:xfrm>
          <a:prstGeom prst="roundRect">
            <a:avLst/>
          </a:prstGeom>
          <a:solidFill>
            <a:srgbClr val="FFFFFF"/>
          </a:solidFill>
          <a:ln w="25400" cap="flat" cmpd="sng" algn="ctr">
            <a:solidFill>
              <a:srgbClr val="FFFFFF">
                <a:lumMod val="95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Rounded Rectangle 3"/>
          <p:cNvSpPr/>
          <p:nvPr/>
        </p:nvSpPr>
        <p:spPr>
          <a:xfrm>
            <a:off x="150881" y="1273317"/>
            <a:ext cx="1631767" cy="1874147"/>
          </a:xfrm>
          <a:prstGeom prst="roundRect">
            <a:avLst/>
          </a:prstGeom>
          <a:solidFill>
            <a:srgbClr val="FFFFFF"/>
          </a:solidFill>
          <a:ln w="25400" cap="flat" cmpd="sng" algn="ctr">
            <a:solidFill>
              <a:srgbClr val="FFFFFF">
                <a:lumMod val="95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6"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323171">
            <a:off x="5905793" y="1298541"/>
            <a:ext cx="937170" cy="1916208"/>
          </a:xfrm>
          <a:prstGeom prst="rect">
            <a:avLst/>
          </a:prstGeom>
        </p:spPr>
      </p:pic>
      <p:pic>
        <p:nvPicPr>
          <p:cNvPr id="7"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6341" y="2471666"/>
            <a:ext cx="977857" cy="851792"/>
          </a:xfrm>
          <a:prstGeom prst="rect">
            <a:avLst/>
          </a:prstGeom>
        </p:spPr>
      </p:pic>
      <p:pic>
        <p:nvPicPr>
          <p:cNvPr id="8"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5617" y="1297536"/>
            <a:ext cx="1667669" cy="1389843"/>
          </a:xfrm>
          <a:prstGeom prst="rect">
            <a:avLst/>
          </a:prstGeom>
        </p:spPr>
      </p:pic>
      <p:sp>
        <p:nvSpPr>
          <p:cNvPr id="9" name="Rectangle 13"/>
          <p:cNvSpPr/>
          <p:nvPr/>
        </p:nvSpPr>
        <p:spPr>
          <a:xfrm>
            <a:off x="5856928" y="3287224"/>
            <a:ext cx="1323764" cy="420628"/>
          </a:xfrm>
          <a:prstGeom prst="rect">
            <a:avLst/>
          </a:prstGeom>
        </p:spPr>
        <p:txBody>
          <a:bodyPr wrap="square">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Grab area in molded plastic</a:t>
            </a:r>
          </a:p>
        </p:txBody>
      </p:sp>
      <p:sp>
        <p:nvSpPr>
          <p:cNvPr id="10" name="Rectangle 14"/>
          <p:cNvSpPr/>
          <p:nvPr/>
        </p:nvSpPr>
        <p:spPr>
          <a:xfrm>
            <a:off x="2151474" y="3323073"/>
            <a:ext cx="1383712" cy="420628"/>
          </a:xfrm>
          <a:prstGeom prst="rect">
            <a:avLst/>
          </a:prstGeom>
        </p:spPr>
        <p:txBody>
          <a:bodyPr wrap="none">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Silver/Nickel Based. </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Smooth finish</a:t>
            </a:r>
          </a:p>
        </p:txBody>
      </p:sp>
      <p:sp>
        <p:nvSpPr>
          <p:cNvPr id="11" name="Rectangle 17"/>
          <p:cNvSpPr/>
          <p:nvPr/>
        </p:nvSpPr>
        <p:spPr>
          <a:xfrm>
            <a:off x="3920781" y="3323458"/>
            <a:ext cx="1297150" cy="420628"/>
          </a:xfrm>
          <a:prstGeom prst="rect">
            <a:avLst/>
          </a:prstGeom>
        </p:spPr>
        <p:txBody>
          <a:bodyPr wrap="none">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Cisco Medium Gray</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Smooth finish</a:t>
            </a:r>
          </a:p>
        </p:txBody>
      </p:sp>
      <p:pic>
        <p:nvPicPr>
          <p:cNvPr id="12" name="Picture 23"/>
          <p:cNvPicPr>
            <a:picLocks noChangeAspect="1"/>
          </p:cNvPicPr>
          <p:nvPr/>
        </p:nvPicPr>
        <p:blipFill>
          <a:blip r:embed="rId5"/>
          <a:stretch>
            <a:fillRect/>
          </a:stretch>
        </p:blipFill>
        <p:spPr>
          <a:xfrm>
            <a:off x="308256" y="1402515"/>
            <a:ext cx="1345733" cy="1664189"/>
          </a:xfrm>
          <a:prstGeom prst="rect">
            <a:avLst/>
          </a:prstGeom>
        </p:spPr>
      </p:pic>
      <p:sp>
        <p:nvSpPr>
          <p:cNvPr id="13" name="Rectangle 25"/>
          <p:cNvSpPr/>
          <p:nvPr/>
        </p:nvSpPr>
        <p:spPr>
          <a:xfrm>
            <a:off x="7614258" y="3315514"/>
            <a:ext cx="1190968" cy="338554"/>
          </a:xfrm>
          <a:prstGeom prst="rect">
            <a:avLst/>
          </a:prstGeom>
        </p:spPr>
        <p:txBody>
          <a:bodyPr wrap="square">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smtClean="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Frame </a:t>
            </a: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2.5</a:t>
            </a:r>
            <a:r>
              <a:rPr kumimoji="0" lang="en-US" sz="1600" b="0" i="0" u="none" strike="noStrike" kern="1200" cap="none" spc="0" normalizeH="0" baseline="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 </a:t>
            </a:r>
            <a:r>
              <a:rPr kumimoji="0" lang="en-US" sz="1600" b="0" i="0" u="none" strike="noStrike" kern="1200" cap="none" spc="0" normalizeH="0" baseline="30000" noProof="0" dirty="0">
                <a:ln>
                  <a:noFill/>
                </a:ln>
                <a:solidFill>
                  <a:srgbClr val="404041"/>
                </a:solidFill>
                <a:effectLst/>
                <a:uLnTx/>
                <a:uFillTx/>
                <a:latin typeface="ＭＳ Ｐゴシック" panose="020B0600070205080204" pitchFamily="50" charset="-128"/>
                <a:ea typeface="ＭＳ Ｐゴシック" panose="020B0600070205080204" pitchFamily="50" charset="-128"/>
                <a:cs typeface="Arial" charset="0"/>
              </a:rPr>
              <a:t>mm. </a:t>
            </a:r>
          </a:p>
        </p:txBody>
      </p:sp>
      <p:sp>
        <p:nvSpPr>
          <p:cNvPr id="14" name="Rectangle 27"/>
          <p:cNvSpPr/>
          <p:nvPr/>
        </p:nvSpPr>
        <p:spPr>
          <a:xfrm>
            <a:off x="498651" y="3287224"/>
            <a:ext cx="1011816" cy="420628"/>
          </a:xfrm>
          <a:prstGeom prst="rect">
            <a:avLst/>
          </a:prstGeom>
        </p:spPr>
        <p:txBody>
          <a:bodyPr wrap="none">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Arial" charset="0"/>
              </a:rPr>
              <a:t>Circle Pattern</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Arial" charset="0"/>
              </a:rPr>
              <a:t>Hex Packing</a:t>
            </a:r>
          </a:p>
        </p:txBody>
      </p:sp>
      <p:grpSp>
        <p:nvGrpSpPr>
          <p:cNvPr id="15" name="Group 2"/>
          <p:cNvGrpSpPr/>
          <p:nvPr/>
        </p:nvGrpSpPr>
        <p:grpSpPr>
          <a:xfrm>
            <a:off x="3298503" y="3768482"/>
            <a:ext cx="2652964" cy="806085"/>
            <a:chOff x="1648326" y="4824144"/>
            <a:chExt cx="3537285" cy="1074780"/>
          </a:xfrm>
        </p:grpSpPr>
        <p:pic>
          <p:nvPicPr>
            <p:cNvPr id="16"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7503" y="5200569"/>
              <a:ext cx="976295" cy="646795"/>
            </a:xfrm>
            <a:prstGeom prst="rect">
              <a:avLst/>
            </a:prstGeom>
          </p:spPr>
        </p:pic>
        <p:pic>
          <p:nvPicPr>
            <p:cNvPr id="17"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0280" y="5200569"/>
              <a:ext cx="776153" cy="646795"/>
            </a:xfrm>
            <a:prstGeom prst="rect">
              <a:avLst/>
            </a:prstGeom>
          </p:spPr>
        </p:pic>
        <p:pic>
          <p:nvPicPr>
            <p:cNvPr id="18"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72667" y="5200569"/>
              <a:ext cx="698355" cy="698355"/>
            </a:xfrm>
            <a:prstGeom prst="rect">
              <a:avLst/>
            </a:prstGeom>
          </p:spPr>
        </p:pic>
        <p:pic>
          <p:nvPicPr>
            <p:cNvPr id="19"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92915" y="5200569"/>
              <a:ext cx="646795" cy="646795"/>
            </a:xfrm>
            <a:prstGeom prst="rect">
              <a:avLst/>
            </a:prstGeom>
          </p:spPr>
        </p:pic>
        <p:sp>
          <p:nvSpPr>
            <p:cNvPr id="20" name="Rounded Rectangle 1"/>
            <p:cNvSpPr/>
            <p:nvPr/>
          </p:nvSpPr>
          <p:spPr>
            <a:xfrm>
              <a:off x="1648326" y="5059651"/>
              <a:ext cx="3537285" cy="839273"/>
            </a:xfrm>
            <a:prstGeom prst="roundRect">
              <a:avLst/>
            </a:prstGeom>
            <a:noFill/>
            <a:ln w="25400" cap="flat" cmpd="sng" algn="ctr">
              <a:solidFill>
                <a:srgbClr val="FFFFFF">
                  <a:lumMod val="75000"/>
                </a:srgbClr>
              </a:solidFill>
              <a:prstDash val="solid"/>
            </a:ln>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1" name="TextBox 22"/>
            <p:cNvSpPr txBox="1"/>
            <p:nvPr/>
          </p:nvSpPr>
          <p:spPr>
            <a:xfrm>
              <a:off x="1971001" y="4824144"/>
              <a:ext cx="2841706" cy="400109"/>
            </a:xfrm>
            <a:prstGeom prst="rect">
              <a:avLst/>
            </a:prstGeom>
            <a:solidFill>
              <a:srgbClr val="FFFFFF"/>
            </a:solid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Best </a:t>
              </a:r>
              <a:r>
                <a:rPr kumimoji="0" lang="en-US" sz="1350" b="0" i="0" u="none" strike="noStrike" kern="0" cap="none" spc="0" normalizeH="0" baseline="0" noProof="0" dirty="0" smtClean="0">
                  <a:ln>
                    <a:noFill/>
                  </a:ln>
                  <a:solidFill>
                    <a:srgbClr val="57B74E"/>
                  </a:solidFill>
                  <a:effectLst/>
                  <a:uLnTx/>
                  <a:uFillTx/>
                  <a:latin typeface="ＭＳ Ｐゴシック" panose="020B0600070205080204" pitchFamily="50" charset="-128"/>
                  <a:ea typeface="ＭＳ Ｐゴシック" panose="020B0600070205080204" pitchFamily="50" charset="-128"/>
                  <a:cs typeface="+mn-cs"/>
                </a:rPr>
                <a:t>Safety </a:t>
              </a:r>
              <a:r>
                <a:rPr kumimoji="0" lang="en-US" sz="1350" b="0" i="0" u="none" strike="noStrike" kern="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Certifications</a:t>
              </a:r>
            </a:p>
          </p:txBody>
        </p:sp>
      </p:grpSp>
      <p:sp>
        <p:nvSpPr>
          <p:cNvPr id="22" name="Rounded Rectangle 24"/>
          <p:cNvSpPr/>
          <p:nvPr/>
        </p:nvSpPr>
        <p:spPr>
          <a:xfrm>
            <a:off x="1941200" y="1297536"/>
            <a:ext cx="1631767" cy="1874147"/>
          </a:xfrm>
          <a:prstGeom prst="roundRect">
            <a:avLst/>
          </a:prstGeom>
          <a:solidFill>
            <a:srgbClr val="FFFFFF"/>
          </a:solidFill>
          <a:ln w="25400" cap="flat" cmpd="sng" algn="ctr">
            <a:solidFill>
              <a:srgbClr val="FFFFFF">
                <a:lumMod val="95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3" name="Picture 2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12162" y="1402515"/>
            <a:ext cx="1114331" cy="1700565"/>
          </a:xfrm>
          <a:prstGeom prst="rect">
            <a:avLst/>
          </a:prstGeom>
        </p:spPr>
      </p:pic>
      <p:sp>
        <p:nvSpPr>
          <p:cNvPr id="24" name="Rounded Rectangle 31"/>
          <p:cNvSpPr/>
          <p:nvPr/>
        </p:nvSpPr>
        <p:spPr>
          <a:xfrm>
            <a:off x="7358349" y="1324938"/>
            <a:ext cx="1631767" cy="1874147"/>
          </a:xfrm>
          <a:prstGeom prst="roundRect">
            <a:avLst/>
          </a:prstGeom>
          <a:solidFill>
            <a:srgbClr val="FFFFFF"/>
          </a:solidFill>
          <a:ln w="25400" cap="flat" cmpd="sng" algn="ctr">
            <a:solidFill>
              <a:srgbClr val="FFFFFF">
                <a:lumMod val="95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Picture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41173" y="1936025"/>
            <a:ext cx="1460938" cy="696474"/>
          </a:xfrm>
          <a:prstGeom prst="rect">
            <a:avLst/>
          </a:prstGeom>
        </p:spPr>
      </p:pic>
    </p:spTree>
    <p:extLst>
      <p:ext uri="{BB962C8B-B14F-4D97-AF65-F5344CB8AC3E}">
        <p14:creationId xmlns:p14="http://schemas.microsoft.com/office/powerpoint/2010/main" val="162323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7766" y="284669"/>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solidFill>
                  <a:schemeClr val="bg1"/>
                </a:solidFill>
                <a:latin typeface="MS PGothic" charset="-128"/>
                <a:ea typeface="MS PGothic" charset="-128"/>
                <a:cs typeface="MS PGothic" charset="-128"/>
              </a:rPr>
              <a:t>Cisco</a:t>
            </a:r>
            <a:r>
              <a:rPr lang="ja-JP" altLang="en-US" smtClean="0">
                <a:solidFill>
                  <a:schemeClr val="bg1"/>
                </a:solidFill>
                <a:latin typeface="MS PGothic" charset="-128"/>
                <a:ea typeface="MS PGothic" charset="-128"/>
                <a:cs typeface="MS PGothic" charset="-128"/>
              </a:rPr>
              <a:t> </a:t>
            </a:r>
            <a:r>
              <a:rPr lang="en-US" altLang="ja-JP" smtClean="0">
                <a:solidFill>
                  <a:schemeClr val="bg1"/>
                </a:solidFill>
                <a:latin typeface="MS PGothic" charset="-128"/>
                <a:ea typeface="MS PGothic" charset="-128"/>
                <a:cs typeface="MS PGothic" charset="-128"/>
              </a:rPr>
              <a:t>Catalyst 9000:</a:t>
            </a:r>
            <a:r>
              <a:rPr lang="ja-JP" altLang="en-US" smtClean="0">
                <a:solidFill>
                  <a:schemeClr val="bg1"/>
                </a:solidFill>
                <a:latin typeface="MS PGothic" charset="-128"/>
                <a:ea typeface="MS PGothic" charset="-128"/>
                <a:cs typeface="MS PGothic" charset="-128"/>
              </a:rPr>
              <a:t>　</a:t>
            </a:r>
            <a:br>
              <a:rPr lang="ja-JP" altLang="en-US" smtClean="0">
                <a:solidFill>
                  <a:schemeClr val="bg1"/>
                </a:solidFill>
                <a:latin typeface="MS PGothic" charset="-128"/>
                <a:ea typeface="MS PGothic" charset="-128"/>
                <a:cs typeface="MS PGothic" charset="-128"/>
              </a:rPr>
            </a:br>
            <a:r>
              <a:rPr lang="ja-JP" altLang="en-US" smtClean="0">
                <a:solidFill>
                  <a:schemeClr val="bg1"/>
                </a:solidFill>
                <a:latin typeface="MS PGothic" charset="-128"/>
                <a:ea typeface="MS PGothic" charset="-128"/>
                <a:cs typeface="MS PGothic" charset="-128"/>
              </a:rPr>
              <a:t>新たなパッケージ体系＆ライセンス</a:t>
            </a:r>
            <a:endParaRPr lang="ja-JP" altLang="en-US" sz="1800">
              <a:solidFill>
                <a:schemeClr val="bg1"/>
              </a:solidFill>
              <a:latin typeface="MS PGothic" charset="-128"/>
              <a:ea typeface="MS PGothic" charset="-128"/>
              <a:cs typeface="MS PGothic" charset="-128"/>
            </a:endParaRPr>
          </a:p>
        </p:txBody>
      </p:sp>
      <p:sp>
        <p:nvSpPr>
          <p:cNvPr id="3" name="Rectangle 2"/>
          <p:cNvSpPr/>
          <p:nvPr/>
        </p:nvSpPr>
        <p:spPr>
          <a:xfrm>
            <a:off x="518123" y="3381171"/>
            <a:ext cx="3327301" cy="1315612"/>
          </a:xfrm>
          <a:prstGeom prst="rect">
            <a:avLst/>
          </a:prstGeom>
          <a:gradFill flip="none" rotWithShape="1">
            <a:gsLst>
              <a:gs pos="0">
                <a:schemeClr val="accent6">
                  <a:lumMod val="0"/>
                  <a:lumOff val="100000"/>
                </a:schemeClr>
              </a:gs>
              <a:gs pos="35000">
                <a:schemeClr val="accent6">
                  <a:lumMod val="0"/>
                  <a:lumOff val="100000"/>
                </a:schemeClr>
              </a:gs>
              <a:gs pos="100000">
                <a:schemeClr val="bg1">
                  <a:lumMod val="85000"/>
                </a:schemeClr>
              </a:gs>
            </a:gsLst>
            <a:path path="circle">
              <a:fillToRect t="100000" r="100000"/>
            </a:path>
            <a:tileRect l="-100000" b="-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153" fontAlgn="auto">
              <a:spcBef>
                <a:spcPts val="0"/>
              </a:spcBef>
              <a:spcAft>
                <a:spcPts val="0"/>
              </a:spcAft>
              <a:defRPr/>
            </a:pPr>
            <a:endParaRPr lang="en-US" sz="1100" dirty="0" err="1">
              <a:solidFill>
                <a:srgbClr val="676767"/>
              </a:solidFill>
              <a:latin typeface="MS PGothic" charset="-128"/>
              <a:ea typeface="MS PGothic" charset="-128"/>
              <a:cs typeface="MS PGothic" charset="-128"/>
            </a:endParaRPr>
          </a:p>
        </p:txBody>
      </p:sp>
      <p:sp>
        <p:nvSpPr>
          <p:cNvPr id="4" name="Rectangle 3"/>
          <p:cNvSpPr/>
          <p:nvPr/>
        </p:nvSpPr>
        <p:spPr>
          <a:xfrm>
            <a:off x="518123" y="1770756"/>
            <a:ext cx="3327301" cy="1015999"/>
          </a:xfrm>
          <a:prstGeom prst="rect">
            <a:avLst/>
          </a:prstGeom>
          <a:gradFill flip="none" rotWithShape="1">
            <a:gsLst>
              <a:gs pos="0">
                <a:schemeClr val="accent6">
                  <a:lumMod val="0"/>
                  <a:lumOff val="100000"/>
                </a:schemeClr>
              </a:gs>
              <a:gs pos="35000">
                <a:schemeClr val="accent6">
                  <a:lumMod val="0"/>
                  <a:lumOff val="100000"/>
                </a:schemeClr>
              </a:gs>
              <a:gs pos="100000">
                <a:schemeClr val="bg1">
                  <a:lumMod val="85000"/>
                </a:schemeClr>
              </a:gs>
            </a:gsLst>
            <a:path path="circle">
              <a:fillToRect t="100000" r="100000"/>
            </a:path>
            <a:tileRect l="-100000" b="-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153" fontAlgn="auto">
              <a:spcBef>
                <a:spcPts val="0"/>
              </a:spcBef>
              <a:spcAft>
                <a:spcPts val="0"/>
              </a:spcAft>
              <a:defRPr/>
            </a:pPr>
            <a:endParaRPr lang="en-US" sz="1100" dirty="0" err="1">
              <a:solidFill>
                <a:srgbClr val="676767"/>
              </a:solidFill>
              <a:latin typeface="MS PGothic" charset="-128"/>
              <a:ea typeface="MS PGothic" charset="-128"/>
              <a:cs typeface="MS PGothic" charset="-128"/>
            </a:endParaRPr>
          </a:p>
        </p:txBody>
      </p:sp>
      <p:sp>
        <p:nvSpPr>
          <p:cNvPr id="5" name="Rectangle 4"/>
          <p:cNvSpPr/>
          <p:nvPr/>
        </p:nvSpPr>
        <p:spPr>
          <a:xfrm>
            <a:off x="518123" y="1157757"/>
            <a:ext cx="3327301" cy="360949"/>
          </a:xfrm>
          <a:prstGeom prst="rect">
            <a:avLst/>
          </a:prstGeom>
          <a:solidFill>
            <a:schemeClr val="tx1">
              <a:lumMod val="50000"/>
              <a:lumOff val="50000"/>
            </a:schemeClr>
          </a:solidFill>
          <a:ln w="34925" cap="rnd">
            <a:noFill/>
            <a:round/>
            <a:headEnd/>
            <a:tailEnd/>
          </a:ln>
          <a:effectLst/>
        </p:spPr>
        <p:txBody>
          <a:bodyPr vert="horz" wrap="square" lIns="0" tIns="0" rIns="0" bIns="0" numCol="1" anchor="ctr" anchorCtr="1" compatLnSpc="1">
            <a:prstTxWarp prst="textNoShape">
              <a:avLst/>
            </a:prstTxWarp>
          </a:bodyPr>
          <a:lstStyle/>
          <a:p>
            <a:pPr algn="ctr" defTabSz="685098" fontAlgn="auto">
              <a:spcBef>
                <a:spcPts val="0"/>
              </a:spcBef>
              <a:spcAft>
                <a:spcPts val="0"/>
              </a:spcAft>
              <a:defRPr/>
            </a:pPr>
            <a:r>
              <a:rPr lang="ja-JP" altLang="en-US" sz="1400" b="1" dirty="0">
                <a:solidFill>
                  <a:srgbClr val="214794"/>
                </a:solidFill>
                <a:latin typeface="MS PGothic" charset="-128"/>
                <a:ea typeface="MS PGothic" charset="-128"/>
                <a:cs typeface="MS PGothic" charset="-128"/>
              </a:rPr>
              <a:t>現在のパッケージ</a:t>
            </a:r>
            <a:endParaRPr lang="en-US" sz="1400" b="1" dirty="0">
              <a:solidFill>
                <a:srgbClr val="214794"/>
              </a:solidFill>
              <a:latin typeface="MS PGothic" charset="-128"/>
              <a:ea typeface="MS PGothic" charset="-128"/>
              <a:cs typeface="MS PGothic" charset="-128"/>
            </a:endParaRPr>
          </a:p>
        </p:txBody>
      </p:sp>
      <p:sp>
        <p:nvSpPr>
          <p:cNvPr id="6" name="Can 5"/>
          <p:cNvSpPr/>
          <p:nvPr/>
        </p:nvSpPr>
        <p:spPr>
          <a:xfrm>
            <a:off x="610202" y="1871689"/>
            <a:ext cx="3121539" cy="681824"/>
          </a:xfrm>
          <a:prstGeom prst="can">
            <a:avLst>
              <a:gd name="adj" fmla="val 63"/>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IP Services</a:t>
            </a:r>
          </a:p>
          <a:p>
            <a:pPr algn="ctr" defTabSz="914153" fontAlgn="auto">
              <a:spcBef>
                <a:spcPts val="0"/>
              </a:spcBef>
              <a:spcAft>
                <a:spcPts val="0"/>
              </a:spcAft>
              <a:defRPr/>
            </a:pPr>
            <a:r>
              <a:rPr lang="ja-JP" altLang="en-US" sz="1000" dirty="0">
                <a:solidFill>
                  <a:srgbClr val="FFFFFF"/>
                </a:solidFill>
                <a:latin typeface="MS PGothic" charset="-128"/>
                <a:ea typeface="MS PGothic" charset="-128"/>
                <a:cs typeface="MS PGothic" charset="-128"/>
              </a:rPr>
              <a:t>フル</a:t>
            </a:r>
            <a:r>
              <a:rPr lang="en-US" sz="1000" dirty="0" smtClean="0">
                <a:solidFill>
                  <a:srgbClr val="FFFFFF"/>
                </a:solidFill>
                <a:latin typeface="MS PGothic" charset="-128"/>
                <a:ea typeface="MS PGothic" charset="-128"/>
                <a:cs typeface="MS PGothic" charset="-128"/>
              </a:rPr>
              <a:t>L3 </a:t>
            </a:r>
            <a:r>
              <a:rPr lang="ja-JP" altLang="en-US" sz="1000" dirty="0" smtClean="0">
                <a:solidFill>
                  <a:srgbClr val="FFFFFF"/>
                </a:solidFill>
                <a:latin typeface="MS PGothic" charset="-128"/>
                <a:ea typeface="MS PGothic" charset="-128"/>
                <a:cs typeface="MS PGothic" charset="-128"/>
              </a:rPr>
              <a:t>および</a:t>
            </a:r>
            <a:r>
              <a:rPr lang="en-US" sz="1000" dirty="0" smtClean="0">
                <a:solidFill>
                  <a:srgbClr val="FFFFFF"/>
                </a:solidFill>
                <a:latin typeface="MS PGothic" charset="-128"/>
                <a:ea typeface="MS PGothic" charset="-128"/>
                <a:cs typeface="MS PGothic" charset="-128"/>
              </a:rPr>
              <a:t> </a:t>
            </a:r>
            <a:r>
              <a:rPr lang="ja-JP" altLang="en-US" sz="1000" dirty="0">
                <a:solidFill>
                  <a:srgbClr val="FFFFFF"/>
                </a:solidFill>
                <a:latin typeface="MS PGothic" charset="-128"/>
                <a:ea typeface="MS PGothic" charset="-128"/>
                <a:cs typeface="MS PGothic" charset="-128"/>
              </a:rPr>
              <a:t>コアとなる差別化機能</a:t>
            </a:r>
            <a:endParaRPr lang="en-US" sz="1000" dirty="0">
              <a:solidFill>
                <a:srgbClr val="FFFFFF"/>
              </a:solidFill>
              <a:latin typeface="MS PGothic" charset="-128"/>
              <a:ea typeface="MS PGothic" charset="-128"/>
              <a:cs typeface="MS PGothic" charset="-128"/>
            </a:endParaRPr>
          </a:p>
        </p:txBody>
      </p:sp>
      <p:sp>
        <p:nvSpPr>
          <p:cNvPr id="7" name="Can 6"/>
          <p:cNvSpPr/>
          <p:nvPr/>
        </p:nvSpPr>
        <p:spPr>
          <a:xfrm>
            <a:off x="628054" y="3447161"/>
            <a:ext cx="3121539" cy="500485"/>
          </a:xfrm>
          <a:prstGeom prst="can">
            <a:avLst>
              <a:gd name="adj" fmla="val 63"/>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IP Base</a:t>
            </a:r>
          </a:p>
          <a:p>
            <a:pPr algn="ctr" defTabSz="914153" fontAlgn="auto">
              <a:spcBef>
                <a:spcPts val="0"/>
              </a:spcBef>
              <a:spcAft>
                <a:spcPts val="0"/>
              </a:spcAft>
              <a:defRPr/>
            </a:pPr>
            <a:r>
              <a:rPr lang="en-US" altLang="ja-JP" sz="1000" dirty="0" smtClean="0">
                <a:solidFill>
                  <a:srgbClr val="FFFFFF"/>
                </a:solidFill>
                <a:latin typeface="MS PGothic" charset="-128"/>
                <a:ea typeface="MS PGothic" charset="-128"/>
                <a:cs typeface="MS PGothic" charset="-128"/>
              </a:rPr>
              <a:t>IP </a:t>
            </a:r>
            <a:r>
              <a:rPr lang="ja-JP" altLang="en-US" sz="1000" dirty="0" smtClean="0">
                <a:solidFill>
                  <a:srgbClr val="FFFFFF"/>
                </a:solidFill>
                <a:latin typeface="MS PGothic" charset="-128"/>
                <a:ea typeface="MS PGothic" charset="-128"/>
                <a:cs typeface="MS PGothic" charset="-128"/>
              </a:rPr>
              <a:t>ルーティング</a:t>
            </a:r>
            <a:r>
              <a:rPr lang="ja-JP" altLang="en-US" sz="1000" dirty="0">
                <a:solidFill>
                  <a:srgbClr val="FFFFFF"/>
                </a:solidFill>
                <a:latin typeface="MS PGothic" charset="-128"/>
                <a:ea typeface="MS PGothic" charset="-128"/>
                <a:cs typeface="MS PGothic" charset="-128"/>
              </a:rPr>
              <a:t>および</a:t>
            </a:r>
            <a:r>
              <a:rPr lang="en-US" sz="1000" dirty="0">
                <a:solidFill>
                  <a:srgbClr val="FFFFFF"/>
                </a:solidFill>
                <a:latin typeface="MS PGothic" charset="-128"/>
                <a:ea typeface="MS PGothic" charset="-128"/>
                <a:cs typeface="MS PGothic" charset="-128"/>
              </a:rPr>
              <a:t> </a:t>
            </a:r>
            <a:r>
              <a:rPr lang="ja-JP" altLang="en-US" sz="1000" dirty="0">
                <a:solidFill>
                  <a:srgbClr val="FFFFFF"/>
                </a:solidFill>
                <a:latin typeface="MS PGothic" charset="-128"/>
                <a:ea typeface="MS PGothic" charset="-128"/>
                <a:cs typeface="MS PGothic" charset="-128"/>
              </a:rPr>
              <a:t>アクセスによる差別化機能</a:t>
            </a:r>
            <a:endParaRPr lang="en-US" sz="1000" dirty="0">
              <a:solidFill>
                <a:srgbClr val="FFFFFF"/>
              </a:solidFill>
              <a:latin typeface="MS PGothic" charset="-128"/>
              <a:ea typeface="MS PGothic" charset="-128"/>
              <a:cs typeface="MS PGothic" charset="-128"/>
            </a:endParaRPr>
          </a:p>
        </p:txBody>
      </p:sp>
      <p:sp>
        <p:nvSpPr>
          <p:cNvPr id="8" name="Can 7"/>
          <p:cNvSpPr/>
          <p:nvPr/>
        </p:nvSpPr>
        <p:spPr>
          <a:xfrm>
            <a:off x="610202" y="4056026"/>
            <a:ext cx="3121539" cy="487917"/>
          </a:xfrm>
          <a:prstGeom prst="can">
            <a:avLst>
              <a:gd name="adj" fmla="val 63"/>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endParaRPr lang="en-US" sz="1100" dirty="0">
              <a:solidFill>
                <a:srgbClr val="FFFFFF"/>
              </a:solidFill>
              <a:latin typeface="MS PGothic" charset="-128"/>
              <a:ea typeface="MS PGothic" charset="-128"/>
              <a:cs typeface="MS PGothic" charset="-128"/>
            </a:endParaRPr>
          </a:p>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Lan Base</a:t>
            </a:r>
          </a:p>
          <a:p>
            <a:pPr algn="ctr" defTabSz="914153" fontAlgn="auto">
              <a:spcBef>
                <a:spcPts val="0"/>
              </a:spcBef>
              <a:spcAft>
                <a:spcPts val="0"/>
              </a:spcAft>
              <a:defRPr/>
            </a:pPr>
            <a:r>
              <a:rPr lang="en-US" sz="1000" dirty="0">
                <a:solidFill>
                  <a:srgbClr val="FFFFFF"/>
                </a:solidFill>
                <a:latin typeface="MS PGothic" charset="-128"/>
                <a:ea typeface="MS PGothic" charset="-128"/>
                <a:cs typeface="MS PGothic" charset="-128"/>
              </a:rPr>
              <a:t>L2 </a:t>
            </a:r>
            <a:r>
              <a:rPr lang="ja-JP" altLang="en-US" sz="1000" dirty="0">
                <a:solidFill>
                  <a:srgbClr val="FFFFFF"/>
                </a:solidFill>
                <a:latin typeface="MS PGothic" charset="-128"/>
                <a:ea typeface="MS PGothic" charset="-128"/>
                <a:cs typeface="MS PGothic" charset="-128"/>
              </a:rPr>
              <a:t>機能およびコンペとの同等機能</a:t>
            </a:r>
            <a:endParaRPr lang="en-US" sz="1000" dirty="0">
              <a:solidFill>
                <a:srgbClr val="FFFFFF"/>
              </a:solidFill>
              <a:latin typeface="MS PGothic" charset="-128"/>
              <a:ea typeface="MS PGothic" charset="-128"/>
              <a:cs typeface="MS PGothic" charset="-128"/>
            </a:endParaRPr>
          </a:p>
          <a:p>
            <a:pPr algn="ctr" defTabSz="914153" fontAlgn="auto">
              <a:spcBef>
                <a:spcPts val="0"/>
              </a:spcBef>
              <a:spcAft>
                <a:spcPts val="0"/>
              </a:spcAft>
              <a:defRPr/>
            </a:pPr>
            <a:endParaRPr lang="en-US" sz="1200" dirty="0" err="1">
              <a:solidFill>
                <a:srgbClr val="676767"/>
              </a:solidFill>
              <a:latin typeface="MS PGothic" charset="-128"/>
              <a:ea typeface="MS PGothic" charset="-128"/>
              <a:cs typeface="MS PGothic" charset="-128"/>
            </a:endParaRPr>
          </a:p>
        </p:txBody>
      </p:sp>
      <p:sp>
        <p:nvSpPr>
          <p:cNvPr id="9" name="Right Arrow 8"/>
          <p:cNvSpPr/>
          <p:nvPr/>
        </p:nvSpPr>
        <p:spPr>
          <a:xfrm>
            <a:off x="4044953" y="1920198"/>
            <a:ext cx="615299" cy="708340"/>
          </a:xfrm>
          <a:prstGeom prst="rightArrow">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endParaRPr lang="en-US" sz="1400" dirty="0" err="1">
              <a:solidFill>
                <a:srgbClr val="676767"/>
              </a:solidFill>
              <a:latin typeface="MS PGothic" charset="-128"/>
              <a:ea typeface="MS PGothic" charset="-128"/>
              <a:cs typeface="MS PGothic" charset="-128"/>
            </a:endParaRPr>
          </a:p>
        </p:txBody>
      </p:sp>
      <p:sp>
        <p:nvSpPr>
          <p:cNvPr id="10" name="Rectangle 9"/>
          <p:cNvSpPr/>
          <p:nvPr/>
        </p:nvSpPr>
        <p:spPr>
          <a:xfrm>
            <a:off x="4805293" y="3381171"/>
            <a:ext cx="3305684" cy="1315612"/>
          </a:xfrm>
          <a:prstGeom prst="rect">
            <a:avLst/>
          </a:prstGeom>
          <a:gradFill flip="none" rotWithShape="1">
            <a:gsLst>
              <a:gs pos="0">
                <a:schemeClr val="accent6">
                  <a:lumMod val="0"/>
                  <a:lumOff val="100000"/>
                </a:schemeClr>
              </a:gs>
              <a:gs pos="35000">
                <a:schemeClr val="accent6">
                  <a:lumMod val="0"/>
                  <a:lumOff val="100000"/>
                </a:schemeClr>
              </a:gs>
              <a:gs pos="100000">
                <a:schemeClr val="bg1">
                  <a:lumMod val="85000"/>
                </a:schemeClr>
              </a:gs>
            </a:gsLst>
            <a:path path="circle">
              <a:fillToRect t="100000" r="100000"/>
            </a:path>
            <a:tileRect l="-100000" b="-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153" fontAlgn="auto">
              <a:spcBef>
                <a:spcPts val="0"/>
              </a:spcBef>
              <a:spcAft>
                <a:spcPts val="0"/>
              </a:spcAft>
              <a:defRPr/>
            </a:pPr>
            <a:endParaRPr lang="en-US" sz="1100" dirty="0" err="1">
              <a:solidFill>
                <a:srgbClr val="676767"/>
              </a:solidFill>
              <a:latin typeface="MS PGothic" charset="-128"/>
              <a:ea typeface="MS PGothic" charset="-128"/>
              <a:cs typeface="MS PGothic" charset="-128"/>
            </a:endParaRPr>
          </a:p>
        </p:txBody>
      </p:sp>
      <p:sp>
        <p:nvSpPr>
          <p:cNvPr id="11" name="Rectangle 10"/>
          <p:cNvSpPr/>
          <p:nvPr/>
        </p:nvSpPr>
        <p:spPr>
          <a:xfrm>
            <a:off x="4805293" y="1281587"/>
            <a:ext cx="3305684" cy="1977185"/>
          </a:xfrm>
          <a:prstGeom prst="rect">
            <a:avLst/>
          </a:prstGeom>
          <a:gradFill flip="none" rotWithShape="1">
            <a:gsLst>
              <a:gs pos="0">
                <a:schemeClr val="accent6">
                  <a:lumMod val="0"/>
                  <a:lumOff val="100000"/>
                </a:schemeClr>
              </a:gs>
              <a:gs pos="35000">
                <a:schemeClr val="accent6">
                  <a:lumMod val="0"/>
                  <a:lumOff val="100000"/>
                </a:schemeClr>
              </a:gs>
              <a:gs pos="100000">
                <a:schemeClr val="bg1">
                  <a:lumMod val="85000"/>
                </a:schemeClr>
              </a:gs>
            </a:gsLst>
            <a:path path="circle">
              <a:fillToRect t="100000" r="100000"/>
            </a:path>
            <a:tileRect l="-100000" b="-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153" fontAlgn="auto">
              <a:spcBef>
                <a:spcPts val="0"/>
              </a:spcBef>
              <a:spcAft>
                <a:spcPts val="0"/>
              </a:spcAft>
              <a:defRPr/>
            </a:pPr>
            <a:endParaRPr lang="en-US" sz="1100" dirty="0" err="1">
              <a:solidFill>
                <a:srgbClr val="676767"/>
              </a:solidFill>
              <a:latin typeface="MS PGothic" charset="-128"/>
              <a:ea typeface="MS PGothic" charset="-128"/>
              <a:cs typeface="MS PGothic" charset="-128"/>
            </a:endParaRPr>
          </a:p>
        </p:txBody>
      </p:sp>
      <p:sp>
        <p:nvSpPr>
          <p:cNvPr id="12" name="Rectangle 11"/>
          <p:cNvSpPr/>
          <p:nvPr/>
        </p:nvSpPr>
        <p:spPr>
          <a:xfrm>
            <a:off x="4808882" y="1101113"/>
            <a:ext cx="3302094" cy="360949"/>
          </a:xfrm>
          <a:prstGeom prst="rect">
            <a:avLst/>
          </a:prstGeom>
          <a:solidFill>
            <a:schemeClr val="accent1">
              <a:lumMod val="40000"/>
              <a:lumOff val="60000"/>
            </a:schemeClr>
          </a:solidFill>
          <a:ln w="34925" cap="rnd">
            <a:noFill/>
            <a:round/>
            <a:headEnd/>
            <a:tailEnd/>
          </a:ln>
          <a:effectLst/>
        </p:spPr>
        <p:txBody>
          <a:bodyPr vert="horz" wrap="square" lIns="0" tIns="0" rIns="0" bIns="0" numCol="1" anchor="ctr" anchorCtr="1" compatLnSpc="1">
            <a:prstTxWarp prst="textNoShape">
              <a:avLst/>
            </a:prstTxWarp>
          </a:bodyPr>
          <a:lstStyle/>
          <a:p>
            <a:pPr algn="ctr" defTabSz="685098" fontAlgn="auto">
              <a:spcBef>
                <a:spcPts val="0"/>
              </a:spcBef>
              <a:spcAft>
                <a:spcPts val="0"/>
              </a:spcAft>
              <a:defRPr/>
            </a:pPr>
            <a:r>
              <a:rPr lang="en-US" sz="1400" b="1" dirty="0">
                <a:solidFill>
                  <a:srgbClr val="214794"/>
                </a:solidFill>
                <a:latin typeface="MS PGothic" charset="-128"/>
                <a:ea typeface="MS PGothic" charset="-128"/>
                <a:cs typeface="MS PGothic" charset="-128"/>
              </a:rPr>
              <a:t>C9K  - </a:t>
            </a:r>
            <a:r>
              <a:rPr lang="ja-JP" altLang="en-US" sz="1400" b="1" dirty="0">
                <a:solidFill>
                  <a:srgbClr val="214794"/>
                </a:solidFill>
                <a:latin typeface="MS PGothic" charset="-128"/>
                <a:ea typeface="MS PGothic" charset="-128"/>
                <a:cs typeface="MS PGothic" charset="-128"/>
              </a:rPr>
              <a:t>新たなパッケージ体系</a:t>
            </a:r>
            <a:endParaRPr lang="en-US" sz="1400" b="1" dirty="0">
              <a:solidFill>
                <a:srgbClr val="214794"/>
              </a:solidFill>
              <a:latin typeface="MS PGothic" charset="-128"/>
              <a:ea typeface="MS PGothic" charset="-128"/>
              <a:cs typeface="MS PGothic" charset="-128"/>
            </a:endParaRPr>
          </a:p>
        </p:txBody>
      </p:sp>
      <p:sp>
        <p:nvSpPr>
          <p:cNvPr id="13" name="Can 12"/>
          <p:cNvSpPr/>
          <p:nvPr/>
        </p:nvSpPr>
        <p:spPr>
          <a:xfrm>
            <a:off x="4857181" y="3483530"/>
            <a:ext cx="3194120" cy="573555"/>
          </a:xfrm>
          <a:prstGeom prst="can">
            <a:avLst>
              <a:gd name="adj" fmla="val 45"/>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DNA Essentials</a:t>
            </a:r>
          </a:p>
          <a:p>
            <a:pPr algn="ctr" defTabSz="914153" fontAlgn="auto">
              <a:spcBef>
                <a:spcPts val="0"/>
              </a:spcBef>
              <a:spcAft>
                <a:spcPts val="0"/>
              </a:spcAft>
              <a:defRPr/>
            </a:pPr>
            <a:r>
              <a:rPr lang="ja-JP" altLang="en-US" sz="1000" dirty="0">
                <a:solidFill>
                  <a:srgbClr val="FFFFFF"/>
                </a:solidFill>
                <a:latin typeface="MS PGothic" charset="-128"/>
                <a:ea typeface="MS PGothic" charset="-128"/>
                <a:cs typeface="MS PGothic" charset="-128"/>
              </a:rPr>
              <a:t>シンプルなネットワーク運用ソリューションパッケージ</a:t>
            </a:r>
            <a:endParaRPr lang="en-US" sz="1000" dirty="0">
              <a:solidFill>
                <a:srgbClr val="FFFFFF"/>
              </a:solidFill>
              <a:latin typeface="MS PGothic" charset="-128"/>
              <a:ea typeface="MS PGothic" charset="-128"/>
              <a:cs typeface="MS PGothic" charset="-128"/>
            </a:endParaRPr>
          </a:p>
        </p:txBody>
      </p:sp>
      <p:sp>
        <p:nvSpPr>
          <p:cNvPr id="14" name="Rectangle 13"/>
          <p:cNvSpPr/>
          <p:nvPr/>
        </p:nvSpPr>
        <p:spPr>
          <a:xfrm>
            <a:off x="5748624" y="272243"/>
            <a:ext cx="3194120" cy="358698"/>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fontAlgn="auto">
              <a:spcBef>
                <a:spcPts val="0"/>
              </a:spcBef>
              <a:spcAft>
                <a:spcPts val="0"/>
              </a:spcAft>
              <a:defRPr/>
            </a:pPr>
            <a:r>
              <a:rPr lang="en-US" sz="1050" b="1" dirty="0">
                <a:solidFill>
                  <a:srgbClr val="FFFFFF"/>
                </a:solidFill>
                <a:latin typeface="MS PGothic" charset="-128"/>
                <a:ea typeface="MS PGothic" charset="-128"/>
                <a:cs typeface="MS PGothic" charset="-128"/>
              </a:rPr>
              <a:t>Cat 9K </a:t>
            </a:r>
            <a:r>
              <a:rPr lang="ja-JP" altLang="en-US" sz="1050" b="1" dirty="0">
                <a:solidFill>
                  <a:srgbClr val="FFFFFF"/>
                </a:solidFill>
                <a:latin typeface="MS PGothic" charset="-128"/>
                <a:ea typeface="MS PGothic" charset="-128"/>
                <a:cs typeface="MS PGothic" charset="-128"/>
              </a:rPr>
              <a:t>発注時に</a:t>
            </a:r>
            <a:r>
              <a:rPr lang="en-US" altLang="ja-JP" sz="1050" b="1" dirty="0">
                <a:solidFill>
                  <a:srgbClr val="FFFFFF"/>
                </a:solidFill>
                <a:latin typeface="MS PGothic" charset="-128"/>
                <a:ea typeface="MS PGothic" charset="-128"/>
                <a:cs typeface="MS PGothic" charset="-128"/>
              </a:rPr>
              <a:t>DNA</a:t>
            </a:r>
            <a:r>
              <a:rPr lang="ja-JP" altLang="en-US" sz="1050" b="1" dirty="0">
                <a:solidFill>
                  <a:srgbClr val="FFFFFF"/>
                </a:solidFill>
                <a:latin typeface="MS PGothic" charset="-128"/>
                <a:ea typeface="MS PGothic" charset="-128"/>
                <a:cs typeface="MS PGothic" charset="-128"/>
              </a:rPr>
              <a:t>サブスクリプションライセンス</a:t>
            </a:r>
            <a:endParaRPr lang="en-US" altLang="ja-JP" sz="1050" b="1" dirty="0">
              <a:solidFill>
                <a:srgbClr val="FFFFFF"/>
              </a:solidFill>
              <a:latin typeface="MS PGothic" charset="-128"/>
              <a:ea typeface="MS PGothic" charset="-128"/>
              <a:cs typeface="MS PGothic" charset="-128"/>
            </a:endParaRPr>
          </a:p>
          <a:p>
            <a:pPr algn="ctr" defTabSz="685766" fontAlgn="auto">
              <a:spcBef>
                <a:spcPts val="0"/>
              </a:spcBef>
              <a:spcAft>
                <a:spcPts val="0"/>
              </a:spcAft>
              <a:defRPr/>
            </a:pPr>
            <a:r>
              <a:rPr lang="ja-JP" altLang="en-US" sz="1050" b="1" dirty="0" smtClean="0">
                <a:solidFill>
                  <a:srgbClr val="FFFFFF"/>
                </a:solidFill>
                <a:latin typeface="MS PGothic" charset="-128"/>
                <a:ea typeface="MS PGothic" charset="-128"/>
                <a:cs typeface="MS PGothic" charset="-128"/>
              </a:rPr>
              <a:t>（期限有）購入</a:t>
            </a:r>
            <a:r>
              <a:rPr lang="ja-JP" altLang="en-US" sz="1050" b="1" dirty="0">
                <a:solidFill>
                  <a:srgbClr val="FFFFFF"/>
                </a:solidFill>
                <a:latin typeface="MS PGothic" charset="-128"/>
                <a:ea typeface="MS PGothic" charset="-128"/>
                <a:cs typeface="MS PGothic" charset="-128"/>
              </a:rPr>
              <a:t>が必要です</a:t>
            </a:r>
            <a:r>
              <a:rPr lang="ja-JP" altLang="en-US" sz="1050" b="1" dirty="0" smtClean="0">
                <a:solidFill>
                  <a:srgbClr val="FFFFFF"/>
                </a:solidFill>
                <a:latin typeface="MS PGothic" charset="-128"/>
                <a:ea typeface="MS PGothic" charset="-128"/>
                <a:cs typeface="MS PGothic" charset="-128"/>
              </a:rPr>
              <a:t>（最短</a:t>
            </a:r>
            <a:r>
              <a:rPr lang="en-US" altLang="ja-JP" sz="1050" b="1" dirty="0" smtClean="0">
                <a:solidFill>
                  <a:srgbClr val="FFFFFF"/>
                </a:solidFill>
                <a:latin typeface="MS PGothic" charset="-128"/>
                <a:ea typeface="MS PGothic" charset="-128"/>
                <a:cs typeface="MS PGothic" charset="-128"/>
              </a:rPr>
              <a:t>3</a:t>
            </a:r>
            <a:r>
              <a:rPr lang="ja-JP" altLang="en-US" sz="1050" b="1" dirty="0">
                <a:solidFill>
                  <a:srgbClr val="FFFFFF"/>
                </a:solidFill>
                <a:latin typeface="MS PGothic" charset="-128"/>
                <a:ea typeface="MS PGothic" charset="-128"/>
                <a:cs typeface="MS PGothic" charset="-128"/>
              </a:rPr>
              <a:t>年間）</a:t>
            </a:r>
            <a:endParaRPr lang="en-US" sz="1050" b="1" dirty="0">
              <a:solidFill>
                <a:srgbClr val="FFFFFF"/>
              </a:solidFill>
              <a:latin typeface="MS PGothic" charset="-128"/>
              <a:ea typeface="MS PGothic" charset="-128"/>
              <a:cs typeface="MS PGothic" charset="-128"/>
            </a:endParaRPr>
          </a:p>
        </p:txBody>
      </p:sp>
      <p:sp>
        <p:nvSpPr>
          <p:cNvPr id="15" name="Right Arrow 14"/>
          <p:cNvSpPr/>
          <p:nvPr/>
        </p:nvSpPr>
        <p:spPr>
          <a:xfrm>
            <a:off x="4044953" y="3685592"/>
            <a:ext cx="615299" cy="708340"/>
          </a:xfrm>
          <a:prstGeom prst="rightArrow">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endParaRPr lang="en-US" sz="1400" dirty="0" err="1">
              <a:solidFill>
                <a:srgbClr val="676767"/>
              </a:solidFill>
              <a:latin typeface="MS PGothic" charset="-128"/>
              <a:ea typeface="MS PGothic" charset="-128"/>
              <a:cs typeface="MS PGothic" charset="-128"/>
            </a:endParaRPr>
          </a:p>
        </p:txBody>
      </p:sp>
      <p:cxnSp>
        <p:nvCxnSpPr>
          <p:cNvPr id="16" name="Straight Connector 15"/>
          <p:cNvCxnSpPr/>
          <p:nvPr/>
        </p:nvCxnSpPr>
        <p:spPr>
          <a:xfrm>
            <a:off x="715049" y="3229872"/>
            <a:ext cx="73959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Can 16"/>
          <p:cNvSpPr/>
          <p:nvPr/>
        </p:nvSpPr>
        <p:spPr>
          <a:xfrm>
            <a:off x="4857180" y="1558275"/>
            <a:ext cx="3169861" cy="703564"/>
          </a:xfrm>
          <a:prstGeom prst="can">
            <a:avLst>
              <a:gd name="adj" fmla="val 45"/>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DNA Advantage</a:t>
            </a:r>
          </a:p>
          <a:p>
            <a:pPr algn="ctr" defTabSz="914153" fontAlgn="auto">
              <a:spcBef>
                <a:spcPts val="0"/>
              </a:spcBef>
              <a:spcAft>
                <a:spcPts val="0"/>
              </a:spcAft>
              <a:defRPr/>
            </a:pPr>
            <a:r>
              <a:rPr lang="en-US" sz="1000" dirty="0">
                <a:solidFill>
                  <a:srgbClr val="FFFFFF"/>
                </a:solidFill>
                <a:latin typeface="MS PGothic" charset="-128"/>
                <a:ea typeface="MS PGothic" charset="-128"/>
                <a:cs typeface="MS PGothic" charset="-128"/>
              </a:rPr>
              <a:t>Software Defined Access</a:t>
            </a:r>
            <a:r>
              <a:rPr lang="ja-JP" altLang="en-US" sz="1000" dirty="0">
                <a:solidFill>
                  <a:srgbClr val="FFFFFF"/>
                </a:solidFill>
                <a:latin typeface="MS PGothic" charset="-128"/>
                <a:ea typeface="MS PGothic" charset="-128"/>
                <a:cs typeface="MS PGothic" charset="-128"/>
              </a:rPr>
              <a:t>、アシュアランス</a:t>
            </a:r>
            <a:r>
              <a:rPr lang="en-US" sz="1000" dirty="0">
                <a:solidFill>
                  <a:srgbClr val="FFFFFF"/>
                </a:solidFill>
                <a:latin typeface="MS PGothic" charset="-128"/>
                <a:ea typeface="MS PGothic" charset="-128"/>
                <a:cs typeface="MS PGothic" charset="-128"/>
              </a:rPr>
              <a:t> </a:t>
            </a:r>
            <a:r>
              <a:rPr lang="ja-JP" altLang="en-US" sz="1000" dirty="0" err="1">
                <a:solidFill>
                  <a:srgbClr val="FFFFFF"/>
                </a:solidFill>
                <a:latin typeface="MS PGothic" charset="-128"/>
                <a:ea typeface="MS PGothic" charset="-128"/>
                <a:cs typeface="MS PGothic" charset="-128"/>
              </a:rPr>
              <a:t>、</a:t>
            </a:r>
            <a:r>
              <a:rPr lang="en-US" altLang="ja-JP" sz="1000" dirty="0">
                <a:solidFill>
                  <a:srgbClr val="FFFFFF"/>
                </a:solidFill>
                <a:latin typeface="MS PGothic" charset="-128"/>
                <a:ea typeface="MS PGothic" charset="-128"/>
                <a:cs typeface="MS PGothic" charset="-128"/>
              </a:rPr>
              <a:t>ETA</a:t>
            </a:r>
            <a:r>
              <a:rPr lang="en-US" sz="1000" dirty="0">
                <a:solidFill>
                  <a:srgbClr val="FFFFFF"/>
                </a:solidFill>
                <a:latin typeface="MS PGothic" charset="-128"/>
                <a:ea typeface="MS PGothic" charset="-128"/>
                <a:cs typeface="MS PGothic" charset="-128"/>
              </a:rPr>
              <a:t> </a:t>
            </a:r>
            <a:r>
              <a:rPr lang="ja-JP" altLang="en-US" sz="1000" dirty="0">
                <a:solidFill>
                  <a:srgbClr val="FFFFFF"/>
                </a:solidFill>
                <a:latin typeface="MS PGothic" charset="-128"/>
                <a:ea typeface="MS PGothic" charset="-128"/>
                <a:cs typeface="MS PGothic" charset="-128"/>
              </a:rPr>
              <a:t>（暗号化トラフィック解析）等のソリューションパッケージ</a:t>
            </a:r>
            <a:endParaRPr lang="en-US" sz="1000" dirty="0">
              <a:solidFill>
                <a:srgbClr val="FFFFFF"/>
              </a:solidFill>
              <a:latin typeface="MS PGothic" charset="-128"/>
              <a:ea typeface="MS PGothic" charset="-128"/>
              <a:cs typeface="MS PGothic" charset="-128"/>
            </a:endParaRPr>
          </a:p>
        </p:txBody>
      </p:sp>
      <p:sp>
        <p:nvSpPr>
          <p:cNvPr id="18" name="Can 17"/>
          <p:cNvSpPr/>
          <p:nvPr/>
        </p:nvSpPr>
        <p:spPr>
          <a:xfrm>
            <a:off x="4857180" y="2289870"/>
            <a:ext cx="3169861" cy="703564"/>
          </a:xfrm>
          <a:prstGeom prst="can">
            <a:avLst>
              <a:gd name="adj" fmla="val 45"/>
            </a:avLst>
          </a:prstGeom>
          <a:solidFill>
            <a:srgbClr val="3EBAE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Network Advantage</a:t>
            </a:r>
          </a:p>
          <a:p>
            <a:pPr algn="ctr" defTabSz="914153" fontAlgn="auto">
              <a:spcBef>
                <a:spcPts val="0"/>
              </a:spcBef>
              <a:spcAft>
                <a:spcPts val="0"/>
              </a:spcAft>
              <a:defRPr/>
            </a:pPr>
            <a:r>
              <a:rPr lang="ja-JP" altLang="en-US" sz="1000" dirty="0">
                <a:solidFill>
                  <a:srgbClr val="FFFFFF"/>
                </a:solidFill>
                <a:latin typeface="MS PGothic" charset="-128"/>
                <a:ea typeface="MS PGothic" charset="-128"/>
                <a:cs typeface="MS PGothic" charset="-128"/>
              </a:rPr>
              <a:t>フル</a:t>
            </a:r>
            <a:r>
              <a:rPr lang="en-US" sz="1000" dirty="0">
                <a:solidFill>
                  <a:srgbClr val="FFFFFF"/>
                </a:solidFill>
                <a:latin typeface="MS PGothic" charset="-128"/>
                <a:ea typeface="MS PGothic" charset="-128"/>
                <a:cs typeface="MS PGothic" charset="-128"/>
              </a:rPr>
              <a:t> L3 </a:t>
            </a:r>
            <a:r>
              <a:rPr lang="ja-JP" altLang="en-US" sz="1000" dirty="0">
                <a:solidFill>
                  <a:srgbClr val="FFFFFF"/>
                </a:solidFill>
                <a:latin typeface="MS PGothic" charset="-128"/>
                <a:ea typeface="MS PGothic" charset="-128"/>
                <a:cs typeface="MS PGothic" charset="-128"/>
              </a:rPr>
              <a:t>機能と柔軟なセグメンテーション、</a:t>
            </a:r>
            <a:r>
              <a:rPr lang="en-US" sz="1000" dirty="0">
                <a:solidFill>
                  <a:srgbClr val="FFFFFF"/>
                </a:solidFill>
                <a:latin typeface="MS PGothic" charset="-128"/>
                <a:ea typeface="MS PGothic" charset="-128"/>
                <a:cs typeface="MS PGothic" charset="-128"/>
              </a:rPr>
              <a:t> </a:t>
            </a:r>
            <a:r>
              <a:rPr lang="ja-JP" altLang="en-US" sz="1000" dirty="0">
                <a:solidFill>
                  <a:srgbClr val="FFFFFF"/>
                </a:solidFill>
                <a:latin typeface="MS PGothic" charset="-128"/>
                <a:ea typeface="MS PGothic" charset="-128"/>
                <a:cs typeface="MS PGothic" charset="-128"/>
              </a:rPr>
              <a:t>および</a:t>
            </a:r>
            <a:endParaRPr lang="en-US" altLang="ja-JP" sz="1000" dirty="0">
              <a:solidFill>
                <a:srgbClr val="FFFFFF"/>
              </a:solidFill>
              <a:latin typeface="MS PGothic" charset="-128"/>
              <a:ea typeface="MS PGothic" charset="-128"/>
              <a:cs typeface="MS PGothic" charset="-128"/>
            </a:endParaRPr>
          </a:p>
          <a:p>
            <a:pPr algn="ctr" defTabSz="914153" fontAlgn="auto">
              <a:spcBef>
                <a:spcPts val="0"/>
              </a:spcBef>
              <a:spcAft>
                <a:spcPts val="0"/>
              </a:spcAft>
              <a:defRPr/>
            </a:pPr>
            <a:r>
              <a:rPr lang="ja-JP" altLang="en-US" sz="1000" dirty="0">
                <a:solidFill>
                  <a:srgbClr val="FFFFFF"/>
                </a:solidFill>
                <a:latin typeface="MS PGothic" charset="-128"/>
                <a:ea typeface="MS PGothic" charset="-128"/>
                <a:cs typeface="MS PGothic" charset="-128"/>
              </a:rPr>
              <a:t>ネットワークの柔軟性・可用性</a:t>
            </a:r>
            <a:endParaRPr lang="en-US" sz="1000" dirty="0">
              <a:solidFill>
                <a:srgbClr val="FFFFFF"/>
              </a:solidFill>
              <a:latin typeface="MS PGothic" charset="-128"/>
              <a:ea typeface="MS PGothic" charset="-128"/>
              <a:cs typeface="MS PGothic" charset="-128"/>
            </a:endParaRPr>
          </a:p>
        </p:txBody>
      </p:sp>
      <p:sp>
        <p:nvSpPr>
          <p:cNvPr id="19" name="Can 18"/>
          <p:cNvSpPr/>
          <p:nvPr/>
        </p:nvSpPr>
        <p:spPr>
          <a:xfrm>
            <a:off x="4857181" y="4082357"/>
            <a:ext cx="3194120" cy="573555"/>
          </a:xfrm>
          <a:prstGeom prst="can">
            <a:avLst>
              <a:gd name="adj" fmla="val 45"/>
            </a:avLst>
          </a:prstGeom>
          <a:solidFill>
            <a:srgbClr val="3EBAE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3" fontAlgn="auto">
              <a:spcBef>
                <a:spcPts val="0"/>
              </a:spcBef>
              <a:spcAft>
                <a:spcPts val="0"/>
              </a:spcAft>
              <a:defRPr/>
            </a:pPr>
            <a:r>
              <a:rPr lang="en-US" sz="1400" b="1" dirty="0">
                <a:solidFill>
                  <a:srgbClr val="FFFFFF"/>
                </a:solidFill>
                <a:latin typeface="MS PGothic" charset="-128"/>
                <a:ea typeface="MS PGothic" charset="-128"/>
                <a:cs typeface="MS PGothic" charset="-128"/>
              </a:rPr>
              <a:t>Network Essentials </a:t>
            </a:r>
            <a:endParaRPr lang="en-US" sz="1000" dirty="0">
              <a:solidFill>
                <a:srgbClr val="FFFFFF"/>
              </a:solidFill>
              <a:latin typeface="MS PGothic" charset="-128"/>
              <a:ea typeface="MS PGothic" charset="-128"/>
              <a:cs typeface="MS PGothic" charset="-128"/>
            </a:endParaRPr>
          </a:p>
          <a:p>
            <a:pPr algn="ctr" defTabSz="914153" fontAlgn="auto">
              <a:spcBef>
                <a:spcPts val="0"/>
              </a:spcBef>
              <a:spcAft>
                <a:spcPts val="0"/>
              </a:spcAft>
              <a:defRPr/>
            </a:pPr>
            <a:r>
              <a:rPr lang="ja-JP" altLang="en-US" sz="1000" dirty="0">
                <a:solidFill>
                  <a:srgbClr val="FFFFFF"/>
                </a:solidFill>
                <a:latin typeface="MS PGothic" charset="-128"/>
                <a:ea typeface="MS PGothic" charset="-128"/>
                <a:cs typeface="MS PGothic" charset="-128"/>
              </a:rPr>
              <a:t>競争力のあるフル </a:t>
            </a:r>
            <a:r>
              <a:rPr lang="en-US" altLang="ja-JP" sz="1000" dirty="0">
                <a:solidFill>
                  <a:srgbClr val="FFFFFF"/>
                </a:solidFill>
                <a:latin typeface="MS PGothic" charset="-128"/>
                <a:ea typeface="MS PGothic" charset="-128"/>
                <a:cs typeface="MS PGothic" charset="-128"/>
              </a:rPr>
              <a:t>L2</a:t>
            </a:r>
            <a:r>
              <a:rPr lang="ja-JP" altLang="en-US" sz="1000" dirty="0">
                <a:solidFill>
                  <a:srgbClr val="FFFFFF"/>
                </a:solidFill>
                <a:latin typeface="MS PGothic" charset="-128"/>
                <a:ea typeface="MS PGothic" charset="-128"/>
                <a:cs typeface="MS PGothic" charset="-128"/>
              </a:rPr>
              <a:t>機能＋</a:t>
            </a:r>
            <a:r>
              <a:rPr lang="ja-JP" altLang="en-US" sz="1000" dirty="0" smtClean="0">
                <a:solidFill>
                  <a:srgbClr val="FFFFFF"/>
                </a:solidFill>
                <a:latin typeface="MS PGothic" charset="-128"/>
                <a:ea typeface="MS PGothic" charset="-128"/>
                <a:cs typeface="MS PGothic" charset="-128"/>
              </a:rPr>
              <a:t>アクセス</a:t>
            </a:r>
            <a:r>
              <a:rPr lang="en-US" altLang="ja-JP" sz="1000" dirty="0" smtClean="0">
                <a:solidFill>
                  <a:srgbClr val="FFFFFF"/>
                </a:solidFill>
                <a:latin typeface="MS PGothic" charset="-128"/>
                <a:ea typeface="MS PGothic" charset="-128"/>
                <a:cs typeface="MS PGothic" charset="-128"/>
              </a:rPr>
              <a:t> </a:t>
            </a:r>
            <a:r>
              <a:rPr lang="ja-JP" altLang="en-US" sz="1000" dirty="0" smtClean="0">
                <a:solidFill>
                  <a:srgbClr val="FFFFFF"/>
                </a:solidFill>
                <a:latin typeface="MS PGothic" charset="-128"/>
                <a:ea typeface="MS PGothic" charset="-128"/>
                <a:cs typeface="MS PGothic" charset="-128"/>
              </a:rPr>
              <a:t>ルーティング</a:t>
            </a:r>
            <a:r>
              <a:rPr lang="ja-JP" altLang="en-US" sz="1000" dirty="0">
                <a:solidFill>
                  <a:srgbClr val="FFFFFF"/>
                </a:solidFill>
                <a:latin typeface="MS PGothic" charset="-128"/>
                <a:ea typeface="MS PGothic" charset="-128"/>
                <a:cs typeface="MS PGothic" charset="-128"/>
              </a:rPr>
              <a:t>機能</a:t>
            </a:r>
            <a:endParaRPr lang="en-US" sz="1000" dirty="0">
              <a:solidFill>
                <a:srgbClr val="FFFFFF"/>
              </a:solidFill>
              <a:latin typeface="MS PGothic" charset="-128"/>
              <a:ea typeface="MS PGothic" charset="-128"/>
              <a:cs typeface="MS PGothic" charset="-128"/>
            </a:endParaRPr>
          </a:p>
        </p:txBody>
      </p:sp>
      <p:cxnSp>
        <p:nvCxnSpPr>
          <p:cNvPr id="20" name="Straight Connector 13"/>
          <p:cNvCxnSpPr/>
          <p:nvPr/>
        </p:nvCxnSpPr>
        <p:spPr>
          <a:xfrm>
            <a:off x="748505" y="4734059"/>
            <a:ext cx="73959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Up-Down Arrow 8">
            <a:extLst>
              <a:ext uri="{FF2B5EF4-FFF2-40B4-BE49-F238E27FC236}">
                <a16:creationId xmlns:a16="http://schemas.microsoft.com/office/drawing/2014/main" xmlns="" id="{5A0AB2F0-1DA8-4DC2-8C57-5CB161D7F18F}"/>
              </a:ext>
            </a:extLst>
          </p:cNvPr>
          <p:cNvSpPr/>
          <p:nvPr/>
        </p:nvSpPr>
        <p:spPr>
          <a:xfrm>
            <a:off x="6163081" y="2982877"/>
            <a:ext cx="606866" cy="519065"/>
          </a:xfrm>
          <a:prstGeom prst="upDownArrow">
            <a:avLst>
              <a:gd name="adj1" fmla="val 50000"/>
              <a:gd name="adj2" fmla="val 35842"/>
            </a:avLst>
          </a:prstGeom>
          <a:solidFill>
            <a:srgbClr val="ED7D31"/>
          </a:solidFill>
          <a:ln w="12700" cap="flat" cmpd="sng" algn="ctr">
            <a:noFill/>
            <a:prstDash val="solid"/>
            <a:miter lim="800000"/>
          </a:ln>
          <a:effectLst/>
        </p:spPr>
        <p:txBody>
          <a:bodyPr rtlCol="0" anchor="ctr"/>
          <a:lstStyle/>
          <a:p>
            <a:pPr algn="ctr" defTabSz="685783" fontAlgn="auto">
              <a:spcBef>
                <a:spcPts val="0"/>
              </a:spcBef>
              <a:spcAft>
                <a:spcPts val="0"/>
              </a:spcAft>
              <a:defRPr/>
            </a:pPr>
            <a:r>
              <a:rPr lang="ja-JP" altLang="en-US" sz="800" kern="0" dirty="0">
                <a:solidFill>
                  <a:prstClr val="white"/>
                </a:solidFill>
                <a:latin typeface="MS PGothic" charset="-128"/>
                <a:ea typeface="MS PGothic" charset="-128"/>
                <a:cs typeface="MS PGothic" charset="-128"/>
              </a:rPr>
              <a:t>選択</a:t>
            </a:r>
            <a:endParaRPr lang="en-US" sz="800" kern="0" dirty="0">
              <a:solidFill>
                <a:prstClr val="white"/>
              </a:solidFill>
              <a:latin typeface="MS PGothic" charset="-128"/>
              <a:ea typeface="MS PGothic" charset="-128"/>
              <a:cs typeface="MS PGothic" charset="-128"/>
            </a:endParaRPr>
          </a:p>
        </p:txBody>
      </p:sp>
    </p:spTree>
    <p:extLst>
      <p:ext uri="{BB962C8B-B14F-4D97-AF65-F5344CB8AC3E}">
        <p14:creationId xmlns:p14="http://schemas.microsoft.com/office/powerpoint/2010/main" val="105520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4463" y="213814"/>
            <a:ext cx="642705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mtClean="0">
                <a:latin typeface="MS PGothic" charset="-128"/>
                <a:ea typeface="MS PGothic" charset="-128"/>
                <a:cs typeface="MS PGothic" charset="-128"/>
              </a:rPr>
              <a:t>リーズナブルな価格体系 </a:t>
            </a:r>
            <a:r>
              <a:rPr kumimoji="1" lang="en-US" altLang="ja-JP" smtClean="0">
                <a:latin typeface="MS PGothic" charset="-128"/>
                <a:ea typeface="MS PGothic" charset="-128"/>
                <a:cs typeface="MS PGothic" charset="-128"/>
              </a:rPr>
              <a:t>(</a:t>
            </a:r>
            <a:r>
              <a:rPr kumimoji="1" lang="ja-JP" altLang="en-US" smtClean="0">
                <a:latin typeface="MS PGothic" charset="-128"/>
                <a:ea typeface="MS PGothic" charset="-128"/>
                <a:cs typeface="MS PGothic" charset="-128"/>
              </a:rPr>
              <a:t>補足</a:t>
            </a:r>
            <a:r>
              <a:rPr kumimoji="1" lang="en-US" altLang="ja-JP" smtClean="0">
                <a:latin typeface="MS PGothic" charset="-128"/>
                <a:ea typeface="MS PGothic" charset="-128"/>
                <a:cs typeface="MS PGothic" charset="-128"/>
              </a:rPr>
              <a:t>)</a:t>
            </a:r>
            <a:endParaRPr kumimoji="1" lang="ja-JP" altLang="en-US">
              <a:latin typeface="MS PGothic" charset="-128"/>
              <a:ea typeface="MS PGothic" charset="-128"/>
              <a:cs typeface="MS PGothic" charset="-128"/>
            </a:endParaRPr>
          </a:p>
        </p:txBody>
      </p:sp>
      <p:grpSp>
        <p:nvGrpSpPr>
          <p:cNvPr id="3" name="Group 2"/>
          <p:cNvGrpSpPr/>
          <p:nvPr/>
        </p:nvGrpSpPr>
        <p:grpSpPr>
          <a:xfrm>
            <a:off x="30908" y="1983916"/>
            <a:ext cx="8867559" cy="1569792"/>
            <a:chOff x="314324" y="2718636"/>
            <a:chExt cx="7186673" cy="1125544"/>
          </a:xfrm>
        </p:grpSpPr>
        <p:sp>
          <p:nvSpPr>
            <p:cNvPr id="4" name="object 26"/>
            <p:cNvSpPr/>
            <p:nvPr/>
          </p:nvSpPr>
          <p:spPr>
            <a:xfrm>
              <a:off x="619058" y="3444984"/>
              <a:ext cx="2677160" cy="0"/>
            </a:xfrm>
            <a:custGeom>
              <a:avLst/>
              <a:gdLst/>
              <a:ahLst/>
              <a:cxnLst/>
              <a:rect l="l" t="t" r="r" b="b"/>
              <a:pathLst>
                <a:path w="2677160">
                  <a:moveTo>
                    <a:pt x="0" y="0"/>
                  </a:moveTo>
                  <a:lnTo>
                    <a:pt x="2676537" y="0"/>
                  </a:lnTo>
                </a:path>
              </a:pathLst>
            </a:custGeom>
            <a:ln w="17995">
              <a:solidFill>
                <a:srgbClr val="E32726"/>
              </a:solidFill>
              <a:prstDash val="dash"/>
            </a:ln>
          </p:spPr>
          <p:txBody>
            <a:bodyPr wrap="square" lIns="0" tIns="0" rIns="0" bIns="0" rtlCol="0"/>
            <a:lstStyle/>
            <a:p>
              <a:endParaRPr sz="2800" dirty="0">
                <a:latin typeface="MS PGothic" charset="-128"/>
                <a:ea typeface="MS PGothic" charset="-128"/>
                <a:cs typeface="MS PGothic" charset="-128"/>
              </a:endParaRPr>
            </a:p>
          </p:txBody>
        </p:sp>
        <p:sp>
          <p:nvSpPr>
            <p:cNvPr id="5" name="object 27"/>
            <p:cNvSpPr/>
            <p:nvPr/>
          </p:nvSpPr>
          <p:spPr>
            <a:xfrm>
              <a:off x="4345603" y="3112379"/>
              <a:ext cx="2677160" cy="0"/>
            </a:xfrm>
            <a:custGeom>
              <a:avLst/>
              <a:gdLst/>
              <a:ahLst/>
              <a:cxnLst/>
              <a:rect l="l" t="t" r="r" b="b"/>
              <a:pathLst>
                <a:path w="2677159">
                  <a:moveTo>
                    <a:pt x="0" y="0"/>
                  </a:moveTo>
                  <a:lnTo>
                    <a:pt x="2676550" y="0"/>
                  </a:lnTo>
                </a:path>
              </a:pathLst>
            </a:custGeom>
            <a:ln w="17995">
              <a:solidFill>
                <a:srgbClr val="E32726"/>
              </a:solidFill>
              <a:prstDash val="dash"/>
            </a:ln>
          </p:spPr>
          <p:txBody>
            <a:bodyPr wrap="square" lIns="0" tIns="0" rIns="0" bIns="0" rtlCol="0"/>
            <a:lstStyle/>
            <a:p>
              <a:endParaRPr sz="2800" dirty="0">
                <a:latin typeface="MS PGothic" charset="-128"/>
                <a:ea typeface="MS PGothic" charset="-128"/>
                <a:cs typeface="MS PGothic" charset="-128"/>
              </a:endParaRPr>
            </a:p>
          </p:txBody>
        </p:sp>
        <p:sp>
          <p:nvSpPr>
            <p:cNvPr id="6" name="object 54"/>
            <p:cNvSpPr txBox="1"/>
            <p:nvPr/>
          </p:nvSpPr>
          <p:spPr>
            <a:xfrm>
              <a:off x="1940586" y="3129781"/>
              <a:ext cx="974090" cy="253474"/>
            </a:xfrm>
            <a:prstGeom prst="rect">
              <a:avLst/>
            </a:prstGeom>
          </p:spPr>
          <p:txBody>
            <a:bodyPr vert="horz" wrap="square" lIns="0" tIns="12700" rIns="0" bIns="0" rtlCol="0">
              <a:spAutoFit/>
            </a:bodyPr>
            <a:lstStyle/>
            <a:p>
              <a:pPr marL="12700" marR="5080" indent="53975">
                <a:lnSpc>
                  <a:spcPct val="111100"/>
                </a:lnSpc>
                <a:spcBef>
                  <a:spcPts val="100"/>
                </a:spcBef>
              </a:pPr>
              <a:r>
                <a:rPr sz="900" spc="0" dirty="0">
                  <a:solidFill>
                    <a:srgbClr val="231F20"/>
                  </a:solidFill>
                  <a:latin typeface="MS PGothic" charset="-128"/>
                  <a:ea typeface="MS PGothic" charset="-128"/>
                  <a:cs typeface="MS PGothic" charset="-128"/>
                </a:rPr>
                <a:t>IP</a:t>
              </a:r>
              <a:r>
                <a:rPr sz="900" spc="-20"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Base</a:t>
              </a:r>
              <a:r>
                <a:rPr sz="900" spc="-25" dirty="0">
                  <a:solidFill>
                    <a:srgbClr val="231F20"/>
                  </a:solidFill>
                  <a:latin typeface="MS PGothic" charset="-128"/>
                  <a:ea typeface="MS PGothic" charset="-128"/>
                  <a:cs typeface="MS PGothic" charset="-128"/>
                </a:rPr>
                <a:t> </a:t>
              </a:r>
              <a:r>
                <a:rPr sz="900" spc="-10" dirty="0">
                  <a:solidFill>
                    <a:srgbClr val="231F20"/>
                  </a:solidFill>
                  <a:latin typeface="MS PGothic" charset="-128"/>
                  <a:ea typeface="MS PGothic" charset="-128"/>
                  <a:cs typeface="MS PGothic" charset="-128"/>
                </a:rPr>
                <a:t>相当</a:t>
              </a:r>
              <a:r>
                <a:rPr sz="900" dirty="0">
                  <a:solidFill>
                    <a:srgbClr val="231F20"/>
                  </a:solidFill>
                  <a:latin typeface="MS PGothic" charset="-128"/>
                  <a:ea typeface="MS PGothic" charset="-128"/>
                  <a:cs typeface="MS PGothic" charset="-128"/>
                </a:rPr>
                <a:t>機</a:t>
              </a:r>
              <a:r>
                <a:rPr sz="900" spc="-10" dirty="0">
                  <a:solidFill>
                    <a:srgbClr val="231F20"/>
                  </a:solidFill>
                  <a:latin typeface="MS PGothic" charset="-128"/>
                  <a:ea typeface="MS PGothic" charset="-128"/>
                  <a:cs typeface="MS PGothic" charset="-128"/>
                </a:rPr>
                <a:t>能</a:t>
              </a:r>
              <a:r>
                <a:rPr sz="900" dirty="0">
                  <a:solidFill>
                    <a:srgbClr val="231F20"/>
                  </a:solidFill>
                  <a:latin typeface="MS PGothic" charset="-128"/>
                  <a:ea typeface="MS PGothic" charset="-128"/>
                  <a:cs typeface="MS PGothic" charset="-128"/>
                </a:rPr>
                <a:t>で </a:t>
              </a:r>
              <a:r>
                <a:rPr sz="900" spc="5" dirty="0">
                  <a:solidFill>
                    <a:srgbClr val="231F20"/>
                  </a:solidFill>
                  <a:latin typeface="MS PGothic" charset="-128"/>
                  <a:ea typeface="MS PGothic" charset="-128"/>
                  <a:cs typeface="MS PGothic" charset="-128"/>
                </a:rPr>
                <a:t>LAN</a:t>
              </a:r>
              <a:r>
                <a:rPr sz="900" spc="-25"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Base</a:t>
              </a:r>
              <a:r>
                <a:rPr sz="900" spc="-25" dirty="0">
                  <a:solidFill>
                    <a:srgbClr val="231F20"/>
                  </a:solidFill>
                  <a:latin typeface="MS PGothic" charset="-128"/>
                  <a:ea typeface="MS PGothic" charset="-128"/>
                  <a:cs typeface="MS PGothic" charset="-128"/>
                </a:rPr>
                <a:t> </a:t>
              </a:r>
              <a:r>
                <a:rPr sz="900" spc="-55" dirty="0">
                  <a:solidFill>
                    <a:srgbClr val="231F20"/>
                  </a:solidFill>
                  <a:latin typeface="MS PGothic" charset="-128"/>
                  <a:ea typeface="MS PGothic" charset="-128"/>
                  <a:cs typeface="MS PGothic" charset="-128"/>
                </a:rPr>
                <a:t>と</a:t>
              </a:r>
              <a:r>
                <a:rPr sz="900" dirty="0">
                  <a:solidFill>
                    <a:srgbClr val="231F20"/>
                  </a:solidFill>
                  <a:latin typeface="MS PGothic" charset="-128"/>
                  <a:ea typeface="MS PGothic" charset="-128"/>
                  <a:cs typeface="MS PGothic" charset="-128"/>
                </a:rPr>
                <a:t>同価</a:t>
              </a:r>
              <a:r>
                <a:rPr sz="900" spc="0" dirty="0">
                  <a:solidFill>
                    <a:srgbClr val="231F20"/>
                  </a:solidFill>
                  <a:latin typeface="MS PGothic" charset="-128"/>
                  <a:ea typeface="MS PGothic" charset="-128"/>
                  <a:cs typeface="MS PGothic" charset="-128"/>
                </a:rPr>
                <a:t>格</a:t>
              </a:r>
              <a:r>
                <a:rPr sz="900" dirty="0">
                  <a:solidFill>
                    <a:srgbClr val="231F20"/>
                  </a:solidFill>
                  <a:latin typeface="MS PGothic" charset="-128"/>
                  <a:ea typeface="MS PGothic" charset="-128"/>
                  <a:cs typeface="MS PGothic" charset="-128"/>
                </a:rPr>
                <a:t>帯</a:t>
              </a:r>
              <a:endParaRPr sz="900" dirty="0">
                <a:latin typeface="MS PGothic" charset="-128"/>
                <a:ea typeface="MS PGothic" charset="-128"/>
                <a:cs typeface="MS PGothic" charset="-128"/>
              </a:endParaRPr>
            </a:p>
          </p:txBody>
        </p:sp>
        <p:sp>
          <p:nvSpPr>
            <p:cNvPr id="7" name="object 55"/>
            <p:cNvSpPr txBox="1"/>
            <p:nvPr/>
          </p:nvSpPr>
          <p:spPr>
            <a:xfrm>
              <a:off x="1885431" y="3486741"/>
              <a:ext cx="1409858" cy="332854"/>
            </a:xfrm>
            <a:prstGeom prst="rect">
              <a:avLst/>
            </a:prstGeom>
          </p:spPr>
          <p:txBody>
            <a:bodyPr vert="horz" wrap="square" lIns="0" tIns="22860" rIns="0" bIns="0" rtlCol="0">
              <a:spAutoFit/>
            </a:bodyPr>
            <a:lstStyle/>
            <a:p>
              <a:pPr marL="12700">
                <a:lnSpc>
                  <a:spcPct val="100000"/>
                </a:lnSpc>
                <a:spcBef>
                  <a:spcPts val="180"/>
                </a:spcBef>
              </a:pPr>
              <a:r>
                <a:rPr sz="900" dirty="0">
                  <a:solidFill>
                    <a:srgbClr val="231F20"/>
                  </a:solidFill>
                  <a:latin typeface="MS PGothic" charset="-128"/>
                  <a:ea typeface="MS PGothic" charset="-128"/>
                  <a:cs typeface="MS PGothic" charset="-128"/>
                </a:rPr>
                <a:t>※</a:t>
              </a:r>
              <a:r>
                <a:rPr sz="900" spc="-10" dirty="0">
                  <a:solidFill>
                    <a:srgbClr val="231F20"/>
                  </a:solidFill>
                  <a:latin typeface="MS PGothic" charset="-128"/>
                  <a:ea typeface="MS PGothic" charset="-128"/>
                  <a:cs typeface="MS PGothic" charset="-128"/>
                </a:rPr>
                <a:t> </a:t>
              </a:r>
              <a:r>
                <a:rPr sz="900" spc="0" dirty="0">
                  <a:solidFill>
                    <a:srgbClr val="231F20"/>
                  </a:solidFill>
                  <a:latin typeface="MS PGothic" charset="-128"/>
                  <a:ea typeface="MS PGothic" charset="-128"/>
                  <a:cs typeface="MS PGothic" charset="-128"/>
                </a:rPr>
                <a:t>Catalyst</a:t>
              </a:r>
              <a:r>
                <a:rPr sz="900" spc="-15"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3850</a:t>
              </a:r>
              <a:r>
                <a:rPr sz="900" spc="-10" dirty="0">
                  <a:solidFill>
                    <a:srgbClr val="231F20"/>
                  </a:solidFill>
                  <a:latin typeface="MS PGothic" charset="-128"/>
                  <a:ea typeface="MS PGothic" charset="-128"/>
                  <a:cs typeface="MS PGothic" charset="-128"/>
                </a:rPr>
                <a:t> </a:t>
              </a:r>
              <a:r>
                <a:rPr sz="900" spc="-50" dirty="0">
                  <a:solidFill>
                    <a:srgbClr val="231F20"/>
                  </a:solidFill>
                  <a:latin typeface="MS PGothic" charset="-128"/>
                  <a:ea typeface="MS PGothic" charset="-128"/>
                  <a:cs typeface="MS PGothic" charset="-128"/>
                </a:rPr>
                <a:t>と</a:t>
              </a:r>
              <a:r>
                <a:rPr sz="900" spc="-25" dirty="0">
                  <a:solidFill>
                    <a:srgbClr val="231F20"/>
                  </a:solidFill>
                  <a:latin typeface="MS PGothic" charset="-128"/>
                  <a:ea typeface="MS PGothic" charset="-128"/>
                  <a:cs typeface="MS PGothic" charset="-128"/>
                </a:rPr>
                <a:t>の</a:t>
              </a:r>
              <a:r>
                <a:rPr sz="900" spc="5" dirty="0">
                  <a:solidFill>
                    <a:srgbClr val="231F20"/>
                  </a:solidFill>
                  <a:latin typeface="MS PGothic" charset="-128"/>
                  <a:ea typeface="MS PGothic" charset="-128"/>
                  <a:cs typeface="MS PGothic" charset="-128"/>
                </a:rPr>
                <a:t>比</a:t>
              </a:r>
              <a:r>
                <a:rPr sz="900" dirty="0">
                  <a:solidFill>
                    <a:srgbClr val="231F20"/>
                  </a:solidFill>
                  <a:latin typeface="MS PGothic" charset="-128"/>
                  <a:ea typeface="MS PGothic" charset="-128"/>
                  <a:cs typeface="MS PGothic" charset="-128"/>
                </a:rPr>
                <a:t>較</a:t>
              </a:r>
              <a:endParaRPr sz="900" dirty="0">
                <a:latin typeface="MS PGothic" charset="-128"/>
                <a:ea typeface="MS PGothic" charset="-128"/>
                <a:cs typeface="MS PGothic" charset="-128"/>
              </a:endParaRPr>
            </a:p>
            <a:p>
              <a:pPr marL="12700">
                <a:lnSpc>
                  <a:spcPct val="100000"/>
                </a:lnSpc>
                <a:spcBef>
                  <a:spcPts val="80"/>
                </a:spcBef>
              </a:pPr>
              <a:r>
                <a:rPr sz="900" dirty="0">
                  <a:solidFill>
                    <a:srgbClr val="231F20"/>
                  </a:solidFill>
                  <a:latin typeface="MS PGothic" charset="-128"/>
                  <a:ea typeface="MS PGothic" charset="-128"/>
                  <a:cs typeface="MS PGothic" charset="-128"/>
                </a:rPr>
                <a:t>※ </a:t>
              </a:r>
              <a:r>
                <a:rPr sz="900" spc="0" dirty="0">
                  <a:solidFill>
                    <a:srgbClr val="231F20"/>
                  </a:solidFill>
                  <a:latin typeface="MS PGothic" charset="-128"/>
                  <a:ea typeface="MS PGothic" charset="-128"/>
                  <a:cs typeface="MS PGothic" charset="-128"/>
                </a:rPr>
                <a:t>DNA Essentials</a:t>
              </a:r>
              <a:r>
                <a:rPr sz="900" spc="-50"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は</a:t>
              </a:r>
              <a:endParaRPr sz="900" dirty="0">
                <a:latin typeface="MS PGothic" charset="-128"/>
                <a:ea typeface="MS PGothic" charset="-128"/>
                <a:cs typeface="MS PGothic" charset="-128"/>
              </a:endParaRPr>
            </a:p>
            <a:p>
              <a:pPr marL="88900">
                <a:lnSpc>
                  <a:spcPct val="100000"/>
                </a:lnSpc>
                <a:spcBef>
                  <a:spcPts val="80"/>
                </a:spcBef>
              </a:pPr>
              <a:r>
                <a:rPr sz="900" dirty="0">
                  <a:solidFill>
                    <a:srgbClr val="231F20"/>
                  </a:solidFill>
                  <a:latin typeface="MS PGothic" charset="-128"/>
                  <a:ea typeface="MS PGothic" charset="-128"/>
                  <a:cs typeface="MS PGothic" charset="-128"/>
                </a:rPr>
                <a:t>3</a:t>
              </a:r>
              <a:r>
                <a:rPr sz="900" spc="-90" dirty="0">
                  <a:solidFill>
                    <a:srgbClr val="231F20"/>
                  </a:solidFill>
                  <a:latin typeface="MS PGothic" charset="-128"/>
                  <a:ea typeface="MS PGothic" charset="-128"/>
                  <a:cs typeface="MS PGothic" charset="-128"/>
                </a:rPr>
                <a:t> </a:t>
              </a:r>
              <a:r>
                <a:rPr sz="900" spc="-5" dirty="0">
                  <a:solidFill>
                    <a:srgbClr val="231F20"/>
                  </a:solidFill>
                  <a:latin typeface="MS PGothic" charset="-128"/>
                  <a:ea typeface="MS PGothic" charset="-128"/>
                  <a:cs typeface="MS PGothic" charset="-128"/>
                </a:rPr>
                <a:t>年</a:t>
              </a:r>
              <a:r>
                <a:rPr sz="900" spc="-10" dirty="0">
                  <a:solidFill>
                    <a:srgbClr val="231F20"/>
                  </a:solidFill>
                  <a:latin typeface="MS PGothic" charset="-128"/>
                  <a:ea typeface="MS PGothic" charset="-128"/>
                  <a:cs typeface="MS PGothic" charset="-128"/>
                </a:rPr>
                <a:t>間のサ</a:t>
              </a:r>
              <a:r>
                <a:rPr sz="900" spc="-35" dirty="0">
                  <a:solidFill>
                    <a:srgbClr val="231F20"/>
                  </a:solidFill>
                  <a:latin typeface="MS PGothic" charset="-128"/>
                  <a:ea typeface="MS PGothic" charset="-128"/>
                  <a:cs typeface="MS PGothic" charset="-128"/>
                </a:rPr>
                <a:t>ブ</a:t>
              </a:r>
              <a:r>
                <a:rPr sz="900" spc="-45" dirty="0">
                  <a:solidFill>
                    <a:srgbClr val="231F20"/>
                  </a:solidFill>
                  <a:latin typeface="MS PGothic" charset="-128"/>
                  <a:ea typeface="MS PGothic" charset="-128"/>
                  <a:cs typeface="MS PGothic" charset="-128"/>
                </a:rPr>
                <a:t>ス</a:t>
              </a:r>
              <a:r>
                <a:rPr sz="900" spc="-70" dirty="0">
                  <a:solidFill>
                    <a:srgbClr val="231F20"/>
                  </a:solidFill>
                  <a:latin typeface="MS PGothic" charset="-128"/>
                  <a:ea typeface="MS PGothic" charset="-128"/>
                  <a:cs typeface="MS PGothic" charset="-128"/>
                </a:rPr>
                <a:t>ク</a:t>
              </a:r>
              <a:r>
                <a:rPr sz="900" spc="-60" dirty="0">
                  <a:solidFill>
                    <a:srgbClr val="231F20"/>
                  </a:solidFill>
                  <a:latin typeface="MS PGothic" charset="-128"/>
                  <a:ea typeface="MS PGothic" charset="-128"/>
                  <a:cs typeface="MS PGothic" charset="-128"/>
                </a:rPr>
                <a:t>リ</a:t>
              </a:r>
              <a:r>
                <a:rPr sz="900" spc="-30" dirty="0">
                  <a:solidFill>
                    <a:srgbClr val="231F20"/>
                  </a:solidFill>
                  <a:latin typeface="MS PGothic" charset="-128"/>
                  <a:ea typeface="MS PGothic" charset="-128"/>
                  <a:cs typeface="MS PGothic" charset="-128"/>
                </a:rPr>
                <a:t>プ</a:t>
              </a:r>
              <a:r>
                <a:rPr sz="900" spc="-45" dirty="0">
                  <a:solidFill>
                    <a:srgbClr val="231F20"/>
                  </a:solidFill>
                  <a:latin typeface="MS PGothic" charset="-128"/>
                  <a:ea typeface="MS PGothic" charset="-128"/>
                  <a:cs typeface="MS PGothic" charset="-128"/>
                </a:rPr>
                <a:t>シ</a:t>
              </a:r>
              <a:r>
                <a:rPr sz="900" spc="-70" dirty="0">
                  <a:solidFill>
                    <a:srgbClr val="231F20"/>
                  </a:solidFill>
                  <a:latin typeface="MS PGothic" charset="-128"/>
                  <a:ea typeface="MS PGothic" charset="-128"/>
                  <a:cs typeface="MS PGothic" charset="-128"/>
                </a:rPr>
                <a:t>ョ</a:t>
              </a:r>
              <a:r>
                <a:rPr sz="900" spc="-5" dirty="0">
                  <a:solidFill>
                    <a:srgbClr val="231F20"/>
                  </a:solidFill>
                  <a:latin typeface="MS PGothic" charset="-128"/>
                  <a:ea typeface="MS PGothic" charset="-128"/>
                  <a:cs typeface="MS PGothic" charset="-128"/>
                </a:rPr>
                <a:t>ン</a:t>
              </a:r>
              <a:r>
                <a:rPr sz="900" spc="0" dirty="0">
                  <a:solidFill>
                    <a:srgbClr val="231F20"/>
                  </a:solidFill>
                  <a:latin typeface="MS PGothic" charset="-128"/>
                  <a:ea typeface="MS PGothic" charset="-128"/>
                  <a:cs typeface="MS PGothic" charset="-128"/>
                </a:rPr>
                <a:t>選択</a:t>
              </a:r>
              <a:r>
                <a:rPr sz="900" dirty="0">
                  <a:solidFill>
                    <a:srgbClr val="231F20"/>
                  </a:solidFill>
                  <a:latin typeface="MS PGothic" charset="-128"/>
                  <a:ea typeface="MS PGothic" charset="-128"/>
                  <a:cs typeface="MS PGothic" charset="-128"/>
                </a:rPr>
                <a:t>時</a:t>
              </a:r>
              <a:endParaRPr sz="900" dirty="0">
                <a:latin typeface="MS PGothic" charset="-128"/>
                <a:ea typeface="MS PGothic" charset="-128"/>
                <a:cs typeface="MS PGothic" charset="-128"/>
              </a:endParaRPr>
            </a:p>
          </p:txBody>
        </p:sp>
        <p:sp>
          <p:nvSpPr>
            <p:cNvPr id="8" name="object 56"/>
            <p:cNvSpPr txBox="1"/>
            <p:nvPr/>
          </p:nvSpPr>
          <p:spPr>
            <a:xfrm>
              <a:off x="4499988" y="3254984"/>
              <a:ext cx="1471848" cy="332854"/>
            </a:xfrm>
            <a:prstGeom prst="rect">
              <a:avLst/>
            </a:prstGeom>
          </p:spPr>
          <p:txBody>
            <a:bodyPr vert="horz" wrap="square" lIns="0" tIns="22860" rIns="0" bIns="0" rtlCol="0">
              <a:spAutoFit/>
            </a:bodyPr>
            <a:lstStyle/>
            <a:p>
              <a:pPr marL="12700">
                <a:lnSpc>
                  <a:spcPct val="100000"/>
                </a:lnSpc>
                <a:spcBef>
                  <a:spcPts val="180"/>
                </a:spcBef>
              </a:pPr>
              <a:r>
                <a:rPr sz="900" dirty="0">
                  <a:solidFill>
                    <a:srgbClr val="231F20"/>
                  </a:solidFill>
                  <a:latin typeface="MS PGothic" charset="-128"/>
                  <a:ea typeface="MS PGothic" charset="-128"/>
                  <a:cs typeface="MS PGothic" charset="-128"/>
                </a:rPr>
                <a:t>※</a:t>
              </a:r>
              <a:r>
                <a:rPr sz="900" spc="-10" dirty="0">
                  <a:solidFill>
                    <a:srgbClr val="231F20"/>
                  </a:solidFill>
                  <a:latin typeface="MS PGothic" charset="-128"/>
                  <a:ea typeface="MS PGothic" charset="-128"/>
                  <a:cs typeface="MS PGothic" charset="-128"/>
                </a:rPr>
                <a:t> </a:t>
              </a:r>
              <a:r>
                <a:rPr sz="900" spc="0" dirty="0">
                  <a:solidFill>
                    <a:srgbClr val="231F20"/>
                  </a:solidFill>
                  <a:latin typeface="MS PGothic" charset="-128"/>
                  <a:ea typeface="MS PGothic" charset="-128"/>
                  <a:cs typeface="MS PGothic" charset="-128"/>
                </a:rPr>
                <a:t>Catalyst</a:t>
              </a:r>
              <a:r>
                <a:rPr sz="900" spc="-15"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3850</a:t>
              </a:r>
              <a:r>
                <a:rPr sz="900" spc="-10" dirty="0">
                  <a:solidFill>
                    <a:srgbClr val="231F20"/>
                  </a:solidFill>
                  <a:latin typeface="MS PGothic" charset="-128"/>
                  <a:ea typeface="MS PGothic" charset="-128"/>
                  <a:cs typeface="MS PGothic" charset="-128"/>
                </a:rPr>
                <a:t> </a:t>
              </a:r>
              <a:r>
                <a:rPr sz="900" spc="-50" dirty="0">
                  <a:solidFill>
                    <a:srgbClr val="231F20"/>
                  </a:solidFill>
                  <a:latin typeface="MS PGothic" charset="-128"/>
                  <a:ea typeface="MS PGothic" charset="-128"/>
                  <a:cs typeface="MS PGothic" charset="-128"/>
                </a:rPr>
                <a:t>と</a:t>
              </a:r>
              <a:r>
                <a:rPr sz="900" spc="-25" dirty="0">
                  <a:solidFill>
                    <a:srgbClr val="231F20"/>
                  </a:solidFill>
                  <a:latin typeface="MS PGothic" charset="-128"/>
                  <a:ea typeface="MS PGothic" charset="-128"/>
                  <a:cs typeface="MS PGothic" charset="-128"/>
                </a:rPr>
                <a:t>の</a:t>
              </a:r>
              <a:r>
                <a:rPr sz="900" spc="5" dirty="0">
                  <a:solidFill>
                    <a:srgbClr val="231F20"/>
                  </a:solidFill>
                  <a:latin typeface="MS PGothic" charset="-128"/>
                  <a:ea typeface="MS PGothic" charset="-128"/>
                  <a:cs typeface="MS PGothic" charset="-128"/>
                </a:rPr>
                <a:t>比</a:t>
              </a:r>
              <a:r>
                <a:rPr sz="900" dirty="0">
                  <a:solidFill>
                    <a:srgbClr val="231F20"/>
                  </a:solidFill>
                  <a:latin typeface="MS PGothic" charset="-128"/>
                  <a:ea typeface="MS PGothic" charset="-128"/>
                  <a:cs typeface="MS PGothic" charset="-128"/>
                </a:rPr>
                <a:t>較</a:t>
              </a:r>
              <a:endParaRPr sz="900" dirty="0">
                <a:latin typeface="MS PGothic" charset="-128"/>
                <a:ea typeface="MS PGothic" charset="-128"/>
                <a:cs typeface="MS PGothic" charset="-128"/>
              </a:endParaRPr>
            </a:p>
            <a:p>
              <a:pPr marL="12700">
                <a:lnSpc>
                  <a:spcPct val="100000"/>
                </a:lnSpc>
                <a:spcBef>
                  <a:spcPts val="80"/>
                </a:spcBef>
              </a:pPr>
              <a:r>
                <a:rPr sz="900" dirty="0">
                  <a:solidFill>
                    <a:srgbClr val="231F20"/>
                  </a:solidFill>
                  <a:latin typeface="MS PGothic" charset="-128"/>
                  <a:ea typeface="MS PGothic" charset="-128"/>
                  <a:cs typeface="MS PGothic" charset="-128"/>
                </a:rPr>
                <a:t>※ </a:t>
              </a:r>
              <a:r>
                <a:rPr sz="900" spc="0" dirty="0">
                  <a:solidFill>
                    <a:srgbClr val="231F20"/>
                  </a:solidFill>
                  <a:latin typeface="MS PGothic" charset="-128"/>
                  <a:ea typeface="MS PGothic" charset="-128"/>
                  <a:cs typeface="MS PGothic" charset="-128"/>
                </a:rPr>
                <a:t>DNA Advantage</a:t>
              </a:r>
              <a:r>
                <a:rPr sz="900" spc="-50"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は</a:t>
              </a:r>
              <a:endParaRPr sz="900" dirty="0">
                <a:latin typeface="MS PGothic" charset="-128"/>
                <a:ea typeface="MS PGothic" charset="-128"/>
                <a:cs typeface="MS PGothic" charset="-128"/>
              </a:endParaRPr>
            </a:p>
            <a:p>
              <a:pPr marL="88900">
                <a:lnSpc>
                  <a:spcPct val="100000"/>
                </a:lnSpc>
                <a:spcBef>
                  <a:spcPts val="80"/>
                </a:spcBef>
              </a:pPr>
              <a:r>
                <a:rPr sz="900" dirty="0">
                  <a:solidFill>
                    <a:srgbClr val="231F20"/>
                  </a:solidFill>
                  <a:latin typeface="MS PGothic" charset="-128"/>
                  <a:ea typeface="MS PGothic" charset="-128"/>
                  <a:cs typeface="MS PGothic" charset="-128"/>
                </a:rPr>
                <a:t>3</a:t>
              </a:r>
              <a:r>
                <a:rPr sz="900" spc="-90" dirty="0">
                  <a:solidFill>
                    <a:srgbClr val="231F20"/>
                  </a:solidFill>
                  <a:latin typeface="MS PGothic" charset="-128"/>
                  <a:ea typeface="MS PGothic" charset="-128"/>
                  <a:cs typeface="MS PGothic" charset="-128"/>
                </a:rPr>
                <a:t> </a:t>
              </a:r>
              <a:r>
                <a:rPr sz="900" spc="-5" dirty="0">
                  <a:solidFill>
                    <a:srgbClr val="231F20"/>
                  </a:solidFill>
                  <a:latin typeface="MS PGothic" charset="-128"/>
                  <a:ea typeface="MS PGothic" charset="-128"/>
                  <a:cs typeface="MS PGothic" charset="-128"/>
                </a:rPr>
                <a:t>年</a:t>
              </a:r>
              <a:r>
                <a:rPr sz="900" spc="-10" dirty="0">
                  <a:solidFill>
                    <a:srgbClr val="231F20"/>
                  </a:solidFill>
                  <a:latin typeface="MS PGothic" charset="-128"/>
                  <a:ea typeface="MS PGothic" charset="-128"/>
                  <a:cs typeface="MS PGothic" charset="-128"/>
                </a:rPr>
                <a:t>間のサ</a:t>
              </a:r>
              <a:r>
                <a:rPr sz="900" spc="-35" dirty="0">
                  <a:solidFill>
                    <a:srgbClr val="231F20"/>
                  </a:solidFill>
                  <a:latin typeface="MS PGothic" charset="-128"/>
                  <a:ea typeface="MS PGothic" charset="-128"/>
                  <a:cs typeface="MS PGothic" charset="-128"/>
                </a:rPr>
                <a:t>ブ</a:t>
              </a:r>
              <a:r>
                <a:rPr sz="900" spc="-45" dirty="0">
                  <a:solidFill>
                    <a:srgbClr val="231F20"/>
                  </a:solidFill>
                  <a:latin typeface="MS PGothic" charset="-128"/>
                  <a:ea typeface="MS PGothic" charset="-128"/>
                  <a:cs typeface="MS PGothic" charset="-128"/>
                </a:rPr>
                <a:t>ス</a:t>
              </a:r>
              <a:r>
                <a:rPr sz="900" spc="-70" dirty="0">
                  <a:solidFill>
                    <a:srgbClr val="231F20"/>
                  </a:solidFill>
                  <a:latin typeface="MS PGothic" charset="-128"/>
                  <a:ea typeface="MS PGothic" charset="-128"/>
                  <a:cs typeface="MS PGothic" charset="-128"/>
                </a:rPr>
                <a:t>ク</a:t>
              </a:r>
              <a:r>
                <a:rPr sz="900" spc="-60" dirty="0">
                  <a:solidFill>
                    <a:srgbClr val="231F20"/>
                  </a:solidFill>
                  <a:latin typeface="MS PGothic" charset="-128"/>
                  <a:ea typeface="MS PGothic" charset="-128"/>
                  <a:cs typeface="MS PGothic" charset="-128"/>
                </a:rPr>
                <a:t>リ</a:t>
              </a:r>
              <a:r>
                <a:rPr sz="900" spc="-30" dirty="0">
                  <a:solidFill>
                    <a:srgbClr val="231F20"/>
                  </a:solidFill>
                  <a:latin typeface="MS PGothic" charset="-128"/>
                  <a:ea typeface="MS PGothic" charset="-128"/>
                  <a:cs typeface="MS PGothic" charset="-128"/>
                </a:rPr>
                <a:t>プ</a:t>
              </a:r>
              <a:r>
                <a:rPr sz="900" spc="-45" dirty="0">
                  <a:solidFill>
                    <a:srgbClr val="231F20"/>
                  </a:solidFill>
                  <a:latin typeface="MS PGothic" charset="-128"/>
                  <a:ea typeface="MS PGothic" charset="-128"/>
                  <a:cs typeface="MS PGothic" charset="-128"/>
                </a:rPr>
                <a:t>シ</a:t>
              </a:r>
              <a:r>
                <a:rPr sz="900" spc="-70" dirty="0">
                  <a:solidFill>
                    <a:srgbClr val="231F20"/>
                  </a:solidFill>
                  <a:latin typeface="MS PGothic" charset="-128"/>
                  <a:ea typeface="MS PGothic" charset="-128"/>
                  <a:cs typeface="MS PGothic" charset="-128"/>
                </a:rPr>
                <a:t>ョ</a:t>
              </a:r>
              <a:r>
                <a:rPr sz="900" spc="-5" dirty="0">
                  <a:solidFill>
                    <a:srgbClr val="231F20"/>
                  </a:solidFill>
                  <a:latin typeface="MS PGothic" charset="-128"/>
                  <a:ea typeface="MS PGothic" charset="-128"/>
                  <a:cs typeface="MS PGothic" charset="-128"/>
                </a:rPr>
                <a:t>ン</a:t>
              </a:r>
              <a:r>
                <a:rPr sz="900" spc="0" dirty="0">
                  <a:solidFill>
                    <a:srgbClr val="231F20"/>
                  </a:solidFill>
                  <a:latin typeface="MS PGothic" charset="-128"/>
                  <a:ea typeface="MS PGothic" charset="-128"/>
                  <a:cs typeface="MS PGothic" charset="-128"/>
                </a:rPr>
                <a:t>選択</a:t>
              </a:r>
              <a:r>
                <a:rPr sz="900" dirty="0">
                  <a:solidFill>
                    <a:srgbClr val="231F20"/>
                  </a:solidFill>
                  <a:latin typeface="MS PGothic" charset="-128"/>
                  <a:ea typeface="MS PGothic" charset="-128"/>
                  <a:cs typeface="MS PGothic" charset="-128"/>
                </a:rPr>
                <a:t>時</a:t>
              </a:r>
              <a:endParaRPr sz="900" dirty="0">
                <a:latin typeface="MS PGothic" charset="-128"/>
                <a:ea typeface="MS PGothic" charset="-128"/>
                <a:cs typeface="MS PGothic" charset="-128"/>
              </a:endParaRPr>
            </a:p>
          </p:txBody>
        </p:sp>
        <p:sp>
          <p:nvSpPr>
            <p:cNvPr id="9" name="object 57"/>
            <p:cNvSpPr txBox="1"/>
            <p:nvPr/>
          </p:nvSpPr>
          <p:spPr>
            <a:xfrm>
              <a:off x="4640592" y="2795665"/>
              <a:ext cx="1036955" cy="253474"/>
            </a:xfrm>
            <a:prstGeom prst="rect">
              <a:avLst/>
            </a:prstGeom>
          </p:spPr>
          <p:txBody>
            <a:bodyPr vert="horz" wrap="square" lIns="0" tIns="12700" rIns="0" bIns="0" rtlCol="0">
              <a:spAutoFit/>
            </a:bodyPr>
            <a:lstStyle/>
            <a:p>
              <a:pPr marL="98425" marR="5080" indent="-85725">
                <a:lnSpc>
                  <a:spcPct val="111100"/>
                </a:lnSpc>
                <a:spcBef>
                  <a:spcPts val="100"/>
                </a:spcBef>
              </a:pPr>
              <a:r>
                <a:rPr sz="900" spc="0" dirty="0">
                  <a:solidFill>
                    <a:srgbClr val="231F20"/>
                  </a:solidFill>
                  <a:latin typeface="MS PGothic" charset="-128"/>
                  <a:ea typeface="MS PGothic" charset="-128"/>
                  <a:cs typeface="MS PGothic" charset="-128"/>
                </a:rPr>
                <a:t>IP</a:t>
              </a:r>
              <a:r>
                <a:rPr sz="900" spc="-20" dirty="0">
                  <a:solidFill>
                    <a:srgbClr val="231F20"/>
                  </a:solidFill>
                  <a:latin typeface="MS PGothic" charset="-128"/>
                  <a:ea typeface="MS PGothic" charset="-128"/>
                  <a:cs typeface="MS PGothic" charset="-128"/>
                </a:rPr>
                <a:t> </a:t>
              </a:r>
              <a:r>
                <a:rPr sz="900" spc="0" dirty="0">
                  <a:solidFill>
                    <a:srgbClr val="231F20"/>
                  </a:solidFill>
                  <a:latin typeface="MS PGothic" charset="-128"/>
                  <a:ea typeface="MS PGothic" charset="-128"/>
                  <a:cs typeface="MS PGothic" charset="-128"/>
                </a:rPr>
                <a:t>Services</a:t>
              </a:r>
              <a:r>
                <a:rPr sz="900" spc="-20" dirty="0">
                  <a:solidFill>
                    <a:srgbClr val="231F20"/>
                  </a:solidFill>
                  <a:latin typeface="MS PGothic" charset="-128"/>
                  <a:ea typeface="MS PGothic" charset="-128"/>
                  <a:cs typeface="MS PGothic" charset="-128"/>
                </a:rPr>
                <a:t> </a:t>
              </a:r>
              <a:r>
                <a:rPr sz="900" spc="-10" dirty="0">
                  <a:solidFill>
                    <a:srgbClr val="231F20"/>
                  </a:solidFill>
                  <a:latin typeface="MS PGothic" charset="-128"/>
                  <a:ea typeface="MS PGothic" charset="-128"/>
                  <a:cs typeface="MS PGothic" charset="-128"/>
                </a:rPr>
                <a:t>相当</a:t>
              </a:r>
              <a:r>
                <a:rPr sz="900" dirty="0">
                  <a:solidFill>
                    <a:srgbClr val="231F20"/>
                  </a:solidFill>
                  <a:latin typeface="MS PGothic" charset="-128"/>
                  <a:ea typeface="MS PGothic" charset="-128"/>
                  <a:cs typeface="MS PGothic" charset="-128"/>
                </a:rPr>
                <a:t>機</a:t>
              </a:r>
              <a:r>
                <a:rPr sz="900" spc="-10" dirty="0">
                  <a:solidFill>
                    <a:srgbClr val="231F20"/>
                  </a:solidFill>
                  <a:latin typeface="MS PGothic" charset="-128"/>
                  <a:ea typeface="MS PGothic" charset="-128"/>
                  <a:cs typeface="MS PGothic" charset="-128"/>
                </a:rPr>
                <a:t>能</a:t>
              </a:r>
              <a:r>
                <a:rPr sz="900" dirty="0">
                  <a:solidFill>
                    <a:srgbClr val="231F20"/>
                  </a:solidFill>
                  <a:latin typeface="MS PGothic" charset="-128"/>
                  <a:ea typeface="MS PGothic" charset="-128"/>
                  <a:cs typeface="MS PGothic" charset="-128"/>
                </a:rPr>
                <a:t>で </a:t>
              </a:r>
              <a:r>
                <a:rPr sz="900" spc="0" dirty="0">
                  <a:solidFill>
                    <a:srgbClr val="231F20"/>
                  </a:solidFill>
                  <a:latin typeface="MS PGothic" charset="-128"/>
                  <a:ea typeface="MS PGothic" charset="-128"/>
                  <a:cs typeface="MS PGothic" charset="-128"/>
                </a:rPr>
                <a:t>IP</a:t>
              </a:r>
              <a:r>
                <a:rPr sz="900" spc="-30" dirty="0">
                  <a:solidFill>
                    <a:srgbClr val="231F20"/>
                  </a:solidFill>
                  <a:latin typeface="MS PGothic" charset="-128"/>
                  <a:ea typeface="MS PGothic" charset="-128"/>
                  <a:cs typeface="MS PGothic" charset="-128"/>
                </a:rPr>
                <a:t> </a:t>
              </a:r>
              <a:r>
                <a:rPr sz="900" dirty="0">
                  <a:solidFill>
                    <a:srgbClr val="231F20"/>
                  </a:solidFill>
                  <a:latin typeface="MS PGothic" charset="-128"/>
                  <a:ea typeface="MS PGothic" charset="-128"/>
                  <a:cs typeface="MS PGothic" charset="-128"/>
                </a:rPr>
                <a:t>Base</a:t>
              </a:r>
              <a:r>
                <a:rPr sz="900" spc="-35" dirty="0">
                  <a:solidFill>
                    <a:srgbClr val="231F20"/>
                  </a:solidFill>
                  <a:latin typeface="MS PGothic" charset="-128"/>
                  <a:ea typeface="MS PGothic" charset="-128"/>
                  <a:cs typeface="MS PGothic" charset="-128"/>
                </a:rPr>
                <a:t> </a:t>
              </a:r>
              <a:r>
                <a:rPr sz="900" spc="-55" dirty="0">
                  <a:solidFill>
                    <a:srgbClr val="231F20"/>
                  </a:solidFill>
                  <a:latin typeface="MS PGothic" charset="-128"/>
                  <a:ea typeface="MS PGothic" charset="-128"/>
                  <a:cs typeface="MS PGothic" charset="-128"/>
                </a:rPr>
                <a:t>と</a:t>
              </a:r>
              <a:r>
                <a:rPr sz="900" dirty="0">
                  <a:solidFill>
                    <a:srgbClr val="231F20"/>
                  </a:solidFill>
                  <a:latin typeface="MS PGothic" charset="-128"/>
                  <a:ea typeface="MS PGothic" charset="-128"/>
                  <a:cs typeface="MS PGothic" charset="-128"/>
                </a:rPr>
                <a:t>同価</a:t>
              </a:r>
              <a:r>
                <a:rPr sz="900" spc="0" dirty="0">
                  <a:solidFill>
                    <a:srgbClr val="231F20"/>
                  </a:solidFill>
                  <a:latin typeface="MS PGothic" charset="-128"/>
                  <a:ea typeface="MS PGothic" charset="-128"/>
                  <a:cs typeface="MS PGothic" charset="-128"/>
                </a:rPr>
                <a:t>格</a:t>
              </a:r>
              <a:r>
                <a:rPr sz="900" dirty="0">
                  <a:solidFill>
                    <a:srgbClr val="231F20"/>
                  </a:solidFill>
                  <a:latin typeface="MS PGothic" charset="-128"/>
                  <a:ea typeface="MS PGothic" charset="-128"/>
                  <a:cs typeface="MS PGothic" charset="-128"/>
                </a:rPr>
                <a:t>帯</a:t>
              </a:r>
              <a:endParaRPr sz="900">
                <a:latin typeface="MS PGothic" charset="-128"/>
                <a:ea typeface="MS PGothic" charset="-128"/>
                <a:cs typeface="MS PGothic" charset="-128"/>
              </a:endParaRPr>
            </a:p>
          </p:txBody>
        </p:sp>
        <p:sp>
          <p:nvSpPr>
            <p:cNvPr id="10" name="object 61"/>
            <p:cNvSpPr/>
            <p:nvPr/>
          </p:nvSpPr>
          <p:spPr>
            <a:xfrm>
              <a:off x="5972157" y="3393571"/>
              <a:ext cx="1050290" cy="450215"/>
            </a:xfrm>
            <a:custGeom>
              <a:avLst/>
              <a:gdLst/>
              <a:ahLst/>
              <a:cxnLst/>
              <a:rect l="l" t="t" r="r" b="b"/>
              <a:pathLst>
                <a:path w="1050290" h="450215">
                  <a:moveTo>
                    <a:pt x="0" y="56273"/>
                  </a:moveTo>
                  <a:lnTo>
                    <a:pt x="0" y="393738"/>
                  </a:lnTo>
                  <a:lnTo>
                    <a:pt x="5692" y="402058"/>
                  </a:lnTo>
                  <a:lnTo>
                    <a:pt x="48796" y="417469"/>
                  </a:lnTo>
                  <a:lnTo>
                    <a:pt x="128777" y="430661"/>
                  </a:lnTo>
                  <a:lnTo>
                    <a:pt x="180565" y="436209"/>
                  </a:lnTo>
                  <a:lnTo>
                    <a:pt x="239136" y="440942"/>
                  </a:lnTo>
                  <a:lnTo>
                    <a:pt x="303676" y="444774"/>
                  </a:lnTo>
                  <a:lnTo>
                    <a:pt x="373374" y="447619"/>
                  </a:lnTo>
                  <a:lnTo>
                    <a:pt x="447416" y="449389"/>
                  </a:lnTo>
                  <a:lnTo>
                    <a:pt x="524992" y="449999"/>
                  </a:lnTo>
                  <a:lnTo>
                    <a:pt x="602571" y="449389"/>
                  </a:lnTo>
                  <a:lnTo>
                    <a:pt x="676616" y="447619"/>
                  </a:lnTo>
                  <a:lnTo>
                    <a:pt x="746316" y="444774"/>
                  </a:lnTo>
                  <a:lnTo>
                    <a:pt x="810858" y="440942"/>
                  </a:lnTo>
                  <a:lnTo>
                    <a:pt x="869430" y="436209"/>
                  </a:lnTo>
                  <a:lnTo>
                    <a:pt x="921219" y="430661"/>
                  </a:lnTo>
                  <a:lnTo>
                    <a:pt x="965413" y="424386"/>
                  </a:lnTo>
                  <a:lnTo>
                    <a:pt x="1027768" y="409998"/>
                  </a:lnTo>
                  <a:lnTo>
                    <a:pt x="1049997" y="393738"/>
                  </a:lnTo>
                  <a:lnTo>
                    <a:pt x="1049997" y="112509"/>
                  </a:lnTo>
                  <a:lnTo>
                    <a:pt x="524992" y="112509"/>
                  </a:lnTo>
                  <a:lnTo>
                    <a:pt x="447416" y="111899"/>
                  </a:lnTo>
                  <a:lnTo>
                    <a:pt x="373374" y="110127"/>
                  </a:lnTo>
                  <a:lnTo>
                    <a:pt x="303676" y="107281"/>
                  </a:lnTo>
                  <a:lnTo>
                    <a:pt x="239136" y="103447"/>
                  </a:lnTo>
                  <a:lnTo>
                    <a:pt x="180565" y="98713"/>
                  </a:lnTo>
                  <a:lnTo>
                    <a:pt x="128777" y="93165"/>
                  </a:lnTo>
                  <a:lnTo>
                    <a:pt x="84583" y="86891"/>
                  </a:lnTo>
                  <a:lnTo>
                    <a:pt x="22229" y="72512"/>
                  </a:lnTo>
                  <a:lnTo>
                    <a:pt x="5692" y="64582"/>
                  </a:lnTo>
                  <a:lnTo>
                    <a:pt x="0" y="56273"/>
                  </a:lnTo>
                  <a:close/>
                </a:path>
                <a:path w="1050290" h="450215">
                  <a:moveTo>
                    <a:pt x="524992" y="0"/>
                  </a:moveTo>
                  <a:lnTo>
                    <a:pt x="447416" y="609"/>
                  </a:lnTo>
                  <a:lnTo>
                    <a:pt x="373374" y="2381"/>
                  </a:lnTo>
                  <a:lnTo>
                    <a:pt x="303676" y="5228"/>
                  </a:lnTo>
                  <a:lnTo>
                    <a:pt x="239136" y="9063"/>
                  </a:lnTo>
                  <a:lnTo>
                    <a:pt x="180565" y="13799"/>
                  </a:lnTo>
                  <a:lnTo>
                    <a:pt x="128777" y="19349"/>
                  </a:lnTo>
                  <a:lnTo>
                    <a:pt x="84583" y="25627"/>
                  </a:lnTo>
                  <a:lnTo>
                    <a:pt x="22229" y="40017"/>
                  </a:lnTo>
                  <a:lnTo>
                    <a:pt x="0" y="56273"/>
                  </a:lnTo>
                  <a:lnTo>
                    <a:pt x="5692" y="64582"/>
                  </a:lnTo>
                  <a:lnTo>
                    <a:pt x="48796" y="79978"/>
                  </a:lnTo>
                  <a:lnTo>
                    <a:pt x="128777" y="93165"/>
                  </a:lnTo>
                  <a:lnTo>
                    <a:pt x="180565" y="98713"/>
                  </a:lnTo>
                  <a:lnTo>
                    <a:pt x="239136" y="103447"/>
                  </a:lnTo>
                  <a:lnTo>
                    <a:pt x="303676" y="107281"/>
                  </a:lnTo>
                  <a:lnTo>
                    <a:pt x="373374" y="110127"/>
                  </a:lnTo>
                  <a:lnTo>
                    <a:pt x="447416" y="111899"/>
                  </a:lnTo>
                  <a:lnTo>
                    <a:pt x="524992" y="112509"/>
                  </a:lnTo>
                  <a:lnTo>
                    <a:pt x="602571" y="111899"/>
                  </a:lnTo>
                  <a:lnTo>
                    <a:pt x="676616" y="110127"/>
                  </a:lnTo>
                  <a:lnTo>
                    <a:pt x="746316" y="107281"/>
                  </a:lnTo>
                  <a:lnTo>
                    <a:pt x="810858" y="103447"/>
                  </a:lnTo>
                  <a:lnTo>
                    <a:pt x="869430" y="98713"/>
                  </a:lnTo>
                  <a:lnTo>
                    <a:pt x="921219" y="93165"/>
                  </a:lnTo>
                  <a:lnTo>
                    <a:pt x="965413" y="86891"/>
                  </a:lnTo>
                  <a:lnTo>
                    <a:pt x="1027768" y="72512"/>
                  </a:lnTo>
                  <a:lnTo>
                    <a:pt x="1049997" y="56273"/>
                  </a:lnTo>
                  <a:lnTo>
                    <a:pt x="1044305" y="47955"/>
                  </a:lnTo>
                  <a:lnTo>
                    <a:pt x="1001200" y="32545"/>
                  </a:lnTo>
                  <a:lnTo>
                    <a:pt x="921219" y="19349"/>
                  </a:lnTo>
                  <a:lnTo>
                    <a:pt x="869430" y="13799"/>
                  </a:lnTo>
                  <a:lnTo>
                    <a:pt x="810858" y="9063"/>
                  </a:lnTo>
                  <a:lnTo>
                    <a:pt x="746316" y="5228"/>
                  </a:lnTo>
                  <a:lnTo>
                    <a:pt x="676616" y="2381"/>
                  </a:lnTo>
                  <a:lnTo>
                    <a:pt x="602571" y="609"/>
                  </a:lnTo>
                  <a:lnTo>
                    <a:pt x="524992" y="0"/>
                  </a:lnTo>
                  <a:close/>
                </a:path>
                <a:path w="1050290" h="450215">
                  <a:moveTo>
                    <a:pt x="1049997" y="56273"/>
                  </a:moveTo>
                  <a:lnTo>
                    <a:pt x="1001200" y="79978"/>
                  </a:lnTo>
                  <a:lnTo>
                    <a:pt x="921219" y="93165"/>
                  </a:lnTo>
                  <a:lnTo>
                    <a:pt x="869430" y="98713"/>
                  </a:lnTo>
                  <a:lnTo>
                    <a:pt x="810858" y="103447"/>
                  </a:lnTo>
                  <a:lnTo>
                    <a:pt x="746316" y="107281"/>
                  </a:lnTo>
                  <a:lnTo>
                    <a:pt x="676616" y="110127"/>
                  </a:lnTo>
                  <a:lnTo>
                    <a:pt x="602571" y="111899"/>
                  </a:lnTo>
                  <a:lnTo>
                    <a:pt x="524992" y="112509"/>
                  </a:lnTo>
                  <a:lnTo>
                    <a:pt x="1049997" y="112509"/>
                  </a:lnTo>
                  <a:lnTo>
                    <a:pt x="1049997" y="56273"/>
                  </a:lnTo>
                  <a:close/>
                </a:path>
              </a:pathLst>
            </a:custGeom>
            <a:solidFill>
              <a:srgbClr val="6EBE4A"/>
            </a:solidFill>
          </p:spPr>
          <p:txBody>
            <a:bodyPr wrap="square" lIns="0" tIns="0" rIns="0" bIns="0" rtlCol="0"/>
            <a:lstStyle/>
            <a:p>
              <a:endParaRPr sz="2800" dirty="0">
                <a:latin typeface="MS PGothic" charset="-128"/>
                <a:ea typeface="MS PGothic" charset="-128"/>
                <a:cs typeface="MS PGothic" charset="-128"/>
              </a:endParaRPr>
            </a:p>
          </p:txBody>
        </p:sp>
        <p:sp>
          <p:nvSpPr>
            <p:cNvPr id="11" name="object 62"/>
            <p:cNvSpPr/>
            <p:nvPr/>
          </p:nvSpPr>
          <p:spPr>
            <a:xfrm>
              <a:off x="5972157" y="3393571"/>
              <a:ext cx="1050290" cy="113030"/>
            </a:xfrm>
            <a:custGeom>
              <a:avLst/>
              <a:gdLst/>
              <a:ahLst/>
              <a:cxnLst/>
              <a:rect l="l" t="t" r="r" b="b"/>
              <a:pathLst>
                <a:path w="1050290" h="113029">
                  <a:moveTo>
                    <a:pt x="1049997" y="56273"/>
                  </a:moveTo>
                  <a:lnTo>
                    <a:pt x="1001200" y="79978"/>
                  </a:lnTo>
                  <a:lnTo>
                    <a:pt x="921219" y="93165"/>
                  </a:lnTo>
                  <a:lnTo>
                    <a:pt x="869430" y="98713"/>
                  </a:lnTo>
                  <a:lnTo>
                    <a:pt x="810858" y="103447"/>
                  </a:lnTo>
                  <a:lnTo>
                    <a:pt x="746316" y="107281"/>
                  </a:lnTo>
                  <a:lnTo>
                    <a:pt x="676616" y="110127"/>
                  </a:lnTo>
                  <a:lnTo>
                    <a:pt x="602571" y="111899"/>
                  </a:lnTo>
                  <a:lnTo>
                    <a:pt x="524992" y="112509"/>
                  </a:lnTo>
                  <a:lnTo>
                    <a:pt x="447416" y="111899"/>
                  </a:lnTo>
                  <a:lnTo>
                    <a:pt x="373374" y="110127"/>
                  </a:lnTo>
                  <a:lnTo>
                    <a:pt x="303676" y="107281"/>
                  </a:lnTo>
                  <a:lnTo>
                    <a:pt x="239136" y="103447"/>
                  </a:lnTo>
                  <a:lnTo>
                    <a:pt x="180565" y="98713"/>
                  </a:lnTo>
                  <a:lnTo>
                    <a:pt x="128777" y="93165"/>
                  </a:lnTo>
                  <a:lnTo>
                    <a:pt x="84583" y="86891"/>
                  </a:lnTo>
                  <a:lnTo>
                    <a:pt x="22229" y="72512"/>
                  </a:lnTo>
                  <a:lnTo>
                    <a:pt x="0" y="56273"/>
                  </a:lnTo>
                  <a:lnTo>
                    <a:pt x="5692" y="47955"/>
                  </a:lnTo>
                  <a:lnTo>
                    <a:pt x="48796" y="32545"/>
                  </a:lnTo>
                  <a:lnTo>
                    <a:pt x="128777" y="19349"/>
                  </a:lnTo>
                  <a:lnTo>
                    <a:pt x="180565" y="13799"/>
                  </a:lnTo>
                  <a:lnTo>
                    <a:pt x="239136" y="9063"/>
                  </a:lnTo>
                  <a:lnTo>
                    <a:pt x="303676" y="5228"/>
                  </a:lnTo>
                  <a:lnTo>
                    <a:pt x="373374" y="2381"/>
                  </a:lnTo>
                  <a:lnTo>
                    <a:pt x="447416" y="609"/>
                  </a:lnTo>
                  <a:lnTo>
                    <a:pt x="524992" y="0"/>
                  </a:lnTo>
                  <a:lnTo>
                    <a:pt x="602571" y="609"/>
                  </a:lnTo>
                  <a:lnTo>
                    <a:pt x="676616" y="2381"/>
                  </a:lnTo>
                  <a:lnTo>
                    <a:pt x="746316" y="5228"/>
                  </a:lnTo>
                  <a:lnTo>
                    <a:pt x="810858" y="9063"/>
                  </a:lnTo>
                  <a:lnTo>
                    <a:pt x="869430" y="13799"/>
                  </a:lnTo>
                  <a:lnTo>
                    <a:pt x="921219" y="19349"/>
                  </a:lnTo>
                  <a:lnTo>
                    <a:pt x="965413"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12" name="object 63"/>
            <p:cNvSpPr/>
            <p:nvPr/>
          </p:nvSpPr>
          <p:spPr>
            <a:xfrm>
              <a:off x="5972157" y="3449845"/>
              <a:ext cx="1050290" cy="394335"/>
            </a:xfrm>
            <a:custGeom>
              <a:avLst/>
              <a:gdLst/>
              <a:ahLst/>
              <a:cxnLst/>
              <a:rect l="l" t="t" r="r" b="b"/>
              <a:pathLst>
                <a:path w="1050290" h="394334">
                  <a:moveTo>
                    <a:pt x="1049997" y="0"/>
                  </a:moveTo>
                  <a:lnTo>
                    <a:pt x="1049997" y="337464"/>
                  </a:lnTo>
                  <a:lnTo>
                    <a:pt x="1044305" y="345785"/>
                  </a:lnTo>
                  <a:lnTo>
                    <a:pt x="1001200" y="361195"/>
                  </a:lnTo>
                  <a:lnTo>
                    <a:pt x="921219" y="374388"/>
                  </a:lnTo>
                  <a:lnTo>
                    <a:pt x="869430" y="379935"/>
                  </a:lnTo>
                  <a:lnTo>
                    <a:pt x="810858" y="384669"/>
                  </a:lnTo>
                  <a:lnTo>
                    <a:pt x="746316" y="388501"/>
                  </a:lnTo>
                  <a:lnTo>
                    <a:pt x="676616" y="391345"/>
                  </a:lnTo>
                  <a:lnTo>
                    <a:pt x="602571" y="393116"/>
                  </a:lnTo>
                  <a:lnTo>
                    <a:pt x="524992" y="393725"/>
                  </a:lnTo>
                  <a:lnTo>
                    <a:pt x="447416" y="393116"/>
                  </a:lnTo>
                  <a:lnTo>
                    <a:pt x="373374" y="391345"/>
                  </a:lnTo>
                  <a:lnTo>
                    <a:pt x="303676" y="388501"/>
                  </a:lnTo>
                  <a:lnTo>
                    <a:pt x="239136" y="384669"/>
                  </a:lnTo>
                  <a:lnTo>
                    <a:pt x="180565" y="379935"/>
                  </a:lnTo>
                  <a:lnTo>
                    <a:pt x="128777" y="374388"/>
                  </a:lnTo>
                  <a:lnTo>
                    <a:pt x="84583" y="368112"/>
                  </a:lnTo>
                  <a:lnTo>
                    <a:pt x="22229" y="353724"/>
                  </a:lnTo>
                  <a:lnTo>
                    <a:pt x="0" y="337464"/>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13" name="object 64"/>
            <p:cNvSpPr txBox="1"/>
            <p:nvPr/>
          </p:nvSpPr>
          <p:spPr>
            <a:xfrm>
              <a:off x="6034120" y="3586978"/>
              <a:ext cx="928369" cy="14019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FFFFFF"/>
                  </a:solidFill>
                  <a:latin typeface="MS PGothic" charset="-128"/>
                  <a:ea typeface="MS PGothic" charset="-128"/>
                  <a:cs typeface="MS PGothic" charset="-128"/>
                </a:rPr>
                <a:t>Network</a:t>
              </a:r>
              <a:r>
                <a:rPr sz="1000" spc="10" dirty="0">
                  <a:solidFill>
                    <a:srgbClr val="FFFFFF"/>
                  </a:solidFill>
                  <a:latin typeface="MS PGothic" charset="-128"/>
                  <a:ea typeface="MS PGothic" charset="-128"/>
                  <a:cs typeface="MS PGothic" charset="-128"/>
                </a:rPr>
                <a:t> </a:t>
              </a:r>
              <a:r>
                <a:rPr sz="1000" dirty="0">
                  <a:solidFill>
                    <a:srgbClr val="FFFFFF"/>
                  </a:solidFill>
                  <a:latin typeface="MS PGothic" charset="-128"/>
                  <a:ea typeface="MS PGothic" charset="-128"/>
                  <a:cs typeface="MS PGothic" charset="-128"/>
                </a:rPr>
                <a:t>Advantage</a:t>
              </a:r>
              <a:endParaRPr sz="1000">
                <a:latin typeface="MS PGothic" charset="-128"/>
                <a:ea typeface="MS PGothic" charset="-128"/>
                <a:cs typeface="MS PGothic" charset="-128"/>
              </a:endParaRPr>
            </a:p>
          </p:txBody>
        </p:sp>
        <p:sp>
          <p:nvSpPr>
            <p:cNvPr id="14" name="object 65"/>
            <p:cNvSpPr/>
            <p:nvPr/>
          </p:nvSpPr>
          <p:spPr>
            <a:xfrm>
              <a:off x="5972157" y="3056105"/>
              <a:ext cx="1050290" cy="450215"/>
            </a:xfrm>
            <a:custGeom>
              <a:avLst/>
              <a:gdLst/>
              <a:ahLst/>
              <a:cxnLst/>
              <a:rect l="l" t="t" r="r" b="b"/>
              <a:pathLst>
                <a:path w="1050290" h="450215">
                  <a:moveTo>
                    <a:pt x="0" y="56273"/>
                  </a:moveTo>
                  <a:lnTo>
                    <a:pt x="0" y="393738"/>
                  </a:lnTo>
                  <a:lnTo>
                    <a:pt x="5692" y="402059"/>
                  </a:lnTo>
                  <a:lnTo>
                    <a:pt x="48796" y="417471"/>
                  </a:lnTo>
                  <a:lnTo>
                    <a:pt x="128777" y="430667"/>
                  </a:lnTo>
                  <a:lnTo>
                    <a:pt x="180565" y="436216"/>
                  </a:lnTo>
                  <a:lnTo>
                    <a:pt x="239136" y="440951"/>
                  </a:lnTo>
                  <a:lnTo>
                    <a:pt x="303676" y="444785"/>
                  </a:lnTo>
                  <a:lnTo>
                    <a:pt x="373374" y="447631"/>
                  </a:lnTo>
                  <a:lnTo>
                    <a:pt x="447416" y="449402"/>
                  </a:lnTo>
                  <a:lnTo>
                    <a:pt x="524992" y="450011"/>
                  </a:lnTo>
                  <a:lnTo>
                    <a:pt x="602571" y="449402"/>
                  </a:lnTo>
                  <a:lnTo>
                    <a:pt x="676616" y="447631"/>
                  </a:lnTo>
                  <a:lnTo>
                    <a:pt x="746316" y="444785"/>
                  </a:lnTo>
                  <a:lnTo>
                    <a:pt x="810858" y="440951"/>
                  </a:lnTo>
                  <a:lnTo>
                    <a:pt x="869430" y="436216"/>
                  </a:lnTo>
                  <a:lnTo>
                    <a:pt x="921219" y="430667"/>
                  </a:lnTo>
                  <a:lnTo>
                    <a:pt x="965413" y="424389"/>
                  </a:lnTo>
                  <a:lnTo>
                    <a:pt x="1027768" y="409999"/>
                  </a:lnTo>
                  <a:lnTo>
                    <a:pt x="1049997" y="393738"/>
                  </a:lnTo>
                  <a:lnTo>
                    <a:pt x="1049997" y="112509"/>
                  </a:lnTo>
                  <a:lnTo>
                    <a:pt x="524992" y="112509"/>
                  </a:lnTo>
                  <a:lnTo>
                    <a:pt x="447416" y="111899"/>
                  </a:lnTo>
                  <a:lnTo>
                    <a:pt x="373374" y="110127"/>
                  </a:lnTo>
                  <a:lnTo>
                    <a:pt x="303676" y="107281"/>
                  </a:lnTo>
                  <a:lnTo>
                    <a:pt x="239136" y="103447"/>
                  </a:lnTo>
                  <a:lnTo>
                    <a:pt x="180565" y="98713"/>
                  </a:lnTo>
                  <a:lnTo>
                    <a:pt x="128777" y="93165"/>
                  </a:lnTo>
                  <a:lnTo>
                    <a:pt x="84583" y="86891"/>
                  </a:lnTo>
                  <a:lnTo>
                    <a:pt x="22229" y="72512"/>
                  </a:lnTo>
                  <a:lnTo>
                    <a:pt x="5692" y="64582"/>
                  </a:lnTo>
                  <a:lnTo>
                    <a:pt x="0" y="56273"/>
                  </a:lnTo>
                  <a:close/>
                </a:path>
                <a:path w="1050290" h="450215">
                  <a:moveTo>
                    <a:pt x="524992" y="0"/>
                  </a:moveTo>
                  <a:lnTo>
                    <a:pt x="447416" y="609"/>
                  </a:lnTo>
                  <a:lnTo>
                    <a:pt x="373374" y="2381"/>
                  </a:lnTo>
                  <a:lnTo>
                    <a:pt x="303676" y="5228"/>
                  </a:lnTo>
                  <a:lnTo>
                    <a:pt x="239136" y="9063"/>
                  </a:lnTo>
                  <a:lnTo>
                    <a:pt x="180565" y="13799"/>
                  </a:lnTo>
                  <a:lnTo>
                    <a:pt x="128777" y="19349"/>
                  </a:lnTo>
                  <a:lnTo>
                    <a:pt x="84583" y="25627"/>
                  </a:lnTo>
                  <a:lnTo>
                    <a:pt x="22229" y="40017"/>
                  </a:lnTo>
                  <a:lnTo>
                    <a:pt x="0" y="56273"/>
                  </a:lnTo>
                  <a:lnTo>
                    <a:pt x="5692" y="64582"/>
                  </a:lnTo>
                  <a:lnTo>
                    <a:pt x="48796" y="79978"/>
                  </a:lnTo>
                  <a:lnTo>
                    <a:pt x="128777" y="93165"/>
                  </a:lnTo>
                  <a:lnTo>
                    <a:pt x="180565" y="98713"/>
                  </a:lnTo>
                  <a:lnTo>
                    <a:pt x="239136" y="103447"/>
                  </a:lnTo>
                  <a:lnTo>
                    <a:pt x="303676" y="107281"/>
                  </a:lnTo>
                  <a:lnTo>
                    <a:pt x="373374" y="110127"/>
                  </a:lnTo>
                  <a:lnTo>
                    <a:pt x="447416" y="111899"/>
                  </a:lnTo>
                  <a:lnTo>
                    <a:pt x="524992" y="112509"/>
                  </a:lnTo>
                  <a:lnTo>
                    <a:pt x="602571" y="111899"/>
                  </a:lnTo>
                  <a:lnTo>
                    <a:pt x="676616" y="110127"/>
                  </a:lnTo>
                  <a:lnTo>
                    <a:pt x="746316" y="107281"/>
                  </a:lnTo>
                  <a:lnTo>
                    <a:pt x="810858" y="103447"/>
                  </a:lnTo>
                  <a:lnTo>
                    <a:pt x="869430" y="98713"/>
                  </a:lnTo>
                  <a:lnTo>
                    <a:pt x="921219" y="93165"/>
                  </a:lnTo>
                  <a:lnTo>
                    <a:pt x="965413" y="86891"/>
                  </a:lnTo>
                  <a:lnTo>
                    <a:pt x="1027768" y="72512"/>
                  </a:lnTo>
                  <a:lnTo>
                    <a:pt x="1049997" y="56273"/>
                  </a:lnTo>
                  <a:lnTo>
                    <a:pt x="1044305" y="47955"/>
                  </a:lnTo>
                  <a:lnTo>
                    <a:pt x="1001200" y="32545"/>
                  </a:lnTo>
                  <a:lnTo>
                    <a:pt x="921219" y="19349"/>
                  </a:lnTo>
                  <a:lnTo>
                    <a:pt x="869430" y="13799"/>
                  </a:lnTo>
                  <a:lnTo>
                    <a:pt x="810858" y="9063"/>
                  </a:lnTo>
                  <a:lnTo>
                    <a:pt x="746316" y="5228"/>
                  </a:lnTo>
                  <a:lnTo>
                    <a:pt x="676616" y="2381"/>
                  </a:lnTo>
                  <a:lnTo>
                    <a:pt x="602571" y="609"/>
                  </a:lnTo>
                  <a:lnTo>
                    <a:pt x="524992" y="0"/>
                  </a:lnTo>
                  <a:close/>
                </a:path>
                <a:path w="1050290" h="450215">
                  <a:moveTo>
                    <a:pt x="1049997" y="56273"/>
                  </a:moveTo>
                  <a:lnTo>
                    <a:pt x="1001200" y="79978"/>
                  </a:lnTo>
                  <a:lnTo>
                    <a:pt x="921219" y="93165"/>
                  </a:lnTo>
                  <a:lnTo>
                    <a:pt x="869430" y="98713"/>
                  </a:lnTo>
                  <a:lnTo>
                    <a:pt x="810858" y="103447"/>
                  </a:lnTo>
                  <a:lnTo>
                    <a:pt x="746316" y="107281"/>
                  </a:lnTo>
                  <a:lnTo>
                    <a:pt x="676616" y="110127"/>
                  </a:lnTo>
                  <a:lnTo>
                    <a:pt x="602571" y="111899"/>
                  </a:lnTo>
                  <a:lnTo>
                    <a:pt x="524992" y="112509"/>
                  </a:lnTo>
                  <a:lnTo>
                    <a:pt x="1049997" y="112509"/>
                  </a:lnTo>
                  <a:lnTo>
                    <a:pt x="1049997" y="56273"/>
                  </a:lnTo>
                  <a:close/>
                </a:path>
              </a:pathLst>
            </a:custGeom>
            <a:solidFill>
              <a:srgbClr val="ABC237"/>
            </a:solidFill>
          </p:spPr>
          <p:txBody>
            <a:bodyPr wrap="square" lIns="0" tIns="0" rIns="0" bIns="0" rtlCol="0"/>
            <a:lstStyle/>
            <a:p>
              <a:endParaRPr sz="2800" dirty="0">
                <a:latin typeface="MS PGothic" charset="-128"/>
                <a:ea typeface="MS PGothic" charset="-128"/>
                <a:cs typeface="MS PGothic" charset="-128"/>
              </a:endParaRPr>
            </a:p>
          </p:txBody>
        </p:sp>
        <p:sp>
          <p:nvSpPr>
            <p:cNvPr id="15" name="object 66"/>
            <p:cNvSpPr/>
            <p:nvPr/>
          </p:nvSpPr>
          <p:spPr>
            <a:xfrm>
              <a:off x="5972157" y="3056105"/>
              <a:ext cx="1050290" cy="113030"/>
            </a:xfrm>
            <a:custGeom>
              <a:avLst/>
              <a:gdLst/>
              <a:ahLst/>
              <a:cxnLst/>
              <a:rect l="l" t="t" r="r" b="b"/>
              <a:pathLst>
                <a:path w="1050290" h="113029">
                  <a:moveTo>
                    <a:pt x="1049997" y="56273"/>
                  </a:moveTo>
                  <a:lnTo>
                    <a:pt x="1001200" y="79978"/>
                  </a:lnTo>
                  <a:lnTo>
                    <a:pt x="921219" y="93165"/>
                  </a:lnTo>
                  <a:lnTo>
                    <a:pt x="869430" y="98713"/>
                  </a:lnTo>
                  <a:lnTo>
                    <a:pt x="810858" y="103447"/>
                  </a:lnTo>
                  <a:lnTo>
                    <a:pt x="746316" y="107281"/>
                  </a:lnTo>
                  <a:lnTo>
                    <a:pt x="676616" y="110127"/>
                  </a:lnTo>
                  <a:lnTo>
                    <a:pt x="602571" y="111899"/>
                  </a:lnTo>
                  <a:lnTo>
                    <a:pt x="524992" y="112509"/>
                  </a:lnTo>
                  <a:lnTo>
                    <a:pt x="447416" y="111899"/>
                  </a:lnTo>
                  <a:lnTo>
                    <a:pt x="373374" y="110127"/>
                  </a:lnTo>
                  <a:lnTo>
                    <a:pt x="303676" y="107281"/>
                  </a:lnTo>
                  <a:lnTo>
                    <a:pt x="239136" y="103447"/>
                  </a:lnTo>
                  <a:lnTo>
                    <a:pt x="180565" y="98713"/>
                  </a:lnTo>
                  <a:lnTo>
                    <a:pt x="128777" y="93165"/>
                  </a:lnTo>
                  <a:lnTo>
                    <a:pt x="84583" y="86891"/>
                  </a:lnTo>
                  <a:lnTo>
                    <a:pt x="22229" y="72512"/>
                  </a:lnTo>
                  <a:lnTo>
                    <a:pt x="0" y="56273"/>
                  </a:lnTo>
                  <a:lnTo>
                    <a:pt x="5692" y="47955"/>
                  </a:lnTo>
                  <a:lnTo>
                    <a:pt x="48796" y="32545"/>
                  </a:lnTo>
                  <a:lnTo>
                    <a:pt x="128777" y="19349"/>
                  </a:lnTo>
                  <a:lnTo>
                    <a:pt x="180565" y="13799"/>
                  </a:lnTo>
                  <a:lnTo>
                    <a:pt x="239136" y="9063"/>
                  </a:lnTo>
                  <a:lnTo>
                    <a:pt x="303676" y="5228"/>
                  </a:lnTo>
                  <a:lnTo>
                    <a:pt x="373374" y="2381"/>
                  </a:lnTo>
                  <a:lnTo>
                    <a:pt x="447416" y="609"/>
                  </a:lnTo>
                  <a:lnTo>
                    <a:pt x="524992" y="0"/>
                  </a:lnTo>
                  <a:lnTo>
                    <a:pt x="602571" y="609"/>
                  </a:lnTo>
                  <a:lnTo>
                    <a:pt x="676616" y="2381"/>
                  </a:lnTo>
                  <a:lnTo>
                    <a:pt x="746316" y="5228"/>
                  </a:lnTo>
                  <a:lnTo>
                    <a:pt x="810858" y="9063"/>
                  </a:lnTo>
                  <a:lnTo>
                    <a:pt x="869430" y="13799"/>
                  </a:lnTo>
                  <a:lnTo>
                    <a:pt x="921219" y="19349"/>
                  </a:lnTo>
                  <a:lnTo>
                    <a:pt x="965413"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16" name="object 67"/>
            <p:cNvSpPr/>
            <p:nvPr/>
          </p:nvSpPr>
          <p:spPr>
            <a:xfrm>
              <a:off x="5972157" y="3112379"/>
              <a:ext cx="1050290" cy="394335"/>
            </a:xfrm>
            <a:custGeom>
              <a:avLst/>
              <a:gdLst/>
              <a:ahLst/>
              <a:cxnLst/>
              <a:rect l="l" t="t" r="r" b="b"/>
              <a:pathLst>
                <a:path w="1050290" h="394334">
                  <a:moveTo>
                    <a:pt x="1049997" y="0"/>
                  </a:moveTo>
                  <a:lnTo>
                    <a:pt x="1049997" y="337464"/>
                  </a:lnTo>
                  <a:lnTo>
                    <a:pt x="1044305" y="345785"/>
                  </a:lnTo>
                  <a:lnTo>
                    <a:pt x="1001200" y="361198"/>
                  </a:lnTo>
                  <a:lnTo>
                    <a:pt x="921219" y="374393"/>
                  </a:lnTo>
                  <a:lnTo>
                    <a:pt x="869430" y="379942"/>
                  </a:lnTo>
                  <a:lnTo>
                    <a:pt x="810858" y="384677"/>
                  </a:lnTo>
                  <a:lnTo>
                    <a:pt x="746316" y="388511"/>
                  </a:lnTo>
                  <a:lnTo>
                    <a:pt x="676616" y="391357"/>
                  </a:lnTo>
                  <a:lnTo>
                    <a:pt x="602571" y="393128"/>
                  </a:lnTo>
                  <a:lnTo>
                    <a:pt x="524992" y="393738"/>
                  </a:lnTo>
                  <a:lnTo>
                    <a:pt x="447416" y="393128"/>
                  </a:lnTo>
                  <a:lnTo>
                    <a:pt x="373374" y="391357"/>
                  </a:lnTo>
                  <a:lnTo>
                    <a:pt x="303676" y="388511"/>
                  </a:lnTo>
                  <a:lnTo>
                    <a:pt x="239136" y="384677"/>
                  </a:lnTo>
                  <a:lnTo>
                    <a:pt x="180565" y="379942"/>
                  </a:lnTo>
                  <a:lnTo>
                    <a:pt x="128777" y="374393"/>
                  </a:lnTo>
                  <a:lnTo>
                    <a:pt x="84583" y="368116"/>
                  </a:lnTo>
                  <a:lnTo>
                    <a:pt x="22229" y="353725"/>
                  </a:lnTo>
                  <a:lnTo>
                    <a:pt x="0" y="337464"/>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17" name="object 68"/>
            <p:cNvSpPr txBox="1"/>
            <p:nvPr/>
          </p:nvSpPr>
          <p:spPr>
            <a:xfrm>
              <a:off x="6121785" y="3249510"/>
              <a:ext cx="751205" cy="14019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FFFFFF"/>
                  </a:solidFill>
                  <a:latin typeface="MS PGothic" charset="-128"/>
                  <a:ea typeface="MS PGothic" charset="-128"/>
                  <a:cs typeface="MS PGothic" charset="-128"/>
                </a:rPr>
                <a:t>DNA</a:t>
              </a:r>
              <a:r>
                <a:rPr sz="1000" spc="-15" dirty="0">
                  <a:solidFill>
                    <a:srgbClr val="FFFFFF"/>
                  </a:solidFill>
                  <a:latin typeface="MS PGothic" charset="-128"/>
                  <a:ea typeface="MS PGothic" charset="-128"/>
                  <a:cs typeface="MS PGothic" charset="-128"/>
                </a:rPr>
                <a:t> </a:t>
              </a:r>
              <a:r>
                <a:rPr sz="1000" dirty="0">
                  <a:solidFill>
                    <a:srgbClr val="FFFFFF"/>
                  </a:solidFill>
                  <a:latin typeface="MS PGothic" charset="-128"/>
                  <a:ea typeface="MS PGothic" charset="-128"/>
                  <a:cs typeface="MS PGothic" charset="-128"/>
                </a:rPr>
                <a:t>Advantage</a:t>
              </a:r>
              <a:endParaRPr sz="1000">
                <a:latin typeface="MS PGothic" charset="-128"/>
                <a:ea typeface="MS PGothic" charset="-128"/>
                <a:cs typeface="MS PGothic" charset="-128"/>
              </a:endParaRPr>
            </a:p>
          </p:txBody>
        </p:sp>
        <p:sp>
          <p:nvSpPr>
            <p:cNvPr id="18" name="object 69"/>
            <p:cNvSpPr/>
            <p:nvPr/>
          </p:nvSpPr>
          <p:spPr>
            <a:xfrm>
              <a:off x="619056" y="3546927"/>
              <a:ext cx="1050290" cy="297180"/>
            </a:xfrm>
            <a:custGeom>
              <a:avLst/>
              <a:gdLst/>
              <a:ahLst/>
              <a:cxnLst/>
              <a:rect l="l" t="t" r="r" b="b"/>
              <a:pathLst>
                <a:path w="1050290" h="297179">
                  <a:moveTo>
                    <a:pt x="0" y="56273"/>
                  </a:moveTo>
                  <a:lnTo>
                    <a:pt x="0" y="240385"/>
                  </a:lnTo>
                  <a:lnTo>
                    <a:pt x="5692" y="248703"/>
                  </a:lnTo>
                  <a:lnTo>
                    <a:pt x="48797" y="264111"/>
                  </a:lnTo>
                  <a:lnTo>
                    <a:pt x="128778" y="277304"/>
                  </a:lnTo>
                  <a:lnTo>
                    <a:pt x="180567" y="282852"/>
                  </a:lnTo>
                  <a:lnTo>
                    <a:pt x="239139" y="287587"/>
                  </a:lnTo>
                  <a:lnTo>
                    <a:pt x="303681" y="291420"/>
                  </a:lnTo>
                  <a:lnTo>
                    <a:pt x="373381" y="294265"/>
                  </a:lnTo>
                  <a:lnTo>
                    <a:pt x="447426" y="296036"/>
                  </a:lnTo>
                  <a:lnTo>
                    <a:pt x="525005" y="296646"/>
                  </a:lnTo>
                  <a:lnTo>
                    <a:pt x="602581" y="296036"/>
                  </a:lnTo>
                  <a:lnTo>
                    <a:pt x="676623" y="294265"/>
                  </a:lnTo>
                  <a:lnTo>
                    <a:pt x="746321" y="291420"/>
                  </a:lnTo>
                  <a:lnTo>
                    <a:pt x="810861" y="287587"/>
                  </a:lnTo>
                  <a:lnTo>
                    <a:pt x="869432" y="282852"/>
                  </a:lnTo>
                  <a:lnTo>
                    <a:pt x="921220" y="277304"/>
                  </a:lnTo>
                  <a:lnTo>
                    <a:pt x="965414" y="271028"/>
                  </a:lnTo>
                  <a:lnTo>
                    <a:pt x="1027768" y="256640"/>
                  </a:lnTo>
                  <a:lnTo>
                    <a:pt x="1049997" y="240385"/>
                  </a:lnTo>
                  <a:lnTo>
                    <a:pt x="1049997" y="11250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5692" y="64582"/>
                  </a:lnTo>
                  <a:lnTo>
                    <a:pt x="0" y="56273"/>
                  </a:lnTo>
                  <a:close/>
                </a:path>
                <a:path w="1050290" h="297179">
                  <a:moveTo>
                    <a:pt x="525005" y="0"/>
                  </a:moveTo>
                  <a:lnTo>
                    <a:pt x="447426" y="609"/>
                  </a:lnTo>
                  <a:lnTo>
                    <a:pt x="373381" y="2381"/>
                  </a:lnTo>
                  <a:lnTo>
                    <a:pt x="303681" y="5228"/>
                  </a:lnTo>
                  <a:lnTo>
                    <a:pt x="239139" y="9063"/>
                  </a:lnTo>
                  <a:lnTo>
                    <a:pt x="180567" y="13799"/>
                  </a:lnTo>
                  <a:lnTo>
                    <a:pt x="128778" y="19349"/>
                  </a:lnTo>
                  <a:lnTo>
                    <a:pt x="84584" y="25627"/>
                  </a:lnTo>
                  <a:lnTo>
                    <a:pt x="22229" y="40017"/>
                  </a:lnTo>
                  <a:lnTo>
                    <a:pt x="0" y="56273"/>
                  </a:lnTo>
                  <a:lnTo>
                    <a:pt x="5692" y="64582"/>
                  </a:lnTo>
                  <a:lnTo>
                    <a:pt x="48797" y="79978"/>
                  </a:lnTo>
                  <a:lnTo>
                    <a:pt x="128778" y="93165"/>
                  </a:lnTo>
                  <a:lnTo>
                    <a:pt x="180567" y="98713"/>
                  </a:lnTo>
                  <a:lnTo>
                    <a:pt x="239139" y="103447"/>
                  </a:lnTo>
                  <a:lnTo>
                    <a:pt x="303681" y="107281"/>
                  </a:lnTo>
                  <a:lnTo>
                    <a:pt x="373381" y="110127"/>
                  </a:lnTo>
                  <a:lnTo>
                    <a:pt x="447426" y="111899"/>
                  </a:lnTo>
                  <a:lnTo>
                    <a:pt x="525005" y="112509"/>
                  </a:lnTo>
                  <a:lnTo>
                    <a:pt x="602581" y="111899"/>
                  </a:lnTo>
                  <a:lnTo>
                    <a:pt x="676623" y="110127"/>
                  </a:lnTo>
                  <a:lnTo>
                    <a:pt x="746321" y="107281"/>
                  </a:lnTo>
                  <a:lnTo>
                    <a:pt x="810861" y="103447"/>
                  </a:lnTo>
                  <a:lnTo>
                    <a:pt x="869432" y="98713"/>
                  </a:lnTo>
                  <a:lnTo>
                    <a:pt x="921220" y="93165"/>
                  </a:lnTo>
                  <a:lnTo>
                    <a:pt x="965414" y="86891"/>
                  </a:lnTo>
                  <a:lnTo>
                    <a:pt x="1027768" y="72512"/>
                  </a:lnTo>
                  <a:lnTo>
                    <a:pt x="1049997" y="56273"/>
                  </a:lnTo>
                  <a:lnTo>
                    <a:pt x="1044305" y="47955"/>
                  </a:lnTo>
                  <a:lnTo>
                    <a:pt x="1001200" y="32545"/>
                  </a:lnTo>
                  <a:lnTo>
                    <a:pt x="921220" y="19349"/>
                  </a:lnTo>
                  <a:lnTo>
                    <a:pt x="869432" y="13799"/>
                  </a:lnTo>
                  <a:lnTo>
                    <a:pt x="810861" y="9063"/>
                  </a:lnTo>
                  <a:lnTo>
                    <a:pt x="746321" y="5228"/>
                  </a:lnTo>
                  <a:lnTo>
                    <a:pt x="676623" y="2381"/>
                  </a:lnTo>
                  <a:lnTo>
                    <a:pt x="602581" y="609"/>
                  </a:lnTo>
                  <a:lnTo>
                    <a:pt x="525005" y="0"/>
                  </a:lnTo>
                  <a:close/>
                </a:path>
                <a:path w="1050290" h="297179">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1049997" y="112509"/>
                  </a:lnTo>
                  <a:lnTo>
                    <a:pt x="1049997" y="56273"/>
                  </a:lnTo>
                  <a:close/>
                </a:path>
              </a:pathLst>
            </a:custGeom>
            <a:solidFill>
              <a:srgbClr val="00BCEB"/>
            </a:solidFill>
          </p:spPr>
          <p:txBody>
            <a:bodyPr wrap="square" lIns="0" tIns="0" rIns="0" bIns="0" rtlCol="0"/>
            <a:lstStyle/>
            <a:p>
              <a:endParaRPr sz="2800" dirty="0">
                <a:latin typeface="MS PGothic" charset="-128"/>
                <a:ea typeface="MS PGothic" charset="-128"/>
                <a:cs typeface="MS PGothic" charset="-128"/>
              </a:endParaRPr>
            </a:p>
          </p:txBody>
        </p:sp>
        <p:sp>
          <p:nvSpPr>
            <p:cNvPr id="19" name="object 70"/>
            <p:cNvSpPr/>
            <p:nvPr/>
          </p:nvSpPr>
          <p:spPr>
            <a:xfrm>
              <a:off x="619056" y="3546927"/>
              <a:ext cx="1050290" cy="113030"/>
            </a:xfrm>
            <a:custGeom>
              <a:avLst/>
              <a:gdLst/>
              <a:ahLst/>
              <a:cxnLst/>
              <a:rect l="l" t="t" r="r" b="b"/>
              <a:pathLst>
                <a:path w="1050290" h="113029">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0" y="56273"/>
                  </a:lnTo>
                  <a:lnTo>
                    <a:pt x="5692" y="47955"/>
                  </a:lnTo>
                  <a:lnTo>
                    <a:pt x="48797" y="32545"/>
                  </a:lnTo>
                  <a:lnTo>
                    <a:pt x="128778" y="19349"/>
                  </a:lnTo>
                  <a:lnTo>
                    <a:pt x="180567" y="13799"/>
                  </a:lnTo>
                  <a:lnTo>
                    <a:pt x="239139" y="9063"/>
                  </a:lnTo>
                  <a:lnTo>
                    <a:pt x="303681" y="5228"/>
                  </a:lnTo>
                  <a:lnTo>
                    <a:pt x="373381" y="2381"/>
                  </a:lnTo>
                  <a:lnTo>
                    <a:pt x="447426" y="609"/>
                  </a:lnTo>
                  <a:lnTo>
                    <a:pt x="525005" y="0"/>
                  </a:lnTo>
                  <a:lnTo>
                    <a:pt x="602581" y="609"/>
                  </a:lnTo>
                  <a:lnTo>
                    <a:pt x="676623" y="2381"/>
                  </a:lnTo>
                  <a:lnTo>
                    <a:pt x="746321" y="5228"/>
                  </a:lnTo>
                  <a:lnTo>
                    <a:pt x="810861" y="9063"/>
                  </a:lnTo>
                  <a:lnTo>
                    <a:pt x="869432" y="13799"/>
                  </a:lnTo>
                  <a:lnTo>
                    <a:pt x="921220" y="19349"/>
                  </a:lnTo>
                  <a:lnTo>
                    <a:pt x="965414"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20" name="object 71"/>
            <p:cNvSpPr/>
            <p:nvPr/>
          </p:nvSpPr>
          <p:spPr>
            <a:xfrm>
              <a:off x="619056" y="3603201"/>
              <a:ext cx="1050290" cy="240665"/>
            </a:xfrm>
            <a:custGeom>
              <a:avLst/>
              <a:gdLst/>
              <a:ahLst/>
              <a:cxnLst/>
              <a:rect l="l" t="t" r="r" b="b"/>
              <a:pathLst>
                <a:path w="1050290" h="240665">
                  <a:moveTo>
                    <a:pt x="1049997" y="0"/>
                  </a:moveTo>
                  <a:lnTo>
                    <a:pt x="1049997" y="184111"/>
                  </a:lnTo>
                  <a:lnTo>
                    <a:pt x="1044305" y="192429"/>
                  </a:lnTo>
                  <a:lnTo>
                    <a:pt x="1001200" y="207837"/>
                  </a:lnTo>
                  <a:lnTo>
                    <a:pt x="921220" y="221030"/>
                  </a:lnTo>
                  <a:lnTo>
                    <a:pt x="869432" y="226578"/>
                  </a:lnTo>
                  <a:lnTo>
                    <a:pt x="810861" y="231313"/>
                  </a:lnTo>
                  <a:lnTo>
                    <a:pt x="746321" y="235146"/>
                  </a:lnTo>
                  <a:lnTo>
                    <a:pt x="676623" y="237992"/>
                  </a:lnTo>
                  <a:lnTo>
                    <a:pt x="602581" y="239763"/>
                  </a:lnTo>
                  <a:lnTo>
                    <a:pt x="525005" y="240372"/>
                  </a:lnTo>
                  <a:lnTo>
                    <a:pt x="447426" y="239763"/>
                  </a:lnTo>
                  <a:lnTo>
                    <a:pt x="373381" y="237992"/>
                  </a:lnTo>
                  <a:lnTo>
                    <a:pt x="303681" y="235146"/>
                  </a:lnTo>
                  <a:lnTo>
                    <a:pt x="239139" y="231313"/>
                  </a:lnTo>
                  <a:lnTo>
                    <a:pt x="180567" y="226578"/>
                  </a:lnTo>
                  <a:lnTo>
                    <a:pt x="128778" y="221030"/>
                  </a:lnTo>
                  <a:lnTo>
                    <a:pt x="84584" y="214754"/>
                  </a:lnTo>
                  <a:lnTo>
                    <a:pt x="22229" y="200367"/>
                  </a:lnTo>
                  <a:lnTo>
                    <a:pt x="0" y="184111"/>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21" name="object 72"/>
            <p:cNvSpPr/>
            <p:nvPr/>
          </p:nvSpPr>
          <p:spPr>
            <a:xfrm>
              <a:off x="619056" y="3361325"/>
              <a:ext cx="1050290" cy="298450"/>
            </a:xfrm>
            <a:custGeom>
              <a:avLst/>
              <a:gdLst/>
              <a:ahLst/>
              <a:cxnLst/>
              <a:rect l="l" t="t" r="r" b="b"/>
              <a:pathLst>
                <a:path w="1050290" h="298450">
                  <a:moveTo>
                    <a:pt x="0" y="56273"/>
                  </a:moveTo>
                  <a:lnTo>
                    <a:pt x="0" y="241871"/>
                  </a:lnTo>
                  <a:lnTo>
                    <a:pt x="5692" y="250189"/>
                  </a:lnTo>
                  <a:lnTo>
                    <a:pt x="48797" y="265599"/>
                  </a:lnTo>
                  <a:lnTo>
                    <a:pt x="128778" y="278795"/>
                  </a:lnTo>
                  <a:lnTo>
                    <a:pt x="180567" y="284345"/>
                  </a:lnTo>
                  <a:lnTo>
                    <a:pt x="239139" y="289081"/>
                  </a:lnTo>
                  <a:lnTo>
                    <a:pt x="303681" y="292916"/>
                  </a:lnTo>
                  <a:lnTo>
                    <a:pt x="373381" y="295763"/>
                  </a:lnTo>
                  <a:lnTo>
                    <a:pt x="447426" y="297535"/>
                  </a:lnTo>
                  <a:lnTo>
                    <a:pt x="525005" y="298145"/>
                  </a:lnTo>
                  <a:lnTo>
                    <a:pt x="602581" y="297535"/>
                  </a:lnTo>
                  <a:lnTo>
                    <a:pt x="676623" y="295763"/>
                  </a:lnTo>
                  <a:lnTo>
                    <a:pt x="746321" y="292916"/>
                  </a:lnTo>
                  <a:lnTo>
                    <a:pt x="810861" y="289081"/>
                  </a:lnTo>
                  <a:lnTo>
                    <a:pt x="869432" y="284345"/>
                  </a:lnTo>
                  <a:lnTo>
                    <a:pt x="921220" y="278795"/>
                  </a:lnTo>
                  <a:lnTo>
                    <a:pt x="965414" y="272517"/>
                  </a:lnTo>
                  <a:lnTo>
                    <a:pt x="1027768" y="258127"/>
                  </a:lnTo>
                  <a:lnTo>
                    <a:pt x="1049997" y="241871"/>
                  </a:lnTo>
                  <a:lnTo>
                    <a:pt x="1049997" y="112509"/>
                  </a:lnTo>
                  <a:lnTo>
                    <a:pt x="525005" y="112509"/>
                  </a:lnTo>
                  <a:lnTo>
                    <a:pt x="447426" y="111899"/>
                  </a:lnTo>
                  <a:lnTo>
                    <a:pt x="373381" y="110128"/>
                  </a:lnTo>
                  <a:lnTo>
                    <a:pt x="303681" y="107283"/>
                  </a:lnTo>
                  <a:lnTo>
                    <a:pt x="239139" y="103450"/>
                  </a:lnTo>
                  <a:lnTo>
                    <a:pt x="180567" y="98717"/>
                  </a:lnTo>
                  <a:lnTo>
                    <a:pt x="128778" y="93170"/>
                  </a:lnTo>
                  <a:lnTo>
                    <a:pt x="84584" y="86897"/>
                  </a:lnTo>
                  <a:lnTo>
                    <a:pt x="22229" y="72517"/>
                  </a:lnTo>
                  <a:lnTo>
                    <a:pt x="5692" y="64585"/>
                  </a:lnTo>
                  <a:lnTo>
                    <a:pt x="0" y="56273"/>
                  </a:lnTo>
                  <a:close/>
                </a:path>
                <a:path w="1050290" h="298450">
                  <a:moveTo>
                    <a:pt x="525005" y="0"/>
                  </a:moveTo>
                  <a:lnTo>
                    <a:pt x="447426" y="609"/>
                  </a:lnTo>
                  <a:lnTo>
                    <a:pt x="373381" y="2381"/>
                  </a:lnTo>
                  <a:lnTo>
                    <a:pt x="303681" y="5228"/>
                  </a:lnTo>
                  <a:lnTo>
                    <a:pt x="239139" y="9063"/>
                  </a:lnTo>
                  <a:lnTo>
                    <a:pt x="180567" y="13799"/>
                  </a:lnTo>
                  <a:lnTo>
                    <a:pt x="128778" y="19349"/>
                  </a:lnTo>
                  <a:lnTo>
                    <a:pt x="84584" y="25627"/>
                  </a:lnTo>
                  <a:lnTo>
                    <a:pt x="22229" y="40017"/>
                  </a:lnTo>
                  <a:lnTo>
                    <a:pt x="0" y="56273"/>
                  </a:lnTo>
                  <a:lnTo>
                    <a:pt x="5692" y="64585"/>
                  </a:lnTo>
                  <a:lnTo>
                    <a:pt x="48797" y="79983"/>
                  </a:lnTo>
                  <a:lnTo>
                    <a:pt x="128778" y="93170"/>
                  </a:lnTo>
                  <a:lnTo>
                    <a:pt x="180567" y="98717"/>
                  </a:lnTo>
                  <a:lnTo>
                    <a:pt x="239139" y="103450"/>
                  </a:lnTo>
                  <a:lnTo>
                    <a:pt x="303681" y="107283"/>
                  </a:lnTo>
                  <a:lnTo>
                    <a:pt x="373381" y="110128"/>
                  </a:lnTo>
                  <a:lnTo>
                    <a:pt x="447426" y="111899"/>
                  </a:lnTo>
                  <a:lnTo>
                    <a:pt x="525005" y="112509"/>
                  </a:lnTo>
                  <a:lnTo>
                    <a:pt x="602581" y="111899"/>
                  </a:lnTo>
                  <a:lnTo>
                    <a:pt x="676623" y="110128"/>
                  </a:lnTo>
                  <a:lnTo>
                    <a:pt x="746321" y="107283"/>
                  </a:lnTo>
                  <a:lnTo>
                    <a:pt x="810861" y="103450"/>
                  </a:lnTo>
                  <a:lnTo>
                    <a:pt x="869432" y="98717"/>
                  </a:lnTo>
                  <a:lnTo>
                    <a:pt x="921220" y="93170"/>
                  </a:lnTo>
                  <a:lnTo>
                    <a:pt x="965414" y="86897"/>
                  </a:lnTo>
                  <a:lnTo>
                    <a:pt x="1027768" y="72517"/>
                  </a:lnTo>
                  <a:lnTo>
                    <a:pt x="1049997" y="56273"/>
                  </a:lnTo>
                  <a:lnTo>
                    <a:pt x="1044305" y="47955"/>
                  </a:lnTo>
                  <a:lnTo>
                    <a:pt x="1001200" y="32545"/>
                  </a:lnTo>
                  <a:lnTo>
                    <a:pt x="921220" y="19349"/>
                  </a:lnTo>
                  <a:lnTo>
                    <a:pt x="869432" y="13799"/>
                  </a:lnTo>
                  <a:lnTo>
                    <a:pt x="810861" y="9063"/>
                  </a:lnTo>
                  <a:lnTo>
                    <a:pt x="746321" y="5228"/>
                  </a:lnTo>
                  <a:lnTo>
                    <a:pt x="676623" y="2381"/>
                  </a:lnTo>
                  <a:lnTo>
                    <a:pt x="602581" y="609"/>
                  </a:lnTo>
                  <a:lnTo>
                    <a:pt x="525005" y="0"/>
                  </a:lnTo>
                  <a:close/>
                </a:path>
                <a:path w="1050290" h="298450">
                  <a:moveTo>
                    <a:pt x="1049997" y="56273"/>
                  </a:moveTo>
                  <a:lnTo>
                    <a:pt x="1001200" y="79983"/>
                  </a:lnTo>
                  <a:lnTo>
                    <a:pt x="921220" y="93170"/>
                  </a:lnTo>
                  <a:lnTo>
                    <a:pt x="869432" y="98717"/>
                  </a:lnTo>
                  <a:lnTo>
                    <a:pt x="810861" y="103450"/>
                  </a:lnTo>
                  <a:lnTo>
                    <a:pt x="746321" y="107283"/>
                  </a:lnTo>
                  <a:lnTo>
                    <a:pt x="676623" y="110128"/>
                  </a:lnTo>
                  <a:lnTo>
                    <a:pt x="602581" y="111899"/>
                  </a:lnTo>
                  <a:lnTo>
                    <a:pt x="525005" y="112509"/>
                  </a:lnTo>
                  <a:lnTo>
                    <a:pt x="1049997" y="112509"/>
                  </a:lnTo>
                  <a:lnTo>
                    <a:pt x="1049997" y="56273"/>
                  </a:lnTo>
                  <a:close/>
                </a:path>
              </a:pathLst>
            </a:custGeom>
            <a:solidFill>
              <a:srgbClr val="64BBE2"/>
            </a:solidFill>
          </p:spPr>
          <p:txBody>
            <a:bodyPr wrap="square" lIns="0" tIns="0" rIns="0" bIns="0" rtlCol="0"/>
            <a:lstStyle/>
            <a:p>
              <a:endParaRPr sz="2800" dirty="0">
                <a:latin typeface="MS PGothic" charset="-128"/>
                <a:ea typeface="MS PGothic" charset="-128"/>
                <a:cs typeface="MS PGothic" charset="-128"/>
              </a:endParaRPr>
            </a:p>
          </p:txBody>
        </p:sp>
        <p:sp>
          <p:nvSpPr>
            <p:cNvPr id="22" name="object 73"/>
            <p:cNvSpPr/>
            <p:nvPr/>
          </p:nvSpPr>
          <p:spPr>
            <a:xfrm>
              <a:off x="619056" y="3361325"/>
              <a:ext cx="1050290" cy="113030"/>
            </a:xfrm>
            <a:custGeom>
              <a:avLst/>
              <a:gdLst/>
              <a:ahLst/>
              <a:cxnLst/>
              <a:rect l="l" t="t" r="r" b="b"/>
              <a:pathLst>
                <a:path w="1050290" h="113029">
                  <a:moveTo>
                    <a:pt x="1049997" y="56273"/>
                  </a:moveTo>
                  <a:lnTo>
                    <a:pt x="1001200" y="79983"/>
                  </a:lnTo>
                  <a:lnTo>
                    <a:pt x="921220" y="93170"/>
                  </a:lnTo>
                  <a:lnTo>
                    <a:pt x="869432" y="98717"/>
                  </a:lnTo>
                  <a:lnTo>
                    <a:pt x="810861" y="103450"/>
                  </a:lnTo>
                  <a:lnTo>
                    <a:pt x="746321" y="107283"/>
                  </a:lnTo>
                  <a:lnTo>
                    <a:pt x="676623" y="110128"/>
                  </a:lnTo>
                  <a:lnTo>
                    <a:pt x="602581" y="111899"/>
                  </a:lnTo>
                  <a:lnTo>
                    <a:pt x="525005" y="112509"/>
                  </a:lnTo>
                  <a:lnTo>
                    <a:pt x="447426" y="111899"/>
                  </a:lnTo>
                  <a:lnTo>
                    <a:pt x="373381" y="110128"/>
                  </a:lnTo>
                  <a:lnTo>
                    <a:pt x="303681" y="107283"/>
                  </a:lnTo>
                  <a:lnTo>
                    <a:pt x="239139" y="103450"/>
                  </a:lnTo>
                  <a:lnTo>
                    <a:pt x="180567" y="98717"/>
                  </a:lnTo>
                  <a:lnTo>
                    <a:pt x="128778" y="93170"/>
                  </a:lnTo>
                  <a:lnTo>
                    <a:pt x="84584" y="86897"/>
                  </a:lnTo>
                  <a:lnTo>
                    <a:pt x="22229" y="72517"/>
                  </a:lnTo>
                  <a:lnTo>
                    <a:pt x="0" y="56273"/>
                  </a:lnTo>
                  <a:lnTo>
                    <a:pt x="5692" y="47955"/>
                  </a:lnTo>
                  <a:lnTo>
                    <a:pt x="48797" y="32545"/>
                  </a:lnTo>
                  <a:lnTo>
                    <a:pt x="128778" y="19349"/>
                  </a:lnTo>
                  <a:lnTo>
                    <a:pt x="180567" y="13799"/>
                  </a:lnTo>
                  <a:lnTo>
                    <a:pt x="239139" y="9063"/>
                  </a:lnTo>
                  <a:lnTo>
                    <a:pt x="303681" y="5228"/>
                  </a:lnTo>
                  <a:lnTo>
                    <a:pt x="373381" y="2381"/>
                  </a:lnTo>
                  <a:lnTo>
                    <a:pt x="447426" y="609"/>
                  </a:lnTo>
                  <a:lnTo>
                    <a:pt x="525005" y="0"/>
                  </a:lnTo>
                  <a:lnTo>
                    <a:pt x="602581" y="609"/>
                  </a:lnTo>
                  <a:lnTo>
                    <a:pt x="676623" y="2381"/>
                  </a:lnTo>
                  <a:lnTo>
                    <a:pt x="746321" y="5228"/>
                  </a:lnTo>
                  <a:lnTo>
                    <a:pt x="810861" y="9063"/>
                  </a:lnTo>
                  <a:lnTo>
                    <a:pt x="869432" y="13799"/>
                  </a:lnTo>
                  <a:lnTo>
                    <a:pt x="921220" y="19349"/>
                  </a:lnTo>
                  <a:lnTo>
                    <a:pt x="965414"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23" name="object 74"/>
            <p:cNvSpPr/>
            <p:nvPr/>
          </p:nvSpPr>
          <p:spPr>
            <a:xfrm>
              <a:off x="619056" y="3417599"/>
              <a:ext cx="1050290" cy="241935"/>
            </a:xfrm>
            <a:custGeom>
              <a:avLst/>
              <a:gdLst/>
              <a:ahLst/>
              <a:cxnLst/>
              <a:rect l="l" t="t" r="r" b="b"/>
              <a:pathLst>
                <a:path w="1050290" h="241934">
                  <a:moveTo>
                    <a:pt x="1049997" y="0"/>
                  </a:moveTo>
                  <a:lnTo>
                    <a:pt x="1049997" y="185597"/>
                  </a:lnTo>
                  <a:lnTo>
                    <a:pt x="1044305" y="193915"/>
                  </a:lnTo>
                  <a:lnTo>
                    <a:pt x="1001200" y="209325"/>
                  </a:lnTo>
                  <a:lnTo>
                    <a:pt x="921220" y="222521"/>
                  </a:lnTo>
                  <a:lnTo>
                    <a:pt x="869432" y="228072"/>
                  </a:lnTo>
                  <a:lnTo>
                    <a:pt x="810861" y="232808"/>
                  </a:lnTo>
                  <a:lnTo>
                    <a:pt x="746321" y="236642"/>
                  </a:lnTo>
                  <a:lnTo>
                    <a:pt x="676623" y="239489"/>
                  </a:lnTo>
                  <a:lnTo>
                    <a:pt x="602581" y="241261"/>
                  </a:lnTo>
                  <a:lnTo>
                    <a:pt x="525005" y="241871"/>
                  </a:lnTo>
                  <a:lnTo>
                    <a:pt x="447426" y="241261"/>
                  </a:lnTo>
                  <a:lnTo>
                    <a:pt x="373381" y="239489"/>
                  </a:lnTo>
                  <a:lnTo>
                    <a:pt x="303681" y="236642"/>
                  </a:lnTo>
                  <a:lnTo>
                    <a:pt x="239139" y="232808"/>
                  </a:lnTo>
                  <a:lnTo>
                    <a:pt x="180567" y="228072"/>
                  </a:lnTo>
                  <a:lnTo>
                    <a:pt x="128778" y="222521"/>
                  </a:lnTo>
                  <a:lnTo>
                    <a:pt x="84584" y="216244"/>
                  </a:lnTo>
                  <a:lnTo>
                    <a:pt x="22229" y="201854"/>
                  </a:lnTo>
                  <a:lnTo>
                    <a:pt x="0" y="185597"/>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24" name="object 75"/>
            <p:cNvSpPr txBox="1"/>
            <p:nvPr/>
          </p:nvSpPr>
          <p:spPr>
            <a:xfrm>
              <a:off x="699401" y="3432640"/>
              <a:ext cx="889635" cy="370910"/>
            </a:xfrm>
            <a:prstGeom prst="rect">
              <a:avLst/>
            </a:prstGeom>
          </p:spPr>
          <p:txBody>
            <a:bodyPr vert="horz" wrap="square" lIns="0" tIns="12700" rIns="0" bIns="0" rtlCol="0">
              <a:spAutoFit/>
            </a:bodyPr>
            <a:lstStyle/>
            <a:p>
              <a:pPr marL="12700" marR="5080" indent="87630">
                <a:lnSpc>
                  <a:spcPct val="151300"/>
                </a:lnSpc>
                <a:spcBef>
                  <a:spcPts val="100"/>
                </a:spcBef>
              </a:pPr>
              <a:r>
                <a:rPr sz="1000" spc="0" dirty="0">
                  <a:solidFill>
                    <a:srgbClr val="FFFFFF"/>
                  </a:solidFill>
                  <a:latin typeface="MS PGothic" charset="-128"/>
                  <a:ea typeface="MS PGothic" charset="-128"/>
                  <a:cs typeface="MS PGothic" charset="-128"/>
                </a:rPr>
                <a:t>DNA Essentials  Network</a:t>
              </a:r>
              <a:r>
                <a:rPr sz="1000" spc="-25" dirty="0">
                  <a:solidFill>
                    <a:srgbClr val="FFFFFF"/>
                  </a:solidFill>
                  <a:latin typeface="MS PGothic" charset="-128"/>
                  <a:ea typeface="MS PGothic" charset="-128"/>
                  <a:cs typeface="MS PGothic" charset="-128"/>
                </a:rPr>
                <a:t> </a:t>
              </a:r>
              <a:r>
                <a:rPr sz="1000" spc="0" dirty="0">
                  <a:solidFill>
                    <a:srgbClr val="FFFFFF"/>
                  </a:solidFill>
                  <a:latin typeface="MS PGothic" charset="-128"/>
                  <a:ea typeface="MS PGothic" charset="-128"/>
                  <a:cs typeface="MS PGothic" charset="-128"/>
                </a:rPr>
                <a:t>Essentials</a:t>
              </a:r>
              <a:endParaRPr sz="1000">
                <a:latin typeface="MS PGothic" charset="-128"/>
                <a:ea typeface="MS PGothic" charset="-128"/>
                <a:cs typeface="MS PGothic" charset="-128"/>
              </a:endParaRPr>
            </a:p>
          </p:txBody>
        </p:sp>
        <p:sp>
          <p:nvSpPr>
            <p:cNvPr id="25" name="object 79"/>
            <p:cNvSpPr txBox="1"/>
            <p:nvPr/>
          </p:nvSpPr>
          <p:spPr>
            <a:xfrm>
              <a:off x="5893670" y="2851850"/>
              <a:ext cx="1607327" cy="185736"/>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6EBE4A"/>
                  </a:solidFill>
                  <a:latin typeface="MS PGothic" charset="-128"/>
                  <a:ea typeface="MS PGothic" charset="-128"/>
                  <a:cs typeface="MS PGothic" charset="-128"/>
                </a:rPr>
                <a:t>Advantage</a:t>
              </a:r>
              <a:r>
                <a:rPr sz="1600" spc="-100" dirty="0">
                  <a:solidFill>
                    <a:srgbClr val="6EBE4A"/>
                  </a:solidFill>
                  <a:latin typeface="MS PGothic" charset="-128"/>
                  <a:ea typeface="MS PGothic" charset="-128"/>
                  <a:cs typeface="MS PGothic" charset="-128"/>
                </a:rPr>
                <a:t> </a:t>
              </a:r>
              <a:r>
                <a:rPr sz="1600" dirty="0">
                  <a:solidFill>
                    <a:srgbClr val="6EBE4A"/>
                  </a:solidFill>
                  <a:latin typeface="MS PGothic" charset="-128"/>
                  <a:ea typeface="MS PGothic" charset="-128"/>
                  <a:cs typeface="MS PGothic" charset="-128"/>
                </a:rPr>
                <a:t>パッケージ</a:t>
              </a:r>
              <a:endParaRPr sz="1600" dirty="0">
                <a:latin typeface="MS PGothic" charset="-128"/>
                <a:ea typeface="MS PGothic" charset="-128"/>
                <a:cs typeface="MS PGothic" charset="-128"/>
              </a:endParaRPr>
            </a:p>
          </p:txBody>
        </p:sp>
        <p:sp>
          <p:nvSpPr>
            <p:cNvPr id="26" name="object 81"/>
            <p:cNvSpPr txBox="1"/>
            <p:nvPr/>
          </p:nvSpPr>
          <p:spPr>
            <a:xfrm>
              <a:off x="314324" y="3157145"/>
              <a:ext cx="1566305" cy="185736"/>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00BCEB"/>
                  </a:solidFill>
                  <a:latin typeface="MS PGothic" charset="-128"/>
                  <a:ea typeface="MS PGothic" charset="-128"/>
                  <a:cs typeface="MS PGothic" charset="-128"/>
                </a:rPr>
                <a:t>Essentials</a:t>
              </a:r>
              <a:r>
                <a:rPr sz="1600" spc="-100" dirty="0">
                  <a:solidFill>
                    <a:srgbClr val="00BCEB"/>
                  </a:solidFill>
                  <a:latin typeface="MS PGothic" charset="-128"/>
                  <a:ea typeface="MS PGothic" charset="-128"/>
                  <a:cs typeface="MS PGothic" charset="-128"/>
                </a:rPr>
                <a:t> </a:t>
              </a:r>
              <a:r>
                <a:rPr sz="1600" dirty="0">
                  <a:solidFill>
                    <a:srgbClr val="00BCEB"/>
                  </a:solidFill>
                  <a:latin typeface="MS PGothic" charset="-128"/>
                  <a:ea typeface="MS PGothic" charset="-128"/>
                  <a:cs typeface="MS PGothic" charset="-128"/>
                </a:rPr>
                <a:t>パッケージ</a:t>
              </a:r>
              <a:endParaRPr sz="1600" dirty="0">
                <a:latin typeface="MS PGothic" charset="-128"/>
                <a:ea typeface="MS PGothic" charset="-128"/>
                <a:cs typeface="MS PGothic" charset="-128"/>
              </a:endParaRPr>
            </a:p>
          </p:txBody>
        </p:sp>
        <p:sp>
          <p:nvSpPr>
            <p:cNvPr id="27" name="object 84"/>
            <p:cNvSpPr/>
            <p:nvPr/>
          </p:nvSpPr>
          <p:spPr>
            <a:xfrm>
              <a:off x="3295605" y="3393571"/>
              <a:ext cx="1050290" cy="450215"/>
            </a:xfrm>
            <a:custGeom>
              <a:avLst/>
              <a:gdLst/>
              <a:ahLst/>
              <a:cxnLst/>
              <a:rect l="l" t="t" r="r" b="b"/>
              <a:pathLst>
                <a:path w="1050289" h="450215">
                  <a:moveTo>
                    <a:pt x="0" y="56273"/>
                  </a:moveTo>
                  <a:lnTo>
                    <a:pt x="0" y="393738"/>
                  </a:lnTo>
                  <a:lnTo>
                    <a:pt x="5692" y="402058"/>
                  </a:lnTo>
                  <a:lnTo>
                    <a:pt x="48797" y="417469"/>
                  </a:lnTo>
                  <a:lnTo>
                    <a:pt x="128778" y="430661"/>
                  </a:lnTo>
                  <a:lnTo>
                    <a:pt x="180567" y="436209"/>
                  </a:lnTo>
                  <a:lnTo>
                    <a:pt x="239139" y="440942"/>
                  </a:lnTo>
                  <a:lnTo>
                    <a:pt x="303681" y="444774"/>
                  </a:lnTo>
                  <a:lnTo>
                    <a:pt x="373381" y="447619"/>
                  </a:lnTo>
                  <a:lnTo>
                    <a:pt x="447426" y="449389"/>
                  </a:lnTo>
                  <a:lnTo>
                    <a:pt x="525005" y="449999"/>
                  </a:lnTo>
                  <a:lnTo>
                    <a:pt x="602581" y="449389"/>
                  </a:lnTo>
                  <a:lnTo>
                    <a:pt x="676623" y="447619"/>
                  </a:lnTo>
                  <a:lnTo>
                    <a:pt x="746321" y="444774"/>
                  </a:lnTo>
                  <a:lnTo>
                    <a:pt x="810861" y="440942"/>
                  </a:lnTo>
                  <a:lnTo>
                    <a:pt x="869432" y="436209"/>
                  </a:lnTo>
                  <a:lnTo>
                    <a:pt x="921220" y="430661"/>
                  </a:lnTo>
                  <a:lnTo>
                    <a:pt x="965414" y="424386"/>
                  </a:lnTo>
                  <a:lnTo>
                    <a:pt x="1027768" y="409998"/>
                  </a:lnTo>
                  <a:lnTo>
                    <a:pt x="1049997" y="393738"/>
                  </a:lnTo>
                  <a:lnTo>
                    <a:pt x="1049997" y="11250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5692" y="64582"/>
                  </a:lnTo>
                  <a:lnTo>
                    <a:pt x="0" y="56273"/>
                  </a:lnTo>
                  <a:close/>
                </a:path>
                <a:path w="1050289" h="450215">
                  <a:moveTo>
                    <a:pt x="525005" y="0"/>
                  </a:moveTo>
                  <a:lnTo>
                    <a:pt x="447426" y="609"/>
                  </a:lnTo>
                  <a:lnTo>
                    <a:pt x="373381" y="2381"/>
                  </a:lnTo>
                  <a:lnTo>
                    <a:pt x="303681" y="5228"/>
                  </a:lnTo>
                  <a:lnTo>
                    <a:pt x="239139" y="9063"/>
                  </a:lnTo>
                  <a:lnTo>
                    <a:pt x="180567" y="13799"/>
                  </a:lnTo>
                  <a:lnTo>
                    <a:pt x="128778" y="19349"/>
                  </a:lnTo>
                  <a:lnTo>
                    <a:pt x="84584" y="25627"/>
                  </a:lnTo>
                  <a:lnTo>
                    <a:pt x="22229" y="40017"/>
                  </a:lnTo>
                  <a:lnTo>
                    <a:pt x="0" y="56273"/>
                  </a:lnTo>
                  <a:lnTo>
                    <a:pt x="5692" y="64582"/>
                  </a:lnTo>
                  <a:lnTo>
                    <a:pt x="48797" y="79978"/>
                  </a:lnTo>
                  <a:lnTo>
                    <a:pt x="128778" y="93165"/>
                  </a:lnTo>
                  <a:lnTo>
                    <a:pt x="180567" y="98713"/>
                  </a:lnTo>
                  <a:lnTo>
                    <a:pt x="239139" y="103447"/>
                  </a:lnTo>
                  <a:lnTo>
                    <a:pt x="303681" y="107281"/>
                  </a:lnTo>
                  <a:lnTo>
                    <a:pt x="373381" y="110127"/>
                  </a:lnTo>
                  <a:lnTo>
                    <a:pt x="447426" y="111899"/>
                  </a:lnTo>
                  <a:lnTo>
                    <a:pt x="525005" y="112509"/>
                  </a:lnTo>
                  <a:lnTo>
                    <a:pt x="602581" y="111899"/>
                  </a:lnTo>
                  <a:lnTo>
                    <a:pt x="676623" y="110127"/>
                  </a:lnTo>
                  <a:lnTo>
                    <a:pt x="746321" y="107281"/>
                  </a:lnTo>
                  <a:lnTo>
                    <a:pt x="810861" y="103447"/>
                  </a:lnTo>
                  <a:lnTo>
                    <a:pt x="869432" y="98713"/>
                  </a:lnTo>
                  <a:lnTo>
                    <a:pt x="921220" y="93165"/>
                  </a:lnTo>
                  <a:lnTo>
                    <a:pt x="965414" y="86891"/>
                  </a:lnTo>
                  <a:lnTo>
                    <a:pt x="1027768" y="72512"/>
                  </a:lnTo>
                  <a:lnTo>
                    <a:pt x="1049997" y="56273"/>
                  </a:lnTo>
                  <a:lnTo>
                    <a:pt x="1044305" y="47955"/>
                  </a:lnTo>
                  <a:lnTo>
                    <a:pt x="1001200" y="32545"/>
                  </a:lnTo>
                  <a:lnTo>
                    <a:pt x="921220" y="19349"/>
                  </a:lnTo>
                  <a:lnTo>
                    <a:pt x="869432" y="13799"/>
                  </a:lnTo>
                  <a:lnTo>
                    <a:pt x="810861" y="9063"/>
                  </a:lnTo>
                  <a:lnTo>
                    <a:pt x="746321" y="5228"/>
                  </a:lnTo>
                  <a:lnTo>
                    <a:pt x="676623" y="2381"/>
                  </a:lnTo>
                  <a:lnTo>
                    <a:pt x="602581" y="609"/>
                  </a:lnTo>
                  <a:lnTo>
                    <a:pt x="525005" y="0"/>
                  </a:lnTo>
                  <a:close/>
                </a:path>
                <a:path w="1050289" h="450215">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1049997" y="112509"/>
                  </a:lnTo>
                  <a:lnTo>
                    <a:pt x="1049997" y="56273"/>
                  </a:lnTo>
                  <a:close/>
                </a:path>
              </a:pathLst>
            </a:custGeom>
            <a:solidFill>
              <a:srgbClr val="58585A"/>
            </a:solidFill>
          </p:spPr>
          <p:txBody>
            <a:bodyPr wrap="square" lIns="0" tIns="0" rIns="0" bIns="0" rtlCol="0"/>
            <a:lstStyle/>
            <a:p>
              <a:endParaRPr sz="2800" dirty="0">
                <a:latin typeface="MS PGothic" charset="-128"/>
                <a:ea typeface="MS PGothic" charset="-128"/>
                <a:cs typeface="MS PGothic" charset="-128"/>
              </a:endParaRPr>
            </a:p>
          </p:txBody>
        </p:sp>
        <p:sp>
          <p:nvSpPr>
            <p:cNvPr id="28" name="object 85"/>
            <p:cNvSpPr/>
            <p:nvPr/>
          </p:nvSpPr>
          <p:spPr>
            <a:xfrm>
              <a:off x="3295605" y="3393571"/>
              <a:ext cx="1050290" cy="113030"/>
            </a:xfrm>
            <a:custGeom>
              <a:avLst/>
              <a:gdLst/>
              <a:ahLst/>
              <a:cxnLst/>
              <a:rect l="l" t="t" r="r" b="b"/>
              <a:pathLst>
                <a:path w="1050289" h="113029">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0" y="56273"/>
                  </a:lnTo>
                  <a:lnTo>
                    <a:pt x="5692" y="47955"/>
                  </a:lnTo>
                  <a:lnTo>
                    <a:pt x="48797" y="32545"/>
                  </a:lnTo>
                  <a:lnTo>
                    <a:pt x="128778" y="19349"/>
                  </a:lnTo>
                  <a:lnTo>
                    <a:pt x="180567" y="13799"/>
                  </a:lnTo>
                  <a:lnTo>
                    <a:pt x="239139" y="9063"/>
                  </a:lnTo>
                  <a:lnTo>
                    <a:pt x="303681" y="5228"/>
                  </a:lnTo>
                  <a:lnTo>
                    <a:pt x="373381" y="2381"/>
                  </a:lnTo>
                  <a:lnTo>
                    <a:pt x="447426" y="609"/>
                  </a:lnTo>
                  <a:lnTo>
                    <a:pt x="525005" y="0"/>
                  </a:lnTo>
                  <a:lnTo>
                    <a:pt x="602581" y="609"/>
                  </a:lnTo>
                  <a:lnTo>
                    <a:pt x="676623" y="2381"/>
                  </a:lnTo>
                  <a:lnTo>
                    <a:pt x="746321" y="5228"/>
                  </a:lnTo>
                  <a:lnTo>
                    <a:pt x="810861" y="9063"/>
                  </a:lnTo>
                  <a:lnTo>
                    <a:pt x="869432" y="13799"/>
                  </a:lnTo>
                  <a:lnTo>
                    <a:pt x="921220" y="19349"/>
                  </a:lnTo>
                  <a:lnTo>
                    <a:pt x="965414"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29" name="object 86"/>
            <p:cNvSpPr/>
            <p:nvPr/>
          </p:nvSpPr>
          <p:spPr>
            <a:xfrm>
              <a:off x="3295605" y="3449845"/>
              <a:ext cx="1050290" cy="394335"/>
            </a:xfrm>
            <a:custGeom>
              <a:avLst/>
              <a:gdLst/>
              <a:ahLst/>
              <a:cxnLst/>
              <a:rect l="l" t="t" r="r" b="b"/>
              <a:pathLst>
                <a:path w="1050289" h="394334">
                  <a:moveTo>
                    <a:pt x="1049997" y="0"/>
                  </a:moveTo>
                  <a:lnTo>
                    <a:pt x="1049997" y="337464"/>
                  </a:lnTo>
                  <a:lnTo>
                    <a:pt x="1044305" y="345785"/>
                  </a:lnTo>
                  <a:lnTo>
                    <a:pt x="1001200" y="361195"/>
                  </a:lnTo>
                  <a:lnTo>
                    <a:pt x="921220" y="374388"/>
                  </a:lnTo>
                  <a:lnTo>
                    <a:pt x="869432" y="379935"/>
                  </a:lnTo>
                  <a:lnTo>
                    <a:pt x="810861" y="384669"/>
                  </a:lnTo>
                  <a:lnTo>
                    <a:pt x="746321" y="388501"/>
                  </a:lnTo>
                  <a:lnTo>
                    <a:pt x="676623" y="391345"/>
                  </a:lnTo>
                  <a:lnTo>
                    <a:pt x="602581" y="393116"/>
                  </a:lnTo>
                  <a:lnTo>
                    <a:pt x="525005" y="393725"/>
                  </a:lnTo>
                  <a:lnTo>
                    <a:pt x="447426" y="393116"/>
                  </a:lnTo>
                  <a:lnTo>
                    <a:pt x="373381" y="391345"/>
                  </a:lnTo>
                  <a:lnTo>
                    <a:pt x="303681" y="388501"/>
                  </a:lnTo>
                  <a:lnTo>
                    <a:pt x="239139" y="384669"/>
                  </a:lnTo>
                  <a:lnTo>
                    <a:pt x="180567" y="379935"/>
                  </a:lnTo>
                  <a:lnTo>
                    <a:pt x="128778" y="374388"/>
                  </a:lnTo>
                  <a:lnTo>
                    <a:pt x="84584" y="368112"/>
                  </a:lnTo>
                  <a:lnTo>
                    <a:pt x="22229" y="353724"/>
                  </a:lnTo>
                  <a:lnTo>
                    <a:pt x="0" y="337464"/>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30" name="object 87"/>
            <p:cNvSpPr txBox="1"/>
            <p:nvPr/>
          </p:nvSpPr>
          <p:spPr>
            <a:xfrm>
              <a:off x="3584335" y="3586978"/>
              <a:ext cx="473075" cy="14019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FFFFFF"/>
                  </a:solidFill>
                  <a:latin typeface="MS PGothic" charset="-128"/>
                  <a:ea typeface="MS PGothic" charset="-128"/>
                  <a:cs typeface="MS PGothic" charset="-128"/>
                </a:rPr>
                <a:t>LAN</a:t>
              </a:r>
              <a:r>
                <a:rPr sz="1000" spc="-55" dirty="0">
                  <a:solidFill>
                    <a:srgbClr val="FFFFFF"/>
                  </a:solidFill>
                  <a:latin typeface="MS PGothic" charset="-128"/>
                  <a:ea typeface="MS PGothic" charset="-128"/>
                  <a:cs typeface="MS PGothic" charset="-128"/>
                </a:rPr>
                <a:t> </a:t>
              </a:r>
              <a:r>
                <a:rPr sz="1000" dirty="0">
                  <a:solidFill>
                    <a:srgbClr val="FFFFFF"/>
                  </a:solidFill>
                  <a:latin typeface="MS PGothic" charset="-128"/>
                  <a:ea typeface="MS PGothic" charset="-128"/>
                  <a:cs typeface="MS PGothic" charset="-128"/>
                </a:rPr>
                <a:t>Base</a:t>
              </a:r>
              <a:endParaRPr sz="1000">
                <a:latin typeface="MS PGothic" charset="-128"/>
                <a:ea typeface="MS PGothic" charset="-128"/>
                <a:cs typeface="MS PGothic" charset="-128"/>
              </a:endParaRPr>
            </a:p>
          </p:txBody>
        </p:sp>
        <p:sp>
          <p:nvSpPr>
            <p:cNvPr id="31" name="object 88"/>
            <p:cNvSpPr/>
            <p:nvPr/>
          </p:nvSpPr>
          <p:spPr>
            <a:xfrm>
              <a:off x="3295605" y="3056105"/>
              <a:ext cx="1050290" cy="450215"/>
            </a:xfrm>
            <a:custGeom>
              <a:avLst/>
              <a:gdLst/>
              <a:ahLst/>
              <a:cxnLst/>
              <a:rect l="l" t="t" r="r" b="b"/>
              <a:pathLst>
                <a:path w="1050289" h="450215">
                  <a:moveTo>
                    <a:pt x="0" y="56273"/>
                  </a:moveTo>
                  <a:lnTo>
                    <a:pt x="0" y="393738"/>
                  </a:lnTo>
                  <a:lnTo>
                    <a:pt x="5692" y="402059"/>
                  </a:lnTo>
                  <a:lnTo>
                    <a:pt x="48797" y="417471"/>
                  </a:lnTo>
                  <a:lnTo>
                    <a:pt x="128778" y="430667"/>
                  </a:lnTo>
                  <a:lnTo>
                    <a:pt x="180567" y="436216"/>
                  </a:lnTo>
                  <a:lnTo>
                    <a:pt x="239139" y="440951"/>
                  </a:lnTo>
                  <a:lnTo>
                    <a:pt x="303681" y="444785"/>
                  </a:lnTo>
                  <a:lnTo>
                    <a:pt x="373381" y="447631"/>
                  </a:lnTo>
                  <a:lnTo>
                    <a:pt x="447426" y="449402"/>
                  </a:lnTo>
                  <a:lnTo>
                    <a:pt x="525005" y="450011"/>
                  </a:lnTo>
                  <a:lnTo>
                    <a:pt x="602581" y="449402"/>
                  </a:lnTo>
                  <a:lnTo>
                    <a:pt x="676623" y="447631"/>
                  </a:lnTo>
                  <a:lnTo>
                    <a:pt x="746321" y="444785"/>
                  </a:lnTo>
                  <a:lnTo>
                    <a:pt x="810861" y="440951"/>
                  </a:lnTo>
                  <a:lnTo>
                    <a:pt x="869432" y="436216"/>
                  </a:lnTo>
                  <a:lnTo>
                    <a:pt x="921220" y="430667"/>
                  </a:lnTo>
                  <a:lnTo>
                    <a:pt x="965414" y="424389"/>
                  </a:lnTo>
                  <a:lnTo>
                    <a:pt x="1027768" y="409999"/>
                  </a:lnTo>
                  <a:lnTo>
                    <a:pt x="1049997" y="393738"/>
                  </a:lnTo>
                  <a:lnTo>
                    <a:pt x="1049997" y="11250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5692" y="64582"/>
                  </a:lnTo>
                  <a:lnTo>
                    <a:pt x="0" y="56273"/>
                  </a:lnTo>
                  <a:close/>
                </a:path>
                <a:path w="1050289" h="450215">
                  <a:moveTo>
                    <a:pt x="525005" y="0"/>
                  </a:moveTo>
                  <a:lnTo>
                    <a:pt x="447426" y="609"/>
                  </a:lnTo>
                  <a:lnTo>
                    <a:pt x="373381" y="2381"/>
                  </a:lnTo>
                  <a:lnTo>
                    <a:pt x="303681" y="5228"/>
                  </a:lnTo>
                  <a:lnTo>
                    <a:pt x="239139" y="9063"/>
                  </a:lnTo>
                  <a:lnTo>
                    <a:pt x="180567" y="13799"/>
                  </a:lnTo>
                  <a:lnTo>
                    <a:pt x="128778" y="19349"/>
                  </a:lnTo>
                  <a:lnTo>
                    <a:pt x="84584" y="25627"/>
                  </a:lnTo>
                  <a:lnTo>
                    <a:pt x="22229" y="40017"/>
                  </a:lnTo>
                  <a:lnTo>
                    <a:pt x="0" y="56273"/>
                  </a:lnTo>
                  <a:lnTo>
                    <a:pt x="5692" y="64582"/>
                  </a:lnTo>
                  <a:lnTo>
                    <a:pt x="48797" y="79978"/>
                  </a:lnTo>
                  <a:lnTo>
                    <a:pt x="128778" y="93165"/>
                  </a:lnTo>
                  <a:lnTo>
                    <a:pt x="180567" y="98713"/>
                  </a:lnTo>
                  <a:lnTo>
                    <a:pt x="239139" y="103447"/>
                  </a:lnTo>
                  <a:lnTo>
                    <a:pt x="303681" y="107281"/>
                  </a:lnTo>
                  <a:lnTo>
                    <a:pt x="373381" y="110127"/>
                  </a:lnTo>
                  <a:lnTo>
                    <a:pt x="447426" y="111899"/>
                  </a:lnTo>
                  <a:lnTo>
                    <a:pt x="525005" y="112509"/>
                  </a:lnTo>
                  <a:lnTo>
                    <a:pt x="602581" y="111899"/>
                  </a:lnTo>
                  <a:lnTo>
                    <a:pt x="676623" y="110127"/>
                  </a:lnTo>
                  <a:lnTo>
                    <a:pt x="746321" y="107281"/>
                  </a:lnTo>
                  <a:lnTo>
                    <a:pt x="810861" y="103447"/>
                  </a:lnTo>
                  <a:lnTo>
                    <a:pt x="869432" y="98713"/>
                  </a:lnTo>
                  <a:lnTo>
                    <a:pt x="921220" y="93165"/>
                  </a:lnTo>
                  <a:lnTo>
                    <a:pt x="965414" y="86891"/>
                  </a:lnTo>
                  <a:lnTo>
                    <a:pt x="1027768" y="72512"/>
                  </a:lnTo>
                  <a:lnTo>
                    <a:pt x="1049997" y="56273"/>
                  </a:lnTo>
                  <a:lnTo>
                    <a:pt x="1044305" y="47955"/>
                  </a:lnTo>
                  <a:lnTo>
                    <a:pt x="1001200" y="32545"/>
                  </a:lnTo>
                  <a:lnTo>
                    <a:pt x="921220" y="19349"/>
                  </a:lnTo>
                  <a:lnTo>
                    <a:pt x="869432" y="13799"/>
                  </a:lnTo>
                  <a:lnTo>
                    <a:pt x="810861" y="9063"/>
                  </a:lnTo>
                  <a:lnTo>
                    <a:pt x="746321" y="5228"/>
                  </a:lnTo>
                  <a:lnTo>
                    <a:pt x="676623" y="2381"/>
                  </a:lnTo>
                  <a:lnTo>
                    <a:pt x="602581" y="609"/>
                  </a:lnTo>
                  <a:lnTo>
                    <a:pt x="525005" y="0"/>
                  </a:lnTo>
                  <a:close/>
                </a:path>
                <a:path w="1050289" h="450215">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1049997" y="112509"/>
                  </a:lnTo>
                  <a:lnTo>
                    <a:pt x="1049997" y="56273"/>
                  </a:lnTo>
                  <a:close/>
                </a:path>
              </a:pathLst>
            </a:custGeom>
            <a:solidFill>
              <a:srgbClr val="00BCEB"/>
            </a:solidFill>
          </p:spPr>
          <p:txBody>
            <a:bodyPr wrap="square" lIns="0" tIns="0" rIns="0" bIns="0" rtlCol="0"/>
            <a:lstStyle/>
            <a:p>
              <a:endParaRPr sz="2800" dirty="0">
                <a:latin typeface="MS PGothic" charset="-128"/>
                <a:ea typeface="MS PGothic" charset="-128"/>
                <a:cs typeface="MS PGothic" charset="-128"/>
              </a:endParaRPr>
            </a:p>
          </p:txBody>
        </p:sp>
        <p:sp>
          <p:nvSpPr>
            <p:cNvPr id="32" name="object 89"/>
            <p:cNvSpPr/>
            <p:nvPr/>
          </p:nvSpPr>
          <p:spPr>
            <a:xfrm>
              <a:off x="3295605" y="3056105"/>
              <a:ext cx="1050290" cy="113030"/>
            </a:xfrm>
            <a:custGeom>
              <a:avLst/>
              <a:gdLst/>
              <a:ahLst/>
              <a:cxnLst/>
              <a:rect l="l" t="t" r="r" b="b"/>
              <a:pathLst>
                <a:path w="1050289" h="113029">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0" y="56273"/>
                  </a:lnTo>
                  <a:lnTo>
                    <a:pt x="5692" y="47955"/>
                  </a:lnTo>
                  <a:lnTo>
                    <a:pt x="48797" y="32545"/>
                  </a:lnTo>
                  <a:lnTo>
                    <a:pt x="128778" y="19349"/>
                  </a:lnTo>
                  <a:lnTo>
                    <a:pt x="180567" y="13799"/>
                  </a:lnTo>
                  <a:lnTo>
                    <a:pt x="239139" y="9063"/>
                  </a:lnTo>
                  <a:lnTo>
                    <a:pt x="303681" y="5228"/>
                  </a:lnTo>
                  <a:lnTo>
                    <a:pt x="373381" y="2381"/>
                  </a:lnTo>
                  <a:lnTo>
                    <a:pt x="447426" y="609"/>
                  </a:lnTo>
                  <a:lnTo>
                    <a:pt x="525005" y="0"/>
                  </a:lnTo>
                  <a:lnTo>
                    <a:pt x="602581" y="609"/>
                  </a:lnTo>
                  <a:lnTo>
                    <a:pt x="676623" y="2381"/>
                  </a:lnTo>
                  <a:lnTo>
                    <a:pt x="746321" y="5228"/>
                  </a:lnTo>
                  <a:lnTo>
                    <a:pt x="810861" y="9063"/>
                  </a:lnTo>
                  <a:lnTo>
                    <a:pt x="869432" y="13799"/>
                  </a:lnTo>
                  <a:lnTo>
                    <a:pt x="921220" y="19349"/>
                  </a:lnTo>
                  <a:lnTo>
                    <a:pt x="965414"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33" name="object 90"/>
            <p:cNvSpPr/>
            <p:nvPr/>
          </p:nvSpPr>
          <p:spPr>
            <a:xfrm>
              <a:off x="3295605" y="3112379"/>
              <a:ext cx="1050290" cy="394335"/>
            </a:xfrm>
            <a:custGeom>
              <a:avLst/>
              <a:gdLst/>
              <a:ahLst/>
              <a:cxnLst/>
              <a:rect l="l" t="t" r="r" b="b"/>
              <a:pathLst>
                <a:path w="1050289" h="394334">
                  <a:moveTo>
                    <a:pt x="1049997" y="0"/>
                  </a:moveTo>
                  <a:lnTo>
                    <a:pt x="1049997" y="337464"/>
                  </a:lnTo>
                  <a:lnTo>
                    <a:pt x="1044305" y="345785"/>
                  </a:lnTo>
                  <a:lnTo>
                    <a:pt x="1001200" y="361198"/>
                  </a:lnTo>
                  <a:lnTo>
                    <a:pt x="921220" y="374393"/>
                  </a:lnTo>
                  <a:lnTo>
                    <a:pt x="869432" y="379942"/>
                  </a:lnTo>
                  <a:lnTo>
                    <a:pt x="810861" y="384677"/>
                  </a:lnTo>
                  <a:lnTo>
                    <a:pt x="746321" y="388511"/>
                  </a:lnTo>
                  <a:lnTo>
                    <a:pt x="676623" y="391357"/>
                  </a:lnTo>
                  <a:lnTo>
                    <a:pt x="602581" y="393128"/>
                  </a:lnTo>
                  <a:lnTo>
                    <a:pt x="525005" y="393738"/>
                  </a:lnTo>
                  <a:lnTo>
                    <a:pt x="447426" y="393128"/>
                  </a:lnTo>
                  <a:lnTo>
                    <a:pt x="373381" y="391357"/>
                  </a:lnTo>
                  <a:lnTo>
                    <a:pt x="303681" y="388511"/>
                  </a:lnTo>
                  <a:lnTo>
                    <a:pt x="239139" y="384677"/>
                  </a:lnTo>
                  <a:lnTo>
                    <a:pt x="180567" y="379942"/>
                  </a:lnTo>
                  <a:lnTo>
                    <a:pt x="128778" y="374393"/>
                  </a:lnTo>
                  <a:lnTo>
                    <a:pt x="84584" y="368116"/>
                  </a:lnTo>
                  <a:lnTo>
                    <a:pt x="22229" y="353725"/>
                  </a:lnTo>
                  <a:lnTo>
                    <a:pt x="0" y="337464"/>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34" name="object 91"/>
            <p:cNvSpPr txBox="1"/>
            <p:nvPr/>
          </p:nvSpPr>
          <p:spPr>
            <a:xfrm>
              <a:off x="3638720" y="3249521"/>
              <a:ext cx="363855" cy="14019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FFFFFF"/>
                  </a:solidFill>
                  <a:latin typeface="MS PGothic" charset="-128"/>
                  <a:ea typeface="MS PGothic" charset="-128"/>
                  <a:cs typeface="MS PGothic" charset="-128"/>
                </a:rPr>
                <a:t>IP</a:t>
              </a:r>
              <a:r>
                <a:rPr sz="1000" spc="-70" dirty="0">
                  <a:solidFill>
                    <a:srgbClr val="FFFFFF"/>
                  </a:solidFill>
                  <a:latin typeface="MS PGothic" charset="-128"/>
                  <a:ea typeface="MS PGothic" charset="-128"/>
                  <a:cs typeface="MS PGothic" charset="-128"/>
                </a:rPr>
                <a:t> </a:t>
              </a:r>
              <a:r>
                <a:rPr sz="1000" dirty="0">
                  <a:solidFill>
                    <a:srgbClr val="FFFFFF"/>
                  </a:solidFill>
                  <a:latin typeface="MS PGothic" charset="-128"/>
                  <a:ea typeface="MS PGothic" charset="-128"/>
                  <a:cs typeface="MS PGothic" charset="-128"/>
                </a:rPr>
                <a:t>Base</a:t>
              </a:r>
              <a:endParaRPr sz="1000">
                <a:latin typeface="MS PGothic" charset="-128"/>
                <a:ea typeface="MS PGothic" charset="-128"/>
                <a:cs typeface="MS PGothic" charset="-128"/>
              </a:endParaRPr>
            </a:p>
          </p:txBody>
        </p:sp>
        <p:sp>
          <p:nvSpPr>
            <p:cNvPr id="35" name="object 92"/>
            <p:cNvSpPr/>
            <p:nvPr/>
          </p:nvSpPr>
          <p:spPr>
            <a:xfrm>
              <a:off x="3295605" y="2718636"/>
              <a:ext cx="1050290" cy="450215"/>
            </a:xfrm>
            <a:custGeom>
              <a:avLst/>
              <a:gdLst/>
              <a:ahLst/>
              <a:cxnLst/>
              <a:rect l="l" t="t" r="r" b="b"/>
              <a:pathLst>
                <a:path w="1050289" h="450215">
                  <a:moveTo>
                    <a:pt x="0" y="56273"/>
                  </a:moveTo>
                  <a:lnTo>
                    <a:pt x="0" y="393738"/>
                  </a:lnTo>
                  <a:lnTo>
                    <a:pt x="5692" y="402059"/>
                  </a:lnTo>
                  <a:lnTo>
                    <a:pt x="48797" y="417471"/>
                  </a:lnTo>
                  <a:lnTo>
                    <a:pt x="128778" y="430667"/>
                  </a:lnTo>
                  <a:lnTo>
                    <a:pt x="180567" y="436216"/>
                  </a:lnTo>
                  <a:lnTo>
                    <a:pt x="239139" y="440951"/>
                  </a:lnTo>
                  <a:lnTo>
                    <a:pt x="303681" y="444785"/>
                  </a:lnTo>
                  <a:lnTo>
                    <a:pt x="373381" y="447631"/>
                  </a:lnTo>
                  <a:lnTo>
                    <a:pt x="447426" y="449402"/>
                  </a:lnTo>
                  <a:lnTo>
                    <a:pt x="525005" y="450011"/>
                  </a:lnTo>
                  <a:lnTo>
                    <a:pt x="602581" y="449402"/>
                  </a:lnTo>
                  <a:lnTo>
                    <a:pt x="676623" y="447631"/>
                  </a:lnTo>
                  <a:lnTo>
                    <a:pt x="746321" y="444785"/>
                  </a:lnTo>
                  <a:lnTo>
                    <a:pt x="810861" y="440951"/>
                  </a:lnTo>
                  <a:lnTo>
                    <a:pt x="869432" y="436216"/>
                  </a:lnTo>
                  <a:lnTo>
                    <a:pt x="921220" y="430667"/>
                  </a:lnTo>
                  <a:lnTo>
                    <a:pt x="965414" y="424389"/>
                  </a:lnTo>
                  <a:lnTo>
                    <a:pt x="1027768" y="409999"/>
                  </a:lnTo>
                  <a:lnTo>
                    <a:pt x="1049997" y="393738"/>
                  </a:lnTo>
                  <a:lnTo>
                    <a:pt x="1049997" y="11250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5692" y="64582"/>
                  </a:lnTo>
                  <a:lnTo>
                    <a:pt x="0" y="56273"/>
                  </a:lnTo>
                  <a:close/>
                </a:path>
                <a:path w="1050289" h="450215">
                  <a:moveTo>
                    <a:pt x="525005" y="0"/>
                  </a:moveTo>
                  <a:lnTo>
                    <a:pt x="447426" y="609"/>
                  </a:lnTo>
                  <a:lnTo>
                    <a:pt x="373381" y="2381"/>
                  </a:lnTo>
                  <a:lnTo>
                    <a:pt x="303681" y="5228"/>
                  </a:lnTo>
                  <a:lnTo>
                    <a:pt x="239139" y="9063"/>
                  </a:lnTo>
                  <a:lnTo>
                    <a:pt x="180567" y="13799"/>
                  </a:lnTo>
                  <a:lnTo>
                    <a:pt x="128778" y="19349"/>
                  </a:lnTo>
                  <a:lnTo>
                    <a:pt x="84584" y="25627"/>
                  </a:lnTo>
                  <a:lnTo>
                    <a:pt x="22229" y="40017"/>
                  </a:lnTo>
                  <a:lnTo>
                    <a:pt x="0" y="56273"/>
                  </a:lnTo>
                  <a:lnTo>
                    <a:pt x="5692" y="64582"/>
                  </a:lnTo>
                  <a:lnTo>
                    <a:pt x="48797" y="79978"/>
                  </a:lnTo>
                  <a:lnTo>
                    <a:pt x="128778" y="93165"/>
                  </a:lnTo>
                  <a:lnTo>
                    <a:pt x="180567" y="98713"/>
                  </a:lnTo>
                  <a:lnTo>
                    <a:pt x="239139" y="103447"/>
                  </a:lnTo>
                  <a:lnTo>
                    <a:pt x="303681" y="107281"/>
                  </a:lnTo>
                  <a:lnTo>
                    <a:pt x="373381" y="110127"/>
                  </a:lnTo>
                  <a:lnTo>
                    <a:pt x="447426" y="111899"/>
                  </a:lnTo>
                  <a:lnTo>
                    <a:pt x="525005" y="112509"/>
                  </a:lnTo>
                  <a:lnTo>
                    <a:pt x="602581" y="111899"/>
                  </a:lnTo>
                  <a:lnTo>
                    <a:pt x="676623" y="110127"/>
                  </a:lnTo>
                  <a:lnTo>
                    <a:pt x="746321" y="107281"/>
                  </a:lnTo>
                  <a:lnTo>
                    <a:pt x="810861" y="103447"/>
                  </a:lnTo>
                  <a:lnTo>
                    <a:pt x="869432" y="98713"/>
                  </a:lnTo>
                  <a:lnTo>
                    <a:pt x="921220" y="93165"/>
                  </a:lnTo>
                  <a:lnTo>
                    <a:pt x="965414" y="86891"/>
                  </a:lnTo>
                  <a:lnTo>
                    <a:pt x="1027768" y="72512"/>
                  </a:lnTo>
                  <a:lnTo>
                    <a:pt x="1049997" y="56273"/>
                  </a:lnTo>
                  <a:lnTo>
                    <a:pt x="1044305" y="47955"/>
                  </a:lnTo>
                  <a:lnTo>
                    <a:pt x="1001200" y="32545"/>
                  </a:lnTo>
                  <a:lnTo>
                    <a:pt x="921220" y="19349"/>
                  </a:lnTo>
                  <a:lnTo>
                    <a:pt x="869432" y="13799"/>
                  </a:lnTo>
                  <a:lnTo>
                    <a:pt x="810861" y="9063"/>
                  </a:lnTo>
                  <a:lnTo>
                    <a:pt x="746321" y="5228"/>
                  </a:lnTo>
                  <a:lnTo>
                    <a:pt x="676623" y="2381"/>
                  </a:lnTo>
                  <a:lnTo>
                    <a:pt x="602581" y="609"/>
                  </a:lnTo>
                  <a:lnTo>
                    <a:pt x="525005" y="0"/>
                  </a:lnTo>
                  <a:close/>
                </a:path>
                <a:path w="1050289" h="450215">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1049997" y="112509"/>
                  </a:lnTo>
                  <a:lnTo>
                    <a:pt x="1049997" y="56273"/>
                  </a:lnTo>
                  <a:close/>
                </a:path>
              </a:pathLst>
            </a:custGeom>
            <a:solidFill>
              <a:srgbClr val="6EBE4A"/>
            </a:solidFill>
          </p:spPr>
          <p:txBody>
            <a:bodyPr wrap="square" lIns="0" tIns="0" rIns="0" bIns="0" rtlCol="0"/>
            <a:lstStyle/>
            <a:p>
              <a:endParaRPr sz="2800" dirty="0">
                <a:latin typeface="MS PGothic" charset="-128"/>
                <a:ea typeface="MS PGothic" charset="-128"/>
                <a:cs typeface="MS PGothic" charset="-128"/>
              </a:endParaRPr>
            </a:p>
          </p:txBody>
        </p:sp>
        <p:sp>
          <p:nvSpPr>
            <p:cNvPr id="36" name="object 93"/>
            <p:cNvSpPr/>
            <p:nvPr/>
          </p:nvSpPr>
          <p:spPr>
            <a:xfrm>
              <a:off x="3295605" y="2718636"/>
              <a:ext cx="1050290" cy="113030"/>
            </a:xfrm>
            <a:custGeom>
              <a:avLst/>
              <a:gdLst/>
              <a:ahLst/>
              <a:cxnLst/>
              <a:rect l="l" t="t" r="r" b="b"/>
              <a:pathLst>
                <a:path w="1050289" h="113029">
                  <a:moveTo>
                    <a:pt x="1049997" y="56273"/>
                  </a:moveTo>
                  <a:lnTo>
                    <a:pt x="1001200" y="79978"/>
                  </a:lnTo>
                  <a:lnTo>
                    <a:pt x="921220" y="93165"/>
                  </a:lnTo>
                  <a:lnTo>
                    <a:pt x="869432" y="98713"/>
                  </a:lnTo>
                  <a:lnTo>
                    <a:pt x="810861" y="103447"/>
                  </a:lnTo>
                  <a:lnTo>
                    <a:pt x="746321" y="107281"/>
                  </a:lnTo>
                  <a:lnTo>
                    <a:pt x="676623" y="110127"/>
                  </a:lnTo>
                  <a:lnTo>
                    <a:pt x="602581" y="111899"/>
                  </a:lnTo>
                  <a:lnTo>
                    <a:pt x="525005" y="112509"/>
                  </a:lnTo>
                  <a:lnTo>
                    <a:pt x="447426" y="111899"/>
                  </a:lnTo>
                  <a:lnTo>
                    <a:pt x="373381" y="110127"/>
                  </a:lnTo>
                  <a:lnTo>
                    <a:pt x="303681" y="107281"/>
                  </a:lnTo>
                  <a:lnTo>
                    <a:pt x="239139" y="103447"/>
                  </a:lnTo>
                  <a:lnTo>
                    <a:pt x="180567" y="98713"/>
                  </a:lnTo>
                  <a:lnTo>
                    <a:pt x="128778" y="93165"/>
                  </a:lnTo>
                  <a:lnTo>
                    <a:pt x="84584" y="86891"/>
                  </a:lnTo>
                  <a:lnTo>
                    <a:pt x="22229" y="72512"/>
                  </a:lnTo>
                  <a:lnTo>
                    <a:pt x="0" y="56273"/>
                  </a:lnTo>
                  <a:lnTo>
                    <a:pt x="5692" y="47955"/>
                  </a:lnTo>
                  <a:lnTo>
                    <a:pt x="48797" y="32545"/>
                  </a:lnTo>
                  <a:lnTo>
                    <a:pt x="128778" y="19349"/>
                  </a:lnTo>
                  <a:lnTo>
                    <a:pt x="180567" y="13799"/>
                  </a:lnTo>
                  <a:lnTo>
                    <a:pt x="239139" y="9063"/>
                  </a:lnTo>
                  <a:lnTo>
                    <a:pt x="303681" y="5228"/>
                  </a:lnTo>
                  <a:lnTo>
                    <a:pt x="373381" y="2381"/>
                  </a:lnTo>
                  <a:lnTo>
                    <a:pt x="447426" y="609"/>
                  </a:lnTo>
                  <a:lnTo>
                    <a:pt x="525005" y="0"/>
                  </a:lnTo>
                  <a:lnTo>
                    <a:pt x="602581" y="609"/>
                  </a:lnTo>
                  <a:lnTo>
                    <a:pt x="676623" y="2381"/>
                  </a:lnTo>
                  <a:lnTo>
                    <a:pt x="746321" y="5228"/>
                  </a:lnTo>
                  <a:lnTo>
                    <a:pt x="810861" y="9063"/>
                  </a:lnTo>
                  <a:lnTo>
                    <a:pt x="869432" y="13799"/>
                  </a:lnTo>
                  <a:lnTo>
                    <a:pt x="921220" y="19349"/>
                  </a:lnTo>
                  <a:lnTo>
                    <a:pt x="965414" y="25627"/>
                  </a:lnTo>
                  <a:lnTo>
                    <a:pt x="1027768" y="40017"/>
                  </a:lnTo>
                  <a:lnTo>
                    <a:pt x="1049997" y="56273"/>
                  </a:lnTo>
                  <a:close/>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37" name="object 94"/>
            <p:cNvSpPr/>
            <p:nvPr/>
          </p:nvSpPr>
          <p:spPr>
            <a:xfrm>
              <a:off x="3295605" y="2774909"/>
              <a:ext cx="1050290" cy="394335"/>
            </a:xfrm>
            <a:custGeom>
              <a:avLst/>
              <a:gdLst/>
              <a:ahLst/>
              <a:cxnLst/>
              <a:rect l="l" t="t" r="r" b="b"/>
              <a:pathLst>
                <a:path w="1050289" h="394334">
                  <a:moveTo>
                    <a:pt x="1049997" y="0"/>
                  </a:moveTo>
                  <a:lnTo>
                    <a:pt x="1049997" y="337464"/>
                  </a:lnTo>
                  <a:lnTo>
                    <a:pt x="1044305" y="345785"/>
                  </a:lnTo>
                  <a:lnTo>
                    <a:pt x="1001200" y="361198"/>
                  </a:lnTo>
                  <a:lnTo>
                    <a:pt x="921220" y="374393"/>
                  </a:lnTo>
                  <a:lnTo>
                    <a:pt x="869432" y="379942"/>
                  </a:lnTo>
                  <a:lnTo>
                    <a:pt x="810861" y="384677"/>
                  </a:lnTo>
                  <a:lnTo>
                    <a:pt x="746321" y="388511"/>
                  </a:lnTo>
                  <a:lnTo>
                    <a:pt x="676623" y="391357"/>
                  </a:lnTo>
                  <a:lnTo>
                    <a:pt x="602581" y="393128"/>
                  </a:lnTo>
                  <a:lnTo>
                    <a:pt x="525005" y="393738"/>
                  </a:lnTo>
                  <a:lnTo>
                    <a:pt x="447426" y="393128"/>
                  </a:lnTo>
                  <a:lnTo>
                    <a:pt x="373381" y="391357"/>
                  </a:lnTo>
                  <a:lnTo>
                    <a:pt x="303681" y="388511"/>
                  </a:lnTo>
                  <a:lnTo>
                    <a:pt x="239139" y="384677"/>
                  </a:lnTo>
                  <a:lnTo>
                    <a:pt x="180567" y="379942"/>
                  </a:lnTo>
                  <a:lnTo>
                    <a:pt x="128778" y="374393"/>
                  </a:lnTo>
                  <a:lnTo>
                    <a:pt x="84584" y="368116"/>
                  </a:lnTo>
                  <a:lnTo>
                    <a:pt x="22229" y="353725"/>
                  </a:lnTo>
                  <a:lnTo>
                    <a:pt x="0" y="337464"/>
                  </a:lnTo>
                  <a:lnTo>
                    <a:pt x="0" y="0"/>
                  </a:lnTo>
                </a:path>
              </a:pathLst>
            </a:custGeom>
            <a:ln w="17995">
              <a:solidFill>
                <a:srgbClr val="FFFFFF"/>
              </a:solidFill>
            </a:ln>
          </p:spPr>
          <p:txBody>
            <a:bodyPr wrap="square" lIns="0" tIns="0" rIns="0" bIns="0" rtlCol="0"/>
            <a:lstStyle/>
            <a:p>
              <a:endParaRPr sz="2800" dirty="0">
                <a:latin typeface="MS PGothic" charset="-128"/>
                <a:ea typeface="MS PGothic" charset="-128"/>
                <a:cs typeface="MS PGothic" charset="-128"/>
              </a:endParaRPr>
            </a:p>
          </p:txBody>
        </p:sp>
        <p:sp>
          <p:nvSpPr>
            <p:cNvPr id="38" name="object 95"/>
            <p:cNvSpPr txBox="1"/>
            <p:nvPr/>
          </p:nvSpPr>
          <p:spPr>
            <a:xfrm>
              <a:off x="3553410" y="2912048"/>
              <a:ext cx="536575" cy="14019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FFFFFF"/>
                  </a:solidFill>
                  <a:latin typeface="MS PGothic" charset="-128"/>
                  <a:ea typeface="MS PGothic" charset="-128"/>
                  <a:cs typeface="MS PGothic" charset="-128"/>
                </a:rPr>
                <a:t>IP</a:t>
              </a:r>
              <a:r>
                <a:rPr sz="1000" spc="-35" dirty="0">
                  <a:solidFill>
                    <a:srgbClr val="FFFFFF"/>
                  </a:solidFill>
                  <a:latin typeface="MS PGothic" charset="-128"/>
                  <a:ea typeface="MS PGothic" charset="-128"/>
                  <a:cs typeface="MS PGothic" charset="-128"/>
                </a:rPr>
                <a:t> </a:t>
              </a:r>
              <a:r>
                <a:rPr sz="1000" spc="0" dirty="0">
                  <a:solidFill>
                    <a:srgbClr val="FFFFFF"/>
                  </a:solidFill>
                  <a:latin typeface="MS PGothic" charset="-128"/>
                  <a:ea typeface="MS PGothic" charset="-128"/>
                  <a:cs typeface="MS PGothic" charset="-128"/>
                </a:rPr>
                <a:t>Services</a:t>
              </a:r>
              <a:endParaRPr sz="1000">
                <a:latin typeface="MS PGothic" charset="-128"/>
                <a:ea typeface="MS PGothic" charset="-128"/>
                <a:cs typeface="MS PGothic" charset="-128"/>
              </a:endParaRPr>
            </a:p>
          </p:txBody>
        </p:sp>
        <p:sp>
          <p:nvSpPr>
            <p:cNvPr id="39" name="object 96"/>
            <p:cNvSpPr/>
            <p:nvPr/>
          </p:nvSpPr>
          <p:spPr>
            <a:xfrm>
              <a:off x="619058" y="3112379"/>
              <a:ext cx="2677160" cy="0"/>
            </a:xfrm>
            <a:custGeom>
              <a:avLst/>
              <a:gdLst/>
              <a:ahLst/>
              <a:cxnLst/>
              <a:rect l="l" t="t" r="r" b="b"/>
              <a:pathLst>
                <a:path w="2677160">
                  <a:moveTo>
                    <a:pt x="0" y="0"/>
                  </a:moveTo>
                  <a:lnTo>
                    <a:pt x="2676537" y="0"/>
                  </a:lnTo>
                </a:path>
              </a:pathLst>
            </a:custGeom>
            <a:ln w="17995">
              <a:solidFill>
                <a:srgbClr val="00BCEB"/>
              </a:solidFill>
              <a:prstDash val="dash"/>
            </a:ln>
          </p:spPr>
          <p:txBody>
            <a:bodyPr wrap="square" lIns="0" tIns="0" rIns="0" bIns="0" rtlCol="0"/>
            <a:lstStyle/>
            <a:p>
              <a:endParaRPr sz="2800" dirty="0">
                <a:latin typeface="MS PGothic" charset="-128"/>
                <a:ea typeface="MS PGothic" charset="-128"/>
                <a:cs typeface="MS PGothic" charset="-128"/>
              </a:endParaRPr>
            </a:p>
          </p:txBody>
        </p:sp>
        <p:sp>
          <p:nvSpPr>
            <p:cNvPr id="40" name="object 97"/>
            <p:cNvSpPr/>
            <p:nvPr/>
          </p:nvSpPr>
          <p:spPr>
            <a:xfrm>
              <a:off x="4345603" y="2774909"/>
              <a:ext cx="2677160" cy="0"/>
            </a:xfrm>
            <a:custGeom>
              <a:avLst/>
              <a:gdLst/>
              <a:ahLst/>
              <a:cxnLst/>
              <a:rect l="l" t="t" r="r" b="b"/>
              <a:pathLst>
                <a:path w="2677159">
                  <a:moveTo>
                    <a:pt x="0" y="0"/>
                  </a:moveTo>
                  <a:lnTo>
                    <a:pt x="2676550" y="0"/>
                  </a:lnTo>
                </a:path>
              </a:pathLst>
            </a:custGeom>
            <a:ln w="17995">
              <a:solidFill>
                <a:srgbClr val="6EBE4A"/>
              </a:solidFill>
              <a:prstDash val="dash"/>
            </a:ln>
          </p:spPr>
          <p:txBody>
            <a:bodyPr wrap="square" lIns="0" tIns="0" rIns="0" bIns="0" rtlCol="0"/>
            <a:lstStyle/>
            <a:p>
              <a:endParaRPr sz="2800" dirty="0">
                <a:latin typeface="MS PGothic" charset="-128"/>
                <a:ea typeface="MS PGothic" charset="-128"/>
                <a:cs typeface="MS PGothic" charset="-128"/>
              </a:endParaRPr>
            </a:p>
          </p:txBody>
        </p:sp>
      </p:grpSp>
      <p:sp>
        <p:nvSpPr>
          <p:cNvPr id="41" name="TextBox 40"/>
          <p:cNvSpPr txBox="1"/>
          <p:nvPr/>
        </p:nvSpPr>
        <p:spPr>
          <a:xfrm>
            <a:off x="1648000" y="3752603"/>
            <a:ext cx="5925020" cy="461665"/>
          </a:xfrm>
          <a:prstGeom prst="rect">
            <a:avLst/>
          </a:prstGeom>
          <a:noFill/>
        </p:spPr>
        <p:txBody>
          <a:bodyPr wrap="none" rtlCol="0">
            <a:spAutoFit/>
          </a:bodyPr>
          <a:lstStyle/>
          <a:p>
            <a:r>
              <a:rPr kumimoji="1" lang="ja-JP" altLang="en-US" sz="2400" u="sng" dirty="0" smtClean="0">
                <a:solidFill>
                  <a:srgbClr val="002060"/>
                </a:solidFill>
                <a:latin typeface="MS PGothic" charset="-128"/>
                <a:ea typeface="MS PGothic" charset="-128"/>
                <a:cs typeface="MS PGothic" charset="-128"/>
              </a:rPr>
              <a:t>パフォーマンス </a:t>
            </a:r>
            <a:r>
              <a:rPr kumimoji="1" lang="en-US" altLang="ja-JP" sz="2400" u="sng" dirty="0" smtClean="0">
                <a:solidFill>
                  <a:srgbClr val="002060"/>
                </a:solidFill>
                <a:latin typeface="MS PGothic" charset="-128"/>
                <a:ea typeface="MS PGothic" charset="-128"/>
                <a:cs typeface="MS PGothic" charset="-128"/>
              </a:rPr>
              <a:t>(Forwarding)</a:t>
            </a:r>
            <a:r>
              <a:rPr kumimoji="1" lang="ja-JP" altLang="en-US" sz="2400" u="sng" dirty="0" smtClean="0">
                <a:solidFill>
                  <a:srgbClr val="002060"/>
                </a:solidFill>
                <a:latin typeface="MS PGothic" charset="-128"/>
                <a:ea typeface="MS PGothic" charset="-128"/>
                <a:cs typeface="MS PGothic" charset="-128"/>
              </a:rPr>
              <a:t>は最大 </a:t>
            </a:r>
            <a:r>
              <a:rPr kumimoji="1" lang="en-US" altLang="ja-JP" sz="2400" u="sng" dirty="0" smtClean="0">
                <a:solidFill>
                  <a:srgbClr val="002060"/>
                </a:solidFill>
                <a:latin typeface="MS PGothic" charset="-128"/>
                <a:ea typeface="MS PGothic" charset="-128"/>
                <a:cs typeface="MS PGothic" charset="-128"/>
              </a:rPr>
              <a:t>2 </a:t>
            </a:r>
            <a:r>
              <a:rPr kumimoji="1" lang="ja-JP" altLang="en-US" sz="2400" u="sng" dirty="0" smtClean="0">
                <a:solidFill>
                  <a:srgbClr val="002060"/>
                </a:solidFill>
                <a:latin typeface="MS PGothic" charset="-128"/>
                <a:ea typeface="MS PGothic" charset="-128"/>
                <a:cs typeface="MS PGothic" charset="-128"/>
              </a:rPr>
              <a:t>～ </a:t>
            </a:r>
            <a:r>
              <a:rPr kumimoji="1" lang="en-US" altLang="ja-JP" sz="2400" u="sng" dirty="0" smtClean="0">
                <a:solidFill>
                  <a:srgbClr val="002060"/>
                </a:solidFill>
                <a:latin typeface="MS PGothic" charset="-128"/>
                <a:ea typeface="MS PGothic" charset="-128"/>
                <a:cs typeface="MS PGothic" charset="-128"/>
              </a:rPr>
              <a:t>4</a:t>
            </a:r>
            <a:r>
              <a:rPr kumimoji="1" lang="ja-JP" altLang="en-US" sz="2400" u="sng" dirty="0" smtClean="0">
                <a:solidFill>
                  <a:srgbClr val="002060"/>
                </a:solidFill>
                <a:latin typeface="MS PGothic" charset="-128"/>
                <a:ea typeface="MS PGothic" charset="-128"/>
                <a:cs typeface="MS PGothic" charset="-128"/>
              </a:rPr>
              <a:t>倍</a:t>
            </a:r>
          </a:p>
        </p:txBody>
      </p:sp>
      <p:sp>
        <p:nvSpPr>
          <p:cNvPr id="42" name="TextBox 41"/>
          <p:cNvSpPr txBox="1"/>
          <p:nvPr/>
        </p:nvSpPr>
        <p:spPr>
          <a:xfrm>
            <a:off x="4089405" y="1493948"/>
            <a:ext cx="829073" cy="369332"/>
          </a:xfrm>
          <a:prstGeom prst="rect">
            <a:avLst/>
          </a:prstGeom>
          <a:noFill/>
        </p:spPr>
        <p:txBody>
          <a:bodyPr wrap="none" rtlCol="0">
            <a:spAutoFit/>
          </a:bodyPr>
          <a:lstStyle/>
          <a:p>
            <a:r>
              <a:rPr lang="ja-JP" altLang="en-US" dirty="0" smtClean="0">
                <a:latin typeface="MS PGothic" charset="-128"/>
                <a:ea typeface="MS PGothic" charset="-128"/>
                <a:cs typeface="MS PGothic" charset="-128"/>
              </a:rPr>
              <a:t>今まで</a:t>
            </a:r>
            <a:endParaRPr lang="en-US" dirty="0" smtClean="0">
              <a:latin typeface="MS PGothic" charset="-128"/>
              <a:ea typeface="MS PGothic" charset="-128"/>
              <a:cs typeface="MS PGothic" charset="-128"/>
            </a:endParaRPr>
          </a:p>
        </p:txBody>
      </p:sp>
      <p:sp>
        <p:nvSpPr>
          <p:cNvPr id="43" name="TextBox 42"/>
          <p:cNvSpPr txBox="1"/>
          <p:nvPr/>
        </p:nvSpPr>
        <p:spPr>
          <a:xfrm>
            <a:off x="6891521" y="811913"/>
            <a:ext cx="1664238" cy="646331"/>
          </a:xfrm>
          <a:prstGeom prst="rect">
            <a:avLst/>
          </a:prstGeom>
          <a:noFill/>
        </p:spPr>
        <p:txBody>
          <a:bodyPr wrap="none" rtlCol="0">
            <a:spAutoFit/>
          </a:bodyPr>
          <a:lstStyle/>
          <a:p>
            <a:r>
              <a:rPr lang="en-US" altLang="ja-JP" dirty="0" smtClean="0">
                <a:latin typeface="MS PGothic" charset="-128"/>
                <a:ea typeface="MS PGothic" charset="-128"/>
                <a:cs typeface="MS PGothic" charset="-128"/>
              </a:rPr>
              <a:t>NEW</a:t>
            </a:r>
          </a:p>
          <a:p>
            <a:r>
              <a:rPr lang="ja-JP" altLang="en-US" dirty="0" smtClean="0">
                <a:latin typeface="MS PGothic" charset="-128"/>
                <a:ea typeface="MS PGothic" charset="-128"/>
                <a:cs typeface="MS PGothic" charset="-128"/>
              </a:rPr>
              <a:t>アドバンテージ</a:t>
            </a:r>
            <a:endParaRPr lang="en-US" dirty="0" smtClean="0">
              <a:latin typeface="MS PGothic" charset="-128"/>
              <a:ea typeface="MS PGothic" charset="-128"/>
              <a:cs typeface="MS PGothic" charset="-128"/>
            </a:endParaRPr>
          </a:p>
        </p:txBody>
      </p:sp>
      <p:sp>
        <p:nvSpPr>
          <p:cNvPr id="44" name="TextBox 43"/>
          <p:cNvSpPr txBox="1"/>
          <p:nvPr/>
        </p:nvSpPr>
        <p:spPr>
          <a:xfrm>
            <a:off x="432462" y="1673541"/>
            <a:ext cx="1601721" cy="646331"/>
          </a:xfrm>
          <a:prstGeom prst="rect">
            <a:avLst/>
          </a:prstGeom>
          <a:noFill/>
        </p:spPr>
        <p:txBody>
          <a:bodyPr wrap="none" rtlCol="0">
            <a:spAutoFit/>
          </a:bodyPr>
          <a:lstStyle/>
          <a:p>
            <a:r>
              <a:rPr lang="en-US" altLang="ja-JP" dirty="0" smtClean="0">
                <a:latin typeface="MS PGothic" charset="-128"/>
                <a:ea typeface="MS PGothic" charset="-128"/>
                <a:cs typeface="MS PGothic" charset="-128"/>
              </a:rPr>
              <a:t>NEW</a:t>
            </a:r>
          </a:p>
          <a:p>
            <a:r>
              <a:rPr lang="ja-JP" altLang="en-US" dirty="0" smtClean="0">
                <a:latin typeface="MS PGothic" charset="-128"/>
                <a:ea typeface="MS PGothic" charset="-128"/>
                <a:cs typeface="MS PGothic" charset="-128"/>
              </a:rPr>
              <a:t>エッセンシャル</a:t>
            </a:r>
            <a:endParaRPr lang="en-US" altLang="ja-JP" dirty="0" smtClean="0">
              <a:latin typeface="MS PGothic" charset="-128"/>
              <a:ea typeface="MS PGothic" charset="-128"/>
              <a:cs typeface="MS PGothic" charset="-128"/>
            </a:endParaRPr>
          </a:p>
        </p:txBody>
      </p:sp>
      <p:sp>
        <p:nvSpPr>
          <p:cNvPr id="45" name="Down Arrow 44"/>
          <p:cNvSpPr/>
          <p:nvPr/>
        </p:nvSpPr>
        <p:spPr>
          <a:xfrm rot="16200000">
            <a:off x="5725901" y="1185004"/>
            <a:ext cx="484632" cy="978408"/>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46" name="Down Arrow 45"/>
          <p:cNvSpPr/>
          <p:nvPr/>
        </p:nvSpPr>
        <p:spPr>
          <a:xfrm rot="5400000">
            <a:off x="2648271" y="1588352"/>
            <a:ext cx="484632" cy="978408"/>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TextBox 46"/>
          <p:cNvSpPr txBox="1"/>
          <p:nvPr/>
        </p:nvSpPr>
        <p:spPr>
          <a:xfrm>
            <a:off x="2388990" y="1446811"/>
            <a:ext cx="1050288" cy="369332"/>
          </a:xfrm>
          <a:prstGeom prst="rect">
            <a:avLst/>
          </a:prstGeom>
          <a:noFill/>
        </p:spPr>
        <p:txBody>
          <a:bodyPr wrap="none" rtlCol="0">
            <a:spAutoFit/>
          </a:bodyPr>
          <a:lstStyle/>
          <a:p>
            <a:r>
              <a:rPr lang="en-US" altLang="ja-JP" dirty="0" smtClean="0">
                <a:latin typeface="MS PGothic" charset="-128"/>
                <a:ea typeface="MS PGothic" charset="-128"/>
                <a:cs typeface="MS PGothic" charset="-128"/>
              </a:rPr>
              <a:t>IP</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B</a:t>
            </a:r>
            <a:r>
              <a:rPr lang="en-US" dirty="0" smtClean="0">
                <a:latin typeface="MS PGothic" charset="-128"/>
                <a:ea typeface="MS PGothic" charset="-128"/>
                <a:cs typeface="MS PGothic" charset="-128"/>
              </a:rPr>
              <a:t>ase</a:t>
            </a:r>
          </a:p>
        </p:txBody>
      </p:sp>
      <p:sp>
        <p:nvSpPr>
          <p:cNvPr id="48" name="TextBox 47"/>
          <p:cNvSpPr txBox="1"/>
          <p:nvPr/>
        </p:nvSpPr>
        <p:spPr>
          <a:xfrm>
            <a:off x="5249382" y="1144545"/>
            <a:ext cx="1261884" cy="369332"/>
          </a:xfrm>
          <a:prstGeom prst="rect">
            <a:avLst/>
          </a:prstGeom>
          <a:noFill/>
        </p:spPr>
        <p:txBody>
          <a:bodyPr wrap="none" rtlCol="0">
            <a:spAutoFit/>
          </a:bodyPr>
          <a:lstStyle/>
          <a:p>
            <a:r>
              <a:rPr lang="en-US" altLang="ja-JP" dirty="0" smtClean="0">
                <a:latin typeface="MS PGothic" charset="-128"/>
                <a:ea typeface="MS PGothic" charset="-128"/>
                <a:cs typeface="MS PGothic" charset="-128"/>
              </a:rPr>
              <a:t>IP</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Service</a:t>
            </a:r>
            <a:endParaRPr 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800799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00"/>
          <p:cNvGrpSpPr/>
          <p:nvPr/>
        </p:nvGrpSpPr>
        <p:grpSpPr>
          <a:xfrm>
            <a:off x="3625514" y="1608666"/>
            <a:ext cx="1971846" cy="1798040"/>
            <a:chOff x="364956" y="826198"/>
            <a:chExt cx="6628362" cy="6628362"/>
          </a:xfrm>
        </p:grpSpPr>
        <p:sp>
          <p:nvSpPr>
            <p:cNvPr id="3" name="Shape 1098"/>
            <p:cNvSpPr/>
            <p:nvPr/>
          </p:nvSpPr>
          <p:spPr>
            <a:xfrm>
              <a:off x="364956" y="826198"/>
              <a:ext cx="6628364" cy="6628364"/>
            </a:xfrm>
            <a:prstGeom prst="ellipse">
              <a:avLst/>
            </a:prstGeom>
            <a:gradFill flip="none" rotWithShape="1">
              <a:gsLst>
                <a:gs pos="0">
                  <a:srgbClr val="009FD9"/>
                </a:gs>
                <a:gs pos="100000">
                  <a:schemeClr val="accent1"/>
                </a:gs>
              </a:gsLst>
              <a:lin ang="16081188" scaled="0"/>
            </a:gradFill>
            <a:ln w="3175" cap="flat">
              <a:noFill/>
              <a:miter lim="400000"/>
            </a:ln>
            <a:effectLst>
              <a:outerShdw blurRad="355600" dist="127000" rotWithShape="0">
                <a:srgbClr val="000000">
                  <a:alpha val="75000"/>
                </a:srgbClr>
              </a:outerShdw>
            </a:effectLst>
          </p:spPr>
          <p:txBody>
            <a:bodyPr wrap="square" lIns="45155" tIns="45155" rIns="45155" bIns="45155" numCol="1" anchor="ctr">
              <a:noAutofit/>
            </a:bodyPr>
            <a:lstStyle/>
            <a:p>
              <a:pPr algn="ctr" defTabSz="309555" fontAlgn="auto" hangingPunct="0">
                <a:spcBef>
                  <a:spcPts val="0"/>
                </a:spcBef>
                <a:spcAft>
                  <a:spcPts val="0"/>
                </a:spcAft>
                <a:defRPr sz="3000">
                  <a:solidFill>
                    <a:srgbClr val="FFFFFF"/>
                  </a:solidFill>
                </a:defRPr>
              </a:pPr>
              <a:endParaRPr sz="1100" kern="0">
                <a:solidFill>
                  <a:srgbClr val="FFFFFF"/>
                </a:solidFill>
                <a:latin typeface="Helvetica Light"/>
                <a:sym typeface="Helvetica Light"/>
              </a:endParaRPr>
            </a:p>
          </p:txBody>
        </p:sp>
        <p:pic>
          <p:nvPicPr>
            <p:cNvPr id="4" name="DNA.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1627" y="1435397"/>
              <a:ext cx="3295022" cy="5409966"/>
            </a:xfrm>
            <a:prstGeom prst="rect">
              <a:avLst/>
            </a:prstGeom>
            <a:ln w="3175" cap="flat">
              <a:noFill/>
              <a:miter lim="400000"/>
            </a:ln>
            <a:effectLst/>
          </p:spPr>
        </p:pic>
      </p:grpSp>
      <p:sp>
        <p:nvSpPr>
          <p:cNvPr id="5" name="Shape 1101"/>
          <p:cNvSpPr/>
          <p:nvPr/>
        </p:nvSpPr>
        <p:spPr>
          <a:xfrm>
            <a:off x="1694113" y="3982860"/>
            <a:ext cx="6043639" cy="574514"/>
          </a:xfrm>
          <a:prstGeom prst="rect">
            <a:avLst/>
          </a:prstGeom>
          <a:ln w="3175">
            <a:miter lim="400000"/>
          </a:ln>
          <a:extLst>
            <a:ext uri="{C572A759-6A51-4108-AA02-DFA0A04FC94B}">
              <ma14:wrappingTextBoxFlag xmlns:ma14="http://schemas.microsoft.com/office/mac/drawingml/2011/main" val="1"/>
            </a:ext>
          </a:extLst>
        </p:spPr>
        <p:txBody>
          <a:bodyPr wrap="none" lIns="40639" tIns="40639" rIns="40639" bIns="40639" anchor="ctr">
            <a:spAutoFit/>
          </a:bodyPr>
          <a:lstStyle>
            <a:lvl1pPr defTabSz="1219200">
              <a:defRPr sz="6600">
                <a:solidFill>
                  <a:srgbClr val="0367C1"/>
                </a:solidFill>
                <a:latin typeface="CiscoSansTTLight"/>
                <a:ea typeface="CiscoSansTTLight"/>
                <a:cs typeface="CiscoSansTTLight"/>
                <a:sym typeface="CiscoSansTTLight"/>
              </a:defRPr>
            </a:lvl1pPr>
          </a:lstStyle>
          <a:p>
            <a:pPr algn="ctr" fontAlgn="auto" hangingPunct="0">
              <a:spcBef>
                <a:spcPts val="0"/>
              </a:spcBef>
              <a:spcAft>
                <a:spcPts val="0"/>
              </a:spcAft>
            </a:pPr>
            <a:r>
              <a:rPr sz="3200" kern="0" dirty="0"/>
              <a:t>Cisco Digital Network Architecture</a:t>
            </a:r>
          </a:p>
        </p:txBody>
      </p:sp>
      <p:sp>
        <p:nvSpPr>
          <p:cNvPr id="6" name="TextBox 5"/>
          <p:cNvSpPr txBox="1"/>
          <p:nvPr/>
        </p:nvSpPr>
        <p:spPr>
          <a:xfrm>
            <a:off x="3835647" y="647792"/>
            <a:ext cx="1346844" cy="769441"/>
          </a:xfrm>
          <a:prstGeom prst="rect">
            <a:avLst/>
          </a:prstGeom>
          <a:noFill/>
        </p:spPr>
        <p:txBody>
          <a:bodyPr wrap="none" rtlCol="0">
            <a:spAutoFit/>
          </a:bodyPr>
          <a:lstStyle/>
          <a:p>
            <a:r>
              <a:rPr lang="en-US" altLang="ja-JP" sz="4400" dirty="0" smtClean="0">
                <a:solidFill>
                  <a:srgbClr val="0070C0"/>
                </a:solidFill>
                <a:latin typeface="+mn-lt"/>
              </a:rPr>
              <a:t>DNA</a:t>
            </a:r>
            <a:endParaRPr lang="en-US" sz="4400" dirty="0" smtClean="0">
              <a:solidFill>
                <a:srgbClr val="0070C0"/>
              </a:solidFill>
              <a:latin typeface="+mn-lt"/>
            </a:endParaRPr>
          </a:p>
        </p:txBody>
      </p:sp>
    </p:spTree>
    <p:extLst>
      <p:ext uri="{BB962C8B-B14F-4D97-AF65-F5344CB8AC3E}">
        <p14:creationId xmlns:p14="http://schemas.microsoft.com/office/powerpoint/2010/main" val="154671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Down Arrow 61"/>
          <p:cNvSpPr/>
          <p:nvPr/>
        </p:nvSpPr>
        <p:spPr>
          <a:xfrm rot="16200000">
            <a:off x="2393866" y="1568844"/>
            <a:ext cx="726483" cy="684912"/>
          </a:xfrm>
          <a:prstGeom prst="downArrow">
            <a:avLst/>
          </a:prstGeom>
          <a:gradFill flip="none" rotWithShape="1">
            <a:gsLst>
              <a:gs pos="0">
                <a:srgbClr val="0498D1">
                  <a:shade val="30000"/>
                  <a:satMod val="115000"/>
                </a:srgbClr>
              </a:gs>
              <a:gs pos="50000">
                <a:srgbClr val="0498D1">
                  <a:shade val="67500"/>
                  <a:satMod val="115000"/>
                </a:srgbClr>
              </a:gs>
              <a:gs pos="100000">
                <a:srgbClr val="0498D1">
                  <a:shade val="100000"/>
                  <a:satMod val="115000"/>
                </a:srgb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
              <a:cs typeface=""/>
            </a:endParaRPr>
          </a:p>
        </p:txBody>
      </p:sp>
      <p:sp>
        <p:nvSpPr>
          <p:cNvPr id="63" name="TextBox 62"/>
          <p:cNvSpPr txBox="1"/>
          <p:nvPr/>
        </p:nvSpPr>
        <p:spPr>
          <a:xfrm>
            <a:off x="864693" y="2103386"/>
            <a:ext cx="1877437" cy="276999"/>
          </a:xfrm>
          <a:prstGeom prst="rect">
            <a:avLst/>
          </a:prstGeom>
          <a:noFill/>
        </p:spPr>
        <p:txBody>
          <a:bodyPr wrap="none" rtlCol="0">
            <a:spAutoFit/>
          </a:bodyPr>
          <a:lstStyle/>
          <a:p>
            <a:r>
              <a:rPr lang="ja-JP" altLang="en-US" sz="1200" dirty="0" smtClean="0">
                <a:solidFill>
                  <a:srgbClr val="39393B">
                    <a:lumMod val="50000"/>
                  </a:srgbClr>
                </a:solidFill>
                <a:latin typeface="MS Gothic" charset="-128"/>
                <a:ea typeface="MS Gothic" charset="-128"/>
                <a:cs typeface="MS Gothic" charset="-128"/>
              </a:rPr>
              <a:t>一人あたりのデバイス数</a:t>
            </a:r>
            <a:endParaRPr lang="en-US" sz="1200" dirty="0">
              <a:solidFill>
                <a:srgbClr val="39393B">
                  <a:lumMod val="50000"/>
                </a:srgbClr>
              </a:solidFill>
              <a:latin typeface="MS Gothic" charset="-128"/>
              <a:ea typeface="MS Gothic" charset="-128"/>
              <a:cs typeface="MS Gothic" charset="-128"/>
            </a:endParaRPr>
          </a:p>
        </p:txBody>
      </p:sp>
      <p:sp>
        <p:nvSpPr>
          <p:cNvPr id="64" name="Rectangle 63"/>
          <p:cNvSpPr/>
          <p:nvPr/>
        </p:nvSpPr>
        <p:spPr>
          <a:xfrm>
            <a:off x="1337981" y="1588485"/>
            <a:ext cx="931665" cy="553998"/>
          </a:xfrm>
          <a:prstGeom prst="rect">
            <a:avLst/>
          </a:prstGeom>
        </p:spPr>
        <p:txBody>
          <a:bodyPr wrap="none">
            <a:spAutoFit/>
          </a:bodyPr>
          <a:lstStyle/>
          <a:p>
            <a:r>
              <a:rPr lang="en-US" sz="3000" b="1" dirty="0">
                <a:solidFill>
                  <a:srgbClr val="014093">
                    <a:lumMod val="50000"/>
                  </a:srgbClr>
                </a:solidFill>
                <a:ea typeface="Arial" charset="0"/>
                <a:cs typeface="Arial" charset="0"/>
              </a:rPr>
              <a:t>3.64</a:t>
            </a:r>
            <a:endParaRPr lang="en-US" sz="3000" b="1" dirty="0">
              <a:solidFill>
                <a:srgbClr val="014093">
                  <a:lumMod val="50000"/>
                </a:srgbClr>
              </a:solidFill>
              <a:ea typeface="ＭＳ Ｐゴシック" pitchFamily="34" charset="-128"/>
              <a:cs typeface=""/>
            </a:endParaRPr>
          </a:p>
        </p:txBody>
      </p:sp>
      <p:sp>
        <p:nvSpPr>
          <p:cNvPr id="65" name="TextBox 64"/>
          <p:cNvSpPr txBox="1"/>
          <p:nvPr/>
        </p:nvSpPr>
        <p:spPr>
          <a:xfrm>
            <a:off x="6615625" y="1989881"/>
            <a:ext cx="1202573" cy="461665"/>
          </a:xfrm>
          <a:prstGeom prst="rect">
            <a:avLst/>
          </a:prstGeom>
          <a:noFill/>
        </p:spPr>
        <p:txBody>
          <a:bodyPr wrap="none" rtlCol="0">
            <a:spAutoFit/>
          </a:bodyPr>
          <a:lstStyle/>
          <a:p>
            <a:pPr algn="ctr"/>
            <a:r>
              <a:rPr lang="ja-JP" altLang="en-US" sz="1200" dirty="0" smtClean="0">
                <a:solidFill>
                  <a:srgbClr val="39393B">
                    <a:lumMod val="50000"/>
                  </a:srgbClr>
                </a:solidFill>
                <a:latin typeface="MS PGothic" charset="-128"/>
                <a:ea typeface="MS PGothic" charset="-128"/>
                <a:cs typeface="MS PGothic" charset="-128"/>
              </a:rPr>
              <a:t>管理者あたりの</a:t>
            </a:r>
            <a:endParaRPr lang="en-US" altLang="ja-JP" sz="1200" dirty="0" smtClean="0">
              <a:solidFill>
                <a:srgbClr val="39393B">
                  <a:lumMod val="50000"/>
                </a:srgbClr>
              </a:solidFill>
              <a:latin typeface="MS PGothic" charset="-128"/>
              <a:ea typeface="MS PGothic" charset="-128"/>
              <a:cs typeface="MS PGothic" charset="-128"/>
            </a:endParaRPr>
          </a:p>
          <a:p>
            <a:pPr algn="ctr"/>
            <a:r>
              <a:rPr lang="ja-JP" altLang="en-US" sz="1200" dirty="0" smtClean="0">
                <a:solidFill>
                  <a:srgbClr val="39393B">
                    <a:lumMod val="50000"/>
                  </a:srgbClr>
                </a:solidFill>
                <a:latin typeface="MS PGothic" charset="-128"/>
                <a:ea typeface="MS PGothic" charset="-128"/>
                <a:cs typeface="MS PGothic" charset="-128"/>
              </a:rPr>
              <a:t>デバイス数</a:t>
            </a:r>
            <a:endParaRPr lang="en-US" sz="1200" dirty="0">
              <a:solidFill>
                <a:srgbClr val="39393B">
                  <a:lumMod val="50000"/>
                </a:srgbClr>
              </a:solidFill>
              <a:latin typeface="MS PGothic" charset="-128"/>
              <a:ea typeface="MS PGothic" charset="-128"/>
              <a:cs typeface="MS PGothic" charset="-128"/>
            </a:endParaRPr>
          </a:p>
        </p:txBody>
      </p:sp>
      <p:sp>
        <p:nvSpPr>
          <p:cNvPr id="66" name="Rectangle 65"/>
          <p:cNvSpPr/>
          <p:nvPr/>
        </p:nvSpPr>
        <p:spPr>
          <a:xfrm>
            <a:off x="6650779" y="1527157"/>
            <a:ext cx="1101584" cy="553998"/>
          </a:xfrm>
          <a:prstGeom prst="rect">
            <a:avLst/>
          </a:prstGeom>
        </p:spPr>
        <p:txBody>
          <a:bodyPr wrap="none">
            <a:spAutoFit/>
          </a:bodyPr>
          <a:lstStyle/>
          <a:p>
            <a:r>
              <a:rPr lang="en-US" sz="3000" b="1" dirty="0">
                <a:solidFill>
                  <a:srgbClr val="014093">
                    <a:lumMod val="50000"/>
                  </a:srgbClr>
                </a:solidFill>
                <a:ea typeface="Arial" charset="0"/>
                <a:cs typeface="Arial" charset="0"/>
              </a:rPr>
              <a:t>100K</a:t>
            </a:r>
            <a:endParaRPr lang="en-US" sz="3000" b="1" dirty="0">
              <a:solidFill>
                <a:srgbClr val="014093">
                  <a:lumMod val="50000"/>
                </a:srgbClr>
              </a:solidFill>
              <a:ea typeface="ＭＳ Ｐゴシック" pitchFamily="34" charset="-128"/>
              <a:cs typeface=""/>
            </a:endParaRPr>
          </a:p>
        </p:txBody>
      </p:sp>
      <p:sp>
        <p:nvSpPr>
          <p:cNvPr id="67" name="Down Arrow 66"/>
          <p:cNvSpPr/>
          <p:nvPr/>
        </p:nvSpPr>
        <p:spPr>
          <a:xfrm rot="5400000" flipH="1">
            <a:off x="5887203" y="1441488"/>
            <a:ext cx="726483" cy="684912"/>
          </a:xfrm>
          <a:prstGeom prst="downArrow">
            <a:avLst/>
          </a:prstGeom>
          <a:gradFill flip="none" rotWithShape="1">
            <a:gsLst>
              <a:gs pos="0">
                <a:srgbClr val="0498D1">
                  <a:shade val="30000"/>
                  <a:satMod val="115000"/>
                </a:srgbClr>
              </a:gs>
              <a:gs pos="50000">
                <a:srgbClr val="0498D1">
                  <a:shade val="67500"/>
                  <a:satMod val="115000"/>
                </a:srgbClr>
              </a:gs>
              <a:gs pos="100000">
                <a:srgbClr val="0498D1">
                  <a:shade val="100000"/>
                  <a:satMod val="115000"/>
                </a:srgb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
              <a:cs typeface=""/>
            </a:endParaRPr>
          </a:p>
        </p:txBody>
      </p:sp>
      <p:sp>
        <p:nvSpPr>
          <p:cNvPr id="68" name="Down Arrow 67"/>
          <p:cNvSpPr/>
          <p:nvPr/>
        </p:nvSpPr>
        <p:spPr>
          <a:xfrm rot="10800000">
            <a:off x="4160732" y="3351890"/>
            <a:ext cx="726483" cy="684912"/>
          </a:xfrm>
          <a:prstGeom prst="downArrow">
            <a:avLst/>
          </a:prstGeom>
          <a:gradFill flip="none" rotWithShape="1">
            <a:gsLst>
              <a:gs pos="0">
                <a:srgbClr val="0498D1">
                  <a:shade val="30000"/>
                  <a:satMod val="115000"/>
                </a:srgbClr>
              </a:gs>
              <a:gs pos="50000">
                <a:srgbClr val="0498D1">
                  <a:shade val="67500"/>
                  <a:satMod val="115000"/>
                </a:srgbClr>
              </a:gs>
              <a:gs pos="100000">
                <a:srgbClr val="0498D1">
                  <a:shade val="100000"/>
                  <a:satMod val="115000"/>
                </a:srgb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
              <a:cs typeface=""/>
            </a:endParaRPr>
          </a:p>
        </p:txBody>
      </p:sp>
      <p:sp>
        <p:nvSpPr>
          <p:cNvPr id="69" name="TextBox 68"/>
          <p:cNvSpPr txBox="1"/>
          <p:nvPr/>
        </p:nvSpPr>
        <p:spPr>
          <a:xfrm>
            <a:off x="4409953" y="4809848"/>
            <a:ext cx="1077539" cy="276999"/>
          </a:xfrm>
          <a:prstGeom prst="rect">
            <a:avLst/>
          </a:prstGeom>
          <a:noFill/>
        </p:spPr>
        <p:txBody>
          <a:bodyPr wrap="none" rtlCol="0">
            <a:spAutoFit/>
          </a:bodyPr>
          <a:lstStyle/>
          <a:p>
            <a:r>
              <a:rPr lang="en-US" altLang="ja-JP" sz="1200" dirty="0" smtClean="0">
                <a:solidFill>
                  <a:srgbClr val="39393B">
                    <a:lumMod val="50000"/>
                  </a:srgbClr>
                </a:solidFill>
                <a:latin typeface="MS PGothic" charset="-128"/>
                <a:ea typeface="MS PGothic" charset="-128"/>
                <a:cs typeface="MS PGothic" charset="-128"/>
              </a:rPr>
              <a:t>“</a:t>
            </a:r>
            <a:r>
              <a:rPr lang="ja-JP" altLang="en-US" sz="1200" dirty="0" smtClean="0">
                <a:solidFill>
                  <a:srgbClr val="39393B">
                    <a:lumMod val="50000"/>
                  </a:srgbClr>
                </a:solidFill>
                <a:latin typeface="MS PGothic" charset="-128"/>
                <a:ea typeface="MS PGothic" charset="-128"/>
                <a:cs typeface="MS PGothic" charset="-128"/>
              </a:rPr>
              <a:t>モノ</a:t>
            </a:r>
            <a:r>
              <a:rPr lang="en-US" altLang="ja-JP" sz="1200" dirty="0" smtClean="0">
                <a:solidFill>
                  <a:srgbClr val="39393B">
                    <a:lumMod val="50000"/>
                  </a:srgbClr>
                </a:solidFill>
                <a:latin typeface="MS PGothic" charset="-128"/>
                <a:ea typeface="MS PGothic" charset="-128"/>
                <a:cs typeface="MS PGothic" charset="-128"/>
              </a:rPr>
              <a:t>”</a:t>
            </a:r>
            <a:r>
              <a:rPr lang="ja-JP" altLang="en-US" sz="1200" dirty="0" smtClean="0">
                <a:solidFill>
                  <a:srgbClr val="39393B">
                    <a:lumMod val="50000"/>
                  </a:srgbClr>
                </a:solidFill>
                <a:latin typeface="MS PGothic" charset="-128"/>
                <a:ea typeface="MS PGothic" charset="-128"/>
                <a:cs typeface="MS PGothic" charset="-128"/>
              </a:rPr>
              <a:t>が増加</a:t>
            </a:r>
            <a:endParaRPr lang="en-US" sz="1200" dirty="0">
              <a:solidFill>
                <a:srgbClr val="39393B">
                  <a:lumMod val="50000"/>
                </a:srgbClr>
              </a:solidFill>
              <a:latin typeface="MS PGothic" charset="-128"/>
              <a:ea typeface="MS PGothic" charset="-128"/>
              <a:cs typeface="MS PGothic" charset="-128"/>
            </a:endParaRPr>
          </a:p>
        </p:txBody>
      </p:sp>
      <p:sp>
        <p:nvSpPr>
          <p:cNvPr id="70" name="Rectangle 69"/>
          <p:cNvSpPr/>
          <p:nvPr/>
        </p:nvSpPr>
        <p:spPr>
          <a:xfrm>
            <a:off x="4374561" y="4378713"/>
            <a:ext cx="995785" cy="553998"/>
          </a:xfrm>
          <a:prstGeom prst="rect">
            <a:avLst/>
          </a:prstGeom>
        </p:spPr>
        <p:txBody>
          <a:bodyPr wrap="none">
            <a:spAutoFit/>
          </a:bodyPr>
          <a:lstStyle/>
          <a:p>
            <a:r>
              <a:rPr lang="en-US" sz="3000" b="1" dirty="0">
                <a:solidFill>
                  <a:srgbClr val="014093">
                    <a:lumMod val="50000"/>
                  </a:srgbClr>
                </a:solidFill>
                <a:ea typeface="Arial" charset="0"/>
                <a:cs typeface="Arial" charset="0"/>
              </a:rPr>
              <a:t>7.5B</a:t>
            </a:r>
            <a:endParaRPr lang="en-US" sz="3000" b="1" dirty="0">
              <a:solidFill>
                <a:srgbClr val="014093">
                  <a:lumMod val="50000"/>
                </a:srgbClr>
              </a:solidFill>
              <a:ea typeface="ＭＳ Ｐゴシック" pitchFamily="34" charset="-128"/>
              <a:cs typeface=""/>
            </a:endParaRPr>
          </a:p>
        </p:txBody>
      </p:sp>
      <p:grpSp>
        <p:nvGrpSpPr>
          <p:cNvPr id="71" name="Group 70"/>
          <p:cNvGrpSpPr/>
          <p:nvPr/>
        </p:nvGrpSpPr>
        <p:grpSpPr>
          <a:xfrm>
            <a:off x="437809" y="1709737"/>
            <a:ext cx="832205" cy="414104"/>
            <a:chOff x="2918303" y="700790"/>
            <a:chExt cx="1258928" cy="626442"/>
          </a:xfrm>
        </p:grpSpPr>
        <p:grpSp>
          <p:nvGrpSpPr>
            <p:cNvPr id="72" name="Group 71"/>
            <p:cNvGrpSpPr/>
            <p:nvPr/>
          </p:nvGrpSpPr>
          <p:grpSpPr>
            <a:xfrm>
              <a:off x="2918303" y="700790"/>
              <a:ext cx="611436" cy="591558"/>
              <a:chOff x="7967991" y="1673820"/>
              <a:chExt cx="1340860" cy="1297269"/>
            </a:xfrm>
          </p:grpSpPr>
          <p:pic>
            <p:nvPicPr>
              <p:cNvPr id="76" name="Picture 7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7991" y="1673820"/>
                <a:ext cx="1340860" cy="1297269"/>
              </a:xfrm>
              <a:prstGeom prst="rect">
                <a:avLst/>
              </a:prstGeom>
            </p:spPr>
          </p:pic>
          <p:sp>
            <p:nvSpPr>
              <p:cNvPr id="77" name="Freeform 76"/>
              <p:cNvSpPr>
                <a:spLocks noChangeAspect="1" noEditPoints="1"/>
              </p:cNvSpPr>
              <p:nvPr/>
            </p:nvSpPr>
            <p:spPr bwMode="auto">
              <a:xfrm>
                <a:off x="8460997" y="1987209"/>
                <a:ext cx="369761" cy="640080"/>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70C0"/>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240" tIns="34120" rIns="68240" bIns="34120" numCol="1" anchor="t" anchorCtr="0" compatLnSpc="1">
                <a:prstTxWarp prst="textNoShape">
                  <a:avLst/>
                </a:prstTxWarp>
              </a:bodyPr>
              <a:lstStyle/>
              <a:p>
                <a:pPr defTabSz="511999">
                  <a:defRPr/>
                </a:pPr>
                <a:endParaRPr lang="en-US" sz="1050" kern="0" dirty="0">
                  <a:solidFill>
                    <a:srgbClr val="FFFFFF"/>
                  </a:solidFill>
                  <a:latin typeface="Arial"/>
                  <a:ea typeface="ＭＳ Ｐゴシック" pitchFamily="34" charset="-128"/>
                  <a:cs typeface="Arial"/>
                  <a:sym typeface="Arial"/>
                </a:endParaRPr>
              </a:p>
            </p:txBody>
          </p:sp>
        </p:grpSp>
        <p:grpSp>
          <p:nvGrpSpPr>
            <p:cNvPr id="73" name="Group 72"/>
            <p:cNvGrpSpPr/>
            <p:nvPr/>
          </p:nvGrpSpPr>
          <p:grpSpPr>
            <a:xfrm>
              <a:off x="3529739" y="700790"/>
              <a:ext cx="647492" cy="626442"/>
              <a:chOff x="9413336" y="1672874"/>
              <a:chExt cx="1340860" cy="1297269"/>
            </a:xfrm>
          </p:grpSpPr>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3336" y="1672874"/>
                <a:ext cx="1340860" cy="1297269"/>
              </a:xfrm>
              <a:prstGeom prst="rect">
                <a:avLst/>
              </a:prstGeom>
            </p:spPr>
          </p:pic>
          <p:sp>
            <p:nvSpPr>
              <p:cNvPr id="75" name="Freeform 11"/>
              <p:cNvSpPr>
                <a:spLocks noChangeAspect="1" noEditPoints="1"/>
              </p:cNvSpPr>
              <p:nvPr/>
            </p:nvSpPr>
            <p:spPr bwMode="auto">
              <a:xfrm>
                <a:off x="9786777" y="1984274"/>
                <a:ext cx="643244" cy="640080"/>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0070C0"/>
              </a:solidFill>
              <a:ln w="25400" cap="flat" cmpd="sng" algn="ctr">
                <a:noFill/>
                <a:prstDash val="solid"/>
              </a:ln>
              <a:effectLst/>
            </p:spPr>
            <p:txBody>
              <a:bodyPr anchor="ctr"/>
              <a:lstStyle/>
              <a:p>
                <a:pPr algn="ctr" defTabSz="514206">
                  <a:defRPr/>
                </a:pPr>
                <a:endParaRPr lang="en-US" sz="675" kern="0" dirty="0">
                  <a:solidFill>
                    <a:srgbClr val="676767"/>
                  </a:solidFill>
                  <a:latin typeface="Arial"/>
                  <a:ea typeface="Apple LiGothic Medium"/>
                  <a:cs typeface="Apple LiGothic Medium"/>
                  <a:sym typeface="Arial"/>
                </a:endParaRPr>
              </a:p>
            </p:txBody>
          </p:sp>
        </p:grpSp>
      </p:grpSp>
      <p:sp>
        <p:nvSpPr>
          <p:cNvPr id="78" name="TextBox 77"/>
          <p:cNvSpPr txBox="1"/>
          <p:nvPr/>
        </p:nvSpPr>
        <p:spPr>
          <a:xfrm>
            <a:off x="924420" y="1201674"/>
            <a:ext cx="1588192" cy="461665"/>
          </a:xfrm>
          <a:prstGeom prst="rect">
            <a:avLst/>
          </a:prstGeom>
          <a:noFill/>
        </p:spPr>
        <p:txBody>
          <a:bodyPr wrap="square" rtlCol="0">
            <a:spAutoFit/>
          </a:bodyPr>
          <a:lstStyle/>
          <a:p>
            <a:pPr algn="ctr"/>
            <a:r>
              <a:rPr lang="ja-JP" altLang="en-US" sz="2400" dirty="0" smtClean="0">
                <a:solidFill>
                  <a:srgbClr val="014093">
                    <a:lumMod val="50000"/>
                  </a:srgbClr>
                </a:solidFill>
                <a:latin typeface="ＭＳ Ｐゴシック" charset="-128"/>
                <a:ea typeface="ＭＳ Ｐゴシック" charset="-128"/>
                <a:cs typeface="Arial" charset="0"/>
              </a:rPr>
              <a:t>モビリティ</a:t>
            </a:r>
            <a:endParaRPr lang="en-US" sz="2400" dirty="0">
              <a:solidFill>
                <a:srgbClr val="014093">
                  <a:lumMod val="50000"/>
                </a:srgbClr>
              </a:solidFill>
              <a:latin typeface=""/>
              <a:ea typeface=""/>
              <a:cs typeface="Arial" charset="0"/>
            </a:endParaRPr>
          </a:p>
        </p:txBody>
      </p:sp>
      <p:sp>
        <p:nvSpPr>
          <p:cNvPr id="79" name="TextBox 78"/>
          <p:cNvSpPr txBox="1"/>
          <p:nvPr/>
        </p:nvSpPr>
        <p:spPr>
          <a:xfrm>
            <a:off x="7373954" y="1169061"/>
            <a:ext cx="1409299" cy="461665"/>
          </a:xfrm>
          <a:prstGeom prst="rect">
            <a:avLst/>
          </a:prstGeom>
          <a:noFill/>
        </p:spPr>
        <p:txBody>
          <a:bodyPr wrap="square" rtlCol="0">
            <a:spAutoFit/>
          </a:bodyPr>
          <a:lstStyle/>
          <a:p>
            <a:pPr algn="ctr"/>
            <a:r>
              <a:rPr lang="ja-JP" altLang="en-US" sz="2400" dirty="0" smtClean="0">
                <a:solidFill>
                  <a:srgbClr val="014093">
                    <a:lumMod val="50000"/>
                  </a:srgbClr>
                </a:solidFill>
                <a:latin typeface="MS PGothic" charset="-128"/>
                <a:ea typeface="MS PGothic" charset="-128"/>
                <a:cs typeface="MS PGothic" charset="-128"/>
              </a:rPr>
              <a:t>クラウド</a:t>
            </a:r>
            <a:endParaRPr lang="en-US" sz="2400" dirty="0">
              <a:solidFill>
                <a:srgbClr val="014093">
                  <a:lumMod val="50000"/>
                </a:srgbClr>
              </a:solidFill>
              <a:latin typeface="MS PGothic" charset="-128"/>
              <a:ea typeface="MS PGothic" charset="-128"/>
              <a:cs typeface="MS PGothic" charset="-128"/>
            </a:endParaRPr>
          </a:p>
        </p:txBody>
      </p:sp>
      <p:grpSp>
        <p:nvGrpSpPr>
          <p:cNvPr id="80" name="Group 79"/>
          <p:cNvGrpSpPr/>
          <p:nvPr/>
        </p:nvGrpSpPr>
        <p:grpSpPr>
          <a:xfrm>
            <a:off x="7696542" y="1641652"/>
            <a:ext cx="894560" cy="590027"/>
            <a:chOff x="10198325" y="1894813"/>
            <a:chExt cx="1215786" cy="699006"/>
          </a:xfrm>
        </p:grpSpPr>
        <p:sp>
          <p:nvSpPr>
            <p:cNvPr id="81" name="Freeform 80"/>
            <p:cNvSpPr>
              <a:spLocks noChangeAspect="1"/>
            </p:cNvSpPr>
            <p:nvPr/>
          </p:nvSpPr>
          <p:spPr bwMode="auto">
            <a:xfrm>
              <a:off x="10198325" y="1894813"/>
              <a:ext cx="1215786" cy="612571"/>
            </a:xfrm>
            <a:custGeom>
              <a:avLst/>
              <a:gdLst>
                <a:gd name="T0" fmla="*/ 1210 w 1413"/>
                <a:gd name="T1" fmla="*/ 901 h 901"/>
                <a:gd name="T2" fmla="*/ 1413 w 1413"/>
                <a:gd name="T3" fmla="*/ 632 h 901"/>
                <a:gd name="T4" fmla="*/ 1132 w 1413"/>
                <a:gd name="T5" fmla="*/ 352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2"/>
                    <a:pt x="1132" y="352"/>
                  </a:cubicBezTo>
                  <a:cubicBezTo>
                    <a:pt x="1131" y="352"/>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5" y="377"/>
                    <a:pt x="0" y="492"/>
                    <a:pt x="0" y="632"/>
                  </a:cubicBezTo>
                  <a:cubicBezTo>
                    <a:pt x="0" y="771"/>
                    <a:pt x="104" y="885"/>
                    <a:pt x="238" y="901"/>
                  </a:cubicBezTo>
                  <a:lnTo>
                    <a:pt x="1210" y="901"/>
                  </a:lnTo>
                  <a:close/>
                </a:path>
              </a:pathLst>
            </a:custGeom>
            <a:solidFill>
              <a:srgbClr val="FFFFFF"/>
            </a:solidFill>
            <a:ln>
              <a:noFill/>
            </a:ln>
            <a:effectLst>
              <a:outerShdw blurRad="50800" dist="38100" dir="2700000" algn="tl" rotWithShape="0">
                <a:prstClr val="black">
                  <a:alpha val="40000"/>
                </a:prstClr>
              </a:outerShdw>
            </a:effectLst>
          </p:spPr>
          <p:txBody>
            <a:bodyPr vert="horz" wrap="square" lIns="68579" tIns="34289" rIns="68579" bIns="34289" numCol="1" anchor="ctr" anchorCtr="1" compatLnSpc="1">
              <a:prstTxWarp prst="textNoShape">
                <a:avLst/>
              </a:prstTxWarp>
            </a:bodyPr>
            <a:lstStyle/>
            <a:p>
              <a:pPr marL="0" marR="0" lvl="0" indent="0" algn="ctr" defTabSz="685749"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smtClean="0">
                <a:ln>
                  <a:noFill/>
                </a:ln>
                <a:solidFill>
                  <a:prstClr val="black"/>
                </a:solidFill>
                <a:effectLst/>
                <a:uLnTx/>
                <a:uFillTx/>
                <a:latin typeface="Arial"/>
                <a:ea typeface="Apple LiGothic Medium"/>
                <a:cs typeface=""/>
              </a:endParaRPr>
            </a:p>
          </p:txBody>
        </p:sp>
        <p:grpSp>
          <p:nvGrpSpPr>
            <p:cNvPr id="82" name="Group 81"/>
            <p:cNvGrpSpPr/>
            <p:nvPr/>
          </p:nvGrpSpPr>
          <p:grpSpPr>
            <a:xfrm>
              <a:off x="10296437" y="1993180"/>
              <a:ext cx="1066355" cy="600639"/>
              <a:chOff x="5566577" y="2749060"/>
              <a:chExt cx="1066355" cy="600639"/>
            </a:xfrm>
          </p:grpSpPr>
          <p:pic>
            <p:nvPicPr>
              <p:cNvPr id="83" name="Picture 82" descr="https://d2slcw3kip6qmk.cloudfront.net/marketing/blogs/chart/introducing-more-uml-and-a-new-aws-shape-library/AWS2-162x125.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6577" y="2856117"/>
                <a:ext cx="449845" cy="377296"/>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p:cNvPicPr>
                <a:picLocks noChangeAspect="1"/>
              </p:cNvPicPr>
              <p:nvPr/>
            </p:nvPicPr>
            <p:blipFill>
              <a:blip r:embed="rId5" cstate="screen">
                <a:duotone>
                  <a:prstClr val="black"/>
                  <a:srgbClr val="ABC333">
                    <a:tint val="45000"/>
                    <a:satMod val="400000"/>
                  </a:srgbClr>
                </a:duotone>
                <a:extLst>
                  <a:ext uri="{28A0092B-C50C-407E-A947-70E740481C1C}">
                    <a14:useLocalDpi xmlns:a14="http://schemas.microsoft.com/office/drawing/2010/main"/>
                  </a:ext>
                </a:extLst>
              </a:blip>
              <a:stretch>
                <a:fillRect/>
              </a:stretch>
            </p:blipFill>
            <p:spPr>
              <a:xfrm>
                <a:off x="6032293" y="2749060"/>
                <a:ext cx="600639" cy="600639"/>
              </a:xfrm>
              <a:prstGeom prst="rect">
                <a:avLst/>
              </a:prstGeom>
            </p:spPr>
          </p:pic>
        </p:grpSp>
      </p:grpSp>
      <p:sp>
        <p:nvSpPr>
          <p:cNvPr id="85" name="TextBox 84"/>
          <p:cNvSpPr txBox="1"/>
          <p:nvPr/>
        </p:nvSpPr>
        <p:spPr>
          <a:xfrm>
            <a:off x="2877302" y="4006086"/>
            <a:ext cx="3277007" cy="461665"/>
          </a:xfrm>
          <a:prstGeom prst="rect">
            <a:avLst/>
          </a:prstGeom>
          <a:noFill/>
        </p:spPr>
        <p:txBody>
          <a:bodyPr wrap="square" rtlCol="0">
            <a:spAutoFit/>
          </a:bodyPr>
          <a:lstStyle/>
          <a:p>
            <a:pPr algn="ctr"/>
            <a:r>
              <a:rPr lang="ja-JP" altLang="en-US" sz="2400" dirty="0" smtClean="0">
                <a:solidFill>
                  <a:srgbClr val="014093">
                    <a:lumMod val="50000"/>
                  </a:srgbClr>
                </a:solidFill>
                <a:latin typeface="MS PGothic" charset="-128"/>
                <a:ea typeface="MS PGothic" charset="-128"/>
                <a:cs typeface="MS PGothic" charset="-128"/>
              </a:rPr>
              <a:t>エンタープライズ</a:t>
            </a:r>
            <a:r>
              <a:rPr lang="en-US" sz="2400" dirty="0" smtClean="0">
                <a:solidFill>
                  <a:srgbClr val="014093">
                    <a:lumMod val="50000"/>
                  </a:srgbClr>
                </a:solidFill>
                <a:latin typeface="MS PGothic" charset="-128"/>
                <a:ea typeface="MS PGothic" charset="-128"/>
                <a:cs typeface="MS PGothic" charset="-128"/>
              </a:rPr>
              <a:t> </a:t>
            </a:r>
            <a:r>
              <a:rPr lang="en-US" sz="2400" dirty="0" err="1">
                <a:solidFill>
                  <a:srgbClr val="014093">
                    <a:lumMod val="50000"/>
                  </a:srgbClr>
                </a:solidFill>
                <a:latin typeface="MS PGothic" charset="-128"/>
                <a:ea typeface="MS PGothic" charset="-128"/>
                <a:cs typeface="MS PGothic" charset="-128"/>
              </a:rPr>
              <a:t>IoT</a:t>
            </a:r>
            <a:endParaRPr lang="en-US" sz="2400" dirty="0">
              <a:solidFill>
                <a:srgbClr val="014093">
                  <a:lumMod val="50000"/>
                </a:srgbClr>
              </a:solidFill>
              <a:latin typeface="MS PGothic" charset="-128"/>
              <a:ea typeface="MS PGothic" charset="-128"/>
              <a:cs typeface="MS PGothic" charset="-128"/>
            </a:endParaRPr>
          </a:p>
        </p:txBody>
      </p:sp>
      <p:grpSp>
        <p:nvGrpSpPr>
          <p:cNvPr id="86" name="Group 85"/>
          <p:cNvGrpSpPr/>
          <p:nvPr/>
        </p:nvGrpSpPr>
        <p:grpSpPr>
          <a:xfrm>
            <a:off x="3730209" y="4390795"/>
            <a:ext cx="631003" cy="592667"/>
            <a:chOff x="6349447" y="727522"/>
            <a:chExt cx="1363096" cy="1280283"/>
          </a:xfrm>
        </p:grpSpPr>
        <p:grpSp>
          <p:nvGrpSpPr>
            <p:cNvPr id="87" name="Group 86"/>
            <p:cNvGrpSpPr/>
            <p:nvPr/>
          </p:nvGrpSpPr>
          <p:grpSpPr>
            <a:xfrm>
              <a:off x="6349447" y="727522"/>
              <a:ext cx="653776" cy="632522"/>
              <a:chOff x="3343302" y="5190229"/>
              <a:chExt cx="897829" cy="868641"/>
            </a:xfrm>
          </p:grpSpPr>
          <p:pic>
            <p:nvPicPr>
              <p:cNvPr id="103" name="Picture 1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3302" y="5190229"/>
                <a:ext cx="897829" cy="868641"/>
              </a:xfrm>
              <a:prstGeom prst="rect">
                <a:avLst/>
              </a:prstGeom>
            </p:spPr>
          </p:pic>
          <p:grpSp>
            <p:nvGrpSpPr>
              <p:cNvPr id="104" name="Group 103"/>
              <p:cNvGrpSpPr/>
              <p:nvPr/>
            </p:nvGrpSpPr>
            <p:grpSpPr>
              <a:xfrm>
                <a:off x="3509175" y="5316890"/>
                <a:ext cx="602388" cy="615189"/>
                <a:chOff x="2701961" y="1737718"/>
                <a:chExt cx="602388" cy="615189"/>
              </a:xfrm>
            </p:grpSpPr>
            <p:sp>
              <p:nvSpPr>
                <p:cNvPr id="105" name="Oval 104"/>
                <p:cNvSpPr/>
                <p:nvPr/>
              </p:nvSpPr>
              <p:spPr>
                <a:xfrm>
                  <a:off x="2701961" y="1737718"/>
                  <a:ext cx="602388" cy="615189"/>
                </a:xfrm>
                <a:prstGeom prst="ellipse">
                  <a:avLst/>
                </a:prstGeom>
                <a:solidFill>
                  <a:srgbClr val="0070C0">
                    <a:alpha val="7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FFFFFF"/>
                    </a:solidFill>
                    <a:effectLst/>
                    <a:uLnTx/>
                    <a:uFillTx/>
                    <a:latin typeface="Arial"/>
                    <a:ea typeface="Arial" charset="0"/>
                    <a:cs typeface="Arial" charset="0"/>
                  </a:endParaRPr>
                </a:p>
              </p:txBody>
            </p:sp>
            <p:sp>
              <p:nvSpPr>
                <p:cNvPr id="106" name="Freeform 105"/>
                <p:cNvSpPr>
                  <a:spLocks noEditPoints="1"/>
                </p:cNvSpPr>
                <p:nvPr/>
              </p:nvSpPr>
              <p:spPr bwMode="auto">
                <a:xfrm>
                  <a:off x="2807270" y="1902232"/>
                  <a:ext cx="373136" cy="127268"/>
                </a:xfrm>
                <a:custGeom>
                  <a:avLst/>
                  <a:gdLst>
                    <a:gd name="T0" fmla="*/ 5791 w 5952"/>
                    <a:gd name="T1" fmla="*/ 2008 h 2008"/>
                    <a:gd name="T2" fmla="*/ 161 w 5952"/>
                    <a:gd name="T3" fmla="*/ 2008 h 2008"/>
                    <a:gd name="T4" fmla="*/ 0 w 5952"/>
                    <a:gd name="T5" fmla="*/ 1847 h 2008"/>
                    <a:gd name="T6" fmla="*/ 0 w 5952"/>
                    <a:gd name="T7" fmla="*/ 161 h 2008"/>
                    <a:gd name="T8" fmla="*/ 161 w 5952"/>
                    <a:gd name="T9" fmla="*/ 0 h 2008"/>
                    <a:gd name="T10" fmla="*/ 5791 w 5952"/>
                    <a:gd name="T11" fmla="*/ 0 h 2008"/>
                    <a:gd name="T12" fmla="*/ 5952 w 5952"/>
                    <a:gd name="T13" fmla="*/ 161 h 2008"/>
                    <a:gd name="T14" fmla="*/ 5952 w 5952"/>
                    <a:gd name="T15" fmla="*/ 1847 h 2008"/>
                    <a:gd name="T16" fmla="*/ 5791 w 5952"/>
                    <a:gd name="T17" fmla="*/ 2008 h 2008"/>
                    <a:gd name="T18" fmla="*/ 5520 w 5952"/>
                    <a:gd name="T19" fmla="*/ 1710 h 2008"/>
                    <a:gd name="T20" fmla="*/ 5520 w 5952"/>
                    <a:gd name="T21" fmla="*/ 1432 h 2008"/>
                    <a:gd name="T22" fmla="*/ 5350 w 5952"/>
                    <a:gd name="T23" fmla="*/ 1262 h 2008"/>
                    <a:gd name="T24" fmla="*/ 606 w 5952"/>
                    <a:gd name="T25" fmla="*/ 1262 h 2008"/>
                    <a:gd name="T26" fmla="*/ 432 w 5952"/>
                    <a:gd name="T27" fmla="*/ 1432 h 2008"/>
                    <a:gd name="T28" fmla="*/ 432 w 5952"/>
                    <a:gd name="T29" fmla="*/ 1710 h 2008"/>
                    <a:gd name="T30" fmla="*/ 5520 w 5952"/>
                    <a:gd name="T31" fmla="*/ 1710 h 2008"/>
                    <a:gd name="T32" fmla="*/ 2810 w 5952"/>
                    <a:gd name="T33" fmla="*/ 300 h 2008"/>
                    <a:gd name="T34" fmla="*/ 432 w 5952"/>
                    <a:gd name="T35" fmla="*/ 300 h 2008"/>
                    <a:gd name="T36" fmla="*/ 432 w 5952"/>
                    <a:gd name="T37" fmla="*/ 428 h 2008"/>
                    <a:gd name="T38" fmla="*/ 2810 w 5952"/>
                    <a:gd name="T39" fmla="*/ 428 h 2008"/>
                    <a:gd name="T40" fmla="*/ 2810 w 5952"/>
                    <a:gd name="T41" fmla="*/ 300 h 2008"/>
                    <a:gd name="T42" fmla="*/ 5520 w 5952"/>
                    <a:gd name="T43" fmla="*/ 300 h 2008"/>
                    <a:gd name="T44" fmla="*/ 3142 w 5952"/>
                    <a:gd name="T45" fmla="*/ 300 h 2008"/>
                    <a:gd name="T46" fmla="*/ 3142 w 5952"/>
                    <a:gd name="T47" fmla="*/ 428 h 2008"/>
                    <a:gd name="T48" fmla="*/ 5520 w 5952"/>
                    <a:gd name="T49" fmla="*/ 428 h 2008"/>
                    <a:gd name="T50" fmla="*/ 5520 w 5952"/>
                    <a:gd name="T51" fmla="*/ 300 h 2008"/>
                    <a:gd name="T52" fmla="*/ 2810 w 5952"/>
                    <a:gd name="T53" fmla="*/ 508 h 2008"/>
                    <a:gd name="T54" fmla="*/ 432 w 5952"/>
                    <a:gd name="T55" fmla="*/ 508 h 2008"/>
                    <a:gd name="T56" fmla="*/ 432 w 5952"/>
                    <a:gd name="T57" fmla="*/ 636 h 2008"/>
                    <a:gd name="T58" fmla="*/ 2810 w 5952"/>
                    <a:gd name="T59" fmla="*/ 636 h 2008"/>
                    <a:gd name="T60" fmla="*/ 2810 w 5952"/>
                    <a:gd name="T61" fmla="*/ 508 h 2008"/>
                    <a:gd name="T62" fmla="*/ 5520 w 5952"/>
                    <a:gd name="T63" fmla="*/ 508 h 2008"/>
                    <a:gd name="T64" fmla="*/ 3142 w 5952"/>
                    <a:gd name="T65" fmla="*/ 508 h 2008"/>
                    <a:gd name="T66" fmla="*/ 3142 w 5952"/>
                    <a:gd name="T67" fmla="*/ 636 h 2008"/>
                    <a:gd name="T68" fmla="*/ 5520 w 5952"/>
                    <a:gd name="T69" fmla="*/ 636 h 2008"/>
                    <a:gd name="T70" fmla="*/ 5520 w 5952"/>
                    <a:gd name="T71" fmla="*/ 508 h 2008"/>
                    <a:gd name="T72" fmla="*/ 2810 w 5952"/>
                    <a:gd name="T73" fmla="*/ 716 h 2008"/>
                    <a:gd name="T74" fmla="*/ 432 w 5952"/>
                    <a:gd name="T75" fmla="*/ 716 h 2008"/>
                    <a:gd name="T76" fmla="*/ 432 w 5952"/>
                    <a:gd name="T77" fmla="*/ 844 h 2008"/>
                    <a:gd name="T78" fmla="*/ 2810 w 5952"/>
                    <a:gd name="T79" fmla="*/ 844 h 2008"/>
                    <a:gd name="T80" fmla="*/ 2810 w 5952"/>
                    <a:gd name="T81" fmla="*/ 716 h 2008"/>
                    <a:gd name="T82" fmla="*/ 5520 w 5952"/>
                    <a:gd name="T83" fmla="*/ 716 h 2008"/>
                    <a:gd name="T84" fmla="*/ 3142 w 5952"/>
                    <a:gd name="T85" fmla="*/ 716 h 2008"/>
                    <a:gd name="T86" fmla="*/ 3142 w 5952"/>
                    <a:gd name="T87" fmla="*/ 844 h 2008"/>
                    <a:gd name="T88" fmla="*/ 5520 w 5952"/>
                    <a:gd name="T89" fmla="*/ 844 h 2008"/>
                    <a:gd name="T90" fmla="*/ 5520 w 5952"/>
                    <a:gd name="T91" fmla="*/ 716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52" h="2008">
                      <a:moveTo>
                        <a:pt x="5791" y="2008"/>
                      </a:moveTo>
                      <a:cubicBezTo>
                        <a:pt x="161" y="2008"/>
                        <a:pt x="161" y="2008"/>
                        <a:pt x="161" y="2008"/>
                      </a:cubicBezTo>
                      <a:cubicBezTo>
                        <a:pt x="72" y="2008"/>
                        <a:pt x="0" y="1936"/>
                        <a:pt x="0" y="1847"/>
                      </a:cubicBezTo>
                      <a:cubicBezTo>
                        <a:pt x="0" y="161"/>
                        <a:pt x="0" y="161"/>
                        <a:pt x="0" y="161"/>
                      </a:cubicBezTo>
                      <a:cubicBezTo>
                        <a:pt x="0" y="73"/>
                        <a:pt x="72" y="0"/>
                        <a:pt x="161" y="0"/>
                      </a:cubicBezTo>
                      <a:cubicBezTo>
                        <a:pt x="5791" y="0"/>
                        <a:pt x="5791" y="0"/>
                        <a:pt x="5791" y="0"/>
                      </a:cubicBezTo>
                      <a:cubicBezTo>
                        <a:pt x="5880" y="0"/>
                        <a:pt x="5952" y="73"/>
                        <a:pt x="5952" y="161"/>
                      </a:cubicBezTo>
                      <a:cubicBezTo>
                        <a:pt x="5952" y="1847"/>
                        <a:pt x="5952" y="1847"/>
                        <a:pt x="5952" y="1847"/>
                      </a:cubicBezTo>
                      <a:cubicBezTo>
                        <a:pt x="5952" y="1936"/>
                        <a:pt x="5880" y="2008"/>
                        <a:pt x="5791" y="2008"/>
                      </a:cubicBezTo>
                      <a:close/>
                      <a:moveTo>
                        <a:pt x="5520" y="1710"/>
                      </a:moveTo>
                      <a:cubicBezTo>
                        <a:pt x="5520" y="1432"/>
                        <a:pt x="5520" y="1432"/>
                        <a:pt x="5520" y="1432"/>
                      </a:cubicBezTo>
                      <a:cubicBezTo>
                        <a:pt x="5520" y="1337"/>
                        <a:pt x="5445" y="1262"/>
                        <a:pt x="5350" y="1262"/>
                      </a:cubicBezTo>
                      <a:cubicBezTo>
                        <a:pt x="606" y="1262"/>
                        <a:pt x="606" y="1262"/>
                        <a:pt x="606" y="1262"/>
                      </a:cubicBezTo>
                      <a:cubicBezTo>
                        <a:pt x="511" y="1262"/>
                        <a:pt x="432" y="1337"/>
                        <a:pt x="432" y="1432"/>
                      </a:cubicBezTo>
                      <a:cubicBezTo>
                        <a:pt x="432" y="1710"/>
                        <a:pt x="432" y="1710"/>
                        <a:pt x="432" y="1710"/>
                      </a:cubicBezTo>
                      <a:lnTo>
                        <a:pt x="5520" y="1710"/>
                      </a:lnTo>
                      <a:close/>
                      <a:moveTo>
                        <a:pt x="2810" y="300"/>
                      </a:moveTo>
                      <a:cubicBezTo>
                        <a:pt x="432" y="300"/>
                        <a:pt x="432" y="300"/>
                        <a:pt x="432" y="300"/>
                      </a:cubicBezTo>
                      <a:cubicBezTo>
                        <a:pt x="432" y="428"/>
                        <a:pt x="432" y="428"/>
                        <a:pt x="432" y="428"/>
                      </a:cubicBezTo>
                      <a:cubicBezTo>
                        <a:pt x="2810" y="428"/>
                        <a:pt x="2810" y="428"/>
                        <a:pt x="2810" y="428"/>
                      </a:cubicBezTo>
                      <a:lnTo>
                        <a:pt x="2810" y="300"/>
                      </a:lnTo>
                      <a:close/>
                      <a:moveTo>
                        <a:pt x="5520" y="300"/>
                      </a:moveTo>
                      <a:cubicBezTo>
                        <a:pt x="3142" y="300"/>
                        <a:pt x="3142" y="300"/>
                        <a:pt x="3142" y="300"/>
                      </a:cubicBezTo>
                      <a:cubicBezTo>
                        <a:pt x="3142" y="428"/>
                        <a:pt x="3142" y="428"/>
                        <a:pt x="3142" y="428"/>
                      </a:cubicBezTo>
                      <a:cubicBezTo>
                        <a:pt x="5520" y="428"/>
                        <a:pt x="5520" y="428"/>
                        <a:pt x="5520" y="428"/>
                      </a:cubicBezTo>
                      <a:lnTo>
                        <a:pt x="5520" y="300"/>
                      </a:lnTo>
                      <a:close/>
                      <a:moveTo>
                        <a:pt x="2810" y="508"/>
                      </a:moveTo>
                      <a:cubicBezTo>
                        <a:pt x="432" y="508"/>
                        <a:pt x="432" y="508"/>
                        <a:pt x="432" y="508"/>
                      </a:cubicBezTo>
                      <a:cubicBezTo>
                        <a:pt x="432" y="636"/>
                        <a:pt x="432" y="636"/>
                        <a:pt x="432" y="636"/>
                      </a:cubicBezTo>
                      <a:cubicBezTo>
                        <a:pt x="2810" y="636"/>
                        <a:pt x="2810" y="636"/>
                        <a:pt x="2810" y="636"/>
                      </a:cubicBezTo>
                      <a:lnTo>
                        <a:pt x="2810" y="508"/>
                      </a:lnTo>
                      <a:close/>
                      <a:moveTo>
                        <a:pt x="5520" y="508"/>
                      </a:moveTo>
                      <a:cubicBezTo>
                        <a:pt x="3142" y="508"/>
                        <a:pt x="3142" y="508"/>
                        <a:pt x="3142" y="508"/>
                      </a:cubicBezTo>
                      <a:cubicBezTo>
                        <a:pt x="3142" y="636"/>
                        <a:pt x="3142" y="636"/>
                        <a:pt x="3142" y="636"/>
                      </a:cubicBezTo>
                      <a:cubicBezTo>
                        <a:pt x="5520" y="636"/>
                        <a:pt x="5520" y="636"/>
                        <a:pt x="5520" y="636"/>
                      </a:cubicBezTo>
                      <a:lnTo>
                        <a:pt x="5520" y="508"/>
                      </a:lnTo>
                      <a:close/>
                      <a:moveTo>
                        <a:pt x="2810" y="716"/>
                      </a:moveTo>
                      <a:cubicBezTo>
                        <a:pt x="432" y="716"/>
                        <a:pt x="432" y="716"/>
                        <a:pt x="432" y="716"/>
                      </a:cubicBezTo>
                      <a:cubicBezTo>
                        <a:pt x="432" y="844"/>
                        <a:pt x="432" y="844"/>
                        <a:pt x="432" y="844"/>
                      </a:cubicBezTo>
                      <a:cubicBezTo>
                        <a:pt x="2810" y="844"/>
                        <a:pt x="2810" y="844"/>
                        <a:pt x="2810" y="844"/>
                      </a:cubicBezTo>
                      <a:lnTo>
                        <a:pt x="2810" y="716"/>
                      </a:lnTo>
                      <a:close/>
                      <a:moveTo>
                        <a:pt x="5520" y="716"/>
                      </a:moveTo>
                      <a:cubicBezTo>
                        <a:pt x="3142" y="716"/>
                        <a:pt x="3142" y="716"/>
                        <a:pt x="3142" y="716"/>
                      </a:cubicBezTo>
                      <a:cubicBezTo>
                        <a:pt x="3142" y="844"/>
                        <a:pt x="3142" y="844"/>
                        <a:pt x="3142" y="844"/>
                      </a:cubicBezTo>
                      <a:cubicBezTo>
                        <a:pt x="5520" y="844"/>
                        <a:pt x="5520" y="844"/>
                        <a:pt x="5520" y="844"/>
                      </a:cubicBezTo>
                      <a:lnTo>
                        <a:pt x="5520" y="716"/>
                      </a:lnTo>
                      <a:close/>
                    </a:path>
                  </a:pathLst>
                </a:custGeom>
                <a:solidFill>
                  <a:srgbClr val="049C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676767"/>
                    </a:solidFill>
                    <a:effectLst/>
                    <a:uLnTx/>
                    <a:uFillTx/>
                    <a:ea typeface="Arial" charset="0"/>
                    <a:cs typeface="Arial" charset="0"/>
                  </a:endParaRPr>
                </a:p>
              </p:txBody>
            </p:sp>
            <p:sp>
              <p:nvSpPr>
                <p:cNvPr id="107" name="Freeform 106"/>
                <p:cNvSpPr>
                  <a:spLocks/>
                </p:cNvSpPr>
                <p:nvPr/>
              </p:nvSpPr>
              <p:spPr bwMode="auto">
                <a:xfrm>
                  <a:off x="2854030" y="2063741"/>
                  <a:ext cx="81880" cy="175393"/>
                </a:xfrm>
                <a:custGeom>
                  <a:avLst/>
                  <a:gdLst>
                    <a:gd name="T0" fmla="*/ 933 w 1306"/>
                    <a:gd name="T1" fmla="*/ 1664 h 2770"/>
                    <a:gd name="T2" fmla="*/ 978 w 1306"/>
                    <a:gd name="T3" fmla="*/ 1440 h 2770"/>
                    <a:gd name="T4" fmla="*/ 666 w 1306"/>
                    <a:gd name="T5" fmla="*/ 407 h 2770"/>
                    <a:gd name="T6" fmla="*/ 821 w 1306"/>
                    <a:gd name="T7" fmla="*/ 0 h 2770"/>
                    <a:gd name="T8" fmla="*/ 293 w 1306"/>
                    <a:gd name="T9" fmla="*/ 0 h 2770"/>
                    <a:gd name="T10" fmla="*/ 138 w 1306"/>
                    <a:gd name="T11" fmla="*/ 407 h 2770"/>
                    <a:gd name="T12" fmla="*/ 450 w 1306"/>
                    <a:gd name="T13" fmla="*/ 1441 h 2770"/>
                    <a:gd name="T14" fmla="*/ 406 w 1306"/>
                    <a:gd name="T15" fmla="*/ 1664 h 2770"/>
                    <a:gd name="T16" fmla="*/ 0 w 1306"/>
                    <a:gd name="T17" fmla="*/ 1664 h 2770"/>
                    <a:gd name="T18" fmla="*/ 653 w 1306"/>
                    <a:gd name="T19" fmla="*/ 2770 h 2770"/>
                    <a:gd name="T20" fmla="*/ 1306 w 1306"/>
                    <a:gd name="T21" fmla="*/ 1664 h 2770"/>
                    <a:gd name="T22" fmla="*/ 933 w 1306"/>
                    <a:gd name="T23" fmla="*/ 1664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2770">
                      <a:moveTo>
                        <a:pt x="933" y="1664"/>
                      </a:moveTo>
                      <a:cubicBezTo>
                        <a:pt x="960" y="1597"/>
                        <a:pt x="978" y="1522"/>
                        <a:pt x="978" y="1440"/>
                      </a:cubicBezTo>
                      <a:cubicBezTo>
                        <a:pt x="978" y="1157"/>
                        <a:pt x="666" y="676"/>
                        <a:pt x="666" y="407"/>
                      </a:cubicBezTo>
                      <a:cubicBezTo>
                        <a:pt x="666" y="137"/>
                        <a:pt x="821" y="0"/>
                        <a:pt x="821" y="0"/>
                      </a:cubicBezTo>
                      <a:cubicBezTo>
                        <a:pt x="293" y="0"/>
                        <a:pt x="293" y="0"/>
                        <a:pt x="293" y="0"/>
                      </a:cubicBezTo>
                      <a:cubicBezTo>
                        <a:pt x="293" y="0"/>
                        <a:pt x="138" y="137"/>
                        <a:pt x="138" y="407"/>
                      </a:cubicBezTo>
                      <a:cubicBezTo>
                        <a:pt x="138" y="676"/>
                        <a:pt x="450" y="1158"/>
                        <a:pt x="450" y="1441"/>
                      </a:cubicBezTo>
                      <a:cubicBezTo>
                        <a:pt x="450" y="1522"/>
                        <a:pt x="432" y="1598"/>
                        <a:pt x="406" y="1664"/>
                      </a:cubicBezTo>
                      <a:cubicBezTo>
                        <a:pt x="0" y="1664"/>
                        <a:pt x="0" y="1664"/>
                        <a:pt x="0" y="1664"/>
                      </a:cubicBezTo>
                      <a:cubicBezTo>
                        <a:pt x="653" y="2770"/>
                        <a:pt x="653" y="2770"/>
                        <a:pt x="653" y="2770"/>
                      </a:cubicBezTo>
                      <a:cubicBezTo>
                        <a:pt x="1306" y="1664"/>
                        <a:pt x="1306" y="1664"/>
                        <a:pt x="1306" y="1664"/>
                      </a:cubicBezTo>
                      <a:lnTo>
                        <a:pt x="933" y="1664"/>
                      </a:lnTo>
                      <a:close/>
                    </a:path>
                  </a:pathLst>
                </a:custGeom>
                <a:solidFill>
                  <a:srgbClr val="049C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676767"/>
                    </a:solidFill>
                    <a:effectLst/>
                    <a:uLnTx/>
                    <a:uFillTx/>
                    <a:ea typeface="Arial" charset="0"/>
                    <a:cs typeface="Arial" charset="0"/>
                  </a:endParaRPr>
                </a:p>
              </p:txBody>
            </p:sp>
            <p:sp>
              <p:nvSpPr>
                <p:cNvPr id="108" name="Freeform 107"/>
                <p:cNvSpPr>
                  <a:spLocks/>
                </p:cNvSpPr>
                <p:nvPr/>
              </p:nvSpPr>
              <p:spPr bwMode="auto">
                <a:xfrm>
                  <a:off x="2952332" y="2063741"/>
                  <a:ext cx="74354" cy="175393"/>
                </a:xfrm>
                <a:custGeom>
                  <a:avLst/>
                  <a:gdLst>
                    <a:gd name="T0" fmla="*/ 933 w 1306"/>
                    <a:gd name="T1" fmla="*/ 1664 h 2770"/>
                    <a:gd name="T2" fmla="*/ 978 w 1306"/>
                    <a:gd name="T3" fmla="*/ 1440 h 2770"/>
                    <a:gd name="T4" fmla="*/ 666 w 1306"/>
                    <a:gd name="T5" fmla="*/ 407 h 2770"/>
                    <a:gd name="T6" fmla="*/ 821 w 1306"/>
                    <a:gd name="T7" fmla="*/ 0 h 2770"/>
                    <a:gd name="T8" fmla="*/ 293 w 1306"/>
                    <a:gd name="T9" fmla="*/ 0 h 2770"/>
                    <a:gd name="T10" fmla="*/ 138 w 1306"/>
                    <a:gd name="T11" fmla="*/ 407 h 2770"/>
                    <a:gd name="T12" fmla="*/ 450 w 1306"/>
                    <a:gd name="T13" fmla="*/ 1441 h 2770"/>
                    <a:gd name="T14" fmla="*/ 406 w 1306"/>
                    <a:gd name="T15" fmla="*/ 1664 h 2770"/>
                    <a:gd name="T16" fmla="*/ 0 w 1306"/>
                    <a:gd name="T17" fmla="*/ 1664 h 2770"/>
                    <a:gd name="T18" fmla="*/ 653 w 1306"/>
                    <a:gd name="T19" fmla="*/ 2770 h 2770"/>
                    <a:gd name="T20" fmla="*/ 1306 w 1306"/>
                    <a:gd name="T21" fmla="*/ 1664 h 2770"/>
                    <a:gd name="T22" fmla="*/ 933 w 1306"/>
                    <a:gd name="T23" fmla="*/ 1664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2770">
                      <a:moveTo>
                        <a:pt x="933" y="1664"/>
                      </a:moveTo>
                      <a:cubicBezTo>
                        <a:pt x="960" y="1597"/>
                        <a:pt x="978" y="1522"/>
                        <a:pt x="978" y="1440"/>
                      </a:cubicBezTo>
                      <a:cubicBezTo>
                        <a:pt x="978" y="1157"/>
                        <a:pt x="666" y="676"/>
                        <a:pt x="666" y="407"/>
                      </a:cubicBezTo>
                      <a:cubicBezTo>
                        <a:pt x="666" y="137"/>
                        <a:pt x="821" y="0"/>
                        <a:pt x="821" y="0"/>
                      </a:cubicBezTo>
                      <a:cubicBezTo>
                        <a:pt x="293" y="0"/>
                        <a:pt x="293" y="0"/>
                        <a:pt x="293" y="0"/>
                      </a:cubicBezTo>
                      <a:cubicBezTo>
                        <a:pt x="293" y="0"/>
                        <a:pt x="138" y="137"/>
                        <a:pt x="138" y="407"/>
                      </a:cubicBezTo>
                      <a:cubicBezTo>
                        <a:pt x="138" y="676"/>
                        <a:pt x="450" y="1158"/>
                        <a:pt x="450" y="1441"/>
                      </a:cubicBezTo>
                      <a:cubicBezTo>
                        <a:pt x="450" y="1522"/>
                        <a:pt x="432" y="1598"/>
                        <a:pt x="406" y="1664"/>
                      </a:cubicBezTo>
                      <a:cubicBezTo>
                        <a:pt x="0" y="1664"/>
                        <a:pt x="0" y="1664"/>
                        <a:pt x="0" y="1664"/>
                      </a:cubicBezTo>
                      <a:cubicBezTo>
                        <a:pt x="653" y="2770"/>
                        <a:pt x="653" y="2770"/>
                        <a:pt x="653" y="2770"/>
                      </a:cubicBezTo>
                      <a:cubicBezTo>
                        <a:pt x="1306" y="1664"/>
                        <a:pt x="1306" y="1664"/>
                        <a:pt x="1306" y="1664"/>
                      </a:cubicBezTo>
                      <a:lnTo>
                        <a:pt x="933" y="1664"/>
                      </a:lnTo>
                      <a:close/>
                    </a:path>
                  </a:pathLst>
                </a:custGeom>
                <a:solidFill>
                  <a:srgbClr val="049C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676767"/>
                    </a:solidFill>
                    <a:effectLst/>
                    <a:uLnTx/>
                    <a:uFillTx/>
                    <a:ea typeface="Arial" charset="0"/>
                    <a:cs typeface="Arial" charset="0"/>
                  </a:endParaRPr>
                </a:p>
              </p:txBody>
            </p:sp>
            <p:sp>
              <p:nvSpPr>
                <p:cNvPr id="109" name="Freeform 108"/>
                <p:cNvSpPr>
                  <a:spLocks/>
                </p:cNvSpPr>
                <p:nvPr/>
              </p:nvSpPr>
              <p:spPr bwMode="auto">
                <a:xfrm>
                  <a:off x="3043107" y="2063741"/>
                  <a:ext cx="81880" cy="175393"/>
                </a:xfrm>
                <a:custGeom>
                  <a:avLst/>
                  <a:gdLst>
                    <a:gd name="T0" fmla="*/ 933 w 1306"/>
                    <a:gd name="T1" fmla="*/ 1664 h 2770"/>
                    <a:gd name="T2" fmla="*/ 978 w 1306"/>
                    <a:gd name="T3" fmla="*/ 1440 h 2770"/>
                    <a:gd name="T4" fmla="*/ 666 w 1306"/>
                    <a:gd name="T5" fmla="*/ 407 h 2770"/>
                    <a:gd name="T6" fmla="*/ 821 w 1306"/>
                    <a:gd name="T7" fmla="*/ 0 h 2770"/>
                    <a:gd name="T8" fmla="*/ 293 w 1306"/>
                    <a:gd name="T9" fmla="*/ 0 h 2770"/>
                    <a:gd name="T10" fmla="*/ 138 w 1306"/>
                    <a:gd name="T11" fmla="*/ 407 h 2770"/>
                    <a:gd name="T12" fmla="*/ 450 w 1306"/>
                    <a:gd name="T13" fmla="*/ 1441 h 2770"/>
                    <a:gd name="T14" fmla="*/ 406 w 1306"/>
                    <a:gd name="T15" fmla="*/ 1664 h 2770"/>
                    <a:gd name="T16" fmla="*/ 0 w 1306"/>
                    <a:gd name="T17" fmla="*/ 1664 h 2770"/>
                    <a:gd name="T18" fmla="*/ 653 w 1306"/>
                    <a:gd name="T19" fmla="*/ 2770 h 2770"/>
                    <a:gd name="T20" fmla="*/ 1306 w 1306"/>
                    <a:gd name="T21" fmla="*/ 1664 h 2770"/>
                    <a:gd name="T22" fmla="*/ 933 w 1306"/>
                    <a:gd name="T23" fmla="*/ 1664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2770">
                      <a:moveTo>
                        <a:pt x="933" y="1664"/>
                      </a:moveTo>
                      <a:cubicBezTo>
                        <a:pt x="960" y="1597"/>
                        <a:pt x="978" y="1522"/>
                        <a:pt x="978" y="1440"/>
                      </a:cubicBezTo>
                      <a:cubicBezTo>
                        <a:pt x="978" y="1157"/>
                        <a:pt x="666" y="676"/>
                        <a:pt x="666" y="407"/>
                      </a:cubicBezTo>
                      <a:cubicBezTo>
                        <a:pt x="666" y="137"/>
                        <a:pt x="821" y="0"/>
                        <a:pt x="821" y="0"/>
                      </a:cubicBezTo>
                      <a:cubicBezTo>
                        <a:pt x="293" y="0"/>
                        <a:pt x="293" y="0"/>
                        <a:pt x="293" y="0"/>
                      </a:cubicBezTo>
                      <a:cubicBezTo>
                        <a:pt x="293" y="0"/>
                        <a:pt x="138" y="137"/>
                        <a:pt x="138" y="407"/>
                      </a:cubicBezTo>
                      <a:cubicBezTo>
                        <a:pt x="138" y="676"/>
                        <a:pt x="450" y="1158"/>
                        <a:pt x="450" y="1441"/>
                      </a:cubicBezTo>
                      <a:cubicBezTo>
                        <a:pt x="450" y="1522"/>
                        <a:pt x="432" y="1598"/>
                        <a:pt x="406" y="1664"/>
                      </a:cubicBezTo>
                      <a:cubicBezTo>
                        <a:pt x="0" y="1664"/>
                        <a:pt x="0" y="1664"/>
                        <a:pt x="0" y="1664"/>
                      </a:cubicBezTo>
                      <a:cubicBezTo>
                        <a:pt x="653" y="2770"/>
                        <a:pt x="653" y="2770"/>
                        <a:pt x="653" y="2770"/>
                      </a:cubicBezTo>
                      <a:cubicBezTo>
                        <a:pt x="1306" y="1664"/>
                        <a:pt x="1306" y="1664"/>
                        <a:pt x="1306" y="1664"/>
                      </a:cubicBezTo>
                      <a:lnTo>
                        <a:pt x="933" y="1664"/>
                      </a:lnTo>
                      <a:close/>
                    </a:path>
                  </a:pathLst>
                </a:custGeom>
                <a:solidFill>
                  <a:srgbClr val="049C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676767"/>
                    </a:solidFill>
                    <a:effectLst/>
                    <a:uLnTx/>
                    <a:uFillTx/>
                    <a:ea typeface="Arial" charset="0"/>
                    <a:cs typeface="Arial" charset="0"/>
                  </a:endParaRPr>
                </a:p>
              </p:txBody>
            </p:sp>
          </p:grpSp>
        </p:grpSp>
        <p:grpSp>
          <p:nvGrpSpPr>
            <p:cNvPr id="88" name="Group 87"/>
            <p:cNvGrpSpPr/>
            <p:nvPr/>
          </p:nvGrpSpPr>
          <p:grpSpPr>
            <a:xfrm>
              <a:off x="7042993" y="727522"/>
              <a:ext cx="653776" cy="632522"/>
              <a:chOff x="4282937" y="5183899"/>
              <a:chExt cx="897829" cy="868641"/>
            </a:xfrm>
          </p:grpSpPr>
          <p:pic>
            <p:nvPicPr>
              <p:cNvPr id="99" name="Picture 9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82937" y="5183899"/>
                <a:ext cx="897829" cy="868641"/>
              </a:xfrm>
              <a:prstGeom prst="rect">
                <a:avLst/>
              </a:prstGeom>
            </p:spPr>
          </p:pic>
          <p:grpSp>
            <p:nvGrpSpPr>
              <p:cNvPr id="100" name="Group 99"/>
              <p:cNvGrpSpPr/>
              <p:nvPr/>
            </p:nvGrpSpPr>
            <p:grpSpPr>
              <a:xfrm>
                <a:off x="4430456" y="5313875"/>
                <a:ext cx="607693" cy="607693"/>
                <a:chOff x="10629000" y="5153493"/>
                <a:chExt cx="557784" cy="557784"/>
              </a:xfrm>
            </p:grpSpPr>
            <p:sp>
              <p:nvSpPr>
                <p:cNvPr id="101" name="Oval 100"/>
                <p:cNvSpPr/>
                <p:nvPr/>
              </p:nvSpPr>
              <p:spPr>
                <a:xfrm flipH="1">
                  <a:off x="10629000" y="5153493"/>
                  <a:ext cx="557784" cy="557784"/>
                </a:xfrm>
                <a:prstGeom prst="ellipse">
                  <a:avLst/>
                </a:prstGeom>
                <a:solidFill>
                  <a:srgbClr val="0070C0">
                    <a:alpha val="7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FFFFFF"/>
                    </a:solidFill>
                    <a:effectLst/>
                    <a:uLnTx/>
                    <a:uFillTx/>
                    <a:latin typeface="Arial"/>
                    <a:ea typeface="Arial" charset="0"/>
                    <a:cs typeface="Arial" charset="0"/>
                  </a:endParaRPr>
                </a:p>
              </p:txBody>
            </p:sp>
            <p:pic>
              <p:nvPicPr>
                <p:cNvPr id="102" name="Picture 101"/>
                <p:cNvPicPr>
                  <a:picLocks noChangeAspect="1"/>
                </p:cNvPicPr>
                <p:nvPr/>
              </p:nvPicPr>
              <p:blipFill>
                <a:blip r:embed="rId7" cstate="screen">
                  <a:biLevel thresh="25000"/>
                  <a:extLst>
                    <a:ext uri="{BEBA8EAE-BF5A-486C-A8C5-ECC9F3942E4B}">
                      <a14:imgProps xmlns:a14="http://schemas.microsoft.com/office/drawing/2010/main">
                        <a14:imgLayer r:embed="rId8">
                          <a14:imgEffect>
                            <a14:brightnessContrast bright="-64000"/>
                          </a14:imgEffect>
                        </a14:imgLayer>
                      </a14:imgProps>
                    </a:ext>
                    <a:ext uri="{28A0092B-C50C-407E-A947-70E740481C1C}">
                      <a14:useLocalDpi xmlns:a14="http://schemas.microsoft.com/office/drawing/2010/main"/>
                    </a:ext>
                  </a:extLst>
                </a:blip>
                <a:stretch>
                  <a:fillRect/>
                </a:stretch>
              </p:blipFill>
              <p:spPr>
                <a:xfrm>
                  <a:off x="10757137" y="5243997"/>
                  <a:ext cx="316491" cy="315025"/>
                </a:xfrm>
                <a:prstGeom prst="rect">
                  <a:avLst/>
                </a:prstGeom>
                <a:noFill/>
              </p:spPr>
            </p:pic>
          </p:grpSp>
        </p:grpSp>
        <p:grpSp>
          <p:nvGrpSpPr>
            <p:cNvPr id="89" name="Group 88"/>
            <p:cNvGrpSpPr/>
            <p:nvPr/>
          </p:nvGrpSpPr>
          <p:grpSpPr>
            <a:xfrm>
              <a:off x="6365840" y="1351942"/>
              <a:ext cx="653776" cy="632522"/>
              <a:chOff x="5219531" y="5160874"/>
              <a:chExt cx="897829" cy="868641"/>
            </a:xfrm>
          </p:grpSpPr>
          <p:pic>
            <p:nvPicPr>
              <p:cNvPr id="95" name="Picture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531" y="5160874"/>
                <a:ext cx="897829" cy="868641"/>
              </a:xfrm>
              <a:prstGeom prst="rect">
                <a:avLst/>
              </a:prstGeom>
            </p:spPr>
          </p:pic>
          <p:grpSp>
            <p:nvGrpSpPr>
              <p:cNvPr id="96" name="Group 95"/>
              <p:cNvGrpSpPr/>
              <p:nvPr/>
            </p:nvGrpSpPr>
            <p:grpSpPr>
              <a:xfrm>
                <a:off x="5358354" y="5281294"/>
                <a:ext cx="629675" cy="629675"/>
                <a:chOff x="5924531" y="4911338"/>
                <a:chExt cx="557784" cy="557784"/>
              </a:xfrm>
            </p:grpSpPr>
            <p:sp>
              <p:nvSpPr>
                <p:cNvPr id="97" name="Oval 96"/>
                <p:cNvSpPr/>
                <p:nvPr/>
              </p:nvSpPr>
              <p:spPr>
                <a:xfrm>
                  <a:off x="5924531" y="4911338"/>
                  <a:ext cx="557784" cy="557784"/>
                </a:xfrm>
                <a:prstGeom prst="ellipse">
                  <a:avLst/>
                </a:prstGeom>
                <a:solidFill>
                  <a:srgbClr val="0070C0">
                    <a:alpha val="7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FFFFFF"/>
                    </a:solidFill>
                    <a:effectLst/>
                    <a:uLnTx/>
                    <a:uFillTx/>
                    <a:latin typeface="Arial"/>
                    <a:ea typeface="Arial" charset="0"/>
                    <a:cs typeface="Arial" charset="0"/>
                  </a:endParaRPr>
                </a:p>
              </p:txBody>
            </p:sp>
            <p:pic>
              <p:nvPicPr>
                <p:cNvPr id="98" name="Picture 97" descr="creditcard.png"/>
                <p:cNvPicPr>
                  <a:picLocks noChangeAspect="1"/>
                </p:cNvPicPr>
                <p:nvPr/>
              </p:nvPicPr>
              <p:blipFill>
                <a:blip r:embed="rId9" cstate="screen">
                  <a:clrChange>
                    <a:clrFrom>
                      <a:srgbClr val="445058"/>
                    </a:clrFrom>
                    <a:clrTo>
                      <a:srgbClr val="445058">
                        <a:alpha val="0"/>
                      </a:srgbClr>
                    </a:clrTo>
                  </a:clrChange>
                  <a:extLst>
                    <a:ext uri="{BEBA8EAE-BF5A-486C-A8C5-ECC9F3942E4B}">
                      <a14:imgProps xmlns:a14="http://schemas.microsoft.com/office/drawing/2010/main">
                        <a14:imgLayer r:embed="rId10">
                          <a14:imgEffect>
                            <a14:backgroundRemoval t="4498" b="96886" l="959" r="98801">
                              <a14:foregroundMark x1="35731" y1="13841" x2="74580" y2="15225"/>
                              <a14:foregroundMark x1="77218" y1="5882" x2="30456" y2="11765"/>
                              <a14:foregroundMark x1="4077" y1="9689" x2="9832" y2="93772"/>
                              <a14:foregroundMark x1="74820" y1="76125" x2="74820" y2="79239"/>
                              <a14:foregroundMark x1="68345" y1="74740" x2="68106" y2="76125"/>
                              <a14:foregroundMark x1="59472" y1="74394" x2="59472" y2="75779"/>
                              <a14:foregroundMark x1="59952" y1="78547" x2="58993" y2="79931"/>
                              <a14:foregroundMark x1="47962" y1="74740" x2="47242" y2="75779"/>
                              <a14:foregroundMark x1="47962" y1="78547" x2="47482" y2="79585"/>
                              <a14:foregroundMark x1="32374" y1="77163" x2="33094" y2="77163"/>
                              <a14:foregroundMark x1="25659" y1="86505" x2="79616" y2="86505"/>
                              <a14:foregroundMark x1="98082" y1="15225" x2="98801" y2="88581"/>
                              <a14:foregroundMark x1="88969" y1="96886" x2="15588" y2="96886"/>
                              <a14:foregroundMark x1="959" y1="27336" x2="1199" y2="42907"/>
                              <a14:foregroundMark x1="68585" y1="79239" x2="68106" y2="79239"/>
                              <a14:backgroundMark x1="23261" y1="46021" x2="23261" y2="46021"/>
                              <a14:backgroundMark x1="23981" y1="25260" x2="23501" y2="53287"/>
                              <a14:backgroundMark x1="30695" y1="42907" x2="33333" y2="42907"/>
                              <a14:backgroundMark x1="30935" y1="35294" x2="33813" y2="34948"/>
                              <a14:backgroundMark x1="30935" y1="25952" x2="32134" y2="26644"/>
                              <a14:backgroundMark x1="17986" y1="25952" x2="16067" y2="27682"/>
                              <a14:backgroundMark x1="17266" y1="42907" x2="14628" y2="42907"/>
                              <a14:backgroundMark x1="17266" y1="52941" x2="15827" y2="50865"/>
                              <a14:backgroundMark x1="61391" y1="40484" x2="83213" y2="40484"/>
                              <a14:backgroundMark x1="82734" y1="30796" x2="58513" y2="51903"/>
                              <a14:backgroundMark x1="60671" y1="29066" x2="84892" y2="50519"/>
                              <a14:backgroundMark x1="17266" y1="35294" x2="13909" y2="35294"/>
                              <a14:backgroundMark x1="32374" y1="51557" x2="30456" y2="52941"/>
                            </a14:backgroundRemoval>
                          </a14:imgEffect>
                        </a14:imgLayer>
                      </a14:imgProps>
                    </a:ext>
                    <a:ext uri="{28A0092B-C50C-407E-A947-70E740481C1C}">
                      <a14:useLocalDpi xmlns:a14="http://schemas.microsoft.com/office/drawing/2010/main"/>
                    </a:ext>
                  </a:extLst>
                </a:blip>
                <a:stretch>
                  <a:fillRect/>
                </a:stretch>
              </p:blipFill>
              <p:spPr>
                <a:xfrm>
                  <a:off x="6011288" y="5059016"/>
                  <a:ext cx="387253" cy="268384"/>
                </a:xfrm>
                <a:prstGeom prst="rect">
                  <a:avLst/>
                </a:prstGeom>
              </p:spPr>
            </p:pic>
          </p:grpSp>
        </p:grpSp>
        <p:grpSp>
          <p:nvGrpSpPr>
            <p:cNvPr id="90" name="Group 89"/>
            <p:cNvGrpSpPr/>
            <p:nvPr/>
          </p:nvGrpSpPr>
          <p:grpSpPr>
            <a:xfrm>
              <a:off x="7058767" y="1375283"/>
              <a:ext cx="653776" cy="632522"/>
              <a:chOff x="6200635" y="5137761"/>
              <a:chExt cx="897829" cy="868641"/>
            </a:xfrm>
          </p:grpSpPr>
          <p:pic>
            <p:nvPicPr>
              <p:cNvPr id="91" name="Picture 9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0635" y="5137761"/>
                <a:ext cx="897829" cy="868641"/>
              </a:xfrm>
              <a:prstGeom prst="rect">
                <a:avLst/>
              </a:prstGeom>
            </p:spPr>
          </p:pic>
          <p:grpSp>
            <p:nvGrpSpPr>
              <p:cNvPr id="92" name="Group 91"/>
              <p:cNvGrpSpPr/>
              <p:nvPr/>
            </p:nvGrpSpPr>
            <p:grpSpPr>
              <a:xfrm>
                <a:off x="6345230" y="5265518"/>
                <a:ext cx="634948" cy="613127"/>
                <a:chOff x="3631575" y="1175856"/>
                <a:chExt cx="634948" cy="595086"/>
              </a:xfrm>
            </p:grpSpPr>
            <p:sp>
              <p:nvSpPr>
                <p:cNvPr id="93" name="Oval 92"/>
                <p:cNvSpPr/>
                <p:nvPr/>
              </p:nvSpPr>
              <p:spPr>
                <a:xfrm>
                  <a:off x="3631575" y="1175856"/>
                  <a:ext cx="634948" cy="595086"/>
                </a:xfrm>
                <a:prstGeom prst="ellipse">
                  <a:avLst/>
                </a:prstGeom>
                <a:solidFill>
                  <a:srgbClr val="0070C0">
                    <a:alpha val="7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smtClean="0">
                    <a:ln>
                      <a:noFill/>
                    </a:ln>
                    <a:solidFill>
                      <a:srgbClr val="FFFFFF"/>
                    </a:solidFill>
                    <a:effectLst/>
                    <a:uLnTx/>
                    <a:uFillTx/>
                    <a:latin typeface="Arial"/>
                    <a:ea typeface="Arial" charset="0"/>
                    <a:cs typeface="Arial" charset="0"/>
                  </a:endParaRPr>
                </a:p>
              </p:txBody>
            </p:sp>
            <p:sp>
              <p:nvSpPr>
                <p:cNvPr id="94" name="Freeform 245"/>
                <p:cNvSpPr>
                  <a:spLocks noEditPoints="1"/>
                </p:cNvSpPr>
                <p:nvPr/>
              </p:nvSpPr>
              <p:spPr bwMode="auto">
                <a:xfrm>
                  <a:off x="3790062" y="1370396"/>
                  <a:ext cx="308860" cy="216200"/>
                </a:xfrm>
                <a:custGeom>
                  <a:avLst/>
                  <a:gdLst>
                    <a:gd name="T0" fmla="*/ 0 w 538"/>
                    <a:gd name="T1" fmla="*/ 49 h 369"/>
                    <a:gd name="T2" fmla="*/ 0 w 538"/>
                    <a:gd name="T3" fmla="*/ 318 h 369"/>
                    <a:gd name="T4" fmla="*/ 15 w 538"/>
                    <a:gd name="T5" fmla="*/ 354 h 369"/>
                    <a:gd name="T6" fmla="*/ 51 w 538"/>
                    <a:gd name="T7" fmla="*/ 369 h 369"/>
                    <a:gd name="T8" fmla="*/ 487 w 538"/>
                    <a:gd name="T9" fmla="*/ 369 h 369"/>
                    <a:gd name="T10" fmla="*/ 523 w 538"/>
                    <a:gd name="T11" fmla="*/ 354 h 369"/>
                    <a:gd name="T12" fmla="*/ 538 w 538"/>
                    <a:gd name="T13" fmla="*/ 318 h 369"/>
                    <a:gd name="T14" fmla="*/ 538 w 538"/>
                    <a:gd name="T15" fmla="*/ 51 h 369"/>
                    <a:gd name="T16" fmla="*/ 523 w 538"/>
                    <a:gd name="T17" fmla="*/ 15 h 369"/>
                    <a:gd name="T18" fmla="*/ 487 w 538"/>
                    <a:gd name="T19" fmla="*/ 0 h 369"/>
                    <a:gd name="T20" fmla="*/ 457 w 538"/>
                    <a:gd name="T21" fmla="*/ 0 h 369"/>
                    <a:gd name="T22" fmla="*/ 457 w 538"/>
                    <a:gd name="T23" fmla="*/ 34 h 369"/>
                    <a:gd name="T24" fmla="*/ 431 w 538"/>
                    <a:gd name="T25" fmla="*/ 60 h 369"/>
                    <a:gd name="T26" fmla="*/ 405 w 538"/>
                    <a:gd name="T27" fmla="*/ 34 h 369"/>
                    <a:gd name="T28" fmla="*/ 406 w 538"/>
                    <a:gd name="T29" fmla="*/ 29 h 369"/>
                    <a:gd name="T30" fmla="*/ 406 w 538"/>
                    <a:gd name="T31" fmla="*/ 0 h 369"/>
                    <a:gd name="T32" fmla="*/ 124 w 538"/>
                    <a:gd name="T33" fmla="*/ 0 h 369"/>
                    <a:gd name="T34" fmla="*/ 124 w 538"/>
                    <a:gd name="T35" fmla="*/ 34 h 369"/>
                    <a:gd name="T36" fmla="*/ 99 w 538"/>
                    <a:gd name="T37" fmla="*/ 60 h 369"/>
                    <a:gd name="T38" fmla="*/ 73 w 538"/>
                    <a:gd name="T39" fmla="*/ 34 h 369"/>
                    <a:gd name="T40" fmla="*/ 73 w 538"/>
                    <a:gd name="T41" fmla="*/ 29 h 369"/>
                    <a:gd name="T42" fmla="*/ 73 w 538"/>
                    <a:gd name="T43" fmla="*/ 0 h 369"/>
                    <a:gd name="T44" fmla="*/ 36 w 538"/>
                    <a:gd name="T45" fmla="*/ 0 h 369"/>
                    <a:gd name="T46" fmla="*/ 15 w 538"/>
                    <a:gd name="T47" fmla="*/ 13 h 369"/>
                    <a:gd name="T48" fmla="*/ 0 w 538"/>
                    <a:gd name="T49" fmla="*/ 49 h 369"/>
                    <a:gd name="T50" fmla="*/ 51 w 538"/>
                    <a:gd name="T51" fmla="*/ 276 h 369"/>
                    <a:gd name="T52" fmla="*/ 210 w 538"/>
                    <a:gd name="T53" fmla="*/ 276 h 369"/>
                    <a:gd name="T54" fmla="*/ 210 w 538"/>
                    <a:gd name="T55" fmla="*/ 290 h 369"/>
                    <a:gd name="T56" fmla="*/ 199 w 538"/>
                    <a:gd name="T57" fmla="*/ 302 h 369"/>
                    <a:gd name="T58" fmla="*/ 63 w 538"/>
                    <a:gd name="T59" fmla="*/ 302 h 369"/>
                    <a:gd name="T60" fmla="*/ 51 w 538"/>
                    <a:gd name="T61" fmla="*/ 290 h 369"/>
                    <a:gd name="T62" fmla="*/ 51 w 538"/>
                    <a:gd name="T63" fmla="*/ 276 h 369"/>
                    <a:gd name="T64" fmla="*/ 131 w 538"/>
                    <a:gd name="T65" fmla="*/ 225 h 369"/>
                    <a:gd name="T66" fmla="*/ 88 w 538"/>
                    <a:gd name="T67" fmla="*/ 166 h 369"/>
                    <a:gd name="T68" fmla="*/ 131 w 538"/>
                    <a:gd name="T69" fmla="*/ 107 h 369"/>
                    <a:gd name="T70" fmla="*/ 173 w 538"/>
                    <a:gd name="T71" fmla="*/ 166 h 369"/>
                    <a:gd name="T72" fmla="*/ 131 w 538"/>
                    <a:gd name="T73" fmla="*/ 225 h 369"/>
                    <a:gd name="T74" fmla="*/ 481 w 538"/>
                    <a:gd name="T75" fmla="*/ 129 h 369"/>
                    <a:gd name="T76" fmla="*/ 487 w 538"/>
                    <a:gd name="T77" fmla="*/ 135 h 369"/>
                    <a:gd name="T78" fmla="*/ 481 w 538"/>
                    <a:gd name="T79" fmla="*/ 142 h 369"/>
                    <a:gd name="T80" fmla="*/ 261 w 538"/>
                    <a:gd name="T81" fmla="*/ 142 h 369"/>
                    <a:gd name="T82" fmla="*/ 254 w 538"/>
                    <a:gd name="T83" fmla="*/ 135 h 369"/>
                    <a:gd name="T84" fmla="*/ 261 w 538"/>
                    <a:gd name="T85" fmla="*/ 129 h 369"/>
                    <a:gd name="T86" fmla="*/ 481 w 538"/>
                    <a:gd name="T87" fmla="*/ 129 h 369"/>
                    <a:gd name="T88" fmla="*/ 481 w 538"/>
                    <a:gd name="T89" fmla="*/ 199 h 369"/>
                    <a:gd name="T90" fmla="*/ 487 w 538"/>
                    <a:gd name="T91" fmla="*/ 206 h 369"/>
                    <a:gd name="T92" fmla="*/ 481 w 538"/>
                    <a:gd name="T93" fmla="*/ 213 h 369"/>
                    <a:gd name="T94" fmla="*/ 261 w 538"/>
                    <a:gd name="T95" fmla="*/ 213 h 369"/>
                    <a:gd name="T96" fmla="*/ 254 w 538"/>
                    <a:gd name="T97" fmla="*/ 206 h 369"/>
                    <a:gd name="T98" fmla="*/ 261 w 538"/>
                    <a:gd name="T99" fmla="*/ 199 h 369"/>
                    <a:gd name="T100" fmla="*/ 481 w 538"/>
                    <a:gd name="T101" fmla="*/ 199 h 369"/>
                    <a:gd name="T102" fmla="*/ 481 w 538"/>
                    <a:gd name="T103" fmla="*/ 270 h 369"/>
                    <a:gd name="T104" fmla="*/ 487 w 538"/>
                    <a:gd name="T105" fmla="*/ 277 h 369"/>
                    <a:gd name="T106" fmla="*/ 481 w 538"/>
                    <a:gd name="T107" fmla="*/ 283 h 369"/>
                    <a:gd name="T108" fmla="*/ 261 w 538"/>
                    <a:gd name="T109" fmla="*/ 283 h 369"/>
                    <a:gd name="T110" fmla="*/ 254 w 538"/>
                    <a:gd name="T111" fmla="*/ 277 h 369"/>
                    <a:gd name="T112" fmla="*/ 261 w 538"/>
                    <a:gd name="T113" fmla="*/ 270 h 369"/>
                    <a:gd name="T114" fmla="*/ 481 w 538"/>
                    <a:gd name="T115" fmla="*/ 27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369">
                      <a:moveTo>
                        <a:pt x="0" y="49"/>
                      </a:moveTo>
                      <a:cubicBezTo>
                        <a:pt x="0" y="318"/>
                        <a:pt x="0" y="318"/>
                        <a:pt x="0" y="318"/>
                      </a:cubicBezTo>
                      <a:cubicBezTo>
                        <a:pt x="0" y="332"/>
                        <a:pt x="6" y="345"/>
                        <a:pt x="15" y="354"/>
                      </a:cubicBezTo>
                      <a:cubicBezTo>
                        <a:pt x="24" y="364"/>
                        <a:pt x="37" y="369"/>
                        <a:pt x="51" y="369"/>
                      </a:cubicBezTo>
                      <a:cubicBezTo>
                        <a:pt x="175" y="369"/>
                        <a:pt x="363" y="369"/>
                        <a:pt x="487" y="369"/>
                      </a:cubicBezTo>
                      <a:cubicBezTo>
                        <a:pt x="501" y="369"/>
                        <a:pt x="514" y="364"/>
                        <a:pt x="523" y="354"/>
                      </a:cubicBezTo>
                      <a:cubicBezTo>
                        <a:pt x="532" y="345"/>
                        <a:pt x="538" y="332"/>
                        <a:pt x="538" y="318"/>
                      </a:cubicBezTo>
                      <a:cubicBezTo>
                        <a:pt x="538" y="51"/>
                        <a:pt x="538" y="51"/>
                        <a:pt x="538" y="51"/>
                      </a:cubicBezTo>
                      <a:cubicBezTo>
                        <a:pt x="538" y="37"/>
                        <a:pt x="532" y="24"/>
                        <a:pt x="523" y="15"/>
                      </a:cubicBezTo>
                      <a:cubicBezTo>
                        <a:pt x="514" y="5"/>
                        <a:pt x="501" y="0"/>
                        <a:pt x="487" y="0"/>
                      </a:cubicBezTo>
                      <a:cubicBezTo>
                        <a:pt x="457" y="0"/>
                        <a:pt x="457" y="0"/>
                        <a:pt x="457" y="0"/>
                      </a:cubicBezTo>
                      <a:cubicBezTo>
                        <a:pt x="457" y="34"/>
                        <a:pt x="457" y="34"/>
                        <a:pt x="457" y="34"/>
                      </a:cubicBezTo>
                      <a:cubicBezTo>
                        <a:pt x="457" y="48"/>
                        <a:pt x="445" y="60"/>
                        <a:pt x="431" y="60"/>
                      </a:cubicBezTo>
                      <a:cubicBezTo>
                        <a:pt x="417" y="60"/>
                        <a:pt x="405" y="42"/>
                        <a:pt x="405" y="34"/>
                      </a:cubicBezTo>
                      <a:cubicBezTo>
                        <a:pt x="405" y="26"/>
                        <a:pt x="406" y="30"/>
                        <a:pt x="406" y="29"/>
                      </a:cubicBezTo>
                      <a:cubicBezTo>
                        <a:pt x="406" y="0"/>
                        <a:pt x="406" y="0"/>
                        <a:pt x="406" y="0"/>
                      </a:cubicBezTo>
                      <a:cubicBezTo>
                        <a:pt x="124" y="0"/>
                        <a:pt x="124" y="0"/>
                        <a:pt x="124" y="0"/>
                      </a:cubicBezTo>
                      <a:cubicBezTo>
                        <a:pt x="124" y="34"/>
                        <a:pt x="124" y="34"/>
                        <a:pt x="124" y="34"/>
                      </a:cubicBezTo>
                      <a:cubicBezTo>
                        <a:pt x="124" y="48"/>
                        <a:pt x="113" y="60"/>
                        <a:pt x="99" y="60"/>
                      </a:cubicBezTo>
                      <a:cubicBezTo>
                        <a:pt x="84" y="60"/>
                        <a:pt x="73" y="42"/>
                        <a:pt x="73" y="34"/>
                      </a:cubicBezTo>
                      <a:cubicBezTo>
                        <a:pt x="73" y="26"/>
                        <a:pt x="73" y="30"/>
                        <a:pt x="73" y="29"/>
                      </a:cubicBezTo>
                      <a:cubicBezTo>
                        <a:pt x="73" y="0"/>
                        <a:pt x="73" y="0"/>
                        <a:pt x="73" y="0"/>
                      </a:cubicBezTo>
                      <a:cubicBezTo>
                        <a:pt x="36" y="0"/>
                        <a:pt x="36" y="0"/>
                        <a:pt x="36" y="0"/>
                      </a:cubicBezTo>
                      <a:cubicBezTo>
                        <a:pt x="28" y="2"/>
                        <a:pt x="21" y="7"/>
                        <a:pt x="15" y="13"/>
                      </a:cubicBezTo>
                      <a:cubicBezTo>
                        <a:pt x="6" y="22"/>
                        <a:pt x="0" y="35"/>
                        <a:pt x="0" y="49"/>
                      </a:cubicBezTo>
                      <a:close/>
                      <a:moveTo>
                        <a:pt x="51" y="276"/>
                      </a:moveTo>
                      <a:cubicBezTo>
                        <a:pt x="51" y="223"/>
                        <a:pt x="210" y="223"/>
                        <a:pt x="210" y="276"/>
                      </a:cubicBezTo>
                      <a:cubicBezTo>
                        <a:pt x="210" y="290"/>
                        <a:pt x="210" y="290"/>
                        <a:pt x="210" y="290"/>
                      </a:cubicBezTo>
                      <a:cubicBezTo>
                        <a:pt x="210" y="297"/>
                        <a:pt x="205" y="302"/>
                        <a:pt x="199" y="302"/>
                      </a:cubicBezTo>
                      <a:cubicBezTo>
                        <a:pt x="63" y="302"/>
                        <a:pt x="63" y="302"/>
                        <a:pt x="63" y="302"/>
                      </a:cubicBezTo>
                      <a:cubicBezTo>
                        <a:pt x="56" y="302"/>
                        <a:pt x="51" y="297"/>
                        <a:pt x="51" y="290"/>
                      </a:cubicBezTo>
                      <a:cubicBezTo>
                        <a:pt x="51" y="276"/>
                        <a:pt x="51" y="276"/>
                        <a:pt x="51" y="276"/>
                      </a:cubicBezTo>
                      <a:close/>
                      <a:moveTo>
                        <a:pt x="131" y="225"/>
                      </a:moveTo>
                      <a:cubicBezTo>
                        <a:pt x="111" y="225"/>
                        <a:pt x="88" y="198"/>
                        <a:pt x="88" y="166"/>
                      </a:cubicBezTo>
                      <a:cubicBezTo>
                        <a:pt x="88" y="133"/>
                        <a:pt x="83" y="107"/>
                        <a:pt x="131" y="107"/>
                      </a:cubicBezTo>
                      <a:cubicBezTo>
                        <a:pt x="178" y="107"/>
                        <a:pt x="173" y="133"/>
                        <a:pt x="173" y="166"/>
                      </a:cubicBezTo>
                      <a:cubicBezTo>
                        <a:pt x="173" y="198"/>
                        <a:pt x="150" y="225"/>
                        <a:pt x="131" y="225"/>
                      </a:cubicBezTo>
                      <a:close/>
                      <a:moveTo>
                        <a:pt x="481" y="129"/>
                      </a:moveTo>
                      <a:cubicBezTo>
                        <a:pt x="484" y="129"/>
                        <a:pt x="487" y="132"/>
                        <a:pt x="487" y="135"/>
                      </a:cubicBezTo>
                      <a:cubicBezTo>
                        <a:pt x="487" y="139"/>
                        <a:pt x="484" y="142"/>
                        <a:pt x="481" y="142"/>
                      </a:cubicBezTo>
                      <a:cubicBezTo>
                        <a:pt x="261" y="142"/>
                        <a:pt x="261" y="142"/>
                        <a:pt x="261" y="142"/>
                      </a:cubicBezTo>
                      <a:cubicBezTo>
                        <a:pt x="257" y="142"/>
                        <a:pt x="254" y="139"/>
                        <a:pt x="254" y="135"/>
                      </a:cubicBezTo>
                      <a:cubicBezTo>
                        <a:pt x="254" y="132"/>
                        <a:pt x="257" y="129"/>
                        <a:pt x="261" y="129"/>
                      </a:cubicBezTo>
                      <a:cubicBezTo>
                        <a:pt x="481" y="129"/>
                        <a:pt x="481" y="129"/>
                        <a:pt x="481" y="129"/>
                      </a:cubicBezTo>
                      <a:close/>
                      <a:moveTo>
                        <a:pt x="481" y="199"/>
                      </a:moveTo>
                      <a:cubicBezTo>
                        <a:pt x="484" y="199"/>
                        <a:pt x="487" y="202"/>
                        <a:pt x="487" y="206"/>
                      </a:cubicBezTo>
                      <a:cubicBezTo>
                        <a:pt x="487" y="210"/>
                        <a:pt x="484" y="213"/>
                        <a:pt x="481" y="213"/>
                      </a:cubicBezTo>
                      <a:cubicBezTo>
                        <a:pt x="261" y="213"/>
                        <a:pt x="261" y="213"/>
                        <a:pt x="261" y="213"/>
                      </a:cubicBezTo>
                      <a:cubicBezTo>
                        <a:pt x="257" y="213"/>
                        <a:pt x="254" y="210"/>
                        <a:pt x="254" y="206"/>
                      </a:cubicBezTo>
                      <a:cubicBezTo>
                        <a:pt x="254" y="202"/>
                        <a:pt x="257" y="199"/>
                        <a:pt x="261" y="199"/>
                      </a:cubicBezTo>
                      <a:cubicBezTo>
                        <a:pt x="481" y="199"/>
                        <a:pt x="481" y="199"/>
                        <a:pt x="481" y="199"/>
                      </a:cubicBezTo>
                      <a:close/>
                      <a:moveTo>
                        <a:pt x="481" y="270"/>
                      </a:moveTo>
                      <a:cubicBezTo>
                        <a:pt x="484" y="270"/>
                        <a:pt x="487" y="273"/>
                        <a:pt x="487" y="277"/>
                      </a:cubicBezTo>
                      <a:cubicBezTo>
                        <a:pt x="487" y="280"/>
                        <a:pt x="484" y="283"/>
                        <a:pt x="481" y="283"/>
                      </a:cubicBezTo>
                      <a:cubicBezTo>
                        <a:pt x="261" y="283"/>
                        <a:pt x="261" y="283"/>
                        <a:pt x="261" y="283"/>
                      </a:cubicBezTo>
                      <a:cubicBezTo>
                        <a:pt x="257" y="283"/>
                        <a:pt x="254" y="280"/>
                        <a:pt x="254" y="277"/>
                      </a:cubicBezTo>
                      <a:cubicBezTo>
                        <a:pt x="254" y="273"/>
                        <a:pt x="257" y="270"/>
                        <a:pt x="261" y="270"/>
                      </a:cubicBezTo>
                      <a:lnTo>
                        <a:pt x="481" y="270"/>
                      </a:lnTo>
                      <a:close/>
                    </a:path>
                  </a:pathLst>
                </a:custGeom>
                <a:solidFill>
                  <a:srgbClr val="049CD4"/>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smtClean="0">
                    <a:ln>
                      <a:noFill/>
                    </a:ln>
                    <a:solidFill>
                      <a:srgbClr val="676767"/>
                    </a:solidFill>
                    <a:effectLst/>
                    <a:uLnTx/>
                    <a:uFillTx/>
                    <a:ea typeface="Arial" charset="0"/>
                    <a:cs typeface="Arial" charset="0"/>
                  </a:endParaRPr>
                </a:p>
              </p:txBody>
            </p:sp>
          </p:grpSp>
        </p:grpSp>
      </p:grpSp>
      <p:sp>
        <p:nvSpPr>
          <p:cNvPr id="110" name="TextBox 109"/>
          <p:cNvSpPr txBox="1"/>
          <p:nvPr/>
        </p:nvSpPr>
        <p:spPr>
          <a:xfrm>
            <a:off x="308618" y="2410646"/>
            <a:ext cx="2792942" cy="646331"/>
          </a:xfrm>
          <a:prstGeom prst="rect">
            <a:avLst/>
          </a:prstGeom>
          <a:noFill/>
        </p:spPr>
        <p:txBody>
          <a:bodyPr wrap="square" rtlCol="0">
            <a:spAutoFit/>
          </a:bodyPr>
          <a:lstStyle/>
          <a:p>
            <a:pPr algn="ctr">
              <a:buClr>
                <a:srgbClr val="0498D1"/>
              </a:buClr>
            </a:pPr>
            <a:r>
              <a:rPr lang="ja-JP" altLang="en-US" dirty="0" smtClean="0">
                <a:solidFill>
                  <a:srgbClr val="004BAF"/>
                </a:solidFill>
                <a:latin typeface="MS PGothic" charset="-128"/>
                <a:ea typeface="MS PGothic" charset="-128"/>
                <a:cs typeface="MS PGothic" charset="-128"/>
              </a:rPr>
              <a:t>働き方とアプリケーションの接続性は変化していく</a:t>
            </a:r>
            <a:endParaRPr lang="en-US" dirty="0" smtClean="0">
              <a:solidFill>
                <a:srgbClr val="004BAF"/>
              </a:solidFill>
              <a:latin typeface="MS PGothic" charset="-128"/>
              <a:ea typeface="MS PGothic" charset="-128"/>
              <a:cs typeface="MS PGothic" charset="-128"/>
            </a:endParaRPr>
          </a:p>
        </p:txBody>
      </p:sp>
      <p:sp>
        <p:nvSpPr>
          <p:cNvPr id="111" name="TextBox 110"/>
          <p:cNvSpPr txBox="1"/>
          <p:nvPr/>
        </p:nvSpPr>
        <p:spPr>
          <a:xfrm>
            <a:off x="6592901" y="2429118"/>
            <a:ext cx="2579713" cy="646331"/>
          </a:xfrm>
          <a:prstGeom prst="rect">
            <a:avLst/>
          </a:prstGeom>
          <a:noFill/>
        </p:spPr>
        <p:txBody>
          <a:bodyPr wrap="square" rtlCol="0">
            <a:spAutoFit/>
          </a:bodyPr>
          <a:lstStyle/>
          <a:p>
            <a:pPr algn="ctr">
              <a:buClr>
                <a:srgbClr val="0498D1"/>
              </a:buClr>
            </a:pPr>
            <a:r>
              <a:rPr lang="ja-JP" altLang="en-US" dirty="0" smtClean="0">
                <a:solidFill>
                  <a:srgbClr val="004BAF"/>
                </a:solidFill>
                <a:latin typeface="MS PGothic" charset="-128"/>
                <a:ea typeface="MS PGothic" charset="-128"/>
                <a:cs typeface="MS PGothic" charset="-128"/>
              </a:rPr>
              <a:t>アジリティ</a:t>
            </a:r>
            <a:endParaRPr lang="en-US" altLang="ja-JP" dirty="0" smtClean="0">
              <a:solidFill>
                <a:srgbClr val="004BAF"/>
              </a:solidFill>
              <a:latin typeface="MS PGothic" charset="-128"/>
              <a:ea typeface="MS PGothic" charset="-128"/>
              <a:cs typeface="MS PGothic" charset="-128"/>
            </a:endParaRPr>
          </a:p>
          <a:p>
            <a:pPr algn="ctr">
              <a:buClr>
                <a:srgbClr val="0498D1"/>
              </a:buClr>
            </a:pPr>
            <a:r>
              <a:rPr lang="ja-JP" altLang="en-US" dirty="0" smtClean="0">
                <a:solidFill>
                  <a:srgbClr val="004BAF"/>
                </a:solidFill>
                <a:latin typeface="MS PGothic" charset="-128"/>
                <a:ea typeface="MS PGothic" charset="-128"/>
                <a:cs typeface="MS PGothic" charset="-128"/>
              </a:rPr>
              <a:t>コンサンプション</a:t>
            </a:r>
            <a:r>
              <a:rPr lang="en-US" altLang="ja-JP" dirty="0" smtClean="0">
                <a:solidFill>
                  <a:srgbClr val="004BAF"/>
                </a:solidFill>
                <a:latin typeface="MS PGothic" charset="-128"/>
                <a:ea typeface="MS PGothic" charset="-128"/>
                <a:cs typeface="MS PGothic" charset="-128"/>
              </a:rPr>
              <a:t> </a:t>
            </a:r>
            <a:r>
              <a:rPr lang="ja-JP" altLang="en-US" dirty="0" smtClean="0">
                <a:solidFill>
                  <a:srgbClr val="004BAF"/>
                </a:solidFill>
                <a:latin typeface="MS PGothic" charset="-128"/>
                <a:ea typeface="MS PGothic" charset="-128"/>
                <a:cs typeface="MS PGothic" charset="-128"/>
              </a:rPr>
              <a:t>モデル</a:t>
            </a:r>
            <a:endParaRPr lang="en-US" dirty="0">
              <a:solidFill>
                <a:srgbClr val="004BAF"/>
              </a:solidFill>
              <a:latin typeface="MS PGothic" charset="-128"/>
              <a:ea typeface="MS PGothic" charset="-128"/>
              <a:cs typeface="MS PGothic" charset="-128"/>
            </a:endParaRPr>
          </a:p>
        </p:txBody>
      </p:sp>
      <p:sp>
        <p:nvSpPr>
          <p:cNvPr id="112" name="TextBox 111"/>
          <p:cNvSpPr txBox="1"/>
          <p:nvPr/>
        </p:nvSpPr>
        <p:spPr>
          <a:xfrm>
            <a:off x="5919937" y="4093655"/>
            <a:ext cx="2786205" cy="646331"/>
          </a:xfrm>
          <a:prstGeom prst="rect">
            <a:avLst/>
          </a:prstGeom>
          <a:noFill/>
        </p:spPr>
        <p:txBody>
          <a:bodyPr wrap="square" rtlCol="0">
            <a:spAutoFit/>
          </a:bodyPr>
          <a:lstStyle/>
          <a:p>
            <a:pPr algn="ctr">
              <a:buClr>
                <a:srgbClr val="0498D1"/>
              </a:buClr>
            </a:pPr>
            <a:r>
              <a:rPr lang="ja-JP" altLang="en-US" dirty="0" smtClean="0">
                <a:solidFill>
                  <a:srgbClr val="004BAF"/>
                </a:solidFill>
                <a:latin typeface="MS PGothic" charset="-128"/>
                <a:ea typeface="MS PGothic" charset="-128"/>
                <a:cs typeface="MS PGothic" charset="-128"/>
              </a:rPr>
              <a:t>基盤統合による</a:t>
            </a:r>
            <a:endParaRPr lang="en-US" altLang="ja-JP" dirty="0" smtClean="0">
              <a:solidFill>
                <a:srgbClr val="004BAF"/>
              </a:solidFill>
              <a:latin typeface="MS PGothic" charset="-128"/>
              <a:ea typeface="MS PGothic" charset="-128"/>
              <a:cs typeface="MS PGothic" charset="-128"/>
            </a:endParaRPr>
          </a:p>
          <a:p>
            <a:pPr algn="ctr">
              <a:buClr>
                <a:srgbClr val="0498D1"/>
              </a:buClr>
            </a:pPr>
            <a:r>
              <a:rPr lang="ja-JP" altLang="en-US" dirty="0" smtClean="0">
                <a:solidFill>
                  <a:srgbClr val="004BAF"/>
                </a:solidFill>
                <a:latin typeface="MS PGothic" charset="-128"/>
                <a:ea typeface="MS PGothic" charset="-128"/>
                <a:cs typeface="MS PGothic" charset="-128"/>
              </a:rPr>
              <a:t>エンドポイントへの影響大</a:t>
            </a:r>
            <a:endParaRPr lang="en-US" dirty="0" smtClean="0">
              <a:solidFill>
                <a:srgbClr val="004BAF"/>
              </a:solidFill>
              <a:latin typeface="MS PGothic" charset="-128"/>
              <a:ea typeface="MS PGothic" charset="-128"/>
              <a:cs typeface="MS PGothic" charset="-128"/>
            </a:endParaRPr>
          </a:p>
        </p:txBody>
      </p:sp>
      <p:grpSp>
        <p:nvGrpSpPr>
          <p:cNvPr id="113" name="Group 112"/>
          <p:cNvGrpSpPr/>
          <p:nvPr/>
        </p:nvGrpSpPr>
        <p:grpSpPr>
          <a:xfrm>
            <a:off x="3098437" y="993913"/>
            <a:ext cx="2824430" cy="2285565"/>
            <a:chOff x="3846411" y="1666210"/>
            <a:chExt cx="4007882" cy="3852433"/>
          </a:xfrm>
        </p:grpSpPr>
        <p:grpSp>
          <p:nvGrpSpPr>
            <p:cNvPr id="114" name="Group 113"/>
            <p:cNvGrpSpPr/>
            <p:nvPr/>
          </p:nvGrpSpPr>
          <p:grpSpPr>
            <a:xfrm>
              <a:off x="3881971" y="1666210"/>
              <a:ext cx="3972322" cy="3852433"/>
              <a:chOff x="4308529" y="1557580"/>
              <a:chExt cx="3851328" cy="3735091"/>
            </a:xfrm>
            <a:solidFill>
              <a:srgbClr val="FFFFFF">
                <a:alpha val="67000"/>
              </a:srgbClr>
            </a:solidFill>
            <a:effectLst>
              <a:reflection endPos="0" dir="5400000" sy="-100000" algn="bl" rotWithShape="0"/>
            </a:effectLst>
          </p:grpSpPr>
          <p:pic>
            <p:nvPicPr>
              <p:cNvPr id="119" name="Picture 1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00502" y="1803797"/>
                <a:ext cx="3380386" cy="3380386"/>
              </a:xfrm>
              <a:prstGeom prst="rect">
                <a:avLst/>
              </a:prstGeom>
              <a:grpFill/>
            </p:spPr>
          </p:pic>
          <p:sp>
            <p:nvSpPr>
              <p:cNvPr id="120" name="Oval 119"/>
              <p:cNvSpPr/>
              <p:nvPr/>
            </p:nvSpPr>
            <p:spPr>
              <a:xfrm>
                <a:off x="4308529" y="1557580"/>
                <a:ext cx="3851328" cy="3735091"/>
              </a:xfrm>
              <a:prstGeom prst="ellipse">
                <a:avLst/>
              </a:prstGeom>
              <a:grpFill/>
              <a:ln w="9525" cap="flat" cmpd="sng" algn="ctr">
                <a:solidFill>
                  <a:srgbClr val="0140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
                  <a:cs typeface=""/>
                </a:endParaRPr>
              </a:p>
            </p:txBody>
          </p:sp>
        </p:grpSp>
        <p:grpSp>
          <p:nvGrpSpPr>
            <p:cNvPr id="115" name="Group 114"/>
            <p:cNvGrpSpPr/>
            <p:nvPr/>
          </p:nvGrpSpPr>
          <p:grpSpPr>
            <a:xfrm>
              <a:off x="5104101" y="3870065"/>
              <a:ext cx="1367874" cy="1282285"/>
              <a:chOff x="6698856" y="4374644"/>
              <a:chExt cx="1194247" cy="1194247"/>
            </a:xfrm>
          </p:grpSpPr>
          <p:sp>
            <p:nvSpPr>
              <p:cNvPr id="117" name="Oval 116"/>
              <p:cNvSpPr/>
              <p:nvPr/>
            </p:nvSpPr>
            <p:spPr>
              <a:xfrm>
                <a:off x="6698856" y="4374644"/>
                <a:ext cx="1194247" cy="1194247"/>
              </a:xfrm>
              <a:prstGeom prst="ellipse">
                <a:avLst/>
              </a:prstGeom>
              <a:noFill/>
              <a:ln w="38100" cap="flat" cmpd="sng" algn="ctr">
                <a:solidFill>
                  <a:srgbClr val="0498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
                  <a:cs typeface=""/>
                </a:endParaRPr>
              </a:p>
            </p:txBody>
          </p:sp>
          <p:pic>
            <p:nvPicPr>
              <p:cNvPr id="118" name="Picture 1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920000">
                <a:off x="6850720" y="4421646"/>
                <a:ext cx="883164" cy="1047154"/>
              </a:xfrm>
              <a:prstGeom prst="rect">
                <a:avLst/>
              </a:prstGeom>
            </p:spPr>
          </p:pic>
        </p:grpSp>
        <p:sp>
          <p:nvSpPr>
            <p:cNvPr id="116" name="TextBox 115"/>
            <p:cNvSpPr txBox="1"/>
            <p:nvPr/>
          </p:nvSpPr>
          <p:spPr>
            <a:xfrm>
              <a:off x="3846411" y="2782442"/>
              <a:ext cx="3868640" cy="10894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39393B">
                      <a:lumMod val="50000"/>
                    </a:srgbClr>
                  </a:solidFill>
                  <a:effectLst/>
                  <a:uLnTx/>
                  <a:uFillTx/>
                  <a:latin typeface="MS PGothic" charset="-128"/>
                  <a:ea typeface="MS PGothic" charset="-128"/>
                  <a:cs typeface="MS PGothic" charset="-128"/>
                </a:rPr>
                <a:t>ネットワークが</a:t>
              </a:r>
              <a:endParaRPr kumimoji="0" lang="en-US" altLang="ja-JP" sz="1800" b="0" i="0" u="none" strike="noStrike" kern="0" cap="none" spc="0" normalizeH="0" baseline="0" noProof="0" dirty="0" smtClean="0">
                <a:ln>
                  <a:noFill/>
                </a:ln>
                <a:solidFill>
                  <a:srgbClr val="39393B">
                    <a:lumMod val="50000"/>
                  </a:srgbClr>
                </a:solidFill>
                <a:effectLst/>
                <a:uLnTx/>
                <a:uFillTx/>
                <a:latin typeface="MS PGothic" charset="-128"/>
                <a:ea typeface="MS PGothic" charset="-128"/>
                <a:cs typeface="MS PGothic"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39393B">
                      <a:lumMod val="50000"/>
                    </a:srgbClr>
                  </a:solidFill>
                  <a:effectLst/>
                  <a:uLnTx/>
                  <a:uFillTx/>
                  <a:latin typeface="MS PGothic" charset="-128"/>
                  <a:ea typeface="MS PGothic" charset="-128"/>
                  <a:cs typeface="MS PGothic" charset="-128"/>
                </a:rPr>
                <a:t>ビジネスの脅威になりうる</a:t>
              </a:r>
              <a:endParaRPr kumimoji="0" lang="en-US" sz="1800" b="0" i="0" u="none" strike="noStrike" kern="0" cap="none" spc="0" normalizeH="0" baseline="0" noProof="0" dirty="0" smtClean="0">
                <a:ln>
                  <a:noFill/>
                </a:ln>
                <a:solidFill>
                  <a:srgbClr val="39393B">
                    <a:lumMod val="50000"/>
                  </a:srgbClr>
                </a:solidFill>
                <a:effectLst/>
                <a:uLnTx/>
                <a:uFillTx/>
                <a:latin typeface="MS PGothic" charset="-128"/>
                <a:ea typeface="MS PGothic" charset="-128"/>
                <a:cs typeface="MS PGothic" charset="-128"/>
              </a:endParaRPr>
            </a:p>
          </p:txBody>
        </p:sp>
      </p:grpSp>
      <p:sp>
        <p:nvSpPr>
          <p:cNvPr id="121" name="タイトル 1"/>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2800" b="0" i="0" u="none" strike="noStrike" kern="1200" cap="none" spc="0" normalizeH="0" baseline="0" noProof="0" smtClean="0">
                <a:ln>
                  <a:noFill/>
                </a:ln>
                <a:solidFill>
                  <a:srgbClr val="39393B">
                    <a:lumMod val="50000"/>
                  </a:srgbClr>
                </a:solidFill>
                <a:effectLst/>
                <a:uLnTx/>
                <a:uFillTx/>
                <a:latin typeface="Arial"/>
                <a:ea typeface="ＭＳ Ｐゴシック" charset="0"/>
                <a:cs typeface="CiscoSans"/>
              </a:rPr>
              <a:t>企業</a:t>
            </a:r>
            <a:r>
              <a:rPr kumimoji="1" lang="en-US" altLang="ja-JP" sz="2800" b="0" i="0" u="none" strike="noStrike" kern="1200" cap="none" spc="0" normalizeH="0" baseline="0" noProof="0" smtClean="0">
                <a:ln>
                  <a:noFill/>
                </a:ln>
                <a:solidFill>
                  <a:srgbClr val="39393B">
                    <a:lumMod val="50000"/>
                  </a:srgbClr>
                </a:solidFill>
                <a:effectLst/>
                <a:uLnTx/>
                <a:uFillTx/>
                <a:latin typeface="Arial"/>
                <a:ea typeface="ＭＳ Ｐゴシック" charset="0"/>
                <a:cs typeface="CiscoSans"/>
              </a:rPr>
              <a:t>/</a:t>
            </a:r>
            <a:r>
              <a:rPr kumimoji="1" lang="ja-JP" altLang="en-US" sz="2800" b="0" i="0" u="none" strike="noStrike" kern="1200" cap="none" spc="0" normalizeH="0" baseline="0" noProof="0" smtClean="0">
                <a:ln>
                  <a:noFill/>
                </a:ln>
                <a:solidFill>
                  <a:srgbClr val="39393B">
                    <a:lumMod val="50000"/>
                  </a:srgbClr>
                </a:solidFill>
                <a:effectLst/>
                <a:uLnTx/>
                <a:uFillTx/>
                <a:latin typeface="Arial"/>
                <a:ea typeface="ＭＳ Ｐゴシック" charset="0"/>
                <a:cs typeface="CiscoSans"/>
              </a:rPr>
              <a:t>組織ネットワークを取り巻くトレンド</a:t>
            </a:r>
            <a:r>
              <a:rPr kumimoji="1" lang="ja-JP" altLang="en-US" sz="3200" b="0" i="0" u="none" strike="noStrike" kern="1200" cap="none" spc="0" normalizeH="0" baseline="0" noProof="0" smtClean="0">
                <a:ln>
                  <a:noFill/>
                </a:ln>
                <a:solidFill>
                  <a:srgbClr val="39393B">
                    <a:lumMod val="50000"/>
                  </a:srgbClr>
                </a:solidFill>
                <a:effectLst/>
                <a:uLnTx/>
                <a:uFillTx/>
                <a:latin typeface="Arial"/>
                <a:ea typeface="ＭＳ Ｐゴシック" charset="0"/>
                <a:cs typeface="CiscoSans"/>
              </a:rPr>
              <a:t/>
            </a:r>
            <a:br>
              <a:rPr kumimoji="1" lang="ja-JP" altLang="en-US" sz="3200" b="0" i="0" u="none" strike="noStrike" kern="1200" cap="none" spc="0" normalizeH="0" baseline="0" noProof="0" smtClean="0">
                <a:ln>
                  <a:noFill/>
                </a:ln>
                <a:solidFill>
                  <a:srgbClr val="39393B">
                    <a:lumMod val="50000"/>
                  </a:srgbClr>
                </a:solidFill>
                <a:effectLst/>
                <a:uLnTx/>
                <a:uFillTx/>
                <a:latin typeface="Arial"/>
                <a:ea typeface="ＭＳ Ｐゴシック" charset="0"/>
                <a:cs typeface="CiscoSans"/>
              </a:rPr>
            </a:br>
            <a:r>
              <a:rPr kumimoji="1" lang="ja-JP" altLang="en-US" sz="2000" b="0" i="0" u="none" strike="noStrike" kern="1200" cap="none" spc="0" normalizeH="0" baseline="0" noProof="0" smtClean="0">
                <a:ln>
                  <a:noFill/>
                </a:ln>
                <a:solidFill>
                  <a:srgbClr val="FF0000"/>
                </a:solidFill>
                <a:effectLst/>
                <a:uLnTx/>
                <a:uFillTx/>
                <a:latin typeface="Arial"/>
                <a:ea typeface="ＭＳ Ｐゴシック" charset="0"/>
                <a:cs typeface="CiscoSans"/>
              </a:rPr>
              <a:t>規模拡大 </a:t>
            </a:r>
            <a:r>
              <a:rPr kumimoji="1" lang="en-US" altLang="ja-JP" sz="2000" b="0" i="0" u="none" strike="noStrike" kern="1200" cap="none" spc="0" normalizeH="0" baseline="0" noProof="0" smtClean="0">
                <a:ln>
                  <a:noFill/>
                </a:ln>
                <a:solidFill>
                  <a:srgbClr val="FF0000"/>
                </a:solidFill>
                <a:effectLst/>
                <a:uLnTx/>
                <a:uFillTx/>
                <a:latin typeface="Arial"/>
                <a:ea typeface="ＭＳ Ｐゴシック" charset="0"/>
                <a:cs typeface="CiscoSans"/>
              </a:rPr>
              <a:t>&amp; </a:t>
            </a:r>
            <a:r>
              <a:rPr kumimoji="1" lang="ja-JP" altLang="en-US" sz="2000" b="0" i="0" u="none" strike="noStrike" kern="1200" cap="none" spc="0" normalizeH="0" baseline="0" noProof="0" smtClean="0">
                <a:ln>
                  <a:noFill/>
                </a:ln>
                <a:solidFill>
                  <a:srgbClr val="FF0000"/>
                </a:solidFill>
                <a:effectLst/>
                <a:uLnTx/>
                <a:uFillTx/>
                <a:latin typeface="Arial"/>
                <a:ea typeface="ＭＳ Ｐゴシック" charset="0"/>
                <a:cs typeface="CiscoSans"/>
              </a:rPr>
              <a:t>複雑化</a:t>
            </a:r>
            <a:endParaRPr kumimoji="1" lang="ja-JP" altLang="en-US" sz="2000" b="0" i="0" u="none" strike="noStrike" kern="1200" cap="none" spc="0" normalizeH="0" baseline="0" noProof="0" dirty="0">
              <a:ln>
                <a:noFill/>
              </a:ln>
              <a:solidFill>
                <a:srgbClr val="FF0000"/>
              </a:solidFill>
              <a:effectLst/>
              <a:uLnTx/>
              <a:uFillTx/>
              <a:latin typeface="Arial"/>
              <a:ea typeface="ＭＳ Ｐゴシック" charset="0"/>
              <a:cs typeface="CiscoSans"/>
            </a:endParaRPr>
          </a:p>
        </p:txBody>
      </p:sp>
    </p:spTree>
    <p:extLst>
      <p:ext uri="{BB962C8B-B14F-4D97-AF65-F5344CB8AC3E}">
        <p14:creationId xmlns:p14="http://schemas.microsoft.com/office/powerpoint/2010/main" val="33086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p:cNvSpPr txBox="1">
            <a:spLocks/>
          </p:cNvSpPr>
          <p:nvPr/>
        </p:nvSpPr>
        <p:spPr>
          <a:xfrm>
            <a:off x="400675" y="1884548"/>
            <a:ext cx="8364236" cy="443192"/>
          </a:xfrm>
          <a:prstGeom prst="rect">
            <a:avLst/>
          </a:prstGeom>
        </p:spPr>
        <p:txBody>
          <a:bodyPr vert="horz" wrap="square" lIns="91434" tIns="45717" rIns="91434" bIns="45717">
            <a:spAutoFit/>
          </a:bodyPr>
          <a:lstStyle>
            <a:lvl1pPr marL="0" indent="0" algn="l" defTabSz="912261" rtl="0" eaLnBrk="1" fontAlgn="base" hangingPunct="1">
              <a:lnSpc>
                <a:spcPct val="95000"/>
              </a:lnSpc>
              <a:spcBef>
                <a:spcPts val="1433"/>
              </a:spcBef>
              <a:spcAft>
                <a:spcPct val="0"/>
              </a:spcAft>
              <a:buClr>
                <a:schemeClr val="tx2"/>
              </a:buClr>
              <a:buSzPct val="90000"/>
              <a:buFont typeface="Arial" charset="0"/>
              <a:buNone/>
              <a:defRPr lang="en-US" sz="4267" kern="1200" baseline="0">
                <a:solidFill>
                  <a:srgbClr val="676767"/>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rgbClr val="515150"/>
              </a:buClr>
            </a:pPr>
            <a:r>
              <a:rPr lang="ja-JP" altLang="en-US" sz="2400" b="1" dirty="0" smtClean="0">
                <a:solidFill>
                  <a:srgbClr val="4D4D4C">
                    <a:lumMod val="75000"/>
                  </a:srgbClr>
                </a:solidFill>
                <a:latin typeface="MS PGothic" charset="-128"/>
                <a:ea typeface="MS PGothic" charset="-128"/>
                <a:cs typeface="MS PGothic" charset="-128"/>
              </a:rPr>
              <a:t>なぜそれほど費用がかかるのか？</a:t>
            </a:r>
            <a:endParaRPr sz="2400" b="1" dirty="0">
              <a:solidFill>
                <a:srgbClr val="4D4D4C">
                  <a:lumMod val="75000"/>
                </a:srgbClr>
              </a:solidFill>
              <a:latin typeface="MS PGothic" charset="-128"/>
              <a:ea typeface="MS PGothic" charset="-128"/>
              <a:cs typeface="MS PGothic" charset="-128"/>
            </a:endParaRPr>
          </a:p>
        </p:txBody>
      </p:sp>
      <p:sp>
        <p:nvSpPr>
          <p:cNvPr id="38" name="TextBox 37"/>
          <p:cNvSpPr txBox="1"/>
          <p:nvPr/>
        </p:nvSpPr>
        <p:spPr>
          <a:xfrm>
            <a:off x="349085" y="4890252"/>
            <a:ext cx="5106011" cy="215440"/>
          </a:xfrm>
          <a:prstGeom prst="rect">
            <a:avLst/>
          </a:prstGeom>
          <a:noFill/>
        </p:spPr>
        <p:txBody>
          <a:bodyPr wrap="square" lIns="91436" tIns="45718" rIns="91436" bIns="45718" rtlCol="0">
            <a:spAutoFit/>
          </a:bodyPr>
          <a:lstStyle/>
          <a:p>
            <a:pPr defTabSz="457166"/>
            <a:r>
              <a:rPr lang="en-US" sz="800" dirty="0">
                <a:solidFill>
                  <a:srgbClr val="515150"/>
                </a:solidFill>
                <a:latin typeface="MS PGothic" charset="-128"/>
                <a:ea typeface="MS PGothic" charset="-128"/>
                <a:cs typeface="MS PGothic" charset="-128"/>
              </a:rPr>
              <a:t>*McKinsey study conducted for Cisco in 2016</a:t>
            </a:r>
          </a:p>
        </p:txBody>
      </p:sp>
      <p:sp>
        <p:nvSpPr>
          <p:cNvPr id="39" name="Oval 38"/>
          <p:cNvSpPr/>
          <p:nvPr/>
        </p:nvSpPr>
        <p:spPr>
          <a:xfrm>
            <a:off x="1554882" y="2692722"/>
            <a:ext cx="1265248" cy="1265248"/>
          </a:xfrm>
          <a:prstGeom prst="ellipse">
            <a:avLst/>
          </a:prstGeom>
          <a:solidFill>
            <a:srgbClr val="FFFFFF"/>
          </a:solidFill>
          <a:ln w="25400" cap="flat" cmpd="sng" algn="ctr">
            <a:noFill/>
            <a:prstDash val="solid"/>
          </a:ln>
          <a:effectLst/>
        </p:spPr>
        <p:txBody>
          <a:bodyPr lIns="91438" tIns="45719" rIns="91438" bIns="4571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0" name="Oval 39"/>
          <p:cNvSpPr/>
          <p:nvPr/>
        </p:nvSpPr>
        <p:spPr>
          <a:xfrm>
            <a:off x="4119876" y="2681058"/>
            <a:ext cx="1265248" cy="1265248"/>
          </a:xfrm>
          <a:prstGeom prst="ellipse">
            <a:avLst/>
          </a:prstGeom>
          <a:solidFill>
            <a:srgbClr val="FFFFFF"/>
          </a:solidFill>
          <a:ln w="25400" cap="flat" cmpd="sng" algn="ctr">
            <a:noFill/>
            <a:prstDash val="solid"/>
          </a:ln>
          <a:effectLst/>
        </p:spPr>
        <p:txBody>
          <a:bodyPr lIns="91438" tIns="45719" rIns="91438" bIns="4571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1" name="Oval 40"/>
          <p:cNvSpPr/>
          <p:nvPr/>
        </p:nvSpPr>
        <p:spPr>
          <a:xfrm>
            <a:off x="6686100" y="2673165"/>
            <a:ext cx="1265248" cy="1265248"/>
          </a:xfrm>
          <a:prstGeom prst="ellipse">
            <a:avLst/>
          </a:prstGeom>
          <a:solidFill>
            <a:srgbClr val="FFFFFF"/>
          </a:solidFill>
          <a:ln w="25400" cap="flat" cmpd="sng" algn="ctr">
            <a:noFill/>
            <a:prstDash val="solid"/>
          </a:ln>
          <a:effectLst/>
        </p:spPr>
        <p:txBody>
          <a:bodyPr lIns="91438" tIns="45719" rIns="91438" bIns="4571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nvGrpSpPr>
          <p:cNvPr id="42" name="Group 41"/>
          <p:cNvGrpSpPr/>
          <p:nvPr/>
        </p:nvGrpSpPr>
        <p:grpSpPr>
          <a:xfrm>
            <a:off x="1314871" y="2434594"/>
            <a:ext cx="1742180" cy="1746504"/>
            <a:chOff x="1599284" y="2338975"/>
            <a:chExt cx="2395462" cy="2460974"/>
          </a:xfrm>
        </p:grpSpPr>
        <p:sp>
          <p:nvSpPr>
            <p:cNvPr id="43" name="Block Arc 42"/>
            <p:cNvSpPr/>
            <p:nvPr/>
          </p:nvSpPr>
          <p:spPr>
            <a:xfrm rot="5400000">
              <a:off x="1566528" y="2371731"/>
              <a:ext cx="2460974" cy="2395462"/>
            </a:xfrm>
            <a:prstGeom prst="blockArc">
              <a:avLst>
                <a:gd name="adj1" fmla="val 10800000"/>
                <a:gd name="adj2" fmla="val 7823973"/>
                <a:gd name="adj3" fmla="val 14376"/>
              </a:avLst>
            </a:prstGeom>
            <a:solidFill>
              <a:srgbClr val="ABC333"/>
            </a:solidFill>
            <a:ln w="25400" cap="flat" cmpd="sng" algn="ctr">
              <a:noFill/>
              <a:prstDash val="solid"/>
            </a:ln>
            <a:effectLst/>
          </p:spPr>
          <p:txBody>
            <a:bodyPr lIns="68579" tIns="34289" rIns="68579" bIns="3428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44" name="TextBox 43"/>
            <p:cNvSpPr txBox="1"/>
            <p:nvPr/>
          </p:nvSpPr>
          <p:spPr>
            <a:xfrm>
              <a:off x="1809285" y="3715360"/>
              <a:ext cx="2038319" cy="520420"/>
            </a:xfrm>
            <a:prstGeom prst="rect">
              <a:avLst/>
            </a:prstGeom>
            <a:noFill/>
          </p:spPr>
          <p:txBody>
            <a:bodyPr wrap="square" lIns="0" tIns="0" rIns="0" bIns="0" rtlCol="0" anchor="ctr">
              <a:spAutoFit/>
            </a:bodyPr>
            <a:lstStyle/>
            <a:p>
              <a:pPr marL="0" marR="0" lvl="0" indent="0" algn="ctr" defTabSz="457166"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6CC04A"/>
                  </a:solidFill>
                  <a:effectLst/>
                  <a:uLnTx/>
                  <a:uFillTx/>
                  <a:latin typeface="MS PGothic" charset="-128"/>
                  <a:ea typeface="MS PGothic" charset="-128"/>
                  <a:cs typeface="MS PGothic" charset="-128"/>
                </a:rPr>
                <a:t>95%</a:t>
              </a:r>
            </a:p>
          </p:txBody>
        </p:sp>
      </p:grpSp>
      <p:grpSp>
        <p:nvGrpSpPr>
          <p:cNvPr id="45" name="Group 44"/>
          <p:cNvGrpSpPr/>
          <p:nvPr/>
        </p:nvGrpSpPr>
        <p:grpSpPr>
          <a:xfrm>
            <a:off x="3874918" y="2439090"/>
            <a:ext cx="1746504" cy="1746504"/>
            <a:chOff x="4875929" y="2337545"/>
            <a:chExt cx="2401408" cy="2460973"/>
          </a:xfrm>
        </p:grpSpPr>
        <p:sp>
          <p:nvSpPr>
            <p:cNvPr id="46" name="Block Arc 45"/>
            <p:cNvSpPr/>
            <p:nvPr/>
          </p:nvSpPr>
          <p:spPr>
            <a:xfrm rot="5400000">
              <a:off x="4846146" y="2367328"/>
              <a:ext cx="2460973" cy="2401408"/>
            </a:xfrm>
            <a:prstGeom prst="blockArc">
              <a:avLst>
                <a:gd name="adj1" fmla="val 10800000"/>
                <a:gd name="adj2" fmla="val 3013164"/>
                <a:gd name="adj3" fmla="val 13705"/>
              </a:avLst>
            </a:prstGeom>
            <a:solidFill>
              <a:srgbClr val="049CD4"/>
            </a:solidFill>
            <a:ln w="25400" cap="flat" cmpd="sng" algn="ctr">
              <a:noFill/>
              <a:prstDash val="solid"/>
            </a:ln>
            <a:effectLst/>
          </p:spPr>
          <p:txBody>
            <a:bodyPr lIns="68579" tIns="34289" rIns="68579" bIns="3428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47" name="TextBox 46"/>
            <p:cNvSpPr txBox="1"/>
            <p:nvPr/>
          </p:nvSpPr>
          <p:spPr>
            <a:xfrm>
              <a:off x="5050608" y="3712101"/>
              <a:ext cx="2038323" cy="520420"/>
            </a:xfrm>
            <a:prstGeom prst="rect">
              <a:avLst/>
            </a:prstGeom>
            <a:noFill/>
          </p:spPr>
          <p:txBody>
            <a:bodyPr wrap="square" lIns="0" tIns="0" rIns="0" bIns="0" rtlCol="0" anchor="ctr">
              <a:spAutoFit/>
            </a:bodyPr>
            <a:lstStyle/>
            <a:p>
              <a:pPr marL="0" marR="0" lvl="0" indent="0" algn="ctr" defTabSz="457166"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239ACC"/>
                  </a:solidFill>
                  <a:effectLst/>
                  <a:uLnTx/>
                  <a:uFillTx/>
                  <a:latin typeface="MS PGothic" charset="-128"/>
                  <a:ea typeface="MS PGothic" charset="-128"/>
                  <a:cs typeface="MS PGothic" charset="-128"/>
                </a:rPr>
                <a:t>70%</a:t>
              </a:r>
            </a:p>
          </p:txBody>
        </p:sp>
      </p:grpSp>
      <p:grpSp>
        <p:nvGrpSpPr>
          <p:cNvPr id="48" name="Group 47"/>
          <p:cNvGrpSpPr/>
          <p:nvPr/>
        </p:nvGrpSpPr>
        <p:grpSpPr>
          <a:xfrm>
            <a:off x="6442991" y="2437546"/>
            <a:ext cx="1746504" cy="1746504"/>
            <a:chOff x="8420053" y="2330287"/>
            <a:chExt cx="2316831" cy="2460974"/>
          </a:xfrm>
        </p:grpSpPr>
        <p:sp>
          <p:nvSpPr>
            <p:cNvPr id="49" name="Oval 21"/>
            <p:cNvSpPr/>
            <p:nvPr/>
          </p:nvSpPr>
          <p:spPr>
            <a:xfrm>
              <a:off x="9265623" y="2959033"/>
              <a:ext cx="547068" cy="547069"/>
            </a:xfrm>
            <a:custGeom>
              <a:avLst/>
              <a:gdLst/>
              <a:ahLst/>
              <a:cxnLst/>
              <a:rect l="l" t="t" r="r" b="b"/>
              <a:pathLst>
                <a:path w="534760" h="534760">
                  <a:moveTo>
                    <a:pt x="266657" y="380014"/>
                  </a:moveTo>
                  <a:cubicBezTo>
                    <a:pt x="250218" y="380014"/>
                    <a:pt x="236891" y="393341"/>
                    <a:pt x="236891" y="409780"/>
                  </a:cubicBezTo>
                  <a:cubicBezTo>
                    <a:pt x="236891" y="426219"/>
                    <a:pt x="250218" y="439546"/>
                    <a:pt x="266657" y="439546"/>
                  </a:cubicBezTo>
                  <a:cubicBezTo>
                    <a:pt x="283097" y="439546"/>
                    <a:pt x="296423" y="426219"/>
                    <a:pt x="296423" y="409780"/>
                  </a:cubicBezTo>
                  <a:cubicBezTo>
                    <a:pt x="296423" y="393341"/>
                    <a:pt x="283097" y="380014"/>
                    <a:pt x="266657" y="380014"/>
                  </a:cubicBezTo>
                  <a:close/>
                  <a:moveTo>
                    <a:pt x="256782" y="95698"/>
                  </a:moveTo>
                  <a:cubicBezTo>
                    <a:pt x="246224" y="96701"/>
                    <a:pt x="235708" y="99265"/>
                    <a:pt x="225574" y="103459"/>
                  </a:cubicBezTo>
                  <a:cubicBezTo>
                    <a:pt x="195173" y="116041"/>
                    <a:pt x="172704" y="141432"/>
                    <a:pt x="163370" y="171848"/>
                  </a:cubicBezTo>
                  <a:lnTo>
                    <a:pt x="159605" y="196990"/>
                  </a:lnTo>
                  <a:lnTo>
                    <a:pt x="159281" y="198590"/>
                  </a:lnTo>
                  <a:cubicBezTo>
                    <a:pt x="159297" y="198669"/>
                    <a:pt x="159313" y="198748"/>
                    <a:pt x="159329" y="198827"/>
                  </a:cubicBezTo>
                  <a:lnTo>
                    <a:pt x="160303" y="203652"/>
                  </a:lnTo>
                  <a:lnTo>
                    <a:pt x="161474" y="209453"/>
                  </a:lnTo>
                  <a:cubicBezTo>
                    <a:pt x="165711" y="219468"/>
                    <a:pt x="175629" y="226496"/>
                    <a:pt x="187188" y="226496"/>
                  </a:cubicBezTo>
                  <a:cubicBezTo>
                    <a:pt x="198747" y="226496"/>
                    <a:pt x="208665" y="219468"/>
                    <a:pt x="212901" y="209453"/>
                  </a:cubicBezTo>
                  <a:lnTo>
                    <a:pt x="214072" y="203652"/>
                  </a:lnTo>
                  <a:lnTo>
                    <a:pt x="214513" y="203652"/>
                  </a:lnTo>
                  <a:cubicBezTo>
                    <a:pt x="214513" y="182400"/>
                    <a:pt x="227318" y="163243"/>
                    <a:pt x="246954" y="155116"/>
                  </a:cubicBezTo>
                  <a:cubicBezTo>
                    <a:pt x="266590" y="146990"/>
                    <a:pt x="289188" y="151495"/>
                    <a:pt x="304206" y="166531"/>
                  </a:cubicBezTo>
                  <a:cubicBezTo>
                    <a:pt x="319224" y="181566"/>
                    <a:pt x="323703" y="204169"/>
                    <a:pt x="315554" y="223796"/>
                  </a:cubicBezTo>
                  <a:cubicBezTo>
                    <a:pt x="307404" y="243422"/>
                    <a:pt x="288231" y="256204"/>
                    <a:pt x="266980" y="256180"/>
                  </a:cubicBezTo>
                  <a:cubicBezTo>
                    <a:pt x="266980" y="256368"/>
                    <a:pt x="266980" y="256556"/>
                    <a:pt x="266980" y="256744"/>
                  </a:cubicBezTo>
                  <a:lnTo>
                    <a:pt x="238890" y="256744"/>
                  </a:lnTo>
                  <a:lnTo>
                    <a:pt x="238890" y="338834"/>
                  </a:lnTo>
                  <a:cubicBezTo>
                    <a:pt x="238890" y="354246"/>
                    <a:pt x="251385" y="366740"/>
                    <a:pt x="266797" y="366740"/>
                  </a:cubicBezTo>
                  <a:cubicBezTo>
                    <a:pt x="282209" y="366740"/>
                    <a:pt x="294703" y="354246"/>
                    <a:pt x="294703" y="338834"/>
                  </a:cubicBezTo>
                  <a:lnTo>
                    <a:pt x="294196" y="334360"/>
                  </a:lnTo>
                  <a:lnTo>
                    <a:pt x="294196" y="308033"/>
                  </a:lnTo>
                  <a:lnTo>
                    <a:pt x="298723" y="307360"/>
                  </a:lnTo>
                  <a:cubicBezTo>
                    <a:pt x="329151" y="298061"/>
                    <a:pt x="354568" y="275622"/>
                    <a:pt x="367186" y="245236"/>
                  </a:cubicBezTo>
                  <a:cubicBezTo>
                    <a:pt x="384009" y="204721"/>
                    <a:pt x="374763" y="158060"/>
                    <a:pt x="343761" y="127022"/>
                  </a:cubicBezTo>
                  <a:cubicBezTo>
                    <a:pt x="320510" y="103743"/>
                    <a:pt x="288456" y="92692"/>
                    <a:pt x="256782" y="95698"/>
                  </a:cubicBezTo>
                  <a:close/>
                  <a:moveTo>
                    <a:pt x="267380" y="0"/>
                  </a:moveTo>
                  <a:cubicBezTo>
                    <a:pt x="415050" y="0"/>
                    <a:pt x="534760" y="119710"/>
                    <a:pt x="534760" y="267380"/>
                  </a:cubicBezTo>
                  <a:cubicBezTo>
                    <a:pt x="534760" y="304298"/>
                    <a:pt x="527278" y="339468"/>
                    <a:pt x="513748" y="371456"/>
                  </a:cubicBezTo>
                  <a:lnTo>
                    <a:pt x="494233" y="407411"/>
                  </a:lnTo>
                  <a:lnTo>
                    <a:pt x="528081" y="534742"/>
                  </a:lnTo>
                  <a:lnTo>
                    <a:pt x="396983" y="499893"/>
                  </a:lnTo>
                  <a:lnTo>
                    <a:pt x="371457" y="513748"/>
                  </a:lnTo>
                  <a:cubicBezTo>
                    <a:pt x="339468" y="527278"/>
                    <a:pt x="304298" y="534760"/>
                    <a:pt x="267380" y="534760"/>
                  </a:cubicBezTo>
                  <a:cubicBezTo>
                    <a:pt x="119710" y="534760"/>
                    <a:pt x="0" y="415050"/>
                    <a:pt x="0" y="267380"/>
                  </a:cubicBezTo>
                  <a:cubicBezTo>
                    <a:pt x="0" y="119710"/>
                    <a:pt x="119710" y="0"/>
                    <a:pt x="267380" y="0"/>
                  </a:cubicBezTo>
                  <a:close/>
                </a:path>
              </a:pathLst>
            </a:custGeom>
            <a:solidFill>
              <a:srgbClr val="014093"/>
            </a:solidFill>
            <a:ln w="9525" cap="flat" cmpd="sng" algn="ctr">
              <a:noFill/>
              <a:prstDash val="solid"/>
            </a:ln>
            <a:effectLst/>
          </p:spPr>
          <p:txBody>
            <a:bodyPr lIns="51432" tIns="25717" rIns="51432" bIns="25717"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50" name="Block Arc 49"/>
            <p:cNvSpPr/>
            <p:nvPr/>
          </p:nvSpPr>
          <p:spPr>
            <a:xfrm rot="5400000">
              <a:off x="8347982" y="2402358"/>
              <a:ext cx="2460974" cy="2316831"/>
            </a:xfrm>
            <a:prstGeom prst="blockArc">
              <a:avLst>
                <a:gd name="adj1" fmla="val 10800000"/>
                <a:gd name="adj2" fmla="val 3944856"/>
                <a:gd name="adj3" fmla="val 13939"/>
              </a:avLst>
            </a:prstGeom>
            <a:solidFill>
              <a:srgbClr val="014093"/>
            </a:solidFill>
            <a:ln w="25400" cap="flat" cmpd="sng" algn="ctr">
              <a:noFill/>
              <a:prstDash val="solid"/>
            </a:ln>
            <a:effectLst/>
          </p:spPr>
          <p:txBody>
            <a:bodyPr lIns="68579" tIns="34289" rIns="68579" bIns="3428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51" name="TextBox 50"/>
            <p:cNvSpPr txBox="1"/>
            <p:nvPr/>
          </p:nvSpPr>
          <p:spPr>
            <a:xfrm>
              <a:off x="8519994" y="3654478"/>
              <a:ext cx="2038320" cy="520420"/>
            </a:xfrm>
            <a:prstGeom prst="rect">
              <a:avLst/>
            </a:prstGeom>
            <a:noFill/>
          </p:spPr>
          <p:txBody>
            <a:bodyPr wrap="square" lIns="0" tIns="0" rIns="0" bIns="0" rtlCol="0" anchor="ctr">
              <a:spAutoFit/>
            </a:bodyPr>
            <a:lstStyle/>
            <a:p>
              <a:pPr marL="0" marR="0" lvl="0" indent="0" algn="ctr" defTabSz="457166"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14337C"/>
                  </a:solidFill>
                  <a:effectLst/>
                  <a:uLnTx/>
                  <a:uFillTx/>
                  <a:latin typeface="MS PGothic" charset="-128"/>
                  <a:ea typeface="MS PGothic" charset="-128"/>
                  <a:cs typeface="MS PGothic" charset="-128"/>
                </a:rPr>
                <a:t>75%</a:t>
              </a:r>
            </a:p>
          </p:txBody>
        </p:sp>
      </p:grpSp>
      <p:sp>
        <p:nvSpPr>
          <p:cNvPr id="52" name="TextBox 51"/>
          <p:cNvSpPr txBox="1">
            <a:spLocks/>
          </p:cNvSpPr>
          <p:nvPr/>
        </p:nvSpPr>
        <p:spPr>
          <a:xfrm>
            <a:off x="6199179" y="4378012"/>
            <a:ext cx="2432404" cy="43858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1087313" eaLnBrk="1" hangingPunct="1">
              <a:buClr>
                <a:schemeClr val="tx2"/>
              </a:buClr>
              <a:defRPr baseline="0">
                <a:latin typeface="+mn-lt"/>
              </a:defRPr>
            </a:lvl1pPr>
            <a:lvl2pPr marL="235199" indent="-233272" defTabSz="1087313" eaLnBrk="1" hangingPunct="1">
              <a:buClr>
                <a:schemeClr val="tx2"/>
              </a:buClr>
              <a:buSzPct val="125000"/>
              <a:buFont typeface="Arial" pitchFamily="34" charset="0"/>
              <a:buChar char="•"/>
              <a:defRPr baseline="0">
                <a:latin typeface="+mn-lt"/>
              </a:defRPr>
            </a:lvl2pPr>
            <a:lvl3pPr marL="555224" indent="-318098" defTabSz="1087313" eaLnBrk="1" hangingPunct="1">
              <a:buClr>
                <a:schemeClr val="tx2"/>
              </a:buClr>
              <a:buSzPct val="120000"/>
              <a:buFont typeface="Arial" charset="0"/>
              <a:buChar char="–"/>
              <a:defRPr baseline="0">
                <a:latin typeface="+mn-lt"/>
              </a:defRPr>
            </a:lvl3pPr>
            <a:lvl4pPr marL="746082" indent="-188930" defTabSz="1087313" eaLnBrk="1" hangingPunct="1">
              <a:buClr>
                <a:schemeClr val="tx2"/>
              </a:buClr>
              <a:buSzPct val="100000"/>
              <a:buFont typeface="Arial" pitchFamily="34" charset="0"/>
              <a:buChar char="•"/>
              <a:defRPr baseline="0">
                <a:latin typeface="+mn-lt"/>
              </a:defRPr>
            </a:lvl4pPr>
            <a:lvl5pPr marL="910567" indent="-158085" defTabSz="1087313" eaLnBrk="1" hangingPunct="1">
              <a:buClr>
                <a:schemeClr val="tx2"/>
              </a:buClr>
              <a:buSzPct val="89000"/>
              <a:buFont typeface="Arial" charset="0"/>
              <a:buChar char="-"/>
              <a:defRPr baseline="0">
                <a:latin typeface="+mn-lt"/>
              </a:defRPr>
            </a:lvl5pPr>
            <a:lvl6pPr marL="910567" indent="-158085" defTabSz="1087313" fontAlgn="base">
              <a:spcBef>
                <a:spcPct val="0"/>
              </a:spcBef>
              <a:spcAft>
                <a:spcPct val="0"/>
              </a:spcAft>
              <a:buClr>
                <a:schemeClr val="tx2"/>
              </a:buClr>
              <a:buSzPct val="89000"/>
              <a:buFont typeface="Arial" charset="0"/>
              <a:buChar char="-"/>
              <a:defRPr baseline="0">
                <a:latin typeface="+mn-lt"/>
              </a:defRPr>
            </a:lvl6pPr>
            <a:lvl7pPr marL="910567" indent="-158085" defTabSz="1087313" fontAlgn="base">
              <a:spcBef>
                <a:spcPct val="0"/>
              </a:spcBef>
              <a:spcAft>
                <a:spcPct val="0"/>
              </a:spcAft>
              <a:buClr>
                <a:schemeClr val="tx2"/>
              </a:buClr>
              <a:buSzPct val="89000"/>
              <a:buFont typeface="Arial" charset="0"/>
              <a:buChar char="-"/>
              <a:defRPr baseline="0">
                <a:latin typeface="+mn-lt"/>
              </a:defRPr>
            </a:lvl7pPr>
            <a:lvl8pPr marL="910567" indent="-158085" defTabSz="1087313" fontAlgn="base">
              <a:spcBef>
                <a:spcPct val="0"/>
              </a:spcBef>
              <a:spcAft>
                <a:spcPct val="0"/>
              </a:spcAft>
              <a:buClr>
                <a:schemeClr val="tx2"/>
              </a:buClr>
              <a:buSzPct val="89000"/>
              <a:buFont typeface="Arial" charset="0"/>
              <a:buChar char="-"/>
              <a:defRPr baseline="0">
                <a:latin typeface="+mn-lt"/>
              </a:defRPr>
            </a:lvl8pPr>
            <a:lvl9pPr marL="910567" indent="-158085" defTabSz="1087313" fontAlgn="base">
              <a:spcBef>
                <a:spcPct val="0"/>
              </a:spcBef>
              <a:spcAft>
                <a:spcPct val="0"/>
              </a:spcAft>
              <a:buClr>
                <a:schemeClr val="tx2"/>
              </a:buClr>
              <a:buSzPct val="89000"/>
              <a:buFont typeface="Arial" charset="0"/>
              <a:buChar char="-"/>
              <a:defRPr baseline="0">
                <a:latin typeface="+mn-lt"/>
              </a:defRPr>
            </a:lvl9pPr>
          </a:lstStyle>
          <a:p>
            <a:pPr marL="1445" lvl="1" indent="0" algn="ctr" defTabSz="457106">
              <a:lnSpc>
                <a:spcPct val="95000"/>
              </a:lnSpc>
              <a:spcAft>
                <a:spcPts val="600"/>
              </a:spcAft>
              <a:buClr>
                <a:srgbClr val="A6A6A6"/>
              </a:buClr>
              <a:buFont typeface="Arial" pitchFamily="34" charset="0"/>
              <a:buNone/>
            </a:pPr>
            <a:r>
              <a:rPr lang="ja-JP" altLang="en-US" sz="1500" dirty="0" smtClean="0">
                <a:solidFill>
                  <a:srgbClr val="39393B">
                    <a:lumMod val="50000"/>
                  </a:srgbClr>
                </a:solidFill>
                <a:latin typeface="MS PGothic" charset="-128"/>
                <a:ea typeface="MS PGothic" charset="-128"/>
                <a:cs typeface="MS PGothic" charset="-128"/>
              </a:rPr>
              <a:t>ネットワーク変更と障害解析にかかる</a:t>
            </a:r>
            <a:r>
              <a:rPr lang="en-US" altLang="ja-JP" sz="1500" dirty="0" smtClean="0">
                <a:solidFill>
                  <a:srgbClr val="39393B">
                    <a:lumMod val="50000"/>
                  </a:srgbClr>
                </a:solidFill>
                <a:latin typeface="MS PGothic" charset="-128"/>
                <a:ea typeface="MS PGothic" charset="-128"/>
                <a:cs typeface="MS PGothic" charset="-128"/>
              </a:rPr>
              <a:t>OPEX</a:t>
            </a:r>
            <a:r>
              <a:rPr lang="ja-JP" altLang="en-US" sz="1500" dirty="0" smtClean="0">
                <a:solidFill>
                  <a:srgbClr val="39393B">
                    <a:lumMod val="50000"/>
                  </a:srgbClr>
                </a:solidFill>
                <a:latin typeface="MS PGothic" charset="-128"/>
                <a:ea typeface="MS PGothic" charset="-128"/>
                <a:cs typeface="MS PGothic" charset="-128"/>
              </a:rPr>
              <a:t>の割合</a:t>
            </a:r>
            <a:endParaRPr lang="en-US" altLang="ja-JP" sz="1500" dirty="0" smtClean="0">
              <a:solidFill>
                <a:srgbClr val="39393B">
                  <a:lumMod val="50000"/>
                </a:srgbClr>
              </a:solidFill>
              <a:latin typeface="MS PGothic" charset="-128"/>
              <a:ea typeface="MS PGothic" charset="-128"/>
              <a:cs typeface="MS PGothic" charset="-128"/>
            </a:endParaRPr>
          </a:p>
        </p:txBody>
      </p:sp>
      <p:sp>
        <p:nvSpPr>
          <p:cNvPr id="53" name="TextBox 52"/>
          <p:cNvSpPr txBox="1"/>
          <p:nvPr/>
        </p:nvSpPr>
        <p:spPr>
          <a:xfrm>
            <a:off x="3785996" y="4331841"/>
            <a:ext cx="2179716" cy="530925"/>
          </a:xfrm>
          <a:prstGeom prst="rect">
            <a:avLst/>
          </a:prstGeom>
          <a:noFill/>
        </p:spPr>
        <p:txBody>
          <a:bodyPr wrap="square" lIns="91450" tIns="45725" rIns="91450" bIns="45725" rtlCol="0" anchor="ctr">
            <a:spAutoFit/>
          </a:bodyPr>
          <a:lstStyle/>
          <a:p>
            <a:pPr algn="ctr" defTabSz="457166">
              <a:lnSpc>
                <a:spcPct val="95000"/>
              </a:lnSpc>
              <a:spcAft>
                <a:spcPts val="600"/>
              </a:spcAft>
            </a:pPr>
            <a:r>
              <a:rPr lang="ja-JP" altLang="en-US" sz="1500" dirty="0" smtClean="0">
                <a:solidFill>
                  <a:srgbClr val="39393B">
                    <a:lumMod val="50000"/>
                  </a:srgbClr>
                </a:solidFill>
                <a:latin typeface="MS PGothic" charset="-128"/>
                <a:ea typeface="MS PGothic" charset="-128"/>
                <a:cs typeface="MS PGothic" charset="-128"/>
              </a:rPr>
              <a:t>ヒューマン エラーによるポリシー違反の対処</a:t>
            </a:r>
            <a:endParaRPr lang="en-US" sz="1500" dirty="0">
              <a:solidFill>
                <a:srgbClr val="39393B">
                  <a:lumMod val="50000"/>
                </a:srgbClr>
              </a:solidFill>
              <a:latin typeface="MS PGothic" charset="-128"/>
              <a:ea typeface="MS PGothic" charset="-128"/>
              <a:cs typeface="MS PGothic" charset="-128"/>
            </a:endParaRPr>
          </a:p>
        </p:txBody>
      </p:sp>
      <p:sp>
        <p:nvSpPr>
          <p:cNvPr id="54" name="TextBox 53"/>
          <p:cNvSpPr txBox="1"/>
          <p:nvPr/>
        </p:nvSpPr>
        <p:spPr>
          <a:xfrm>
            <a:off x="1085433" y="4331841"/>
            <a:ext cx="2013735" cy="530925"/>
          </a:xfrm>
          <a:prstGeom prst="rect">
            <a:avLst/>
          </a:prstGeom>
          <a:noFill/>
        </p:spPr>
        <p:txBody>
          <a:bodyPr wrap="square" lIns="91450" tIns="45725" rIns="91450" bIns="45725" rtlCol="0" anchor="ctr">
            <a:spAutoFit/>
          </a:bodyPr>
          <a:lstStyle/>
          <a:p>
            <a:pPr algn="ctr" defTabSz="457166">
              <a:lnSpc>
                <a:spcPct val="95000"/>
              </a:lnSpc>
              <a:spcAft>
                <a:spcPts val="600"/>
              </a:spcAft>
            </a:pPr>
            <a:r>
              <a:rPr lang="ja-JP" altLang="en-US" sz="1500" dirty="0" smtClean="0">
                <a:solidFill>
                  <a:srgbClr val="39393B">
                    <a:lumMod val="50000"/>
                  </a:srgbClr>
                </a:solidFill>
                <a:latin typeface="MS PGothic" charset="-128"/>
                <a:ea typeface="MS PGothic" charset="-128"/>
                <a:cs typeface="MS PGothic" charset="-128"/>
              </a:rPr>
              <a:t>手動</a:t>
            </a:r>
            <a:r>
              <a:rPr lang="ja-JP" altLang="en-US" sz="1500" smtClean="0">
                <a:solidFill>
                  <a:srgbClr val="39393B">
                    <a:lumMod val="50000"/>
                  </a:srgbClr>
                </a:solidFill>
                <a:latin typeface="MS PGothic" charset="-128"/>
                <a:ea typeface="MS PGothic" charset="-128"/>
                <a:cs typeface="MS PGothic" charset="-128"/>
              </a:rPr>
              <a:t>でのネットワーク</a:t>
            </a:r>
            <a:r>
              <a:rPr lang="ja-JP" altLang="en-US" sz="1500" dirty="0" smtClean="0">
                <a:solidFill>
                  <a:srgbClr val="39393B">
                    <a:lumMod val="50000"/>
                  </a:srgbClr>
                </a:solidFill>
                <a:latin typeface="MS PGothic" charset="-128"/>
                <a:ea typeface="MS PGothic" charset="-128"/>
                <a:cs typeface="MS PGothic" charset="-128"/>
              </a:rPr>
              <a:t>変更作業</a:t>
            </a:r>
            <a:endParaRPr lang="en-US" sz="1500" dirty="0">
              <a:solidFill>
                <a:srgbClr val="39393B">
                  <a:lumMod val="50000"/>
                </a:srgbClr>
              </a:solidFill>
              <a:latin typeface="MS PGothic" charset="-128"/>
              <a:ea typeface="MS PGothic" charset="-128"/>
              <a:cs typeface="MS PGothic" charset="-128"/>
            </a:endParaRPr>
          </a:p>
        </p:txBody>
      </p:sp>
      <p:grpSp>
        <p:nvGrpSpPr>
          <p:cNvPr id="55" name="Group 54"/>
          <p:cNvGrpSpPr/>
          <p:nvPr/>
        </p:nvGrpSpPr>
        <p:grpSpPr>
          <a:xfrm>
            <a:off x="3525572" y="4337949"/>
            <a:ext cx="2440140" cy="551855"/>
            <a:chOff x="3945365" y="4621856"/>
            <a:chExt cx="4248150" cy="1109388"/>
          </a:xfrm>
        </p:grpSpPr>
        <p:cxnSp>
          <p:nvCxnSpPr>
            <p:cNvPr id="56" name="Straight Connector 55"/>
            <p:cNvCxnSpPr/>
            <p:nvPr/>
          </p:nvCxnSpPr>
          <p:spPr>
            <a:xfrm>
              <a:off x="3945365" y="4621856"/>
              <a:ext cx="0" cy="1109388"/>
            </a:xfrm>
            <a:prstGeom prst="line">
              <a:avLst/>
            </a:prstGeom>
            <a:noFill/>
            <a:ln w="9525" cap="flat" cmpd="sng" algn="ctr">
              <a:solidFill>
                <a:srgbClr val="049CD4"/>
              </a:solidFill>
              <a:prstDash val="solid"/>
            </a:ln>
            <a:effectLst/>
          </p:spPr>
        </p:cxnSp>
        <p:cxnSp>
          <p:nvCxnSpPr>
            <p:cNvPr id="57" name="Straight Connector 56"/>
            <p:cNvCxnSpPr/>
            <p:nvPr/>
          </p:nvCxnSpPr>
          <p:spPr>
            <a:xfrm>
              <a:off x="8193515" y="4621856"/>
              <a:ext cx="0" cy="1109388"/>
            </a:xfrm>
            <a:prstGeom prst="line">
              <a:avLst/>
            </a:prstGeom>
            <a:noFill/>
            <a:ln w="9525" cap="flat" cmpd="sng" algn="ctr">
              <a:solidFill>
                <a:srgbClr val="049CD4"/>
              </a:solidFill>
              <a:prstDash val="solid"/>
            </a:ln>
            <a:effectLst/>
          </p:spPr>
        </p:cxnSp>
      </p:grpSp>
      <p:sp>
        <p:nvSpPr>
          <p:cNvPr id="58" name="Freeform 10"/>
          <p:cNvSpPr>
            <a:spLocks noEditPoints="1"/>
          </p:cNvSpPr>
          <p:nvPr/>
        </p:nvSpPr>
        <p:spPr bwMode="auto">
          <a:xfrm>
            <a:off x="1913285" y="2952066"/>
            <a:ext cx="510714" cy="370348"/>
          </a:xfrm>
          <a:custGeom>
            <a:avLst/>
            <a:gdLst>
              <a:gd name="T0" fmla="*/ 133 w 242"/>
              <a:gd name="T1" fmla="*/ 108 h 202"/>
              <a:gd name="T2" fmla="*/ 166 w 242"/>
              <a:gd name="T3" fmla="*/ 202 h 202"/>
              <a:gd name="T4" fmla="*/ 33 w 242"/>
              <a:gd name="T5" fmla="*/ 202 h 202"/>
              <a:gd name="T6" fmla="*/ 0 w 242"/>
              <a:gd name="T7" fmla="*/ 108 h 202"/>
              <a:gd name="T8" fmla="*/ 133 w 242"/>
              <a:gd name="T9" fmla="*/ 108 h 202"/>
              <a:gd name="T10" fmla="*/ 135 w 242"/>
              <a:gd name="T11" fmla="*/ 87 h 202"/>
              <a:gd name="T12" fmla="*/ 138 w 242"/>
              <a:gd name="T13" fmla="*/ 92 h 202"/>
              <a:gd name="T14" fmla="*/ 140 w 242"/>
              <a:gd name="T15" fmla="*/ 95 h 202"/>
              <a:gd name="T16" fmla="*/ 164 w 242"/>
              <a:gd name="T17" fmla="*/ 108 h 202"/>
              <a:gd name="T18" fmla="*/ 165 w 242"/>
              <a:gd name="T19" fmla="*/ 108 h 202"/>
              <a:gd name="T20" fmla="*/ 165 w 242"/>
              <a:gd name="T21" fmla="*/ 108 h 202"/>
              <a:gd name="T22" fmla="*/ 165 w 242"/>
              <a:gd name="T23" fmla="*/ 108 h 202"/>
              <a:gd name="T24" fmla="*/ 166 w 242"/>
              <a:gd name="T25" fmla="*/ 108 h 202"/>
              <a:gd name="T26" fmla="*/ 166 w 242"/>
              <a:gd name="T27" fmla="*/ 108 h 202"/>
              <a:gd name="T28" fmla="*/ 167 w 242"/>
              <a:gd name="T29" fmla="*/ 108 h 202"/>
              <a:gd name="T30" fmla="*/ 191 w 242"/>
              <a:gd name="T31" fmla="*/ 95 h 202"/>
              <a:gd name="T32" fmla="*/ 193 w 242"/>
              <a:gd name="T33" fmla="*/ 92 h 202"/>
              <a:gd name="T34" fmla="*/ 196 w 242"/>
              <a:gd name="T35" fmla="*/ 87 h 202"/>
              <a:gd name="T36" fmla="*/ 203 w 242"/>
              <a:gd name="T37" fmla="*/ 71 h 202"/>
              <a:gd name="T38" fmla="*/ 206 w 242"/>
              <a:gd name="T39" fmla="*/ 40 h 202"/>
              <a:gd name="T40" fmla="*/ 166 w 242"/>
              <a:gd name="T41" fmla="*/ 0 h 202"/>
              <a:gd name="T42" fmla="*/ 166 w 242"/>
              <a:gd name="T43" fmla="*/ 0 h 202"/>
              <a:gd name="T44" fmla="*/ 166 w 242"/>
              <a:gd name="T45" fmla="*/ 0 h 202"/>
              <a:gd name="T46" fmla="*/ 165 w 242"/>
              <a:gd name="T47" fmla="*/ 0 h 202"/>
              <a:gd name="T48" fmla="*/ 165 w 242"/>
              <a:gd name="T49" fmla="*/ 0 h 202"/>
              <a:gd name="T50" fmla="*/ 165 w 242"/>
              <a:gd name="T51" fmla="*/ 0 h 202"/>
              <a:gd name="T52" fmla="*/ 165 w 242"/>
              <a:gd name="T53" fmla="*/ 0 h 202"/>
              <a:gd name="T54" fmla="*/ 126 w 242"/>
              <a:gd name="T55" fmla="*/ 40 h 202"/>
              <a:gd name="T56" fmla="*/ 128 w 242"/>
              <a:gd name="T57" fmla="*/ 71 h 202"/>
              <a:gd name="T58" fmla="*/ 135 w 242"/>
              <a:gd name="T59" fmla="*/ 87 h 202"/>
              <a:gd name="T60" fmla="*/ 236 w 242"/>
              <a:gd name="T61" fmla="*/ 137 h 202"/>
              <a:gd name="T62" fmla="*/ 236 w 242"/>
              <a:gd name="T63" fmla="*/ 137 h 202"/>
              <a:gd name="T64" fmla="*/ 165 w 242"/>
              <a:gd name="T65" fmla="*/ 123 h 202"/>
              <a:gd name="T66" fmla="*/ 149 w 242"/>
              <a:gd name="T67" fmla="*/ 123 h 202"/>
              <a:gd name="T68" fmla="*/ 177 w 242"/>
              <a:gd name="T69" fmla="*/ 202 h 202"/>
              <a:gd name="T70" fmla="*/ 242 w 242"/>
              <a:gd name="T71" fmla="*/ 202 h 202"/>
              <a:gd name="T72" fmla="*/ 236 w 242"/>
              <a:gd name="T73"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202">
                <a:moveTo>
                  <a:pt x="133" y="108"/>
                </a:moveTo>
                <a:cubicBezTo>
                  <a:pt x="166" y="202"/>
                  <a:pt x="166" y="202"/>
                  <a:pt x="166" y="202"/>
                </a:cubicBezTo>
                <a:cubicBezTo>
                  <a:pt x="166" y="202"/>
                  <a:pt x="166" y="202"/>
                  <a:pt x="33" y="202"/>
                </a:cubicBezTo>
                <a:cubicBezTo>
                  <a:pt x="33" y="202"/>
                  <a:pt x="33" y="202"/>
                  <a:pt x="0" y="108"/>
                </a:cubicBezTo>
                <a:cubicBezTo>
                  <a:pt x="0" y="108"/>
                  <a:pt x="0" y="108"/>
                  <a:pt x="133" y="108"/>
                </a:cubicBezTo>
                <a:close/>
                <a:moveTo>
                  <a:pt x="135" y="87"/>
                </a:moveTo>
                <a:cubicBezTo>
                  <a:pt x="138" y="92"/>
                  <a:pt x="138" y="92"/>
                  <a:pt x="138" y="92"/>
                </a:cubicBezTo>
                <a:cubicBezTo>
                  <a:pt x="140" y="95"/>
                  <a:pt x="140" y="95"/>
                  <a:pt x="140" y="95"/>
                </a:cubicBezTo>
                <a:cubicBezTo>
                  <a:pt x="145" y="102"/>
                  <a:pt x="151" y="108"/>
                  <a:pt x="164" y="108"/>
                </a:cubicBezTo>
                <a:cubicBezTo>
                  <a:pt x="165" y="108"/>
                  <a:pt x="165" y="108"/>
                  <a:pt x="165" y="108"/>
                </a:cubicBezTo>
                <a:cubicBezTo>
                  <a:pt x="165" y="108"/>
                  <a:pt x="165" y="108"/>
                  <a:pt x="165" y="108"/>
                </a:cubicBezTo>
                <a:cubicBezTo>
                  <a:pt x="165" y="108"/>
                  <a:pt x="165" y="108"/>
                  <a:pt x="165" y="108"/>
                </a:cubicBezTo>
                <a:cubicBezTo>
                  <a:pt x="166" y="108"/>
                  <a:pt x="166" y="108"/>
                  <a:pt x="166" y="108"/>
                </a:cubicBezTo>
                <a:cubicBezTo>
                  <a:pt x="166" y="108"/>
                  <a:pt x="166" y="108"/>
                  <a:pt x="166" y="108"/>
                </a:cubicBezTo>
                <a:cubicBezTo>
                  <a:pt x="167" y="108"/>
                  <a:pt x="167" y="108"/>
                  <a:pt x="167" y="108"/>
                </a:cubicBezTo>
                <a:cubicBezTo>
                  <a:pt x="180" y="108"/>
                  <a:pt x="186" y="102"/>
                  <a:pt x="191" y="95"/>
                </a:cubicBezTo>
                <a:cubicBezTo>
                  <a:pt x="193" y="92"/>
                  <a:pt x="193" y="92"/>
                  <a:pt x="193" y="92"/>
                </a:cubicBezTo>
                <a:cubicBezTo>
                  <a:pt x="196" y="87"/>
                  <a:pt x="196" y="87"/>
                  <a:pt x="196" y="87"/>
                </a:cubicBezTo>
                <a:cubicBezTo>
                  <a:pt x="198" y="83"/>
                  <a:pt x="201" y="77"/>
                  <a:pt x="203" y="71"/>
                </a:cubicBezTo>
                <a:cubicBezTo>
                  <a:pt x="205" y="64"/>
                  <a:pt x="206" y="62"/>
                  <a:pt x="206" y="40"/>
                </a:cubicBezTo>
                <a:cubicBezTo>
                  <a:pt x="206" y="18"/>
                  <a:pt x="188" y="0"/>
                  <a:pt x="166" y="0"/>
                </a:cubicBezTo>
                <a:cubicBezTo>
                  <a:pt x="166" y="0"/>
                  <a:pt x="166" y="0"/>
                  <a:pt x="166" y="0"/>
                </a:cubicBezTo>
                <a:cubicBezTo>
                  <a:pt x="166" y="0"/>
                  <a:pt x="166" y="0"/>
                  <a:pt x="166" y="0"/>
                </a:cubicBezTo>
                <a:cubicBezTo>
                  <a:pt x="165" y="0"/>
                  <a:pt x="165" y="0"/>
                  <a:pt x="165" y="0"/>
                </a:cubicBezTo>
                <a:cubicBezTo>
                  <a:pt x="165" y="0"/>
                  <a:pt x="165" y="0"/>
                  <a:pt x="165" y="0"/>
                </a:cubicBezTo>
                <a:cubicBezTo>
                  <a:pt x="165" y="0"/>
                  <a:pt x="165" y="0"/>
                  <a:pt x="165" y="0"/>
                </a:cubicBezTo>
                <a:cubicBezTo>
                  <a:pt x="165" y="0"/>
                  <a:pt x="165" y="0"/>
                  <a:pt x="165" y="0"/>
                </a:cubicBezTo>
                <a:cubicBezTo>
                  <a:pt x="143" y="0"/>
                  <a:pt x="126" y="18"/>
                  <a:pt x="126" y="40"/>
                </a:cubicBezTo>
                <a:cubicBezTo>
                  <a:pt x="125" y="62"/>
                  <a:pt x="126" y="64"/>
                  <a:pt x="128" y="71"/>
                </a:cubicBezTo>
                <a:cubicBezTo>
                  <a:pt x="130" y="77"/>
                  <a:pt x="133" y="83"/>
                  <a:pt x="135" y="87"/>
                </a:cubicBezTo>
                <a:close/>
                <a:moveTo>
                  <a:pt x="236" y="137"/>
                </a:moveTo>
                <a:cubicBezTo>
                  <a:pt x="236" y="137"/>
                  <a:pt x="236" y="137"/>
                  <a:pt x="236" y="137"/>
                </a:cubicBezTo>
                <a:cubicBezTo>
                  <a:pt x="216" y="128"/>
                  <a:pt x="191" y="123"/>
                  <a:pt x="165" y="123"/>
                </a:cubicBezTo>
                <a:cubicBezTo>
                  <a:pt x="160" y="123"/>
                  <a:pt x="154" y="123"/>
                  <a:pt x="149" y="123"/>
                </a:cubicBezTo>
                <a:cubicBezTo>
                  <a:pt x="149" y="123"/>
                  <a:pt x="149" y="123"/>
                  <a:pt x="177" y="202"/>
                </a:cubicBezTo>
                <a:cubicBezTo>
                  <a:pt x="177" y="202"/>
                  <a:pt x="177" y="202"/>
                  <a:pt x="242" y="202"/>
                </a:cubicBezTo>
                <a:cubicBezTo>
                  <a:pt x="242" y="202"/>
                  <a:pt x="242" y="202"/>
                  <a:pt x="236" y="137"/>
                </a:cubicBezTo>
                <a:close/>
              </a:path>
            </a:pathLst>
          </a:custGeom>
          <a:solidFill>
            <a:srgbClr val="ABC333"/>
          </a:solidFill>
          <a:ln>
            <a:noFill/>
          </a:ln>
          <a:extLst/>
        </p:spPr>
        <p:txBody>
          <a:bodyPr vert="horz" wrap="square" lIns="91438" tIns="45719" rIns="91438" bIns="45719"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C"/>
              </a:solidFill>
              <a:effectLst/>
              <a:uLnTx/>
              <a:uFillTx/>
              <a:latin typeface="MS PGothic" charset="-128"/>
              <a:ea typeface="MS PGothic" charset="-128"/>
              <a:cs typeface="MS PGothic" charset="-128"/>
            </a:endParaRPr>
          </a:p>
        </p:txBody>
      </p:sp>
      <p:grpSp>
        <p:nvGrpSpPr>
          <p:cNvPr id="59" name="Group 12"/>
          <p:cNvGrpSpPr>
            <a:grpSpLocks noChangeAspect="1"/>
          </p:cNvGrpSpPr>
          <p:nvPr/>
        </p:nvGrpSpPr>
        <p:grpSpPr bwMode="auto">
          <a:xfrm>
            <a:off x="4563632" y="2816830"/>
            <a:ext cx="360460" cy="512648"/>
            <a:chOff x="1742" y="1960"/>
            <a:chExt cx="900" cy="1280"/>
          </a:xfrm>
          <a:solidFill>
            <a:srgbClr val="049CD4"/>
          </a:solidFill>
        </p:grpSpPr>
        <p:sp>
          <p:nvSpPr>
            <p:cNvPr id="60" name="Freeform 13"/>
            <p:cNvSpPr>
              <a:spLocks/>
            </p:cNvSpPr>
            <p:nvPr/>
          </p:nvSpPr>
          <p:spPr bwMode="auto">
            <a:xfrm>
              <a:off x="1742" y="2115"/>
              <a:ext cx="900" cy="1125"/>
            </a:xfrm>
            <a:custGeom>
              <a:avLst/>
              <a:gdLst>
                <a:gd name="T0" fmla="*/ 1148 w 1340"/>
                <a:gd name="T1" fmla="*/ 0 h 1660"/>
                <a:gd name="T2" fmla="*/ 944 w 1340"/>
                <a:gd name="T3" fmla="*/ 0 h 1660"/>
                <a:gd name="T4" fmla="*/ 1110 w 1340"/>
                <a:gd name="T5" fmla="*/ 212 h 1660"/>
                <a:gd name="T6" fmla="*/ 1172 w 1340"/>
                <a:gd name="T7" fmla="*/ 212 h 1660"/>
                <a:gd name="T8" fmla="*/ 1172 w 1340"/>
                <a:gd name="T9" fmla="*/ 1468 h 1660"/>
                <a:gd name="T10" fmla="*/ 152 w 1340"/>
                <a:gd name="T11" fmla="*/ 1468 h 1660"/>
                <a:gd name="T12" fmla="*/ 152 w 1340"/>
                <a:gd name="T13" fmla="*/ 212 h 1660"/>
                <a:gd name="T14" fmla="*/ 193 w 1340"/>
                <a:gd name="T15" fmla="*/ 212 h 1660"/>
                <a:gd name="T16" fmla="*/ 215 w 1340"/>
                <a:gd name="T17" fmla="*/ 212 h 1660"/>
                <a:gd name="T18" fmla="*/ 381 w 1340"/>
                <a:gd name="T19" fmla="*/ 0 h 1660"/>
                <a:gd name="T20" fmla="*/ 191 w 1340"/>
                <a:gd name="T21" fmla="*/ 0 h 1660"/>
                <a:gd name="T22" fmla="*/ 0 w 1340"/>
                <a:gd name="T23" fmla="*/ 192 h 1660"/>
                <a:gd name="T24" fmla="*/ 0 w 1340"/>
                <a:gd name="T25" fmla="*/ 1469 h 1660"/>
                <a:gd name="T26" fmla="*/ 191 w 1340"/>
                <a:gd name="T27" fmla="*/ 1660 h 1660"/>
                <a:gd name="T28" fmla="*/ 1148 w 1340"/>
                <a:gd name="T29" fmla="*/ 1660 h 1660"/>
                <a:gd name="T30" fmla="*/ 1340 w 1340"/>
                <a:gd name="T31" fmla="*/ 1469 h 1660"/>
                <a:gd name="T32" fmla="*/ 1340 w 1340"/>
                <a:gd name="T33" fmla="*/ 192 h 1660"/>
                <a:gd name="T34" fmla="*/ 1148 w 1340"/>
                <a:gd name="T35" fmla="*/ 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0" h="1660">
                  <a:moveTo>
                    <a:pt x="1148" y="0"/>
                  </a:moveTo>
                  <a:cubicBezTo>
                    <a:pt x="944" y="0"/>
                    <a:pt x="944" y="0"/>
                    <a:pt x="944" y="0"/>
                  </a:cubicBezTo>
                  <a:cubicBezTo>
                    <a:pt x="1110" y="212"/>
                    <a:pt x="1110" y="212"/>
                    <a:pt x="1110" y="212"/>
                  </a:cubicBezTo>
                  <a:cubicBezTo>
                    <a:pt x="1172" y="212"/>
                    <a:pt x="1172" y="212"/>
                    <a:pt x="1172" y="212"/>
                  </a:cubicBezTo>
                  <a:cubicBezTo>
                    <a:pt x="1172" y="1468"/>
                    <a:pt x="1172" y="1468"/>
                    <a:pt x="1172" y="1468"/>
                  </a:cubicBezTo>
                  <a:cubicBezTo>
                    <a:pt x="152" y="1468"/>
                    <a:pt x="152" y="1468"/>
                    <a:pt x="152" y="1468"/>
                  </a:cubicBezTo>
                  <a:cubicBezTo>
                    <a:pt x="152" y="212"/>
                    <a:pt x="152" y="212"/>
                    <a:pt x="152" y="212"/>
                  </a:cubicBezTo>
                  <a:cubicBezTo>
                    <a:pt x="193" y="212"/>
                    <a:pt x="193" y="212"/>
                    <a:pt x="193" y="212"/>
                  </a:cubicBezTo>
                  <a:cubicBezTo>
                    <a:pt x="215" y="212"/>
                    <a:pt x="215" y="212"/>
                    <a:pt x="215" y="212"/>
                  </a:cubicBezTo>
                  <a:cubicBezTo>
                    <a:pt x="381" y="0"/>
                    <a:pt x="381" y="0"/>
                    <a:pt x="381" y="0"/>
                  </a:cubicBezTo>
                  <a:cubicBezTo>
                    <a:pt x="191" y="0"/>
                    <a:pt x="191" y="0"/>
                    <a:pt x="191" y="0"/>
                  </a:cubicBezTo>
                  <a:cubicBezTo>
                    <a:pt x="85" y="0"/>
                    <a:pt x="0" y="86"/>
                    <a:pt x="0" y="192"/>
                  </a:cubicBezTo>
                  <a:cubicBezTo>
                    <a:pt x="0" y="1469"/>
                    <a:pt x="0" y="1469"/>
                    <a:pt x="0" y="1469"/>
                  </a:cubicBezTo>
                  <a:cubicBezTo>
                    <a:pt x="0" y="1575"/>
                    <a:pt x="85" y="1660"/>
                    <a:pt x="191" y="1660"/>
                  </a:cubicBezTo>
                  <a:cubicBezTo>
                    <a:pt x="1148" y="1660"/>
                    <a:pt x="1148" y="1660"/>
                    <a:pt x="1148" y="1660"/>
                  </a:cubicBezTo>
                  <a:cubicBezTo>
                    <a:pt x="1254" y="1660"/>
                    <a:pt x="1340" y="1575"/>
                    <a:pt x="1340" y="1469"/>
                  </a:cubicBezTo>
                  <a:cubicBezTo>
                    <a:pt x="1340" y="192"/>
                    <a:pt x="1340" y="192"/>
                    <a:pt x="1340" y="192"/>
                  </a:cubicBezTo>
                  <a:cubicBezTo>
                    <a:pt x="1340" y="86"/>
                    <a:pt x="1254" y="0"/>
                    <a:pt x="1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1" name="Freeform 14"/>
            <p:cNvSpPr>
              <a:spLocks noEditPoints="1"/>
            </p:cNvSpPr>
            <p:nvPr/>
          </p:nvSpPr>
          <p:spPr bwMode="auto">
            <a:xfrm>
              <a:off x="1938" y="1960"/>
              <a:ext cx="499" cy="328"/>
            </a:xfrm>
            <a:custGeom>
              <a:avLst/>
              <a:gdLst>
                <a:gd name="T0" fmla="*/ 514 w 744"/>
                <a:gd name="T1" fmla="*/ 193 h 484"/>
                <a:gd name="T2" fmla="*/ 521 w 744"/>
                <a:gd name="T3" fmla="*/ 147 h 484"/>
                <a:gd name="T4" fmla="*/ 374 w 744"/>
                <a:gd name="T5" fmla="*/ 0 h 484"/>
                <a:gd name="T6" fmla="*/ 228 w 744"/>
                <a:gd name="T7" fmla="*/ 147 h 484"/>
                <a:gd name="T8" fmla="*/ 233 w 744"/>
                <a:gd name="T9" fmla="*/ 188 h 484"/>
                <a:gd name="T10" fmla="*/ 0 w 744"/>
                <a:gd name="T11" fmla="*/ 484 h 484"/>
                <a:gd name="T12" fmla="*/ 363 w 744"/>
                <a:gd name="T13" fmla="*/ 484 h 484"/>
                <a:gd name="T14" fmla="*/ 379 w 744"/>
                <a:gd name="T15" fmla="*/ 484 h 484"/>
                <a:gd name="T16" fmla="*/ 744 w 744"/>
                <a:gd name="T17" fmla="*/ 484 h 484"/>
                <a:gd name="T18" fmla="*/ 514 w 744"/>
                <a:gd name="T19" fmla="*/ 193 h 484"/>
                <a:gd name="T20" fmla="*/ 374 w 744"/>
                <a:gd name="T21" fmla="*/ 204 h 484"/>
                <a:gd name="T22" fmla="*/ 317 w 744"/>
                <a:gd name="T23" fmla="*/ 147 h 484"/>
                <a:gd name="T24" fmla="*/ 374 w 744"/>
                <a:gd name="T25" fmla="*/ 89 h 484"/>
                <a:gd name="T26" fmla="*/ 432 w 744"/>
                <a:gd name="T27" fmla="*/ 147 h 484"/>
                <a:gd name="T28" fmla="*/ 374 w 744"/>
                <a:gd name="T29" fmla="*/ 20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484">
                  <a:moveTo>
                    <a:pt x="514" y="193"/>
                  </a:moveTo>
                  <a:cubicBezTo>
                    <a:pt x="518" y="179"/>
                    <a:pt x="521" y="163"/>
                    <a:pt x="521" y="147"/>
                  </a:cubicBezTo>
                  <a:cubicBezTo>
                    <a:pt x="521" y="66"/>
                    <a:pt x="455" y="0"/>
                    <a:pt x="374" y="0"/>
                  </a:cubicBezTo>
                  <a:cubicBezTo>
                    <a:pt x="293" y="0"/>
                    <a:pt x="228" y="66"/>
                    <a:pt x="228" y="147"/>
                  </a:cubicBezTo>
                  <a:cubicBezTo>
                    <a:pt x="228" y="161"/>
                    <a:pt x="230" y="175"/>
                    <a:pt x="233" y="188"/>
                  </a:cubicBezTo>
                  <a:cubicBezTo>
                    <a:pt x="0" y="484"/>
                    <a:pt x="0" y="484"/>
                    <a:pt x="0" y="484"/>
                  </a:cubicBezTo>
                  <a:cubicBezTo>
                    <a:pt x="363" y="484"/>
                    <a:pt x="363" y="484"/>
                    <a:pt x="363" y="484"/>
                  </a:cubicBezTo>
                  <a:cubicBezTo>
                    <a:pt x="379" y="484"/>
                    <a:pt x="379" y="484"/>
                    <a:pt x="379" y="484"/>
                  </a:cubicBezTo>
                  <a:cubicBezTo>
                    <a:pt x="744" y="484"/>
                    <a:pt x="744" y="484"/>
                    <a:pt x="744" y="484"/>
                  </a:cubicBezTo>
                  <a:lnTo>
                    <a:pt x="514" y="193"/>
                  </a:lnTo>
                  <a:close/>
                  <a:moveTo>
                    <a:pt x="374" y="204"/>
                  </a:moveTo>
                  <a:cubicBezTo>
                    <a:pt x="343" y="204"/>
                    <a:pt x="317" y="178"/>
                    <a:pt x="317" y="147"/>
                  </a:cubicBezTo>
                  <a:cubicBezTo>
                    <a:pt x="317" y="115"/>
                    <a:pt x="343" y="89"/>
                    <a:pt x="374" y="89"/>
                  </a:cubicBezTo>
                  <a:cubicBezTo>
                    <a:pt x="406" y="89"/>
                    <a:pt x="432" y="115"/>
                    <a:pt x="432" y="147"/>
                  </a:cubicBezTo>
                  <a:cubicBezTo>
                    <a:pt x="432" y="178"/>
                    <a:pt x="406" y="204"/>
                    <a:pt x="374"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2" name="Freeform 15"/>
            <p:cNvSpPr>
              <a:spLocks/>
            </p:cNvSpPr>
            <p:nvPr/>
          </p:nvSpPr>
          <p:spPr bwMode="auto">
            <a:xfrm>
              <a:off x="2113" y="2426"/>
              <a:ext cx="346" cy="101"/>
            </a:xfrm>
            <a:custGeom>
              <a:avLst/>
              <a:gdLst>
                <a:gd name="T0" fmla="*/ 440 w 515"/>
                <a:gd name="T1" fmla="*/ 149 h 149"/>
                <a:gd name="T2" fmla="*/ 75 w 515"/>
                <a:gd name="T3" fmla="*/ 149 h 149"/>
                <a:gd name="T4" fmla="*/ 0 w 515"/>
                <a:gd name="T5" fmla="*/ 74 h 149"/>
                <a:gd name="T6" fmla="*/ 0 w 515"/>
                <a:gd name="T7" fmla="*/ 74 h 149"/>
                <a:gd name="T8" fmla="*/ 75 w 515"/>
                <a:gd name="T9" fmla="*/ 0 h 149"/>
                <a:gd name="T10" fmla="*/ 440 w 515"/>
                <a:gd name="T11" fmla="*/ 0 h 149"/>
                <a:gd name="T12" fmla="*/ 515 w 515"/>
                <a:gd name="T13" fmla="*/ 74 h 149"/>
                <a:gd name="T14" fmla="*/ 515 w 515"/>
                <a:gd name="T15" fmla="*/ 74 h 149"/>
                <a:gd name="T16" fmla="*/ 440 w 515"/>
                <a:gd name="T1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149">
                  <a:moveTo>
                    <a:pt x="440" y="149"/>
                  </a:moveTo>
                  <a:cubicBezTo>
                    <a:pt x="75" y="149"/>
                    <a:pt x="75" y="149"/>
                    <a:pt x="75" y="149"/>
                  </a:cubicBezTo>
                  <a:cubicBezTo>
                    <a:pt x="34" y="149"/>
                    <a:pt x="0" y="115"/>
                    <a:pt x="0" y="74"/>
                  </a:cubicBezTo>
                  <a:cubicBezTo>
                    <a:pt x="0" y="74"/>
                    <a:pt x="0" y="74"/>
                    <a:pt x="0" y="74"/>
                  </a:cubicBezTo>
                  <a:cubicBezTo>
                    <a:pt x="0" y="33"/>
                    <a:pt x="34" y="0"/>
                    <a:pt x="75" y="0"/>
                  </a:cubicBezTo>
                  <a:cubicBezTo>
                    <a:pt x="440" y="0"/>
                    <a:pt x="440" y="0"/>
                    <a:pt x="440" y="0"/>
                  </a:cubicBezTo>
                  <a:cubicBezTo>
                    <a:pt x="481" y="0"/>
                    <a:pt x="515" y="33"/>
                    <a:pt x="515" y="74"/>
                  </a:cubicBezTo>
                  <a:cubicBezTo>
                    <a:pt x="515" y="74"/>
                    <a:pt x="515" y="74"/>
                    <a:pt x="515" y="74"/>
                  </a:cubicBezTo>
                  <a:cubicBezTo>
                    <a:pt x="515" y="115"/>
                    <a:pt x="481" y="149"/>
                    <a:pt x="440"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3" name="Freeform 16"/>
            <p:cNvSpPr>
              <a:spLocks/>
            </p:cNvSpPr>
            <p:nvPr/>
          </p:nvSpPr>
          <p:spPr bwMode="auto">
            <a:xfrm>
              <a:off x="2113" y="2627"/>
              <a:ext cx="346" cy="101"/>
            </a:xfrm>
            <a:custGeom>
              <a:avLst/>
              <a:gdLst>
                <a:gd name="T0" fmla="*/ 440 w 515"/>
                <a:gd name="T1" fmla="*/ 150 h 150"/>
                <a:gd name="T2" fmla="*/ 75 w 515"/>
                <a:gd name="T3" fmla="*/ 150 h 150"/>
                <a:gd name="T4" fmla="*/ 0 w 515"/>
                <a:gd name="T5" fmla="*/ 75 h 150"/>
                <a:gd name="T6" fmla="*/ 0 w 515"/>
                <a:gd name="T7" fmla="*/ 75 h 150"/>
                <a:gd name="T8" fmla="*/ 75 w 515"/>
                <a:gd name="T9" fmla="*/ 0 h 150"/>
                <a:gd name="T10" fmla="*/ 440 w 515"/>
                <a:gd name="T11" fmla="*/ 0 h 150"/>
                <a:gd name="T12" fmla="*/ 515 w 515"/>
                <a:gd name="T13" fmla="*/ 75 h 150"/>
                <a:gd name="T14" fmla="*/ 515 w 515"/>
                <a:gd name="T15" fmla="*/ 75 h 150"/>
                <a:gd name="T16" fmla="*/ 440 w 515"/>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150">
                  <a:moveTo>
                    <a:pt x="440" y="150"/>
                  </a:moveTo>
                  <a:cubicBezTo>
                    <a:pt x="75" y="150"/>
                    <a:pt x="75" y="150"/>
                    <a:pt x="75" y="150"/>
                  </a:cubicBezTo>
                  <a:cubicBezTo>
                    <a:pt x="34" y="150"/>
                    <a:pt x="0" y="116"/>
                    <a:pt x="0" y="75"/>
                  </a:cubicBezTo>
                  <a:cubicBezTo>
                    <a:pt x="0" y="75"/>
                    <a:pt x="0" y="75"/>
                    <a:pt x="0" y="75"/>
                  </a:cubicBezTo>
                  <a:cubicBezTo>
                    <a:pt x="0" y="34"/>
                    <a:pt x="34" y="0"/>
                    <a:pt x="75" y="0"/>
                  </a:cubicBezTo>
                  <a:cubicBezTo>
                    <a:pt x="440" y="0"/>
                    <a:pt x="440" y="0"/>
                    <a:pt x="440" y="0"/>
                  </a:cubicBezTo>
                  <a:cubicBezTo>
                    <a:pt x="481" y="0"/>
                    <a:pt x="515" y="34"/>
                    <a:pt x="515" y="75"/>
                  </a:cubicBezTo>
                  <a:cubicBezTo>
                    <a:pt x="515" y="75"/>
                    <a:pt x="515" y="75"/>
                    <a:pt x="515" y="75"/>
                  </a:cubicBezTo>
                  <a:cubicBezTo>
                    <a:pt x="515" y="116"/>
                    <a:pt x="481" y="150"/>
                    <a:pt x="440"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4" name="Freeform 17"/>
            <p:cNvSpPr>
              <a:spLocks/>
            </p:cNvSpPr>
            <p:nvPr/>
          </p:nvSpPr>
          <p:spPr bwMode="auto">
            <a:xfrm>
              <a:off x="2113" y="2828"/>
              <a:ext cx="346" cy="101"/>
            </a:xfrm>
            <a:custGeom>
              <a:avLst/>
              <a:gdLst>
                <a:gd name="T0" fmla="*/ 440 w 515"/>
                <a:gd name="T1" fmla="*/ 149 h 149"/>
                <a:gd name="T2" fmla="*/ 75 w 515"/>
                <a:gd name="T3" fmla="*/ 149 h 149"/>
                <a:gd name="T4" fmla="*/ 0 w 515"/>
                <a:gd name="T5" fmla="*/ 75 h 149"/>
                <a:gd name="T6" fmla="*/ 0 w 515"/>
                <a:gd name="T7" fmla="*/ 75 h 149"/>
                <a:gd name="T8" fmla="*/ 75 w 515"/>
                <a:gd name="T9" fmla="*/ 0 h 149"/>
                <a:gd name="T10" fmla="*/ 440 w 515"/>
                <a:gd name="T11" fmla="*/ 0 h 149"/>
                <a:gd name="T12" fmla="*/ 515 w 515"/>
                <a:gd name="T13" fmla="*/ 75 h 149"/>
                <a:gd name="T14" fmla="*/ 515 w 515"/>
                <a:gd name="T15" fmla="*/ 75 h 149"/>
                <a:gd name="T16" fmla="*/ 440 w 515"/>
                <a:gd name="T1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149">
                  <a:moveTo>
                    <a:pt x="440" y="149"/>
                  </a:moveTo>
                  <a:cubicBezTo>
                    <a:pt x="75" y="149"/>
                    <a:pt x="75" y="149"/>
                    <a:pt x="75" y="149"/>
                  </a:cubicBezTo>
                  <a:cubicBezTo>
                    <a:pt x="34" y="149"/>
                    <a:pt x="0" y="116"/>
                    <a:pt x="0" y="75"/>
                  </a:cubicBezTo>
                  <a:cubicBezTo>
                    <a:pt x="0" y="75"/>
                    <a:pt x="0" y="75"/>
                    <a:pt x="0" y="75"/>
                  </a:cubicBezTo>
                  <a:cubicBezTo>
                    <a:pt x="0" y="34"/>
                    <a:pt x="34" y="0"/>
                    <a:pt x="75" y="0"/>
                  </a:cubicBezTo>
                  <a:cubicBezTo>
                    <a:pt x="440" y="0"/>
                    <a:pt x="440" y="0"/>
                    <a:pt x="440" y="0"/>
                  </a:cubicBezTo>
                  <a:cubicBezTo>
                    <a:pt x="481" y="0"/>
                    <a:pt x="515" y="34"/>
                    <a:pt x="515" y="75"/>
                  </a:cubicBezTo>
                  <a:cubicBezTo>
                    <a:pt x="515" y="75"/>
                    <a:pt x="515" y="75"/>
                    <a:pt x="515" y="75"/>
                  </a:cubicBezTo>
                  <a:cubicBezTo>
                    <a:pt x="515" y="116"/>
                    <a:pt x="481" y="149"/>
                    <a:pt x="440"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5" name="Freeform 18"/>
            <p:cNvSpPr>
              <a:spLocks/>
            </p:cNvSpPr>
            <p:nvPr/>
          </p:nvSpPr>
          <p:spPr bwMode="auto">
            <a:xfrm>
              <a:off x="1938" y="2816"/>
              <a:ext cx="124" cy="127"/>
            </a:xfrm>
            <a:custGeom>
              <a:avLst/>
              <a:gdLst>
                <a:gd name="T0" fmla="*/ 106 w 124"/>
                <a:gd name="T1" fmla="*/ 0 h 127"/>
                <a:gd name="T2" fmla="*/ 62 w 124"/>
                <a:gd name="T3" fmla="*/ 44 h 127"/>
                <a:gd name="T4" fmla="*/ 18 w 124"/>
                <a:gd name="T5" fmla="*/ 0 h 127"/>
                <a:gd name="T6" fmla="*/ 0 w 124"/>
                <a:gd name="T7" fmla="*/ 19 h 127"/>
                <a:gd name="T8" fmla="*/ 43 w 124"/>
                <a:gd name="T9" fmla="*/ 63 h 127"/>
                <a:gd name="T10" fmla="*/ 0 w 124"/>
                <a:gd name="T11" fmla="*/ 108 h 127"/>
                <a:gd name="T12" fmla="*/ 18 w 124"/>
                <a:gd name="T13" fmla="*/ 127 h 127"/>
                <a:gd name="T14" fmla="*/ 62 w 124"/>
                <a:gd name="T15" fmla="*/ 82 h 127"/>
                <a:gd name="T16" fmla="*/ 106 w 124"/>
                <a:gd name="T17" fmla="*/ 127 h 127"/>
                <a:gd name="T18" fmla="*/ 124 w 124"/>
                <a:gd name="T19" fmla="*/ 108 h 127"/>
                <a:gd name="T20" fmla="*/ 81 w 124"/>
                <a:gd name="T21" fmla="*/ 63 h 127"/>
                <a:gd name="T22" fmla="*/ 124 w 124"/>
                <a:gd name="T23" fmla="*/ 19 h 127"/>
                <a:gd name="T24" fmla="*/ 106 w 124"/>
                <a:gd name="T2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7">
                  <a:moveTo>
                    <a:pt x="106" y="0"/>
                  </a:moveTo>
                  <a:lnTo>
                    <a:pt x="62" y="44"/>
                  </a:lnTo>
                  <a:lnTo>
                    <a:pt x="18" y="0"/>
                  </a:lnTo>
                  <a:lnTo>
                    <a:pt x="0" y="19"/>
                  </a:lnTo>
                  <a:lnTo>
                    <a:pt x="43" y="63"/>
                  </a:lnTo>
                  <a:lnTo>
                    <a:pt x="0" y="108"/>
                  </a:lnTo>
                  <a:lnTo>
                    <a:pt x="18" y="127"/>
                  </a:lnTo>
                  <a:lnTo>
                    <a:pt x="62" y="82"/>
                  </a:lnTo>
                  <a:lnTo>
                    <a:pt x="106" y="127"/>
                  </a:lnTo>
                  <a:lnTo>
                    <a:pt x="124" y="108"/>
                  </a:lnTo>
                  <a:lnTo>
                    <a:pt x="81" y="63"/>
                  </a:lnTo>
                  <a:lnTo>
                    <a:pt x="124" y="19"/>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6" name="Freeform 19"/>
            <p:cNvSpPr>
              <a:spLocks/>
            </p:cNvSpPr>
            <p:nvPr/>
          </p:nvSpPr>
          <p:spPr bwMode="auto">
            <a:xfrm>
              <a:off x="1938" y="2616"/>
              <a:ext cx="124" cy="126"/>
            </a:xfrm>
            <a:custGeom>
              <a:avLst/>
              <a:gdLst>
                <a:gd name="T0" fmla="*/ 106 w 124"/>
                <a:gd name="T1" fmla="*/ 0 h 126"/>
                <a:gd name="T2" fmla="*/ 62 w 124"/>
                <a:gd name="T3" fmla="*/ 44 h 126"/>
                <a:gd name="T4" fmla="*/ 18 w 124"/>
                <a:gd name="T5" fmla="*/ 0 h 126"/>
                <a:gd name="T6" fmla="*/ 0 w 124"/>
                <a:gd name="T7" fmla="*/ 19 h 126"/>
                <a:gd name="T8" fmla="*/ 43 w 124"/>
                <a:gd name="T9" fmla="*/ 63 h 126"/>
                <a:gd name="T10" fmla="*/ 0 w 124"/>
                <a:gd name="T11" fmla="*/ 107 h 126"/>
                <a:gd name="T12" fmla="*/ 18 w 124"/>
                <a:gd name="T13" fmla="*/ 126 h 126"/>
                <a:gd name="T14" fmla="*/ 62 w 124"/>
                <a:gd name="T15" fmla="*/ 82 h 126"/>
                <a:gd name="T16" fmla="*/ 106 w 124"/>
                <a:gd name="T17" fmla="*/ 126 h 126"/>
                <a:gd name="T18" fmla="*/ 124 w 124"/>
                <a:gd name="T19" fmla="*/ 107 h 126"/>
                <a:gd name="T20" fmla="*/ 81 w 124"/>
                <a:gd name="T21" fmla="*/ 63 h 126"/>
                <a:gd name="T22" fmla="*/ 124 w 124"/>
                <a:gd name="T23" fmla="*/ 19 h 126"/>
                <a:gd name="T24" fmla="*/ 106 w 124"/>
                <a:gd name="T2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6">
                  <a:moveTo>
                    <a:pt x="106" y="0"/>
                  </a:moveTo>
                  <a:lnTo>
                    <a:pt x="62" y="44"/>
                  </a:lnTo>
                  <a:lnTo>
                    <a:pt x="18" y="0"/>
                  </a:lnTo>
                  <a:lnTo>
                    <a:pt x="0" y="19"/>
                  </a:lnTo>
                  <a:lnTo>
                    <a:pt x="43" y="63"/>
                  </a:lnTo>
                  <a:lnTo>
                    <a:pt x="0" y="107"/>
                  </a:lnTo>
                  <a:lnTo>
                    <a:pt x="18" y="126"/>
                  </a:lnTo>
                  <a:lnTo>
                    <a:pt x="62" y="82"/>
                  </a:lnTo>
                  <a:lnTo>
                    <a:pt x="106" y="126"/>
                  </a:lnTo>
                  <a:lnTo>
                    <a:pt x="124" y="107"/>
                  </a:lnTo>
                  <a:lnTo>
                    <a:pt x="81" y="63"/>
                  </a:lnTo>
                  <a:lnTo>
                    <a:pt x="124" y="19"/>
                  </a:lnTo>
                  <a:lnTo>
                    <a:pt x="10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7" name="Freeform 20"/>
            <p:cNvSpPr>
              <a:spLocks/>
            </p:cNvSpPr>
            <p:nvPr/>
          </p:nvSpPr>
          <p:spPr bwMode="auto">
            <a:xfrm>
              <a:off x="1928" y="2402"/>
              <a:ext cx="145" cy="124"/>
            </a:xfrm>
            <a:custGeom>
              <a:avLst/>
              <a:gdLst>
                <a:gd name="T0" fmla="*/ 127 w 145"/>
                <a:gd name="T1" fmla="*/ 0 h 124"/>
                <a:gd name="T2" fmla="*/ 38 w 145"/>
                <a:gd name="T3" fmla="*/ 89 h 124"/>
                <a:gd name="T4" fmla="*/ 17 w 145"/>
                <a:gd name="T5" fmla="*/ 67 h 124"/>
                <a:gd name="T6" fmla="*/ 0 w 145"/>
                <a:gd name="T7" fmla="*/ 85 h 124"/>
                <a:gd name="T8" fmla="*/ 21 w 145"/>
                <a:gd name="T9" fmla="*/ 107 h 124"/>
                <a:gd name="T10" fmla="*/ 38 w 145"/>
                <a:gd name="T11" fmla="*/ 124 h 124"/>
                <a:gd name="T12" fmla="*/ 145 w 145"/>
                <a:gd name="T13" fmla="*/ 17 h 124"/>
                <a:gd name="T14" fmla="*/ 127 w 145"/>
                <a:gd name="T15" fmla="*/ 0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24">
                  <a:moveTo>
                    <a:pt x="127" y="0"/>
                  </a:moveTo>
                  <a:lnTo>
                    <a:pt x="38" y="89"/>
                  </a:lnTo>
                  <a:lnTo>
                    <a:pt x="17" y="67"/>
                  </a:lnTo>
                  <a:lnTo>
                    <a:pt x="0" y="85"/>
                  </a:lnTo>
                  <a:lnTo>
                    <a:pt x="21" y="107"/>
                  </a:lnTo>
                  <a:lnTo>
                    <a:pt x="38" y="124"/>
                  </a:lnTo>
                  <a:lnTo>
                    <a:pt x="145" y="17"/>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grpSp>
      <p:sp>
        <p:nvSpPr>
          <p:cNvPr id="68" name="Rectangle 67"/>
          <p:cNvSpPr/>
          <p:nvPr/>
        </p:nvSpPr>
        <p:spPr>
          <a:xfrm>
            <a:off x="10793" y="1020721"/>
            <a:ext cx="9144000" cy="813512"/>
          </a:xfrm>
          <a:prstGeom prst="rect">
            <a:avLst/>
          </a:prstGeom>
          <a:solidFill>
            <a:srgbClr val="FFFFFF">
              <a:alpha val="55000"/>
            </a:srgbClr>
          </a:solidFill>
          <a:ln w="25400" cap="flat" cmpd="sng" algn="ctr">
            <a:noFill/>
            <a:prstDash val="solid"/>
          </a:ln>
          <a:effectLst/>
        </p:spPr>
        <p:txBody>
          <a:bodyPr lIns="91438" tIns="45719" rIns="91438" bIns="45719" rtlCol="0" anchor="ctr"/>
          <a:lstStyle/>
          <a:p>
            <a:pPr marL="0" marR="0" lvl="0" indent="0" algn="ctr" defTabSz="457166"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smtClean="0">
              <a:ln>
                <a:noFill/>
              </a:ln>
              <a:solidFill>
                <a:srgbClr val="4D4D4C"/>
              </a:solidFill>
              <a:effectLst/>
              <a:uLnTx/>
              <a:uFillTx/>
              <a:latin typeface="MS PGothic" charset="-128"/>
              <a:ea typeface="MS PGothic" charset="-128"/>
              <a:cs typeface="MS PGothic" charset="-128"/>
            </a:endParaRPr>
          </a:p>
        </p:txBody>
      </p:sp>
      <p:sp>
        <p:nvSpPr>
          <p:cNvPr id="69" name="Title 2"/>
          <p:cNvSpPr txBox="1">
            <a:spLocks/>
          </p:cNvSpPr>
          <p:nvPr/>
        </p:nvSpPr>
        <p:spPr>
          <a:xfrm>
            <a:off x="349085" y="1198305"/>
            <a:ext cx="3749236" cy="563391"/>
          </a:xfrm>
          <a:prstGeom prst="rect">
            <a:avLst/>
          </a:prstGeom>
        </p:spPr>
        <p:txBody>
          <a:bodyPr anchor="ctr"/>
          <a:lstStyle>
            <a:lvl1pPr algn="l" defTabSz="912261" rtl="0" eaLnBrk="1" fontAlgn="base" hangingPunct="1">
              <a:lnSpc>
                <a:spcPct val="80000"/>
              </a:lnSpc>
              <a:spcBef>
                <a:spcPct val="0"/>
              </a:spcBef>
              <a:spcAft>
                <a:spcPct val="0"/>
              </a:spcAft>
              <a:defRPr lang="en-US" sz="4267" kern="1200" dirty="0">
                <a:solidFill>
                  <a:srgbClr val="676767"/>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ja-JP" altLang="en-US" sz="4800" b="1" smtClean="0">
                <a:solidFill>
                  <a:srgbClr val="239ACC"/>
                </a:solidFill>
                <a:latin typeface="MS PGothic" charset="-128"/>
                <a:ea typeface="MS PGothic" charset="-128"/>
                <a:cs typeface="MS PGothic" charset="-128"/>
              </a:rPr>
              <a:t>年間</a:t>
            </a:r>
            <a:r>
              <a:rPr sz="4800" b="1" smtClean="0">
                <a:solidFill>
                  <a:srgbClr val="239ACC"/>
                </a:solidFill>
                <a:latin typeface="MS PGothic" charset="-128"/>
                <a:ea typeface="MS PGothic" charset="-128"/>
                <a:cs typeface="MS PGothic" charset="-128"/>
              </a:rPr>
              <a:t>6.6</a:t>
            </a:r>
            <a:r>
              <a:rPr lang="ja-JP" altLang="en-US" sz="4800" b="1" smtClean="0">
                <a:solidFill>
                  <a:srgbClr val="239ACC"/>
                </a:solidFill>
                <a:latin typeface="MS PGothic" charset="-128"/>
                <a:ea typeface="MS PGothic" charset="-128"/>
                <a:cs typeface="MS PGothic" charset="-128"/>
              </a:rPr>
              <a:t>兆円</a:t>
            </a:r>
            <a:endParaRPr sz="4800" b="1">
              <a:solidFill>
                <a:srgbClr val="239ACC"/>
              </a:solidFill>
              <a:latin typeface="MS PGothic" charset="-128"/>
              <a:ea typeface="MS PGothic" charset="-128"/>
              <a:cs typeface="MS PGothic" charset="-128"/>
            </a:endParaRPr>
          </a:p>
        </p:txBody>
      </p:sp>
      <p:sp>
        <p:nvSpPr>
          <p:cNvPr id="70" name="Title 2"/>
          <p:cNvSpPr txBox="1">
            <a:spLocks/>
          </p:cNvSpPr>
          <p:nvPr/>
        </p:nvSpPr>
        <p:spPr>
          <a:xfrm>
            <a:off x="3785997" y="1184089"/>
            <a:ext cx="4061936" cy="524180"/>
          </a:xfrm>
          <a:prstGeom prst="rect">
            <a:avLst/>
          </a:prstGeom>
        </p:spPr>
        <p:txBody>
          <a:bodyPr anchor="ctr"/>
          <a:lstStyle>
            <a:lvl1pPr algn="l" defTabSz="912261" rtl="0" eaLnBrk="1" fontAlgn="base" hangingPunct="1">
              <a:lnSpc>
                <a:spcPct val="80000"/>
              </a:lnSpc>
              <a:spcBef>
                <a:spcPct val="0"/>
              </a:spcBef>
              <a:spcAft>
                <a:spcPct val="0"/>
              </a:spcAft>
              <a:defRPr lang="en-US" sz="4267" kern="1200" dirty="0">
                <a:solidFill>
                  <a:srgbClr val="676767"/>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ja-JP" altLang="en-US" sz="2025" smtClean="0">
                <a:solidFill>
                  <a:srgbClr val="4D4D4C">
                    <a:lumMod val="75000"/>
                  </a:srgbClr>
                </a:solidFill>
                <a:latin typeface="MS PGothic" charset="-128"/>
                <a:ea typeface="MS PGothic" charset="-128"/>
                <a:cs typeface="MS PGothic" charset="-128"/>
              </a:rPr>
              <a:t>ネットワーク オペレーションのための労働力とツールに対する費用</a:t>
            </a:r>
            <a:endParaRPr sz="2025">
              <a:solidFill>
                <a:srgbClr val="4D4D4C">
                  <a:lumMod val="75000"/>
                </a:srgbClr>
              </a:solidFill>
              <a:latin typeface="MS PGothic" charset="-128"/>
              <a:ea typeface="MS PGothic" charset="-128"/>
              <a:cs typeface="MS PGothic" charset="-128"/>
            </a:endParaRPr>
          </a:p>
        </p:txBody>
      </p:sp>
      <p:sp>
        <p:nvSpPr>
          <p:cNvPr id="71" name="タイトル 2"/>
          <p:cNvSpPr txBox="1">
            <a:spLocks/>
          </p:cNvSpPr>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2800" b="0" i="0" u="none" strike="noStrike" kern="1200" cap="none" spc="0" normalizeH="0" baseline="0" noProof="0" smtClean="0">
                <a:ln>
                  <a:noFill/>
                </a:ln>
                <a:solidFill>
                  <a:srgbClr val="39393B">
                    <a:lumMod val="50000"/>
                  </a:srgbClr>
                </a:solidFill>
                <a:effectLst/>
                <a:uLnTx/>
                <a:uFillTx/>
                <a:latin typeface="MS PGothic" charset="-128"/>
                <a:ea typeface="MS PGothic" charset="-128"/>
                <a:cs typeface="MS PGothic" charset="-128"/>
              </a:rPr>
              <a:t>ネットワーク＆セキュリティ </a:t>
            </a:r>
            <a:r>
              <a:rPr kumimoji="1" lang="en-US" altLang="ja-JP" sz="2800" b="0" i="0" u="none" strike="noStrike" kern="1200" cap="none" spc="0" normalizeH="0" baseline="0" noProof="0" smtClean="0">
                <a:ln>
                  <a:noFill/>
                </a:ln>
                <a:solidFill>
                  <a:srgbClr val="39393B">
                    <a:lumMod val="50000"/>
                  </a:srgbClr>
                </a:solidFill>
                <a:effectLst/>
                <a:uLnTx/>
                <a:uFillTx/>
                <a:latin typeface="MS PGothic" charset="-128"/>
                <a:ea typeface="MS PGothic" charset="-128"/>
                <a:cs typeface="MS PGothic" charset="-128"/>
              </a:rPr>
              <a:t>- </a:t>
            </a:r>
            <a:r>
              <a:rPr kumimoji="1" lang="ja-JP" altLang="en-US" sz="2800" b="0" i="0" u="none" strike="noStrike" kern="1200" cap="none" spc="0" normalizeH="0" baseline="0" noProof="0" smtClean="0">
                <a:ln>
                  <a:noFill/>
                </a:ln>
                <a:solidFill>
                  <a:srgbClr val="39393B">
                    <a:lumMod val="50000"/>
                  </a:srgbClr>
                </a:solidFill>
                <a:effectLst/>
                <a:uLnTx/>
                <a:uFillTx/>
                <a:latin typeface="MS PGothic" charset="-128"/>
                <a:ea typeface="MS PGothic" charset="-128"/>
                <a:cs typeface="MS PGothic" charset="-128"/>
              </a:rPr>
              <a:t>容易な展開と変更が必要</a:t>
            </a:r>
            <a:endParaRPr kumimoji="1" lang="ja-JP" altLang="en-US" sz="2800" b="0" i="0" u="none" strike="noStrike" kern="1200" cap="none" spc="0" normalizeH="0" baseline="0" noProof="0" dirty="0">
              <a:ln>
                <a:noFill/>
              </a:ln>
              <a:solidFill>
                <a:srgbClr val="39393B">
                  <a:lumMod val="50000"/>
                </a:srgbClr>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1088910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334" y="301852"/>
            <a:ext cx="8345488" cy="731837"/>
          </a:xfrm>
        </p:spPr>
        <p:txBody>
          <a:bodyPr/>
          <a:lstStyle/>
          <a:p>
            <a:r>
              <a:rPr lang="ja-JP" altLang="en-US">
                <a:latin typeface="MS PGothic" charset="-128"/>
                <a:ea typeface="MS PGothic" charset="-128"/>
                <a:cs typeface="MS PGothic" charset="-128"/>
              </a:rPr>
              <a:t>本日の</a:t>
            </a:r>
            <a:r>
              <a:rPr lang="ja-JP" altLang="en-US" smtClean="0">
                <a:latin typeface="MS PGothic" charset="-128"/>
                <a:ea typeface="MS PGothic" charset="-128"/>
                <a:cs typeface="MS PGothic" charset="-128"/>
              </a:rPr>
              <a:t>アジェンダ</a:t>
            </a:r>
            <a:endParaRPr lang="en-US" dirty="0">
              <a:latin typeface="MS PGothic" charset="-128"/>
              <a:ea typeface="MS PGothic" charset="-128"/>
              <a:cs typeface="MS PGothic" charset="-128"/>
            </a:endParaRPr>
          </a:p>
        </p:txBody>
      </p:sp>
      <p:sp>
        <p:nvSpPr>
          <p:cNvPr id="9" name="Title 3"/>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endParaRPr lang="ja-JP" altLang="en-US" dirty="0">
              <a:latin typeface="MS PGothic" charset="-128"/>
              <a:ea typeface="MS PGothic" charset="-128"/>
              <a:cs typeface="MS PGothic" charset="-128"/>
            </a:endParaRPr>
          </a:p>
        </p:txBody>
      </p:sp>
      <p:sp>
        <p:nvSpPr>
          <p:cNvPr id="10" name="TextBox 9"/>
          <p:cNvSpPr txBox="1"/>
          <p:nvPr/>
        </p:nvSpPr>
        <p:spPr>
          <a:xfrm>
            <a:off x="1075265" y="1241330"/>
            <a:ext cx="7823201" cy="2677656"/>
          </a:xfrm>
          <a:prstGeom prst="rect">
            <a:avLst/>
          </a:prstGeom>
          <a:noFill/>
        </p:spPr>
        <p:txBody>
          <a:bodyPr wrap="square" rtlCol="0">
            <a:spAutoFit/>
          </a:bodyPr>
          <a:lstStyle/>
          <a:p>
            <a:pPr marL="285750" indent="-285750">
              <a:buFont typeface="Wingdings" charset="2"/>
              <a:buChar char="q"/>
            </a:pPr>
            <a:r>
              <a:rPr lang="ja-JP" altLang="en-US" sz="2400" dirty="0" smtClean="0">
                <a:latin typeface="MS PGothic" charset="-128"/>
                <a:ea typeface="MS PGothic" charset="-128"/>
                <a:cs typeface="MS PGothic" charset="-128"/>
              </a:rPr>
              <a:t>新情報</a:t>
            </a:r>
            <a:r>
              <a:rPr lang="en-US" altLang="ja-JP" sz="2400" dirty="0" smtClean="0">
                <a:latin typeface="MS PGothic" charset="-128"/>
                <a:ea typeface="MS PGothic" charset="-128"/>
                <a:cs typeface="MS PGothic" charset="-128"/>
              </a:rPr>
              <a:t> Catalyst</a:t>
            </a:r>
            <a:r>
              <a:rPr lang="en-US" altLang="ja-JP" sz="2400" dirty="0">
                <a:latin typeface="MS PGothic" charset="-128"/>
                <a:ea typeface="MS PGothic" charset="-128"/>
                <a:cs typeface="MS PGothic" charset="-128"/>
              </a:rPr>
              <a:t> </a:t>
            </a:r>
            <a:r>
              <a:rPr lang="en-US" altLang="ja-JP" sz="2400" dirty="0" smtClean="0">
                <a:latin typeface="MS PGothic" charset="-128"/>
                <a:ea typeface="MS PGothic" charset="-128"/>
                <a:cs typeface="MS PGothic" charset="-128"/>
              </a:rPr>
              <a:t>9000</a:t>
            </a:r>
            <a:r>
              <a:rPr lang="ja-JP" altLang="en-US" sz="2400" dirty="0" smtClean="0">
                <a:latin typeface="MS PGothic" charset="-128"/>
                <a:ea typeface="MS PGothic" charset="-128"/>
                <a:cs typeface="MS PGothic" charset="-128"/>
              </a:rPr>
              <a:t>　</a:t>
            </a:r>
            <a:r>
              <a:rPr lang="ja-JP" altLang="en-US" sz="2400" dirty="0">
                <a:latin typeface="MS PGothic" charset="-128"/>
                <a:ea typeface="MS PGothic" charset="-128"/>
                <a:cs typeface="MS PGothic" charset="-128"/>
              </a:rPr>
              <a:t>＆　</a:t>
            </a:r>
            <a:r>
              <a:rPr lang="en-US" altLang="ja-JP" sz="2400" dirty="0" smtClean="0">
                <a:latin typeface="MS PGothic" charset="-128"/>
                <a:ea typeface="MS PGothic" charset="-128"/>
                <a:cs typeface="MS PGothic" charset="-128"/>
              </a:rPr>
              <a:t>DNA  </a:t>
            </a:r>
            <a:r>
              <a:rPr lang="ja-JP" altLang="en-US" sz="2400" dirty="0" smtClean="0">
                <a:latin typeface="MS PGothic" charset="-128"/>
                <a:ea typeface="MS PGothic" charset="-128"/>
                <a:cs typeface="MS PGothic" charset="-128"/>
              </a:rPr>
              <a:t>シリーズ</a:t>
            </a:r>
            <a:r>
              <a:rPr lang="en-US" altLang="ja-JP" sz="2400" dirty="0" smtClean="0">
                <a:latin typeface="MS PGothic" charset="-128"/>
                <a:ea typeface="MS PGothic" charset="-128"/>
                <a:cs typeface="MS PGothic" charset="-128"/>
              </a:rPr>
              <a:t> </a:t>
            </a:r>
            <a:r>
              <a:rPr lang="ja-JP" altLang="en-US" sz="2400" dirty="0" smtClean="0">
                <a:latin typeface="MS PGothic" charset="-128"/>
                <a:ea typeface="MS PGothic" charset="-128"/>
                <a:cs typeface="MS PGothic" charset="-128"/>
              </a:rPr>
              <a:t>のご紹介</a:t>
            </a:r>
            <a:endParaRPr lang="en-US" altLang="ja-JP" sz="2400" dirty="0">
              <a:latin typeface="MS PGothic" charset="-128"/>
              <a:ea typeface="MS PGothic" charset="-128"/>
              <a:cs typeface="MS PGothic" charset="-128"/>
            </a:endParaRPr>
          </a:p>
          <a:p>
            <a:pPr marL="285750" indent="-285750">
              <a:buFont typeface="Wingdings" charset="2"/>
              <a:buChar char="q"/>
            </a:pPr>
            <a:endParaRPr lang="en-US" altLang="ja-JP" sz="2400" dirty="0" smtClean="0">
              <a:latin typeface="MS PGothic" charset="-128"/>
              <a:ea typeface="MS PGothic" charset="-128"/>
              <a:cs typeface="MS PGothic" charset="-128"/>
            </a:endParaRPr>
          </a:p>
          <a:p>
            <a:pPr marL="285750" indent="-285750">
              <a:buFont typeface="Wingdings" charset="2"/>
              <a:buChar char="q"/>
            </a:pPr>
            <a:r>
              <a:rPr lang="en-US" altLang="ja-JP" sz="2400" dirty="0" smtClean="0">
                <a:latin typeface="MS PGothic" charset="-128"/>
                <a:ea typeface="MS PGothic" charset="-128"/>
                <a:cs typeface="MS PGothic" charset="-128"/>
              </a:rPr>
              <a:t>Cisco Start  </a:t>
            </a:r>
            <a:r>
              <a:rPr lang="ja-JP" altLang="en-US" sz="2400" dirty="0" smtClean="0">
                <a:latin typeface="MS PGothic" charset="-128"/>
                <a:ea typeface="MS PGothic" charset="-128"/>
                <a:cs typeface="MS PGothic" charset="-128"/>
              </a:rPr>
              <a:t>シリーズ</a:t>
            </a:r>
            <a:r>
              <a:rPr lang="en-US" altLang="ja-JP" sz="2400" dirty="0" smtClean="0">
                <a:latin typeface="MS PGothic" charset="-128"/>
                <a:ea typeface="MS PGothic" charset="-128"/>
                <a:cs typeface="MS PGothic" charset="-128"/>
              </a:rPr>
              <a:t> </a:t>
            </a:r>
            <a:r>
              <a:rPr lang="ja-JP" altLang="en-US" sz="2400" dirty="0" smtClean="0">
                <a:latin typeface="MS PGothic" charset="-128"/>
                <a:ea typeface="MS PGothic" charset="-128"/>
                <a:cs typeface="MS PGothic" charset="-128"/>
              </a:rPr>
              <a:t>アップデート</a:t>
            </a:r>
            <a:endParaRPr lang="en-US" altLang="ja-JP" sz="2400" dirty="0">
              <a:latin typeface="MS PGothic" charset="-128"/>
              <a:ea typeface="MS PGothic" charset="-128"/>
              <a:cs typeface="MS PGothic" charset="-128"/>
            </a:endParaRPr>
          </a:p>
          <a:p>
            <a:pPr marL="285750" indent="-285750">
              <a:buFont typeface="Wingdings" charset="2"/>
              <a:buChar char="q"/>
            </a:pPr>
            <a:endParaRPr lang="en-US" altLang="ja-JP" sz="2400" dirty="0" smtClean="0">
              <a:latin typeface="MS PGothic" charset="-128"/>
              <a:ea typeface="MS PGothic" charset="-128"/>
              <a:cs typeface="MS PGothic" charset="-128"/>
            </a:endParaRPr>
          </a:p>
          <a:p>
            <a:pPr marL="285750" indent="-285750">
              <a:buFont typeface="Wingdings" charset="2"/>
              <a:buChar char="q"/>
            </a:pPr>
            <a:r>
              <a:rPr lang="ja-JP" altLang="en-US" sz="2400" dirty="0" smtClean="0">
                <a:latin typeface="MS PGothic" charset="-128"/>
                <a:ea typeface="MS PGothic" charset="-128"/>
                <a:cs typeface="MS PGothic" charset="-128"/>
              </a:rPr>
              <a:t>無線</a:t>
            </a:r>
            <a:r>
              <a:rPr lang="en-US" altLang="ja-JP" sz="2400" dirty="0" smtClean="0">
                <a:latin typeface="MS PGothic" charset="-128"/>
                <a:ea typeface="MS PGothic" charset="-128"/>
                <a:cs typeface="MS PGothic" charset="-128"/>
              </a:rPr>
              <a:t>LAN </a:t>
            </a:r>
            <a:r>
              <a:rPr lang="ja-JP" altLang="en-US" sz="2400" dirty="0" smtClean="0">
                <a:latin typeface="MS PGothic" charset="-128"/>
                <a:ea typeface="MS PGothic" charset="-128"/>
                <a:cs typeface="MS PGothic" charset="-128"/>
              </a:rPr>
              <a:t>エアロネット</a:t>
            </a:r>
            <a:r>
              <a:rPr lang="en-US" altLang="ja-JP" sz="2400" dirty="0" smtClean="0">
                <a:latin typeface="MS PGothic" charset="-128"/>
                <a:ea typeface="MS PGothic" charset="-128"/>
                <a:cs typeface="MS PGothic" charset="-128"/>
              </a:rPr>
              <a:t> </a:t>
            </a:r>
            <a:r>
              <a:rPr lang="ja-JP" altLang="en-US" sz="2400" dirty="0" smtClean="0">
                <a:latin typeface="MS PGothic" charset="-128"/>
                <a:ea typeface="MS PGothic" charset="-128"/>
                <a:cs typeface="MS PGothic" charset="-128"/>
              </a:rPr>
              <a:t>シリーズ　アップデート</a:t>
            </a:r>
            <a:endParaRPr lang="en-US" altLang="ja-JP" sz="2400" dirty="0" smtClean="0">
              <a:latin typeface="MS PGothic" charset="-128"/>
              <a:ea typeface="MS PGothic" charset="-128"/>
              <a:cs typeface="MS PGothic" charset="-128"/>
            </a:endParaRPr>
          </a:p>
          <a:p>
            <a:pPr marL="285750" indent="-285750">
              <a:buFont typeface="Wingdings" charset="2"/>
              <a:buChar char="q"/>
            </a:pPr>
            <a:endParaRPr lang="en-US" altLang="ja-JP" sz="2400" dirty="0">
              <a:latin typeface="MS PGothic" charset="-128"/>
              <a:ea typeface="MS PGothic" charset="-128"/>
              <a:cs typeface="MS PGothic" charset="-128"/>
            </a:endParaRPr>
          </a:p>
          <a:p>
            <a:pPr marL="285750" indent="-285750">
              <a:buFont typeface="Wingdings" charset="2"/>
              <a:buChar char="q"/>
            </a:pPr>
            <a:r>
              <a:rPr lang="en-US" altLang="ja-JP" sz="2400" dirty="0" smtClean="0">
                <a:latin typeface="MS PGothic" charset="-128"/>
                <a:ea typeface="MS PGothic" charset="-128"/>
                <a:cs typeface="MS PGothic" charset="-128"/>
              </a:rPr>
              <a:t>Cisco</a:t>
            </a:r>
            <a:r>
              <a:rPr lang="en-US" altLang="ja-JP" sz="2400" dirty="0">
                <a:latin typeface="MS PGothic" charset="-128"/>
                <a:ea typeface="MS PGothic" charset="-128"/>
                <a:cs typeface="MS PGothic" charset="-128"/>
              </a:rPr>
              <a:t> </a:t>
            </a:r>
            <a:r>
              <a:rPr lang="en-US" altLang="ja-JP" sz="2400" dirty="0" smtClean="0">
                <a:latin typeface="MS PGothic" charset="-128"/>
                <a:ea typeface="MS PGothic" charset="-128"/>
                <a:cs typeface="MS PGothic" charset="-128"/>
              </a:rPr>
              <a:t>Meraki  </a:t>
            </a:r>
            <a:r>
              <a:rPr lang="en-US" altLang="ja-JP" sz="2400" dirty="0" smtClean="0">
                <a:latin typeface="MS PGothic" charset="-128"/>
                <a:ea typeface="MS PGothic" charset="-128"/>
                <a:cs typeface="MS PGothic" charset="-128"/>
              </a:rPr>
              <a:t>SD-WAN (auto-VPN) </a:t>
            </a:r>
            <a:r>
              <a:rPr lang="ja-JP" altLang="en-US" sz="2400" dirty="0" smtClean="0">
                <a:latin typeface="MS PGothic" charset="-128"/>
                <a:ea typeface="MS PGothic" charset="-128"/>
                <a:cs typeface="MS PGothic" charset="-128"/>
              </a:rPr>
              <a:t>のご紹介</a:t>
            </a:r>
            <a:endParaRPr lang="en-US" altLang="ja-JP" sz="2400" dirty="0">
              <a:latin typeface="MS PGothic" charset="-128"/>
              <a:ea typeface="MS PGothic" charset="-128"/>
              <a:cs typeface="MS PGothic" charset="-128"/>
            </a:endParaRPr>
          </a:p>
        </p:txBody>
      </p:sp>
      <p:grpSp>
        <p:nvGrpSpPr>
          <p:cNvPr id="11" name="Group 10"/>
          <p:cNvGrpSpPr/>
          <p:nvPr/>
        </p:nvGrpSpPr>
        <p:grpSpPr>
          <a:xfrm>
            <a:off x="99022" y="3606800"/>
            <a:ext cx="1619711" cy="1153908"/>
            <a:chOff x="2784971" y="4496105"/>
            <a:chExt cx="2106267" cy="1008941"/>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0009" y="4785647"/>
              <a:ext cx="718625" cy="684896"/>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971" y="4496105"/>
              <a:ext cx="899127" cy="1008941"/>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1959" y="5042322"/>
              <a:ext cx="669279" cy="418696"/>
            </a:xfrm>
            <a:prstGeom prst="rect">
              <a:avLst/>
            </a:prstGeom>
          </p:spPr>
        </p:pic>
      </p:grpSp>
    </p:spTree>
    <p:extLst>
      <p:ext uri="{BB962C8B-B14F-4D97-AF65-F5344CB8AC3E}">
        <p14:creationId xmlns:p14="http://schemas.microsoft.com/office/powerpoint/2010/main" val="151535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タイトル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dirty="0" smtClean="0">
                <a:ea typeface="MS PGothic" charset="-128"/>
                <a:cs typeface="MS PGothic" charset="-128"/>
              </a:rPr>
              <a:t>新時代のネットワーク</a:t>
            </a:r>
            <a:r>
              <a:rPr kumimoji="1" lang="en-US" altLang="ja-JP" dirty="0" smtClean="0">
                <a:ea typeface="MS PGothic" charset="-128"/>
                <a:cs typeface="MS PGothic" charset="-128"/>
              </a:rPr>
              <a:t> – The </a:t>
            </a:r>
            <a:r>
              <a:rPr kumimoji="1" lang="en-US" altLang="ja-JP" dirty="0" err="1" smtClean="0">
                <a:ea typeface="MS PGothic" charset="-128"/>
                <a:cs typeface="MS PGothic" charset="-128"/>
              </a:rPr>
              <a:t>Network.Intuitive</a:t>
            </a:r>
            <a:r>
              <a:rPr kumimoji="1" lang="en-US" altLang="ja-JP" dirty="0" smtClean="0">
                <a:ea typeface="MS PGothic" charset="-128"/>
                <a:cs typeface="MS PGothic" charset="-128"/>
              </a:rPr>
              <a:t>.</a:t>
            </a:r>
            <a:endParaRPr kumimoji="1" lang="en-US" altLang="ja-JP" dirty="0">
              <a:ea typeface="MS PGothic" charset="-128"/>
              <a:cs typeface="MS PGothic" charset="-128"/>
            </a:endParaRPr>
          </a:p>
        </p:txBody>
      </p:sp>
      <p:sp>
        <p:nvSpPr>
          <p:cNvPr id="87" name="Rounded Rectangle 31">
            <a:extLst>
              <a:ext uri="{FF2B5EF4-FFF2-40B4-BE49-F238E27FC236}">
                <a16:creationId xmlns:a16="http://schemas.microsoft.com/office/drawing/2014/main" xmlns="" id="{85A481CB-8DDC-4F95-82E9-8750B4A9DC92}"/>
              </a:ext>
            </a:extLst>
          </p:cNvPr>
          <p:cNvSpPr/>
          <p:nvPr/>
        </p:nvSpPr>
        <p:spPr>
          <a:xfrm>
            <a:off x="3866587" y="3083357"/>
            <a:ext cx="3854726" cy="1465878"/>
          </a:xfrm>
          <a:prstGeom prst="roundRect">
            <a:avLst>
              <a:gd name="adj" fmla="val 50000"/>
            </a:avLst>
          </a:prstGeom>
          <a:solidFill>
            <a:srgbClr val="282828">
              <a:lumMod val="10000"/>
              <a:lumOff val="9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cs typeface=""/>
            </a:endParaRPr>
          </a:p>
        </p:txBody>
      </p:sp>
      <p:sp>
        <p:nvSpPr>
          <p:cNvPr id="88" name="Rounded Rectangle 87"/>
          <p:cNvSpPr/>
          <p:nvPr/>
        </p:nvSpPr>
        <p:spPr>
          <a:xfrm>
            <a:off x="1525941" y="1330757"/>
            <a:ext cx="3854726" cy="1465878"/>
          </a:xfrm>
          <a:prstGeom prst="roundRect">
            <a:avLst>
              <a:gd name="adj" fmla="val 50000"/>
            </a:avLst>
          </a:prstGeom>
          <a:solidFill>
            <a:srgbClr val="282828">
              <a:lumMod val="10000"/>
              <a:lumOff val="9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cs typeface=""/>
            </a:endParaRPr>
          </a:p>
        </p:txBody>
      </p:sp>
      <p:grpSp>
        <p:nvGrpSpPr>
          <p:cNvPr id="89" name="Group 88">
            <a:extLst>
              <a:ext uri="{FF2B5EF4-FFF2-40B4-BE49-F238E27FC236}">
                <a16:creationId xmlns:a16="http://schemas.microsoft.com/office/drawing/2014/main" xmlns="" id="{A4478DCA-B125-433A-9F1B-0023B3AF9EAE}"/>
              </a:ext>
            </a:extLst>
          </p:cNvPr>
          <p:cNvGrpSpPr/>
          <p:nvPr/>
        </p:nvGrpSpPr>
        <p:grpSpPr>
          <a:xfrm>
            <a:off x="3671163" y="1232523"/>
            <a:ext cx="1871259" cy="3382237"/>
            <a:chOff x="5579062" y="938253"/>
            <a:chExt cx="1871259" cy="3382237"/>
          </a:xfrm>
        </p:grpSpPr>
        <p:grpSp>
          <p:nvGrpSpPr>
            <p:cNvPr id="90" name="Group 89">
              <a:extLst>
                <a:ext uri="{FF2B5EF4-FFF2-40B4-BE49-F238E27FC236}">
                  <a16:creationId xmlns:a16="http://schemas.microsoft.com/office/drawing/2014/main" xmlns="" id="{6001D322-1A2C-4A95-BC69-D2ACF07831DF}"/>
                </a:ext>
              </a:extLst>
            </p:cNvPr>
            <p:cNvGrpSpPr/>
            <p:nvPr/>
          </p:nvGrpSpPr>
          <p:grpSpPr>
            <a:xfrm>
              <a:off x="5579062" y="938253"/>
              <a:ext cx="1871259" cy="3382237"/>
              <a:chOff x="5872074" y="841842"/>
              <a:chExt cx="1871747" cy="3383118"/>
            </a:xfrm>
          </p:grpSpPr>
          <p:grpSp>
            <p:nvGrpSpPr>
              <p:cNvPr id="106" name="Group 105">
                <a:extLst>
                  <a:ext uri="{FF2B5EF4-FFF2-40B4-BE49-F238E27FC236}">
                    <a16:creationId xmlns:a16="http://schemas.microsoft.com/office/drawing/2014/main" xmlns="" id="{B83270B9-8C34-47A2-B4F7-E44D7BCEDC67}"/>
                  </a:ext>
                </a:extLst>
              </p:cNvPr>
              <p:cNvGrpSpPr/>
              <p:nvPr/>
            </p:nvGrpSpPr>
            <p:grpSpPr>
              <a:xfrm>
                <a:off x="6155988" y="1023881"/>
                <a:ext cx="1289304" cy="3047667"/>
                <a:chOff x="3912411" y="1303238"/>
                <a:chExt cx="1289304" cy="3047667"/>
              </a:xfrm>
            </p:grpSpPr>
            <p:sp>
              <p:nvSpPr>
                <p:cNvPr id="114" name="Oval 34">
                  <a:extLst>
                    <a:ext uri="{FF2B5EF4-FFF2-40B4-BE49-F238E27FC236}">
                      <a16:creationId xmlns:a16="http://schemas.microsoft.com/office/drawing/2014/main" xmlns="" id="{A3F8A646-6AF6-4E97-B8BB-A7836EED2CDB}"/>
                    </a:ext>
                  </a:extLst>
                </p:cNvPr>
                <p:cNvSpPr>
                  <a:spLocks noChangeAspect="1"/>
                </p:cNvSpPr>
                <p:nvPr/>
              </p:nvSpPr>
              <p:spPr>
                <a:xfrm>
                  <a:off x="3912411" y="3061601"/>
                  <a:ext cx="1289304" cy="1289304"/>
                </a:xfrm>
                <a:prstGeom prst="ellipse">
                  <a:avLst/>
                </a:prstGeom>
                <a:solidFill>
                  <a:srgbClr val="005073"/>
                </a:soli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grpSp>
              <p:nvGrpSpPr>
                <p:cNvPr id="115" name="Group 258">
                  <a:extLst>
                    <a:ext uri="{FF2B5EF4-FFF2-40B4-BE49-F238E27FC236}">
                      <a16:creationId xmlns:a16="http://schemas.microsoft.com/office/drawing/2014/main" xmlns="" id="{CD73B101-C010-4EB1-995E-ADDB3473979A}"/>
                    </a:ext>
                  </a:extLst>
                </p:cNvPr>
                <p:cNvGrpSpPr>
                  <a:grpSpLocks noChangeAspect="1"/>
                </p:cNvGrpSpPr>
                <p:nvPr/>
              </p:nvGrpSpPr>
              <p:grpSpPr bwMode="auto">
                <a:xfrm>
                  <a:off x="4049630" y="3234209"/>
                  <a:ext cx="1032031" cy="963484"/>
                  <a:chOff x="3525" y="1344"/>
                  <a:chExt cx="813" cy="759"/>
                </a:xfrm>
              </p:grpSpPr>
              <p:sp>
                <p:nvSpPr>
                  <p:cNvPr id="117" name="Line 259">
                    <a:extLst>
                      <a:ext uri="{FF2B5EF4-FFF2-40B4-BE49-F238E27FC236}">
                        <a16:creationId xmlns:a16="http://schemas.microsoft.com/office/drawing/2014/main" xmlns="" id="{182921B6-0CDF-4533-A135-15594E5854F2}"/>
                      </a:ext>
                    </a:extLst>
                  </p:cNvPr>
                  <p:cNvSpPr>
                    <a:spLocks noChangeShapeType="1"/>
                  </p:cNvSpPr>
                  <p:nvPr/>
                </p:nvSpPr>
                <p:spPr bwMode="auto">
                  <a:xfrm>
                    <a:off x="3775" y="1454"/>
                    <a:ext cx="312" cy="53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18" name="Line 260">
                    <a:extLst>
                      <a:ext uri="{FF2B5EF4-FFF2-40B4-BE49-F238E27FC236}">
                        <a16:creationId xmlns:a16="http://schemas.microsoft.com/office/drawing/2014/main" xmlns="" id="{151599FF-F64C-4EE5-9BCB-C2D217258D01}"/>
                      </a:ext>
                    </a:extLst>
                  </p:cNvPr>
                  <p:cNvSpPr>
                    <a:spLocks noChangeShapeType="1"/>
                  </p:cNvSpPr>
                  <p:nvPr/>
                </p:nvSpPr>
                <p:spPr bwMode="auto">
                  <a:xfrm>
                    <a:off x="3618" y="1724"/>
                    <a:ext cx="624"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19" name="Line 261">
                    <a:extLst>
                      <a:ext uri="{FF2B5EF4-FFF2-40B4-BE49-F238E27FC236}">
                        <a16:creationId xmlns:a16="http://schemas.microsoft.com/office/drawing/2014/main" xmlns="" id="{B1031261-0EF7-4FB4-BBEA-997B2F4DC6A1}"/>
                      </a:ext>
                    </a:extLst>
                  </p:cNvPr>
                  <p:cNvSpPr>
                    <a:spLocks noChangeShapeType="1"/>
                  </p:cNvSpPr>
                  <p:nvPr/>
                </p:nvSpPr>
                <p:spPr bwMode="auto">
                  <a:xfrm flipV="1">
                    <a:off x="3775" y="1454"/>
                    <a:ext cx="312" cy="53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0" name="Line 262">
                    <a:extLst>
                      <a:ext uri="{FF2B5EF4-FFF2-40B4-BE49-F238E27FC236}">
                        <a16:creationId xmlns:a16="http://schemas.microsoft.com/office/drawing/2014/main" xmlns="" id="{CA31B4B5-791D-491C-86C4-38C90F1C8128}"/>
                      </a:ext>
                    </a:extLst>
                  </p:cNvPr>
                  <p:cNvSpPr>
                    <a:spLocks noChangeShapeType="1"/>
                  </p:cNvSpPr>
                  <p:nvPr/>
                </p:nvSpPr>
                <p:spPr bwMode="auto">
                  <a:xfrm flipH="1">
                    <a:off x="3618" y="1454"/>
                    <a:ext cx="157" cy="27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1" name="Line 263">
                    <a:extLst>
                      <a:ext uri="{FF2B5EF4-FFF2-40B4-BE49-F238E27FC236}">
                        <a16:creationId xmlns:a16="http://schemas.microsoft.com/office/drawing/2014/main" xmlns="" id="{A17715C7-F941-47A5-8FF2-DF91FD112C4B}"/>
                      </a:ext>
                    </a:extLst>
                  </p:cNvPr>
                  <p:cNvSpPr>
                    <a:spLocks noChangeShapeType="1"/>
                  </p:cNvSpPr>
                  <p:nvPr/>
                </p:nvSpPr>
                <p:spPr bwMode="auto">
                  <a:xfrm flipH="1">
                    <a:off x="4087" y="1724"/>
                    <a:ext cx="155" cy="26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2" name="Line 264">
                    <a:extLst>
                      <a:ext uri="{FF2B5EF4-FFF2-40B4-BE49-F238E27FC236}">
                        <a16:creationId xmlns:a16="http://schemas.microsoft.com/office/drawing/2014/main" xmlns="" id="{63C18130-EA8A-4523-8359-A9C6D7063A82}"/>
                      </a:ext>
                    </a:extLst>
                  </p:cNvPr>
                  <p:cNvSpPr>
                    <a:spLocks noChangeShapeType="1"/>
                  </p:cNvSpPr>
                  <p:nvPr/>
                </p:nvSpPr>
                <p:spPr bwMode="auto">
                  <a:xfrm>
                    <a:off x="3618" y="1724"/>
                    <a:ext cx="157" cy="269"/>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3" name="Line 265">
                    <a:extLst>
                      <a:ext uri="{FF2B5EF4-FFF2-40B4-BE49-F238E27FC236}">
                        <a16:creationId xmlns:a16="http://schemas.microsoft.com/office/drawing/2014/main" xmlns="" id="{6CE253EA-2ECB-4268-AF7F-50902D8683CC}"/>
                      </a:ext>
                    </a:extLst>
                  </p:cNvPr>
                  <p:cNvSpPr>
                    <a:spLocks noChangeShapeType="1"/>
                  </p:cNvSpPr>
                  <p:nvPr/>
                </p:nvSpPr>
                <p:spPr bwMode="auto">
                  <a:xfrm>
                    <a:off x="4087" y="1454"/>
                    <a:ext cx="155" cy="27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4" name="Line 266">
                    <a:extLst>
                      <a:ext uri="{FF2B5EF4-FFF2-40B4-BE49-F238E27FC236}">
                        <a16:creationId xmlns:a16="http://schemas.microsoft.com/office/drawing/2014/main" xmlns="" id="{5346D5CB-6DE6-4062-BFF9-0B7F2E29F68A}"/>
                      </a:ext>
                    </a:extLst>
                  </p:cNvPr>
                  <p:cNvSpPr>
                    <a:spLocks noChangeShapeType="1"/>
                  </p:cNvSpPr>
                  <p:nvPr/>
                </p:nvSpPr>
                <p:spPr bwMode="auto">
                  <a:xfrm>
                    <a:off x="3775" y="1993"/>
                    <a:ext cx="312"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5" name="Line 267">
                    <a:extLst>
                      <a:ext uri="{FF2B5EF4-FFF2-40B4-BE49-F238E27FC236}">
                        <a16:creationId xmlns:a16="http://schemas.microsoft.com/office/drawing/2014/main" xmlns="" id="{F184BE0F-F408-45D6-89AD-FAA7488F8414}"/>
                      </a:ext>
                    </a:extLst>
                  </p:cNvPr>
                  <p:cNvSpPr>
                    <a:spLocks noChangeShapeType="1"/>
                  </p:cNvSpPr>
                  <p:nvPr/>
                </p:nvSpPr>
                <p:spPr bwMode="auto">
                  <a:xfrm>
                    <a:off x="3775" y="1454"/>
                    <a:ext cx="312" cy="0"/>
                  </a:xfrm>
                  <a:prstGeom prst="line">
                    <a:avLst/>
                  </a:prstGeom>
                  <a:noFill/>
                  <a:ln w="381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6" name="Freeform 268">
                    <a:extLst>
                      <a:ext uri="{FF2B5EF4-FFF2-40B4-BE49-F238E27FC236}">
                        <a16:creationId xmlns:a16="http://schemas.microsoft.com/office/drawing/2014/main" xmlns="" id="{E7EE0AB6-93C3-4CF0-B558-795BFCF957DF}"/>
                      </a:ext>
                    </a:extLst>
                  </p:cNvPr>
                  <p:cNvSpPr>
                    <a:spLocks/>
                  </p:cNvSpPr>
                  <p:nvPr/>
                </p:nvSpPr>
                <p:spPr bwMode="auto">
                  <a:xfrm>
                    <a:off x="3823" y="1616"/>
                    <a:ext cx="214" cy="215"/>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7" name="Freeform 269">
                    <a:extLst>
                      <a:ext uri="{FF2B5EF4-FFF2-40B4-BE49-F238E27FC236}">
                        <a16:creationId xmlns:a16="http://schemas.microsoft.com/office/drawing/2014/main" xmlns="" id="{60EB00B1-DD37-4D3C-B5AC-A315EAC99AF5}"/>
                      </a:ext>
                    </a:extLst>
                  </p:cNvPr>
                  <p:cNvSpPr>
                    <a:spLocks/>
                  </p:cNvSpPr>
                  <p:nvPr/>
                </p:nvSpPr>
                <p:spPr bwMode="auto">
                  <a:xfrm>
                    <a:off x="3666" y="1344"/>
                    <a:ext cx="216" cy="218"/>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8" name="Freeform 270">
                    <a:extLst>
                      <a:ext uri="{FF2B5EF4-FFF2-40B4-BE49-F238E27FC236}">
                        <a16:creationId xmlns:a16="http://schemas.microsoft.com/office/drawing/2014/main" xmlns="" id="{63B32B68-1065-4787-8B1F-3B9C10F7915E}"/>
                      </a:ext>
                    </a:extLst>
                  </p:cNvPr>
                  <p:cNvSpPr>
                    <a:spLocks/>
                  </p:cNvSpPr>
                  <p:nvPr/>
                </p:nvSpPr>
                <p:spPr bwMode="auto">
                  <a:xfrm>
                    <a:off x="3978" y="1886"/>
                    <a:ext cx="217" cy="217"/>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29" name="Oval 271">
                    <a:extLst>
                      <a:ext uri="{FF2B5EF4-FFF2-40B4-BE49-F238E27FC236}">
                        <a16:creationId xmlns:a16="http://schemas.microsoft.com/office/drawing/2014/main" xmlns="" id="{3BD1B5D2-18C1-48C3-8A8F-23A83A564CCC}"/>
                      </a:ext>
                    </a:extLst>
                  </p:cNvPr>
                  <p:cNvSpPr>
                    <a:spLocks noChangeArrowheads="1"/>
                  </p:cNvSpPr>
                  <p:nvPr/>
                </p:nvSpPr>
                <p:spPr bwMode="auto">
                  <a:xfrm>
                    <a:off x="3525" y="1628"/>
                    <a:ext cx="188" cy="191"/>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30" name="Oval 272">
                    <a:extLst>
                      <a:ext uri="{FF2B5EF4-FFF2-40B4-BE49-F238E27FC236}">
                        <a16:creationId xmlns:a16="http://schemas.microsoft.com/office/drawing/2014/main" xmlns="" id="{2A132F99-BCF7-49FE-83DD-9319D3EE5B3D}"/>
                      </a:ext>
                    </a:extLst>
                  </p:cNvPr>
                  <p:cNvSpPr>
                    <a:spLocks noChangeArrowheads="1"/>
                  </p:cNvSpPr>
                  <p:nvPr/>
                </p:nvSpPr>
                <p:spPr bwMode="auto">
                  <a:xfrm>
                    <a:off x="4147" y="1628"/>
                    <a:ext cx="191" cy="191"/>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31" name="Freeform 273">
                    <a:extLst>
                      <a:ext uri="{FF2B5EF4-FFF2-40B4-BE49-F238E27FC236}">
                        <a16:creationId xmlns:a16="http://schemas.microsoft.com/office/drawing/2014/main" xmlns="" id="{4AFE2148-AF71-42FB-BB03-61A6DC108517}"/>
                      </a:ext>
                    </a:extLst>
                  </p:cNvPr>
                  <p:cNvSpPr>
                    <a:spLocks/>
                  </p:cNvSpPr>
                  <p:nvPr/>
                </p:nvSpPr>
                <p:spPr bwMode="auto">
                  <a:xfrm>
                    <a:off x="3978" y="1344"/>
                    <a:ext cx="217" cy="218"/>
                  </a:xfrm>
                  <a:custGeom>
                    <a:avLst/>
                    <a:gdLst>
                      <a:gd name="T0" fmla="*/ 11 w 91"/>
                      <a:gd name="T1" fmla="*/ 26 h 91"/>
                      <a:gd name="T2" fmla="*/ 26 w 91"/>
                      <a:gd name="T3" fmla="*/ 80 h 91"/>
                      <a:gd name="T4" fmla="*/ 80 w 91"/>
                      <a:gd name="T5" fmla="*/ 65 h 91"/>
                      <a:gd name="T6" fmla="*/ 65 w 91"/>
                      <a:gd name="T7" fmla="*/ 11 h 91"/>
                      <a:gd name="T8" fmla="*/ 11 w 91"/>
                      <a:gd name="T9" fmla="*/ 26 h 91"/>
                    </a:gdLst>
                    <a:ahLst/>
                    <a:cxnLst>
                      <a:cxn ang="0">
                        <a:pos x="T0" y="T1"/>
                      </a:cxn>
                      <a:cxn ang="0">
                        <a:pos x="T2" y="T3"/>
                      </a:cxn>
                      <a:cxn ang="0">
                        <a:pos x="T4" y="T5"/>
                      </a:cxn>
                      <a:cxn ang="0">
                        <a:pos x="T6" y="T7"/>
                      </a:cxn>
                      <a:cxn ang="0">
                        <a:pos x="T8" y="T9"/>
                      </a:cxn>
                    </a:cxnLst>
                    <a:rect l="0" t="0" r="r" b="b"/>
                    <a:pathLst>
                      <a:path w="91" h="91">
                        <a:moveTo>
                          <a:pt x="11" y="26"/>
                        </a:moveTo>
                        <a:cubicBezTo>
                          <a:pt x="0" y="45"/>
                          <a:pt x="7" y="69"/>
                          <a:pt x="26" y="80"/>
                        </a:cubicBezTo>
                        <a:cubicBezTo>
                          <a:pt x="45" y="91"/>
                          <a:pt x="69" y="84"/>
                          <a:pt x="80" y="65"/>
                        </a:cubicBezTo>
                        <a:cubicBezTo>
                          <a:pt x="91" y="46"/>
                          <a:pt x="84" y="22"/>
                          <a:pt x="65" y="11"/>
                        </a:cubicBezTo>
                        <a:cubicBezTo>
                          <a:pt x="46" y="0"/>
                          <a:pt x="22" y="7"/>
                          <a:pt x="11" y="26"/>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sp>
                <p:nvSpPr>
                  <p:cNvPr id="132" name="Freeform 274">
                    <a:extLst>
                      <a:ext uri="{FF2B5EF4-FFF2-40B4-BE49-F238E27FC236}">
                        <a16:creationId xmlns:a16="http://schemas.microsoft.com/office/drawing/2014/main" xmlns="" id="{81F4DD5B-E0E1-4C6F-88C7-17E33BE6F38D}"/>
                      </a:ext>
                    </a:extLst>
                  </p:cNvPr>
                  <p:cNvSpPr>
                    <a:spLocks/>
                  </p:cNvSpPr>
                  <p:nvPr/>
                </p:nvSpPr>
                <p:spPr bwMode="auto">
                  <a:xfrm>
                    <a:off x="3666" y="1886"/>
                    <a:ext cx="216" cy="217"/>
                  </a:xfrm>
                  <a:custGeom>
                    <a:avLst/>
                    <a:gdLst>
                      <a:gd name="T0" fmla="*/ 11 w 91"/>
                      <a:gd name="T1" fmla="*/ 26 h 91"/>
                      <a:gd name="T2" fmla="*/ 26 w 91"/>
                      <a:gd name="T3" fmla="*/ 80 h 91"/>
                      <a:gd name="T4" fmla="*/ 80 w 91"/>
                      <a:gd name="T5" fmla="*/ 65 h 91"/>
                      <a:gd name="T6" fmla="*/ 65 w 91"/>
                      <a:gd name="T7" fmla="*/ 11 h 91"/>
                      <a:gd name="T8" fmla="*/ 11 w 91"/>
                      <a:gd name="T9" fmla="*/ 26 h 91"/>
                    </a:gdLst>
                    <a:ahLst/>
                    <a:cxnLst>
                      <a:cxn ang="0">
                        <a:pos x="T0" y="T1"/>
                      </a:cxn>
                      <a:cxn ang="0">
                        <a:pos x="T2" y="T3"/>
                      </a:cxn>
                      <a:cxn ang="0">
                        <a:pos x="T4" y="T5"/>
                      </a:cxn>
                      <a:cxn ang="0">
                        <a:pos x="T6" y="T7"/>
                      </a:cxn>
                      <a:cxn ang="0">
                        <a:pos x="T8" y="T9"/>
                      </a:cxn>
                    </a:cxnLst>
                    <a:rect l="0" t="0" r="r" b="b"/>
                    <a:pathLst>
                      <a:path w="91" h="91">
                        <a:moveTo>
                          <a:pt x="11" y="26"/>
                        </a:moveTo>
                        <a:cubicBezTo>
                          <a:pt x="0" y="45"/>
                          <a:pt x="7" y="69"/>
                          <a:pt x="26" y="80"/>
                        </a:cubicBezTo>
                        <a:cubicBezTo>
                          <a:pt x="45" y="91"/>
                          <a:pt x="69" y="84"/>
                          <a:pt x="80" y="65"/>
                        </a:cubicBezTo>
                        <a:cubicBezTo>
                          <a:pt x="91" y="46"/>
                          <a:pt x="84" y="22"/>
                          <a:pt x="65" y="11"/>
                        </a:cubicBezTo>
                        <a:cubicBezTo>
                          <a:pt x="46" y="0"/>
                          <a:pt x="22" y="7"/>
                          <a:pt x="11" y="26"/>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282828"/>
                      </a:solidFill>
                      <a:effectLst/>
                      <a:uLnTx/>
                      <a:uFillTx/>
                      <a:latin typeface="ＭＳ Ｐゴシック"/>
                      <a:ea typeface="ＭＳ Ｐゴシック"/>
                    </a:endParaRPr>
                  </a:p>
                </p:txBody>
              </p:sp>
            </p:grpSp>
            <p:sp>
              <p:nvSpPr>
                <p:cNvPr id="116" name="Oval 36">
                  <a:extLst>
                    <a:ext uri="{FF2B5EF4-FFF2-40B4-BE49-F238E27FC236}">
                      <a16:creationId xmlns:a16="http://schemas.microsoft.com/office/drawing/2014/main" xmlns="" id="{5083AF6A-95E5-4AAD-A09C-4A24AA1B3C08}"/>
                    </a:ext>
                  </a:extLst>
                </p:cNvPr>
                <p:cNvSpPr>
                  <a:spLocks noChangeAspect="1"/>
                </p:cNvSpPr>
                <p:nvPr/>
              </p:nvSpPr>
              <p:spPr>
                <a:xfrm>
                  <a:off x="3912411" y="1303238"/>
                  <a:ext cx="1289304" cy="1289304"/>
                </a:xfrm>
                <a:prstGeom prst="ellipse">
                  <a:avLst/>
                </a:prstGeom>
                <a:solidFill>
                  <a:srgbClr val="005073"/>
                </a:soli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ＭＳ Ｐゴシック"/>
                    <a:ea typeface="ＭＳ Ｐゴシック"/>
                  </a:endParaRPr>
                </a:p>
              </p:txBody>
            </p:sp>
          </p:grpSp>
          <p:sp>
            <p:nvSpPr>
              <p:cNvPr id="107" name="Freeform 69">
                <a:extLst>
                  <a:ext uri="{FF2B5EF4-FFF2-40B4-BE49-F238E27FC236}">
                    <a16:creationId xmlns:a16="http://schemas.microsoft.com/office/drawing/2014/main" xmlns="" id="{AEB0245E-004C-4594-88BD-92456AD6D8E6}"/>
                  </a:ext>
                </a:extLst>
              </p:cNvPr>
              <p:cNvSpPr/>
              <p:nvPr/>
            </p:nvSpPr>
            <p:spPr>
              <a:xfrm>
                <a:off x="6731129" y="2329408"/>
                <a:ext cx="154502" cy="420656"/>
              </a:xfrm>
              <a:custGeom>
                <a:avLst/>
                <a:gdLst>
                  <a:gd name="connsiteX0" fmla="*/ 82034 w 169068"/>
                  <a:gd name="connsiteY0" fmla="*/ 414088 h 460311"/>
                  <a:gd name="connsiteX1" fmla="*/ 84534 w 169068"/>
                  <a:gd name="connsiteY1" fmla="*/ 416587 h 460311"/>
                  <a:gd name="connsiteX2" fmla="*/ 87033 w 169068"/>
                  <a:gd name="connsiteY2" fmla="*/ 414088 h 460311"/>
                  <a:gd name="connsiteX3" fmla="*/ 84535 w 169068"/>
                  <a:gd name="connsiteY3" fmla="*/ 43724 h 460311"/>
                  <a:gd name="connsiteX4" fmla="*/ 82471 w 169068"/>
                  <a:gd name="connsiteY4" fmla="*/ 45788 h 460311"/>
                  <a:gd name="connsiteX5" fmla="*/ 86599 w 169068"/>
                  <a:gd name="connsiteY5" fmla="*/ 45788 h 460311"/>
                  <a:gd name="connsiteX6" fmla="*/ 84106 w 169068"/>
                  <a:gd name="connsiteY6" fmla="*/ 0 h 460311"/>
                  <a:gd name="connsiteX7" fmla="*/ 84534 w 169068"/>
                  <a:gd name="connsiteY7" fmla="*/ 178 h 460311"/>
                  <a:gd name="connsiteX8" fmla="*/ 84963 w 169068"/>
                  <a:gd name="connsiteY8" fmla="*/ 0 h 460311"/>
                  <a:gd name="connsiteX9" fmla="*/ 97894 w 169068"/>
                  <a:gd name="connsiteY9" fmla="*/ 5357 h 460311"/>
                  <a:gd name="connsiteX10" fmla="*/ 163712 w 169068"/>
                  <a:gd name="connsiteY10" fmla="*/ 71175 h 460311"/>
                  <a:gd name="connsiteX11" fmla="*/ 163712 w 169068"/>
                  <a:gd name="connsiteY11" fmla="*/ 97038 h 460311"/>
                  <a:gd name="connsiteX12" fmla="*/ 137849 w 169068"/>
                  <a:gd name="connsiteY12" fmla="*/ 97038 h 460311"/>
                  <a:gd name="connsiteX13" fmla="*/ 102822 w 169068"/>
                  <a:gd name="connsiteY13" fmla="*/ 62011 h 460311"/>
                  <a:gd name="connsiteX14" fmla="*/ 102822 w 169068"/>
                  <a:gd name="connsiteY14" fmla="*/ 398299 h 460311"/>
                  <a:gd name="connsiteX15" fmla="*/ 137848 w 169068"/>
                  <a:gd name="connsiteY15" fmla="*/ 363273 h 460311"/>
                  <a:gd name="connsiteX16" fmla="*/ 163712 w 169068"/>
                  <a:gd name="connsiteY16" fmla="*/ 363274 h 460311"/>
                  <a:gd name="connsiteX17" fmla="*/ 163712 w 169068"/>
                  <a:gd name="connsiteY17" fmla="*/ 389137 h 460311"/>
                  <a:gd name="connsiteX18" fmla="*/ 97894 w 169068"/>
                  <a:gd name="connsiteY18" fmla="*/ 454954 h 460311"/>
                  <a:gd name="connsiteX19" fmla="*/ 84962 w 169068"/>
                  <a:gd name="connsiteY19" fmla="*/ 460311 h 460311"/>
                  <a:gd name="connsiteX20" fmla="*/ 84534 w 169068"/>
                  <a:gd name="connsiteY20" fmla="*/ 460133 h 460311"/>
                  <a:gd name="connsiteX21" fmla="*/ 84105 w 169068"/>
                  <a:gd name="connsiteY21" fmla="*/ 460311 h 460311"/>
                  <a:gd name="connsiteX22" fmla="*/ 71174 w 169068"/>
                  <a:gd name="connsiteY22" fmla="*/ 454954 h 460311"/>
                  <a:gd name="connsiteX23" fmla="*/ 5356 w 169068"/>
                  <a:gd name="connsiteY23" fmla="*/ 389137 h 460311"/>
                  <a:gd name="connsiteX24" fmla="*/ 5356 w 169068"/>
                  <a:gd name="connsiteY24" fmla="*/ 363274 h 460311"/>
                  <a:gd name="connsiteX25" fmla="*/ 31219 w 169068"/>
                  <a:gd name="connsiteY25" fmla="*/ 363274 h 460311"/>
                  <a:gd name="connsiteX26" fmla="*/ 66246 w 169068"/>
                  <a:gd name="connsiteY26" fmla="*/ 398300 h 460311"/>
                  <a:gd name="connsiteX27" fmla="*/ 66246 w 169068"/>
                  <a:gd name="connsiteY27" fmla="*/ 62013 h 460311"/>
                  <a:gd name="connsiteX28" fmla="*/ 31220 w 169068"/>
                  <a:gd name="connsiteY28" fmla="*/ 97038 h 460311"/>
                  <a:gd name="connsiteX29" fmla="*/ 5356 w 169068"/>
                  <a:gd name="connsiteY29" fmla="*/ 97038 h 460311"/>
                  <a:gd name="connsiteX30" fmla="*/ 5356 w 169068"/>
                  <a:gd name="connsiteY30" fmla="*/ 71175 h 460311"/>
                  <a:gd name="connsiteX31" fmla="*/ 71174 w 169068"/>
                  <a:gd name="connsiteY31" fmla="*/ 5357 h 460311"/>
                  <a:gd name="connsiteX32" fmla="*/ 84106 w 169068"/>
                  <a:gd name="connsiteY32" fmla="*/ 0 h 4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9068" h="460311">
                    <a:moveTo>
                      <a:pt x="82034" y="414088"/>
                    </a:moveTo>
                    <a:lnTo>
                      <a:pt x="84534" y="416587"/>
                    </a:lnTo>
                    <a:lnTo>
                      <a:pt x="87033" y="414088"/>
                    </a:lnTo>
                    <a:close/>
                    <a:moveTo>
                      <a:pt x="84535" y="43724"/>
                    </a:moveTo>
                    <a:lnTo>
                      <a:pt x="82471" y="45788"/>
                    </a:lnTo>
                    <a:lnTo>
                      <a:pt x="86599" y="45788"/>
                    </a:lnTo>
                    <a:close/>
                    <a:moveTo>
                      <a:pt x="84106" y="0"/>
                    </a:moveTo>
                    <a:lnTo>
                      <a:pt x="84534" y="178"/>
                    </a:lnTo>
                    <a:lnTo>
                      <a:pt x="84963" y="0"/>
                    </a:lnTo>
                    <a:cubicBezTo>
                      <a:pt x="89643" y="0"/>
                      <a:pt x="94323" y="1786"/>
                      <a:pt x="97894" y="5357"/>
                    </a:cubicBezTo>
                    <a:lnTo>
                      <a:pt x="163712" y="71175"/>
                    </a:lnTo>
                    <a:cubicBezTo>
                      <a:pt x="170854" y="78316"/>
                      <a:pt x="170854" y="89896"/>
                      <a:pt x="163712" y="97038"/>
                    </a:cubicBezTo>
                    <a:cubicBezTo>
                      <a:pt x="156570" y="104179"/>
                      <a:pt x="144990" y="104179"/>
                      <a:pt x="137849" y="97038"/>
                    </a:cubicBezTo>
                    <a:lnTo>
                      <a:pt x="102822" y="62011"/>
                    </a:lnTo>
                    <a:lnTo>
                      <a:pt x="102822" y="398299"/>
                    </a:lnTo>
                    <a:lnTo>
                      <a:pt x="137848" y="363273"/>
                    </a:lnTo>
                    <a:cubicBezTo>
                      <a:pt x="144990" y="356132"/>
                      <a:pt x="156570" y="356132"/>
                      <a:pt x="163712" y="363274"/>
                    </a:cubicBezTo>
                    <a:cubicBezTo>
                      <a:pt x="170854" y="370415"/>
                      <a:pt x="170854" y="381995"/>
                      <a:pt x="163712" y="389137"/>
                    </a:cubicBezTo>
                    <a:lnTo>
                      <a:pt x="97894" y="454954"/>
                    </a:lnTo>
                    <a:cubicBezTo>
                      <a:pt x="94323" y="458525"/>
                      <a:pt x="89643" y="460311"/>
                      <a:pt x="84962" y="460311"/>
                    </a:cubicBezTo>
                    <a:lnTo>
                      <a:pt x="84534" y="460133"/>
                    </a:lnTo>
                    <a:lnTo>
                      <a:pt x="84105" y="460311"/>
                    </a:lnTo>
                    <a:cubicBezTo>
                      <a:pt x="79425" y="460311"/>
                      <a:pt x="74745" y="458525"/>
                      <a:pt x="71174" y="454954"/>
                    </a:cubicBezTo>
                    <a:lnTo>
                      <a:pt x="5356" y="389137"/>
                    </a:lnTo>
                    <a:cubicBezTo>
                      <a:pt x="-1786" y="381995"/>
                      <a:pt x="-1786" y="370415"/>
                      <a:pt x="5356" y="363274"/>
                    </a:cubicBezTo>
                    <a:cubicBezTo>
                      <a:pt x="12498" y="356132"/>
                      <a:pt x="24078" y="356132"/>
                      <a:pt x="31219" y="363274"/>
                    </a:cubicBezTo>
                    <a:lnTo>
                      <a:pt x="66246" y="398300"/>
                    </a:lnTo>
                    <a:lnTo>
                      <a:pt x="66246" y="62013"/>
                    </a:lnTo>
                    <a:lnTo>
                      <a:pt x="31220" y="97038"/>
                    </a:lnTo>
                    <a:cubicBezTo>
                      <a:pt x="24078" y="104179"/>
                      <a:pt x="12498" y="104179"/>
                      <a:pt x="5356" y="97038"/>
                    </a:cubicBezTo>
                    <a:cubicBezTo>
                      <a:pt x="-1786" y="89896"/>
                      <a:pt x="-1786" y="78316"/>
                      <a:pt x="5356" y="71175"/>
                    </a:cubicBezTo>
                    <a:lnTo>
                      <a:pt x="71174" y="5357"/>
                    </a:lnTo>
                    <a:cubicBezTo>
                      <a:pt x="74745" y="1786"/>
                      <a:pt x="79425" y="0"/>
                      <a:pt x="84106" y="0"/>
                    </a:cubicBezTo>
                    <a:close/>
                  </a:path>
                </a:pathLst>
              </a:custGeom>
              <a:solidFill>
                <a:srgbClr val="005073"/>
              </a:soli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grpSp>
            <p:nvGrpSpPr>
              <p:cNvPr id="108" name="Group 26">
                <a:extLst>
                  <a:ext uri="{FF2B5EF4-FFF2-40B4-BE49-F238E27FC236}">
                    <a16:creationId xmlns:a16="http://schemas.microsoft.com/office/drawing/2014/main" xmlns="" id="{800F657C-6C05-4EE1-8EA0-081D700E28F6}"/>
                  </a:ext>
                </a:extLst>
              </p:cNvPr>
              <p:cNvGrpSpPr/>
              <p:nvPr/>
            </p:nvGrpSpPr>
            <p:grpSpPr>
              <a:xfrm>
                <a:off x="5872074" y="841842"/>
                <a:ext cx="1871747" cy="3383118"/>
                <a:chOff x="3639862" y="1218360"/>
                <a:chExt cx="1871747" cy="3383118"/>
              </a:xfrm>
            </p:grpSpPr>
            <p:sp>
              <p:nvSpPr>
                <p:cNvPr id="109" name="Rounded Rectangle 75">
                  <a:extLst>
                    <a:ext uri="{FF2B5EF4-FFF2-40B4-BE49-F238E27FC236}">
                      <a16:creationId xmlns:a16="http://schemas.microsoft.com/office/drawing/2014/main" xmlns="" id="{A4FCCABA-6899-45DF-AA08-C2AD92954267}"/>
                    </a:ext>
                  </a:extLst>
                </p:cNvPr>
                <p:cNvSpPr/>
                <p:nvPr/>
              </p:nvSpPr>
              <p:spPr>
                <a:xfrm>
                  <a:off x="3726350" y="1218360"/>
                  <a:ext cx="1691296" cy="3383118"/>
                </a:xfrm>
                <a:prstGeom prst="roundRect">
                  <a:avLst>
                    <a:gd name="adj" fmla="val 50000"/>
                  </a:avLst>
                </a:prstGeom>
                <a:noFill/>
                <a:ln w="38100" cap="flat" cmpd="sng" algn="ctr">
                  <a:solidFill>
                    <a:srgbClr val="00BCEB"/>
                  </a:solid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sp>
              <p:nvSpPr>
                <p:cNvPr id="110" name="Rectangle 30">
                  <a:extLst>
                    <a:ext uri="{FF2B5EF4-FFF2-40B4-BE49-F238E27FC236}">
                      <a16:creationId xmlns:a16="http://schemas.microsoft.com/office/drawing/2014/main" xmlns="" id="{E15C344F-8D34-42AB-89F1-90F26277949B}"/>
                    </a:ext>
                  </a:extLst>
                </p:cNvPr>
                <p:cNvSpPr/>
                <p:nvPr/>
              </p:nvSpPr>
              <p:spPr>
                <a:xfrm rot="10800000">
                  <a:off x="3641366" y="2939952"/>
                  <a:ext cx="171682" cy="918816"/>
                </a:xfrm>
                <a:prstGeom prst="rect">
                  <a:avLst/>
                </a:prstGeom>
                <a:gradFill>
                  <a:gsLst>
                    <a:gs pos="3000">
                      <a:srgbClr val="FFFFFF">
                        <a:alpha val="0"/>
                      </a:srgbClr>
                    </a:gs>
                    <a:gs pos="75000">
                      <a:srgbClr val="FFFFFF"/>
                    </a:gs>
                  </a:gsLst>
                  <a:lin ang="5400000" scaled="1"/>
                </a:gra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sp>
              <p:nvSpPr>
                <p:cNvPr id="111" name="Freeform 77">
                  <a:extLst>
                    <a:ext uri="{FF2B5EF4-FFF2-40B4-BE49-F238E27FC236}">
                      <a16:creationId xmlns:a16="http://schemas.microsoft.com/office/drawing/2014/main" xmlns="" id="{C830D3A7-AB12-4C79-8C06-5A0A001F2B9B}"/>
                    </a:ext>
                  </a:extLst>
                </p:cNvPr>
                <p:cNvSpPr/>
                <p:nvPr/>
              </p:nvSpPr>
              <p:spPr>
                <a:xfrm>
                  <a:off x="3639862" y="2871470"/>
                  <a:ext cx="180058" cy="109048"/>
                </a:xfrm>
                <a:custGeom>
                  <a:avLst/>
                  <a:gdLst>
                    <a:gd name="connsiteX0" fmla="*/ 33134 w 306308"/>
                    <a:gd name="connsiteY0" fmla="*/ 0 h 185510"/>
                    <a:gd name="connsiteX1" fmla="*/ 48081 w 306308"/>
                    <a:gd name="connsiteY1" fmla="*/ 6191 h 185510"/>
                    <a:gd name="connsiteX2" fmla="*/ 153154 w 306308"/>
                    <a:gd name="connsiteY2" fmla="*/ 111264 h 185510"/>
                    <a:gd name="connsiteX3" fmla="*/ 258230 w 306308"/>
                    <a:gd name="connsiteY3" fmla="*/ 6189 h 185510"/>
                    <a:gd name="connsiteX4" fmla="*/ 273174 w 306308"/>
                    <a:gd name="connsiteY4" fmla="*/ 0 h 185510"/>
                    <a:gd name="connsiteX5" fmla="*/ 296604 w 306308"/>
                    <a:gd name="connsiteY5" fmla="*/ 9704 h 185510"/>
                    <a:gd name="connsiteX6" fmla="*/ 296604 w 306308"/>
                    <a:gd name="connsiteY6" fmla="*/ 56561 h 185510"/>
                    <a:gd name="connsiteX7" fmla="*/ 177359 w 306308"/>
                    <a:gd name="connsiteY7" fmla="*/ 175805 h 185510"/>
                    <a:gd name="connsiteX8" fmla="*/ 153930 w 306308"/>
                    <a:gd name="connsiteY8" fmla="*/ 185510 h 185510"/>
                    <a:gd name="connsiteX9" fmla="*/ 153154 w 306308"/>
                    <a:gd name="connsiteY9" fmla="*/ 185188 h 185510"/>
                    <a:gd name="connsiteX10" fmla="*/ 152377 w 306308"/>
                    <a:gd name="connsiteY10" fmla="*/ 185510 h 185510"/>
                    <a:gd name="connsiteX11" fmla="*/ 128949 w 306308"/>
                    <a:gd name="connsiteY11" fmla="*/ 175805 h 185510"/>
                    <a:gd name="connsiteX12" fmla="*/ 9705 w 306308"/>
                    <a:gd name="connsiteY12" fmla="*/ 56561 h 185510"/>
                    <a:gd name="connsiteX13" fmla="*/ 9705 w 306308"/>
                    <a:gd name="connsiteY13" fmla="*/ 9704 h 185510"/>
                    <a:gd name="connsiteX14" fmla="*/ 33134 w 306308"/>
                    <a:gd name="connsiteY14" fmla="*/ 0 h 1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308" h="185510">
                      <a:moveTo>
                        <a:pt x="33134" y="0"/>
                      </a:moveTo>
                      <a:lnTo>
                        <a:pt x="48081" y="6191"/>
                      </a:lnTo>
                      <a:lnTo>
                        <a:pt x="153154" y="111264"/>
                      </a:lnTo>
                      <a:lnTo>
                        <a:pt x="258230" y="6189"/>
                      </a:lnTo>
                      <a:lnTo>
                        <a:pt x="273174" y="0"/>
                      </a:lnTo>
                      <a:cubicBezTo>
                        <a:pt x="281654" y="0"/>
                        <a:pt x="290134" y="3235"/>
                        <a:pt x="296604" y="9704"/>
                      </a:cubicBezTo>
                      <a:cubicBezTo>
                        <a:pt x="309543" y="22642"/>
                        <a:pt x="309543" y="43622"/>
                        <a:pt x="296604" y="56561"/>
                      </a:cubicBezTo>
                      <a:lnTo>
                        <a:pt x="177359" y="175805"/>
                      </a:lnTo>
                      <a:cubicBezTo>
                        <a:pt x="170889" y="182274"/>
                        <a:pt x="162410" y="185510"/>
                        <a:pt x="153930" y="185510"/>
                      </a:cubicBezTo>
                      <a:lnTo>
                        <a:pt x="153154" y="185188"/>
                      </a:lnTo>
                      <a:lnTo>
                        <a:pt x="152377" y="185510"/>
                      </a:lnTo>
                      <a:cubicBezTo>
                        <a:pt x="143898" y="185510"/>
                        <a:pt x="135419" y="182274"/>
                        <a:pt x="128949" y="175805"/>
                      </a:cubicBezTo>
                      <a:lnTo>
                        <a:pt x="9705" y="56561"/>
                      </a:lnTo>
                      <a:cubicBezTo>
                        <a:pt x="-3235" y="43622"/>
                        <a:pt x="-3235" y="22642"/>
                        <a:pt x="9705" y="9704"/>
                      </a:cubicBezTo>
                      <a:cubicBezTo>
                        <a:pt x="16175" y="3235"/>
                        <a:pt x="24654" y="0"/>
                        <a:pt x="33134" y="0"/>
                      </a:cubicBezTo>
                      <a:close/>
                    </a:path>
                  </a:pathLst>
                </a:custGeom>
                <a:solidFill>
                  <a:srgbClr val="00BCEB"/>
                </a:soli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sp>
              <p:nvSpPr>
                <p:cNvPr id="112" name="Rectangle 32">
                  <a:extLst>
                    <a:ext uri="{FF2B5EF4-FFF2-40B4-BE49-F238E27FC236}">
                      <a16:creationId xmlns:a16="http://schemas.microsoft.com/office/drawing/2014/main" xmlns="" id="{17F4AD94-4611-4D72-AAA2-30B8E2F86CDA}"/>
                    </a:ext>
                  </a:extLst>
                </p:cNvPr>
                <p:cNvSpPr/>
                <p:nvPr/>
              </p:nvSpPr>
              <p:spPr>
                <a:xfrm>
                  <a:off x="5332144" y="1920240"/>
                  <a:ext cx="172543" cy="976578"/>
                </a:xfrm>
                <a:prstGeom prst="rect">
                  <a:avLst/>
                </a:prstGeom>
                <a:gradFill>
                  <a:gsLst>
                    <a:gs pos="3000">
                      <a:srgbClr val="FFFFFF">
                        <a:alpha val="0"/>
                      </a:srgbClr>
                    </a:gs>
                    <a:gs pos="75000">
                      <a:srgbClr val="FFFFFF"/>
                    </a:gs>
                  </a:gsLst>
                  <a:lin ang="5400000" scaled="1"/>
                </a:gra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sp>
              <p:nvSpPr>
                <p:cNvPr id="113" name="Freeform 79">
                  <a:extLst>
                    <a:ext uri="{FF2B5EF4-FFF2-40B4-BE49-F238E27FC236}">
                      <a16:creationId xmlns:a16="http://schemas.microsoft.com/office/drawing/2014/main" xmlns="" id="{537090B9-6C98-4B61-90EA-121714F7A50F}"/>
                    </a:ext>
                  </a:extLst>
                </p:cNvPr>
                <p:cNvSpPr/>
                <p:nvPr/>
              </p:nvSpPr>
              <p:spPr>
                <a:xfrm rot="10800000">
                  <a:off x="5324419" y="2869310"/>
                  <a:ext cx="187190" cy="113368"/>
                </a:xfrm>
                <a:custGeom>
                  <a:avLst/>
                  <a:gdLst>
                    <a:gd name="connsiteX0" fmla="*/ 33134 w 306308"/>
                    <a:gd name="connsiteY0" fmla="*/ 0 h 185510"/>
                    <a:gd name="connsiteX1" fmla="*/ 48081 w 306308"/>
                    <a:gd name="connsiteY1" fmla="*/ 6191 h 185510"/>
                    <a:gd name="connsiteX2" fmla="*/ 153154 w 306308"/>
                    <a:gd name="connsiteY2" fmla="*/ 111264 h 185510"/>
                    <a:gd name="connsiteX3" fmla="*/ 258230 w 306308"/>
                    <a:gd name="connsiteY3" fmla="*/ 6189 h 185510"/>
                    <a:gd name="connsiteX4" fmla="*/ 273174 w 306308"/>
                    <a:gd name="connsiteY4" fmla="*/ 0 h 185510"/>
                    <a:gd name="connsiteX5" fmla="*/ 296604 w 306308"/>
                    <a:gd name="connsiteY5" fmla="*/ 9704 h 185510"/>
                    <a:gd name="connsiteX6" fmla="*/ 296604 w 306308"/>
                    <a:gd name="connsiteY6" fmla="*/ 56561 h 185510"/>
                    <a:gd name="connsiteX7" fmla="*/ 177359 w 306308"/>
                    <a:gd name="connsiteY7" fmla="*/ 175805 h 185510"/>
                    <a:gd name="connsiteX8" fmla="*/ 153930 w 306308"/>
                    <a:gd name="connsiteY8" fmla="*/ 185510 h 185510"/>
                    <a:gd name="connsiteX9" fmla="*/ 153154 w 306308"/>
                    <a:gd name="connsiteY9" fmla="*/ 185188 h 185510"/>
                    <a:gd name="connsiteX10" fmla="*/ 152377 w 306308"/>
                    <a:gd name="connsiteY10" fmla="*/ 185510 h 185510"/>
                    <a:gd name="connsiteX11" fmla="*/ 128949 w 306308"/>
                    <a:gd name="connsiteY11" fmla="*/ 175805 h 185510"/>
                    <a:gd name="connsiteX12" fmla="*/ 9705 w 306308"/>
                    <a:gd name="connsiteY12" fmla="*/ 56561 h 185510"/>
                    <a:gd name="connsiteX13" fmla="*/ 9705 w 306308"/>
                    <a:gd name="connsiteY13" fmla="*/ 9704 h 185510"/>
                    <a:gd name="connsiteX14" fmla="*/ 33134 w 306308"/>
                    <a:gd name="connsiteY14" fmla="*/ 0 h 1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308" h="185510">
                      <a:moveTo>
                        <a:pt x="33134" y="0"/>
                      </a:moveTo>
                      <a:lnTo>
                        <a:pt x="48081" y="6191"/>
                      </a:lnTo>
                      <a:lnTo>
                        <a:pt x="153154" y="111264"/>
                      </a:lnTo>
                      <a:lnTo>
                        <a:pt x="258230" y="6189"/>
                      </a:lnTo>
                      <a:lnTo>
                        <a:pt x="273174" y="0"/>
                      </a:lnTo>
                      <a:cubicBezTo>
                        <a:pt x="281654" y="0"/>
                        <a:pt x="290134" y="3235"/>
                        <a:pt x="296604" y="9704"/>
                      </a:cubicBezTo>
                      <a:cubicBezTo>
                        <a:pt x="309543" y="22642"/>
                        <a:pt x="309543" y="43622"/>
                        <a:pt x="296604" y="56561"/>
                      </a:cubicBezTo>
                      <a:lnTo>
                        <a:pt x="177359" y="175805"/>
                      </a:lnTo>
                      <a:cubicBezTo>
                        <a:pt x="170889" y="182274"/>
                        <a:pt x="162410" y="185510"/>
                        <a:pt x="153930" y="185510"/>
                      </a:cubicBezTo>
                      <a:lnTo>
                        <a:pt x="153154" y="185188"/>
                      </a:lnTo>
                      <a:lnTo>
                        <a:pt x="152377" y="185510"/>
                      </a:lnTo>
                      <a:cubicBezTo>
                        <a:pt x="143898" y="185510"/>
                        <a:pt x="135419" y="182274"/>
                        <a:pt x="128949" y="175805"/>
                      </a:cubicBezTo>
                      <a:lnTo>
                        <a:pt x="9705" y="56561"/>
                      </a:lnTo>
                      <a:cubicBezTo>
                        <a:pt x="-3235" y="43622"/>
                        <a:pt x="-3235" y="22642"/>
                        <a:pt x="9705" y="9704"/>
                      </a:cubicBezTo>
                      <a:cubicBezTo>
                        <a:pt x="16175" y="3235"/>
                        <a:pt x="24654" y="0"/>
                        <a:pt x="33134" y="0"/>
                      </a:cubicBezTo>
                      <a:close/>
                    </a:path>
                  </a:pathLst>
                </a:custGeom>
                <a:solidFill>
                  <a:srgbClr val="00BCEB"/>
                </a:solidFill>
                <a:ln w="25400"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5073"/>
                    </a:solidFill>
                    <a:effectLst/>
                    <a:uLnTx/>
                    <a:uFillTx/>
                    <a:latin typeface="ＭＳ Ｐゴシック"/>
                    <a:ea typeface="ＭＳ Ｐゴシック"/>
                  </a:endParaRPr>
                </a:p>
              </p:txBody>
            </p:sp>
          </p:grpSp>
        </p:grpSp>
        <p:grpSp>
          <p:nvGrpSpPr>
            <p:cNvPr id="91" name="Group 90">
              <a:extLst>
                <a:ext uri="{FF2B5EF4-FFF2-40B4-BE49-F238E27FC236}">
                  <a16:creationId xmlns:a16="http://schemas.microsoft.com/office/drawing/2014/main" xmlns="" id="{9F09F54F-E0A2-48E7-B641-EE7BD2F0E5A1}"/>
                </a:ext>
              </a:extLst>
            </p:cNvPr>
            <p:cNvGrpSpPr/>
            <p:nvPr/>
          </p:nvGrpSpPr>
          <p:grpSpPr>
            <a:xfrm>
              <a:off x="5926698" y="1335725"/>
              <a:ext cx="1131455" cy="707388"/>
              <a:chOff x="6789455" y="1335725"/>
              <a:chExt cx="1131455" cy="707388"/>
            </a:xfrm>
          </p:grpSpPr>
          <p:grpSp>
            <p:nvGrpSpPr>
              <p:cNvPr id="92" name="Group 91">
                <a:extLst>
                  <a:ext uri="{FF2B5EF4-FFF2-40B4-BE49-F238E27FC236}">
                    <a16:creationId xmlns:a16="http://schemas.microsoft.com/office/drawing/2014/main" xmlns="" id="{FBC7DD68-AD45-4728-B8D0-7C4C065C812F}"/>
                  </a:ext>
                </a:extLst>
              </p:cNvPr>
              <p:cNvGrpSpPr/>
              <p:nvPr/>
            </p:nvGrpSpPr>
            <p:grpSpPr>
              <a:xfrm>
                <a:off x="6789455" y="1335725"/>
                <a:ext cx="1131455" cy="707388"/>
                <a:chOff x="1604963" y="409575"/>
                <a:chExt cx="5895975" cy="3686175"/>
              </a:xfrm>
              <a:solidFill>
                <a:srgbClr val="FFFFFF"/>
              </a:solidFill>
            </p:grpSpPr>
            <p:sp>
              <p:nvSpPr>
                <p:cNvPr id="102" name="Rectangle: Rounded Corners 83">
                  <a:extLst>
                    <a:ext uri="{FF2B5EF4-FFF2-40B4-BE49-F238E27FC236}">
                      <a16:creationId xmlns:a16="http://schemas.microsoft.com/office/drawing/2014/main" xmlns="" id="{99C8D015-E1B5-4DA1-AC2F-66C444E6F9A5}"/>
                    </a:ext>
                  </a:extLst>
                </p:cNvPr>
                <p:cNvSpPr/>
                <p:nvPr/>
              </p:nvSpPr>
              <p:spPr>
                <a:xfrm>
                  <a:off x="1604963" y="2028825"/>
                  <a:ext cx="5895975" cy="1285875"/>
                </a:xfrm>
                <a:prstGeom prst="roundRect">
                  <a:avLst>
                    <a:gd name="adj" fmla="val 50000"/>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ＭＳ Ｐゴシック"/>
                    <a:ea typeface="ＭＳ Ｐゴシック"/>
                    <a:cs typeface=""/>
                  </a:endParaRPr>
                </a:p>
              </p:txBody>
            </p:sp>
            <p:sp>
              <p:nvSpPr>
                <p:cNvPr id="103" name="Rectangle: Rounded Corners 84">
                  <a:extLst>
                    <a:ext uri="{FF2B5EF4-FFF2-40B4-BE49-F238E27FC236}">
                      <a16:creationId xmlns:a16="http://schemas.microsoft.com/office/drawing/2014/main" xmlns="" id="{F0BF67B0-BCEA-40F5-BCAE-A5319F1E7E1B}"/>
                    </a:ext>
                  </a:extLst>
                </p:cNvPr>
                <p:cNvSpPr/>
                <p:nvPr/>
              </p:nvSpPr>
              <p:spPr>
                <a:xfrm>
                  <a:off x="2557464" y="1219200"/>
                  <a:ext cx="4429124" cy="1285875"/>
                </a:xfrm>
                <a:prstGeom prst="roundRect">
                  <a:avLst>
                    <a:gd name="adj" fmla="val 50000"/>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ＭＳ Ｐゴシック"/>
                    <a:ea typeface="ＭＳ Ｐゴシック"/>
                    <a:cs typeface=""/>
                  </a:endParaRPr>
                </a:p>
              </p:txBody>
            </p:sp>
            <p:sp>
              <p:nvSpPr>
                <p:cNvPr id="104" name="Rectangle: Rounded Corners 85">
                  <a:extLst>
                    <a:ext uri="{FF2B5EF4-FFF2-40B4-BE49-F238E27FC236}">
                      <a16:creationId xmlns:a16="http://schemas.microsoft.com/office/drawing/2014/main" xmlns="" id="{927973A0-471F-4064-BFA3-C6231A11289D}"/>
                    </a:ext>
                  </a:extLst>
                </p:cNvPr>
                <p:cNvSpPr/>
                <p:nvPr/>
              </p:nvSpPr>
              <p:spPr>
                <a:xfrm>
                  <a:off x="4114800" y="409575"/>
                  <a:ext cx="2405063" cy="1285875"/>
                </a:xfrm>
                <a:prstGeom prst="roundRect">
                  <a:avLst>
                    <a:gd name="adj" fmla="val 50000"/>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ＭＳ Ｐゴシック"/>
                    <a:ea typeface="ＭＳ Ｐゴシック"/>
                    <a:cs typeface=""/>
                  </a:endParaRPr>
                </a:p>
              </p:txBody>
            </p:sp>
            <p:sp>
              <p:nvSpPr>
                <p:cNvPr id="105" name="Rectangle: Rounded Corners 89">
                  <a:extLst>
                    <a:ext uri="{FF2B5EF4-FFF2-40B4-BE49-F238E27FC236}">
                      <a16:creationId xmlns:a16="http://schemas.microsoft.com/office/drawing/2014/main" xmlns="" id="{3FB391A8-6E8D-45E2-BA96-85FA6BB66B2E}"/>
                    </a:ext>
                  </a:extLst>
                </p:cNvPr>
                <p:cNvSpPr/>
                <p:nvPr/>
              </p:nvSpPr>
              <p:spPr>
                <a:xfrm>
                  <a:off x="2609850" y="2809875"/>
                  <a:ext cx="4357688" cy="1285875"/>
                </a:xfrm>
                <a:prstGeom prst="roundRect">
                  <a:avLst>
                    <a:gd name="adj" fmla="val 50000"/>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ＭＳ Ｐゴシック"/>
                    <a:ea typeface="ＭＳ Ｐゴシック"/>
                    <a:cs typeface=""/>
                  </a:endParaRPr>
                </a:p>
              </p:txBody>
            </p:sp>
          </p:grpSp>
          <p:grpSp>
            <p:nvGrpSpPr>
              <p:cNvPr id="93" name="Group 92">
                <a:extLst>
                  <a:ext uri="{FF2B5EF4-FFF2-40B4-BE49-F238E27FC236}">
                    <a16:creationId xmlns:a16="http://schemas.microsoft.com/office/drawing/2014/main" xmlns="" id="{0B2C879F-DBCB-4186-8A3E-79911B8DDFF5}"/>
                  </a:ext>
                </a:extLst>
              </p:cNvPr>
              <p:cNvGrpSpPr/>
              <p:nvPr/>
            </p:nvGrpSpPr>
            <p:grpSpPr>
              <a:xfrm>
                <a:off x="7058153" y="1614476"/>
                <a:ext cx="668088" cy="322620"/>
                <a:chOff x="7058153" y="1614476"/>
                <a:chExt cx="668088" cy="322620"/>
              </a:xfrm>
            </p:grpSpPr>
            <p:sp>
              <p:nvSpPr>
                <p:cNvPr id="100" name="Freeform: Shape 81">
                  <a:extLst>
                    <a:ext uri="{FF2B5EF4-FFF2-40B4-BE49-F238E27FC236}">
                      <a16:creationId xmlns:a16="http://schemas.microsoft.com/office/drawing/2014/main" xmlns="" id="{F0A933D4-0F87-466F-B573-093C4E74AD89}"/>
                    </a:ext>
                  </a:extLst>
                </p:cNvPr>
                <p:cNvSpPr/>
                <p:nvPr/>
              </p:nvSpPr>
              <p:spPr>
                <a:xfrm>
                  <a:off x="7058153" y="1614476"/>
                  <a:ext cx="668088" cy="322620"/>
                </a:xfrm>
                <a:custGeom>
                  <a:avLst/>
                  <a:gdLst>
                    <a:gd name="connsiteX0" fmla="*/ 0 w 3481387"/>
                    <a:gd name="connsiteY0" fmla="*/ 1681162 h 1681162"/>
                    <a:gd name="connsiteX1" fmla="*/ 1766887 w 3481387"/>
                    <a:gd name="connsiteY1" fmla="*/ 823912 h 1681162"/>
                    <a:gd name="connsiteX2" fmla="*/ 3481387 w 3481387"/>
                    <a:gd name="connsiteY2" fmla="*/ 0 h 1681162"/>
                    <a:gd name="connsiteX0" fmla="*/ 0 w 3481387"/>
                    <a:gd name="connsiteY0" fmla="*/ 1681162 h 1681162"/>
                    <a:gd name="connsiteX1" fmla="*/ 1766887 w 3481387"/>
                    <a:gd name="connsiteY1" fmla="*/ 838199 h 1681162"/>
                    <a:gd name="connsiteX2" fmla="*/ 3481387 w 3481387"/>
                    <a:gd name="connsiteY2"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Lst>
                  <a:ahLst/>
                  <a:cxnLst>
                    <a:cxn ang="0">
                      <a:pos x="connsiteX0" y="connsiteY0"/>
                    </a:cxn>
                    <a:cxn ang="0">
                      <a:pos x="connsiteX1" y="connsiteY1"/>
                    </a:cxn>
                  </a:cxnLst>
                  <a:rect l="l" t="t" r="r" b="b"/>
                  <a:pathLst>
                    <a:path w="3481387" h="1681162">
                      <a:moveTo>
                        <a:pt x="0" y="1681162"/>
                      </a:moveTo>
                      <a:cubicBezTo>
                        <a:pt x="1979612" y="1644650"/>
                        <a:pt x="1577975" y="7937"/>
                        <a:pt x="3481387" y="0"/>
                      </a:cubicBezTo>
                    </a:path>
                  </a:pathLst>
                </a:custGeom>
                <a:noFill/>
                <a:ln w="47625" cap="rnd" cmpd="sng" algn="ctr">
                  <a:solidFill>
                    <a:srgbClr val="00BCE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ＭＳ Ｐゴシック"/>
                    <a:ea typeface="ＭＳ Ｐゴシック"/>
                    <a:cs typeface=""/>
                  </a:endParaRPr>
                </a:p>
              </p:txBody>
            </p:sp>
            <p:sp>
              <p:nvSpPr>
                <p:cNvPr id="101" name="Freeform: Shape 82">
                  <a:extLst>
                    <a:ext uri="{FF2B5EF4-FFF2-40B4-BE49-F238E27FC236}">
                      <a16:creationId xmlns:a16="http://schemas.microsoft.com/office/drawing/2014/main" xmlns="" id="{C752A128-4A91-4008-84FC-3201A1067C60}"/>
                    </a:ext>
                  </a:extLst>
                </p:cNvPr>
                <p:cNvSpPr/>
                <p:nvPr/>
              </p:nvSpPr>
              <p:spPr>
                <a:xfrm flipH="1">
                  <a:off x="7058153" y="1614476"/>
                  <a:ext cx="668088" cy="322620"/>
                </a:xfrm>
                <a:custGeom>
                  <a:avLst/>
                  <a:gdLst>
                    <a:gd name="connsiteX0" fmla="*/ 0 w 3481387"/>
                    <a:gd name="connsiteY0" fmla="*/ 1681162 h 1681162"/>
                    <a:gd name="connsiteX1" fmla="*/ 1766887 w 3481387"/>
                    <a:gd name="connsiteY1" fmla="*/ 823912 h 1681162"/>
                    <a:gd name="connsiteX2" fmla="*/ 3481387 w 3481387"/>
                    <a:gd name="connsiteY2" fmla="*/ 0 h 1681162"/>
                    <a:gd name="connsiteX0" fmla="*/ 0 w 3481387"/>
                    <a:gd name="connsiteY0" fmla="*/ 1681162 h 1681162"/>
                    <a:gd name="connsiteX1" fmla="*/ 1766887 w 3481387"/>
                    <a:gd name="connsiteY1" fmla="*/ 838199 h 1681162"/>
                    <a:gd name="connsiteX2" fmla="*/ 3481387 w 3481387"/>
                    <a:gd name="connsiteY2"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 name="connsiteX0" fmla="*/ 0 w 3481387"/>
                    <a:gd name="connsiteY0" fmla="*/ 1681162 h 1681162"/>
                    <a:gd name="connsiteX1" fmla="*/ 3481387 w 3481387"/>
                    <a:gd name="connsiteY1" fmla="*/ 0 h 1681162"/>
                  </a:gdLst>
                  <a:ahLst/>
                  <a:cxnLst>
                    <a:cxn ang="0">
                      <a:pos x="connsiteX0" y="connsiteY0"/>
                    </a:cxn>
                    <a:cxn ang="0">
                      <a:pos x="connsiteX1" y="connsiteY1"/>
                    </a:cxn>
                  </a:cxnLst>
                  <a:rect l="l" t="t" r="r" b="b"/>
                  <a:pathLst>
                    <a:path w="3481387" h="1681162">
                      <a:moveTo>
                        <a:pt x="0" y="1681162"/>
                      </a:moveTo>
                      <a:cubicBezTo>
                        <a:pt x="1979612" y="1644650"/>
                        <a:pt x="1577975" y="7937"/>
                        <a:pt x="3481387" y="0"/>
                      </a:cubicBezTo>
                    </a:path>
                  </a:pathLst>
                </a:custGeom>
                <a:noFill/>
                <a:ln w="47625" cap="rnd" cmpd="sng" algn="ctr">
                  <a:solidFill>
                    <a:srgbClr val="00BCE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ＭＳ Ｐゴシック"/>
                    <a:ea typeface="ＭＳ Ｐゴシック"/>
                    <a:cs typeface=""/>
                  </a:endParaRPr>
                </a:p>
              </p:txBody>
            </p:sp>
          </p:grpSp>
          <p:grpSp>
            <p:nvGrpSpPr>
              <p:cNvPr id="94" name="Group 93">
                <a:extLst>
                  <a:ext uri="{FF2B5EF4-FFF2-40B4-BE49-F238E27FC236}">
                    <a16:creationId xmlns:a16="http://schemas.microsoft.com/office/drawing/2014/main" xmlns="" id="{AE6BAF11-1913-4585-92F2-B8DB8CEFE21C}"/>
                  </a:ext>
                </a:extLst>
              </p:cNvPr>
              <p:cNvGrpSpPr/>
              <p:nvPr/>
            </p:nvGrpSpPr>
            <p:grpSpPr>
              <a:xfrm>
                <a:off x="7108419" y="1689100"/>
                <a:ext cx="586748" cy="173372"/>
                <a:chOff x="3267075" y="2209800"/>
                <a:chExt cx="3057525" cy="938213"/>
              </a:xfrm>
            </p:grpSpPr>
            <p:cxnSp>
              <p:nvCxnSpPr>
                <p:cNvPr id="98" name="Straight Connector 97">
                  <a:extLst>
                    <a:ext uri="{FF2B5EF4-FFF2-40B4-BE49-F238E27FC236}">
                      <a16:creationId xmlns:a16="http://schemas.microsoft.com/office/drawing/2014/main" xmlns="" id="{A8177933-0A8E-4DA4-B25E-8EAE9674DD8F}"/>
                    </a:ext>
                  </a:extLst>
                </p:cNvPr>
                <p:cNvCxnSpPr/>
                <p:nvPr/>
              </p:nvCxnSpPr>
              <p:spPr>
                <a:xfrm>
                  <a:off x="3267075" y="2209800"/>
                  <a:ext cx="0" cy="938213"/>
                </a:xfrm>
                <a:prstGeom prst="line">
                  <a:avLst/>
                </a:prstGeom>
                <a:noFill/>
                <a:ln w="47625" cap="rnd" cmpd="sng" algn="ctr">
                  <a:solidFill>
                    <a:srgbClr val="005073"/>
                  </a:solidFill>
                  <a:prstDash val="solid"/>
                </a:ln>
                <a:effectLst/>
              </p:spPr>
            </p:cxnSp>
            <p:cxnSp>
              <p:nvCxnSpPr>
                <p:cNvPr id="99" name="Straight Connector 98">
                  <a:extLst>
                    <a:ext uri="{FF2B5EF4-FFF2-40B4-BE49-F238E27FC236}">
                      <a16:creationId xmlns:a16="http://schemas.microsoft.com/office/drawing/2014/main" xmlns="" id="{4F327CF9-313D-4A7E-998B-D420073CABDD}"/>
                    </a:ext>
                  </a:extLst>
                </p:cNvPr>
                <p:cNvCxnSpPr/>
                <p:nvPr/>
              </p:nvCxnSpPr>
              <p:spPr>
                <a:xfrm>
                  <a:off x="6324600" y="2209800"/>
                  <a:ext cx="0" cy="938213"/>
                </a:xfrm>
                <a:prstGeom prst="line">
                  <a:avLst/>
                </a:prstGeom>
                <a:noFill/>
                <a:ln w="47625" cap="rnd" cmpd="sng" algn="ctr">
                  <a:solidFill>
                    <a:srgbClr val="005073"/>
                  </a:solidFill>
                  <a:prstDash val="solid"/>
                </a:ln>
                <a:effectLst/>
              </p:spPr>
            </p:cxnSp>
          </p:grpSp>
          <p:grpSp>
            <p:nvGrpSpPr>
              <p:cNvPr id="95" name="Group 94">
                <a:extLst>
                  <a:ext uri="{FF2B5EF4-FFF2-40B4-BE49-F238E27FC236}">
                    <a16:creationId xmlns:a16="http://schemas.microsoft.com/office/drawing/2014/main" xmlns="" id="{9D4B2543-DF46-4A03-BF9B-090FEE9AE448}"/>
                  </a:ext>
                </a:extLst>
              </p:cNvPr>
              <p:cNvGrpSpPr/>
              <p:nvPr/>
            </p:nvGrpSpPr>
            <p:grpSpPr>
              <a:xfrm>
                <a:off x="7215350" y="1716088"/>
                <a:ext cx="372886" cy="119396"/>
                <a:chOff x="3267075" y="2209800"/>
                <a:chExt cx="3057525" cy="938213"/>
              </a:xfrm>
            </p:grpSpPr>
            <p:cxnSp>
              <p:nvCxnSpPr>
                <p:cNvPr id="96" name="Straight Connector 95">
                  <a:extLst>
                    <a:ext uri="{FF2B5EF4-FFF2-40B4-BE49-F238E27FC236}">
                      <a16:creationId xmlns:a16="http://schemas.microsoft.com/office/drawing/2014/main" xmlns="" id="{58FA354B-269B-4654-9C0B-F3CDF2A3E4F7}"/>
                    </a:ext>
                  </a:extLst>
                </p:cNvPr>
                <p:cNvCxnSpPr/>
                <p:nvPr/>
              </p:nvCxnSpPr>
              <p:spPr>
                <a:xfrm>
                  <a:off x="3267075" y="2209800"/>
                  <a:ext cx="0" cy="938213"/>
                </a:xfrm>
                <a:prstGeom prst="line">
                  <a:avLst/>
                </a:prstGeom>
                <a:noFill/>
                <a:ln w="47625" cap="rnd" cmpd="sng" algn="ctr">
                  <a:solidFill>
                    <a:srgbClr val="005073"/>
                  </a:solidFill>
                  <a:prstDash val="solid"/>
                </a:ln>
                <a:effectLst/>
              </p:spPr>
            </p:cxnSp>
            <p:cxnSp>
              <p:nvCxnSpPr>
                <p:cNvPr id="97" name="Straight Connector 96">
                  <a:extLst>
                    <a:ext uri="{FF2B5EF4-FFF2-40B4-BE49-F238E27FC236}">
                      <a16:creationId xmlns:a16="http://schemas.microsoft.com/office/drawing/2014/main" xmlns="" id="{618A1D36-E795-483F-AD33-752256EA6F06}"/>
                    </a:ext>
                  </a:extLst>
                </p:cNvPr>
                <p:cNvCxnSpPr/>
                <p:nvPr/>
              </p:nvCxnSpPr>
              <p:spPr>
                <a:xfrm>
                  <a:off x="6324600" y="2209800"/>
                  <a:ext cx="0" cy="938213"/>
                </a:xfrm>
                <a:prstGeom prst="line">
                  <a:avLst/>
                </a:prstGeom>
                <a:noFill/>
                <a:ln w="47625" cap="rnd" cmpd="sng" algn="ctr">
                  <a:solidFill>
                    <a:srgbClr val="005073"/>
                  </a:solidFill>
                  <a:prstDash val="solid"/>
                </a:ln>
                <a:effectLst/>
              </p:spPr>
            </p:cxnSp>
          </p:grpSp>
        </p:grpSp>
      </p:grpSp>
      <p:sp>
        <p:nvSpPr>
          <p:cNvPr id="133" name="TextBox 53">
            <a:extLst>
              <a:ext uri="{FF2B5EF4-FFF2-40B4-BE49-F238E27FC236}">
                <a16:creationId xmlns:a16="http://schemas.microsoft.com/office/drawing/2014/main" xmlns="" id="{7EE1715D-B0AC-4125-8016-BF1DB682548E}"/>
              </a:ext>
            </a:extLst>
          </p:cNvPr>
          <p:cNvSpPr txBox="1"/>
          <p:nvPr/>
        </p:nvSpPr>
        <p:spPr>
          <a:xfrm>
            <a:off x="5408333" y="3276208"/>
            <a:ext cx="2230019" cy="482568"/>
          </a:xfrm>
          <a:prstGeom prst="rect">
            <a:avLst/>
          </a:prstGeom>
          <a:noFill/>
        </p:spPr>
        <p:txBody>
          <a:bodyPr wrap="square" rtlCol="0">
            <a:spAutoFit/>
          </a:bodyPr>
          <a:lstStyle/>
          <a:p>
            <a:pPr algn="ctr">
              <a:lnSpc>
                <a:spcPct val="90000"/>
              </a:lnSpc>
              <a:spcBef>
                <a:spcPts val="600"/>
              </a:spcBef>
              <a:defRPr/>
            </a:pPr>
            <a:r>
              <a:rPr lang="ja-JP" altLang="en-US" sz="1400" kern="0" dirty="0" smtClean="0">
                <a:solidFill>
                  <a:srgbClr val="005073"/>
                </a:solidFill>
                <a:latin typeface="ＭＳ Ｐゴシック"/>
                <a:ea typeface="ＭＳ Ｐゴシック"/>
              </a:rPr>
              <a:t>インテントベースの</a:t>
            </a:r>
            <a:r>
              <a:rPr lang="en-US" altLang="ja-JP" sz="1400" kern="0" dirty="0">
                <a:solidFill>
                  <a:srgbClr val="005073"/>
                </a:solidFill>
                <a:latin typeface="ＭＳ Ｐゴシック"/>
                <a:ea typeface="ＭＳ Ｐゴシック"/>
              </a:rPr>
              <a:t/>
            </a:r>
            <a:br>
              <a:rPr lang="en-US" altLang="ja-JP" sz="1400" kern="0" dirty="0">
                <a:solidFill>
                  <a:srgbClr val="005073"/>
                </a:solidFill>
                <a:latin typeface="ＭＳ Ｐゴシック"/>
                <a:ea typeface="ＭＳ Ｐゴシック"/>
              </a:rPr>
            </a:br>
            <a:r>
              <a:rPr lang="ja-JP" altLang="en-US" sz="1400" kern="0" dirty="0" smtClean="0">
                <a:solidFill>
                  <a:srgbClr val="005073"/>
                </a:solidFill>
                <a:latin typeface="ＭＳ Ｐゴシック"/>
                <a:ea typeface="ＭＳ Ｐゴシック"/>
              </a:rPr>
              <a:t>インフラストラクチャ</a:t>
            </a:r>
            <a:endParaRPr lang="en-US" sz="1400" kern="0" dirty="0">
              <a:solidFill>
                <a:srgbClr val="005073"/>
              </a:solidFill>
              <a:latin typeface="ＭＳ Ｐゴシック"/>
              <a:ea typeface="ＭＳ Ｐゴシック"/>
            </a:endParaRPr>
          </a:p>
        </p:txBody>
      </p:sp>
      <p:sp>
        <p:nvSpPr>
          <p:cNvPr id="134" name="Oval 11">
            <a:extLst>
              <a:ext uri="{FF2B5EF4-FFF2-40B4-BE49-F238E27FC236}">
                <a16:creationId xmlns:a16="http://schemas.microsoft.com/office/drawing/2014/main" xmlns="" id="{23509E82-5CDA-44C4-821C-EF5E34F6FAC2}"/>
              </a:ext>
            </a:extLst>
          </p:cNvPr>
          <p:cNvSpPr>
            <a:spLocks noChangeAspect="1"/>
          </p:cNvSpPr>
          <p:nvPr/>
        </p:nvSpPr>
        <p:spPr>
          <a:xfrm>
            <a:off x="7033220" y="3833722"/>
            <a:ext cx="314970" cy="25138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rgbClr val="005073"/>
          </a:solidFill>
          <a:ln w="9525" cap="flat" cmpd="sng" algn="ctr">
            <a:noFill/>
            <a:prstDash val="solid"/>
          </a:ln>
          <a:effectLst/>
        </p:spPr>
        <p:txBody>
          <a:bodyPr rtlCol="0" anchor="ctr"/>
          <a:lstStyle/>
          <a:p>
            <a:pPr algn="ctr" defTabSz="457086">
              <a:defRPr/>
            </a:pPr>
            <a:endParaRPr lang="en-US" sz="1799" kern="0" dirty="0">
              <a:solidFill>
                <a:srgbClr val="005073"/>
              </a:solidFill>
              <a:latin typeface="ＭＳ Ｐゴシック"/>
              <a:ea typeface="ＭＳ Ｐゴシック"/>
              <a:cs typeface=""/>
            </a:endParaRPr>
          </a:p>
        </p:txBody>
      </p:sp>
      <p:sp>
        <p:nvSpPr>
          <p:cNvPr id="135" name="Oval 17">
            <a:extLst>
              <a:ext uri="{FF2B5EF4-FFF2-40B4-BE49-F238E27FC236}">
                <a16:creationId xmlns:a16="http://schemas.microsoft.com/office/drawing/2014/main" xmlns="" id="{FD0160BB-219F-4062-9095-6A0F9EEAFA1C}"/>
              </a:ext>
            </a:extLst>
          </p:cNvPr>
          <p:cNvSpPr/>
          <p:nvPr/>
        </p:nvSpPr>
        <p:spPr>
          <a:xfrm>
            <a:off x="6345051" y="3794894"/>
            <a:ext cx="338711" cy="338711"/>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9525" cap="flat" cmpd="sng" algn="ctr">
            <a:noFill/>
            <a:prstDash val="solid"/>
          </a:ln>
          <a:effectLst/>
        </p:spPr>
        <p:txBody>
          <a:bodyPr lIns="91412" tIns="45706" rIns="91412" bIns="45706" rtlCol="0" anchor="ctr"/>
          <a:lstStyle/>
          <a:p>
            <a:pPr algn="ctr" defTabSz="457086">
              <a:defRPr/>
            </a:pPr>
            <a:endParaRPr lang="en-US" sz="1799" kern="0" dirty="0">
              <a:solidFill>
                <a:srgbClr val="005073"/>
              </a:solidFill>
              <a:latin typeface="ＭＳ Ｐゴシック"/>
              <a:ea typeface="ＭＳ Ｐゴシック"/>
              <a:cs typeface=""/>
            </a:endParaRPr>
          </a:p>
        </p:txBody>
      </p:sp>
      <p:sp>
        <p:nvSpPr>
          <p:cNvPr id="136" name="Rounded Rectangle 25">
            <a:extLst>
              <a:ext uri="{FF2B5EF4-FFF2-40B4-BE49-F238E27FC236}">
                <a16:creationId xmlns:a16="http://schemas.microsoft.com/office/drawing/2014/main" xmlns="" id="{5ED1BD28-F107-4F1B-9884-C20F646242A1}"/>
              </a:ext>
            </a:extLst>
          </p:cNvPr>
          <p:cNvSpPr/>
          <p:nvPr/>
        </p:nvSpPr>
        <p:spPr>
          <a:xfrm>
            <a:off x="5718976" y="3825941"/>
            <a:ext cx="276617" cy="276617"/>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005073"/>
          </a:solidFill>
          <a:ln w="9525" cap="flat" cmpd="sng" algn="ctr">
            <a:noFill/>
            <a:prstDash val="solid"/>
          </a:ln>
          <a:effectLst/>
        </p:spPr>
        <p:txBody>
          <a:bodyPr lIns="91412" tIns="45706" rIns="91412" bIns="45706" rtlCol="0" anchor="ctr"/>
          <a:lstStyle/>
          <a:p>
            <a:pPr algn="ctr" defTabSz="457086">
              <a:defRPr/>
            </a:pPr>
            <a:endParaRPr lang="en-US" sz="1799" kern="0" dirty="0">
              <a:solidFill>
                <a:srgbClr val="005073"/>
              </a:solidFill>
              <a:latin typeface="ＭＳ Ｐゴシック"/>
              <a:ea typeface="ＭＳ Ｐゴシック"/>
              <a:cs typeface=""/>
            </a:endParaRPr>
          </a:p>
        </p:txBody>
      </p:sp>
      <p:sp>
        <p:nvSpPr>
          <p:cNvPr id="137" name="TextBox 57">
            <a:extLst>
              <a:ext uri="{FF2B5EF4-FFF2-40B4-BE49-F238E27FC236}">
                <a16:creationId xmlns:a16="http://schemas.microsoft.com/office/drawing/2014/main" xmlns="" id="{0745D531-CCA2-46C8-AE4A-ABB3A6B1173E}"/>
              </a:ext>
            </a:extLst>
          </p:cNvPr>
          <p:cNvSpPr txBox="1"/>
          <p:nvPr/>
        </p:nvSpPr>
        <p:spPr>
          <a:xfrm>
            <a:off x="2300635" y="1523464"/>
            <a:ext cx="1213792" cy="291618"/>
          </a:xfrm>
          <a:prstGeom prst="rect">
            <a:avLst/>
          </a:prstGeom>
          <a:noFill/>
        </p:spPr>
        <p:txBody>
          <a:bodyPr wrap="square" rtlCol="0">
            <a:spAutoFit/>
          </a:bodyPr>
          <a:lstStyle/>
          <a:p>
            <a:pPr algn="ctr">
              <a:lnSpc>
                <a:spcPct val="90000"/>
              </a:lnSpc>
              <a:spcBef>
                <a:spcPts val="600"/>
              </a:spcBef>
              <a:defRPr/>
            </a:pPr>
            <a:r>
              <a:rPr lang="en-US" sz="1400" kern="0" dirty="0">
                <a:solidFill>
                  <a:srgbClr val="005073"/>
                </a:solidFill>
                <a:latin typeface="ＭＳ Ｐゴシック"/>
                <a:ea typeface="ＭＳ Ｐゴシック"/>
              </a:rPr>
              <a:t>DNA Center</a:t>
            </a:r>
          </a:p>
        </p:txBody>
      </p:sp>
      <p:sp>
        <p:nvSpPr>
          <p:cNvPr id="138" name="Freeform 34">
            <a:extLst>
              <a:ext uri="{FF2B5EF4-FFF2-40B4-BE49-F238E27FC236}">
                <a16:creationId xmlns:a16="http://schemas.microsoft.com/office/drawing/2014/main" xmlns="" id="{1EFECD33-F162-43AC-BE5B-A633726B4106}"/>
              </a:ext>
            </a:extLst>
          </p:cNvPr>
          <p:cNvSpPr>
            <a:spLocks/>
          </p:cNvSpPr>
          <p:nvPr/>
        </p:nvSpPr>
        <p:spPr bwMode="auto">
          <a:xfrm>
            <a:off x="3259658" y="1855041"/>
            <a:ext cx="398720" cy="398015"/>
          </a:xfrm>
          <a:custGeom>
            <a:avLst/>
            <a:gdLst>
              <a:gd name="connsiteX0" fmla="*/ 36676 w 795148"/>
              <a:gd name="connsiteY0" fmla="*/ 526328 h 793736"/>
              <a:gd name="connsiteX1" fmla="*/ 215167 w 795148"/>
              <a:gd name="connsiteY1" fmla="*/ 526328 h 793736"/>
              <a:gd name="connsiteX2" fmla="*/ 251844 w 795148"/>
              <a:gd name="connsiteY2" fmla="*/ 562407 h 793736"/>
              <a:gd name="connsiteX3" fmla="*/ 215167 w 795148"/>
              <a:gd name="connsiteY3" fmla="*/ 598486 h 793736"/>
              <a:gd name="connsiteX4" fmla="*/ 36676 w 795148"/>
              <a:gd name="connsiteY4" fmla="*/ 598486 h 793736"/>
              <a:gd name="connsiteX5" fmla="*/ 0 w 795148"/>
              <a:gd name="connsiteY5" fmla="*/ 562407 h 793736"/>
              <a:gd name="connsiteX6" fmla="*/ 36676 w 795148"/>
              <a:gd name="connsiteY6" fmla="*/ 526328 h 793736"/>
              <a:gd name="connsiteX7" fmla="*/ 563066 w 795148"/>
              <a:gd name="connsiteY7" fmla="*/ 417637 h 793736"/>
              <a:gd name="connsiteX8" fmla="*/ 520293 w 795148"/>
              <a:gd name="connsiteY8" fmla="*/ 424218 h 793736"/>
              <a:gd name="connsiteX9" fmla="*/ 482246 w 795148"/>
              <a:gd name="connsiteY9" fmla="*/ 441872 h 793736"/>
              <a:gd name="connsiteX10" fmla="*/ 429893 w 795148"/>
              <a:gd name="connsiteY10" fmla="*/ 506401 h 793736"/>
              <a:gd name="connsiteX11" fmla="*/ 418935 w 795148"/>
              <a:gd name="connsiteY11" fmla="*/ 562407 h 793736"/>
              <a:gd name="connsiteX12" fmla="*/ 443285 w 795148"/>
              <a:gd name="connsiteY12" fmla="*/ 642763 h 793736"/>
              <a:gd name="connsiteX13" fmla="*/ 507814 w 795148"/>
              <a:gd name="connsiteY13" fmla="*/ 695117 h 793736"/>
              <a:gd name="connsiteX14" fmla="*/ 563820 w 795148"/>
              <a:gd name="connsiteY14" fmla="*/ 707292 h 793736"/>
              <a:gd name="connsiteX15" fmla="*/ 644176 w 795148"/>
              <a:gd name="connsiteY15" fmla="*/ 681724 h 793736"/>
              <a:gd name="connsiteX16" fmla="*/ 696529 w 795148"/>
              <a:gd name="connsiteY16" fmla="*/ 618413 h 793736"/>
              <a:gd name="connsiteX17" fmla="*/ 708559 w 795148"/>
              <a:gd name="connsiteY17" fmla="*/ 563075 h 793736"/>
              <a:gd name="connsiteX18" fmla="*/ 708473 w 795148"/>
              <a:gd name="connsiteY18" fmla="*/ 562863 h 793736"/>
              <a:gd name="connsiteX19" fmla="*/ 682836 w 795148"/>
              <a:gd name="connsiteY19" fmla="*/ 481128 h 793736"/>
              <a:gd name="connsiteX20" fmla="*/ 619355 w 795148"/>
              <a:gd name="connsiteY20" fmla="*/ 428671 h 793736"/>
              <a:gd name="connsiteX21" fmla="*/ 563199 w 795148"/>
              <a:gd name="connsiteY21" fmla="*/ 417692 h 793736"/>
              <a:gd name="connsiteX22" fmla="*/ 563199 w 795148"/>
              <a:gd name="connsiteY22" fmla="*/ 331077 h 793736"/>
              <a:gd name="connsiteX23" fmla="*/ 563444 w 795148"/>
              <a:gd name="connsiteY23" fmla="*/ 331114 h 793736"/>
              <a:gd name="connsiteX24" fmla="*/ 563820 w 795148"/>
              <a:gd name="connsiteY24" fmla="*/ 331077 h 793736"/>
              <a:gd name="connsiteX25" fmla="*/ 563652 w 795148"/>
              <a:gd name="connsiteY25" fmla="*/ 331145 h 793736"/>
              <a:gd name="connsiteX26" fmla="*/ 632021 w 795148"/>
              <a:gd name="connsiteY26" fmla="*/ 341446 h 793736"/>
              <a:gd name="connsiteX27" fmla="*/ 692602 w 795148"/>
              <a:gd name="connsiteY27" fmla="*/ 370115 h 793736"/>
              <a:gd name="connsiteX28" fmla="*/ 776836 w 795148"/>
              <a:gd name="connsiteY28" fmla="*/ 472588 h 793736"/>
              <a:gd name="connsiteX29" fmla="*/ 790113 w 795148"/>
              <a:gd name="connsiteY29" fmla="*/ 516353 h 793736"/>
              <a:gd name="connsiteX30" fmla="*/ 795109 w 795148"/>
              <a:gd name="connsiteY30" fmla="*/ 562499 h 793736"/>
              <a:gd name="connsiteX31" fmla="*/ 795148 w 795148"/>
              <a:gd name="connsiteY31" fmla="*/ 562407 h 793736"/>
              <a:gd name="connsiteX32" fmla="*/ 795119 w 795148"/>
              <a:gd name="connsiteY32" fmla="*/ 562596 h 793736"/>
              <a:gd name="connsiteX33" fmla="*/ 795148 w 795148"/>
              <a:gd name="connsiteY33" fmla="*/ 562863 h 793736"/>
              <a:gd name="connsiteX34" fmla="*/ 795039 w 795148"/>
              <a:gd name="connsiteY34" fmla="*/ 563118 h 793736"/>
              <a:gd name="connsiteX35" fmla="*/ 784647 w 795148"/>
              <a:gd name="connsiteY35" fmla="*/ 631045 h 793736"/>
              <a:gd name="connsiteX36" fmla="*/ 754970 w 795148"/>
              <a:gd name="connsiteY36" fmla="*/ 691464 h 793736"/>
              <a:gd name="connsiteX37" fmla="*/ 653916 w 795148"/>
              <a:gd name="connsiteY37" fmla="*/ 775473 h 793736"/>
              <a:gd name="connsiteX38" fmla="*/ 563820 w 795148"/>
              <a:gd name="connsiteY38" fmla="*/ 793736 h 793736"/>
              <a:gd name="connsiteX39" fmla="*/ 434763 w 795148"/>
              <a:gd name="connsiteY39" fmla="*/ 753558 h 793736"/>
              <a:gd name="connsiteX40" fmla="*/ 350754 w 795148"/>
              <a:gd name="connsiteY40" fmla="*/ 652503 h 793736"/>
              <a:gd name="connsiteX41" fmla="*/ 332491 w 795148"/>
              <a:gd name="connsiteY41" fmla="*/ 562407 h 793736"/>
              <a:gd name="connsiteX42" fmla="*/ 371452 w 795148"/>
              <a:gd name="connsiteY42" fmla="*/ 433349 h 793736"/>
              <a:gd name="connsiteX43" fmla="*/ 473723 w 795148"/>
              <a:gd name="connsiteY43" fmla="*/ 349340 h 793736"/>
              <a:gd name="connsiteX44" fmla="*/ 517402 w 795148"/>
              <a:gd name="connsiteY44" fmla="*/ 335643 h 793736"/>
              <a:gd name="connsiteX45" fmla="*/ 563001 w 795148"/>
              <a:gd name="connsiteY45" fmla="*/ 331158 h 793736"/>
              <a:gd name="connsiteX46" fmla="*/ 107908 w 795148"/>
              <a:gd name="connsiteY46" fmla="*/ 263164 h 793736"/>
              <a:gd name="connsiteX47" fmla="*/ 126177 w 795148"/>
              <a:gd name="connsiteY47" fmla="*/ 268015 h 793736"/>
              <a:gd name="connsiteX48" fmla="*/ 279638 w 795148"/>
              <a:gd name="connsiteY48" fmla="*/ 356545 h 793736"/>
              <a:gd name="connsiteX49" fmla="*/ 293035 w 795148"/>
              <a:gd name="connsiteY49" fmla="*/ 406267 h 793736"/>
              <a:gd name="connsiteX50" fmla="*/ 261369 w 795148"/>
              <a:gd name="connsiteY50" fmla="*/ 424458 h 793736"/>
              <a:gd name="connsiteX51" fmla="*/ 243100 w 795148"/>
              <a:gd name="connsiteY51" fmla="*/ 419607 h 793736"/>
              <a:gd name="connsiteX52" fmla="*/ 89639 w 795148"/>
              <a:gd name="connsiteY52" fmla="*/ 331077 h 793736"/>
              <a:gd name="connsiteX53" fmla="*/ 76241 w 795148"/>
              <a:gd name="connsiteY53" fmla="*/ 281355 h 793736"/>
              <a:gd name="connsiteX54" fmla="*/ 107908 w 795148"/>
              <a:gd name="connsiteY54" fmla="*/ 263164 h 793736"/>
              <a:gd name="connsiteX55" fmla="*/ 300199 w 795148"/>
              <a:gd name="connsiteY55" fmla="*/ 70743 h 793736"/>
              <a:gd name="connsiteX56" fmla="*/ 331768 w 795148"/>
              <a:gd name="connsiteY56" fmla="*/ 88999 h 793736"/>
              <a:gd name="connsiteX57" fmla="*/ 420402 w 795148"/>
              <a:gd name="connsiteY57" fmla="*/ 242351 h 793736"/>
              <a:gd name="connsiteX58" fmla="*/ 407046 w 795148"/>
              <a:gd name="connsiteY58" fmla="*/ 292252 h 793736"/>
              <a:gd name="connsiteX59" fmla="*/ 388834 w 795148"/>
              <a:gd name="connsiteY59" fmla="*/ 297120 h 793736"/>
              <a:gd name="connsiteX60" fmla="*/ 357265 w 795148"/>
              <a:gd name="connsiteY60" fmla="*/ 278864 h 793736"/>
              <a:gd name="connsiteX61" fmla="*/ 268631 w 795148"/>
              <a:gd name="connsiteY61" fmla="*/ 125512 h 793736"/>
              <a:gd name="connsiteX62" fmla="*/ 281987 w 795148"/>
              <a:gd name="connsiteY62" fmla="*/ 75611 h 793736"/>
              <a:gd name="connsiteX63" fmla="*/ 300199 w 795148"/>
              <a:gd name="connsiteY63" fmla="*/ 70743 h 793736"/>
              <a:gd name="connsiteX64" fmla="*/ 563112 w 795148"/>
              <a:gd name="connsiteY64" fmla="*/ 0 h 793736"/>
              <a:gd name="connsiteX65" fmla="*/ 599898 w 795148"/>
              <a:gd name="connsiteY65" fmla="*/ 36470 h 793736"/>
              <a:gd name="connsiteX66" fmla="*/ 599898 w 795148"/>
              <a:gd name="connsiteY66" fmla="*/ 213959 h 793736"/>
              <a:gd name="connsiteX67" fmla="*/ 563112 w 795148"/>
              <a:gd name="connsiteY67" fmla="*/ 250430 h 793736"/>
              <a:gd name="connsiteX68" fmla="*/ 526326 w 795148"/>
              <a:gd name="connsiteY68" fmla="*/ 213959 h 793736"/>
              <a:gd name="connsiteX69" fmla="*/ 526326 w 795148"/>
              <a:gd name="connsiteY69" fmla="*/ 36470 h 793736"/>
              <a:gd name="connsiteX70" fmla="*/ 563112 w 795148"/>
              <a:gd name="connsiteY70" fmla="*/ 0 h 79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95148" h="793736">
                <a:moveTo>
                  <a:pt x="36676" y="526328"/>
                </a:moveTo>
                <a:cubicBezTo>
                  <a:pt x="36676" y="526328"/>
                  <a:pt x="36676" y="526328"/>
                  <a:pt x="215167" y="526328"/>
                </a:cubicBezTo>
                <a:cubicBezTo>
                  <a:pt x="234728" y="526328"/>
                  <a:pt x="251844" y="541962"/>
                  <a:pt x="251844" y="562407"/>
                </a:cubicBezTo>
                <a:cubicBezTo>
                  <a:pt x="251844" y="581649"/>
                  <a:pt x="234728" y="598486"/>
                  <a:pt x="215167" y="598486"/>
                </a:cubicBezTo>
                <a:cubicBezTo>
                  <a:pt x="215167" y="598486"/>
                  <a:pt x="215167" y="598486"/>
                  <a:pt x="36676" y="598486"/>
                </a:cubicBezTo>
                <a:cubicBezTo>
                  <a:pt x="15893" y="598486"/>
                  <a:pt x="0" y="581649"/>
                  <a:pt x="0" y="562407"/>
                </a:cubicBezTo>
                <a:cubicBezTo>
                  <a:pt x="0" y="541962"/>
                  <a:pt x="15893" y="526328"/>
                  <a:pt x="36676" y="526328"/>
                </a:cubicBezTo>
                <a:close/>
                <a:moveTo>
                  <a:pt x="563066" y="417637"/>
                </a:moveTo>
                <a:lnTo>
                  <a:pt x="520293" y="424218"/>
                </a:lnTo>
                <a:cubicBezTo>
                  <a:pt x="506596" y="428479"/>
                  <a:pt x="493813" y="434567"/>
                  <a:pt x="482246" y="441872"/>
                </a:cubicBezTo>
                <a:cubicBezTo>
                  <a:pt x="459113" y="457700"/>
                  <a:pt x="440850" y="479615"/>
                  <a:pt x="429893" y="506401"/>
                </a:cubicBezTo>
                <a:cubicBezTo>
                  <a:pt x="422588" y="523446"/>
                  <a:pt x="418935" y="541709"/>
                  <a:pt x="418935" y="562407"/>
                </a:cubicBezTo>
                <a:cubicBezTo>
                  <a:pt x="418935" y="592845"/>
                  <a:pt x="427458" y="619630"/>
                  <a:pt x="443285" y="642763"/>
                </a:cubicBezTo>
                <a:cubicBezTo>
                  <a:pt x="459113" y="665896"/>
                  <a:pt x="481028" y="684159"/>
                  <a:pt x="507814" y="695117"/>
                </a:cubicBezTo>
                <a:cubicBezTo>
                  <a:pt x="524859" y="702422"/>
                  <a:pt x="543122" y="707292"/>
                  <a:pt x="563820" y="707292"/>
                </a:cubicBezTo>
                <a:cubicBezTo>
                  <a:pt x="594258" y="707292"/>
                  <a:pt x="621043" y="697552"/>
                  <a:pt x="644176" y="681724"/>
                </a:cubicBezTo>
                <a:cubicBezTo>
                  <a:pt x="667309" y="667114"/>
                  <a:pt x="685572" y="643981"/>
                  <a:pt x="696529" y="618413"/>
                </a:cubicBezTo>
                <a:lnTo>
                  <a:pt x="708559" y="563075"/>
                </a:lnTo>
                <a:lnTo>
                  <a:pt x="708473" y="562863"/>
                </a:lnTo>
                <a:cubicBezTo>
                  <a:pt x="708473" y="532365"/>
                  <a:pt x="698706" y="504306"/>
                  <a:pt x="682836" y="481128"/>
                </a:cubicBezTo>
                <a:cubicBezTo>
                  <a:pt x="666966" y="457949"/>
                  <a:pt x="644992" y="439650"/>
                  <a:pt x="619355" y="428671"/>
                </a:cubicBezTo>
                <a:cubicBezTo>
                  <a:pt x="602265" y="421352"/>
                  <a:pt x="582732" y="417692"/>
                  <a:pt x="563199" y="417692"/>
                </a:cubicBezTo>
                <a:close/>
                <a:moveTo>
                  <a:pt x="563199" y="331077"/>
                </a:moveTo>
                <a:lnTo>
                  <a:pt x="563444" y="331114"/>
                </a:lnTo>
                <a:lnTo>
                  <a:pt x="563820" y="331077"/>
                </a:lnTo>
                <a:lnTo>
                  <a:pt x="563652" y="331145"/>
                </a:lnTo>
                <a:lnTo>
                  <a:pt x="632021" y="341446"/>
                </a:lnTo>
                <a:cubicBezTo>
                  <a:pt x="653842" y="348156"/>
                  <a:pt x="674290" y="357915"/>
                  <a:pt x="692602" y="370115"/>
                </a:cubicBezTo>
                <a:cubicBezTo>
                  <a:pt x="729226" y="395733"/>
                  <a:pt x="758525" y="431111"/>
                  <a:pt x="776836" y="472588"/>
                </a:cubicBezTo>
                <a:cubicBezTo>
                  <a:pt x="782330" y="486618"/>
                  <a:pt x="786908" y="501257"/>
                  <a:pt x="790113" y="516353"/>
                </a:cubicBezTo>
                <a:lnTo>
                  <a:pt x="795109" y="562499"/>
                </a:lnTo>
                <a:lnTo>
                  <a:pt x="795148" y="562407"/>
                </a:lnTo>
                <a:lnTo>
                  <a:pt x="795119" y="562596"/>
                </a:lnTo>
                <a:lnTo>
                  <a:pt x="795148" y="562863"/>
                </a:lnTo>
                <a:lnTo>
                  <a:pt x="795039" y="563118"/>
                </a:lnTo>
                <a:lnTo>
                  <a:pt x="784647" y="631045"/>
                </a:lnTo>
                <a:cubicBezTo>
                  <a:pt x="777799" y="652808"/>
                  <a:pt x="767754" y="673201"/>
                  <a:pt x="754970" y="691464"/>
                </a:cubicBezTo>
                <a:cubicBezTo>
                  <a:pt x="730620" y="727990"/>
                  <a:pt x="695312" y="757210"/>
                  <a:pt x="653916" y="775473"/>
                </a:cubicBezTo>
                <a:cubicBezTo>
                  <a:pt x="625913" y="786431"/>
                  <a:pt x="595475" y="793736"/>
                  <a:pt x="563820" y="793736"/>
                </a:cubicBezTo>
                <a:cubicBezTo>
                  <a:pt x="516337" y="793736"/>
                  <a:pt x="471288" y="779126"/>
                  <a:pt x="434763" y="753558"/>
                </a:cubicBezTo>
                <a:cubicBezTo>
                  <a:pt x="397020" y="729207"/>
                  <a:pt x="367799" y="693899"/>
                  <a:pt x="350754" y="652503"/>
                </a:cubicBezTo>
                <a:cubicBezTo>
                  <a:pt x="338579" y="624500"/>
                  <a:pt x="332491" y="594062"/>
                  <a:pt x="332491" y="562407"/>
                </a:cubicBezTo>
                <a:cubicBezTo>
                  <a:pt x="332491" y="514923"/>
                  <a:pt x="347101" y="469875"/>
                  <a:pt x="371452" y="433349"/>
                </a:cubicBezTo>
                <a:cubicBezTo>
                  <a:pt x="397020" y="395606"/>
                  <a:pt x="432328" y="366385"/>
                  <a:pt x="473723" y="349340"/>
                </a:cubicBezTo>
                <a:cubicBezTo>
                  <a:pt x="487725" y="343252"/>
                  <a:pt x="502335" y="338687"/>
                  <a:pt x="517402" y="335643"/>
                </a:cubicBezTo>
                <a:lnTo>
                  <a:pt x="563001" y="331158"/>
                </a:lnTo>
                <a:close/>
                <a:moveTo>
                  <a:pt x="107908" y="263164"/>
                </a:moveTo>
                <a:cubicBezTo>
                  <a:pt x="113998" y="263164"/>
                  <a:pt x="120087" y="264377"/>
                  <a:pt x="126177" y="268015"/>
                </a:cubicBezTo>
                <a:cubicBezTo>
                  <a:pt x="126177" y="268015"/>
                  <a:pt x="126177" y="268015"/>
                  <a:pt x="279638" y="356545"/>
                </a:cubicBezTo>
                <a:cubicBezTo>
                  <a:pt x="297907" y="366247"/>
                  <a:pt x="302779" y="388076"/>
                  <a:pt x="293035" y="406267"/>
                </a:cubicBezTo>
                <a:cubicBezTo>
                  <a:pt x="286945" y="417182"/>
                  <a:pt x="273548" y="424458"/>
                  <a:pt x="261369" y="424458"/>
                </a:cubicBezTo>
                <a:cubicBezTo>
                  <a:pt x="255279" y="424458"/>
                  <a:pt x="249189" y="423245"/>
                  <a:pt x="243100" y="419607"/>
                </a:cubicBezTo>
                <a:cubicBezTo>
                  <a:pt x="243100" y="419607"/>
                  <a:pt x="243100" y="419607"/>
                  <a:pt x="89639" y="331077"/>
                </a:cubicBezTo>
                <a:cubicBezTo>
                  <a:pt x="71370" y="321375"/>
                  <a:pt x="66498" y="298333"/>
                  <a:pt x="76241" y="281355"/>
                </a:cubicBezTo>
                <a:cubicBezTo>
                  <a:pt x="82331" y="269228"/>
                  <a:pt x="95728" y="263164"/>
                  <a:pt x="107908" y="263164"/>
                </a:cubicBezTo>
                <a:close/>
                <a:moveTo>
                  <a:pt x="300199" y="70743"/>
                </a:moveTo>
                <a:cubicBezTo>
                  <a:pt x="312341" y="70743"/>
                  <a:pt x="324483" y="76828"/>
                  <a:pt x="331768" y="88999"/>
                </a:cubicBezTo>
                <a:cubicBezTo>
                  <a:pt x="331768" y="88999"/>
                  <a:pt x="331768" y="88999"/>
                  <a:pt x="420402" y="242351"/>
                </a:cubicBezTo>
                <a:cubicBezTo>
                  <a:pt x="430115" y="259390"/>
                  <a:pt x="424044" y="282515"/>
                  <a:pt x="407046" y="292252"/>
                </a:cubicBezTo>
                <a:cubicBezTo>
                  <a:pt x="400975" y="295903"/>
                  <a:pt x="394905" y="297120"/>
                  <a:pt x="388834" y="297120"/>
                </a:cubicBezTo>
                <a:cubicBezTo>
                  <a:pt x="375478" y="297120"/>
                  <a:pt x="363336" y="291034"/>
                  <a:pt x="357265" y="278864"/>
                </a:cubicBezTo>
                <a:cubicBezTo>
                  <a:pt x="357265" y="278864"/>
                  <a:pt x="357265" y="278864"/>
                  <a:pt x="268631" y="125512"/>
                </a:cubicBezTo>
                <a:cubicBezTo>
                  <a:pt x="258918" y="108472"/>
                  <a:pt x="264989" y="85348"/>
                  <a:pt x="281987" y="75611"/>
                </a:cubicBezTo>
                <a:cubicBezTo>
                  <a:pt x="288058" y="71960"/>
                  <a:pt x="294128" y="70743"/>
                  <a:pt x="300199" y="70743"/>
                </a:cubicBezTo>
                <a:close/>
                <a:moveTo>
                  <a:pt x="563112" y="0"/>
                </a:moveTo>
                <a:cubicBezTo>
                  <a:pt x="582731" y="0"/>
                  <a:pt x="599898" y="15804"/>
                  <a:pt x="599898" y="36470"/>
                </a:cubicBezTo>
                <a:cubicBezTo>
                  <a:pt x="599898" y="36470"/>
                  <a:pt x="599898" y="36470"/>
                  <a:pt x="599898" y="213959"/>
                </a:cubicBezTo>
                <a:cubicBezTo>
                  <a:pt x="599898" y="233410"/>
                  <a:pt x="582731" y="250430"/>
                  <a:pt x="563112" y="250430"/>
                </a:cubicBezTo>
                <a:cubicBezTo>
                  <a:pt x="542267" y="250430"/>
                  <a:pt x="526326" y="233410"/>
                  <a:pt x="526326" y="213959"/>
                </a:cubicBezTo>
                <a:cubicBezTo>
                  <a:pt x="526326" y="213959"/>
                  <a:pt x="526326" y="213959"/>
                  <a:pt x="526326" y="36470"/>
                </a:cubicBezTo>
                <a:cubicBezTo>
                  <a:pt x="526326" y="15804"/>
                  <a:pt x="542267" y="0"/>
                  <a:pt x="563112" y="0"/>
                </a:cubicBezTo>
                <a:close/>
              </a:path>
            </a:pathLst>
          </a:custGeom>
          <a:solidFill>
            <a:srgbClr val="005073"/>
          </a:solidFill>
          <a:ln>
            <a:solidFill>
              <a:srgbClr val="005073"/>
            </a:solidFill>
          </a:ln>
          <a:extLst/>
        </p:spPr>
        <p:txBody>
          <a:bodyPr vert="horz" wrap="square" lIns="91416" tIns="45708" rIns="91416" bIns="45708" numCol="1" anchor="t" anchorCtr="0" compatLnSpc="1">
            <a:prstTxWarp prst="textNoShape">
              <a:avLst/>
            </a:prstTxWarp>
            <a:noAutofit/>
          </a:bodyPr>
          <a:lstStyle/>
          <a:p>
            <a:pPr>
              <a:defRPr/>
            </a:pPr>
            <a:endParaRPr lang="en-US" sz="1799" kern="0">
              <a:solidFill>
                <a:srgbClr val="FFFFFF"/>
              </a:solidFill>
              <a:latin typeface="ＭＳ Ｐゴシック"/>
              <a:ea typeface="ＭＳ Ｐゴシック"/>
              <a:cs typeface=""/>
            </a:endParaRPr>
          </a:p>
        </p:txBody>
      </p:sp>
      <p:sp>
        <p:nvSpPr>
          <p:cNvPr id="139" name="TextBox 59">
            <a:extLst>
              <a:ext uri="{FF2B5EF4-FFF2-40B4-BE49-F238E27FC236}">
                <a16:creationId xmlns:a16="http://schemas.microsoft.com/office/drawing/2014/main" xmlns="" id="{7F05BE74-B242-4460-B45D-813B9B67D31B}"/>
              </a:ext>
            </a:extLst>
          </p:cNvPr>
          <p:cNvSpPr txBox="1"/>
          <p:nvPr/>
        </p:nvSpPr>
        <p:spPr>
          <a:xfrm>
            <a:off x="3117274" y="2310073"/>
            <a:ext cx="749313" cy="220445"/>
          </a:xfrm>
          <a:prstGeom prst="rect">
            <a:avLst/>
          </a:prstGeom>
          <a:noFill/>
        </p:spPr>
        <p:txBody>
          <a:bodyPr wrap="square" rtlCol="0">
            <a:spAutoFit/>
          </a:bodyPr>
          <a:lstStyle/>
          <a:p>
            <a:pPr algn="ctr">
              <a:lnSpc>
                <a:spcPct val="90000"/>
              </a:lnSpc>
              <a:spcBef>
                <a:spcPts val="600"/>
              </a:spcBef>
              <a:defRPr/>
            </a:pPr>
            <a:r>
              <a:rPr lang="ja-JP" altLang="en-US" sz="900" kern="0" dirty="0" smtClean="0">
                <a:solidFill>
                  <a:srgbClr val="005073"/>
                </a:solidFill>
                <a:latin typeface="ＭＳ Ｐゴシック"/>
                <a:ea typeface="ＭＳ Ｐゴシック"/>
              </a:rPr>
              <a:t>分析</a:t>
            </a:r>
            <a:endParaRPr lang="en-US" sz="900" kern="0" dirty="0">
              <a:solidFill>
                <a:srgbClr val="005073"/>
              </a:solidFill>
              <a:latin typeface="ＭＳ Ｐゴシック"/>
              <a:ea typeface="ＭＳ Ｐゴシック"/>
            </a:endParaRPr>
          </a:p>
        </p:txBody>
      </p:sp>
      <p:sp>
        <p:nvSpPr>
          <p:cNvPr id="140" name="TextBox 60">
            <a:extLst>
              <a:ext uri="{FF2B5EF4-FFF2-40B4-BE49-F238E27FC236}">
                <a16:creationId xmlns:a16="http://schemas.microsoft.com/office/drawing/2014/main" xmlns="" id="{5DFB9ABA-96CC-4861-9192-5E43E6FADCF2}"/>
              </a:ext>
            </a:extLst>
          </p:cNvPr>
          <p:cNvSpPr txBox="1"/>
          <p:nvPr/>
        </p:nvSpPr>
        <p:spPr>
          <a:xfrm>
            <a:off x="1798364" y="2310073"/>
            <a:ext cx="609807" cy="220445"/>
          </a:xfrm>
          <a:prstGeom prst="rect">
            <a:avLst/>
          </a:prstGeom>
          <a:noFill/>
        </p:spPr>
        <p:txBody>
          <a:bodyPr wrap="square" rtlCol="0">
            <a:spAutoFit/>
          </a:bodyPr>
          <a:lstStyle/>
          <a:p>
            <a:pPr algn="ctr">
              <a:lnSpc>
                <a:spcPct val="90000"/>
              </a:lnSpc>
              <a:spcBef>
                <a:spcPts val="600"/>
              </a:spcBef>
              <a:defRPr/>
            </a:pPr>
            <a:r>
              <a:rPr lang="ja-JP" altLang="en-US" sz="900" kern="0" dirty="0" smtClean="0">
                <a:solidFill>
                  <a:srgbClr val="005073"/>
                </a:solidFill>
                <a:latin typeface="ＭＳ Ｐゴシック"/>
                <a:ea typeface="ＭＳ Ｐゴシック"/>
              </a:rPr>
              <a:t>ポリシー</a:t>
            </a:r>
            <a:endParaRPr lang="en-US" sz="900" kern="0" dirty="0">
              <a:solidFill>
                <a:srgbClr val="005073"/>
              </a:solidFill>
              <a:latin typeface="ＭＳ Ｐゴシック"/>
              <a:ea typeface="ＭＳ Ｐゴシック"/>
            </a:endParaRPr>
          </a:p>
        </p:txBody>
      </p:sp>
      <p:sp>
        <p:nvSpPr>
          <p:cNvPr id="141" name="TextBox 61">
            <a:extLst>
              <a:ext uri="{FF2B5EF4-FFF2-40B4-BE49-F238E27FC236}">
                <a16:creationId xmlns:a16="http://schemas.microsoft.com/office/drawing/2014/main" xmlns="" id="{4381734D-608A-427E-81E6-2A4C665964C8}"/>
              </a:ext>
            </a:extLst>
          </p:cNvPr>
          <p:cNvSpPr txBox="1"/>
          <p:nvPr/>
        </p:nvSpPr>
        <p:spPr>
          <a:xfrm>
            <a:off x="2337971" y="2310073"/>
            <a:ext cx="880134" cy="220445"/>
          </a:xfrm>
          <a:prstGeom prst="rect">
            <a:avLst/>
          </a:prstGeom>
          <a:noFill/>
        </p:spPr>
        <p:txBody>
          <a:bodyPr wrap="square" rtlCol="0">
            <a:spAutoFit/>
          </a:bodyPr>
          <a:lstStyle/>
          <a:p>
            <a:pPr algn="ctr">
              <a:lnSpc>
                <a:spcPct val="90000"/>
              </a:lnSpc>
              <a:spcBef>
                <a:spcPts val="600"/>
              </a:spcBef>
              <a:defRPr/>
            </a:pPr>
            <a:r>
              <a:rPr lang="ja-JP" altLang="en-US" sz="900" kern="0" dirty="0" smtClean="0">
                <a:solidFill>
                  <a:srgbClr val="005073"/>
                </a:solidFill>
                <a:latin typeface="ＭＳ Ｐゴシック"/>
                <a:ea typeface="ＭＳ Ｐゴシック"/>
              </a:rPr>
              <a:t>自動化</a:t>
            </a:r>
            <a:endParaRPr lang="en-US" sz="900" kern="0" dirty="0">
              <a:solidFill>
                <a:srgbClr val="005073"/>
              </a:solidFill>
              <a:latin typeface="ＭＳ Ｐゴシック"/>
              <a:ea typeface="ＭＳ Ｐゴシック"/>
            </a:endParaRPr>
          </a:p>
        </p:txBody>
      </p:sp>
      <p:grpSp>
        <p:nvGrpSpPr>
          <p:cNvPr id="142" name="Group 62">
            <a:extLst>
              <a:ext uri="{FF2B5EF4-FFF2-40B4-BE49-F238E27FC236}">
                <a16:creationId xmlns:a16="http://schemas.microsoft.com/office/drawing/2014/main" xmlns="" id="{21D5A48C-EF2B-4351-A56C-C0E83A7A9700}"/>
              </a:ext>
            </a:extLst>
          </p:cNvPr>
          <p:cNvGrpSpPr>
            <a:grpSpLocks noChangeAspect="1"/>
          </p:cNvGrpSpPr>
          <p:nvPr/>
        </p:nvGrpSpPr>
        <p:grpSpPr>
          <a:xfrm>
            <a:off x="2600982" y="1870757"/>
            <a:ext cx="363496" cy="366582"/>
            <a:chOff x="12587348" y="2301556"/>
            <a:chExt cx="115021" cy="115998"/>
          </a:xfrm>
          <a:solidFill>
            <a:srgbClr val="005073"/>
          </a:solidFill>
        </p:grpSpPr>
        <p:sp>
          <p:nvSpPr>
            <p:cNvPr id="143" name="Freeform 36">
              <a:extLst>
                <a:ext uri="{FF2B5EF4-FFF2-40B4-BE49-F238E27FC236}">
                  <a16:creationId xmlns:a16="http://schemas.microsoft.com/office/drawing/2014/main" xmlns="" id="{5F27467F-DEAF-454A-A6C5-A518A69387FA}"/>
                </a:ext>
              </a:extLst>
            </p:cNvPr>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44" name="Freeform 37">
              <a:extLst>
                <a:ext uri="{FF2B5EF4-FFF2-40B4-BE49-F238E27FC236}">
                  <a16:creationId xmlns:a16="http://schemas.microsoft.com/office/drawing/2014/main" xmlns="" id="{860783A8-5973-4BA0-B77C-C32E265F217D}"/>
                </a:ext>
              </a:extLst>
            </p:cNvPr>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45" name="Freeform 38">
              <a:extLst>
                <a:ext uri="{FF2B5EF4-FFF2-40B4-BE49-F238E27FC236}">
                  <a16:creationId xmlns:a16="http://schemas.microsoft.com/office/drawing/2014/main" xmlns="" id="{C1620DC1-EF24-43ED-A819-74543EC71AE8}"/>
                </a:ext>
              </a:extLst>
            </p:cNvPr>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46" name="Rectangle 39">
              <a:extLst>
                <a:ext uri="{FF2B5EF4-FFF2-40B4-BE49-F238E27FC236}">
                  <a16:creationId xmlns:a16="http://schemas.microsoft.com/office/drawing/2014/main" xmlns="" id="{F21B3D23-AE40-488C-AC09-AC6A7B503E13}"/>
                </a:ext>
              </a:extLst>
            </p:cNvPr>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47" name="Rectangle 40">
              <a:extLst>
                <a:ext uri="{FF2B5EF4-FFF2-40B4-BE49-F238E27FC236}">
                  <a16:creationId xmlns:a16="http://schemas.microsoft.com/office/drawing/2014/main" xmlns="" id="{EB7DE9FD-A49C-47CD-894A-AF0C2A07F692}"/>
                </a:ext>
              </a:extLst>
            </p:cNvPr>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48" name="Freeform 41">
              <a:extLst>
                <a:ext uri="{FF2B5EF4-FFF2-40B4-BE49-F238E27FC236}">
                  <a16:creationId xmlns:a16="http://schemas.microsoft.com/office/drawing/2014/main" xmlns="" id="{1C67EBA8-988C-4672-A2D6-BE24134A6ED4}"/>
                </a:ext>
              </a:extLst>
            </p:cNvPr>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49" name="Rectangle 42">
              <a:extLst>
                <a:ext uri="{FF2B5EF4-FFF2-40B4-BE49-F238E27FC236}">
                  <a16:creationId xmlns:a16="http://schemas.microsoft.com/office/drawing/2014/main" xmlns="" id="{56A70C0E-95AC-4F3D-925A-733E704C2685}"/>
                </a:ext>
              </a:extLst>
            </p:cNvPr>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0" name="Rectangle 43">
              <a:extLst>
                <a:ext uri="{FF2B5EF4-FFF2-40B4-BE49-F238E27FC236}">
                  <a16:creationId xmlns:a16="http://schemas.microsoft.com/office/drawing/2014/main" xmlns="" id="{CA9342EF-469B-42D6-96EB-F5AF86B400FF}"/>
                </a:ext>
              </a:extLst>
            </p:cNvPr>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1" name="Freeform 44">
              <a:extLst>
                <a:ext uri="{FF2B5EF4-FFF2-40B4-BE49-F238E27FC236}">
                  <a16:creationId xmlns:a16="http://schemas.microsoft.com/office/drawing/2014/main" xmlns="" id="{6E3225C0-2748-494A-ABE2-A091C2457391}"/>
                </a:ext>
              </a:extLst>
            </p:cNvPr>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2" name="Freeform 45">
              <a:extLst>
                <a:ext uri="{FF2B5EF4-FFF2-40B4-BE49-F238E27FC236}">
                  <a16:creationId xmlns:a16="http://schemas.microsoft.com/office/drawing/2014/main" xmlns="" id="{EBC9E7D8-E6B7-43A7-827B-B67B8A7416CA}"/>
                </a:ext>
              </a:extLst>
            </p:cNvPr>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3" name="Freeform 46">
              <a:extLst>
                <a:ext uri="{FF2B5EF4-FFF2-40B4-BE49-F238E27FC236}">
                  <a16:creationId xmlns:a16="http://schemas.microsoft.com/office/drawing/2014/main" xmlns="" id="{2A342823-D279-40D2-B15D-0A61CE855069}"/>
                </a:ext>
              </a:extLst>
            </p:cNvPr>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4" name="Freeform 47">
              <a:extLst>
                <a:ext uri="{FF2B5EF4-FFF2-40B4-BE49-F238E27FC236}">
                  <a16:creationId xmlns:a16="http://schemas.microsoft.com/office/drawing/2014/main" xmlns="" id="{723658FC-15A3-4FAD-A8D4-A70093548D0F}"/>
                </a:ext>
              </a:extLst>
            </p:cNvPr>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5" name="Oval 48">
              <a:extLst>
                <a:ext uri="{FF2B5EF4-FFF2-40B4-BE49-F238E27FC236}">
                  <a16:creationId xmlns:a16="http://schemas.microsoft.com/office/drawing/2014/main" xmlns="" id="{BCA990DD-AFB2-422D-ABB1-14C6420527CF}"/>
                </a:ext>
              </a:extLst>
            </p:cNvPr>
            <p:cNvSpPr>
              <a:spLocks noChangeAspect="1" noChangeArrowheads="1"/>
            </p:cNvSpPr>
            <p:nvPr/>
          </p:nvSpPr>
          <p:spPr bwMode="auto">
            <a:xfrm>
              <a:off x="12627372" y="2341557"/>
              <a:ext cx="34999" cy="35999"/>
            </a:xfrm>
            <a:prstGeom prst="ellipse">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6" name="Freeform 49">
              <a:extLst>
                <a:ext uri="{FF2B5EF4-FFF2-40B4-BE49-F238E27FC236}">
                  <a16:creationId xmlns:a16="http://schemas.microsoft.com/office/drawing/2014/main" xmlns="" id="{A314820F-85EF-4449-87B6-9E76427A32E2}"/>
                </a:ext>
              </a:extLst>
            </p:cNvPr>
            <p:cNvSpPr>
              <a:spLocks noChangeAspect="1" noEditPoints="1"/>
            </p:cNvSpPr>
            <p:nvPr/>
          </p:nvSpPr>
          <p:spPr bwMode="auto">
            <a:xfrm>
              <a:off x="12608360"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grpSp>
      <p:grpSp>
        <p:nvGrpSpPr>
          <p:cNvPr id="157" name="Group 77">
            <a:extLst>
              <a:ext uri="{FF2B5EF4-FFF2-40B4-BE49-F238E27FC236}">
                <a16:creationId xmlns:a16="http://schemas.microsoft.com/office/drawing/2014/main" xmlns="" id="{F6DC7D10-3806-4115-93DE-63509A00418D}"/>
              </a:ext>
            </a:extLst>
          </p:cNvPr>
          <p:cNvGrpSpPr>
            <a:grpSpLocks noChangeAspect="1"/>
          </p:cNvGrpSpPr>
          <p:nvPr/>
        </p:nvGrpSpPr>
        <p:grpSpPr>
          <a:xfrm>
            <a:off x="1900091" y="1843941"/>
            <a:ext cx="424258" cy="420218"/>
            <a:chOff x="7217552" y="3327527"/>
            <a:chExt cx="524984" cy="519984"/>
          </a:xfrm>
          <a:solidFill>
            <a:srgbClr val="005073"/>
          </a:solidFill>
        </p:grpSpPr>
        <p:sp>
          <p:nvSpPr>
            <p:cNvPr id="158" name="Freeform 108">
              <a:extLst>
                <a:ext uri="{FF2B5EF4-FFF2-40B4-BE49-F238E27FC236}">
                  <a16:creationId xmlns:a16="http://schemas.microsoft.com/office/drawing/2014/main" xmlns="" id="{66A82EBC-EF86-49F7-B467-CB7DD23888AB}"/>
                </a:ext>
              </a:extLst>
            </p:cNvPr>
            <p:cNvSpPr>
              <a:spLocks/>
            </p:cNvSpPr>
            <p:nvPr/>
          </p:nvSpPr>
          <p:spPr bwMode="auto">
            <a:xfrm>
              <a:off x="7225552" y="3327527"/>
              <a:ext cx="516984" cy="387988"/>
            </a:xfrm>
            <a:custGeom>
              <a:avLst/>
              <a:gdLst>
                <a:gd name="T0" fmla="*/ 199 w 219"/>
                <a:gd name="T1" fmla="*/ 164 h 164"/>
                <a:gd name="T2" fmla="*/ 197 w 219"/>
                <a:gd name="T3" fmla="*/ 164 h 164"/>
                <a:gd name="T4" fmla="*/ 194 w 219"/>
                <a:gd name="T5" fmla="*/ 156 h 164"/>
                <a:gd name="T6" fmla="*/ 199 w 219"/>
                <a:gd name="T7" fmla="*/ 81 h 164"/>
                <a:gd name="T8" fmla="*/ 150 w 219"/>
                <a:gd name="T9" fmla="*/ 25 h 164"/>
                <a:gd name="T10" fmla="*/ 75 w 219"/>
                <a:gd name="T11" fmla="*/ 20 h 164"/>
                <a:gd name="T12" fmla="*/ 19 w 219"/>
                <a:gd name="T13" fmla="*/ 70 h 164"/>
                <a:gd name="T14" fmla="*/ 12 w 219"/>
                <a:gd name="T15" fmla="*/ 90 h 164"/>
                <a:gd name="T16" fmla="*/ 5 w 219"/>
                <a:gd name="T17" fmla="*/ 94 h 164"/>
                <a:gd name="T18" fmla="*/ 0 w 219"/>
                <a:gd name="T19" fmla="*/ 87 h 164"/>
                <a:gd name="T20" fmla="*/ 9 w 219"/>
                <a:gd name="T21" fmla="*/ 65 h 164"/>
                <a:gd name="T22" fmla="*/ 71 w 219"/>
                <a:gd name="T23" fmla="*/ 10 h 164"/>
                <a:gd name="T24" fmla="*/ 155 w 219"/>
                <a:gd name="T25" fmla="*/ 15 h 164"/>
                <a:gd name="T26" fmla="*/ 210 w 219"/>
                <a:gd name="T27" fmla="*/ 78 h 164"/>
                <a:gd name="T28" fmla="*/ 204 w 219"/>
                <a:gd name="T29" fmla="*/ 161 h 164"/>
                <a:gd name="T30" fmla="*/ 199 w 219"/>
                <a:gd name="T3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64">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59" name="Freeform 109">
              <a:extLst>
                <a:ext uri="{FF2B5EF4-FFF2-40B4-BE49-F238E27FC236}">
                  <a16:creationId xmlns:a16="http://schemas.microsoft.com/office/drawing/2014/main" xmlns="" id="{2B246860-DC38-42B8-9646-B4A36A034870}"/>
                </a:ext>
              </a:extLst>
            </p:cNvPr>
            <p:cNvSpPr>
              <a:spLocks/>
            </p:cNvSpPr>
            <p:nvPr/>
          </p:nvSpPr>
          <p:spPr bwMode="auto">
            <a:xfrm>
              <a:off x="7255551" y="3509521"/>
              <a:ext cx="302991" cy="316990"/>
            </a:xfrm>
            <a:custGeom>
              <a:avLst/>
              <a:gdLst>
                <a:gd name="T0" fmla="*/ 50 w 128"/>
                <a:gd name="T1" fmla="*/ 134 h 134"/>
                <a:gd name="T2" fmla="*/ 45 w 128"/>
                <a:gd name="T3" fmla="*/ 131 h 134"/>
                <a:gd name="T4" fmla="*/ 47 w 128"/>
                <a:gd name="T5" fmla="*/ 123 h 134"/>
                <a:gd name="T6" fmla="*/ 94 w 128"/>
                <a:gd name="T7" fmla="*/ 81 h 134"/>
                <a:gd name="T8" fmla="*/ 113 w 128"/>
                <a:gd name="T9" fmla="*/ 40 h 134"/>
                <a:gd name="T10" fmla="*/ 102 w 128"/>
                <a:gd name="T11" fmla="*/ 18 h 134"/>
                <a:gd name="T12" fmla="*/ 76 w 128"/>
                <a:gd name="T13" fmla="*/ 27 h 134"/>
                <a:gd name="T14" fmla="*/ 71 w 128"/>
                <a:gd name="T15" fmla="*/ 37 h 134"/>
                <a:gd name="T16" fmla="*/ 53 w 128"/>
                <a:gd name="T17" fmla="*/ 70 h 134"/>
                <a:gd name="T18" fmla="*/ 8 w 128"/>
                <a:gd name="T19" fmla="*/ 96 h 134"/>
                <a:gd name="T20" fmla="*/ 1 w 128"/>
                <a:gd name="T21" fmla="*/ 92 h 134"/>
                <a:gd name="T22" fmla="*/ 4 w 128"/>
                <a:gd name="T23" fmla="*/ 85 h 134"/>
                <a:gd name="T24" fmla="*/ 44 w 128"/>
                <a:gd name="T25" fmla="*/ 63 h 134"/>
                <a:gd name="T26" fmla="*/ 61 w 128"/>
                <a:gd name="T27" fmla="*/ 32 h 134"/>
                <a:gd name="T28" fmla="*/ 65 w 128"/>
                <a:gd name="T29" fmla="*/ 22 h 134"/>
                <a:gd name="T30" fmla="*/ 107 w 128"/>
                <a:gd name="T31" fmla="*/ 8 h 134"/>
                <a:gd name="T32" fmla="*/ 123 w 128"/>
                <a:gd name="T33" fmla="*/ 44 h 134"/>
                <a:gd name="T34" fmla="*/ 104 w 128"/>
                <a:gd name="T35" fmla="*/ 88 h 134"/>
                <a:gd name="T36" fmla="*/ 52 w 128"/>
                <a:gd name="T37" fmla="*/ 133 h 134"/>
                <a:gd name="T38" fmla="*/ 50 w 128"/>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4">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60" name="Freeform 110">
              <a:extLst>
                <a:ext uri="{FF2B5EF4-FFF2-40B4-BE49-F238E27FC236}">
                  <a16:creationId xmlns:a16="http://schemas.microsoft.com/office/drawing/2014/main" xmlns="" id="{F2CFAD8D-138F-44BD-BAD1-AC9A1C46D74B}"/>
                </a:ext>
              </a:extLst>
            </p:cNvPr>
            <p:cNvSpPr>
              <a:spLocks/>
            </p:cNvSpPr>
            <p:nvPr/>
          </p:nvSpPr>
          <p:spPr bwMode="auto">
            <a:xfrm>
              <a:off x="7227552" y="3455523"/>
              <a:ext cx="398988" cy="391988"/>
            </a:xfrm>
            <a:custGeom>
              <a:avLst/>
              <a:gdLst>
                <a:gd name="T0" fmla="*/ 94 w 169"/>
                <a:gd name="T1" fmla="*/ 166 h 166"/>
                <a:gd name="T2" fmla="*/ 89 w 169"/>
                <a:gd name="T3" fmla="*/ 164 h 166"/>
                <a:gd name="T4" fmla="*/ 90 w 169"/>
                <a:gd name="T5" fmla="*/ 156 h 166"/>
                <a:gd name="T6" fmla="*/ 129 w 169"/>
                <a:gd name="T7" fmla="*/ 117 h 166"/>
                <a:gd name="T8" fmla="*/ 147 w 169"/>
                <a:gd name="T9" fmla="*/ 77 h 166"/>
                <a:gd name="T10" fmla="*/ 126 w 169"/>
                <a:gd name="T11" fmla="*/ 18 h 166"/>
                <a:gd name="T12" fmla="*/ 64 w 169"/>
                <a:gd name="T13" fmla="*/ 39 h 166"/>
                <a:gd name="T14" fmla="*/ 63 w 169"/>
                <a:gd name="T15" fmla="*/ 42 h 166"/>
                <a:gd name="T16" fmla="*/ 49 w 169"/>
                <a:gd name="T17" fmla="*/ 71 h 166"/>
                <a:gd name="T18" fmla="*/ 7 w 169"/>
                <a:gd name="T19" fmla="*/ 96 h 166"/>
                <a:gd name="T20" fmla="*/ 0 w 169"/>
                <a:gd name="T21" fmla="*/ 92 h 166"/>
                <a:gd name="T22" fmla="*/ 5 w 169"/>
                <a:gd name="T23" fmla="*/ 85 h 166"/>
                <a:gd name="T24" fmla="*/ 40 w 169"/>
                <a:gd name="T25" fmla="*/ 65 h 166"/>
                <a:gd name="T26" fmla="*/ 52 w 169"/>
                <a:gd name="T27" fmla="*/ 39 h 166"/>
                <a:gd name="T28" fmla="*/ 54 w 169"/>
                <a:gd name="T29" fmla="*/ 33 h 166"/>
                <a:gd name="T30" fmla="*/ 87 w 169"/>
                <a:gd name="T31" fmla="*/ 5 h 166"/>
                <a:gd name="T32" fmla="*/ 131 w 169"/>
                <a:gd name="T33" fmla="*/ 7 h 166"/>
                <a:gd name="T34" fmla="*/ 158 w 169"/>
                <a:gd name="T35" fmla="*/ 81 h 166"/>
                <a:gd name="T36" fmla="*/ 138 w 169"/>
                <a:gd name="T37" fmla="*/ 123 h 166"/>
                <a:gd name="T38" fmla="*/ 97 w 169"/>
                <a:gd name="T39" fmla="*/ 165 h 166"/>
                <a:gd name="T40" fmla="*/ 94 w 169"/>
                <a:gd name="T4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66">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61" name="Freeform 111">
              <a:extLst>
                <a:ext uri="{FF2B5EF4-FFF2-40B4-BE49-F238E27FC236}">
                  <a16:creationId xmlns:a16="http://schemas.microsoft.com/office/drawing/2014/main" xmlns="" id="{B5472C44-FBBA-4833-B541-E7A3A9B674D2}"/>
                </a:ext>
              </a:extLst>
            </p:cNvPr>
            <p:cNvSpPr>
              <a:spLocks/>
            </p:cNvSpPr>
            <p:nvPr/>
          </p:nvSpPr>
          <p:spPr bwMode="auto">
            <a:xfrm>
              <a:off x="7217552" y="3370526"/>
              <a:ext cx="479985" cy="464986"/>
            </a:xfrm>
            <a:custGeom>
              <a:avLst/>
              <a:gdLst>
                <a:gd name="T0" fmla="*/ 141 w 203"/>
                <a:gd name="T1" fmla="*/ 197 h 197"/>
                <a:gd name="T2" fmla="*/ 137 w 203"/>
                <a:gd name="T3" fmla="*/ 196 h 197"/>
                <a:gd name="T4" fmla="*/ 137 w 203"/>
                <a:gd name="T5" fmla="*/ 188 h 197"/>
                <a:gd name="T6" fmla="*/ 171 w 203"/>
                <a:gd name="T7" fmla="*/ 133 h 197"/>
                <a:gd name="T8" fmla="*/ 141 w 203"/>
                <a:gd name="T9" fmla="*/ 30 h 197"/>
                <a:gd name="T10" fmla="*/ 45 w 203"/>
                <a:gd name="T11" fmla="*/ 63 h 197"/>
                <a:gd name="T12" fmla="*/ 41 w 203"/>
                <a:gd name="T13" fmla="*/ 75 h 197"/>
                <a:gd name="T14" fmla="*/ 38 w 203"/>
                <a:gd name="T15" fmla="*/ 82 h 197"/>
                <a:gd name="T16" fmla="*/ 7 w 203"/>
                <a:gd name="T17" fmla="*/ 106 h 197"/>
                <a:gd name="T18" fmla="*/ 0 w 203"/>
                <a:gd name="T19" fmla="*/ 102 h 197"/>
                <a:gd name="T20" fmla="*/ 5 w 203"/>
                <a:gd name="T21" fmla="*/ 95 h 197"/>
                <a:gd name="T22" fmla="*/ 28 w 203"/>
                <a:gd name="T23" fmla="*/ 78 h 197"/>
                <a:gd name="T24" fmla="*/ 30 w 203"/>
                <a:gd name="T25" fmla="*/ 72 h 197"/>
                <a:gd name="T26" fmla="*/ 35 w 203"/>
                <a:gd name="T27" fmla="*/ 58 h 197"/>
                <a:gd name="T28" fmla="*/ 146 w 203"/>
                <a:gd name="T29" fmla="*/ 20 h 197"/>
                <a:gd name="T30" fmla="*/ 182 w 203"/>
                <a:gd name="T31" fmla="*/ 137 h 197"/>
                <a:gd name="T32" fmla="*/ 146 w 203"/>
                <a:gd name="T33" fmla="*/ 195 h 197"/>
                <a:gd name="T34" fmla="*/ 141 w 203"/>
                <a:gd name="T3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197">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sp>
          <p:nvSpPr>
            <p:cNvPr id="162" name="Freeform 112">
              <a:extLst>
                <a:ext uri="{FF2B5EF4-FFF2-40B4-BE49-F238E27FC236}">
                  <a16:creationId xmlns:a16="http://schemas.microsoft.com/office/drawing/2014/main" xmlns="" id="{6B8FD4A0-AE6F-43D9-B89A-F7B458156BAF}"/>
                </a:ext>
              </a:extLst>
            </p:cNvPr>
            <p:cNvSpPr>
              <a:spLocks/>
            </p:cNvSpPr>
            <p:nvPr/>
          </p:nvSpPr>
          <p:spPr bwMode="auto">
            <a:xfrm>
              <a:off x="7295550" y="3585519"/>
              <a:ext cx="191994" cy="202994"/>
            </a:xfrm>
            <a:custGeom>
              <a:avLst/>
              <a:gdLst>
                <a:gd name="T0" fmla="*/ 7 w 81"/>
                <a:gd name="T1" fmla="*/ 86 h 86"/>
                <a:gd name="T2" fmla="*/ 2 w 81"/>
                <a:gd name="T3" fmla="*/ 83 h 86"/>
                <a:gd name="T4" fmla="*/ 4 w 81"/>
                <a:gd name="T5" fmla="*/ 75 h 86"/>
                <a:gd name="T6" fmla="*/ 45 w 81"/>
                <a:gd name="T7" fmla="*/ 48 h 86"/>
                <a:gd name="T8" fmla="*/ 69 w 81"/>
                <a:gd name="T9" fmla="*/ 5 h 86"/>
                <a:gd name="T10" fmla="*/ 76 w 81"/>
                <a:gd name="T11" fmla="*/ 0 h 86"/>
                <a:gd name="T12" fmla="*/ 81 w 81"/>
                <a:gd name="T13" fmla="*/ 7 h 86"/>
                <a:gd name="T14" fmla="*/ 54 w 81"/>
                <a:gd name="T15" fmla="*/ 56 h 86"/>
                <a:gd name="T16" fmla="*/ 9 w 81"/>
                <a:gd name="T17" fmla="*/ 86 h 86"/>
                <a:gd name="T18" fmla="*/ 7 w 81"/>
                <a:gd name="T1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6">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FFFFFF"/>
                </a:solidFill>
                <a:latin typeface="ＭＳ Ｐゴシック"/>
                <a:ea typeface="ＭＳ Ｐゴシック"/>
                <a:cs typeface=""/>
              </a:endParaRPr>
            </a:p>
          </p:txBody>
        </p:sp>
      </p:grpSp>
      <p:sp>
        <p:nvSpPr>
          <p:cNvPr id="163" name="TextBox 83">
            <a:extLst>
              <a:ext uri="{FF2B5EF4-FFF2-40B4-BE49-F238E27FC236}">
                <a16:creationId xmlns:a16="http://schemas.microsoft.com/office/drawing/2014/main" xmlns="" id="{073ED36E-BC2C-4022-8D77-76BB8281359B}"/>
              </a:ext>
            </a:extLst>
          </p:cNvPr>
          <p:cNvSpPr txBox="1"/>
          <p:nvPr/>
        </p:nvSpPr>
        <p:spPr>
          <a:xfrm>
            <a:off x="5452787" y="4146266"/>
            <a:ext cx="806715" cy="220445"/>
          </a:xfrm>
          <a:prstGeom prst="rect">
            <a:avLst/>
          </a:prstGeom>
          <a:noFill/>
        </p:spPr>
        <p:txBody>
          <a:bodyPr wrap="square" rtlCol="0">
            <a:spAutoFit/>
          </a:bodyPr>
          <a:lstStyle/>
          <a:p>
            <a:pPr algn="ctr">
              <a:lnSpc>
                <a:spcPct val="90000"/>
              </a:lnSpc>
              <a:spcBef>
                <a:spcPts val="450"/>
              </a:spcBef>
              <a:defRPr/>
            </a:pPr>
            <a:r>
              <a:rPr lang="ja-JP" altLang="en-US" sz="900" dirty="0" smtClean="0">
                <a:solidFill>
                  <a:srgbClr val="005073"/>
                </a:solidFill>
                <a:latin typeface="ＭＳ Ｐゴシック"/>
                <a:ea typeface="ＭＳ Ｐゴシック"/>
              </a:rPr>
              <a:t>スイッチ</a:t>
            </a:r>
            <a:endParaRPr lang="en-US" sz="900" dirty="0">
              <a:solidFill>
                <a:srgbClr val="005073"/>
              </a:solidFill>
              <a:latin typeface="ＭＳ Ｐゴシック"/>
              <a:ea typeface="ＭＳ Ｐゴシック"/>
            </a:endParaRPr>
          </a:p>
        </p:txBody>
      </p:sp>
      <p:sp>
        <p:nvSpPr>
          <p:cNvPr id="164" name="TextBox 84">
            <a:extLst>
              <a:ext uri="{FF2B5EF4-FFF2-40B4-BE49-F238E27FC236}">
                <a16:creationId xmlns:a16="http://schemas.microsoft.com/office/drawing/2014/main" xmlns="" id="{7B10C132-5212-4B28-A9BC-0A8FA362BF14}"/>
              </a:ext>
            </a:extLst>
          </p:cNvPr>
          <p:cNvSpPr txBox="1"/>
          <p:nvPr/>
        </p:nvSpPr>
        <p:spPr>
          <a:xfrm>
            <a:off x="6162573" y="4146266"/>
            <a:ext cx="703666" cy="220445"/>
          </a:xfrm>
          <a:prstGeom prst="rect">
            <a:avLst/>
          </a:prstGeom>
          <a:noFill/>
        </p:spPr>
        <p:txBody>
          <a:bodyPr wrap="square" rtlCol="0">
            <a:spAutoFit/>
          </a:bodyPr>
          <a:lstStyle/>
          <a:p>
            <a:pPr algn="ctr">
              <a:lnSpc>
                <a:spcPct val="90000"/>
              </a:lnSpc>
              <a:spcBef>
                <a:spcPts val="450"/>
              </a:spcBef>
              <a:defRPr/>
            </a:pPr>
            <a:r>
              <a:rPr lang="ja-JP" altLang="en-US" sz="900" dirty="0" smtClean="0">
                <a:solidFill>
                  <a:srgbClr val="005073"/>
                </a:solidFill>
                <a:latin typeface="ＭＳ Ｐゴシック"/>
                <a:ea typeface="ＭＳ Ｐゴシック"/>
              </a:rPr>
              <a:t>ルータ</a:t>
            </a:r>
            <a:endParaRPr lang="en-US" sz="900" dirty="0">
              <a:solidFill>
                <a:srgbClr val="005073"/>
              </a:solidFill>
              <a:latin typeface="ＭＳ Ｐゴシック"/>
              <a:ea typeface="ＭＳ Ｐゴシック"/>
            </a:endParaRPr>
          </a:p>
        </p:txBody>
      </p:sp>
      <p:sp>
        <p:nvSpPr>
          <p:cNvPr id="165" name="TextBox 85">
            <a:extLst>
              <a:ext uri="{FF2B5EF4-FFF2-40B4-BE49-F238E27FC236}">
                <a16:creationId xmlns:a16="http://schemas.microsoft.com/office/drawing/2014/main" xmlns="" id="{EC7A57DC-02CD-4E87-B88A-4C709F1FF411}"/>
              </a:ext>
            </a:extLst>
          </p:cNvPr>
          <p:cNvSpPr txBox="1"/>
          <p:nvPr/>
        </p:nvSpPr>
        <p:spPr>
          <a:xfrm>
            <a:off x="6820432" y="4146266"/>
            <a:ext cx="740545" cy="218521"/>
          </a:xfrm>
          <a:prstGeom prst="rect">
            <a:avLst/>
          </a:prstGeom>
          <a:noFill/>
        </p:spPr>
        <p:txBody>
          <a:bodyPr wrap="square" rtlCol="0">
            <a:spAutoFit/>
          </a:bodyPr>
          <a:lstStyle/>
          <a:p>
            <a:pPr algn="ctr">
              <a:lnSpc>
                <a:spcPct val="90000"/>
              </a:lnSpc>
              <a:spcBef>
                <a:spcPts val="450"/>
              </a:spcBef>
              <a:defRPr/>
            </a:pPr>
            <a:r>
              <a:rPr lang="ja-JP" altLang="en-US" sz="900" dirty="0" smtClean="0">
                <a:solidFill>
                  <a:srgbClr val="005073"/>
                </a:solidFill>
                <a:latin typeface="ＭＳ Ｐゴシック"/>
                <a:ea typeface="ＭＳ Ｐゴシック"/>
              </a:rPr>
              <a:t>ワイヤレス</a:t>
            </a:r>
            <a:endParaRPr lang="en-US" sz="900" dirty="0">
              <a:solidFill>
                <a:srgbClr val="005073"/>
              </a:solidFill>
              <a:latin typeface="ＭＳ Ｐゴシック"/>
              <a:ea typeface="ＭＳ Ｐゴシック"/>
            </a:endParaRPr>
          </a:p>
        </p:txBody>
      </p:sp>
      <p:sp>
        <p:nvSpPr>
          <p:cNvPr id="166" name="TextBox 233"/>
          <p:cNvSpPr txBox="1"/>
          <p:nvPr/>
        </p:nvSpPr>
        <p:spPr>
          <a:xfrm>
            <a:off x="580605" y="2794398"/>
            <a:ext cx="3068275" cy="400110"/>
          </a:xfrm>
          <a:prstGeom prst="rect">
            <a:avLst/>
          </a:prstGeom>
          <a:noFill/>
        </p:spPr>
        <p:txBody>
          <a:bodyPr wrap="square" rtlCol="0" anchor="ctr">
            <a:spAutoFit/>
          </a:bodyPr>
          <a:lstStyle/>
          <a:p>
            <a:pPr algn="r" defTabSz="685800" fontAlgn="auto">
              <a:spcBef>
                <a:spcPts val="0"/>
              </a:spcBef>
              <a:spcAft>
                <a:spcPts val="0"/>
              </a:spcAft>
              <a:defRPr/>
            </a:pPr>
            <a:r>
              <a:rPr lang="en-US" sz="2000" b="1" spc="300" dirty="0" smtClean="0">
                <a:solidFill>
                  <a:srgbClr val="282828"/>
                </a:solidFill>
                <a:latin typeface="ＭＳ Ｐゴシック"/>
                <a:ea typeface="ＭＳ Ｐゴシック"/>
                <a:cs typeface="MS PGothic" charset="-128"/>
              </a:rPr>
              <a:t>INTENT</a:t>
            </a:r>
            <a:r>
              <a:rPr lang="ja-JP" altLang="en-US" sz="2000" b="1" spc="300" dirty="0" smtClean="0">
                <a:solidFill>
                  <a:srgbClr val="282828"/>
                </a:solidFill>
                <a:latin typeface="ＭＳ Ｐゴシック"/>
                <a:ea typeface="ＭＳ Ｐゴシック"/>
                <a:cs typeface="MS PGothic" charset="-128"/>
              </a:rPr>
              <a:t>（意図）</a:t>
            </a:r>
            <a:endParaRPr lang="en-US" sz="2000" b="1" spc="300" dirty="0" smtClean="0">
              <a:solidFill>
                <a:srgbClr val="282828"/>
              </a:solidFill>
              <a:latin typeface="ＭＳ Ｐゴシック"/>
              <a:ea typeface="ＭＳ Ｐゴシック"/>
              <a:cs typeface="MS PGothic" charset="-128"/>
            </a:endParaRPr>
          </a:p>
        </p:txBody>
      </p:sp>
      <p:sp>
        <p:nvSpPr>
          <p:cNvPr id="167" name="TextBox 234"/>
          <p:cNvSpPr txBox="1"/>
          <p:nvPr/>
        </p:nvSpPr>
        <p:spPr>
          <a:xfrm>
            <a:off x="5518994" y="2758788"/>
            <a:ext cx="3641910" cy="400110"/>
          </a:xfrm>
          <a:prstGeom prst="rect">
            <a:avLst/>
          </a:prstGeom>
          <a:noFill/>
        </p:spPr>
        <p:txBody>
          <a:bodyPr wrap="square" rtlCol="0" anchor="ctr">
            <a:spAutoFit/>
          </a:bodyPr>
          <a:lstStyle/>
          <a:p>
            <a:pPr defTabSz="685800" fontAlgn="auto">
              <a:spcBef>
                <a:spcPts val="0"/>
              </a:spcBef>
              <a:spcAft>
                <a:spcPts val="0"/>
              </a:spcAft>
              <a:defRPr/>
            </a:pPr>
            <a:r>
              <a:rPr lang="en-US" sz="2000" b="1" spc="300" dirty="0" smtClean="0">
                <a:solidFill>
                  <a:srgbClr val="282828"/>
                </a:solidFill>
                <a:latin typeface="ＭＳ Ｐゴシック"/>
                <a:ea typeface="ＭＳ Ｐゴシック"/>
                <a:cs typeface="MS PGothic" charset="-128"/>
              </a:rPr>
              <a:t>CONTEXT</a:t>
            </a:r>
            <a:r>
              <a:rPr lang="ja-JP" altLang="en-US" sz="2000" b="1" spc="300" dirty="0" smtClean="0">
                <a:solidFill>
                  <a:srgbClr val="282828"/>
                </a:solidFill>
                <a:latin typeface="ＭＳ Ｐゴシック"/>
                <a:ea typeface="ＭＳ Ｐゴシック"/>
                <a:cs typeface="MS PGothic" charset="-128"/>
              </a:rPr>
              <a:t>（背景</a:t>
            </a:r>
            <a:r>
              <a:rPr lang="en-US" altLang="ja-JP" sz="2000" b="1" spc="300" dirty="0" smtClean="0">
                <a:solidFill>
                  <a:srgbClr val="282828"/>
                </a:solidFill>
                <a:latin typeface="ＭＳ Ｐゴシック"/>
                <a:ea typeface="ＭＳ Ｐゴシック"/>
                <a:cs typeface="MS PGothic" charset="-128"/>
              </a:rPr>
              <a:t> / </a:t>
            </a:r>
            <a:r>
              <a:rPr lang="ja-JP" altLang="en-US" sz="2000" b="1" spc="300" dirty="0" smtClean="0">
                <a:solidFill>
                  <a:srgbClr val="282828"/>
                </a:solidFill>
                <a:latin typeface="ＭＳ Ｐゴシック"/>
                <a:ea typeface="ＭＳ Ｐゴシック"/>
                <a:cs typeface="MS PGothic" charset="-128"/>
              </a:rPr>
              <a:t>文脈）</a:t>
            </a:r>
            <a:endParaRPr lang="en-US" sz="2000" b="1" spc="300" dirty="0" smtClean="0">
              <a:solidFill>
                <a:srgbClr val="282828"/>
              </a:solidFill>
              <a:latin typeface="ＭＳ Ｐゴシック"/>
              <a:ea typeface="ＭＳ Ｐゴシック"/>
              <a:cs typeface="MS PGothic" charset="-128"/>
            </a:endParaRPr>
          </a:p>
        </p:txBody>
      </p:sp>
      <p:sp>
        <p:nvSpPr>
          <p:cNvPr id="168" name="TextBox 258"/>
          <p:cNvSpPr txBox="1"/>
          <p:nvPr/>
        </p:nvSpPr>
        <p:spPr>
          <a:xfrm>
            <a:off x="3033656" y="4651220"/>
            <a:ext cx="3739001" cy="400110"/>
          </a:xfrm>
          <a:prstGeom prst="rect">
            <a:avLst/>
          </a:prstGeom>
          <a:noFill/>
        </p:spPr>
        <p:txBody>
          <a:bodyPr wrap="square" rtlCol="0" anchor="ctr">
            <a:spAutoFit/>
          </a:bodyPr>
          <a:lstStyle/>
          <a:p>
            <a:pPr algn="ctr" defTabSz="685800" fontAlgn="auto">
              <a:spcBef>
                <a:spcPts val="0"/>
              </a:spcBef>
              <a:spcAft>
                <a:spcPts val="0"/>
              </a:spcAft>
              <a:defRPr/>
            </a:pPr>
            <a:r>
              <a:rPr lang="en-US" sz="2000" b="1" spc="300" dirty="0" smtClean="0">
                <a:solidFill>
                  <a:srgbClr val="282828"/>
                </a:solidFill>
                <a:latin typeface="ＭＳ Ｐゴシック"/>
                <a:ea typeface="ＭＳ Ｐゴシック"/>
                <a:cs typeface="MS PGothic" charset="-128"/>
              </a:rPr>
              <a:t>SECURITY</a:t>
            </a:r>
            <a:r>
              <a:rPr lang="ja-JP" altLang="en-US" sz="2000" b="1" spc="300" dirty="0" smtClean="0">
                <a:solidFill>
                  <a:srgbClr val="282828"/>
                </a:solidFill>
                <a:latin typeface="ＭＳ Ｐゴシック"/>
                <a:ea typeface="ＭＳ Ｐゴシック"/>
                <a:cs typeface="MS PGothic" charset="-128"/>
              </a:rPr>
              <a:t>（セキュリティ）</a:t>
            </a:r>
            <a:endParaRPr lang="en-US" sz="2000" b="1" spc="300" dirty="0" smtClean="0">
              <a:solidFill>
                <a:srgbClr val="282828"/>
              </a:solidFill>
              <a:latin typeface="ＭＳ Ｐゴシック"/>
              <a:ea typeface="ＭＳ Ｐゴシック"/>
              <a:cs typeface="MS PGothic" charset="-128"/>
            </a:endParaRPr>
          </a:p>
        </p:txBody>
      </p:sp>
      <p:sp>
        <p:nvSpPr>
          <p:cNvPr id="169" name="TextBox 259"/>
          <p:cNvSpPr txBox="1"/>
          <p:nvPr/>
        </p:nvSpPr>
        <p:spPr>
          <a:xfrm>
            <a:off x="3374265" y="842166"/>
            <a:ext cx="2788308" cy="400110"/>
          </a:xfrm>
          <a:prstGeom prst="rect">
            <a:avLst/>
          </a:prstGeom>
          <a:noFill/>
        </p:spPr>
        <p:txBody>
          <a:bodyPr wrap="square" rtlCol="0" anchor="ctr">
            <a:spAutoFit/>
          </a:bodyPr>
          <a:lstStyle/>
          <a:p>
            <a:pPr algn="ctr" defTabSz="685800" fontAlgn="auto">
              <a:spcBef>
                <a:spcPts val="0"/>
              </a:spcBef>
              <a:spcAft>
                <a:spcPts val="0"/>
              </a:spcAft>
              <a:defRPr/>
            </a:pPr>
            <a:r>
              <a:rPr lang="en-US" sz="2000" b="1" spc="300" dirty="0" smtClean="0">
                <a:solidFill>
                  <a:srgbClr val="282828"/>
                </a:solidFill>
                <a:latin typeface="ＭＳ Ｐゴシック"/>
                <a:ea typeface="ＭＳ Ｐゴシック"/>
                <a:cs typeface="MS PGothic" charset="-128"/>
              </a:rPr>
              <a:t>LEARNING</a:t>
            </a:r>
            <a:r>
              <a:rPr lang="ja-JP" altLang="en-US" sz="2000" b="1" spc="300" dirty="0" smtClean="0">
                <a:solidFill>
                  <a:srgbClr val="282828"/>
                </a:solidFill>
                <a:latin typeface="ＭＳ Ｐゴシック"/>
                <a:ea typeface="ＭＳ Ｐゴシック"/>
                <a:cs typeface="MS PGothic" charset="-128"/>
              </a:rPr>
              <a:t>（学習）</a:t>
            </a:r>
            <a:endParaRPr lang="en-US" sz="2000" b="1" spc="300" dirty="0" smtClean="0">
              <a:solidFill>
                <a:srgbClr val="282828"/>
              </a:solidFill>
              <a:latin typeface="ＭＳ Ｐゴシック"/>
              <a:ea typeface="ＭＳ Ｐゴシック"/>
              <a:cs typeface="MS PGothic" charset="-128"/>
            </a:endParaRPr>
          </a:p>
        </p:txBody>
      </p:sp>
    </p:spTree>
    <p:extLst>
      <p:ext uri="{BB962C8B-B14F-4D97-AF65-F5344CB8AC3E}">
        <p14:creationId xmlns:p14="http://schemas.microsoft.com/office/powerpoint/2010/main" val="1378638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mtClean="0">
                <a:latin typeface="ＭＳ Ｐゴシック" panose="020B0600070205080204" pitchFamily="50" charset="-128"/>
                <a:ea typeface="ＭＳ Ｐゴシック" panose="020B0600070205080204" pitchFamily="50" charset="-128"/>
              </a:rPr>
              <a:t>DNA </a:t>
            </a:r>
            <a:r>
              <a:rPr lang="ja-JP" altLang="en-US" smtClean="0">
                <a:latin typeface="ＭＳ Ｐゴシック" panose="020B0600070205080204" pitchFamily="50" charset="-128"/>
                <a:ea typeface="ＭＳ Ｐゴシック" panose="020B0600070205080204" pitchFamily="50" charset="-128"/>
              </a:rPr>
              <a:t>概要</a:t>
            </a:r>
            <a:endParaRPr kumimoji="1" lang="en-US" altLang="ja-JP">
              <a:latin typeface="ＭＳ Ｐゴシック" panose="020B0600070205080204" pitchFamily="50" charset="-128"/>
              <a:ea typeface="ＭＳ Ｐゴシック" panose="020B0600070205080204" pitchFamily="50" charset="-128"/>
            </a:endParaRPr>
          </a:p>
        </p:txBody>
      </p:sp>
      <p:graphicFrame>
        <p:nvGraphicFramePr>
          <p:cNvPr id="3" name="図表 3"/>
          <p:cNvGraphicFramePr/>
          <p:nvPr>
            <p:extLst>
              <p:ext uri="{D42A27DB-BD31-4B8C-83A1-F6EECF244321}">
                <p14:modId xmlns:p14="http://schemas.microsoft.com/office/powerpoint/2010/main" val="1765802651"/>
              </p:ext>
            </p:extLst>
          </p:nvPr>
        </p:nvGraphicFramePr>
        <p:xfrm>
          <a:off x="1562510" y="60854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テキスト ボックス 1"/>
          <p:cNvSpPr txBox="1"/>
          <p:nvPr/>
        </p:nvSpPr>
        <p:spPr>
          <a:xfrm>
            <a:off x="6728912" y="2001794"/>
            <a:ext cx="1625765" cy="584775"/>
          </a:xfrm>
          <a:prstGeom prst="rect">
            <a:avLst/>
          </a:prstGeom>
          <a:noFill/>
        </p:spPr>
        <p:txBody>
          <a:bodyPr wrap="none" rtlCol="0">
            <a:spAutoFit/>
          </a:bodyPr>
          <a:lstStyle/>
          <a:p>
            <a:pPr algn="ct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DNA</a:t>
            </a:r>
            <a:r>
              <a:rPr kumimoji="1" lang="ja-JP" altLang="en-US" sz="16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Center</a:t>
            </a:r>
          </a:p>
          <a:p>
            <a:pPr algn="ct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(DNAC</a:t>
            </a:r>
            <a:r>
              <a:rPr kumimoji="1" lang="ja-JP" altLang="en-US" sz="16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1.1.1</a:t>
            </a:r>
            <a:r>
              <a:rPr kumimoji="1" lang="ja-JP" altLang="en-US" sz="1600" dirty="0">
                <a:solidFill>
                  <a:srgbClr val="282828"/>
                </a:solidFill>
                <a:latin typeface="ＭＳ Ｐゴシック" panose="020B0600070205080204" pitchFamily="50" charset="-128"/>
                <a:ea typeface="ＭＳ Ｐゴシック" panose="020B0600070205080204" pitchFamily="50" charset="-128"/>
              </a:rPr>
              <a:t> </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GA)</a:t>
            </a:r>
          </a:p>
        </p:txBody>
      </p:sp>
      <p:sp>
        <p:nvSpPr>
          <p:cNvPr id="5" name="テキスト ボックス 4"/>
          <p:cNvSpPr txBox="1"/>
          <p:nvPr/>
        </p:nvSpPr>
        <p:spPr>
          <a:xfrm>
            <a:off x="5210749" y="696842"/>
            <a:ext cx="1481496" cy="584775"/>
          </a:xfrm>
          <a:prstGeom prst="rect">
            <a:avLst/>
          </a:prstGeom>
          <a:noFill/>
        </p:spPr>
        <p:txBody>
          <a:bodyPr wrap="none" rtlCol="0">
            <a:spAutoFit/>
          </a:bodyPr>
          <a:lstStyle/>
          <a:p>
            <a:pPr algn="ct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DNA</a:t>
            </a:r>
            <a:r>
              <a:rPr kumimoji="1" lang="ja-JP" altLang="en-US" sz="16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Center</a:t>
            </a:r>
          </a:p>
          <a:p>
            <a:pPr algn="ct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(DNAC</a:t>
            </a:r>
            <a:r>
              <a:rPr kumimoji="1" lang="ja-JP" altLang="en-US" sz="16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1.1</a:t>
            </a:r>
            <a:r>
              <a:rPr kumimoji="1" lang="ja-JP" altLang="en-US" sz="1600" dirty="0">
                <a:solidFill>
                  <a:srgbClr val="282828"/>
                </a:solidFill>
                <a:latin typeface="ＭＳ Ｐゴシック" panose="020B0600070205080204" pitchFamily="50" charset="-128"/>
                <a:ea typeface="ＭＳ Ｐゴシック" panose="020B0600070205080204" pitchFamily="50" charset="-128"/>
              </a:rPr>
              <a:t> </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GA)</a:t>
            </a:r>
          </a:p>
        </p:txBody>
      </p:sp>
      <p:sp>
        <p:nvSpPr>
          <p:cNvPr id="6" name="テキスト ボックス 5"/>
          <p:cNvSpPr txBox="1"/>
          <p:nvPr/>
        </p:nvSpPr>
        <p:spPr>
          <a:xfrm>
            <a:off x="6325756" y="4020720"/>
            <a:ext cx="2432076" cy="584775"/>
          </a:xfrm>
          <a:prstGeom prst="rect">
            <a:avLst/>
          </a:prstGeom>
          <a:noFill/>
        </p:spPr>
        <p:txBody>
          <a:bodyPr wrap="none" rtlCol="0">
            <a:spAutoFit/>
          </a:bodyPr>
          <a:lstStyle/>
          <a:p>
            <a:r>
              <a:rPr kumimoji="1" lang="en-US" altLang="ja-JP" sz="1600" dirty="0" err="1" smtClean="0">
                <a:solidFill>
                  <a:srgbClr val="282828"/>
                </a:solidFill>
                <a:latin typeface="ＭＳ Ｐゴシック" panose="020B0600070205080204" pitchFamily="50" charset="-128"/>
                <a:ea typeface="ＭＳ Ｐゴシック" panose="020B0600070205080204" pitchFamily="50" charset="-128"/>
              </a:rPr>
              <a:t>NaaS</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a:t>
            </a:r>
            <a:r>
              <a:rPr kumimoji="1" lang="en-US" altLang="ja-JP" sz="1600" dirty="0" err="1" smtClean="0">
                <a:solidFill>
                  <a:srgbClr val="282828"/>
                </a:solidFill>
                <a:latin typeface="ＭＳ Ｐゴシック" panose="020B0600070205080204" pitchFamily="50" charset="-128"/>
                <a:ea typeface="ＭＳ Ｐゴシック" panose="020B0600070205080204" pitchFamily="50" charset="-128"/>
              </a:rPr>
              <a:t>NaaE</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 + ETA&amp;Cat9K</a:t>
            </a:r>
          </a:p>
          <a:p>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ISE/</a:t>
            </a:r>
            <a:r>
              <a:rPr kumimoji="1" lang="en-US" altLang="ja-JP" sz="1600" dirty="0" err="1" smtClean="0">
                <a:solidFill>
                  <a:srgbClr val="282828"/>
                </a:solidFill>
                <a:latin typeface="ＭＳ Ｐゴシック" panose="020B0600070205080204" pitchFamily="50" charset="-128"/>
                <a:ea typeface="ＭＳ Ｐゴシック" panose="020B0600070205080204" pitchFamily="50" charset="-128"/>
              </a:rPr>
              <a:t>Stealthwatch</a:t>
            </a:r>
            <a:endParaRPr kumimoji="1" lang="en-US" altLang="ja-JP" sz="1600"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1272642" y="2074859"/>
            <a:ext cx="1181735" cy="338554"/>
          </a:xfrm>
          <a:prstGeom prst="rect">
            <a:avLst/>
          </a:prstGeom>
          <a:noFill/>
        </p:spPr>
        <p:txBody>
          <a:bodyPr wrap="none" rtlCol="0">
            <a:spAutoFit/>
          </a:bodyPr>
          <a:lstStyle/>
          <a:p>
            <a:pPr algn="ctr"/>
            <a:r>
              <a:rPr kumimoji="1" lang="en-US" altLang="ja-JP" sz="1600" dirty="0" err="1" smtClean="0">
                <a:solidFill>
                  <a:srgbClr val="282828"/>
                </a:solidFill>
                <a:latin typeface="ＭＳ Ｐゴシック" panose="020B0600070205080204" pitchFamily="50" charset="-128"/>
                <a:ea typeface="ＭＳ Ｐゴシック" panose="020B0600070205080204" pitchFamily="50" charset="-128"/>
              </a:rPr>
              <a:t>Viptela</a:t>
            </a: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/ISR</a:t>
            </a:r>
          </a:p>
        </p:txBody>
      </p:sp>
      <p:sp>
        <p:nvSpPr>
          <p:cNvPr id="8" name="テキスト ボックス 7"/>
          <p:cNvSpPr txBox="1"/>
          <p:nvPr/>
        </p:nvSpPr>
        <p:spPr>
          <a:xfrm>
            <a:off x="1048085" y="3846809"/>
            <a:ext cx="2032929" cy="584775"/>
          </a:xfrm>
          <a:prstGeom prst="rect">
            <a:avLst/>
          </a:prstGeom>
          <a:noFill/>
        </p:spPr>
        <p:txBody>
          <a:bodyPr wrap="none" rtlCol="0">
            <a:spAutoFit/>
          </a:bodyPr>
          <a:lstStyle/>
          <a:p>
            <a:pPr algn="ct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SDA Ready Cat/WLC</a:t>
            </a:r>
          </a:p>
          <a:p>
            <a:pPr algn="ctr"/>
            <a:r>
              <a:rPr kumimoji="1" lang="en-US" altLang="ja-JP" sz="1600" dirty="0" smtClean="0">
                <a:solidFill>
                  <a:srgbClr val="282828"/>
                </a:solidFill>
                <a:latin typeface="ＭＳ Ｐゴシック" panose="020B0600070205080204" pitchFamily="50" charset="-128"/>
                <a:ea typeface="ＭＳ Ｐゴシック" panose="020B0600070205080204" pitchFamily="50" charset="-128"/>
              </a:rPr>
              <a:t>DNA Center/ISE</a:t>
            </a:r>
          </a:p>
        </p:txBody>
      </p:sp>
    </p:spTree>
    <p:extLst>
      <p:ext uri="{BB962C8B-B14F-4D97-AF65-F5344CB8AC3E}">
        <p14:creationId xmlns:p14="http://schemas.microsoft.com/office/powerpoint/2010/main" val="489722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1"/>
          <p:cNvSpPr txBox="1">
            <a:spLocks/>
          </p:cNvSpPr>
          <p:nvPr/>
        </p:nvSpPr>
        <p:spPr>
          <a:xfrm>
            <a:off x="3857624" y="1201738"/>
            <a:ext cx="5095875" cy="3389312"/>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S PGothic" charset="-128"/>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S PGothic" charset="-128"/>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S PGothic" charset="-128"/>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S PGothic" charset="-128"/>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S PGothic" charset="-128"/>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ja-JP" altLang="en-US" sz="2000" b="0" i="0" u="none" strike="noStrike" kern="1200" cap="none" spc="0" normalizeH="0" baseline="0" noProof="0" smtClean="0">
                <a:ln>
                  <a:noFill/>
                </a:ln>
                <a:solidFill>
                  <a:srgbClr val="282828"/>
                </a:solidFill>
                <a:effectLst/>
                <a:uLnTx/>
                <a:uFillTx/>
                <a:ea typeface="MS PGothic" charset="-128"/>
                <a:cs typeface="MS PGothic" charset="-128"/>
              </a:rPr>
              <a:t>ダウンロード</a:t>
            </a:r>
            <a:r>
              <a:rPr kumimoji="1" lang="en-US" altLang="ja-JP" sz="2000" b="0" i="0" u="none" strike="noStrike" kern="1200" cap="none" spc="0" normalizeH="0" baseline="0" noProof="0" smtClean="0">
                <a:ln>
                  <a:noFill/>
                </a:ln>
                <a:solidFill>
                  <a:srgbClr val="282828"/>
                </a:solidFill>
                <a:effectLst/>
                <a:uLnTx/>
                <a:uFillTx/>
                <a:ea typeface="MS PGothic" charset="-128"/>
                <a:cs typeface="MS PGothic" charset="-128"/>
              </a:rPr>
              <a:t>URL</a:t>
            </a:r>
            <a:endParaRPr kumimoji="1" lang="en-US" altLang="ja-JP" sz="2000" b="0" i="0" u="none" strike="noStrike" kern="1200" cap="none" spc="0" normalizeH="0" baseline="0" noProof="0" smtClean="0">
              <a:ln>
                <a:noFill/>
              </a:ln>
              <a:solidFill>
                <a:srgbClr val="282828"/>
              </a:solidFill>
              <a:effectLst/>
              <a:uLnTx/>
              <a:uFillTx/>
              <a:ea typeface="MS PGothic" charset="-128"/>
              <a:cs typeface="MS PGothic" charset="-128"/>
              <a:hlinkClick r:id="rId2"/>
            </a:endParaRP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en-US" altLang="ja-JP" sz="2000" b="0" i="0" u="none" strike="noStrike" kern="1200" cap="none" spc="0" normalizeH="0" baseline="0" noProof="0" smtClean="0">
                <a:ln>
                  <a:noFill/>
                </a:ln>
                <a:solidFill>
                  <a:srgbClr val="282828"/>
                </a:solidFill>
                <a:effectLst/>
                <a:uLnTx/>
                <a:uFillTx/>
                <a:ea typeface="MS PGothic" charset="-128"/>
                <a:cs typeface="MS PGothic" charset="-128"/>
                <a:hlinkClick r:id="rId2"/>
              </a:rPr>
              <a:t>https://www.cisco.com/c/dam/global/ja_jp/products/catalog/pdf/cisco_dna_nyumon.pdf</a:t>
            </a:r>
            <a:r>
              <a:rPr kumimoji="1" lang="en-US" altLang="ja-JP" sz="2000" b="0" i="0" u="none" strike="noStrike" kern="1200" cap="none" spc="0" normalizeH="0" baseline="0" noProof="0" smtClean="0">
                <a:ln>
                  <a:noFill/>
                </a:ln>
                <a:solidFill>
                  <a:srgbClr val="282828"/>
                </a:solidFill>
                <a:effectLst/>
                <a:uLnTx/>
                <a:uFillTx/>
                <a:ea typeface="MS PGothic" charset="-128"/>
                <a:cs typeface="MS PGothic" charset="-128"/>
              </a:rPr>
              <a:t> </a:t>
            </a: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ja-JP" altLang="en-US" sz="2000" b="0" i="0" u="none" strike="noStrike" kern="1200" cap="none" spc="0" normalizeH="0" baseline="0" noProof="0" smtClean="0">
                <a:ln>
                  <a:noFill/>
                </a:ln>
                <a:solidFill>
                  <a:srgbClr val="282828"/>
                </a:solidFill>
                <a:effectLst/>
                <a:uLnTx/>
                <a:uFillTx/>
                <a:ea typeface="MS PGothic" charset="-128"/>
                <a:cs typeface="MS PGothic" charset="-128"/>
              </a:rPr>
              <a:t>印刷版は、各営業までお問い合わせ下さい</a:t>
            </a:r>
            <a:endParaRPr kumimoji="1" lang="en-US" altLang="ja-JP" sz="2000" b="0" i="0" u="none" strike="noStrike" kern="1200" cap="none" spc="0" normalizeH="0" baseline="0" noProof="0" dirty="0" smtClean="0">
              <a:ln>
                <a:noFill/>
              </a:ln>
              <a:solidFill>
                <a:srgbClr val="282828"/>
              </a:solidFill>
              <a:effectLst/>
              <a:uLnTx/>
              <a:uFillTx/>
              <a:ea typeface="MS PGothic" charset="-128"/>
              <a:cs typeface="MS PGothic" charset="-128"/>
            </a:endParaRPr>
          </a:p>
        </p:txBody>
      </p:sp>
      <p:sp>
        <p:nvSpPr>
          <p:cNvPr id="6" name="タイトル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mtClean="0">
                <a:ea typeface="MS PGothic" charset="-128"/>
                <a:cs typeface="MS PGothic" charset="-128"/>
              </a:rPr>
              <a:t>「</a:t>
            </a:r>
            <a:r>
              <a:rPr kumimoji="1" lang="en-US" altLang="ja-JP" smtClean="0">
                <a:ea typeface="MS PGothic" charset="-128"/>
                <a:cs typeface="MS PGothic" charset="-128"/>
              </a:rPr>
              <a:t>Cisco DNA</a:t>
            </a:r>
            <a:r>
              <a:rPr kumimoji="1" lang="ja-JP" altLang="en-US" smtClean="0">
                <a:ea typeface="MS PGothic" charset="-128"/>
                <a:cs typeface="MS PGothic" charset="-128"/>
              </a:rPr>
              <a:t>入門」カタログできました</a:t>
            </a:r>
            <a:endParaRPr kumimoji="1" lang="ja-JP" altLang="en-US" dirty="0">
              <a:ea typeface="MS PGothic" charset="-128"/>
              <a:cs typeface="MS PGothic" charset="-128"/>
            </a:endParaRPr>
          </a:p>
        </p:txBody>
      </p:sp>
      <p:pic>
        <p:nvPicPr>
          <p:cNvPr id="7"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350" y="1062229"/>
            <a:ext cx="2590800" cy="3668330"/>
          </a:xfrm>
          <a:prstGeom prst="rect">
            <a:avLst/>
          </a:prstGeom>
        </p:spPr>
      </p:pic>
    </p:spTree>
    <p:extLst>
      <p:ext uri="{BB962C8B-B14F-4D97-AF65-F5344CB8AC3E}">
        <p14:creationId xmlns:p14="http://schemas.microsoft.com/office/powerpoint/2010/main" val="1606604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p:cNvSpPr txBox="1">
            <a:spLocks/>
          </p:cNvSpPr>
          <p:nvPr/>
        </p:nvSpPr>
        <p:spPr>
          <a:xfrm>
            <a:off x="462300" y="1201738"/>
            <a:ext cx="8510249" cy="3389312"/>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S PGothic" charset="-128"/>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S PGothic" charset="-128"/>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S PGothic" charset="-128"/>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S PGothic" charset="-128"/>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S PGothic" charset="-128"/>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en-US" altLang="ja-JP" sz="2000" b="0" i="0" u="none" strike="noStrike" kern="1200" cap="none" spc="0" normalizeH="0" baseline="0" noProof="0" dirty="0" smtClean="0">
                <a:ln>
                  <a:noFill/>
                </a:ln>
                <a:solidFill>
                  <a:srgbClr val="282828"/>
                </a:solidFill>
                <a:effectLst/>
                <a:uLnTx/>
                <a:uFillTx/>
                <a:ea typeface="MS PGothic" charset="-128"/>
                <a:cs typeface="MS PGothic" charset="-128"/>
              </a:rPr>
              <a:t>Cisco DNA</a:t>
            </a: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が目指すもの</a:t>
            </a: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運用管理をシンプルにする</a:t>
            </a:r>
            <a:r>
              <a:rPr kumimoji="1" lang="en-US" altLang="ja-JP" sz="2000" b="0" i="0" u="none" strike="noStrike" kern="1200" cap="none" spc="0" normalizeH="0" baseline="0" noProof="0" dirty="0" smtClean="0">
                <a:ln>
                  <a:noFill/>
                </a:ln>
                <a:solidFill>
                  <a:srgbClr val="282828"/>
                </a:solidFill>
                <a:effectLst/>
                <a:uLnTx/>
                <a:uFillTx/>
                <a:ea typeface="MS PGothic" charset="-128"/>
                <a:cs typeface="MS PGothic" charset="-128"/>
              </a:rPr>
              <a:t>Cisco DNA Center</a:t>
            </a: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ネットワークの自動化 </a:t>
            </a:r>
            <a:r>
              <a:rPr kumimoji="1" lang="en-US" altLang="ja-JP" sz="1600" b="0" i="0" u="none" strike="noStrike" kern="1200" cap="none" spc="0" normalizeH="0" baseline="0" noProof="0" dirty="0" smtClean="0">
                <a:ln>
                  <a:noFill/>
                </a:ln>
                <a:solidFill>
                  <a:srgbClr val="005073"/>
                </a:solidFill>
                <a:effectLst/>
                <a:uLnTx/>
                <a:uFillTx/>
                <a:ea typeface="MS PGothic" charset="-128"/>
                <a:cs typeface="MS PGothic" charset="-128"/>
              </a:rPr>
              <a:t>- </a:t>
            </a:r>
            <a:r>
              <a:rPr kumimoji="1" lang="ja-JP" altLang="en-US" sz="1600" b="0" i="0" u="none" strike="noStrike" kern="1200" cap="none" spc="0" normalizeH="0" baseline="0" noProof="0" dirty="0" smtClean="0">
                <a:ln>
                  <a:noFill/>
                </a:ln>
                <a:solidFill>
                  <a:srgbClr val="005073"/>
                </a:solidFill>
                <a:effectLst/>
                <a:uLnTx/>
                <a:uFillTx/>
                <a:ea typeface="MS PGothic" charset="-128"/>
                <a:cs typeface="MS PGothic" charset="-128"/>
              </a:rPr>
              <a:t>課題、解決、テクノロジー</a:t>
            </a:r>
            <a:r>
              <a:rPr kumimoji="1" lang="en-US" altLang="ja-JP" sz="1600" b="0" i="0" u="none" strike="noStrike" kern="1200" cap="none" spc="0" normalizeH="0" baseline="0" noProof="0" dirty="0" smtClean="0">
                <a:ln>
                  <a:noFill/>
                </a:ln>
                <a:solidFill>
                  <a:srgbClr val="005073"/>
                </a:solidFill>
                <a:effectLst/>
                <a:uLnTx/>
                <a:uFillTx/>
                <a:ea typeface="MS PGothic" charset="-128"/>
                <a:cs typeface="MS PGothic" charset="-128"/>
              </a:rPr>
              <a:t>/</a:t>
            </a:r>
            <a:r>
              <a:rPr kumimoji="1" lang="ja-JP" altLang="en-US" sz="1600" b="0" i="0" u="none" strike="noStrike" kern="1200" cap="none" spc="0" normalizeH="0" baseline="0" noProof="0" dirty="0" smtClean="0">
                <a:ln>
                  <a:noFill/>
                </a:ln>
                <a:solidFill>
                  <a:srgbClr val="005073"/>
                </a:solidFill>
                <a:effectLst/>
                <a:uLnTx/>
                <a:uFillTx/>
                <a:ea typeface="MS PGothic" charset="-128"/>
                <a:cs typeface="MS PGothic" charset="-128"/>
              </a:rPr>
              <a:t>製品</a:t>
            </a:r>
          </a:p>
          <a:p>
            <a:pPr marL="457200" marR="0" lvl="1" indent="-165100" algn="l" defTabSz="684213" rtl="0" eaLnBrk="1" fontAlgn="base" latinLnBrk="0" hangingPunct="1">
              <a:lnSpc>
                <a:spcPct val="95000"/>
              </a:lnSpc>
              <a:spcBef>
                <a:spcPts val="450"/>
              </a:spcBef>
              <a:spcAft>
                <a:spcPct val="0"/>
              </a:spcAft>
              <a:buClr>
                <a:srgbClr val="282828"/>
              </a:buClr>
              <a:buSzPct val="80000"/>
              <a:buFont typeface="Arial"/>
              <a:buChar char="•"/>
              <a:tabLst/>
              <a:defRPr/>
            </a:pPr>
            <a:r>
              <a:rPr kumimoji="1" lang="en-US" altLang="ja-JP" sz="1800" b="0" i="0" u="none" strike="noStrike" kern="1200" cap="none" spc="0" normalizeH="0" baseline="0" noProof="0" dirty="0" smtClean="0">
                <a:ln>
                  <a:noFill/>
                </a:ln>
                <a:solidFill>
                  <a:srgbClr val="282828"/>
                </a:solidFill>
                <a:effectLst/>
                <a:uLnTx/>
                <a:uFillTx/>
                <a:ea typeface="MS PGothic" charset="-128"/>
                <a:cs typeface="MS PGothic" charset="-128"/>
              </a:rPr>
              <a:t>SD-Access</a:t>
            </a:r>
          </a:p>
          <a:p>
            <a:pPr marL="457200" marR="0" lvl="1" indent="-165100" algn="l" defTabSz="684213" rtl="0" eaLnBrk="1" fontAlgn="base" latinLnBrk="0" hangingPunct="1">
              <a:lnSpc>
                <a:spcPct val="95000"/>
              </a:lnSpc>
              <a:spcBef>
                <a:spcPts val="450"/>
              </a:spcBef>
              <a:spcAft>
                <a:spcPct val="0"/>
              </a:spcAft>
              <a:buClr>
                <a:srgbClr val="282828"/>
              </a:buClr>
              <a:buSzPct val="80000"/>
              <a:buFont typeface="Arial"/>
              <a:buChar char="•"/>
              <a:tabLst/>
              <a:defRPr/>
            </a:pPr>
            <a:r>
              <a:rPr kumimoji="1" lang="en-US" altLang="ja-JP" sz="1800" b="0" i="0" u="none" strike="noStrike" kern="1200" cap="none" spc="0" normalizeH="0" baseline="0" noProof="0" dirty="0" smtClean="0">
                <a:ln>
                  <a:noFill/>
                </a:ln>
                <a:solidFill>
                  <a:srgbClr val="282828"/>
                </a:solidFill>
                <a:effectLst/>
                <a:uLnTx/>
                <a:uFillTx/>
                <a:ea typeface="MS PGothic" charset="-128"/>
                <a:cs typeface="MS PGothic" charset="-128"/>
              </a:rPr>
              <a:t>SD-WAN</a:t>
            </a:r>
          </a:p>
          <a:p>
            <a:pPr marL="457200" marR="0" lvl="1" indent="-165100" algn="l" defTabSz="684213" rtl="0" eaLnBrk="1" fontAlgn="base" latinLnBrk="0" hangingPunct="1">
              <a:lnSpc>
                <a:spcPct val="95000"/>
              </a:lnSpc>
              <a:spcBef>
                <a:spcPts val="450"/>
              </a:spcBef>
              <a:spcAft>
                <a:spcPct val="0"/>
              </a:spcAft>
              <a:buClr>
                <a:srgbClr val="282828"/>
              </a:buClr>
              <a:buSzPct val="80000"/>
              <a:buFont typeface="Arial"/>
              <a:buChar char="•"/>
              <a:tabLst/>
              <a:defRPr/>
            </a:pPr>
            <a:r>
              <a:rPr kumimoji="1" lang="ja-JP" altLang="en-US" sz="1800" b="0" i="0" u="none" strike="noStrike" kern="1200" cap="none" spc="0" normalizeH="0" baseline="0" noProof="0" dirty="0" smtClean="0">
                <a:ln>
                  <a:noFill/>
                </a:ln>
                <a:solidFill>
                  <a:srgbClr val="282828"/>
                </a:solidFill>
                <a:effectLst/>
                <a:uLnTx/>
                <a:uFillTx/>
                <a:ea typeface="MS PGothic" charset="-128"/>
                <a:cs typeface="MS PGothic" charset="-128"/>
              </a:rPr>
              <a:t>エンタープライズ</a:t>
            </a:r>
            <a:r>
              <a:rPr kumimoji="1" lang="en-US" altLang="ja-JP" sz="1800" b="0" i="0" u="none" strike="noStrike" kern="1200" cap="none" spc="0" normalizeH="0" baseline="0" noProof="0" dirty="0" smtClean="0">
                <a:ln>
                  <a:noFill/>
                </a:ln>
                <a:solidFill>
                  <a:srgbClr val="282828"/>
                </a:solidFill>
                <a:effectLst/>
                <a:uLnTx/>
                <a:uFillTx/>
                <a:ea typeface="MS PGothic" charset="-128"/>
                <a:cs typeface="MS PGothic" charset="-128"/>
              </a:rPr>
              <a:t>NFV</a:t>
            </a: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ネットワークのアシュアランス </a:t>
            </a:r>
            <a:r>
              <a:rPr kumimoji="1" lang="en-US" altLang="ja-JP" sz="1600" b="0" i="0" u="none" strike="noStrike" kern="1200" cap="none" spc="0" normalizeH="0" baseline="0" noProof="0" dirty="0" smtClean="0">
                <a:ln>
                  <a:noFill/>
                </a:ln>
                <a:solidFill>
                  <a:srgbClr val="005073"/>
                </a:solidFill>
                <a:effectLst/>
                <a:uLnTx/>
                <a:uFillTx/>
                <a:ea typeface="MS PGothic" charset="-128"/>
                <a:cs typeface="MS PGothic" charset="-128"/>
              </a:rPr>
              <a:t>- </a:t>
            </a:r>
            <a:r>
              <a:rPr kumimoji="1" lang="ja-JP" altLang="en-US" sz="1600" b="0" i="0" u="none" strike="noStrike" kern="1200" cap="none" spc="0" normalizeH="0" baseline="0" noProof="0" dirty="0" smtClean="0">
                <a:ln>
                  <a:noFill/>
                </a:ln>
                <a:solidFill>
                  <a:srgbClr val="005073"/>
                </a:solidFill>
                <a:effectLst/>
                <a:uLnTx/>
                <a:uFillTx/>
                <a:ea typeface="MS PGothic" charset="-128"/>
                <a:cs typeface="MS PGothic" charset="-128"/>
              </a:rPr>
              <a:t>課題、解決、テクノロジー</a:t>
            </a:r>
            <a:r>
              <a:rPr kumimoji="1" lang="en-US" altLang="ja-JP" sz="1600" b="0" i="0" u="none" strike="noStrike" kern="1200" cap="none" spc="0" normalizeH="0" baseline="0" noProof="0" dirty="0" smtClean="0">
                <a:ln>
                  <a:noFill/>
                </a:ln>
                <a:solidFill>
                  <a:srgbClr val="005073"/>
                </a:solidFill>
                <a:effectLst/>
                <a:uLnTx/>
                <a:uFillTx/>
                <a:ea typeface="MS PGothic" charset="-128"/>
                <a:cs typeface="MS PGothic" charset="-128"/>
              </a:rPr>
              <a:t>/</a:t>
            </a:r>
            <a:r>
              <a:rPr kumimoji="1" lang="ja-JP" altLang="en-US" sz="1600" b="0" i="0" u="none" strike="noStrike" kern="1200" cap="none" spc="0" normalizeH="0" baseline="0" noProof="0" dirty="0" smtClean="0">
                <a:ln>
                  <a:noFill/>
                </a:ln>
                <a:solidFill>
                  <a:srgbClr val="005073"/>
                </a:solidFill>
                <a:effectLst/>
                <a:uLnTx/>
                <a:uFillTx/>
                <a:ea typeface="MS PGothic" charset="-128"/>
                <a:cs typeface="MS PGothic" charset="-128"/>
              </a:rPr>
              <a:t>製品</a:t>
            </a: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ネットワーク全体を</a:t>
            </a: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セキュリティ</a:t>
            </a:r>
            <a:r>
              <a:rPr kumimoji="1" lang="en-US" altLang="ja-JP" sz="2000" b="0" i="0" u="none" strike="noStrike" kern="1200" cap="none" spc="0" normalizeH="0" baseline="0" noProof="0" dirty="0" smtClean="0">
                <a:ln>
                  <a:noFill/>
                </a:ln>
                <a:solidFill>
                  <a:srgbClr val="282828"/>
                </a:solidFill>
                <a:effectLst/>
                <a:uLnTx/>
                <a:uFillTx/>
                <a:ea typeface="MS PGothic" charset="-128"/>
                <a:cs typeface="MS PGothic" charset="-128"/>
              </a:rPr>
              <a:t> </a:t>
            </a: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センサー</a:t>
            </a: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に </a:t>
            </a:r>
            <a:r>
              <a:rPr kumimoji="1" lang="en-US" altLang="ja-JP" sz="1600" b="0" i="0" u="none" strike="noStrike" kern="1200" cap="none" spc="0" normalizeH="0" baseline="0" noProof="0" dirty="0" smtClean="0">
                <a:ln>
                  <a:noFill/>
                </a:ln>
                <a:solidFill>
                  <a:srgbClr val="005073"/>
                </a:solidFill>
                <a:effectLst/>
                <a:uLnTx/>
                <a:uFillTx/>
                <a:ea typeface="MS PGothic" charset="-128"/>
                <a:cs typeface="MS PGothic" charset="-128"/>
              </a:rPr>
              <a:t>- </a:t>
            </a:r>
            <a:r>
              <a:rPr kumimoji="1" lang="ja-JP" altLang="en-US" sz="1600" b="0" i="0" u="none" strike="noStrike" kern="1200" cap="none" spc="0" normalizeH="0" baseline="0" noProof="0" dirty="0" smtClean="0">
                <a:ln>
                  <a:noFill/>
                </a:ln>
                <a:solidFill>
                  <a:srgbClr val="005073"/>
                </a:solidFill>
                <a:effectLst/>
                <a:uLnTx/>
                <a:uFillTx/>
                <a:ea typeface="MS PGothic" charset="-128"/>
                <a:cs typeface="MS PGothic" charset="-128"/>
              </a:rPr>
              <a:t>課題、解決、テクノロジー</a:t>
            </a:r>
            <a:r>
              <a:rPr kumimoji="1" lang="en-US" altLang="ja-JP" sz="1600" b="0" i="0" u="none" strike="noStrike" kern="1200" cap="none" spc="0" normalizeH="0" baseline="0" noProof="0" dirty="0" smtClean="0">
                <a:ln>
                  <a:noFill/>
                </a:ln>
                <a:solidFill>
                  <a:srgbClr val="005073"/>
                </a:solidFill>
                <a:effectLst/>
                <a:uLnTx/>
                <a:uFillTx/>
                <a:ea typeface="MS PGothic" charset="-128"/>
                <a:cs typeface="MS PGothic" charset="-128"/>
              </a:rPr>
              <a:t>/</a:t>
            </a:r>
            <a:r>
              <a:rPr kumimoji="1" lang="ja-JP" altLang="en-US" sz="1600" b="0" i="0" u="none" strike="noStrike" kern="1200" cap="none" spc="0" normalizeH="0" baseline="0" noProof="0" dirty="0" smtClean="0">
                <a:ln>
                  <a:noFill/>
                </a:ln>
                <a:solidFill>
                  <a:srgbClr val="005073"/>
                </a:solidFill>
                <a:effectLst/>
                <a:uLnTx/>
                <a:uFillTx/>
                <a:ea typeface="MS PGothic" charset="-128"/>
                <a:cs typeface="MS PGothic" charset="-128"/>
              </a:rPr>
              <a:t>製品</a:t>
            </a:r>
            <a:endParaRPr kumimoji="1" lang="ja-JP" altLang="en-US" sz="2000" b="0" i="0" u="none" strike="noStrike" kern="1200" cap="none" spc="0" normalizeH="0" baseline="0" noProof="0" dirty="0" smtClean="0">
              <a:ln>
                <a:noFill/>
              </a:ln>
              <a:solidFill>
                <a:srgbClr val="005073"/>
              </a:solidFill>
              <a:effectLst/>
              <a:uLnTx/>
              <a:uFillTx/>
              <a:ea typeface="MS PGothic" charset="-128"/>
              <a:cs typeface="MS PGothic" charset="-128"/>
            </a:endParaRPr>
          </a:p>
          <a:p>
            <a:pPr marL="228600" marR="0" lvl="0" indent="-171450" algn="l" defTabSz="684213" rtl="0" eaLnBrk="1" fontAlgn="base" latinLnBrk="0" hangingPunct="1">
              <a:lnSpc>
                <a:spcPct val="95000"/>
              </a:lnSpc>
              <a:spcBef>
                <a:spcPts val="1110"/>
              </a:spcBef>
              <a:spcAft>
                <a:spcPct val="0"/>
              </a:spcAft>
              <a:buClr>
                <a:srgbClr val="282828"/>
              </a:buClr>
              <a:buSzPct val="80000"/>
              <a:buFont typeface="Arial"/>
              <a:buChar char="•"/>
              <a:tabLst/>
              <a:defRPr/>
            </a:pPr>
            <a:r>
              <a:rPr kumimoji="1" lang="en-US" altLang="ja-JP" sz="2000" b="0" i="0" u="none" strike="noStrike" kern="1200" cap="none" spc="0" normalizeH="0" baseline="0" noProof="0" dirty="0" smtClean="0">
                <a:ln>
                  <a:noFill/>
                </a:ln>
                <a:solidFill>
                  <a:srgbClr val="282828"/>
                </a:solidFill>
                <a:effectLst/>
                <a:uLnTx/>
                <a:uFillTx/>
                <a:ea typeface="MS PGothic" charset="-128"/>
                <a:cs typeface="MS PGothic" charset="-128"/>
              </a:rPr>
              <a:t>Cisco DNA</a:t>
            </a:r>
            <a:r>
              <a:rPr kumimoji="1" lang="ja-JP" altLang="en-US" sz="2000" b="0" i="0" u="none" strike="noStrike" kern="1200" cap="none" spc="0" normalizeH="0" baseline="0" noProof="0" dirty="0" smtClean="0">
                <a:ln>
                  <a:noFill/>
                </a:ln>
                <a:solidFill>
                  <a:srgbClr val="282828"/>
                </a:solidFill>
                <a:effectLst/>
                <a:uLnTx/>
                <a:uFillTx/>
                <a:ea typeface="MS PGothic" charset="-128"/>
                <a:cs typeface="MS PGothic" charset="-128"/>
              </a:rPr>
              <a:t>主要対応製品</a:t>
            </a:r>
            <a:endParaRPr kumimoji="1" lang="ja-JP" altLang="en-US" sz="2000" b="0" i="0" u="none" strike="noStrike" kern="1200" cap="none" spc="0" normalizeH="0" baseline="0" noProof="0" dirty="0">
              <a:ln>
                <a:noFill/>
              </a:ln>
              <a:solidFill>
                <a:srgbClr val="282828"/>
              </a:solidFill>
              <a:effectLst/>
              <a:uLnTx/>
              <a:uFillTx/>
              <a:ea typeface="MS PGothic" charset="-128"/>
              <a:cs typeface="MS PGothic" charset="-128"/>
            </a:endParaRPr>
          </a:p>
        </p:txBody>
      </p:sp>
      <p:sp>
        <p:nvSpPr>
          <p:cNvPr id="5" name="タイトル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mtClean="0">
                <a:ea typeface="MS PGothic" charset="-128"/>
                <a:cs typeface="MS PGothic" charset="-128"/>
              </a:rPr>
              <a:t>「</a:t>
            </a:r>
            <a:r>
              <a:rPr kumimoji="1" lang="en-US" altLang="ja-JP" smtClean="0">
                <a:ea typeface="MS PGothic" charset="-128"/>
                <a:cs typeface="MS PGothic" charset="-128"/>
              </a:rPr>
              <a:t>Cisco DNA</a:t>
            </a:r>
            <a:r>
              <a:rPr kumimoji="1" lang="ja-JP" altLang="en-US" smtClean="0">
                <a:ea typeface="MS PGothic" charset="-128"/>
                <a:cs typeface="MS PGothic" charset="-128"/>
              </a:rPr>
              <a:t>入門」の内容</a:t>
            </a:r>
            <a:endParaRPr kumimoji="1" lang="en-US" altLang="ja-JP" dirty="0">
              <a:ea typeface="MS PGothic" charset="-128"/>
              <a:cs typeface="MS PGothic" charset="-128"/>
            </a:endParaRPr>
          </a:p>
        </p:txBody>
      </p:sp>
    </p:spTree>
    <p:extLst>
      <p:ext uri="{BB962C8B-B14F-4D97-AF65-F5344CB8AC3E}">
        <p14:creationId xmlns:p14="http://schemas.microsoft.com/office/powerpoint/2010/main" val="189017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p:cNvSpPr txBox="1">
            <a:spLocks/>
          </p:cNvSpPr>
          <p:nvPr/>
        </p:nvSpPr>
        <p:spPr bwMode="auto">
          <a:xfrm>
            <a:off x="463166" y="1381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en-US" altLang="ja-JP" sz="1600" b="0" i="0" u="none" strike="noStrike" kern="1200" cap="none" spc="0" normalizeH="0" baseline="0" noProof="0" smtClean="0">
                <a:ln>
                  <a:noFill/>
                </a:ln>
                <a:solidFill>
                  <a:srgbClr val="005073"/>
                </a:solidFill>
                <a:effectLst/>
                <a:uLnTx/>
                <a:uFillTx/>
                <a:ea typeface="MS PGothic" charset="-128"/>
                <a:cs typeface="MS PGothic" charset="-128"/>
                <a:hlinkClick r:id="rId2"/>
              </a:rPr>
              <a:t>https://www.cisco.com/c/dam/global/ja_jp/products/catalog/pdf/cisco_dna_nyumon.pdf</a:t>
            </a:r>
            <a:r>
              <a:rPr kumimoji="1" lang="en-US" altLang="ja-JP" sz="1600" b="0" i="0" u="none" strike="noStrike" kern="1200" cap="none" spc="0" normalizeH="0" baseline="0" noProof="0" smtClean="0">
                <a:ln>
                  <a:noFill/>
                </a:ln>
                <a:solidFill>
                  <a:srgbClr val="005073"/>
                </a:solidFill>
                <a:effectLst/>
                <a:uLnTx/>
                <a:uFillTx/>
                <a:ea typeface="MS PGothic" charset="-128"/>
                <a:cs typeface="MS PGothic" charset="-128"/>
              </a:rPr>
              <a:t> </a:t>
            </a:r>
            <a:endParaRPr kumimoji="1" lang="en-US" altLang="ja-JP" sz="1600" b="0" i="0" u="none" strike="noStrike" kern="1200" cap="none" spc="0" normalizeH="0" baseline="0" noProof="0" dirty="0">
              <a:ln>
                <a:noFill/>
              </a:ln>
              <a:solidFill>
                <a:srgbClr val="005073"/>
              </a:solidFill>
              <a:effectLst/>
              <a:uLnTx/>
              <a:uFillTx/>
              <a:ea typeface="MS PGothic" charset="-128"/>
              <a:cs typeface="MS PGothic" charset="-128"/>
            </a:endParaRPr>
          </a:p>
        </p:txBody>
      </p:sp>
      <p:pic>
        <p:nvPicPr>
          <p:cNvPr id="5"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085" y="627856"/>
            <a:ext cx="8629650" cy="4237455"/>
          </a:xfrm>
          <a:prstGeom prst="rect">
            <a:avLst/>
          </a:prstGeom>
        </p:spPr>
      </p:pic>
    </p:spTree>
    <p:extLst>
      <p:ext uri="{BB962C8B-B14F-4D97-AF65-F5344CB8AC3E}">
        <p14:creationId xmlns:p14="http://schemas.microsoft.com/office/powerpoint/2010/main" val="413146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ＭＳ Ｐゴシック" panose="020B0600070205080204" pitchFamily="50" charset="-128"/>
                <a:ea typeface="ＭＳ Ｐゴシック" panose="020B0600070205080204" pitchFamily="50" charset="-128"/>
              </a:rPr>
              <a:t>ETA</a:t>
            </a:r>
            <a:r>
              <a:rPr lang="en-US" dirty="0">
                <a:latin typeface="ＭＳ Ｐゴシック" panose="020B0600070205080204" pitchFamily="50" charset="-128"/>
                <a:ea typeface="ＭＳ Ｐゴシック" panose="020B0600070205080204" pitchFamily="50" charset="-128"/>
              </a:rPr>
              <a:t/>
            </a:r>
            <a:br>
              <a:rPr lang="en-US" dirty="0">
                <a:latin typeface="ＭＳ Ｐゴシック" panose="020B0600070205080204" pitchFamily="50" charset="-128"/>
                <a:ea typeface="ＭＳ Ｐゴシック" panose="020B0600070205080204" pitchFamily="50" charset="-128"/>
              </a:rPr>
            </a:br>
            <a:r>
              <a:rPr lang="en-US" sz="3200" dirty="0" smtClean="0">
                <a:latin typeface="ＭＳ Ｐゴシック" panose="020B0600070205080204" pitchFamily="50" charset="-128"/>
                <a:ea typeface="ＭＳ Ｐゴシック" panose="020B0600070205080204" pitchFamily="50" charset="-128"/>
              </a:rPr>
              <a:t>Encrypted </a:t>
            </a:r>
            <a:r>
              <a:rPr lang="en-US" sz="3200" dirty="0">
                <a:latin typeface="ＭＳ Ｐゴシック" panose="020B0600070205080204" pitchFamily="50" charset="-128"/>
                <a:ea typeface="ＭＳ Ｐゴシック" panose="020B0600070205080204" pitchFamily="50" charset="-128"/>
              </a:rPr>
              <a:t>Traffic Analytics </a:t>
            </a:r>
          </a:p>
        </p:txBody>
      </p:sp>
    </p:spTree>
    <p:extLst>
      <p:ext uri="{BB962C8B-B14F-4D97-AF65-F5344CB8AC3E}">
        <p14:creationId xmlns:p14="http://schemas.microsoft.com/office/powerpoint/2010/main" val="5758946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円/楕円 1"/>
          <p:cNvSpPr/>
          <p:nvPr/>
        </p:nvSpPr>
        <p:spPr>
          <a:xfrm>
            <a:off x="2793864" y="3424843"/>
            <a:ext cx="3795007" cy="1517501"/>
          </a:xfrm>
          <a:prstGeom prst="ellipse">
            <a:avLst/>
          </a:prstGeom>
          <a:solidFill>
            <a:srgbClr val="00BCEB">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CiscoSansTT ExtraLight"/>
              <a:ea typeface="ＭＳ Ｐゴシック"/>
              <a:cs typeface=""/>
            </a:endParaRPr>
          </a:p>
        </p:txBody>
      </p:sp>
      <p:sp>
        <p:nvSpPr>
          <p:cNvPr id="50" name="円/楕円 99"/>
          <p:cNvSpPr/>
          <p:nvPr/>
        </p:nvSpPr>
        <p:spPr>
          <a:xfrm>
            <a:off x="4011596" y="1087310"/>
            <a:ext cx="3926703" cy="1517501"/>
          </a:xfrm>
          <a:prstGeom prst="ellipse">
            <a:avLst/>
          </a:prstGeom>
          <a:solidFill>
            <a:srgbClr val="00BCEB">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CiscoSansTT ExtraLight"/>
              <a:ea typeface="ＭＳ Ｐゴシック"/>
              <a:cs typeface=""/>
            </a:endParaRPr>
          </a:p>
        </p:txBody>
      </p:sp>
      <p:sp>
        <p:nvSpPr>
          <p:cNvPr id="51" name="円/楕円 100"/>
          <p:cNvSpPr/>
          <p:nvPr/>
        </p:nvSpPr>
        <p:spPr>
          <a:xfrm>
            <a:off x="2005786" y="1075529"/>
            <a:ext cx="1988116" cy="1517501"/>
          </a:xfrm>
          <a:prstGeom prst="ellipse">
            <a:avLst/>
          </a:prstGeom>
          <a:solidFill>
            <a:srgbClr val="00BCEB">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CiscoSansTT ExtraLight"/>
              <a:ea typeface="ＭＳ Ｐゴシック"/>
              <a:cs typeface=""/>
            </a:endParaRPr>
          </a:p>
        </p:txBody>
      </p:sp>
      <p:sp>
        <p:nvSpPr>
          <p:cNvPr id="52" name="Title 1"/>
          <p:cNvSpPr txBox="1">
            <a:spLocks/>
          </p:cNvSpPr>
          <p:nvPr/>
        </p:nvSpPr>
        <p:spPr bwMode="auto">
          <a:xfrm>
            <a:off x="432538" y="8961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ea typeface="MS PGothic" charset="-128"/>
                <a:cs typeface="MS PGothic" charset="-128"/>
              </a:rPr>
              <a:t>これまでの　ネットワークを活用したセキュリティ対策</a:t>
            </a:r>
            <a:br>
              <a:rPr lang="ja-JP" altLang="en-US" smtClean="0">
                <a:ea typeface="MS PGothic" charset="-128"/>
                <a:cs typeface="MS PGothic" charset="-128"/>
              </a:rPr>
            </a:br>
            <a:r>
              <a:rPr lang="en-US" altLang="ja-JP" smtClean="0">
                <a:ea typeface="MS PGothic" charset="-128"/>
                <a:cs typeface="MS PGothic" charset="-128"/>
              </a:rPr>
              <a:t>Network-as-a-Sensor/Enforcer</a:t>
            </a:r>
            <a:endParaRPr lang="ja-JP" altLang="en-US" dirty="0">
              <a:ea typeface="MS PGothic" charset="-128"/>
              <a:cs typeface="MS PGothic" charset="-128"/>
            </a:endParaRPr>
          </a:p>
        </p:txBody>
      </p:sp>
      <p:grpSp>
        <p:nvGrpSpPr>
          <p:cNvPr id="53" name="Group 114"/>
          <p:cNvGrpSpPr/>
          <p:nvPr/>
        </p:nvGrpSpPr>
        <p:grpSpPr>
          <a:xfrm>
            <a:off x="3318092" y="900226"/>
            <a:ext cx="3422612" cy="1453573"/>
            <a:chOff x="6945297" y="2062907"/>
            <a:chExt cx="4357666" cy="1809207"/>
          </a:xfrm>
        </p:grpSpPr>
        <p:pic>
          <p:nvPicPr>
            <p:cNvPr id="54" name="Picture 1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6786" y="2456830"/>
              <a:ext cx="2534722" cy="1415284"/>
            </a:xfrm>
            <a:prstGeom prst="rect">
              <a:avLst/>
            </a:prstGeom>
          </p:spPr>
        </p:pic>
        <p:grpSp>
          <p:nvGrpSpPr>
            <p:cNvPr id="55" name="Group 116"/>
            <p:cNvGrpSpPr/>
            <p:nvPr/>
          </p:nvGrpSpPr>
          <p:grpSpPr>
            <a:xfrm>
              <a:off x="6945297" y="2062907"/>
              <a:ext cx="4357666" cy="1476868"/>
              <a:chOff x="1802538" y="3638261"/>
              <a:chExt cx="3549489" cy="1310821"/>
            </a:xfrm>
          </p:grpSpPr>
          <p:pic>
            <p:nvPicPr>
              <p:cNvPr id="56" name="Picture 117" descr="01 - Dashboard with Policy viola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4223" y="4028396"/>
                <a:ext cx="1501883" cy="920686"/>
              </a:xfrm>
              <a:prstGeom prst="rect">
                <a:avLst/>
              </a:prstGeom>
            </p:spPr>
          </p:pic>
          <p:sp>
            <p:nvSpPr>
              <p:cNvPr id="57" name="Rectangle 118"/>
              <p:cNvSpPr/>
              <p:nvPr/>
            </p:nvSpPr>
            <p:spPr>
              <a:xfrm>
                <a:off x="1802538" y="3638261"/>
                <a:ext cx="3549489" cy="408009"/>
              </a:xfrm>
              <a:prstGeom prst="rect">
                <a:avLst/>
              </a:prstGeom>
              <a:noFill/>
            </p:spPr>
            <p:txBody>
              <a:bodyPr wrap="square">
                <a:spAutoFit/>
              </a:bodyPr>
              <a:lstStyle/>
              <a:p>
                <a:pPr algn="ctr" defTabSz="342815"/>
                <a:r>
                  <a:rPr lang="ja-JP" altLang="en-US" smtClean="0">
                    <a:solidFill>
                      <a:srgbClr val="282828"/>
                    </a:solidFill>
                    <a:latin typeface="CiscoSansTT ExtraLight"/>
                    <a:ea typeface="MS PGothic" charset="-128"/>
                    <a:cs typeface="MS PGothic" charset="-128"/>
                  </a:rPr>
                  <a:t>可視化ツール（</a:t>
                </a:r>
                <a:r>
                  <a:rPr lang="en-US" altLang="ja-JP" dirty="0" err="1" smtClean="0">
                    <a:solidFill>
                      <a:srgbClr val="282828"/>
                    </a:solidFill>
                    <a:latin typeface="CiscoSansTT ExtraLight"/>
                    <a:ea typeface="MS PGothic" charset="-128"/>
                    <a:cs typeface="MS PGothic" charset="-128"/>
                  </a:rPr>
                  <a:t>StealthWatch</a:t>
                </a:r>
                <a:r>
                  <a:rPr lang="ja-JP" altLang="en-US" dirty="0" smtClean="0">
                    <a:solidFill>
                      <a:srgbClr val="282828"/>
                    </a:solidFill>
                    <a:latin typeface="CiscoSansTT ExtraLight"/>
                    <a:ea typeface="MS PGothic" charset="-128"/>
                    <a:cs typeface="MS PGothic" charset="-128"/>
                  </a:rPr>
                  <a:t>）</a:t>
                </a:r>
                <a:endParaRPr lang="en-US" dirty="0">
                  <a:solidFill>
                    <a:srgbClr val="282828"/>
                  </a:solidFill>
                  <a:latin typeface="CiscoSansTT ExtraLight"/>
                  <a:ea typeface="MS PGothic" charset="-128"/>
                  <a:cs typeface="MS PGothic" charset="-128"/>
                </a:endParaRPr>
              </a:p>
            </p:txBody>
          </p:sp>
        </p:grpSp>
      </p:grpSp>
      <p:sp>
        <p:nvSpPr>
          <p:cNvPr id="58" name="Up Arrow 123"/>
          <p:cNvSpPr/>
          <p:nvPr/>
        </p:nvSpPr>
        <p:spPr>
          <a:xfrm>
            <a:off x="4274026" y="2396550"/>
            <a:ext cx="237392" cy="1028293"/>
          </a:xfrm>
          <a:prstGeom prst="upArrow">
            <a:avLst/>
          </a:prstGeom>
          <a:solidFill>
            <a:srgbClr val="5B9BD5"/>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kern="0" smtClean="0">
              <a:solidFill>
                <a:prstClr val="white"/>
              </a:solidFill>
              <a:latin typeface="CiscoSansTT ExtraLight"/>
              <a:ea typeface="ＭＳ Ｐゴシック"/>
              <a:cs typeface=""/>
            </a:endParaRPr>
          </a:p>
        </p:txBody>
      </p:sp>
      <p:pic>
        <p:nvPicPr>
          <p:cNvPr id="59" name="Picture 1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9049" y="3137546"/>
            <a:ext cx="3622017" cy="1811008"/>
          </a:xfrm>
          <a:prstGeom prst="rect">
            <a:avLst/>
          </a:prstGeom>
        </p:spPr>
      </p:pic>
      <p:grpSp>
        <p:nvGrpSpPr>
          <p:cNvPr id="60" name="Group 88"/>
          <p:cNvGrpSpPr/>
          <p:nvPr/>
        </p:nvGrpSpPr>
        <p:grpSpPr>
          <a:xfrm>
            <a:off x="2798779" y="1642809"/>
            <a:ext cx="994118" cy="647015"/>
            <a:chOff x="2678341" y="3963778"/>
            <a:chExt cx="1812835" cy="962880"/>
          </a:xfrm>
        </p:grpSpPr>
        <p:sp>
          <p:nvSpPr>
            <p:cNvPr id="61" name="Left Arrow 89"/>
            <p:cNvSpPr/>
            <p:nvPr/>
          </p:nvSpPr>
          <p:spPr>
            <a:xfrm>
              <a:off x="3154783" y="407554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w="12700" cap="flat" cmpd="sng" algn="ctr">
              <a:noFill/>
              <a:prstDash val="solid"/>
              <a:miter lim="800000"/>
            </a:ln>
            <a:effectLst/>
          </p:spPr>
          <p:txBody>
            <a:bodyPr lIns="91408" tIns="45704" rIns="91408" bIns="45704" rtlCol="0" anchor="ctr"/>
            <a:lstStyle/>
            <a:p>
              <a:pPr algn="ctr" defTabSz="685800" fontAlgn="auto">
                <a:spcBef>
                  <a:spcPts val="0"/>
                </a:spcBef>
                <a:spcAft>
                  <a:spcPts val="0"/>
                </a:spcAft>
                <a:defRPr/>
              </a:pPr>
              <a:endParaRPr lang="en-US" kern="0" dirty="0" smtClean="0">
                <a:solidFill>
                  <a:srgbClr val="282828">
                    <a:lumMod val="90000"/>
                    <a:lumOff val="10000"/>
                  </a:srgbClr>
                </a:solidFill>
                <a:latin typeface="CiscoSansTT ExtraLight"/>
                <a:ea typeface="ＭＳ Ｐゴシック"/>
                <a:cs typeface=""/>
              </a:endParaRPr>
            </a:p>
          </p:txBody>
        </p:sp>
        <p:sp>
          <p:nvSpPr>
            <p:cNvPr id="62" name="Left Arrow 90"/>
            <p:cNvSpPr/>
            <p:nvPr/>
          </p:nvSpPr>
          <p:spPr>
            <a:xfrm flipH="1">
              <a:off x="3301968" y="396377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w="12700" cap="flat" cmpd="sng" algn="ctr">
              <a:noFill/>
              <a:prstDash val="solid"/>
              <a:miter lim="800000"/>
            </a:ln>
            <a:effectLst/>
          </p:spPr>
          <p:txBody>
            <a:bodyPr lIns="91408" tIns="45704" rIns="91408" bIns="45704" rtlCol="0" anchor="ctr"/>
            <a:lstStyle/>
            <a:p>
              <a:pPr algn="ctr" defTabSz="685800" fontAlgn="auto">
                <a:spcBef>
                  <a:spcPts val="0"/>
                </a:spcBef>
                <a:spcAft>
                  <a:spcPts val="0"/>
                </a:spcAft>
                <a:defRPr/>
              </a:pPr>
              <a:endParaRPr lang="en-US" kern="0" dirty="0" smtClean="0">
                <a:solidFill>
                  <a:srgbClr val="282828">
                    <a:lumMod val="90000"/>
                    <a:lumOff val="10000"/>
                  </a:srgbClr>
                </a:solidFill>
                <a:latin typeface="CiscoSansTT ExtraLight"/>
                <a:ea typeface="ＭＳ Ｐゴシック"/>
                <a:cs typeface=""/>
              </a:endParaRPr>
            </a:p>
          </p:txBody>
        </p:sp>
        <p:sp>
          <p:nvSpPr>
            <p:cNvPr id="63" name="TextBox 91"/>
            <p:cNvSpPr txBox="1"/>
            <p:nvPr/>
          </p:nvSpPr>
          <p:spPr>
            <a:xfrm>
              <a:off x="2678341" y="4377070"/>
              <a:ext cx="1812835" cy="549588"/>
            </a:xfrm>
            <a:prstGeom prst="rect">
              <a:avLst/>
            </a:prstGeom>
            <a:noFill/>
          </p:spPr>
          <p:txBody>
            <a:bodyPr wrap="none" lIns="91408" tIns="45704" rIns="91408" bIns="45704" rtlCol="0">
              <a:spAutoFit/>
            </a:bodyPr>
            <a:lstStyle/>
            <a:p>
              <a:pPr defTabSz="685800" fontAlgn="auto">
                <a:spcBef>
                  <a:spcPts val="0"/>
                </a:spcBef>
                <a:spcAft>
                  <a:spcPts val="0"/>
                </a:spcAft>
                <a:defRPr/>
              </a:pPr>
              <a:r>
                <a:rPr lang="en-US" kern="0" dirty="0" smtClean="0">
                  <a:solidFill>
                    <a:srgbClr val="282828">
                      <a:lumMod val="90000"/>
                      <a:lumOff val="10000"/>
                    </a:srgbClr>
                  </a:solidFill>
                  <a:latin typeface="CiscoSansTT ExtraLight"/>
                  <a:ea typeface="MS PGothic" charset="-128"/>
                  <a:cs typeface="MS PGothic" charset="-128"/>
                </a:rPr>
                <a:t>API</a:t>
              </a:r>
              <a:r>
                <a:rPr lang="ja-JP" altLang="en-US" kern="0" dirty="0" smtClean="0">
                  <a:solidFill>
                    <a:srgbClr val="282828">
                      <a:lumMod val="90000"/>
                      <a:lumOff val="10000"/>
                    </a:srgbClr>
                  </a:solidFill>
                  <a:latin typeface="CiscoSansTT ExtraLight"/>
                  <a:ea typeface="MS PGothic" charset="-128"/>
                  <a:cs typeface="MS PGothic" charset="-128"/>
                </a:rPr>
                <a:t>連携</a:t>
              </a:r>
              <a:endParaRPr lang="en-US" kern="0" dirty="0" smtClean="0">
                <a:solidFill>
                  <a:srgbClr val="282828">
                    <a:lumMod val="90000"/>
                    <a:lumOff val="10000"/>
                  </a:srgbClr>
                </a:solidFill>
                <a:latin typeface="CiscoSansTT ExtraLight"/>
                <a:ea typeface="MS PGothic" charset="-128"/>
                <a:cs typeface="MS PGothic" charset="-128"/>
              </a:endParaRPr>
            </a:p>
          </p:txBody>
        </p:sp>
      </p:grpSp>
      <p:grpSp>
        <p:nvGrpSpPr>
          <p:cNvPr id="64" name="Group 92"/>
          <p:cNvGrpSpPr/>
          <p:nvPr/>
        </p:nvGrpSpPr>
        <p:grpSpPr>
          <a:xfrm>
            <a:off x="2532693" y="1642810"/>
            <a:ext cx="396938" cy="390317"/>
            <a:chOff x="7114608" y="1546391"/>
            <a:chExt cx="667802" cy="689777"/>
          </a:xfrm>
        </p:grpSpPr>
        <p:sp>
          <p:nvSpPr>
            <p:cNvPr id="65" name="Oval 86"/>
            <p:cNvSpPr>
              <a:spLocks/>
            </p:cNvSpPr>
            <p:nvPr/>
          </p:nvSpPr>
          <p:spPr bwMode="auto">
            <a:xfrm>
              <a:off x="7114608" y="1546391"/>
              <a:ext cx="667802" cy="689777"/>
            </a:xfrm>
            <a:prstGeom prst="ellipse">
              <a:avLst/>
            </a:prstGeom>
            <a:solidFill>
              <a:srgbClr val="0B5E8D"/>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defTabSz="685218" eaLnBrk="0" fontAlgn="auto" hangingPunct="0">
                <a:lnSpc>
                  <a:spcPct val="90000"/>
                </a:lnSpc>
                <a:spcBef>
                  <a:spcPts val="0"/>
                </a:spcBef>
                <a:spcAft>
                  <a:spcPts val="0"/>
                </a:spcAft>
                <a:defRPr/>
              </a:pPr>
              <a:endParaRPr lang="en-US" kern="0" dirty="0">
                <a:solidFill>
                  <a:srgbClr val="0096D6"/>
                </a:solidFill>
                <a:latin typeface="CiscoSansTT ExtraLight"/>
                <a:cs typeface=""/>
              </a:endParaRPr>
            </a:p>
          </p:txBody>
        </p:sp>
        <p:grpSp>
          <p:nvGrpSpPr>
            <p:cNvPr id="66"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6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6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6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7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8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sp>
            <p:nvSpPr>
              <p:cNvPr id="9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kern="0" dirty="0">
                  <a:solidFill>
                    <a:srgbClr val="FFFFFF"/>
                  </a:solidFill>
                  <a:latin typeface="CiscoSansTT ExtraLight"/>
                  <a:ea typeface="ＭＳ Ｐゴシック" pitchFamily="34" charset="-128"/>
                  <a:cs typeface=""/>
                </a:endParaRPr>
              </a:p>
            </p:txBody>
          </p:sp>
        </p:grpSp>
      </p:grpSp>
      <p:sp>
        <p:nvSpPr>
          <p:cNvPr id="91" name="TextBox 170"/>
          <p:cNvSpPr txBox="1"/>
          <p:nvPr/>
        </p:nvSpPr>
        <p:spPr>
          <a:xfrm>
            <a:off x="1531351" y="1303089"/>
            <a:ext cx="2125499" cy="646331"/>
          </a:xfrm>
          <a:prstGeom prst="rect">
            <a:avLst/>
          </a:prstGeom>
          <a:noFill/>
        </p:spPr>
        <p:txBody>
          <a:bodyPr wrap="square" rtlCol="0">
            <a:spAutoFit/>
          </a:bodyPr>
          <a:lstStyle/>
          <a:p>
            <a:pPr defTabSz="685800" fontAlgn="auto">
              <a:spcBef>
                <a:spcPts val="0"/>
              </a:spcBef>
              <a:spcAft>
                <a:spcPts val="0"/>
              </a:spcAft>
            </a:pPr>
            <a:r>
              <a:rPr lang="ja-JP" altLang="en-US" smtClean="0">
                <a:solidFill>
                  <a:srgbClr val="282828"/>
                </a:solidFill>
                <a:latin typeface="CiscoSansTT ExtraLight"/>
                <a:ea typeface="MS PGothic" charset="-128"/>
                <a:cs typeface="MS PGothic" charset="-128"/>
              </a:rPr>
              <a:t>ポリシーサーバ（</a:t>
            </a:r>
            <a:r>
              <a:rPr lang="en-US" altLang="ja-JP" dirty="0" smtClean="0">
                <a:solidFill>
                  <a:srgbClr val="282828"/>
                </a:solidFill>
                <a:latin typeface="CiscoSansTT ExtraLight"/>
                <a:ea typeface="MS PGothic" charset="-128"/>
                <a:cs typeface="MS PGothic" charset="-128"/>
              </a:rPr>
              <a:t>ISE</a:t>
            </a:r>
            <a:r>
              <a:rPr lang="ja-JP" altLang="en-US" dirty="0" smtClean="0">
                <a:solidFill>
                  <a:srgbClr val="282828"/>
                </a:solidFill>
                <a:latin typeface="CiscoSansTT ExtraLight"/>
                <a:ea typeface="MS PGothic" charset="-128"/>
                <a:cs typeface="MS PGothic" charset="-128"/>
              </a:rPr>
              <a:t>）</a:t>
            </a:r>
            <a:endParaRPr lang="en-US" dirty="0">
              <a:solidFill>
                <a:srgbClr val="282828"/>
              </a:solidFill>
              <a:latin typeface="CiscoSansTT ExtraLight"/>
              <a:ea typeface="MS PGothic" charset="-128"/>
              <a:cs typeface="MS PGothic" charset="-128"/>
            </a:endParaRPr>
          </a:p>
        </p:txBody>
      </p:sp>
      <p:sp>
        <p:nvSpPr>
          <p:cNvPr id="92" name="Rectangle 172"/>
          <p:cNvSpPr/>
          <p:nvPr/>
        </p:nvSpPr>
        <p:spPr>
          <a:xfrm>
            <a:off x="4471300" y="2819529"/>
            <a:ext cx="2250659" cy="369332"/>
          </a:xfrm>
          <a:prstGeom prst="rect">
            <a:avLst/>
          </a:prstGeom>
        </p:spPr>
        <p:txBody>
          <a:bodyPr wrap="square">
            <a:spAutoFit/>
          </a:bodyPr>
          <a:lstStyle/>
          <a:p>
            <a:pPr defTabSz="685800" fontAlgn="auto">
              <a:spcBef>
                <a:spcPts val="0"/>
              </a:spcBef>
              <a:spcAft>
                <a:spcPts val="0"/>
              </a:spcAft>
            </a:pPr>
            <a:r>
              <a:rPr lang="ja-JP" altLang="en-US" dirty="0" smtClean="0">
                <a:solidFill>
                  <a:srgbClr val="282828">
                    <a:lumMod val="90000"/>
                    <a:lumOff val="10000"/>
                  </a:srgbClr>
                </a:solidFill>
                <a:latin typeface="CiscoSansTT ExtraLight"/>
                <a:ea typeface="ＭＳ Ｐゴシック"/>
                <a:cs typeface="Arial" charset="0"/>
              </a:rPr>
              <a:t>フロー</a:t>
            </a:r>
            <a:r>
              <a:rPr lang="en-US" altLang="ja-JP" dirty="0" smtClean="0">
                <a:solidFill>
                  <a:srgbClr val="282828">
                    <a:lumMod val="90000"/>
                    <a:lumOff val="10000"/>
                  </a:srgbClr>
                </a:solidFill>
                <a:latin typeface="CiscoSansTT ExtraLight"/>
                <a:ea typeface="ＭＳ Ｐゴシック"/>
                <a:cs typeface="Arial" charset="0"/>
              </a:rPr>
              <a:t> </a:t>
            </a:r>
            <a:r>
              <a:rPr lang="ja-JP" altLang="en-US" dirty="0" smtClean="0">
                <a:solidFill>
                  <a:srgbClr val="282828">
                    <a:lumMod val="90000"/>
                    <a:lumOff val="10000"/>
                  </a:srgbClr>
                </a:solidFill>
                <a:latin typeface="CiscoSansTT ExtraLight"/>
                <a:ea typeface="ＭＳ Ｐゴシック"/>
                <a:cs typeface="Arial" charset="0"/>
              </a:rPr>
              <a:t>データ</a:t>
            </a:r>
            <a:endParaRPr lang="en-US" dirty="0">
              <a:solidFill>
                <a:srgbClr val="282828">
                  <a:lumMod val="90000"/>
                  <a:lumOff val="10000"/>
                </a:srgbClr>
              </a:solidFill>
              <a:latin typeface="CiscoSansTT ExtraLight"/>
              <a:ea typeface="ＭＳ Ｐゴシック"/>
              <a:cs typeface="Arial" charset="0"/>
            </a:endParaRPr>
          </a:p>
        </p:txBody>
      </p:sp>
      <p:sp>
        <p:nvSpPr>
          <p:cNvPr id="93" name="Up Arrow 123"/>
          <p:cNvSpPr/>
          <p:nvPr/>
        </p:nvSpPr>
        <p:spPr>
          <a:xfrm rot="9597720">
            <a:off x="3069890" y="2431201"/>
            <a:ext cx="237392" cy="1028293"/>
          </a:xfrm>
          <a:prstGeom prst="upArrow">
            <a:avLst/>
          </a:prstGeom>
          <a:solidFill>
            <a:srgbClr val="5B9BD5"/>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kern="0" smtClean="0">
              <a:solidFill>
                <a:prstClr val="white"/>
              </a:solidFill>
              <a:latin typeface="CiscoSansTT ExtraLight"/>
              <a:ea typeface="ＭＳ Ｐゴシック"/>
              <a:cs typeface=""/>
            </a:endParaRPr>
          </a:p>
        </p:txBody>
      </p:sp>
      <p:sp>
        <p:nvSpPr>
          <p:cNvPr id="94" name="Rectangle 172"/>
          <p:cNvSpPr/>
          <p:nvPr/>
        </p:nvSpPr>
        <p:spPr>
          <a:xfrm>
            <a:off x="847145" y="2823688"/>
            <a:ext cx="2385159" cy="646331"/>
          </a:xfrm>
          <a:prstGeom prst="rect">
            <a:avLst/>
          </a:prstGeom>
        </p:spPr>
        <p:txBody>
          <a:bodyPr wrap="square">
            <a:spAutoFit/>
          </a:bodyPr>
          <a:lstStyle/>
          <a:p>
            <a:pPr defTabSz="685800" fontAlgn="auto">
              <a:spcBef>
                <a:spcPts val="0"/>
              </a:spcBef>
              <a:spcAft>
                <a:spcPts val="0"/>
              </a:spcAft>
            </a:pPr>
            <a:r>
              <a:rPr lang="ja-JP" altLang="en-US" dirty="0">
                <a:solidFill>
                  <a:srgbClr val="282828"/>
                </a:solidFill>
                <a:latin typeface="CiscoSansTT ExtraLight"/>
                <a:ea typeface="ＭＳ Ｐゴシック"/>
                <a:cs typeface="Arial" charset="0"/>
              </a:rPr>
              <a:t>ポリシー</a:t>
            </a:r>
            <a:r>
              <a:rPr lang="ja-JP" altLang="en-US" dirty="0" smtClean="0">
                <a:solidFill>
                  <a:srgbClr val="282828"/>
                </a:solidFill>
                <a:latin typeface="CiscoSansTT ExtraLight"/>
                <a:ea typeface="ＭＳ Ｐゴシック"/>
                <a:cs typeface="Arial" charset="0"/>
              </a:rPr>
              <a:t>適用</a:t>
            </a:r>
            <a:endParaRPr lang="en-US" altLang="ja-JP" dirty="0" smtClean="0">
              <a:solidFill>
                <a:srgbClr val="282828"/>
              </a:solidFill>
              <a:latin typeface="CiscoSansTT ExtraLight"/>
              <a:ea typeface="ＭＳ Ｐゴシック"/>
              <a:cs typeface="Arial" charset="0"/>
            </a:endParaRPr>
          </a:p>
          <a:p>
            <a:pPr defTabSz="685800" fontAlgn="auto">
              <a:spcBef>
                <a:spcPts val="0"/>
              </a:spcBef>
              <a:spcAft>
                <a:spcPts val="0"/>
              </a:spcAft>
            </a:pPr>
            <a:r>
              <a:rPr lang="ja-JP" altLang="en-US" dirty="0" smtClean="0">
                <a:solidFill>
                  <a:srgbClr val="282828"/>
                </a:solidFill>
                <a:latin typeface="CiscoSansTT ExtraLight"/>
                <a:ea typeface="ＭＳ Ｐゴシック"/>
                <a:cs typeface="Arial" charset="0"/>
              </a:rPr>
              <a:t>（隔離・解除など）</a:t>
            </a:r>
            <a:endParaRPr lang="en-US" altLang="ja-JP" dirty="0">
              <a:solidFill>
                <a:srgbClr val="282828"/>
              </a:solidFill>
              <a:latin typeface="CiscoSansTT ExtraLight"/>
              <a:ea typeface="ＭＳ Ｐゴシック"/>
              <a:cs typeface="Arial" charset="0"/>
            </a:endParaRPr>
          </a:p>
        </p:txBody>
      </p:sp>
      <p:sp>
        <p:nvSpPr>
          <p:cNvPr id="95" name="TextBox 15"/>
          <p:cNvSpPr txBox="1"/>
          <p:nvPr/>
        </p:nvSpPr>
        <p:spPr>
          <a:xfrm>
            <a:off x="5099009" y="3134799"/>
            <a:ext cx="3777485" cy="923314"/>
          </a:xfrm>
          <a:prstGeom prst="rect">
            <a:avLst/>
          </a:prstGeom>
          <a:solidFill>
            <a:srgbClr val="282828">
              <a:lumMod val="10000"/>
              <a:lumOff val="90000"/>
            </a:srgbClr>
          </a:solidFill>
        </p:spPr>
        <p:txBody>
          <a:bodyPr wrap="square" lIns="91424" tIns="45712" rIns="91424" bIns="45712"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例</a:t>
            </a:r>
            <a:r>
              <a:rPr kumimoji="0" lang="en-US" altLang="ja-JP"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 </a:t>
            </a:r>
            <a:r>
              <a:rPr kumimoji="0" lang="ja-JP" altLang="en-US"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送信元・宛先</a:t>
            </a:r>
            <a:r>
              <a:rPr kumimoji="0" lang="en-US" altLang="ja-JP"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IP</a:t>
            </a:r>
            <a:r>
              <a:rPr kumimoji="0" lang="ja-JP" altLang="en-US"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アドレス、送信元・宛先ポート番号、プロトコル番号</a:t>
            </a:r>
            <a:r>
              <a:rPr kumimoji="0" lang="ja-JP" altLang="en-US"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a:t>
            </a:r>
            <a:endParaRPr kumimoji="0" lang="en-US" altLang="ja-JP"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バケット数</a:t>
            </a:r>
            <a:r>
              <a:rPr kumimoji="0" lang="ja-JP" altLang="en-US"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rPr>
              <a:t>・バイト数</a:t>
            </a:r>
            <a:endParaRPr kumimoji="0" lang="en-US" altLang="ja-JP" sz="1800" b="1" i="0" u="none" strike="noStrike" kern="0" cap="none" spc="0" normalizeH="0" baseline="0" noProof="0" dirty="0" smtClean="0">
              <a:ln>
                <a:noFill/>
              </a:ln>
              <a:solidFill>
                <a:srgbClr val="282828"/>
              </a:solidFill>
              <a:effectLst/>
              <a:uLnTx/>
              <a:uFillTx/>
              <a:latin typeface="CiscoSansTT ExtraLight"/>
              <a:ea typeface="ＭＳ Ｐゴシック"/>
              <a:cs typeface="Arial" charset="0"/>
            </a:endParaRPr>
          </a:p>
        </p:txBody>
      </p:sp>
    </p:spTree>
    <p:extLst>
      <p:ext uri="{BB962C8B-B14F-4D97-AF65-F5344CB8AC3E}">
        <p14:creationId xmlns:p14="http://schemas.microsoft.com/office/powerpoint/2010/main" val="946964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1"/>
          <p:cNvSpPr txBox="1">
            <a:spLocks/>
          </p:cNvSpPr>
          <p:nvPr/>
        </p:nvSpPr>
        <p:spPr bwMode="auto">
          <a:xfrm>
            <a:off x="426239" y="13184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ea typeface="MS PGothic" charset="-128"/>
                <a:cs typeface="MS PGothic" charset="-128"/>
              </a:rPr>
              <a:t>セキュリティ対策</a:t>
            </a:r>
            <a:r>
              <a:rPr lang="en-US" altLang="ja-JP" smtClean="0">
                <a:ea typeface="MS PGothic" charset="-128"/>
                <a:cs typeface="MS PGothic" charset="-128"/>
              </a:rPr>
              <a:t> Network-as-a-Sensor/Enforcer</a:t>
            </a:r>
            <a:br>
              <a:rPr lang="en-US" altLang="ja-JP" smtClean="0">
                <a:ea typeface="MS PGothic" charset="-128"/>
                <a:cs typeface="MS PGothic" charset="-128"/>
              </a:rPr>
            </a:br>
            <a:r>
              <a:rPr lang="ja-JP" altLang="en-US" smtClean="0">
                <a:ea typeface="MS PGothic" charset="-128"/>
                <a:cs typeface="MS PGothic" charset="-128"/>
              </a:rPr>
              <a:t>導入事例</a:t>
            </a:r>
            <a:endParaRPr kumimoji="1" lang="en-US" altLang="ja-JP" dirty="0">
              <a:ea typeface="MS PGothic" charset="-128"/>
              <a:cs typeface="MS PGothic" charset="-128"/>
            </a:endParaRPr>
          </a:p>
        </p:txBody>
      </p:sp>
      <p:cxnSp>
        <p:nvCxnSpPr>
          <p:cNvPr id="33" name="直線コネクタ 13"/>
          <p:cNvCxnSpPr/>
          <p:nvPr/>
        </p:nvCxnSpPr>
        <p:spPr>
          <a:xfrm>
            <a:off x="4570702" y="863677"/>
            <a:ext cx="0" cy="4198517"/>
          </a:xfrm>
          <a:prstGeom prst="line">
            <a:avLst/>
          </a:prstGeom>
          <a:noFill/>
          <a:ln w="28575" cap="flat" cmpd="sng" algn="ctr">
            <a:solidFill>
              <a:srgbClr val="282828">
                <a:lumMod val="90000"/>
                <a:lumOff val="10000"/>
              </a:srgbClr>
            </a:solidFill>
            <a:prstDash val="solid"/>
          </a:ln>
          <a:effectLst/>
        </p:spPr>
      </p:cxnSp>
      <p:grpSp>
        <p:nvGrpSpPr>
          <p:cNvPr id="34" name="図形グループ 23"/>
          <p:cNvGrpSpPr/>
          <p:nvPr/>
        </p:nvGrpSpPr>
        <p:grpSpPr>
          <a:xfrm>
            <a:off x="4816477" y="764199"/>
            <a:ext cx="4235574" cy="4363134"/>
            <a:chOff x="4816477" y="764199"/>
            <a:chExt cx="4235574" cy="4363134"/>
          </a:xfrm>
        </p:grpSpPr>
        <p:grpSp>
          <p:nvGrpSpPr>
            <p:cNvPr id="35" name="図形グループ 21"/>
            <p:cNvGrpSpPr/>
            <p:nvPr/>
          </p:nvGrpSpPr>
          <p:grpSpPr>
            <a:xfrm>
              <a:off x="6196414" y="3166338"/>
              <a:ext cx="2855637" cy="1960995"/>
              <a:chOff x="6436575" y="3233059"/>
              <a:chExt cx="2591261" cy="1847654"/>
            </a:xfrm>
          </p:grpSpPr>
          <p:pic>
            <p:nvPicPr>
              <p:cNvPr id="39" name="図 18"/>
              <p:cNvPicPr>
                <a:picLocks noChangeAspect="1"/>
              </p:cNvPicPr>
              <p:nvPr/>
            </p:nvPicPr>
            <p:blipFill>
              <a:blip r:embed="rId2"/>
              <a:stretch>
                <a:fillRect/>
              </a:stretch>
            </p:blipFill>
            <p:spPr>
              <a:xfrm>
                <a:off x="6639830" y="3233059"/>
                <a:ext cx="2388006" cy="1847654"/>
              </a:xfrm>
              <a:prstGeom prst="rect">
                <a:avLst/>
              </a:prstGeom>
            </p:spPr>
          </p:pic>
          <p:sp>
            <p:nvSpPr>
              <p:cNvPr id="40" name="正方形/長方形 19"/>
              <p:cNvSpPr/>
              <p:nvPr/>
            </p:nvSpPr>
            <p:spPr>
              <a:xfrm>
                <a:off x="6436575" y="3507058"/>
                <a:ext cx="450573" cy="249221"/>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41" name="正方形/長方形 20"/>
              <p:cNvSpPr/>
              <p:nvPr/>
            </p:nvSpPr>
            <p:spPr>
              <a:xfrm>
                <a:off x="6900890" y="3604893"/>
                <a:ext cx="45719" cy="151386"/>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grpSp>
        <p:sp>
          <p:nvSpPr>
            <p:cNvPr id="36" name="テキスト ボックス 14"/>
            <p:cNvSpPr txBox="1"/>
            <p:nvPr/>
          </p:nvSpPr>
          <p:spPr>
            <a:xfrm>
              <a:off x="4816477" y="863677"/>
              <a:ext cx="33189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帯広市役所</a:t>
              </a:r>
            </a:p>
          </p:txBody>
        </p:sp>
        <p:sp>
          <p:nvSpPr>
            <p:cNvPr id="37" name="テキスト ボックス 15"/>
            <p:cNvSpPr txBox="1"/>
            <p:nvPr/>
          </p:nvSpPr>
          <p:spPr>
            <a:xfrm>
              <a:off x="4816477" y="1386897"/>
              <a:ext cx="3871994"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通信の見える化と分析によってセキュリティを強化できる有効なソリューションと思います。</a:t>
              </a:r>
              <a:r>
                <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r>
              <a:br>
                <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br>
              <a: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標準的な技術を用いていて使いやすい点もポイントでした。</a:t>
              </a:r>
              <a:r>
                <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r>
              <a:b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br>
              <a:r>
                <a:rPr kumimoji="0" lang="ja-JP" altLang="en-US" sz="1800" b="1" i="1"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 </a:t>
              </a:r>
              <a:r>
                <a:rPr kumimoji="0" lang="ja-JP" altLang="en-US" sz="1400" b="1" i="1"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帯広市 総務部 情報システム課 管理系 係長　高橋 健太郎 氏 ─</a:t>
              </a:r>
            </a:p>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282828"/>
                </a:solidFill>
                <a:effectLst/>
                <a:uLnTx/>
                <a:uFillTx/>
                <a:latin typeface="MS PGothic" charset="-128"/>
                <a:ea typeface="MS PGothic" charset="-128"/>
                <a:cs typeface="MS PGothic" charset="-128"/>
              </a:endParaRPr>
            </a:p>
          </p:txBody>
        </p:sp>
        <p:pic>
          <p:nvPicPr>
            <p:cNvPr id="38" name="図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0385" y="764199"/>
              <a:ext cx="622697" cy="622697"/>
            </a:xfrm>
            <a:prstGeom prst="rect">
              <a:avLst/>
            </a:prstGeom>
            <a:ln>
              <a:solidFill>
                <a:srgbClr val="282828">
                  <a:lumMod val="90000"/>
                  <a:lumOff val="10000"/>
                </a:srgbClr>
              </a:solidFill>
            </a:ln>
          </p:spPr>
        </p:pic>
      </p:grpSp>
      <p:grpSp>
        <p:nvGrpSpPr>
          <p:cNvPr id="42" name="図形グループ 22"/>
          <p:cNvGrpSpPr/>
          <p:nvPr/>
        </p:nvGrpSpPr>
        <p:grpSpPr>
          <a:xfrm>
            <a:off x="533400" y="637727"/>
            <a:ext cx="3871994" cy="4354579"/>
            <a:chOff x="533400" y="637727"/>
            <a:chExt cx="3871994" cy="4354579"/>
          </a:xfrm>
        </p:grpSpPr>
        <p:pic>
          <p:nvPicPr>
            <p:cNvPr id="43" name="図 6" descr="Screenshot 2015-07-26 23.31.58.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4483" y="3518832"/>
              <a:ext cx="3153600" cy="1473474"/>
            </a:xfrm>
            <a:prstGeom prst="rect">
              <a:avLst/>
            </a:prstGeom>
          </p:spPr>
        </p:pic>
        <p:sp>
          <p:nvSpPr>
            <p:cNvPr id="44" name="テキスト ボックス 7"/>
            <p:cNvSpPr txBox="1"/>
            <p:nvPr/>
          </p:nvSpPr>
          <p:spPr>
            <a:xfrm>
              <a:off x="533400" y="863677"/>
              <a:ext cx="331890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彦根市役所</a:t>
              </a:r>
            </a:p>
          </p:txBody>
        </p:sp>
        <p:sp>
          <p:nvSpPr>
            <p:cNvPr id="45" name="テキスト ボックス 11"/>
            <p:cNvSpPr txBox="1"/>
            <p:nvPr/>
          </p:nvSpPr>
          <p:spPr>
            <a:xfrm>
              <a:off x="533400" y="1386897"/>
              <a:ext cx="3871994"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外部対策と同様に内部対策もしっかり行いたいと考えています。</a:t>
              </a:r>
              <a:endPar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シスコのソリューションは監視や隔離を自動化でき、セキュリティの向上と運用の効率化を両立できるところを評価しました。 </a:t>
              </a:r>
              <a:r>
                <a:rPr kumimoji="0" lang="en-US" altLang="ja-JP"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r>
              <a:br>
                <a:rPr kumimoji="0" lang="ja-JP" altLang="en-US" sz="18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br>
              <a:r>
                <a:rPr kumimoji="0" lang="ja-JP" altLang="en-US" sz="1400" b="1" i="1"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彦根市 情報政策課　山本 恭裕 氏 ─</a:t>
              </a:r>
            </a:p>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282828"/>
                </a:solidFill>
                <a:effectLst/>
                <a:uLnTx/>
                <a:uFillTx/>
                <a:latin typeface="MS PGothic" charset="-128"/>
                <a:ea typeface="MS PGothic" charset="-128"/>
                <a:cs typeface="MS PGothic" charset="-128"/>
              </a:endParaRPr>
            </a:p>
          </p:txBody>
        </p:sp>
        <p:pic>
          <p:nvPicPr>
            <p:cNvPr id="46" name="図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4328" y="637727"/>
              <a:ext cx="1123755" cy="749170"/>
            </a:xfrm>
            <a:prstGeom prst="rect">
              <a:avLst/>
            </a:prstGeom>
          </p:spPr>
        </p:pic>
      </p:grpSp>
    </p:spTree>
    <p:extLst>
      <p:ext uri="{BB962C8B-B14F-4D97-AF65-F5344CB8AC3E}">
        <p14:creationId xmlns:p14="http://schemas.microsoft.com/office/powerpoint/2010/main" val="633312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円/楕円 1"/>
          <p:cNvSpPr/>
          <p:nvPr/>
        </p:nvSpPr>
        <p:spPr>
          <a:xfrm>
            <a:off x="2793864" y="3424843"/>
            <a:ext cx="3795007" cy="1517501"/>
          </a:xfrm>
          <a:prstGeom prst="ellipse">
            <a:avLst/>
          </a:prstGeom>
          <a:solidFill>
            <a:srgbClr val="00BCEB">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6" name="円/楕円 99"/>
          <p:cNvSpPr/>
          <p:nvPr/>
        </p:nvSpPr>
        <p:spPr>
          <a:xfrm>
            <a:off x="4017146" y="1095283"/>
            <a:ext cx="3926703" cy="1517501"/>
          </a:xfrm>
          <a:prstGeom prst="ellipse">
            <a:avLst/>
          </a:prstGeom>
          <a:solidFill>
            <a:srgbClr val="00BCEB">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7" name="円/楕円 100"/>
          <p:cNvSpPr/>
          <p:nvPr/>
        </p:nvSpPr>
        <p:spPr>
          <a:xfrm>
            <a:off x="2005786" y="1075529"/>
            <a:ext cx="1988116" cy="1517501"/>
          </a:xfrm>
          <a:prstGeom prst="ellipse">
            <a:avLst/>
          </a:prstGeom>
          <a:solidFill>
            <a:srgbClr val="00BCEB">
              <a:alpha val="2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68" name="Title 1"/>
          <p:cNvSpPr txBox="1">
            <a:spLocks/>
          </p:cNvSpPr>
          <p:nvPr/>
        </p:nvSpPr>
        <p:spPr bwMode="auto">
          <a:xfrm>
            <a:off x="437766" y="202482"/>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400" smtClean="0">
                <a:ea typeface="MS PGothic" charset="-128"/>
                <a:cs typeface="MS PGothic" charset="-128"/>
              </a:rPr>
              <a:t>ETA(Encrypted Traffic Analytics)</a:t>
            </a:r>
            <a:endParaRPr lang="en-US" sz="2250" dirty="0">
              <a:ea typeface="MS PGothic" charset="-128"/>
              <a:cs typeface="MS PGothic" charset="-128"/>
            </a:endParaRPr>
          </a:p>
        </p:txBody>
      </p:sp>
      <p:sp>
        <p:nvSpPr>
          <p:cNvPr id="69" name="Rectangle 68"/>
          <p:cNvSpPr/>
          <p:nvPr/>
        </p:nvSpPr>
        <p:spPr>
          <a:xfrm>
            <a:off x="491069" y="657384"/>
            <a:ext cx="6237605" cy="369332"/>
          </a:xfrm>
          <a:prstGeom prst="rect">
            <a:avLst/>
          </a:prstGeom>
        </p:spPr>
        <p:txBody>
          <a:bodyPr wrap="none">
            <a:spAutoFit/>
          </a:bodyPr>
          <a:lstStyle/>
          <a:p>
            <a:pPr defTabSz="685800" fontAlgn="auto">
              <a:spcBef>
                <a:spcPts val="0"/>
              </a:spcBef>
              <a:spcAft>
                <a:spcPts val="0"/>
              </a:spcAft>
            </a:pPr>
            <a:r>
              <a:rPr lang="ja-JP" altLang="en-US" dirty="0">
                <a:solidFill>
                  <a:srgbClr val="282828">
                    <a:lumMod val="90000"/>
                    <a:lumOff val="10000"/>
                  </a:srgbClr>
                </a:solidFill>
                <a:latin typeface="MS PGothic" charset="-128"/>
                <a:ea typeface="MS PGothic" charset="-128"/>
                <a:cs typeface="MS PGothic" charset="-128"/>
              </a:rPr>
              <a:t>暗号化されたトラフィックに潜むマルウェアを特定する解析技術</a:t>
            </a:r>
            <a:endParaRPr lang="en-US" dirty="0">
              <a:solidFill>
                <a:srgbClr val="282828">
                  <a:lumMod val="90000"/>
                  <a:lumOff val="10000"/>
                </a:srgbClr>
              </a:solidFill>
              <a:latin typeface="MS PGothic" charset="-128"/>
              <a:ea typeface="MS PGothic" charset="-128"/>
              <a:cs typeface="MS PGothic" charset="-128"/>
            </a:endParaRPr>
          </a:p>
        </p:txBody>
      </p:sp>
      <p:grpSp>
        <p:nvGrpSpPr>
          <p:cNvPr id="70" name="Group 114"/>
          <p:cNvGrpSpPr/>
          <p:nvPr/>
        </p:nvGrpSpPr>
        <p:grpSpPr>
          <a:xfrm>
            <a:off x="3609871" y="1285614"/>
            <a:ext cx="1517343" cy="1068184"/>
            <a:chOff x="7316786" y="2063097"/>
            <a:chExt cx="2534722" cy="1809017"/>
          </a:xfrm>
        </p:grpSpPr>
        <p:pic>
          <p:nvPicPr>
            <p:cNvPr id="71" name="Picture 1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6786" y="2456830"/>
              <a:ext cx="2534722" cy="1415284"/>
            </a:xfrm>
            <a:prstGeom prst="rect">
              <a:avLst/>
            </a:prstGeom>
          </p:spPr>
        </p:pic>
        <p:grpSp>
          <p:nvGrpSpPr>
            <p:cNvPr id="72" name="Group 116"/>
            <p:cNvGrpSpPr/>
            <p:nvPr/>
          </p:nvGrpSpPr>
          <p:grpSpPr>
            <a:xfrm>
              <a:off x="7647147" y="2063097"/>
              <a:ext cx="1843844" cy="1476676"/>
              <a:chOff x="2374223" y="3638431"/>
              <a:chExt cx="1501883" cy="1310651"/>
            </a:xfrm>
          </p:grpSpPr>
          <p:pic>
            <p:nvPicPr>
              <p:cNvPr id="73" name="Picture 117" descr="01 - Dashboard with Policy viola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4223" y="4028396"/>
                <a:ext cx="1501883" cy="920686"/>
              </a:xfrm>
              <a:prstGeom prst="rect">
                <a:avLst/>
              </a:prstGeom>
            </p:spPr>
          </p:pic>
          <p:sp>
            <p:nvSpPr>
              <p:cNvPr id="74" name="Rectangle 118"/>
              <p:cNvSpPr/>
              <p:nvPr/>
            </p:nvSpPr>
            <p:spPr>
              <a:xfrm>
                <a:off x="2565470" y="3638431"/>
                <a:ext cx="1119384" cy="346972"/>
              </a:xfrm>
              <a:prstGeom prst="rect">
                <a:avLst/>
              </a:prstGeom>
              <a:noFill/>
            </p:spPr>
            <p:txBody>
              <a:bodyPr wrap="none">
                <a:spAutoFit/>
              </a:bodyPr>
              <a:lstStyle/>
              <a:p>
                <a:pPr algn="ctr" defTabSz="342815"/>
                <a:r>
                  <a:rPr lang="en-US" sz="900" dirty="0" err="1">
                    <a:solidFill>
                      <a:prstClr val="black"/>
                    </a:solidFill>
                    <a:latin typeface="MS PGothic" charset="-128"/>
                    <a:ea typeface="MS PGothic" charset="-128"/>
                    <a:cs typeface="MS PGothic" charset="-128"/>
                  </a:rPr>
                  <a:t>StealthWatch</a:t>
                </a:r>
                <a:endParaRPr lang="en-US" sz="900" dirty="0">
                  <a:solidFill>
                    <a:prstClr val="black"/>
                  </a:solidFill>
                  <a:latin typeface="MS PGothic" charset="-128"/>
                  <a:ea typeface="MS PGothic" charset="-128"/>
                  <a:cs typeface="MS PGothic" charset="-128"/>
                </a:endParaRPr>
              </a:p>
            </p:txBody>
          </p:sp>
        </p:grpSp>
      </p:grpSp>
      <p:sp>
        <p:nvSpPr>
          <p:cNvPr id="75" name="Plus 122"/>
          <p:cNvSpPr/>
          <p:nvPr/>
        </p:nvSpPr>
        <p:spPr>
          <a:xfrm>
            <a:off x="5090299" y="1753671"/>
            <a:ext cx="260746" cy="260746"/>
          </a:xfrm>
          <a:prstGeom prst="mathPlus">
            <a:avLst/>
          </a:prstGeom>
          <a:solidFill>
            <a:srgbClr val="5B9BD5">
              <a:lumMod val="75000"/>
            </a:srgbClr>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76" name="Up Arrow 123"/>
          <p:cNvSpPr/>
          <p:nvPr/>
        </p:nvSpPr>
        <p:spPr>
          <a:xfrm>
            <a:off x="4274026" y="2396550"/>
            <a:ext cx="237392" cy="1028293"/>
          </a:xfrm>
          <a:prstGeom prst="upArrow">
            <a:avLst/>
          </a:prstGeom>
          <a:solidFill>
            <a:srgbClr val="5B9BD5"/>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pic>
        <p:nvPicPr>
          <p:cNvPr id="77" name="Picture 1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9049" y="3137546"/>
            <a:ext cx="3622017" cy="1811008"/>
          </a:xfrm>
          <a:prstGeom prst="rect">
            <a:avLst/>
          </a:prstGeom>
        </p:spPr>
      </p:pic>
      <p:grpSp>
        <p:nvGrpSpPr>
          <p:cNvPr id="78" name="Group 88"/>
          <p:cNvGrpSpPr/>
          <p:nvPr/>
        </p:nvGrpSpPr>
        <p:grpSpPr>
          <a:xfrm>
            <a:off x="3060048" y="1642809"/>
            <a:ext cx="596800" cy="402603"/>
            <a:chOff x="3154783" y="3963778"/>
            <a:chExt cx="1088302" cy="599149"/>
          </a:xfrm>
        </p:grpSpPr>
        <p:sp>
          <p:nvSpPr>
            <p:cNvPr id="79" name="Left Arrow 89"/>
            <p:cNvSpPr/>
            <p:nvPr/>
          </p:nvSpPr>
          <p:spPr>
            <a:xfrm>
              <a:off x="3154783" y="407554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w="12700" cap="flat" cmpd="sng" algn="ctr">
              <a:noFill/>
              <a:prstDash val="solid"/>
              <a:miter lim="800000"/>
            </a:ln>
            <a:effectLst/>
          </p:spPr>
          <p:txBody>
            <a:bodyPr lIns="91408" tIns="45704" rIns="91408" bIns="45704" rtlCol="0" anchor="ctr"/>
            <a:lstStyle/>
            <a:p>
              <a:pPr algn="ctr" defTabSz="685800" fontAlgn="auto">
                <a:spcBef>
                  <a:spcPts val="0"/>
                </a:spcBef>
                <a:spcAft>
                  <a:spcPts val="0"/>
                </a:spcAft>
                <a:defRPr/>
              </a:pPr>
              <a:endParaRPr lang="en-US" sz="1050" kern="0" dirty="0" smtClean="0">
                <a:solidFill>
                  <a:srgbClr val="282828">
                    <a:lumMod val="90000"/>
                    <a:lumOff val="10000"/>
                  </a:srgbClr>
                </a:solidFill>
                <a:latin typeface="MS PGothic" charset="-128"/>
                <a:ea typeface="MS PGothic" charset="-128"/>
                <a:cs typeface="MS PGothic" charset="-128"/>
              </a:endParaRPr>
            </a:p>
          </p:txBody>
        </p:sp>
        <p:sp>
          <p:nvSpPr>
            <p:cNvPr id="80" name="Left Arrow 90"/>
            <p:cNvSpPr/>
            <p:nvPr/>
          </p:nvSpPr>
          <p:spPr>
            <a:xfrm flipH="1">
              <a:off x="3301968" y="396377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w="12700" cap="flat" cmpd="sng" algn="ctr">
              <a:noFill/>
              <a:prstDash val="solid"/>
              <a:miter lim="800000"/>
            </a:ln>
            <a:effectLst/>
          </p:spPr>
          <p:txBody>
            <a:bodyPr lIns="91408" tIns="45704" rIns="91408" bIns="45704" rtlCol="0" anchor="ctr"/>
            <a:lstStyle/>
            <a:p>
              <a:pPr algn="ctr" defTabSz="685800" fontAlgn="auto">
                <a:spcBef>
                  <a:spcPts val="0"/>
                </a:spcBef>
                <a:spcAft>
                  <a:spcPts val="0"/>
                </a:spcAft>
                <a:defRPr/>
              </a:pPr>
              <a:endParaRPr lang="en-US" sz="1050" kern="0" dirty="0" smtClean="0">
                <a:solidFill>
                  <a:srgbClr val="282828">
                    <a:lumMod val="90000"/>
                    <a:lumOff val="10000"/>
                  </a:srgbClr>
                </a:solidFill>
                <a:latin typeface="MS PGothic" charset="-128"/>
                <a:ea typeface="MS PGothic" charset="-128"/>
                <a:cs typeface="MS PGothic" charset="-128"/>
              </a:endParaRPr>
            </a:p>
          </p:txBody>
        </p:sp>
        <p:sp>
          <p:nvSpPr>
            <p:cNvPr id="81" name="TextBox 91"/>
            <p:cNvSpPr txBox="1"/>
            <p:nvPr/>
          </p:nvSpPr>
          <p:spPr>
            <a:xfrm>
              <a:off x="3171089" y="4185101"/>
              <a:ext cx="1000193" cy="377826"/>
            </a:xfrm>
            <a:prstGeom prst="rect">
              <a:avLst/>
            </a:prstGeom>
            <a:noFill/>
          </p:spPr>
          <p:txBody>
            <a:bodyPr wrap="none" lIns="91408" tIns="45704" rIns="91408" bIns="45704" rtlCol="0">
              <a:spAutoFit/>
            </a:bodyPr>
            <a:lstStyle/>
            <a:p>
              <a:pPr defTabSz="685800" fontAlgn="auto">
                <a:spcBef>
                  <a:spcPts val="0"/>
                </a:spcBef>
                <a:spcAft>
                  <a:spcPts val="0"/>
                </a:spcAft>
                <a:defRPr/>
              </a:pPr>
              <a:r>
                <a:rPr lang="en-US" sz="1050" kern="0" dirty="0" smtClean="0">
                  <a:solidFill>
                    <a:srgbClr val="282828">
                      <a:lumMod val="90000"/>
                      <a:lumOff val="10000"/>
                    </a:srgbClr>
                  </a:solidFill>
                  <a:latin typeface="MS PGothic" charset="-128"/>
                  <a:ea typeface="MS PGothic" charset="-128"/>
                  <a:cs typeface="MS PGothic" charset="-128"/>
                </a:rPr>
                <a:t>pxGrid</a:t>
              </a:r>
            </a:p>
          </p:txBody>
        </p:sp>
      </p:grpSp>
      <p:grpSp>
        <p:nvGrpSpPr>
          <p:cNvPr id="82" name="Group 92"/>
          <p:cNvGrpSpPr/>
          <p:nvPr/>
        </p:nvGrpSpPr>
        <p:grpSpPr>
          <a:xfrm>
            <a:off x="2532693" y="1642810"/>
            <a:ext cx="396938" cy="390317"/>
            <a:chOff x="7114608" y="1546391"/>
            <a:chExt cx="667802" cy="689777"/>
          </a:xfrm>
        </p:grpSpPr>
        <p:sp>
          <p:nvSpPr>
            <p:cNvPr id="83" name="Oval 86"/>
            <p:cNvSpPr>
              <a:spLocks/>
            </p:cNvSpPr>
            <p:nvPr/>
          </p:nvSpPr>
          <p:spPr bwMode="auto">
            <a:xfrm>
              <a:off x="7114608" y="1546391"/>
              <a:ext cx="667802" cy="689777"/>
            </a:xfrm>
            <a:prstGeom prst="ellipse">
              <a:avLst/>
            </a:prstGeom>
            <a:solidFill>
              <a:srgbClr val="0B5E8D"/>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defTabSz="685218" eaLnBrk="0" fontAlgn="auto" hangingPunct="0">
                <a:lnSpc>
                  <a:spcPct val="90000"/>
                </a:lnSpc>
                <a:spcBef>
                  <a:spcPts val="0"/>
                </a:spcBef>
                <a:spcAft>
                  <a:spcPts val="0"/>
                </a:spcAft>
                <a:defRPr/>
              </a:pPr>
              <a:endParaRPr lang="en-US" sz="1400" kern="0" dirty="0">
                <a:solidFill>
                  <a:srgbClr val="0096D6"/>
                </a:solidFill>
                <a:latin typeface="MS PGothic" charset="-128"/>
                <a:ea typeface="MS PGothic" charset="-128"/>
                <a:cs typeface="MS PGothic" charset="-128"/>
              </a:endParaRPr>
            </a:p>
          </p:txBody>
        </p:sp>
        <p:grpSp>
          <p:nvGrpSpPr>
            <p:cNvPr id="84"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8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8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8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8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8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9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0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grpSp>
      </p:grpSp>
      <p:sp>
        <p:nvSpPr>
          <p:cNvPr id="109" name="TextBox 169"/>
          <p:cNvSpPr txBox="1"/>
          <p:nvPr/>
        </p:nvSpPr>
        <p:spPr>
          <a:xfrm>
            <a:off x="2354618" y="2019052"/>
            <a:ext cx="1063713" cy="369332"/>
          </a:xfrm>
          <a:prstGeom prst="rect">
            <a:avLst/>
          </a:prstGeom>
          <a:noFill/>
        </p:spPr>
        <p:txBody>
          <a:bodyPr wrap="square" rtlCol="0">
            <a:spAutoFit/>
          </a:bodyPr>
          <a:lstStyle/>
          <a:p>
            <a:pPr defTabSz="685800" fontAlgn="auto">
              <a:spcBef>
                <a:spcPts val="0"/>
              </a:spcBef>
              <a:spcAft>
                <a:spcPts val="0"/>
              </a:spcAft>
            </a:pPr>
            <a:r>
              <a:rPr lang="ja-JP" altLang="en-US" sz="900" dirty="0">
                <a:solidFill>
                  <a:srgbClr val="282828">
                    <a:lumMod val="90000"/>
                    <a:lumOff val="10000"/>
                  </a:srgbClr>
                </a:solidFill>
                <a:latin typeface="MS PGothic" charset="-128"/>
                <a:ea typeface="MS PGothic" charset="-128"/>
                <a:cs typeface="MS PGothic" charset="-128"/>
              </a:rPr>
              <a:t>コンテキスト</a:t>
            </a:r>
            <a:r>
              <a:rPr lang="en-US" sz="900" dirty="0">
                <a:solidFill>
                  <a:srgbClr val="282828">
                    <a:lumMod val="90000"/>
                    <a:lumOff val="10000"/>
                  </a:srgbClr>
                </a:solidFill>
                <a:latin typeface="MS PGothic" charset="-128"/>
                <a:ea typeface="MS PGothic" charset="-128"/>
                <a:cs typeface="MS PGothic" charset="-128"/>
              </a:rPr>
              <a:t> &amp; </a:t>
            </a:r>
            <a:endParaRPr lang="en-US" sz="900" dirty="0" smtClean="0">
              <a:solidFill>
                <a:srgbClr val="282828">
                  <a:lumMod val="90000"/>
                  <a:lumOff val="10000"/>
                </a:srgbClr>
              </a:solidFill>
              <a:latin typeface="MS PGothic" charset="-128"/>
              <a:ea typeface="MS PGothic" charset="-128"/>
              <a:cs typeface="MS PGothic" charset="-128"/>
            </a:endParaRPr>
          </a:p>
          <a:p>
            <a:pPr defTabSz="685800" fontAlgn="auto">
              <a:spcBef>
                <a:spcPts val="0"/>
              </a:spcBef>
              <a:spcAft>
                <a:spcPts val="0"/>
              </a:spcAft>
            </a:pPr>
            <a:r>
              <a:rPr lang="ja-JP" altLang="en-US" sz="900" dirty="0" smtClean="0">
                <a:solidFill>
                  <a:srgbClr val="282828">
                    <a:lumMod val="90000"/>
                    <a:lumOff val="10000"/>
                  </a:srgbClr>
                </a:solidFill>
                <a:latin typeface="MS PGothic" charset="-128"/>
                <a:ea typeface="MS PGothic" charset="-128"/>
                <a:cs typeface="MS PGothic" charset="-128"/>
              </a:rPr>
              <a:t>ポリシー適用</a:t>
            </a:r>
            <a:endParaRPr lang="en-US" sz="900" dirty="0">
              <a:solidFill>
                <a:srgbClr val="282828">
                  <a:lumMod val="90000"/>
                  <a:lumOff val="10000"/>
                </a:srgbClr>
              </a:solidFill>
              <a:latin typeface="MS PGothic" charset="-128"/>
              <a:ea typeface="MS PGothic" charset="-128"/>
              <a:cs typeface="MS PGothic" charset="-128"/>
            </a:endParaRPr>
          </a:p>
        </p:txBody>
      </p:sp>
      <p:sp>
        <p:nvSpPr>
          <p:cNvPr id="110" name="TextBox 170"/>
          <p:cNvSpPr txBox="1"/>
          <p:nvPr/>
        </p:nvSpPr>
        <p:spPr>
          <a:xfrm>
            <a:off x="2563534" y="1440154"/>
            <a:ext cx="377026" cy="253916"/>
          </a:xfrm>
          <a:prstGeom prst="rect">
            <a:avLst/>
          </a:prstGeom>
          <a:noFill/>
        </p:spPr>
        <p:txBody>
          <a:bodyPr wrap="none" rtlCol="0">
            <a:spAutoFit/>
          </a:bodyPr>
          <a:lstStyle/>
          <a:p>
            <a:pPr defTabSz="685800" fontAlgn="auto">
              <a:spcBef>
                <a:spcPts val="0"/>
              </a:spcBef>
              <a:spcAft>
                <a:spcPts val="0"/>
              </a:spcAft>
            </a:pPr>
            <a:r>
              <a:rPr lang="en-US" sz="1050" dirty="0">
                <a:solidFill>
                  <a:srgbClr val="282828">
                    <a:lumMod val="90000"/>
                    <a:lumOff val="10000"/>
                  </a:srgbClr>
                </a:solidFill>
                <a:latin typeface="MS PGothic" charset="-128"/>
                <a:ea typeface="MS PGothic" charset="-128"/>
                <a:cs typeface="MS PGothic" charset="-128"/>
              </a:rPr>
              <a:t>ISE</a:t>
            </a:r>
          </a:p>
        </p:txBody>
      </p:sp>
      <p:sp>
        <p:nvSpPr>
          <p:cNvPr id="111" name="Rectangle 171"/>
          <p:cNvSpPr/>
          <p:nvPr/>
        </p:nvSpPr>
        <p:spPr>
          <a:xfrm>
            <a:off x="5298156" y="1950235"/>
            <a:ext cx="3372020" cy="507831"/>
          </a:xfrm>
          <a:prstGeom prst="rect">
            <a:avLst/>
          </a:prstGeom>
          <a:noFill/>
        </p:spPr>
        <p:txBody>
          <a:bodyPr wrap="square">
            <a:spAutoFit/>
          </a:bodyPr>
          <a:lstStyle/>
          <a:p>
            <a:pPr marL="171450" indent="-171450" defTabSz="342815">
              <a:buFont typeface="Arial" charset="0"/>
              <a:buChar char="•"/>
            </a:pPr>
            <a:r>
              <a:rPr lang="ja-JP" altLang="en-US" sz="900" dirty="0" smtClean="0">
                <a:solidFill>
                  <a:srgbClr val="282828">
                    <a:lumMod val="90000"/>
                    <a:lumOff val="10000"/>
                  </a:srgbClr>
                </a:solidFill>
                <a:latin typeface="MS PGothic" charset="-128"/>
                <a:ea typeface="MS PGothic" charset="-128"/>
                <a:cs typeface="MS PGothic" charset="-128"/>
              </a:rPr>
              <a:t>高度な振る舞い</a:t>
            </a:r>
            <a:r>
              <a:rPr lang="ja-JP" altLang="en-US" sz="900" dirty="0">
                <a:solidFill>
                  <a:srgbClr val="282828">
                    <a:lumMod val="90000"/>
                    <a:lumOff val="10000"/>
                  </a:srgbClr>
                </a:solidFill>
                <a:latin typeface="MS PGothic" charset="-128"/>
                <a:ea typeface="MS PGothic" charset="-128"/>
                <a:cs typeface="MS PGothic" charset="-128"/>
              </a:rPr>
              <a:t>解析</a:t>
            </a:r>
            <a:endParaRPr lang="en-US" altLang="ja-JP" sz="900" dirty="0">
              <a:solidFill>
                <a:srgbClr val="282828">
                  <a:lumMod val="90000"/>
                  <a:lumOff val="10000"/>
                </a:srgbClr>
              </a:solidFill>
              <a:latin typeface="MS PGothic" charset="-128"/>
              <a:ea typeface="MS PGothic" charset="-128"/>
              <a:cs typeface="MS PGothic" charset="-128"/>
            </a:endParaRPr>
          </a:p>
          <a:p>
            <a:pPr marL="171450" indent="-171450" defTabSz="342815">
              <a:buFont typeface="Arial" charset="0"/>
              <a:buChar char="•"/>
            </a:pPr>
            <a:r>
              <a:rPr lang="ja-JP" altLang="en-US" sz="900" dirty="0" smtClean="0">
                <a:solidFill>
                  <a:srgbClr val="282828">
                    <a:lumMod val="90000"/>
                    <a:lumOff val="10000"/>
                  </a:srgbClr>
                </a:solidFill>
                <a:latin typeface="MS PGothic" charset="-128"/>
                <a:ea typeface="MS PGothic" charset="-128"/>
                <a:cs typeface="MS PGothic" charset="-128"/>
              </a:rPr>
              <a:t>機械学習エンジン</a:t>
            </a:r>
            <a:r>
              <a:rPr lang="en-US" altLang="ja-JP" sz="900" dirty="0" smtClean="0">
                <a:solidFill>
                  <a:srgbClr val="282828">
                    <a:lumMod val="90000"/>
                    <a:lumOff val="10000"/>
                  </a:srgbClr>
                </a:solidFill>
                <a:latin typeface="MS PGothic" charset="-128"/>
                <a:ea typeface="MS PGothic" charset="-128"/>
                <a:cs typeface="MS PGothic" charset="-128"/>
              </a:rPr>
              <a:t> -&gt; </a:t>
            </a:r>
            <a:r>
              <a:rPr lang="ja-JP" altLang="en-US" sz="900" dirty="0" smtClean="0">
                <a:solidFill>
                  <a:srgbClr val="282828">
                    <a:lumMod val="90000"/>
                    <a:lumOff val="10000"/>
                  </a:srgbClr>
                </a:solidFill>
                <a:latin typeface="MS PGothic" charset="-128"/>
                <a:ea typeface="MS PGothic" charset="-128"/>
                <a:cs typeface="MS PGothic" charset="-128"/>
              </a:rPr>
              <a:t>検出精度を学習により高めていく</a:t>
            </a:r>
            <a:endParaRPr lang="en-US" altLang="ja-JP" sz="900" dirty="0" smtClean="0">
              <a:solidFill>
                <a:srgbClr val="282828">
                  <a:lumMod val="90000"/>
                  <a:lumOff val="10000"/>
                </a:srgbClr>
              </a:solidFill>
              <a:latin typeface="MS PGothic" charset="-128"/>
              <a:ea typeface="MS PGothic" charset="-128"/>
              <a:cs typeface="MS PGothic" charset="-128"/>
            </a:endParaRPr>
          </a:p>
          <a:p>
            <a:pPr marL="171450" indent="-171450" defTabSz="342815">
              <a:buFont typeface="Arial" charset="0"/>
              <a:buChar char="•"/>
            </a:pPr>
            <a:r>
              <a:rPr lang="en-US" sz="900" dirty="0" smtClean="0">
                <a:solidFill>
                  <a:srgbClr val="282828">
                    <a:lumMod val="90000"/>
                    <a:lumOff val="10000"/>
                  </a:srgbClr>
                </a:solidFill>
                <a:latin typeface="MS PGothic" charset="-128"/>
                <a:ea typeface="MS PGothic" charset="-128"/>
                <a:cs typeface="MS PGothic" charset="-128"/>
              </a:rPr>
              <a:t>Cisco Threat GRID</a:t>
            </a:r>
            <a:r>
              <a:rPr lang="ja-JP" altLang="en-US" sz="900" dirty="0" smtClean="0">
                <a:solidFill>
                  <a:srgbClr val="282828">
                    <a:lumMod val="90000"/>
                    <a:lumOff val="10000"/>
                  </a:srgbClr>
                </a:solidFill>
                <a:latin typeface="MS PGothic" charset="-128"/>
                <a:ea typeface="MS PGothic" charset="-128"/>
                <a:cs typeface="MS PGothic" charset="-128"/>
              </a:rPr>
              <a:t>との連携</a:t>
            </a:r>
            <a:endParaRPr lang="en-US" sz="900" dirty="0">
              <a:solidFill>
                <a:srgbClr val="282828">
                  <a:lumMod val="90000"/>
                  <a:lumOff val="10000"/>
                </a:srgbClr>
              </a:solidFill>
              <a:latin typeface="MS PGothic" charset="-128"/>
              <a:ea typeface="MS PGothic" charset="-128"/>
              <a:cs typeface="MS PGothic" charset="-128"/>
            </a:endParaRPr>
          </a:p>
        </p:txBody>
      </p:sp>
      <p:sp>
        <p:nvSpPr>
          <p:cNvPr id="112" name="Rectangle 172"/>
          <p:cNvSpPr/>
          <p:nvPr/>
        </p:nvSpPr>
        <p:spPr>
          <a:xfrm>
            <a:off x="4494017" y="3018860"/>
            <a:ext cx="1608278" cy="246221"/>
          </a:xfrm>
          <a:prstGeom prst="rect">
            <a:avLst/>
          </a:prstGeom>
        </p:spPr>
        <p:txBody>
          <a:bodyPr wrap="square">
            <a:spAutoFit/>
          </a:bodyPr>
          <a:lstStyle/>
          <a:p>
            <a:pPr defTabSz="685800" fontAlgn="auto">
              <a:spcBef>
                <a:spcPts val="0"/>
              </a:spcBef>
              <a:spcAft>
                <a:spcPts val="0"/>
              </a:spcAft>
            </a:pPr>
            <a:r>
              <a:rPr lang="ja-JP" altLang="en-US" sz="1000" dirty="0" smtClean="0">
                <a:solidFill>
                  <a:srgbClr val="282828">
                    <a:lumMod val="90000"/>
                    <a:lumOff val="10000"/>
                  </a:srgbClr>
                </a:solidFill>
                <a:latin typeface="MS PGothic" charset="-128"/>
                <a:ea typeface="MS PGothic" charset="-128"/>
                <a:cs typeface="MS PGothic" charset="-128"/>
              </a:rPr>
              <a:t>テレメトリー</a:t>
            </a:r>
            <a:endParaRPr lang="en-US" sz="1000" dirty="0">
              <a:solidFill>
                <a:srgbClr val="282828">
                  <a:lumMod val="90000"/>
                  <a:lumOff val="10000"/>
                </a:srgbClr>
              </a:solidFill>
              <a:latin typeface="MS PGothic" charset="-128"/>
              <a:ea typeface="MS PGothic" charset="-128"/>
              <a:cs typeface="MS PGothic" charset="-128"/>
            </a:endParaRPr>
          </a:p>
        </p:txBody>
      </p:sp>
      <p:grpSp>
        <p:nvGrpSpPr>
          <p:cNvPr id="113" name="Group 6"/>
          <p:cNvGrpSpPr/>
          <p:nvPr/>
        </p:nvGrpSpPr>
        <p:grpSpPr>
          <a:xfrm>
            <a:off x="5415160" y="1095283"/>
            <a:ext cx="1173711" cy="624670"/>
            <a:chOff x="5410200" y="1490061"/>
            <a:chExt cx="1425764" cy="758817"/>
          </a:xfrm>
        </p:grpSpPr>
        <p:sp>
          <p:nvSpPr>
            <p:cNvPr id="114" name="Freeform 751"/>
            <p:cNvSpPr>
              <a:spLocks/>
            </p:cNvSpPr>
            <p:nvPr/>
          </p:nvSpPr>
          <p:spPr bwMode="auto">
            <a:xfrm>
              <a:off x="5410200" y="1836255"/>
              <a:ext cx="1425764" cy="412623"/>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282828"/>
                </a:solidFill>
                <a:effectLst/>
                <a:uLnTx/>
                <a:uFillTx/>
                <a:latin typeface="MS PGothic" charset="-128"/>
                <a:ea typeface="MS PGothic" charset="-128"/>
                <a:cs typeface="MS PGothic" charset="-128"/>
              </a:endParaRPr>
            </a:p>
          </p:txBody>
        </p:sp>
        <p:sp>
          <p:nvSpPr>
            <p:cNvPr id="115" name="Freeform 752"/>
            <p:cNvSpPr>
              <a:spLocks/>
            </p:cNvSpPr>
            <p:nvPr/>
          </p:nvSpPr>
          <p:spPr bwMode="auto">
            <a:xfrm>
              <a:off x="5562601" y="1671961"/>
              <a:ext cx="1142999" cy="412623"/>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282828"/>
                </a:solidFill>
                <a:effectLst/>
                <a:uLnTx/>
                <a:uFillTx/>
                <a:latin typeface="MS PGothic" charset="-128"/>
                <a:ea typeface="MS PGothic" charset="-128"/>
                <a:cs typeface="MS PGothic" charset="-128"/>
              </a:endParaRPr>
            </a:p>
          </p:txBody>
        </p:sp>
        <p:sp>
          <p:nvSpPr>
            <p:cNvPr id="116" name="Freeform 753"/>
            <p:cNvSpPr>
              <a:spLocks/>
            </p:cNvSpPr>
            <p:nvPr/>
          </p:nvSpPr>
          <p:spPr bwMode="auto">
            <a:xfrm>
              <a:off x="5819967" y="1565656"/>
              <a:ext cx="593969" cy="412623"/>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282828"/>
                </a:solidFill>
                <a:effectLst/>
                <a:uLnTx/>
                <a:uFillTx/>
                <a:latin typeface="MS PGothic" charset="-128"/>
                <a:ea typeface="MS PGothic" charset="-128"/>
                <a:cs typeface="MS PGothic" charset="-128"/>
              </a:endParaRPr>
            </a:p>
          </p:txBody>
        </p:sp>
        <p:sp>
          <p:nvSpPr>
            <p:cNvPr id="117" name="Freeform 753"/>
            <p:cNvSpPr>
              <a:spLocks/>
            </p:cNvSpPr>
            <p:nvPr/>
          </p:nvSpPr>
          <p:spPr bwMode="auto">
            <a:xfrm>
              <a:off x="6172200" y="1490061"/>
              <a:ext cx="361162" cy="412623"/>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282828"/>
                </a:solidFill>
                <a:effectLst/>
                <a:uLnTx/>
                <a:uFillTx/>
                <a:latin typeface="MS PGothic" charset="-128"/>
                <a:ea typeface="MS PGothic" charset="-128"/>
                <a:cs typeface="MS PGothic" charset="-128"/>
              </a:endParaRPr>
            </a:p>
          </p:txBody>
        </p:sp>
        <p:sp>
          <p:nvSpPr>
            <p:cNvPr id="118" name="TextBox 157"/>
            <p:cNvSpPr txBox="1"/>
            <p:nvPr/>
          </p:nvSpPr>
          <p:spPr>
            <a:xfrm>
              <a:off x="5609030" y="1682345"/>
              <a:ext cx="950647" cy="560807"/>
            </a:xfrm>
            <a:prstGeom prst="rect">
              <a:avLst/>
            </a:prstGeom>
            <a:noFill/>
          </p:spPr>
          <p:txBody>
            <a:bodyPr wrap="none" rtlCol="0">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Cognitive</a:t>
              </a:r>
              <a:b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0" 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Analytics</a:t>
              </a:r>
            </a:p>
          </p:txBody>
        </p:sp>
      </p:grpSp>
      <p:pic>
        <p:nvPicPr>
          <p:cNvPr id="119" name="Picture 1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2639" y="1652201"/>
            <a:ext cx="322853" cy="322853"/>
          </a:xfrm>
          <a:prstGeom prst="rect">
            <a:avLst/>
          </a:prstGeom>
        </p:spPr>
      </p:pic>
      <p:sp>
        <p:nvSpPr>
          <p:cNvPr id="120" name="Up Arrow 123"/>
          <p:cNvSpPr/>
          <p:nvPr/>
        </p:nvSpPr>
        <p:spPr>
          <a:xfrm rot="9597720">
            <a:off x="3069890" y="2431201"/>
            <a:ext cx="237392" cy="1028293"/>
          </a:xfrm>
          <a:prstGeom prst="upArrow">
            <a:avLst/>
          </a:prstGeom>
          <a:solidFill>
            <a:srgbClr val="5B9BD5"/>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21" name="Rectangle 172"/>
          <p:cNvSpPr/>
          <p:nvPr/>
        </p:nvSpPr>
        <p:spPr>
          <a:xfrm>
            <a:off x="2005786" y="3018860"/>
            <a:ext cx="1194668" cy="246221"/>
          </a:xfrm>
          <a:prstGeom prst="rect">
            <a:avLst/>
          </a:prstGeom>
        </p:spPr>
        <p:txBody>
          <a:bodyPr wrap="square">
            <a:spAutoFit/>
          </a:bodyPr>
          <a:lstStyle/>
          <a:p>
            <a:pPr defTabSz="685800" fontAlgn="auto">
              <a:spcBef>
                <a:spcPts val="0"/>
              </a:spcBef>
              <a:spcAft>
                <a:spcPts val="0"/>
              </a:spcAft>
            </a:pPr>
            <a:r>
              <a:rPr lang="ja-JP" altLang="en-US" sz="1000" dirty="0" smtClean="0">
                <a:solidFill>
                  <a:srgbClr val="282828">
                    <a:lumMod val="90000"/>
                    <a:lumOff val="10000"/>
                  </a:srgbClr>
                </a:solidFill>
                <a:latin typeface="MS PGothic" charset="-128"/>
                <a:ea typeface="MS PGothic" charset="-128"/>
                <a:cs typeface="MS PGothic" charset="-128"/>
              </a:rPr>
              <a:t>エンフォースメント</a:t>
            </a:r>
            <a:endParaRPr lang="en-US" sz="1000" dirty="0">
              <a:solidFill>
                <a:srgbClr val="282828">
                  <a:lumMod val="90000"/>
                  <a:lumOff val="10000"/>
                </a:srgbClr>
              </a:solidFill>
              <a:latin typeface="MS PGothic" charset="-128"/>
              <a:ea typeface="MS PGothic" charset="-128"/>
              <a:cs typeface="MS PGothic" charset="-128"/>
            </a:endParaRPr>
          </a:p>
        </p:txBody>
      </p:sp>
      <p:sp>
        <p:nvSpPr>
          <p:cNvPr id="122" name="Rectangle 172"/>
          <p:cNvSpPr/>
          <p:nvPr/>
        </p:nvSpPr>
        <p:spPr>
          <a:xfrm>
            <a:off x="4048298" y="4711512"/>
            <a:ext cx="1078916" cy="230832"/>
          </a:xfrm>
          <a:prstGeom prst="rect">
            <a:avLst/>
          </a:prstGeom>
        </p:spPr>
        <p:txBody>
          <a:bodyPr wrap="square">
            <a:spAutoFit/>
          </a:bodyPr>
          <a:lstStyle/>
          <a:p>
            <a:pPr defTabSz="685800" fontAlgn="auto">
              <a:spcBef>
                <a:spcPts val="0"/>
              </a:spcBef>
              <a:spcAft>
                <a:spcPts val="0"/>
              </a:spcAft>
            </a:pPr>
            <a:r>
              <a:rPr lang="en-US" altLang="ja-JP" sz="900" dirty="0" smtClean="0">
                <a:solidFill>
                  <a:srgbClr val="282828">
                    <a:lumMod val="90000"/>
                    <a:lumOff val="10000"/>
                  </a:srgbClr>
                </a:solidFill>
                <a:latin typeface="MS PGothic" charset="-128"/>
                <a:ea typeface="MS PGothic" charset="-128"/>
                <a:cs typeface="MS PGothic" charset="-128"/>
              </a:rPr>
              <a:t>Catalyst 9K</a:t>
            </a:r>
            <a:endParaRPr lang="en-US" sz="900" dirty="0">
              <a:solidFill>
                <a:srgbClr val="282828">
                  <a:lumMod val="90000"/>
                  <a:lumOff val="10000"/>
                </a:srgbClr>
              </a:solidFill>
              <a:latin typeface="MS PGothic" charset="-128"/>
              <a:ea typeface="MS PGothic" charset="-128"/>
              <a:cs typeface="MS PGothic" charset="-128"/>
            </a:endParaRPr>
          </a:p>
        </p:txBody>
      </p:sp>
      <p:sp>
        <p:nvSpPr>
          <p:cNvPr id="123" name="TextBox 1"/>
          <p:cNvSpPr txBox="1"/>
          <p:nvPr/>
        </p:nvSpPr>
        <p:spPr>
          <a:xfrm>
            <a:off x="5858290" y="4437606"/>
            <a:ext cx="2380454" cy="646331"/>
          </a:xfrm>
          <a:prstGeom prst="rect">
            <a:avLst/>
          </a:prstGeom>
          <a:solidFill>
            <a:srgbClr val="FFC000"/>
          </a:solidFill>
        </p:spPr>
        <p:txBody>
          <a:bodyPr wrap="square" rtlCol="0">
            <a:spAutoFit/>
          </a:bodyPr>
          <a:lstStyle/>
          <a:p>
            <a:pPr marL="171450" indent="-171450" defTabSz="685800" fontAlgn="auto">
              <a:spcBef>
                <a:spcPts val="0"/>
              </a:spcBef>
              <a:spcAft>
                <a:spcPts val="0"/>
              </a:spcAft>
              <a:buFont typeface="Arial" charset="0"/>
              <a:buChar char="•"/>
            </a:pPr>
            <a:r>
              <a:rPr lang="en-US" altLang="ja-JP" sz="1200" dirty="0" smtClean="0">
                <a:solidFill>
                  <a:prstClr val="black"/>
                </a:solidFill>
                <a:latin typeface="MS PGothic" charset="-128"/>
                <a:ea typeface="MS PGothic" charset="-128"/>
                <a:cs typeface="MS PGothic" charset="-128"/>
              </a:rPr>
              <a:t>Catalyst </a:t>
            </a:r>
            <a:r>
              <a:rPr lang="ja-JP" altLang="en-US" sz="1200" dirty="0" smtClean="0">
                <a:solidFill>
                  <a:prstClr val="black"/>
                </a:solidFill>
                <a:latin typeface="MS PGothic" charset="-128"/>
                <a:ea typeface="MS PGothic" charset="-128"/>
                <a:cs typeface="MS PGothic" charset="-128"/>
              </a:rPr>
              <a:t>ハードウェア</a:t>
            </a:r>
            <a:r>
              <a:rPr lang="en-US" altLang="ja-JP" sz="1200" dirty="0" smtClean="0">
                <a:solidFill>
                  <a:prstClr val="black"/>
                </a:solidFill>
                <a:latin typeface="MS PGothic" charset="-128"/>
                <a:ea typeface="MS PGothic" charset="-128"/>
                <a:cs typeface="MS PGothic" charset="-128"/>
              </a:rPr>
              <a:t> / </a:t>
            </a:r>
            <a:br>
              <a:rPr lang="en-US" altLang="ja-JP" sz="1200" dirty="0" smtClean="0">
                <a:solidFill>
                  <a:prstClr val="black"/>
                </a:solidFill>
                <a:latin typeface="MS PGothic" charset="-128"/>
                <a:ea typeface="MS PGothic" charset="-128"/>
                <a:cs typeface="MS PGothic" charset="-128"/>
              </a:rPr>
            </a:br>
            <a:r>
              <a:rPr lang="en-US" altLang="ja-JP" sz="1200" dirty="0" smtClean="0">
                <a:solidFill>
                  <a:prstClr val="black"/>
                </a:solidFill>
                <a:latin typeface="MS PGothic" charset="-128"/>
                <a:ea typeface="MS PGothic" charset="-128"/>
                <a:cs typeface="MS PGothic" charset="-128"/>
              </a:rPr>
              <a:t>IOS-XE</a:t>
            </a:r>
            <a:endParaRPr lang="en-US" altLang="ja-JP" sz="1200" dirty="0" smtClean="0">
              <a:solidFill>
                <a:prstClr val="black"/>
              </a:solidFill>
              <a:latin typeface="MS PGothic" charset="-128"/>
              <a:ea typeface="MS PGothic" charset="-128"/>
              <a:cs typeface="MS PGothic" charset="-128"/>
            </a:endParaRPr>
          </a:p>
          <a:p>
            <a:pPr marL="171450" indent="-171450" defTabSz="685800" fontAlgn="auto">
              <a:spcBef>
                <a:spcPts val="0"/>
              </a:spcBef>
              <a:spcAft>
                <a:spcPts val="0"/>
              </a:spcAft>
              <a:buFont typeface="Arial" charset="0"/>
              <a:buChar char="•"/>
            </a:pPr>
            <a:r>
              <a:rPr lang="en-US" altLang="ja-JP" sz="1200" dirty="0" err="1" smtClean="0">
                <a:solidFill>
                  <a:prstClr val="black"/>
                </a:solidFill>
                <a:latin typeface="MS PGothic" charset="-128"/>
                <a:ea typeface="MS PGothic" charset="-128"/>
                <a:cs typeface="MS PGothic" charset="-128"/>
              </a:rPr>
              <a:t>NetFlow</a:t>
            </a:r>
            <a:r>
              <a:rPr lang="ja-JP" altLang="en-US" sz="1200" dirty="0" smtClean="0">
                <a:solidFill>
                  <a:prstClr val="black"/>
                </a:solidFill>
                <a:latin typeface="MS PGothic" charset="-128"/>
                <a:ea typeface="MS PGothic" charset="-128"/>
                <a:cs typeface="MS PGothic" charset="-128"/>
              </a:rPr>
              <a:t>の開発と実装</a:t>
            </a:r>
          </a:p>
        </p:txBody>
      </p:sp>
      <p:sp>
        <p:nvSpPr>
          <p:cNvPr id="124" name="TextBox 1"/>
          <p:cNvSpPr txBox="1"/>
          <p:nvPr/>
        </p:nvSpPr>
        <p:spPr>
          <a:xfrm>
            <a:off x="6732574" y="1166600"/>
            <a:ext cx="2050680" cy="461665"/>
          </a:xfrm>
          <a:prstGeom prst="rect">
            <a:avLst/>
          </a:prstGeom>
          <a:solidFill>
            <a:srgbClr val="FFC000"/>
          </a:solidFill>
        </p:spPr>
        <p:txBody>
          <a:bodyPr wrap="square" rtlCol="0">
            <a:spAutoFit/>
          </a:bodyPr>
          <a:lstStyle/>
          <a:p>
            <a:pPr marL="171450" indent="-171450" defTabSz="685800" fontAlgn="auto">
              <a:spcBef>
                <a:spcPts val="0"/>
              </a:spcBef>
              <a:spcAft>
                <a:spcPts val="0"/>
              </a:spcAft>
              <a:buFont typeface="Arial" charset="0"/>
              <a:buChar char="•"/>
            </a:pPr>
            <a:r>
              <a:rPr lang="ja-JP" altLang="en-US" sz="1200" dirty="0" smtClean="0">
                <a:solidFill>
                  <a:prstClr val="black"/>
                </a:solidFill>
                <a:latin typeface="MS PGothic" charset="-128"/>
                <a:ea typeface="MS PGothic" charset="-128"/>
                <a:cs typeface="MS PGothic" charset="-128"/>
              </a:rPr>
              <a:t>機械学習・検知ロジック</a:t>
            </a:r>
            <a:endParaRPr lang="en-US" altLang="ja-JP" sz="1200" dirty="0" smtClean="0">
              <a:solidFill>
                <a:prstClr val="black"/>
              </a:solidFill>
              <a:latin typeface="MS PGothic" charset="-128"/>
              <a:ea typeface="MS PGothic" charset="-128"/>
              <a:cs typeface="MS PGothic" charset="-128"/>
            </a:endParaRPr>
          </a:p>
          <a:p>
            <a:pPr marL="171450" indent="-171450" defTabSz="685800" fontAlgn="auto">
              <a:spcBef>
                <a:spcPts val="0"/>
              </a:spcBef>
              <a:spcAft>
                <a:spcPts val="0"/>
              </a:spcAft>
              <a:buFont typeface="Arial" charset="0"/>
              <a:buChar char="•"/>
            </a:pPr>
            <a:r>
              <a:rPr lang="ja-JP" altLang="en-US" sz="1200" dirty="0" smtClean="0">
                <a:solidFill>
                  <a:prstClr val="black"/>
                </a:solidFill>
                <a:latin typeface="MS PGothic" charset="-128"/>
                <a:ea typeface="MS PGothic" charset="-128"/>
                <a:cs typeface="MS PGothic" charset="-128"/>
              </a:rPr>
              <a:t>マルウェアに関する知見</a:t>
            </a:r>
            <a:endParaRPr lang="en-US" altLang="ja-JP" sz="1200" dirty="0" smtClean="0">
              <a:solidFill>
                <a:prstClr val="black"/>
              </a:solidFill>
              <a:latin typeface="MS PGothic" charset="-128"/>
              <a:ea typeface="MS PGothic" charset="-128"/>
              <a:cs typeface="MS PGothic" charset="-128"/>
            </a:endParaRPr>
          </a:p>
        </p:txBody>
      </p:sp>
      <p:sp>
        <p:nvSpPr>
          <p:cNvPr id="125" name="TextBox 1"/>
          <p:cNvSpPr txBox="1"/>
          <p:nvPr/>
        </p:nvSpPr>
        <p:spPr>
          <a:xfrm>
            <a:off x="824926" y="1198724"/>
            <a:ext cx="1834480" cy="276999"/>
          </a:xfrm>
          <a:prstGeom prst="rect">
            <a:avLst/>
          </a:prstGeom>
          <a:solidFill>
            <a:srgbClr val="FFC000"/>
          </a:solidFill>
        </p:spPr>
        <p:txBody>
          <a:bodyPr wrap="square" rtlCol="0">
            <a:spAutoFit/>
          </a:bodyPr>
          <a:lstStyle/>
          <a:p>
            <a:pPr defTabSz="685800" fontAlgn="auto">
              <a:spcBef>
                <a:spcPts val="0"/>
              </a:spcBef>
              <a:spcAft>
                <a:spcPts val="0"/>
              </a:spcAft>
            </a:pPr>
            <a:r>
              <a:rPr lang="ja-JP" altLang="en-US" sz="1200" smtClean="0">
                <a:solidFill>
                  <a:prstClr val="black"/>
                </a:solidFill>
                <a:latin typeface="MS PGothic" charset="-128"/>
                <a:ea typeface="MS PGothic" charset="-128"/>
                <a:cs typeface="MS PGothic" charset="-128"/>
              </a:rPr>
              <a:t>自動運用（ポリシー適用）</a:t>
            </a:r>
            <a:endParaRPr lang="en-US" sz="1200" dirty="0">
              <a:solidFill>
                <a:prstClr val="black"/>
              </a:solidFill>
              <a:latin typeface="MS PGothic" charset="-128"/>
              <a:ea typeface="MS PGothic" charset="-128"/>
              <a:cs typeface="MS PGothic" charset="-128"/>
            </a:endParaRPr>
          </a:p>
        </p:txBody>
      </p:sp>
      <p:sp>
        <p:nvSpPr>
          <p:cNvPr id="126" name="TextBox 15"/>
          <p:cNvSpPr txBox="1"/>
          <p:nvPr/>
        </p:nvSpPr>
        <p:spPr>
          <a:xfrm>
            <a:off x="5298156" y="2654630"/>
            <a:ext cx="3732135" cy="1061813"/>
          </a:xfrm>
          <a:prstGeom prst="rect">
            <a:avLst/>
          </a:prstGeom>
          <a:solidFill>
            <a:srgbClr val="282828">
              <a:lumMod val="10000"/>
              <a:lumOff val="90000"/>
            </a:srgbClr>
          </a:solidFill>
        </p:spPr>
        <p:txBody>
          <a:bodyPr wrap="square" lIns="91424" tIns="45712" rIns="91424" bIns="45712" rtlCol="0">
            <a:spAutoFit/>
          </a:bodyPr>
          <a:lstStyle/>
          <a:p>
            <a:pPr marL="214313" marR="0" lvl="0" indent="-214313" defTabSz="685800" eaLnBrk="1" fontAlgn="auto" latinLnBrk="0" hangingPunct="1">
              <a:lnSpc>
                <a:spcPct val="100000"/>
              </a:lnSpc>
              <a:spcBef>
                <a:spcPts val="0"/>
              </a:spcBef>
              <a:spcAft>
                <a:spcPts val="0"/>
              </a:spcAft>
              <a:buClrTx/>
              <a:buSzTx/>
              <a:buFont typeface="Wingdings" charset="2"/>
              <a:buChar char="§"/>
              <a:tabLst/>
              <a:defRPr/>
            </a:pPr>
            <a:r>
              <a:rPr kumimoji="0" lang="en-US" sz="900" b="0" i="0" u="none" strike="noStrike" kern="0" cap="none" spc="0" normalizeH="0" baseline="0" noProof="0" dirty="0" err="1" smtClean="0">
                <a:ln>
                  <a:noFill/>
                </a:ln>
                <a:solidFill>
                  <a:srgbClr val="5B9BD5">
                    <a:lumMod val="50000"/>
                  </a:srgbClr>
                </a:solidFill>
                <a:effectLst/>
                <a:uLnTx/>
                <a:uFillTx/>
                <a:latin typeface="MS PGothic" charset="-128"/>
                <a:ea typeface="MS PGothic" charset="-128"/>
                <a:cs typeface="MS PGothic" charset="-128"/>
              </a:rPr>
              <a:t>Netflow</a:t>
            </a:r>
            <a:r>
              <a:rPr kumimoji="0" lang="en-US" sz="900" b="0" i="0" u="none" strike="noStrike" kern="0" cap="none" spc="0" normalizeH="0" baseline="0" noProof="0" dirty="0" smtClean="0">
                <a:ln>
                  <a:noFill/>
                </a:ln>
                <a:solidFill>
                  <a:srgbClr val="5B9BD5">
                    <a:lumMod val="50000"/>
                  </a:srgbClr>
                </a:solidFill>
                <a:effectLst/>
                <a:uLnTx/>
                <a:uFillTx/>
                <a:latin typeface="MS PGothic" charset="-128"/>
                <a:ea typeface="MS PGothic" charset="-128"/>
                <a:cs typeface="MS PGothic" charset="-128"/>
              </a:rPr>
              <a:t> </a:t>
            </a:r>
            <a:r>
              <a:rPr kumimoji="0" lang="ja-JP" altLang="en-US" sz="900" b="0" i="0" u="none" strike="noStrike" kern="0" cap="none" spc="0" normalizeH="0" baseline="0" noProof="0" dirty="0" smtClean="0">
                <a:ln>
                  <a:noFill/>
                </a:ln>
                <a:solidFill>
                  <a:srgbClr val="5B9BD5">
                    <a:lumMod val="50000"/>
                  </a:srgbClr>
                </a:solidFill>
                <a:effectLst/>
                <a:uLnTx/>
                <a:uFillTx/>
                <a:latin typeface="MS PGothic" charset="-128"/>
                <a:ea typeface="MS PGothic" charset="-128"/>
                <a:cs typeface="MS PGothic" charset="-128"/>
              </a:rPr>
              <a:t>メタデータ</a:t>
            </a:r>
            <a:r>
              <a:rPr kumimoji="0" lang="en-US" sz="900" b="1"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t>
            </a:r>
            <a:r>
              <a:rPr kumimoji="0" lang="en-US" sz="900" b="0" i="0" u="none" strike="noStrike" kern="0" cap="none" spc="0" normalizeH="0" baseline="0" noProof="0" dirty="0" err="1" smtClean="0">
                <a:ln>
                  <a:noFill/>
                </a:ln>
                <a:solidFill>
                  <a:srgbClr val="282828">
                    <a:lumMod val="90000"/>
                    <a:lumOff val="10000"/>
                  </a:srgbClr>
                </a:solidFill>
                <a:effectLst/>
                <a:uLnTx/>
                <a:uFillTx/>
                <a:latin typeface="MS PGothic" charset="-128"/>
                <a:ea typeface="MS PGothic" charset="-128"/>
                <a:cs typeface="MS PGothic" charset="-128"/>
              </a:rPr>
              <a:t>SrcIP</a:t>
            </a:r>
            <a:r>
              <a:rPr kumimoji="0" lang="en-US"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t>
            </a:r>
            <a:r>
              <a:rPr kumimoji="0" lang="en-US" sz="900" b="0" i="0" u="none" strike="noStrike" kern="0" cap="none" spc="0" normalizeH="0" baseline="0" noProof="0" dirty="0" err="1" smtClean="0">
                <a:ln>
                  <a:noFill/>
                </a:ln>
                <a:solidFill>
                  <a:srgbClr val="282828">
                    <a:lumMod val="90000"/>
                    <a:lumOff val="10000"/>
                  </a:srgbClr>
                </a:solidFill>
                <a:effectLst/>
                <a:uLnTx/>
                <a:uFillTx/>
                <a:latin typeface="MS PGothic" charset="-128"/>
                <a:ea typeface="MS PGothic" charset="-128"/>
                <a:cs typeface="MS PGothic" charset="-128"/>
              </a:rPr>
              <a:t>DstIP</a:t>
            </a:r>
            <a:r>
              <a:rPr kumimoji="0" lang="en-US"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t>
            </a:r>
            <a:r>
              <a:rPr kumimoji="0" lang="en-US" sz="900" b="0" i="0" u="none" strike="noStrike" kern="0" cap="none" spc="0" normalizeH="0" baseline="0" noProof="0" dirty="0" err="1" smtClean="0">
                <a:ln>
                  <a:noFill/>
                </a:ln>
                <a:solidFill>
                  <a:srgbClr val="282828">
                    <a:lumMod val="90000"/>
                    <a:lumOff val="10000"/>
                  </a:srgbClr>
                </a:solidFill>
                <a:effectLst/>
                <a:uLnTx/>
                <a:uFillTx/>
                <a:latin typeface="MS PGothic" charset="-128"/>
                <a:ea typeface="MS PGothic" charset="-128"/>
                <a:cs typeface="MS PGothic" charset="-128"/>
              </a:rPr>
              <a:t>SrcPort</a:t>
            </a:r>
            <a:r>
              <a:rPr kumimoji="0" lang="en-US"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a:t>
            </a:r>
            <a:r>
              <a:rPr kumimoji="0" lang="en-US" sz="900" b="0" i="0" u="none" strike="noStrike" kern="0" cap="none" spc="0" normalizeH="0" baseline="0" noProof="0" dirty="0" err="1" smtClean="0">
                <a:ln>
                  <a:noFill/>
                </a:ln>
                <a:solidFill>
                  <a:srgbClr val="282828">
                    <a:lumMod val="90000"/>
                    <a:lumOff val="10000"/>
                  </a:srgbClr>
                </a:solidFill>
                <a:effectLst/>
                <a:uLnTx/>
                <a:uFillTx/>
                <a:latin typeface="MS PGothic" charset="-128"/>
                <a:ea typeface="MS PGothic" charset="-128"/>
                <a:cs typeface="MS PGothic" charset="-128"/>
              </a:rPr>
              <a:t>DstPort</a:t>
            </a:r>
            <a:r>
              <a:rPr kumimoji="0" lang="en-US"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Proto, #Bytes, #Packets</a:t>
            </a:r>
          </a:p>
          <a:p>
            <a:pPr marL="214313" marR="0" lvl="0" indent="-214313" defTabSz="685800" eaLnBrk="1" fontAlgn="auto" latinLnBrk="0" hangingPunct="1">
              <a:lnSpc>
                <a:spcPct val="100000"/>
              </a:lnSpc>
              <a:spcBef>
                <a:spcPts val="0"/>
              </a:spcBef>
              <a:spcAft>
                <a:spcPts val="0"/>
              </a:spcAft>
              <a:buClrTx/>
              <a:buSzTx/>
              <a:buFont typeface="Wingdings" charset="2"/>
              <a:buChar char="§"/>
              <a:tabLst/>
              <a:defRPr/>
            </a:pPr>
            <a:r>
              <a:rPr kumimoji="0" lang="en-US" altLang="ja-JP" sz="900" b="0" i="0" u="none" strike="noStrike" kern="0" cap="none" spc="0" normalizeH="0" baseline="0" noProof="0" dirty="0" err="1" smtClean="0">
                <a:ln>
                  <a:noFill/>
                </a:ln>
                <a:solidFill>
                  <a:srgbClr val="FF0000"/>
                </a:solidFill>
                <a:effectLst/>
                <a:uLnTx/>
                <a:uFillTx/>
                <a:latin typeface="MS PGothic" charset="-128"/>
                <a:ea typeface="MS PGothic" charset="-128"/>
                <a:cs typeface="MS PGothic" charset="-128"/>
              </a:rPr>
              <a:t>Intraflow</a:t>
            </a: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ja-JP" altLang="en-US"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メタデータ</a:t>
            </a: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en-U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Sequence of Packet Lengths &amp; Times (SPLT), Byte Distribution, </a:t>
            </a:r>
            <a:r>
              <a:rPr kumimoji="0" lang="is-I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p>
          <a:p>
            <a:pPr marL="214313" marR="0" lvl="0" indent="-214313" defTabSz="685800" eaLnBrk="1" fontAlgn="auto" latinLnBrk="0" hangingPunct="1">
              <a:lnSpc>
                <a:spcPct val="100000"/>
              </a:lnSpc>
              <a:spcBef>
                <a:spcPts val="0"/>
              </a:spcBef>
              <a:spcAft>
                <a:spcPts val="0"/>
              </a:spcAft>
              <a:buClrTx/>
              <a:buSzTx/>
              <a:buFont typeface="Wingdings" charset="2"/>
              <a:buChar char="§"/>
              <a:tabLst/>
              <a:defRPr/>
            </a:pP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TLS-aware </a:t>
            </a:r>
            <a:r>
              <a:rPr kumimoji="0" lang="ja-JP" altLang="en-US"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テレメトリ</a:t>
            </a: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ja-JP" altLang="en-US"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メタデータ</a:t>
            </a: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en-U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Extensions, </a:t>
            </a:r>
            <a:r>
              <a:rPr kumimoji="0" lang="en-US" altLang="ja-JP" sz="900" b="0" i="0" u="none" strike="noStrike" kern="0" cap="none" spc="0" normalizeH="0" baseline="0" noProof="0" dirty="0" err="1" smtClean="0">
                <a:ln>
                  <a:noFill/>
                </a:ln>
                <a:solidFill>
                  <a:srgbClr val="282828">
                    <a:lumMod val="90000"/>
                    <a:lumOff val="10000"/>
                  </a:srgbClr>
                </a:solidFill>
                <a:effectLst/>
                <a:uLnTx/>
                <a:uFillTx/>
                <a:latin typeface="MS PGothic" charset="-128"/>
                <a:ea typeface="MS PGothic" charset="-128"/>
                <a:cs typeface="MS PGothic" charset="-128"/>
              </a:rPr>
              <a:t>Ciphersuites</a:t>
            </a:r>
            <a:r>
              <a:rPr kumimoji="0" lang="en-U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 SNI, Certificate Strings, </a:t>
            </a:r>
            <a:r>
              <a:rPr kumimoji="0" lang="is-I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endParaRPr kumimoji="0" lang="en-U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endParaRPr>
          </a:p>
          <a:p>
            <a:pPr marL="214313" marR="0" lvl="0" indent="-214313" defTabSz="685800" eaLnBrk="1" fontAlgn="auto" latinLnBrk="0" hangingPunct="1">
              <a:lnSpc>
                <a:spcPct val="100000"/>
              </a:lnSpc>
              <a:spcBef>
                <a:spcPts val="0"/>
              </a:spcBef>
              <a:spcAft>
                <a:spcPts val="0"/>
              </a:spcAft>
              <a:buClrTx/>
              <a:buSzTx/>
              <a:buFont typeface="Wingdings" charset="2"/>
              <a:buChar char="§"/>
              <a:tabLst/>
              <a:defRPr/>
            </a:pP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Contextual flow </a:t>
            </a:r>
            <a:r>
              <a:rPr kumimoji="0" lang="ja-JP" altLang="en-US"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メタデータ：</a:t>
            </a:r>
            <a:r>
              <a:rPr kumimoji="0" lang="en-US" altLang="ja-JP" sz="900" b="0" i="0" u="none" strike="noStrike" kern="0" cap="none" spc="0" normalizeH="0" baseline="0" noProof="0" dirty="0" smtClean="0">
                <a:ln>
                  <a:noFill/>
                </a:ln>
                <a:solidFill>
                  <a:srgbClr val="FF0000"/>
                </a:solidFill>
                <a:effectLst/>
                <a:uLnTx/>
                <a:uFillTx/>
                <a:latin typeface="MS PGothic" charset="-128"/>
                <a:ea typeface="MS PGothic" charset="-128"/>
                <a:cs typeface="MS PGothic" charset="-128"/>
              </a:rPr>
              <a:t> </a:t>
            </a:r>
            <a:r>
              <a:rPr kumimoji="0" lang="en-U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DNS, HTTP, </a:t>
            </a:r>
            <a:r>
              <a:rPr kumimoji="0" lang="mr-IN"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rPr>
              <a:t>…</a:t>
            </a:r>
            <a:endParaRPr kumimoji="0" lang="en-US" altLang="ja-JP" sz="900" b="0" i="0" u="none" strike="noStrike" kern="0" cap="none" spc="0" normalizeH="0" baseline="0" noProof="0" dirty="0" smtClean="0">
              <a:ln>
                <a:noFill/>
              </a:ln>
              <a:solidFill>
                <a:srgbClr val="282828">
                  <a:lumMod val="90000"/>
                  <a:lumOff val="10000"/>
                </a:srgbClr>
              </a:solidFill>
              <a:effectLst/>
              <a:uLnTx/>
              <a:uFillTx/>
              <a:latin typeface="MS PGothic" charset="-128"/>
              <a:ea typeface="MS PGothic" charset="-128"/>
              <a:cs typeface="MS PGothic" charset="-128"/>
            </a:endParaRPr>
          </a:p>
        </p:txBody>
      </p:sp>
      <p:sp>
        <p:nvSpPr>
          <p:cNvPr id="127" name="TextBox 126"/>
          <p:cNvSpPr txBox="1"/>
          <p:nvPr/>
        </p:nvSpPr>
        <p:spPr>
          <a:xfrm>
            <a:off x="751114" y="3573339"/>
            <a:ext cx="2389647" cy="369332"/>
          </a:xfrm>
          <a:prstGeom prst="rect">
            <a:avLst/>
          </a:prstGeom>
          <a:noFill/>
        </p:spPr>
        <p:txBody>
          <a:bodyPr wrap="square" rtlCol="0">
            <a:spAutoFit/>
          </a:bodyPr>
          <a:lstStyle/>
          <a:p>
            <a:r>
              <a:rPr lang="en-US" dirty="0" smtClean="0">
                <a:solidFill>
                  <a:srgbClr val="282828"/>
                </a:solidFill>
                <a:latin typeface="MS PGothic" charset="-128"/>
                <a:ea typeface="MS PGothic" charset="-128"/>
                <a:cs typeface="MS PGothic" charset="-128"/>
              </a:rPr>
              <a:t>Network as a Sensor</a:t>
            </a:r>
          </a:p>
        </p:txBody>
      </p:sp>
    </p:spTree>
    <p:extLst>
      <p:ext uri="{BB962C8B-B14F-4D97-AF65-F5344CB8AC3E}">
        <p14:creationId xmlns:p14="http://schemas.microsoft.com/office/powerpoint/2010/main" val="153854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ounded Rectangle 98"/>
          <p:cNvSpPr/>
          <p:nvPr/>
        </p:nvSpPr>
        <p:spPr>
          <a:xfrm>
            <a:off x="446499" y="1145128"/>
            <a:ext cx="3574923" cy="3739889"/>
          </a:xfrm>
          <a:prstGeom prst="roundRect">
            <a:avLst>
              <a:gd name="adj" fmla="val 7021"/>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94" name="Title 1"/>
          <p:cNvSpPr txBox="1">
            <a:spLocks/>
          </p:cNvSpPr>
          <p:nvPr/>
        </p:nvSpPr>
        <p:spPr bwMode="auto">
          <a:xfrm>
            <a:off x="222693" y="319869"/>
            <a:ext cx="8591451"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250" smtClean="0">
                <a:ea typeface="MS PGothic" charset="-128"/>
                <a:cs typeface="MS PGothic" charset="-128"/>
              </a:rPr>
              <a:t>Catalyst 9000 Enables Enhanced Network as a Sensor and Enforcer</a:t>
            </a:r>
            <a:endParaRPr lang="en-US" sz="2250" dirty="0">
              <a:ea typeface="MS PGothic" charset="-128"/>
              <a:cs typeface="MS PGothic" charset="-128"/>
            </a:endParaRPr>
          </a:p>
        </p:txBody>
      </p:sp>
      <p:grpSp>
        <p:nvGrpSpPr>
          <p:cNvPr id="95" name="Group 114"/>
          <p:cNvGrpSpPr/>
          <p:nvPr/>
        </p:nvGrpSpPr>
        <p:grpSpPr>
          <a:xfrm>
            <a:off x="1135978" y="1185299"/>
            <a:ext cx="1717503" cy="1135255"/>
            <a:chOff x="7316786" y="2161650"/>
            <a:chExt cx="2534722" cy="1710464"/>
          </a:xfrm>
        </p:grpSpPr>
        <p:pic>
          <p:nvPicPr>
            <p:cNvPr id="96" name="Picture 1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6786" y="2456830"/>
              <a:ext cx="2534722" cy="1415284"/>
            </a:xfrm>
            <a:prstGeom prst="rect">
              <a:avLst/>
            </a:prstGeom>
          </p:spPr>
        </p:pic>
        <p:grpSp>
          <p:nvGrpSpPr>
            <p:cNvPr id="97" name="Group 116"/>
            <p:cNvGrpSpPr/>
            <p:nvPr/>
          </p:nvGrpSpPr>
          <p:grpSpPr>
            <a:xfrm>
              <a:off x="7647147" y="2161650"/>
              <a:ext cx="1843844" cy="1378123"/>
              <a:chOff x="2374223" y="3725903"/>
              <a:chExt cx="1501883" cy="1223179"/>
            </a:xfrm>
          </p:grpSpPr>
          <p:pic>
            <p:nvPicPr>
              <p:cNvPr id="98" name="Picture 117" descr="01 - Dashboard with Policy viola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4223" y="4028396"/>
                <a:ext cx="1501883" cy="920686"/>
              </a:xfrm>
              <a:prstGeom prst="rect">
                <a:avLst/>
              </a:prstGeom>
            </p:spPr>
          </p:pic>
          <p:sp>
            <p:nvSpPr>
              <p:cNvPr id="99" name="Rectangle 118"/>
              <p:cNvSpPr/>
              <p:nvPr/>
            </p:nvSpPr>
            <p:spPr>
              <a:xfrm>
                <a:off x="2630698" y="3725903"/>
                <a:ext cx="988930" cy="308687"/>
              </a:xfrm>
              <a:prstGeom prst="rect">
                <a:avLst/>
              </a:prstGeom>
              <a:noFill/>
            </p:spPr>
            <p:txBody>
              <a:bodyPr wrap="none">
                <a:spAutoFit/>
              </a:bodyPr>
              <a:lstStyle/>
              <a:p>
                <a:pPr algn="ctr" defTabSz="342815">
                  <a:defRPr/>
                </a:pPr>
                <a:r>
                  <a:rPr lang="en-US" sz="900" dirty="0" err="1">
                    <a:solidFill>
                      <a:prstClr val="black"/>
                    </a:solidFill>
                    <a:latin typeface="MS PGothic" charset="-128"/>
                    <a:ea typeface="MS PGothic" charset="-128"/>
                    <a:cs typeface="MS PGothic" charset="-128"/>
                  </a:rPr>
                  <a:t>StealthWatch</a:t>
                </a:r>
                <a:endParaRPr lang="en-US" sz="900" dirty="0">
                  <a:solidFill>
                    <a:prstClr val="black"/>
                  </a:solidFill>
                  <a:latin typeface="MS PGothic" charset="-128"/>
                  <a:ea typeface="MS PGothic" charset="-128"/>
                  <a:cs typeface="MS PGothic" charset="-128"/>
                </a:endParaRPr>
              </a:p>
            </p:txBody>
          </p:sp>
        </p:grpSp>
      </p:grpSp>
      <p:sp>
        <p:nvSpPr>
          <p:cNvPr id="100" name="Plus 122"/>
          <p:cNvSpPr/>
          <p:nvPr/>
        </p:nvSpPr>
        <p:spPr>
          <a:xfrm>
            <a:off x="2791011" y="1664357"/>
            <a:ext cx="260746" cy="260746"/>
          </a:xfrm>
          <a:prstGeom prst="mathPlus">
            <a:avLst/>
          </a:prstGeom>
          <a:solidFill>
            <a:srgbClr val="5B9BD5">
              <a:lumMod val="75000"/>
            </a:srgbClr>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01" name="Up Arrow 123"/>
          <p:cNvSpPr/>
          <p:nvPr/>
        </p:nvSpPr>
        <p:spPr>
          <a:xfrm>
            <a:off x="1800133" y="2363300"/>
            <a:ext cx="237392" cy="749564"/>
          </a:xfrm>
          <a:prstGeom prst="upArrow">
            <a:avLst/>
          </a:prstGeom>
          <a:solidFill>
            <a:srgbClr val="5B9BD5"/>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pic>
        <p:nvPicPr>
          <p:cNvPr id="102" name="Picture 1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6002" y="2520606"/>
            <a:ext cx="573533" cy="504949"/>
          </a:xfrm>
          <a:prstGeom prst="rect">
            <a:avLst/>
          </a:prstGeom>
        </p:spPr>
      </p:pic>
      <p:grpSp>
        <p:nvGrpSpPr>
          <p:cNvPr id="103" name="Group 142"/>
          <p:cNvGrpSpPr/>
          <p:nvPr/>
        </p:nvGrpSpPr>
        <p:grpSpPr>
          <a:xfrm>
            <a:off x="4704043" y="1803009"/>
            <a:ext cx="343289" cy="326926"/>
            <a:chOff x="8257277" y="1521938"/>
            <a:chExt cx="788844" cy="844460"/>
          </a:xfrm>
        </p:grpSpPr>
        <p:grpSp>
          <p:nvGrpSpPr>
            <p:cNvPr id="104" name="Group 144"/>
            <p:cNvGrpSpPr/>
            <p:nvPr/>
          </p:nvGrpSpPr>
          <p:grpSpPr>
            <a:xfrm>
              <a:off x="8257277" y="1521938"/>
              <a:ext cx="788844" cy="844460"/>
              <a:chOff x="7143750" y="1444627"/>
              <a:chExt cx="1346200" cy="1447800"/>
            </a:xfrm>
            <a:solidFill>
              <a:srgbClr val="FF0000"/>
            </a:solidFill>
          </p:grpSpPr>
          <p:sp>
            <p:nvSpPr>
              <p:cNvPr id="106"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FFFFFF"/>
                  </a:solidFill>
                  <a:latin typeface="MS PGothic" charset="-128"/>
                  <a:ea typeface="MS PGothic" charset="-128"/>
                  <a:cs typeface="MS PGothic" charset="-128"/>
                </a:endParaRPr>
              </a:p>
            </p:txBody>
          </p:sp>
          <p:sp>
            <p:nvSpPr>
              <p:cNvPr id="107"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FFFFFF"/>
                  </a:solidFill>
                  <a:latin typeface="MS PGothic" charset="-128"/>
                  <a:ea typeface="MS PGothic" charset="-128"/>
                  <a:cs typeface="MS PGothic" charset="-128"/>
                </a:endParaRPr>
              </a:p>
            </p:txBody>
          </p:sp>
          <p:sp>
            <p:nvSpPr>
              <p:cNvPr id="108"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FFFFFF"/>
                  </a:solidFill>
                  <a:latin typeface="MS PGothic" charset="-128"/>
                  <a:ea typeface="MS PGothic" charset="-128"/>
                  <a:cs typeface="MS PGothic" charset="-128"/>
                </a:endParaRPr>
              </a:p>
            </p:txBody>
          </p:sp>
        </p:grpSp>
        <p:sp>
          <p:nvSpPr>
            <p:cNvPr id="105" name="Freeform 20"/>
            <p:cNvSpPr>
              <a:spLocks noEditPoints="1"/>
            </p:cNvSpPr>
            <p:nvPr/>
          </p:nvSpPr>
          <p:spPr bwMode="auto">
            <a:xfrm>
              <a:off x="8508028" y="1959473"/>
              <a:ext cx="287343" cy="250440"/>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9525">
              <a:no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FFFFFF"/>
                </a:solidFill>
                <a:latin typeface="MS PGothic" charset="-128"/>
                <a:ea typeface="MS PGothic" charset="-128"/>
                <a:cs typeface="MS PGothic" charset="-128"/>
              </a:endParaRPr>
            </a:p>
          </p:txBody>
        </p:sp>
      </p:grpSp>
      <p:pic>
        <p:nvPicPr>
          <p:cNvPr id="109" name="Picture 1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56" y="2775500"/>
            <a:ext cx="4235027" cy="2117513"/>
          </a:xfrm>
          <a:prstGeom prst="rect">
            <a:avLst/>
          </a:prstGeom>
        </p:spPr>
      </p:pic>
      <p:grpSp>
        <p:nvGrpSpPr>
          <p:cNvPr id="110" name="Group 88"/>
          <p:cNvGrpSpPr/>
          <p:nvPr/>
        </p:nvGrpSpPr>
        <p:grpSpPr>
          <a:xfrm>
            <a:off x="586154" y="1609558"/>
            <a:ext cx="596800" cy="402603"/>
            <a:chOff x="3154783" y="3963778"/>
            <a:chExt cx="1088302" cy="599149"/>
          </a:xfrm>
        </p:grpSpPr>
        <p:sp>
          <p:nvSpPr>
            <p:cNvPr id="111" name="Left Arrow 89"/>
            <p:cNvSpPr/>
            <p:nvPr/>
          </p:nvSpPr>
          <p:spPr>
            <a:xfrm>
              <a:off x="3154783" y="407554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w="12700" cap="flat" cmpd="sng" algn="ctr">
              <a:noFill/>
              <a:prstDash val="solid"/>
              <a:miter lim="800000"/>
            </a:ln>
            <a:effectLst/>
          </p:spPr>
          <p:txBody>
            <a:bodyPr lIns="91408" tIns="45704" rIns="91408" bIns="45704" rtlCol="0" anchor="ctr"/>
            <a:lstStyle/>
            <a:p>
              <a:pPr algn="ctr" defTabSz="685800" fontAlgn="auto">
                <a:spcBef>
                  <a:spcPts val="0"/>
                </a:spcBef>
                <a:spcAft>
                  <a:spcPts val="0"/>
                </a:spcAft>
                <a:defRPr/>
              </a:pPr>
              <a:endParaRPr lang="en-US" sz="1050" kern="0" dirty="0" smtClean="0">
                <a:solidFill>
                  <a:prstClr val="white">
                    <a:lumMod val="50000"/>
                  </a:prstClr>
                </a:solidFill>
                <a:latin typeface="MS PGothic" charset="-128"/>
                <a:ea typeface="MS PGothic" charset="-128"/>
                <a:cs typeface="MS PGothic" charset="-128"/>
              </a:endParaRPr>
            </a:p>
          </p:txBody>
        </p:sp>
        <p:sp>
          <p:nvSpPr>
            <p:cNvPr id="112" name="Left Arrow 90"/>
            <p:cNvSpPr/>
            <p:nvPr/>
          </p:nvSpPr>
          <p:spPr>
            <a:xfrm flipH="1">
              <a:off x="3301968" y="396377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w="12700" cap="flat" cmpd="sng" algn="ctr">
              <a:noFill/>
              <a:prstDash val="solid"/>
              <a:miter lim="800000"/>
            </a:ln>
            <a:effectLst/>
          </p:spPr>
          <p:txBody>
            <a:bodyPr lIns="91408" tIns="45704" rIns="91408" bIns="45704" rtlCol="0" anchor="ctr"/>
            <a:lstStyle/>
            <a:p>
              <a:pPr algn="ctr" defTabSz="685800" fontAlgn="auto">
                <a:spcBef>
                  <a:spcPts val="0"/>
                </a:spcBef>
                <a:spcAft>
                  <a:spcPts val="0"/>
                </a:spcAft>
                <a:defRPr/>
              </a:pPr>
              <a:endParaRPr lang="en-US" sz="1050" kern="0" dirty="0" smtClean="0">
                <a:solidFill>
                  <a:prstClr val="white">
                    <a:lumMod val="50000"/>
                  </a:prstClr>
                </a:solidFill>
                <a:latin typeface="MS PGothic" charset="-128"/>
                <a:ea typeface="MS PGothic" charset="-128"/>
                <a:cs typeface="MS PGothic" charset="-128"/>
              </a:endParaRPr>
            </a:p>
          </p:txBody>
        </p:sp>
        <p:sp>
          <p:nvSpPr>
            <p:cNvPr id="113" name="TextBox 91"/>
            <p:cNvSpPr txBox="1"/>
            <p:nvPr/>
          </p:nvSpPr>
          <p:spPr>
            <a:xfrm>
              <a:off x="3231726" y="4185101"/>
              <a:ext cx="1000193" cy="377826"/>
            </a:xfrm>
            <a:prstGeom prst="rect">
              <a:avLst/>
            </a:prstGeom>
            <a:noFill/>
          </p:spPr>
          <p:txBody>
            <a:bodyPr wrap="none" lIns="91408" tIns="45704" rIns="91408" bIns="45704" rtlCol="0">
              <a:spAutoFit/>
            </a:bodyPr>
            <a:lstStyle/>
            <a:p>
              <a:pPr defTabSz="685800" fontAlgn="auto">
                <a:spcBef>
                  <a:spcPts val="0"/>
                </a:spcBef>
                <a:spcAft>
                  <a:spcPts val="0"/>
                </a:spcAft>
                <a:defRPr/>
              </a:pPr>
              <a:r>
                <a:rPr lang="en-US" sz="1050" kern="0" dirty="0" smtClean="0">
                  <a:solidFill>
                    <a:prstClr val="black">
                      <a:lumMod val="65000"/>
                      <a:lumOff val="35000"/>
                    </a:prstClr>
                  </a:solidFill>
                  <a:latin typeface="MS PGothic" charset="-128"/>
                  <a:ea typeface="MS PGothic" charset="-128"/>
                  <a:cs typeface="MS PGothic" charset="-128"/>
                </a:rPr>
                <a:t>pxGrid</a:t>
              </a:r>
            </a:p>
          </p:txBody>
        </p:sp>
      </p:grpSp>
      <p:grpSp>
        <p:nvGrpSpPr>
          <p:cNvPr id="114" name="Group 92"/>
          <p:cNvGrpSpPr/>
          <p:nvPr/>
        </p:nvGrpSpPr>
        <p:grpSpPr>
          <a:xfrm>
            <a:off x="191803" y="1609559"/>
            <a:ext cx="396938" cy="390317"/>
            <a:chOff x="7114608" y="1546391"/>
            <a:chExt cx="667802" cy="689777"/>
          </a:xfrm>
        </p:grpSpPr>
        <p:sp>
          <p:nvSpPr>
            <p:cNvPr id="115" name="Oval 86"/>
            <p:cNvSpPr>
              <a:spLocks/>
            </p:cNvSpPr>
            <p:nvPr/>
          </p:nvSpPr>
          <p:spPr bwMode="auto">
            <a:xfrm>
              <a:off x="7114608" y="1546391"/>
              <a:ext cx="667802" cy="689777"/>
            </a:xfrm>
            <a:prstGeom prst="ellipse">
              <a:avLst/>
            </a:prstGeom>
            <a:solidFill>
              <a:srgbClr val="0B5E8D"/>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defTabSz="685218" eaLnBrk="0" fontAlgn="auto" hangingPunct="0">
                <a:lnSpc>
                  <a:spcPct val="90000"/>
                </a:lnSpc>
                <a:spcBef>
                  <a:spcPts val="0"/>
                </a:spcBef>
                <a:spcAft>
                  <a:spcPts val="0"/>
                </a:spcAft>
                <a:defRPr/>
              </a:pPr>
              <a:endParaRPr lang="en-US" sz="1400" kern="0" dirty="0">
                <a:solidFill>
                  <a:srgbClr val="0096D6"/>
                </a:solidFill>
                <a:latin typeface="MS PGothic" charset="-128"/>
                <a:ea typeface="MS PGothic" charset="-128"/>
                <a:cs typeface="MS PGothic" charset="-128"/>
              </a:endParaRPr>
            </a:p>
          </p:txBody>
        </p:sp>
        <p:grpSp>
          <p:nvGrpSpPr>
            <p:cNvPr id="116"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11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1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1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2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3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sp>
            <p:nvSpPr>
              <p:cNvPr id="14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218" eaLnBrk="0" fontAlgn="auto" hangingPunct="0">
                  <a:lnSpc>
                    <a:spcPct val="90000"/>
                  </a:lnSpc>
                  <a:spcBef>
                    <a:spcPts val="0"/>
                  </a:spcBef>
                  <a:spcAft>
                    <a:spcPts val="0"/>
                  </a:spcAft>
                  <a:defRPr/>
                </a:pPr>
                <a:endParaRPr lang="en-US" sz="1400" kern="0" dirty="0">
                  <a:solidFill>
                    <a:srgbClr val="FFFFFF"/>
                  </a:solidFill>
                  <a:latin typeface="MS PGothic" charset="-128"/>
                  <a:ea typeface="MS PGothic" charset="-128"/>
                  <a:cs typeface="MS PGothic" charset="-128"/>
                </a:endParaRPr>
              </a:p>
            </p:txBody>
          </p:sp>
        </p:grpSp>
      </p:grpSp>
      <p:sp>
        <p:nvSpPr>
          <p:cNvPr id="141" name="TextBox 169"/>
          <p:cNvSpPr txBox="1"/>
          <p:nvPr/>
        </p:nvSpPr>
        <p:spPr>
          <a:xfrm>
            <a:off x="80230" y="1985801"/>
            <a:ext cx="1063713" cy="369332"/>
          </a:xfrm>
          <a:prstGeom prst="rect">
            <a:avLst/>
          </a:prstGeom>
          <a:noFill/>
        </p:spPr>
        <p:txBody>
          <a:bodyPr wrap="square" rtlCol="0">
            <a:spAutoFit/>
          </a:bodyPr>
          <a:lstStyle/>
          <a:p>
            <a:pPr defTabSz="685800" fontAlgn="auto">
              <a:spcBef>
                <a:spcPts val="0"/>
              </a:spcBef>
              <a:spcAft>
                <a:spcPts val="0"/>
              </a:spcAft>
              <a:defRPr/>
            </a:pPr>
            <a:r>
              <a:rPr lang="ja-JP" altLang="en-US" sz="900" dirty="0">
                <a:solidFill>
                  <a:prstClr val="black">
                    <a:lumMod val="65000"/>
                    <a:lumOff val="35000"/>
                  </a:prstClr>
                </a:solidFill>
                <a:latin typeface="MS PGothic" charset="-128"/>
                <a:ea typeface="MS PGothic" charset="-128"/>
                <a:cs typeface="MS PGothic" charset="-128"/>
              </a:rPr>
              <a:t>コンテキスト</a:t>
            </a:r>
            <a:r>
              <a:rPr lang="en-US" sz="900" dirty="0">
                <a:solidFill>
                  <a:prstClr val="black">
                    <a:lumMod val="65000"/>
                    <a:lumOff val="35000"/>
                  </a:prstClr>
                </a:solidFill>
                <a:latin typeface="MS PGothic" charset="-128"/>
                <a:ea typeface="MS PGothic" charset="-128"/>
                <a:cs typeface="MS PGothic" charset="-128"/>
              </a:rPr>
              <a:t> </a:t>
            </a:r>
            <a:r>
              <a:rPr lang="en-US" sz="900" dirty="0" smtClean="0">
                <a:solidFill>
                  <a:prstClr val="black">
                    <a:lumMod val="65000"/>
                    <a:lumOff val="35000"/>
                  </a:prstClr>
                </a:solidFill>
                <a:latin typeface="MS PGothic" charset="-128"/>
                <a:ea typeface="MS PGothic" charset="-128"/>
                <a:cs typeface="MS PGothic" charset="-128"/>
              </a:rPr>
              <a:t>&amp;</a:t>
            </a:r>
            <a:br>
              <a:rPr lang="en-US" sz="900" dirty="0" smtClean="0">
                <a:solidFill>
                  <a:prstClr val="black">
                    <a:lumMod val="65000"/>
                    <a:lumOff val="35000"/>
                  </a:prstClr>
                </a:solidFill>
                <a:latin typeface="MS PGothic" charset="-128"/>
                <a:ea typeface="MS PGothic" charset="-128"/>
                <a:cs typeface="MS PGothic" charset="-128"/>
              </a:rPr>
            </a:br>
            <a:r>
              <a:rPr lang="ja-JP" altLang="en-US" sz="900" dirty="0" smtClean="0">
                <a:solidFill>
                  <a:prstClr val="black">
                    <a:lumMod val="65000"/>
                    <a:lumOff val="35000"/>
                  </a:prstClr>
                </a:solidFill>
                <a:latin typeface="MS PGothic" charset="-128"/>
                <a:ea typeface="MS PGothic" charset="-128"/>
                <a:cs typeface="MS PGothic" charset="-128"/>
              </a:rPr>
              <a:t>ミチゲーション</a:t>
            </a:r>
            <a:endParaRPr lang="en-US" sz="900" dirty="0">
              <a:solidFill>
                <a:prstClr val="black">
                  <a:lumMod val="65000"/>
                  <a:lumOff val="35000"/>
                </a:prstClr>
              </a:solidFill>
              <a:latin typeface="MS PGothic" charset="-128"/>
              <a:ea typeface="MS PGothic" charset="-128"/>
              <a:cs typeface="MS PGothic" charset="-128"/>
            </a:endParaRPr>
          </a:p>
        </p:txBody>
      </p:sp>
      <p:sp>
        <p:nvSpPr>
          <p:cNvPr id="142" name="TextBox 170"/>
          <p:cNvSpPr txBox="1"/>
          <p:nvPr/>
        </p:nvSpPr>
        <p:spPr>
          <a:xfrm>
            <a:off x="222644" y="1406903"/>
            <a:ext cx="377026" cy="253916"/>
          </a:xfrm>
          <a:prstGeom prst="rect">
            <a:avLst/>
          </a:prstGeom>
          <a:noFill/>
        </p:spPr>
        <p:txBody>
          <a:bodyPr wrap="none" rtlCol="0">
            <a:spAutoFit/>
          </a:bodyPr>
          <a:lstStyle/>
          <a:p>
            <a:pPr defTabSz="685800" fontAlgn="auto">
              <a:spcBef>
                <a:spcPts val="0"/>
              </a:spcBef>
              <a:spcAft>
                <a:spcPts val="0"/>
              </a:spcAft>
              <a:defRPr/>
            </a:pPr>
            <a:r>
              <a:rPr lang="en-US" sz="1050" dirty="0">
                <a:solidFill>
                  <a:prstClr val="black">
                    <a:lumMod val="65000"/>
                    <a:lumOff val="35000"/>
                  </a:prstClr>
                </a:solidFill>
                <a:latin typeface="MS PGothic" charset="-128"/>
                <a:ea typeface="MS PGothic" charset="-128"/>
                <a:cs typeface="MS PGothic" charset="-128"/>
              </a:rPr>
              <a:t>ISE</a:t>
            </a:r>
          </a:p>
        </p:txBody>
      </p:sp>
      <p:sp>
        <p:nvSpPr>
          <p:cNvPr id="143" name="Rectangle 171"/>
          <p:cNvSpPr/>
          <p:nvPr/>
        </p:nvSpPr>
        <p:spPr>
          <a:xfrm>
            <a:off x="2791012" y="1916984"/>
            <a:ext cx="1376390" cy="369332"/>
          </a:xfrm>
          <a:prstGeom prst="rect">
            <a:avLst/>
          </a:prstGeom>
          <a:noFill/>
        </p:spPr>
        <p:txBody>
          <a:bodyPr wrap="square">
            <a:spAutoFit/>
          </a:bodyPr>
          <a:lstStyle/>
          <a:p>
            <a:pPr defTabSz="342815">
              <a:defRPr/>
            </a:pPr>
            <a:r>
              <a:rPr lang="ja-JP" altLang="en-US" sz="900" dirty="0">
                <a:solidFill>
                  <a:prstClr val="black">
                    <a:lumMod val="75000"/>
                    <a:lumOff val="25000"/>
                  </a:prstClr>
                </a:solidFill>
                <a:latin typeface="MS PGothic" charset="-128"/>
                <a:ea typeface="MS PGothic" charset="-128"/>
                <a:cs typeface="MS PGothic" charset="-128"/>
              </a:rPr>
              <a:t>拡張した振る舞い解析</a:t>
            </a:r>
            <a:endParaRPr lang="en-US" altLang="ja-JP" sz="900" dirty="0">
              <a:solidFill>
                <a:prstClr val="black">
                  <a:lumMod val="75000"/>
                  <a:lumOff val="25000"/>
                </a:prstClr>
              </a:solidFill>
              <a:latin typeface="MS PGothic" charset="-128"/>
              <a:ea typeface="MS PGothic" charset="-128"/>
              <a:cs typeface="MS PGothic" charset="-128"/>
            </a:endParaRPr>
          </a:p>
          <a:p>
            <a:pPr defTabSz="342815">
              <a:defRPr/>
            </a:pPr>
            <a:r>
              <a:rPr lang="ja-JP" altLang="en-US" sz="900" dirty="0">
                <a:solidFill>
                  <a:prstClr val="black">
                    <a:lumMod val="75000"/>
                    <a:lumOff val="25000"/>
                  </a:prstClr>
                </a:solidFill>
                <a:latin typeface="MS PGothic" charset="-128"/>
                <a:ea typeface="MS PGothic" charset="-128"/>
                <a:cs typeface="MS PGothic" charset="-128"/>
              </a:rPr>
              <a:t>によるマシン学習</a:t>
            </a:r>
            <a:endParaRPr lang="en-US" sz="900" dirty="0">
              <a:solidFill>
                <a:prstClr val="black">
                  <a:lumMod val="75000"/>
                  <a:lumOff val="25000"/>
                </a:prstClr>
              </a:solidFill>
              <a:latin typeface="MS PGothic" charset="-128"/>
              <a:ea typeface="MS PGothic" charset="-128"/>
              <a:cs typeface="MS PGothic" charset="-128"/>
            </a:endParaRPr>
          </a:p>
        </p:txBody>
      </p:sp>
      <p:sp>
        <p:nvSpPr>
          <p:cNvPr id="144" name="Rectangle 172"/>
          <p:cNvSpPr/>
          <p:nvPr/>
        </p:nvSpPr>
        <p:spPr>
          <a:xfrm>
            <a:off x="2616848" y="2608201"/>
            <a:ext cx="1147110" cy="369332"/>
          </a:xfrm>
          <a:prstGeom prst="rect">
            <a:avLst/>
          </a:prstGeom>
        </p:spPr>
        <p:txBody>
          <a:bodyPr wrap="square">
            <a:spAutoFit/>
          </a:bodyPr>
          <a:lstStyle/>
          <a:p>
            <a:pPr defTabSz="685800" fontAlgn="auto">
              <a:spcBef>
                <a:spcPts val="0"/>
              </a:spcBef>
              <a:spcAft>
                <a:spcPts val="0"/>
              </a:spcAft>
              <a:defRPr/>
            </a:pPr>
            <a:r>
              <a:rPr lang="ja-JP" altLang="en-US" sz="900" dirty="0">
                <a:solidFill>
                  <a:prstClr val="black">
                    <a:lumMod val="75000"/>
                    <a:lumOff val="25000"/>
                  </a:prstClr>
                </a:solidFill>
                <a:latin typeface="MS PGothic" charset="-128"/>
                <a:ea typeface="MS PGothic" charset="-128"/>
                <a:cs typeface="MS PGothic" charset="-128"/>
              </a:rPr>
              <a:t>暗号化された</a:t>
            </a:r>
            <a:endParaRPr lang="en-US" altLang="ja-JP" sz="900" dirty="0">
              <a:solidFill>
                <a:prstClr val="black">
                  <a:lumMod val="75000"/>
                  <a:lumOff val="25000"/>
                </a:prstClr>
              </a:solidFill>
              <a:latin typeface="MS PGothic" charset="-128"/>
              <a:ea typeface="MS PGothic" charset="-128"/>
              <a:cs typeface="MS PGothic" charset="-128"/>
            </a:endParaRPr>
          </a:p>
          <a:p>
            <a:pPr defTabSz="685800" fontAlgn="auto">
              <a:spcBef>
                <a:spcPts val="0"/>
              </a:spcBef>
              <a:spcAft>
                <a:spcPts val="0"/>
              </a:spcAft>
              <a:defRPr/>
            </a:pPr>
            <a:r>
              <a:rPr lang="ja-JP" altLang="en-US" sz="900" dirty="0">
                <a:solidFill>
                  <a:prstClr val="black">
                    <a:lumMod val="75000"/>
                    <a:lumOff val="25000"/>
                  </a:prstClr>
                </a:solidFill>
                <a:latin typeface="MS PGothic" charset="-128"/>
                <a:ea typeface="MS PGothic" charset="-128"/>
                <a:cs typeface="MS PGothic" charset="-128"/>
              </a:rPr>
              <a:t>トラフィック解析</a:t>
            </a:r>
            <a:r>
              <a:rPr lang="en-US" sz="900" dirty="0">
                <a:solidFill>
                  <a:prstClr val="black">
                    <a:lumMod val="75000"/>
                    <a:lumOff val="25000"/>
                  </a:prstClr>
                </a:solidFill>
                <a:latin typeface="MS PGothic" charset="-128"/>
                <a:ea typeface="MS PGothic" charset="-128"/>
                <a:cs typeface="MS PGothic" charset="-128"/>
              </a:rPr>
              <a:t> </a:t>
            </a:r>
          </a:p>
        </p:txBody>
      </p:sp>
      <p:sp>
        <p:nvSpPr>
          <p:cNvPr id="145" name="Rectangle 174"/>
          <p:cNvSpPr/>
          <p:nvPr/>
        </p:nvSpPr>
        <p:spPr>
          <a:xfrm>
            <a:off x="5303090" y="1788991"/>
            <a:ext cx="3500528" cy="553998"/>
          </a:xfrm>
          <a:prstGeom prst="rect">
            <a:avLst/>
          </a:prstGeom>
        </p:spPr>
        <p:txBody>
          <a:bodyPr wrap="square">
            <a:spAutoFit/>
          </a:bodyPr>
          <a:lstStyle/>
          <a:p>
            <a:pPr algn="ctr" defTabSz="342815">
              <a:defRPr/>
            </a:pPr>
            <a:r>
              <a:rPr lang="ja-JP" altLang="en-US" sz="1500" dirty="0">
                <a:solidFill>
                  <a:srgbClr val="0E3459"/>
                </a:solidFill>
                <a:latin typeface="MS PGothic" charset="-128"/>
                <a:ea typeface="MS PGothic" charset="-128"/>
                <a:cs typeface="MS PGothic" charset="-128"/>
              </a:rPr>
              <a:t>暗号化されたトラフィックにおいて</a:t>
            </a:r>
            <a:endParaRPr lang="en-US" sz="1500" dirty="0">
              <a:solidFill>
                <a:srgbClr val="0E3459"/>
              </a:solidFill>
              <a:latin typeface="MS PGothic" charset="-128"/>
              <a:ea typeface="MS PGothic" charset="-128"/>
              <a:cs typeface="MS PGothic" charset="-128"/>
            </a:endParaRPr>
          </a:p>
          <a:p>
            <a:pPr algn="ctr" defTabSz="342815">
              <a:defRPr/>
            </a:pPr>
            <a:r>
              <a:rPr lang="ja-JP" altLang="en-US" sz="1500" dirty="0">
                <a:solidFill>
                  <a:srgbClr val="0E3459"/>
                </a:solidFill>
                <a:latin typeface="MS PGothic" charset="-128"/>
                <a:ea typeface="MS PGothic" charset="-128"/>
                <a:cs typeface="MS PGothic" charset="-128"/>
              </a:rPr>
              <a:t>“マルウェア”と解析 → </a:t>
            </a:r>
            <a:r>
              <a:rPr lang="en-US" altLang="ja-JP" sz="1500" dirty="0">
                <a:solidFill>
                  <a:srgbClr val="0E3459"/>
                </a:solidFill>
                <a:latin typeface="MS PGothic" charset="-128"/>
                <a:ea typeface="MS PGothic" charset="-128"/>
                <a:cs typeface="MS PGothic" charset="-128"/>
              </a:rPr>
              <a:t>99%</a:t>
            </a:r>
            <a:r>
              <a:rPr lang="ja-JP" altLang="en-US" sz="1500" dirty="0">
                <a:solidFill>
                  <a:srgbClr val="0E3459"/>
                </a:solidFill>
                <a:latin typeface="MS PGothic" charset="-128"/>
                <a:ea typeface="MS PGothic" charset="-128"/>
                <a:cs typeface="MS PGothic" charset="-128"/>
              </a:rPr>
              <a:t>以上の効果</a:t>
            </a:r>
            <a:endParaRPr lang="en-US" sz="1500" dirty="0">
              <a:solidFill>
                <a:srgbClr val="0E3459"/>
              </a:solidFill>
              <a:latin typeface="MS PGothic" charset="-128"/>
              <a:ea typeface="MS PGothic" charset="-128"/>
              <a:cs typeface="MS PGothic" charset="-128"/>
            </a:endParaRPr>
          </a:p>
        </p:txBody>
      </p:sp>
      <p:grpSp>
        <p:nvGrpSpPr>
          <p:cNvPr id="146" name="Group 175"/>
          <p:cNvGrpSpPr/>
          <p:nvPr/>
        </p:nvGrpSpPr>
        <p:grpSpPr>
          <a:xfrm>
            <a:off x="4503784" y="2541590"/>
            <a:ext cx="4291843" cy="746390"/>
            <a:chOff x="5739915" y="4033114"/>
            <a:chExt cx="5722457" cy="995186"/>
          </a:xfrm>
        </p:grpSpPr>
        <p:sp>
          <p:nvSpPr>
            <p:cNvPr id="147" name="Rounded Rectangle 176"/>
            <p:cNvSpPr/>
            <p:nvPr/>
          </p:nvSpPr>
          <p:spPr>
            <a:xfrm>
              <a:off x="5739915" y="4057571"/>
              <a:ext cx="1012577" cy="946272"/>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48" name="Rounded Rectangle 177"/>
            <p:cNvSpPr/>
            <p:nvPr/>
          </p:nvSpPr>
          <p:spPr>
            <a:xfrm>
              <a:off x="6917385" y="4057571"/>
              <a:ext cx="1012577" cy="946272"/>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49" name="Rounded Rectangle 178"/>
            <p:cNvSpPr/>
            <p:nvPr/>
          </p:nvSpPr>
          <p:spPr>
            <a:xfrm>
              <a:off x="8094855" y="4049409"/>
              <a:ext cx="1012577" cy="946272"/>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50" name="Rounded Rectangle 179"/>
            <p:cNvSpPr/>
            <p:nvPr/>
          </p:nvSpPr>
          <p:spPr>
            <a:xfrm>
              <a:off x="9272325" y="4047956"/>
              <a:ext cx="1012577" cy="946272"/>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51" name="Rounded Rectangle 180"/>
            <p:cNvSpPr/>
            <p:nvPr/>
          </p:nvSpPr>
          <p:spPr>
            <a:xfrm>
              <a:off x="10449795" y="4057571"/>
              <a:ext cx="1012577" cy="946272"/>
            </a:xfrm>
            <a:prstGeom prst="roundRect">
              <a:avLst/>
            </a:prstGeom>
            <a:solidFill>
              <a:sysClr val="window" lastClr="FFFFFF"/>
            </a:solidFill>
            <a:ln w="12700" cap="flat" cmpd="sng" algn="ctr">
              <a:solidFill>
                <a:sysClr val="window" lastClr="FFFFFF">
                  <a:lumMod val="95000"/>
                </a:sysClr>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pic>
          <p:nvPicPr>
            <p:cNvPr id="152" name="Picture 18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3000" y="4106234"/>
              <a:ext cx="848946" cy="848946"/>
            </a:xfrm>
            <a:prstGeom prst="rect">
              <a:avLst/>
            </a:prstGeom>
          </p:spPr>
        </p:pic>
        <p:pic>
          <p:nvPicPr>
            <p:cNvPr id="153" name="Picture 18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7875" y="4139693"/>
              <a:ext cx="779262" cy="779262"/>
            </a:xfrm>
            <a:prstGeom prst="rect">
              <a:avLst/>
            </a:prstGeom>
          </p:spPr>
        </p:pic>
        <p:pic>
          <p:nvPicPr>
            <p:cNvPr id="154" name="Picture 18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02442" y="4165989"/>
              <a:ext cx="797401" cy="797401"/>
            </a:xfrm>
            <a:prstGeom prst="rect">
              <a:avLst/>
            </a:prstGeom>
          </p:spPr>
        </p:pic>
        <p:pic>
          <p:nvPicPr>
            <p:cNvPr id="155" name="Picture 18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1993" y="4128611"/>
              <a:ext cx="784053" cy="779262"/>
            </a:xfrm>
            <a:prstGeom prst="rect">
              <a:avLst/>
            </a:prstGeom>
          </p:spPr>
        </p:pic>
        <p:pic>
          <p:nvPicPr>
            <p:cNvPr id="156" name="Picture 18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434154" y="4033114"/>
              <a:ext cx="888023" cy="853684"/>
            </a:xfrm>
            <a:prstGeom prst="rect">
              <a:avLst/>
            </a:prstGeom>
          </p:spPr>
        </p:pic>
        <p:pic>
          <p:nvPicPr>
            <p:cNvPr id="157" name="Picture 1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932573" y="4514818"/>
              <a:ext cx="498660" cy="513482"/>
            </a:xfrm>
            <a:prstGeom prst="rect">
              <a:avLst/>
            </a:prstGeom>
          </p:spPr>
        </p:pic>
      </p:grpSp>
      <p:sp>
        <p:nvSpPr>
          <p:cNvPr id="158" name="Rectangle 187"/>
          <p:cNvSpPr/>
          <p:nvPr/>
        </p:nvSpPr>
        <p:spPr>
          <a:xfrm>
            <a:off x="4259727" y="3353982"/>
            <a:ext cx="1099981" cy="507831"/>
          </a:xfrm>
          <a:prstGeom prst="rect">
            <a:avLst/>
          </a:prstGeom>
        </p:spPr>
        <p:txBody>
          <a:bodyPr wrap="none">
            <a:spAutoFit/>
          </a:bodyPr>
          <a:lstStyle/>
          <a:p>
            <a:pPr algn="ctr" defTabSz="342815">
              <a:defRPr/>
            </a:pPr>
            <a:r>
              <a:rPr lang="ja-JP" altLang="en-US" sz="900" dirty="0">
                <a:solidFill>
                  <a:srgbClr val="0E3459"/>
                </a:solidFill>
                <a:latin typeface="MS PGothic" charset="-128"/>
                <a:ea typeface="MS PGothic" charset="-128"/>
                <a:cs typeface="MS PGothic" charset="-128"/>
              </a:rPr>
              <a:t>ネットワーク</a:t>
            </a:r>
            <a:endParaRPr lang="en-US" sz="900" dirty="0">
              <a:solidFill>
                <a:srgbClr val="0E3459"/>
              </a:solidFill>
              <a:latin typeface="MS PGothic" charset="-128"/>
              <a:ea typeface="MS PGothic" charset="-128"/>
              <a:cs typeface="MS PGothic" charset="-128"/>
            </a:endParaRPr>
          </a:p>
          <a:p>
            <a:pPr algn="ctr" defTabSz="342815">
              <a:defRPr/>
            </a:pPr>
            <a:r>
              <a:rPr lang="ja-JP" altLang="en-US" sz="900" dirty="0" smtClean="0">
                <a:solidFill>
                  <a:srgbClr val="0E3459"/>
                </a:solidFill>
                <a:latin typeface="MS PGothic" charset="-128"/>
                <a:ea typeface="MS PGothic" charset="-128"/>
                <a:cs typeface="MS PGothic" charset="-128"/>
              </a:rPr>
              <a:t>テレメトリー</a:t>
            </a:r>
            <a:r>
              <a:rPr lang="en-US" altLang="ja-JP" sz="900" dirty="0" smtClean="0">
                <a:solidFill>
                  <a:srgbClr val="0E3459"/>
                </a:solidFill>
                <a:latin typeface="MS PGothic" charset="-128"/>
                <a:ea typeface="MS PGothic" charset="-128"/>
                <a:cs typeface="MS PGothic" charset="-128"/>
              </a:rPr>
              <a:t> </a:t>
            </a:r>
            <a:r>
              <a:rPr lang="ja-JP" altLang="en-US" sz="900" dirty="0" smtClean="0">
                <a:solidFill>
                  <a:srgbClr val="0E3459"/>
                </a:solidFill>
                <a:latin typeface="MS PGothic" charset="-128"/>
                <a:ea typeface="MS PGothic" charset="-128"/>
                <a:cs typeface="MS PGothic" charset="-128"/>
              </a:rPr>
              <a:t>ベース</a:t>
            </a:r>
            <a:endParaRPr lang="en-US" sz="900" dirty="0">
              <a:solidFill>
                <a:srgbClr val="0E3459"/>
              </a:solidFill>
              <a:latin typeface="MS PGothic" charset="-128"/>
              <a:ea typeface="MS PGothic" charset="-128"/>
              <a:cs typeface="MS PGothic" charset="-128"/>
            </a:endParaRPr>
          </a:p>
          <a:p>
            <a:pPr algn="ctr" defTabSz="342815">
              <a:defRPr/>
            </a:pPr>
            <a:r>
              <a:rPr lang="en-US" sz="900" dirty="0">
                <a:solidFill>
                  <a:srgbClr val="0E3459"/>
                </a:solidFill>
                <a:latin typeface="MS PGothic" charset="-128"/>
                <a:ea typeface="MS PGothic" charset="-128"/>
                <a:cs typeface="MS PGothic" charset="-128"/>
              </a:rPr>
              <a:t>(</a:t>
            </a:r>
            <a:r>
              <a:rPr lang="en-US" altLang="ja-JP" sz="900" dirty="0">
                <a:solidFill>
                  <a:srgbClr val="0E3459"/>
                </a:solidFill>
                <a:latin typeface="MS PGothic" charset="-128"/>
                <a:ea typeface="MS PGothic" charset="-128"/>
                <a:cs typeface="MS PGothic" charset="-128"/>
              </a:rPr>
              <a:t>No</a:t>
            </a:r>
            <a:r>
              <a:rPr lang="ja-JP" altLang="en-US" sz="900" dirty="0">
                <a:solidFill>
                  <a:srgbClr val="0E3459"/>
                </a:solidFill>
                <a:latin typeface="MS PGothic" charset="-128"/>
                <a:ea typeface="MS PGothic" charset="-128"/>
                <a:cs typeface="MS PGothic" charset="-128"/>
              </a:rPr>
              <a:t> </a:t>
            </a:r>
            <a:r>
              <a:rPr lang="en-US" altLang="ja-JP" sz="900" dirty="0">
                <a:solidFill>
                  <a:srgbClr val="0E3459"/>
                </a:solidFill>
                <a:latin typeface="MS PGothic" charset="-128"/>
                <a:ea typeface="MS PGothic" charset="-128"/>
                <a:cs typeface="MS PGothic" charset="-128"/>
              </a:rPr>
              <a:t>Decryption</a:t>
            </a:r>
            <a:r>
              <a:rPr lang="en-US" sz="900" dirty="0">
                <a:solidFill>
                  <a:srgbClr val="0E3459"/>
                </a:solidFill>
                <a:latin typeface="MS PGothic" charset="-128"/>
                <a:ea typeface="MS PGothic" charset="-128"/>
                <a:cs typeface="MS PGothic" charset="-128"/>
              </a:rPr>
              <a:t>)</a:t>
            </a:r>
          </a:p>
        </p:txBody>
      </p:sp>
      <p:sp>
        <p:nvSpPr>
          <p:cNvPr id="159" name="Rectangle 188"/>
          <p:cNvSpPr/>
          <p:nvPr/>
        </p:nvSpPr>
        <p:spPr>
          <a:xfrm>
            <a:off x="5287073" y="3375384"/>
            <a:ext cx="1003183" cy="369332"/>
          </a:xfrm>
          <a:prstGeom prst="rect">
            <a:avLst/>
          </a:prstGeom>
        </p:spPr>
        <p:txBody>
          <a:bodyPr wrap="square">
            <a:spAutoFit/>
          </a:bodyPr>
          <a:lstStyle/>
          <a:p>
            <a:pPr algn="ctr" defTabSz="342815">
              <a:defRPr/>
            </a:pPr>
            <a:r>
              <a:rPr lang="ja-JP" altLang="en-US" sz="900" dirty="0">
                <a:solidFill>
                  <a:srgbClr val="0E3459"/>
                </a:solidFill>
                <a:latin typeface="MS PGothic" charset="-128"/>
                <a:ea typeface="MS PGothic" charset="-128"/>
                <a:cs typeface="MS PGothic" charset="-128"/>
              </a:rPr>
              <a:t>ラインレート</a:t>
            </a:r>
            <a:r>
              <a:rPr lang="en-US" sz="900" dirty="0">
                <a:solidFill>
                  <a:srgbClr val="0E3459"/>
                </a:solidFill>
                <a:latin typeface="MS PGothic" charset="-128"/>
                <a:ea typeface="MS PGothic" charset="-128"/>
                <a:cs typeface="MS PGothic" charset="-128"/>
              </a:rPr>
              <a:t> </a:t>
            </a:r>
          </a:p>
          <a:p>
            <a:pPr algn="ctr" defTabSz="342815">
              <a:defRPr/>
            </a:pPr>
            <a:r>
              <a:rPr lang="ja-JP" altLang="en-US" sz="900" dirty="0">
                <a:solidFill>
                  <a:srgbClr val="0E3459"/>
                </a:solidFill>
                <a:latin typeface="MS PGothic" charset="-128"/>
                <a:ea typeface="MS PGothic" charset="-128"/>
                <a:cs typeface="MS PGothic" charset="-128"/>
              </a:rPr>
              <a:t>パフォーマンス</a:t>
            </a:r>
            <a:endParaRPr lang="en-US" sz="900" dirty="0">
              <a:solidFill>
                <a:srgbClr val="0E3459"/>
              </a:solidFill>
              <a:latin typeface="MS PGothic" charset="-128"/>
              <a:ea typeface="MS PGothic" charset="-128"/>
              <a:cs typeface="MS PGothic" charset="-128"/>
            </a:endParaRPr>
          </a:p>
        </p:txBody>
      </p:sp>
      <p:sp>
        <p:nvSpPr>
          <p:cNvPr id="160" name="Rectangle 189"/>
          <p:cNvSpPr/>
          <p:nvPr/>
        </p:nvSpPr>
        <p:spPr>
          <a:xfrm>
            <a:off x="6174056" y="3375384"/>
            <a:ext cx="937487" cy="230832"/>
          </a:xfrm>
          <a:prstGeom prst="rect">
            <a:avLst/>
          </a:prstGeom>
        </p:spPr>
        <p:txBody>
          <a:bodyPr wrap="square">
            <a:spAutoFit/>
          </a:bodyPr>
          <a:lstStyle/>
          <a:p>
            <a:pPr algn="ctr" defTabSz="342815">
              <a:defRPr/>
            </a:pPr>
            <a:r>
              <a:rPr lang="ja-JP" altLang="en-US" sz="900" dirty="0">
                <a:solidFill>
                  <a:srgbClr val="0E3459"/>
                </a:solidFill>
                <a:latin typeface="MS PGothic" charset="-128"/>
                <a:ea typeface="MS PGothic" charset="-128"/>
                <a:cs typeface="MS PGothic" charset="-128"/>
              </a:rPr>
              <a:t>投資の最適化</a:t>
            </a:r>
            <a:endParaRPr lang="en-US" sz="900" dirty="0">
              <a:solidFill>
                <a:srgbClr val="0E3459"/>
              </a:solidFill>
              <a:latin typeface="MS PGothic" charset="-128"/>
              <a:ea typeface="MS PGothic" charset="-128"/>
              <a:cs typeface="MS PGothic" charset="-128"/>
            </a:endParaRPr>
          </a:p>
        </p:txBody>
      </p:sp>
      <p:sp>
        <p:nvSpPr>
          <p:cNvPr id="161" name="Rectangle 190"/>
          <p:cNvSpPr/>
          <p:nvPr/>
        </p:nvSpPr>
        <p:spPr>
          <a:xfrm>
            <a:off x="7062037" y="3375384"/>
            <a:ext cx="945797" cy="369332"/>
          </a:xfrm>
          <a:prstGeom prst="rect">
            <a:avLst/>
          </a:prstGeom>
        </p:spPr>
        <p:txBody>
          <a:bodyPr wrap="square">
            <a:spAutoFit/>
          </a:bodyPr>
          <a:lstStyle/>
          <a:p>
            <a:pPr algn="ctr" defTabSz="342815">
              <a:defRPr/>
            </a:pPr>
            <a:r>
              <a:rPr lang="ja-JP" altLang="en-US" sz="900" dirty="0">
                <a:solidFill>
                  <a:srgbClr val="0E3459"/>
                </a:solidFill>
                <a:latin typeface="MS PGothic" charset="-128"/>
                <a:ea typeface="MS PGothic" charset="-128"/>
                <a:cs typeface="MS PGothic" charset="-128"/>
              </a:rPr>
              <a:t>管理の</a:t>
            </a:r>
            <a:endParaRPr lang="en-US" altLang="ja-JP" sz="900" dirty="0">
              <a:solidFill>
                <a:srgbClr val="0E3459"/>
              </a:solidFill>
              <a:latin typeface="MS PGothic" charset="-128"/>
              <a:ea typeface="MS PGothic" charset="-128"/>
              <a:cs typeface="MS PGothic" charset="-128"/>
            </a:endParaRPr>
          </a:p>
          <a:p>
            <a:pPr algn="ctr" defTabSz="342815">
              <a:defRPr/>
            </a:pPr>
            <a:r>
              <a:rPr lang="ja-JP" altLang="en-US" sz="900" dirty="0">
                <a:solidFill>
                  <a:srgbClr val="0E3459"/>
                </a:solidFill>
                <a:latin typeface="MS PGothic" charset="-128"/>
                <a:ea typeface="MS PGothic" charset="-128"/>
                <a:cs typeface="MS PGothic" charset="-128"/>
              </a:rPr>
              <a:t>シンプル化</a:t>
            </a:r>
            <a:endParaRPr lang="en-US" sz="900" dirty="0">
              <a:solidFill>
                <a:srgbClr val="0E3459"/>
              </a:solidFill>
              <a:latin typeface="MS PGothic" charset="-128"/>
              <a:ea typeface="MS PGothic" charset="-128"/>
              <a:cs typeface="MS PGothic" charset="-128"/>
            </a:endParaRPr>
          </a:p>
        </p:txBody>
      </p:sp>
      <p:sp>
        <p:nvSpPr>
          <p:cNvPr id="162" name="Rectangle 191"/>
          <p:cNvSpPr/>
          <p:nvPr/>
        </p:nvSpPr>
        <p:spPr>
          <a:xfrm>
            <a:off x="7871358" y="3375385"/>
            <a:ext cx="1217650" cy="507831"/>
          </a:xfrm>
          <a:prstGeom prst="rect">
            <a:avLst/>
          </a:prstGeom>
        </p:spPr>
        <p:txBody>
          <a:bodyPr wrap="square">
            <a:spAutoFit/>
          </a:bodyPr>
          <a:lstStyle/>
          <a:p>
            <a:pPr algn="ctr" defTabSz="342815">
              <a:defRPr/>
            </a:pPr>
            <a:r>
              <a:rPr lang="ja-JP" altLang="en-US" sz="900" dirty="0">
                <a:solidFill>
                  <a:srgbClr val="0E3459"/>
                </a:solidFill>
                <a:latin typeface="MS PGothic" charset="-128"/>
                <a:ea typeface="MS PGothic" charset="-128"/>
                <a:cs typeface="MS PGothic" charset="-128"/>
              </a:rPr>
              <a:t>グローバルレベルによる脅威情報との</a:t>
            </a:r>
            <a:endParaRPr lang="en-US" altLang="ja-JP" sz="900" dirty="0">
              <a:solidFill>
                <a:srgbClr val="0E3459"/>
              </a:solidFill>
              <a:latin typeface="MS PGothic" charset="-128"/>
              <a:ea typeface="MS PGothic" charset="-128"/>
              <a:cs typeface="MS PGothic" charset="-128"/>
            </a:endParaRPr>
          </a:p>
          <a:p>
            <a:pPr algn="ctr" defTabSz="342815">
              <a:defRPr/>
            </a:pPr>
            <a:r>
              <a:rPr lang="ja-JP" altLang="en-US" sz="900" dirty="0">
                <a:solidFill>
                  <a:srgbClr val="0E3459"/>
                </a:solidFill>
                <a:latin typeface="MS PGothic" charset="-128"/>
                <a:ea typeface="MS PGothic" charset="-128"/>
                <a:cs typeface="MS PGothic" charset="-128"/>
              </a:rPr>
              <a:t>相関関係性</a:t>
            </a:r>
            <a:endParaRPr lang="en-US" sz="900" dirty="0">
              <a:solidFill>
                <a:srgbClr val="0E3459"/>
              </a:solidFill>
              <a:latin typeface="MS PGothic" charset="-128"/>
              <a:ea typeface="MS PGothic" charset="-128"/>
              <a:cs typeface="MS PGothic" charset="-128"/>
            </a:endParaRPr>
          </a:p>
        </p:txBody>
      </p:sp>
      <p:sp>
        <p:nvSpPr>
          <p:cNvPr id="163" name="Left Brace 192"/>
          <p:cNvSpPr/>
          <p:nvPr/>
        </p:nvSpPr>
        <p:spPr>
          <a:xfrm rot="5400000">
            <a:off x="6586542" y="647682"/>
            <a:ext cx="152096" cy="3607294"/>
          </a:xfrm>
          <a:prstGeom prst="leftBrace">
            <a:avLst>
              <a:gd name="adj1" fmla="val 8333"/>
              <a:gd name="adj2" fmla="val 49636"/>
            </a:avLst>
          </a:prstGeom>
          <a:noFill/>
          <a:ln w="9525" cap="flat" cmpd="sng" algn="ctr">
            <a:solidFill>
              <a:srgbClr val="5B9BD5"/>
            </a:solid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black"/>
              </a:solidFill>
              <a:latin typeface="MS PGothic" charset="-128"/>
              <a:ea typeface="MS PGothic" charset="-128"/>
              <a:cs typeface="MS PGothic" charset="-128"/>
            </a:endParaRPr>
          </a:p>
        </p:txBody>
      </p:sp>
      <p:grpSp>
        <p:nvGrpSpPr>
          <p:cNvPr id="164" name="グループ化 3"/>
          <p:cNvGrpSpPr/>
          <p:nvPr/>
        </p:nvGrpSpPr>
        <p:grpSpPr>
          <a:xfrm>
            <a:off x="4346492" y="4014401"/>
            <a:ext cx="806171" cy="806171"/>
            <a:chOff x="4603084" y="4016953"/>
            <a:chExt cx="806171" cy="806171"/>
          </a:xfrm>
        </p:grpSpPr>
        <p:pic>
          <p:nvPicPr>
            <p:cNvPr id="165" name="Picture 8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03084" y="4016953"/>
              <a:ext cx="806171" cy="806171"/>
            </a:xfrm>
            <a:prstGeom prst="rect">
              <a:avLst/>
            </a:prstGeom>
          </p:spPr>
        </p:pic>
        <p:sp>
          <p:nvSpPr>
            <p:cNvPr id="166" name="Freeform 89"/>
            <p:cNvSpPr>
              <a:spLocks noEditPoints="1"/>
            </p:cNvSpPr>
            <p:nvPr/>
          </p:nvSpPr>
          <p:spPr bwMode="auto">
            <a:xfrm>
              <a:off x="4969322" y="4180899"/>
              <a:ext cx="269217" cy="323786"/>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0070C0"/>
            </a:solidFill>
            <a:ln w="9525">
              <a:noFill/>
              <a:round/>
              <a:headEnd/>
              <a:tailEnd/>
            </a:ln>
            <a:effectLst/>
          </p:spPr>
          <p:txBody>
            <a:bodyPr vert="horz" wrap="square" lIns="91438" tIns="45719" rIns="91438" bIns="45719" numCol="1" anchor="t" anchorCtr="0" compatLnSpc="1">
              <a:prstTxWarp prst="textNoShape">
                <a:avLst/>
              </a:prstTxWarp>
            </a:bodyPr>
            <a:lstStyle/>
            <a:p>
              <a:pPr defTabSz="455993" fontAlgn="auto">
                <a:spcBef>
                  <a:spcPts val="0"/>
                </a:spcBef>
                <a:spcAft>
                  <a:spcPts val="0"/>
                </a:spcAft>
                <a:defRPr/>
              </a:pPr>
              <a:endParaRPr lang="en-US" sz="1350" dirty="0">
                <a:solidFill>
                  <a:srgbClr val="000000"/>
                </a:solidFill>
                <a:latin typeface="MS PGothic" charset="-128"/>
                <a:ea typeface="MS PGothic" charset="-128"/>
                <a:cs typeface="MS PGothic" charset="-128"/>
              </a:endParaRPr>
            </a:p>
          </p:txBody>
        </p:sp>
        <p:sp>
          <p:nvSpPr>
            <p:cNvPr id="167" name="Rounded Rectangle 123"/>
            <p:cNvSpPr>
              <a:spLocks noChangeAspect="1"/>
            </p:cNvSpPr>
            <p:nvPr/>
          </p:nvSpPr>
          <p:spPr>
            <a:xfrm>
              <a:off x="4806229" y="4430448"/>
              <a:ext cx="202841" cy="247370"/>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rgbClr val="0096FF"/>
            </a:solidFill>
            <a:ln>
              <a:noFill/>
            </a:ln>
          </p:spPr>
          <p:txBody>
            <a:bodyPr vert="horz" wrap="square" lIns="68585" tIns="34293" rIns="68585" bIns="34293" numCol="1" anchor="t" anchorCtr="0" compatLnSpc="1">
              <a:prstTxWarp prst="textNoShape">
                <a:avLst/>
              </a:prstTxWarp>
            </a:bodyPr>
            <a:lstStyle/>
            <a:p>
              <a:pPr defTabSz="685800" fontAlgn="auto">
                <a:spcBef>
                  <a:spcPts val="0"/>
                </a:spcBef>
                <a:spcAft>
                  <a:spcPts val="0"/>
                </a:spcAft>
                <a:defRPr/>
              </a:pPr>
              <a:endParaRPr lang="en-US" sz="1350" kern="0" dirty="0" smtClean="0">
                <a:solidFill>
                  <a:prstClr val="black"/>
                </a:solidFill>
                <a:latin typeface="MS PGothic" charset="-128"/>
                <a:ea typeface="MS PGothic" charset="-128"/>
                <a:cs typeface="MS PGothic" charset="-128"/>
              </a:endParaRPr>
            </a:p>
          </p:txBody>
        </p:sp>
      </p:grpSp>
      <p:sp>
        <p:nvSpPr>
          <p:cNvPr id="168" name="Rectangle 81"/>
          <p:cNvSpPr/>
          <p:nvPr/>
        </p:nvSpPr>
        <p:spPr>
          <a:xfrm>
            <a:off x="5084226" y="4209737"/>
            <a:ext cx="1696571" cy="415498"/>
          </a:xfrm>
          <a:prstGeom prst="rect">
            <a:avLst/>
          </a:prstGeom>
        </p:spPr>
        <p:txBody>
          <a:bodyPr wrap="square">
            <a:spAutoFit/>
          </a:bodyPr>
          <a:lstStyle/>
          <a:p>
            <a:pPr defTabSz="342815">
              <a:defRPr/>
            </a:pPr>
            <a:r>
              <a:rPr lang="en-US" altLang="ja-JP" sz="1050" dirty="0">
                <a:solidFill>
                  <a:srgbClr val="0E3459"/>
                </a:solidFill>
                <a:latin typeface="MS PGothic" charset="-128"/>
                <a:ea typeface="MS PGothic" charset="-128"/>
                <a:cs typeface="MS PGothic" charset="-128"/>
              </a:rPr>
              <a:t>ISE</a:t>
            </a:r>
            <a:r>
              <a:rPr lang="ja-JP" altLang="en-US" sz="1050" dirty="0">
                <a:solidFill>
                  <a:srgbClr val="0E3459"/>
                </a:solidFill>
                <a:latin typeface="MS PGothic" charset="-128"/>
                <a:ea typeface="MS PGothic" charset="-128"/>
                <a:cs typeface="MS PGothic" charset="-128"/>
              </a:rPr>
              <a:t>およびネットワークによるインシデント緩和</a:t>
            </a:r>
            <a:endParaRPr lang="en-US" sz="1050" dirty="0">
              <a:solidFill>
                <a:srgbClr val="0E3459"/>
              </a:solidFill>
              <a:latin typeface="MS PGothic" charset="-128"/>
              <a:ea typeface="MS PGothic" charset="-128"/>
              <a:cs typeface="MS PGothic" charset="-128"/>
            </a:endParaRPr>
          </a:p>
        </p:txBody>
      </p:sp>
      <p:pic>
        <p:nvPicPr>
          <p:cNvPr id="169" name="Picture 8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06266" y="4014401"/>
            <a:ext cx="806171" cy="806171"/>
          </a:xfrm>
          <a:prstGeom prst="rect">
            <a:avLst/>
          </a:prstGeom>
        </p:spPr>
      </p:pic>
      <p:sp>
        <p:nvSpPr>
          <p:cNvPr id="170" name="Rectangle 85"/>
          <p:cNvSpPr/>
          <p:nvPr/>
        </p:nvSpPr>
        <p:spPr>
          <a:xfrm>
            <a:off x="7430174" y="4128946"/>
            <a:ext cx="1444414" cy="577081"/>
          </a:xfrm>
          <a:prstGeom prst="rect">
            <a:avLst/>
          </a:prstGeom>
        </p:spPr>
        <p:txBody>
          <a:bodyPr wrap="square">
            <a:spAutoFit/>
          </a:bodyPr>
          <a:lstStyle/>
          <a:p>
            <a:pPr defTabSz="342815">
              <a:defRPr/>
            </a:pPr>
            <a:r>
              <a:rPr lang="en-US" sz="1050" dirty="0">
                <a:solidFill>
                  <a:srgbClr val="0E3459"/>
                </a:solidFill>
                <a:latin typeface="MS PGothic" charset="-128"/>
                <a:ea typeface="MS PGothic" charset="-128"/>
                <a:cs typeface="MS PGothic" charset="-128"/>
              </a:rPr>
              <a:t>ERSPAN </a:t>
            </a:r>
            <a:r>
              <a:rPr lang="ja-JP" altLang="en-US" sz="1050" dirty="0">
                <a:solidFill>
                  <a:srgbClr val="0E3459"/>
                </a:solidFill>
                <a:latin typeface="MS PGothic" charset="-128"/>
                <a:ea typeface="MS PGothic" charset="-128"/>
                <a:cs typeface="MS PGothic" charset="-128"/>
              </a:rPr>
              <a:t>はディープな解析を行うためにトラフィックを監視</a:t>
            </a:r>
            <a:endParaRPr lang="en-US" sz="1050" dirty="0">
              <a:solidFill>
                <a:srgbClr val="0E3459"/>
              </a:solidFill>
              <a:latin typeface="MS PGothic" charset="-128"/>
              <a:ea typeface="MS PGothic" charset="-128"/>
              <a:cs typeface="MS PGothic" charset="-128"/>
            </a:endParaRPr>
          </a:p>
        </p:txBody>
      </p:sp>
      <p:grpSp>
        <p:nvGrpSpPr>
          <p:cNvPr id="171" name="Group 86"/>
          <p:cNvGrpSpPr/>
          <p:nvPr/>
        </p:nvGrpSpPr>
        <p:grpSpPr>
          <a:xfrm>
            <a:off x="6932101" y="4207409"/>
            <a:ext cx="419732" cy="420155"/>
            <a:chOff x="7319091" y="3703654"/>
            <a:chExt cx="857885" cy="858752"/>
          </a:xfrm>
          <a:solidFill>
            <a:srgbClr val="0096FF"/>
          </a:solidFill>
        </p:grpSpPr>
        <p:sp>
          <p:nvSpPr>
            <p:cNvPr id="172"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grpFill/>
            <a:ln w="6350" cap="flat" cmpd="sng" algn="ctr">
              <a:noFill/>
              <a:prstDash val="solid"/>
              <a:miter lim="800000"/>
            </a:ln>
            <a:effectLst/>
          </p:spPr>
          <p:txBody>
            <a:bodyPr lIns="68577" tIns="34289" rIns="68577" bIns="34289" rtlCol="0" anchor="ctr"/>
            <a:lstStyle/>
            <a:p>
              <a:pPr algn="ctr" defTabSz="457178" fontAlgn="auto">
                <a:spcBef>
                  <a:spcPts val="0"/>
                </a:spcBef>
                <a:spcAft>
                  <a:spcPts val="0"/>
                </a:spcAft>
                <a:defRPr/>
              </a:pPr>
              <a:endParaRPr lang="en-US" sz="1350" kern="0" dirty="0" smtClean="0">
                <a:solidFill>
                  <a:srgbClr val="FFFFFF"/>
                </a:solidFill>
                <a:latin typeface="MS PGothic" charset="-128"/>
                <a:ea typeface="MS PGothic" charset="-128"/>
                <a:cs typeface="MS PGothic" charset="-128"/>
              </a:endParaRPr>
            </a:p>
          </p:txBody>
        </p:sp>
        <p:sp>
          <p:nvSpPr>
            <p:cNvPr id="173"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grpFill/>
            <a:ln w="6350" cap="flat" cmpd="sng" algn="ctr">
              <a:noFill/>
              <a:prstDash val="solid"/>
              <a:miter lim="800000"/>
            </a:ln>
            <a:effectLst/>
          </p:spPr>
          <p:txBody>
            <a:bodyPr lIns="68577" tIns="34289" rIns="68577" bIns="34289" rtlCol="0" anchor="ctr"/>
            <a:lstStyle/>
            <a:p>
              <a:pPr algn="ctr" defTabSz="457178" fontAlgn="auto">
                <a:spcBef>
                  <a:spcPts val="0"/>
                </a:spcBef>
                <a:spcAft>
                  <a:spcPts val="0"/>
                </a:spcAft>
                <a:defRPr/>
              </a:pPr>
              <a:endParaRPr lang="en-US" sz="1350" kern="0" dirty="0" smtClean="0">
                <a:solidFill>
                  <a:srgbClr val="FFFFFF"/>
                </a:solidFill>
                <a:latin typeface="MS PGothic" charset="-128"/>
                <a:ea typeface="MS PGothic" charset="-128"/>
                <a:cs typeface="MS PGothic" charset="-128"/>
              </a:endParaRPr>
            </a:p>
          </p:txBody>
        </p:sp>
      </p:grpSp>
      <p:pic>
        <p:nvPicPr>
          <p:cNvPr id="174" name="Picture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420000" flipH="1">
            <a:off x="3677267" y="1493648"/>
            <a:ext cx="1705908" cy="1279431"/>
          </a:xfrm>
          <a:prstGeom prst="rect">
            <a:avLst/>
          </a:prstGeom>
        </p:spPr>
      </p:pic>
      <p:grpSp>
        <p:nvGrpSpPr>
          <p:cNvPr id="175" name="Group 6"/>
          <p:cNvGrpSpPr/>
          <p:nvPr/>
        </p:nvGrpSpPr>
        <p:grpSpPr>
          <a:xfrm>
            <a:off x="2558879" y="1062031"/>
            <a:ext cx="1173711" cy="624980"/>
            <a:chOff x="5410200" y="1490061"/>
            <a:chExt cx="1425764" cy="759194"/>
          </a:xfrm>
        </p:grpSpPr>
        <p:sp>
          <p:nvSpPr>
            <p:cNvPr id="176" name="Freeform 751"/>
            <p:cNvSpPr>
              <a:spLocks/>
            </p:cNvSpPr>
            <p:nvPr/>
          </p:nvSpPr>
          <p:spPr bwMode="auto">
            <a:xfrm>
              <a:off x="5410200" y="1836255"/>
              <a:ext cx="1425764" cy="412623"/>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82828"/>
                </a:solidFill>
                <a:effectLst/>
                <a:uLnTx/>
                <a:uFillTx/>
                <a:latin typeface="MS PGothic" charset="-128"/>
                <a:ea typeface="MS PGothic" charset="-128"/>
                <a:cs typeface="MS PGothic" charset="-128"/>
              </a:endParaRPr>
            </a:p>
          </p:txBody>
        </p:sp>
        <p:sp>
          <p:nvSpPr>
            <p:cNvPr id="177" name="Freeform 752"/>
            <p:cNvSpPr>
              <a:spLocks/>
            </p:cNvSpPr>
            <p:nvPr/>
          </p:nvSpPr>
          <p:spPr bwMode="auto">
            <a:xfrm>
              <a:off x="5562601" y="1671961"/>
              <a:ext cx="1142999" cy="412623"/>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82828"/>
                </a:solidFill>
                <a:effectLst/>
                <a:uLnTx/>
                <a:uFillTx/>
                <a:latin typeface="MS PGothic" charset="-128"/>
                <a:ea typeface="MS PGothic" charset="-128"/>
                <a:cs typeface="MS PGothic" charset="-128"/>
              </a:endParaRPr>
            </a:p>
          </p:txBody>
        </p:sp>
        <p:sp>
          <p:nvSpPr>
            <p:cNvPr id="178" name="Freeform 753"/>
            <p:cNvSpPr>
              <a:spLocks/>
            </p:cNvSpPr>
            <p:nvPr/>
          </p:nvSpPr>
          <p:spPr bwMode="auto">
            <a:xfrm>
              <a:off x="5819967" y="1565656"/>
              <a:ext cx="593969" cy="412623"/>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82828"/>
                </a:solidFill>
                <a:effectLst/>
                <a:uLnTx/>
                <a:uFillTx/>
                <a:latin typeface="MS PGothic" charset="-128"/>
                <a:ea typeface="MS PGothic" charset="-128"/>
                <a:cs typeface="MS PGothic" charset="-128"/>
              </a:endParaRPr>
            </a:p>
          </p:txBody>
        </p:sp>
        <p:sp>
          <p:nvSpPr>
            <p:cNvPr id="179" name="Freeform 753"/>
            <p:cNvSpPr>
              <a:spLocks/>
            </p:cNvSpPr>
            <p:nvPr/>
          </p:nvSpPr>
          <p:spPr bwMode="auto">
            <a:xfrm>
              <a:off x="6172200" y="1490061"/>
              <a:ext cx="361162" cy="412623"/>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00BCEB"/>
            </a:solidFill>
            <a:ln>
              <a:noFill/>
            </a:ln>
            <a:extLst/>
          </p:spPr>
          <p:txBody>
            <a:bodyPr vert="horz" wrap="square" lIns="91440" tIns="45720" rIns="91440" bIns="45720" numCol="1" anchor="t"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82828"/>
                </a:solidFill>
                <a:effectLst/>
                <a:uLnTx/>
                <a:uFillTx/>
                <a:latin typeface="MS PGothic" charset="-128"/>
                <a:ea typeface="MS PGothic" charset="-128"/>
                <a:cs typeface="MS PGothic" charset="-128"/>
              </a:endParaRPr>
            </a:p>
          </p:txBody>
        </p:sp>
        <p:sp>
          <p:nvSpPr>
            <p:cNvPr id="180" name="TextBox 157"/>
            <p:cNvSpPr txBox="1"/>
            <p:nvPr/>
          </p:nvSpPr>
          <p:spPr>
            <a:xfrm>
              <a:off x="5609031" y="1688448"/>
              <a:ext cx="950645" cy="560807"/>
            </a:xfrm>
            <a:prstGeom prst="rect">
              <a:avLst/>
            </a:prstGeom>
            <a:noFill/>
          </p:spPr>
          <p:txBody>
            <a:bodyPr wrap="none" rtlCol="0">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073"/>
                  </a:solidFill>
                  <a:effectLst/>
                  <a:uLnTx/>
                  <a:uFillTx/>
                  <a:latin typeface="MS PGothic" charset="-128"/>
                  <a:ea typeface="MS PGothic" charset="-128"/>
                  <a:cs typeface="MS PGothic" charset="-128"/>
                </a:rPr>
                <a:t>Cognitive</a:t>
              </a:r>
              <a:br>
                <a:rPr kumimoji="0" lang="en-US" sz="1200" b="0" i="0" u="none" strike="noStrike" kern="0" cap="none" spc="0" normalizeH="0" baseline="0" noProof="0" dirty="0">
                  <a:ln>
                    <a:noFill/>
                  </a:ln>
                  <a:solidFill>
                    <a:srgbClr val="005073"/>
                  </a:solidFill>
                  <a:effectLst/>
                  <a:uLnTx/>
                  <a:uFillTx/>
                  <a:latin typeface="MS PGothic" charset="-128"/>
                  <a:ea typeface="MS PGothic" charset="-128"/>
                  <a:cs typeface="MS PGothic" charset="-128"/>
                </a:rPr>
              </a:br>
              <a:r>
                <a:rPr kumimoji="0" lang="en-US" sz="1200" b="0" i="0" u="none" strike="noStrike" kern="0" cap="none" spc="0" normalizeH="0" baseline="0" noProof="0" dirty="0">
                  <a:ln>
                    <a:noFill/>
                  </a:ln>
                  <a:solidFill>
                    <a:srgbClr val="005073"/>
                  </a:solidFill>
                  <a:effectLst/>
                  <a:uLnTx/>
                  <a:uFillTx/>
                  <a:latin typeface="MS PGothic" charset="-128"/>
                  <a:ea typeface="MS PGothic" charset="-128"/>
                  <a:cs typeface="MS PGothic" charset="-128"/>
                </a:rPr>
                <a:t>Analytics</a:t>
              </a:r>
            </a:p>
          </p:txBody>
        </p:sp>
      </p:grpSp>
      <p:pic>
        <p:nvPicPr>
          <p:cNvPr id="181" name="Picture 14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45494" y="1618950"/>
            <a:ext cx="322853" cy="322853"/>
          </a:xfrm>
          <a:prstGeom prst="rect">
            <a:avLst/>
          </a:prstGeom>
        </p:spPr>
      </p:pic>
      <p:sp>
        <p:nvSpPr>
          <p:cNvPr id="182" name="Bent-Up Arrow 1"/>
          <p:cNvSpPr/>
          <p:nvPr/>
        </p:nvSpPr>
        <p:spPr>
          <a:xfrm flipV="1">
            <a:off x="3542960" y="1374096"/>
            <a:ext cx="3405770" cy="405684"/>
          </a:xfrm>
          <a:prstGeom prst="bentUpArrow">
            <a:avLst>
              <a:gd name="adj1" fmla="val 25000"/>
              <a:gd name="adj2" fmla="val 25000"/>
              <a:gd name="adj3" fmla="val 18788"/>
            </a:avLst>
          </a:prstGeom>
          <a:solidFill>
            <a:srgbClr val="5B9BD5"/>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smtClean="0">
              <a:solidFill>
                <a:prstClr val="white"/>
              </a:solidFill>
              <a:latin typeface="MS PGothic" charset="-128"/>
              <a:ea typeface="MS PGothic" charset="-128"/>
              <a:cs typeface="MS PGothic" charset="-128"/>
            </a:endParaRPr>
          </a:p>
        </p:txBody>
      </p:sp>
      <p:sp>
        <p:nvSpPr>
          <p:cNvPr id="183" name="Explosion 1 182"/>
          <p:cNvSpPr/>
          <p:nvPr/>
        </p:nvSpPr>
        <p:spPr>
          <a:xfrm>
            <a:off x="-103948" y="-105911"/>
            <a:ext cx="1338672" cy="637728"/>
          </a:xfrm>
          <a:prstGeom prst="irregularSeal1">
            <a:avLst/>
          </a:prstGeom>
          <a:solidFill>
            <a:srgbClr val="FA661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New!</a:t>
            </a: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51767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en-US" altLang="ja-JP" dirty="0" smtClean="0">
                <a:latin typeface="MS PGothic" charset="-128"/>
                <a:ea typeface="MS PGothic" charset="-128"/>
                <a:cs typeface="MS PGothic" charset="-128"/>
              </a:rPr>
              <a:t>Catalyst </a:t>
            </a:r>
            <a:br>
              <a:rPr kumimoji="1" lang="en-US" altLang="ja-JP" dirty="0" smtClean="0">
                <a:latin typeface="MS PGothic" charset="-128"/>
                <a:ea typeface="MS PGothic" charset="-128"/>
                <a:cs typeface="MS PGothic" charset="-128"/>
              </a:rPr>
            </a:br>
            <a:r>
              <a:rPr kumimoji="1" lang="ja-JP" altLang="en-US" dirty="0" smtClean="0">
                <a:latin typeface="MS PGothic" charset="-128"/>
                <a:ea typeface="MS PGothic" charset="-128"/>
                <a:cs typeface="MS PGothic" charset="-128"/>
              </a:rPr>
              <a:t>新製品のご紹介</a:t>
            </a:r>
            <a:endParaRPr kumimoji="1"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193564102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mtClean="0">
                <a:latin typeface="ＭＳ Ｐゴシック" panose="020B0600070205080204" pitchFamily="50" charset="-128"/>
                <a:ea typeface="ＭＳ Ｐゴシック" panose="020B0600070205080204" pitchFamily="50" charset="-128"/>
              </a:rPr>
              <a:t>従来の課題 </a:t>
            </a:r>
            <a:r>
              <a:rPr kumimoji="1" lang="en-US" altLang="ja-JP" smtClean="0">
                <a:latin typeface="ＭＳ Ｐゴシック" panose="020B0600070205080204" pitchFamily="50" charset="-128"/>
                <a:ea typeface="ＭＳ Ｐゴシック" panose="020B0600070205080204" pitchFamily="50" charset="-128"/>
              </a:rPr>
              <a:t>- </a:t>
            </a:r>
            <a:r>
              <a:rPr kumimoji="1" lang="ja-JP" altLang="en-US" smtClean="0">
                <a:latin typeface="ＭＳ Ｐゴシック" panose="020B0600070205080204" pitchFamily="50" charset="-128"/>
                <a:ea typeface="ＭＳ Ｐゴシック" panose="020B0600070205080204" pitchFamily="50" charset="-128"/>
              </a:rPr>
              <a:t>暗号化されたマルウェア</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15"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447801" y="1512475"/>
            <a:ext cx="601952" cy="599433"/>
          </a:xfrm>
          <a:prstGeom prst="rect">
            <a:avLst/>
          </a:prstGeom>
        </p:spPr>
      </p:pic>
      <p:sp>
        <p:nvSpPr>
          <p:cNvPr id="16" name="Content Placeholder 10"/>
          <p:cNvSpPr txBox="1">
            <a:spLocks/>
          </p:cNvSpPr>
          <p:nvPr/>
        </p:nvSpPr>
        <p:spPr>
          <a:xfrm>
            <a:off x="914400" y="2745697"/>
            <a:ext cx="7239000" cy="2138030"/>
          </a:xfrm>
          <a:prstGeom prst="rect">
            <a:avLst/>
          </a:prstGeom>
        </p:spPr>
        <p:txBody>
          <a:bodyPr>
            <a:normAutofit/>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defTabSz="914400"/>
            <a:r>
              <a:rPr lang="is-I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TLS</a:t>
            </a:r>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利用が増加（すること自体は悪くない）</a:t>
            </a:r>
            <a:endParaRPr 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endParaRPr>
          </a:p>
          <a:p>
            <a:pPr defTabSz="914400"/>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シグネチャ</a:t>
            </a:r>
            <a:r>
              <a:rPr lang="en-US" altLang="ja-JP"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 </a:t>
            </a:r>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マッチ型</a:t>
            </a:r>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は効果が薄くなっている</a:t>
            </a:r>
            <a:endParaRPr 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endParaRPr>
          </a:p>
          <a:p>
            <a:pPr defTabSz="914400"/>
            <a:r>
              <a:rPr 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MITM</a:t>
            </a:r>
            <a:r>
              <a:rPr lang="en-US" kern="0" dirty="0">
                <a:solidFill>
                  <a:srgbClr val="282828"/>
                </a:solidFill>
                <a:latin typeface="ＭＳ Ｐゴシック" panose="020B0600070205080204" pitchFamily="50" charset="-128"/>
                <a:ea typeface="ＭＳ Ｐゴシック" panose="020B0600070205080204" pitchFamily="50" charset="-128"/>
                <a:cs typeface="MS PGothic" charset="-128"/>
              </a:rPr>
              <a:t>*</a:t>
            </a:r>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型・プロキシ型の問題</a:t>
            </a:r>
            <a:endParaRPr 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endParaRPr>
          </a:p>
          <a:p>
            <a:pPr lvl="1" defTabSz="914400"/>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プライバシーやリーガル（一旦暗号化を解除して中身をチェックする）</a:t>
            </a:r>
            <a:endParaRPr lang="en-US" altLang="ja-JP" kern="0" dirty="0" smtClean="0">
              <a:solidFill>
                <a:srgbClr val="282828"/>
              </a:solidFill>
              <a:latin typeface="ＭＳ Ｐゴシック" panose="020B0600070205080204" pitchFamily="50" charset="-128"/>
              <a:ea typeface="ＭＳ Ｐゴシック" panose="020B0600070205080204" pitchFamily="50" charset="-128"/>
              <a:cs typeface="MS PGothic" charset="-128"/>
            </a:endParaRPr>
          </a:p>
          <a:p>
            <a:pPr lvl="1" defTabSz="914400"/>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配置・構成（必ず一カ所を経由させる）</a:t>
            </a:r>
            <a:endParaRPr lang="en-US" altLang="ja-JP" kern="0" dirty="0">
              <a:solidFill>
                <a:srgbClr val="282828"/>
              </a:solidFill>
              <a:latin typeface="ＭＳ Ｐゴシック" panose="020B0600070205080204" pitchFamily="50" charset="-128"/>
              <a:ea typeface="ＭＳ Ｐゴシック" panose="020B0600070205080204" pitchFamily="50" charset="-128"/>
              <a:cs typeface="MS PGothic" charset="-128"/>
            </a:endParaRPr>
          </a:p>
          <a:p>
            <a:pPr lvl="1" defTabSz="914400"/>
            <a:r>
              <a:rPr lang="ja-JP" altLang="en-US" kern="0" dirty="0" smtClean="0">
                <a:solidFill>
                  <a:srgbClr val="282828"/>
                </a:solidFill>
                <a:latin typeface="ＭＳ Ｐゴシック" panose="020B0600070205080204" pitchFamily="50" charset="-128"/>
                <a:ea typeface="ＭＳ Ｐゴシック" panose="020B0600070205080204" pitchFamily="50" charset="-128"/>
                <a:cs typeface="MS PGothic" charset="-128"/>
              </a:rPr>
              <a:t>価格・性能（転送性能が高いほど高価）</a:t>
            </a:r>
            <a:endParaRPr lang="en-US" kern="0" dirty="0">
              <a:solidFill>
                <a:srgbClr val="282828"/>
              </a:solidFill>
              <a:latin typeface="ＭＳ Ｐゴシック" panose="020B0600070205080204" pitchFamily="50" charset="-128"/>
              <a:ea typeface="ＭＳ Ｐゴシック" panose="020B0600070205080204" pitchFamily="50" charset="-128"/>
              <a:cs typeface="MS PGothic" charset="-128"/>
            </a:endParaRPr>
          </a:p>
        </p:txBody>
      </p:sp>
      <p:sp>
        <p:nvSpPr>
          <p:cNvPr id="17" name="Rounded Rectangle 8"/>
          <p:cNvSpPr/>
          <p:nvPr/>
        </p:nvSpPr>
        <p:spPr>
          <a:xfrm>
            <a:off x="914400" y="1483175"/>
            <a:ext cx="2743200" cy="838200"/>
          </a:xfrm>
          <a:prstGeom prst="roundRect">
            <a:avLst>
              <a:gd name="adj" fmla="val 4041"/>
            </a:avLst>
          </a:prstGeom>
          <a:solidFill>
            <a:srgbClr val="FFFFFF">
              <a:lumMod val="85000"/>
              <a:alpha val="8000"/>
            </a:srgbClr>
          </a:solidFill>
          <a:ln w="25400" cap="flat" cmpd="sng" algn="ctr">
            <a:solidFill>
              <a:srgbClr val="005073">
                <a:lumMod val="50000"/>
              </a:srgbClr>
            </a:solidFill>
            <a:prstDash val="solid"/>
          </a:ln>
          <a:effectLst/>
        </p:spPr>
        <p:txBody>
          <a:bodyPr lIns="91438" tIns="45719" rIns="91438" bIns="457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18" name="Cloud 9"/>
          <p:cNvSpPr/>
          <p:nvPr/>
        </p:nvSpPr>
        <p:spPr>
          <a:xfrm>
            <a:off x="5638801" y="1406976"/>
            <a:ext cx="2514599" cy="933505"/>
          </a:xfrm>
          <a:prstGeom prst="cloud">
            <a:avLst/>
          </a:prstGeom>
          <a:solidFill>
            <a:srgbClr val="FFFFFF">
              <a:alpha val="30000"/>
            </a:srgbClr>
          </a:solidFill>
          <a:ln w="25400" cap="flat" cmpd="sng" algn="ctr">
            <a:solidFill>
              <a:srgbClr val="005073">
                <a:lumMod val="50000"/>
              </a:srgbClr>
            </a:solidFill>
            <a:prstDash val="solid"/>
          </a:ln>
          <a:effectLst/>
        </p:spPr>
        <p:txBody>
          <a:bodyPr lIns="91438" tIns="45719" rIns="91438" bIns="457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pic>
        <p:nvPicPr>
          <p:cNvPr id="19"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705601" y="1607807"/>
            <a:ext cx="397287" cy="464440"/>
          </a:xfrm>
          <a:prstGeom prst="rect">
            <a:avLst/>
          </a:prstGeom>
        </p:spPr>
      </p:pic>
      <p:cxnSp>
        <p:nvCxnSpPr>
          <p:cNvPr id="20" name="Straight Connector 12"/>
          <p:cNvCxnSpPr>
            <a:stCxn id="24" idx="1"/>
          </p:cNvCxnSpPr>
          <p:nvPr/>
        </p:nvCxnSpPr>
        <p:spPr>
          <a:xfrm>
            <a:off x="2049753" y="1812192"/>
            <a:ext cx="4655848" cy="27835"/>
          </a:xfrm>
          <a:prstGeom prst="line">
            <a:avLst/>
          </a:prstGeom>
          <a:noFill/>
          <a:ln w="25400" cap="flat" cmpd="sng" algn="ctr">
            <a:solidFill>
              <a:srgbClr val="BFBFBF"/>
            </a:solidFill>
            <a:prstDash val="solid"/>
          </a:ln>
          <a:effectLst>
            <a:outerShdw blurRad="40000" dist="20000" dir="5400000" rotWithShape="0">
              <a:srgbClr val="000000">
                <a:alpha val="38000"/>
              </a:srgbClr>
            </a:outerShdw>
          </a:effectLst>
        </p:spPr>
      </p:cxnSp>
      <p:sp>
        <p:nvSpPr>
          <p:cNvPr id="21" name="TextBox 13"/>
          <p:cNvSpPr txBox="1"/>
          <p:nvPr/>
        </p:nvSpPr>
        <p:spPr>
          <a:xfrm>
            <a:off x="6477001" y="1139774"/>
            <a:ext cx="1361266" cy="338552"/>
          </a:xfrm>
          <a:prstGeom prst="rect">
            <a:avLst/>
          </a:prstGeom>
          <a:noFill/>
        </p:spPr>
        <p:txBody>
          <a:bodyPr wrap="none" lIns="91438" tIns="45719" rIns="91438" bIns="45719" rtlCol="0">
            <a:spAutoFit/>
          </a:bodyPr>
          <a:lstStyle/>
          <a:p>
            <a:r>
              <a:rPr lang="ja-JP" altLang="en-US" sz="1600" b="1" dirty="0" smtClean="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rPr>
              <a:t>インターネット</a:t>
            </a:r>
            <a:endParaRPr lang="en-US" sz="1600" b="1" dirty="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endParaRPr>
          </a:p>
        </p:txBody>
      </p:sp>
      <p:sp>
        <p:nvSpPr>
          <p:cNvPr id="22" name="Can 14"/>
          <p:cNvSpPr/>
          <p:nvPr/>
        </p:nvSpPr>
        <p:spPr>
          <a:xfrm rot="16200000">
            <a:off x="4191000" y="-193225"/>
            <a:ext cx="228601" cy="4038600"/>
          </a:xfrm>
          <a:prstGeom prst="can">
            <a:avLst>
              <a:gd name="adj" fmla="val 40548"/>
            </a:avLst>
          </a:prstGeom>
          <a:gradFill rotWithShape="1">
            <a:gsLst>
              <a:gs pos="0">
                <a:srgbClr val="282828">
                  <a:shade val="51000"/>
                  <a:satMod val="130000"/>
                </a:srgbClr>
              </a:gs>
              <a:gs pos="80000">
                <a:srgbClr val="282828">
                  <a:shade val="93000"/>
                  <a:satMod val="130000"/>
                </a:srgbClr>
              </a:gs>
              <a:gs pos="100000">
                <a:srgbClr val="282828">
                  <a:shade val="94000"/>
                  <a:satMod val="135000"/>
                </a:srgbClr>
              </a:gs>
            </a:gsLst>
            <a:lin ang="16200000" scaled="0"/>
          </a:gradFill>
          <a:ln w="9525" cap="flat" cmpd="sng" algn="ctr">
            <a:solidFill>
              <a:srgbClr val="282828">
                <a:shade val="95000"/>
                <a:satMod val="105000"/>
              </a:srgbClr>
            </a:solid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23" name="TextBox 15"/>
          <p:cNvSpPr txBox="1"/>
          <p:nvPr/>
        </p:nvSpPr>
        <p:spPr>
          <a:xfrm>
            <a:off x="1828800" y="1139774"/>
            <a:ext cx="595031" cy="338552"/>
          </a:xfrm>
          <a:prstGeom prst="rect">
            <a:avLst/>
          </a:prstGeom>
          <a:noFill/>
        </p:spPr>
        <p:txBody>
          <a:bodyPr wrap="none" lIns="91438" tIns="45719" rIns="91438" bIns="45719" rtlCol="0">
            <a:spAutoFit/>
          </a:bodyPr>
          <a:lstStyle/>
          <a:p>
            <a:r>
              <a:rPr lang="ja-JP" altLang="en-US" sz="1600" b="1" dirty="0" smtClean="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rPr>
              <a:t>拠点</a:t>
            </a:r>
            <a:endParaRPr lang="en-US" sz="1600" b="1" dirty="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endParaRPr>
          </a:p>
        </p:txBody>
      </p:sp>
      <p:pic>
        <p:nvPicPr>
          <p:cNvPr id="24" name="Picture 16" descr="tls-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0" y="1295125"/>
            <a:ext cx="455926" cy="645251"/>
          </a:xfrm>
          <a:prstGeom prst="rect">
            <a:avLst/>
          </a:prstGeom>
          <a:effectLst>
            <a:outerShdw blurRad="50800" dist="38100" dir="5400000" algn="t" rotWithShape="0">
              <a:prstClr val="black">
                <a:alpha val="40000"/>
              </a:prstClr>
            </a:outerShdw>
          </a:effectLst>
        </p:spPr>
      </p:pic>
      <p:sp>
        <p:nvSpPr>
          <p:cNvPr id="25" name="テキスト ボックス 12"/>
          <p:cNvSpPr txBox="1"/>
          <p:nvPr/>
        </p:nvSpPr>
        <p:spPr>
          <a:xfrm>
            <a:off x="7102888" y="4629811"/>
            <a:ext cx="1837362" cy="253916"/>
          </a:xfrm>
          <a:prstGeom prst="rect">
            <a:avLst/>
          </a:prstGeom>
          <a:noFill/>
        </p:spPr>
        <p:txBody>
          <a:bodyPr wrap="none" rtlCol="0">
            <a:spAutoFit/>
          </a:bodyPr>
          <a:lstStyle/>
          <a:p>
            <a:r>
              <a:rPr kumimoji="1" lang="en-US" altLang="ja-JP" sz="1050" dirty="0" smtClean="0">
                <a:solidFill>
                  <a:srgbClr val="282828"/>
                </a:solidFill>
                <a:latin typeface="ＭＳ Ｐゴシック" panose="020B0600070205080204" pitchFamily="50" charset="-128"/>
                <a:ea typeface="ＭＳ Ｐゴシック" panose="020B0600070205080204" pitchFamily="50" charset="-128"/>
                <a:cs typeface="MS PGothic" charset="-128"/>
              </a:rPr>
              <a:t>*MITM ... Man-In-The-Middle</a:t>
            </a:r>
            <a:endParaRPr kumimoji="1" lang="ja-JP" altLang="en-US" sz="1050" dirty="0" smtClean="0">
              <a:solidFill>
                <a:srgbClr val="282828"/>
              </a:solidFill>
              <a:latin typeface="ＭＳ Ｐゴシック" panose="020B0600070205080204" pitchFamily="50" charset="-128"/>
              <a:ea typeface="ＭＳ Ｐゴシック" panose="020B0600070205080204" pitchFamily="50" charset="-128"/>
              <a:cs typeface="MS PGothic" charset="-128"/>
            </a:endParaRPr>
          </a:p>
        </p:txBody>
      </p:sp>
    </p:spTree>
    <p:extLst>
      <p:ext uri="{BB962C8B-B14F-4D97-AF65-F5344CB8AC3E}">
        <p14:creationId xmlns:p14="http://schemas.microsoft.com/office/powerpoint/2010/main" val="1123521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プレースホルダー 15"/>
          <p:cNvSpPr txBox="1">
            <a:spLocks/>
          </p:cNvSpPr>
          <p:nvPr/>
        </p:nvSpPr>
        <p:spPr>
          <a:xfrm>
            <a:off x="462301" y="2749082"/>
            <a:ext cx="8277344" cy="1841967"/>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S PGothic" charset="-128"/>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S PGothic" charset="-128"/>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S PGothic" charset="-128"/>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S PGothic" charset="-128"/>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S PGothic" charset="-128"/>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ja-JP" sz="1600" b="1" smtClean="0">
                <a:latin typeface="ＭＳ Ｐゴシック" panose="020B0600070205080204" pitchFamily="50" charset="-128"/>
                <a:ea typeface="ＭＳ Ｐゴシック" panose="020B0600070205080204" pitchFamily="50" charset="-128"/>
              </a:rPr>
              <a:t>Netflow data: </a:t>
            </a:r>
            <a:r>
              <a:rPr lang="en-US" altLang="ja-JP" sz="1600" smtClean="0">
                <a:latin typeface="ＭＳ Ｐゴシック" panose="020B0600070205080204" pitchFamily="50" charset="-128"/>
                <a:ea typeface="ＭＳ Ｐゴシック" panose="020B0600070205080204" pitchFamily="50" charset="-128"/>
              </a:rPr>
              <a:t>SrcIP, DstIP, SrcPort, DstPort, Proto, #Bytes, #Packets</a:t>
            </a:r>
          </a:p>
          <a:p>
            <a:r>
              <a:rPr lang="en-US" altLang="ja-JP" sz="1600" b="1" smtClean="0">
                <a:solidFill>
                  <a:srgbClr val="FF0000"/>
                </a:solidFill>
                <a:latin typeface="ＭＳ Ｐゴシック" panose="020B0600070205080204" pitchFamily="50" charset="-128"/>
                <a:ea typeface="ＭＳ Ｐゴシック" panose="020B0600070205080204" pitchFamily="50" charset="-128"/>
              </a:rPr>
              <a:t>Intraflow data: </a:t>
            </a:r>
            <a:r>
              <a:rPr lang="en-US" altLang="ja-JP" sz="1600" smtClean="0">
                <a:solidFill>
                  <a:srgbClr val="FF0000"/>
                </a:solidFill>
                <a:latin typeface="ＭＳ Ｐゴシック" panose="020B0600070205080204" pitchFamily="50" charset="-128"/>
                <a:ea typeface="ＭＳ Ｐゴシック" panose="020B0600070205080204" pitchFamily="50" charset="-128"/>
              </a:rPr>
              <a:t>Packet Lengths &amp; Inter-arrival Times, Byte Distribution, … </a:t>
            </a:r>
          </a:p>
          <a:p>
            <a:r>
              <a:rPr lang="en-US" altLang="ja-JP" sz="1600" b="1" smtClean="0">
                <a:solidFill>
                  <a:srgbClr val="FF0000"/>
                </a:solidFill>
                <a:latin typeface="ＭＳ Ｐゴシック" panose="020B0600070205080204" pitchFamily="50" charset="-128"/>
                <a:ea typeface="ＭＳ Ｐゴシック" panose="020B0600070205080204" pitchFamily="50" charset="-128"/>
              </a:rPr>
              <a:t>TLS metadata: </a:t>
            </a:r>
            <a:r>
              <a:rPr lang="en-US" altLang="ja-JP" sz="1600" smtClean="0">
                <a:solidFill>
                  <a:srgbClr val="FF0000"/>
                </a:solidFill>
                <a:latin typeface="ＭＳ Ｐゴシック" panose="020B0600070205080204" pitchFamily="50" charset="-128"/>
                <a:ea typeface="ＭＳ Ｐゴシック" panose="020B0600070205080204" pitchFamily="50" charset="-128"/>
              </a:rPr>
              <a:t>Extensions, Ciphersuites, SNI, Certificate Strings, …</a:t>
            </a:r>
          </a:p>
          <a:p>
            <a:r>
              <a:rPr lang="en-US" altLang="ja-JP" sz="1600" b="1" smtClean="0">
                <a:latin typeface="ＭＳ Ｐゴシック" panose="020B0600070205080204" pitchFamily="50" charset="-128"/>
                <a:ea typeface="ＭＳ Ｐゴシック" panose="020B0600070205080204" pitchFamily="50" charset="-128"/>
              </a:rPr>
              <a:t>DNS data: </a:t>
            </a:r>
            <a:r>
              <a:rPr lang="en-US" altLang="ja-JP" sz="1600" smtClean="0">
                <a:latin typeface="ＭＳ Ｐゴシック" panose="020B0600070205080204" pitchFamily="50" charset="-128"/>
                <a:ea typeface="ＭＳ Ｐゴシック" panose="020B0600070205080204" pitchFamily="50" charset="-128"/>
              </a:rPr>
              <a:t>Names and TTLs of linked responses </a:t>
            </a:r>
          </a:p>
          <a:p>
            <a:r>
              <a:rPr lang="en-US" altLang="ja-JP" sz="1600" b="1" smtClean="0">
                <a:latin typeface="ＭＳ Ｐゴシック" panose="020B0600070205080204" pitchFamily="50" charset="-128"/>
                <a:ea typeface="ＭＳ Ｐゴシック" panose="020B0600070205080204" pitchFamily="50" charset="-128"/>
              </a:rPr>
              <a:t>HTTP data: </a:t>
            </a:r>
            <a:r>
              <a:rPr lang="en-US" altLang="ja-JP" sz="1600" smtClean="0">
                <a:latin typeface="ＭＳ Ｐゴシック" panose="020B0600070205080204" pitchFamily="50" charset="-128"/>
                <a:ea typeface="ＭＳ Ｐゴシック" panose="020B0600070205080204" pitchFamily="50" charset="-128"/>
              </a:rPr>
              <a:t>Headers and File Magic for other flows from target</a:t>
            </a:r>
            <a:endParaRPr lang="en-US" altLang="ja-JP" sz="1600" dirty="0">
              <a:latin typeface="ＭＳ Ｐゴシック" panose="020B0600070205080204" pitchFamily="50" charset="-128"/>
              <a:ea typeface="ＭＳ Ｐゴシック" panose="020B0600070205080204" pitchFamily="50" charset="-128"/>
            </a:endParaRPr>
          </a:p>
        </p:txBody>
      </p:sp>
      <p:sp>
        <p:nvSpPr>
          <p:cNvPr id="19" name="タイトル 14"/>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mtClean="0">
                <a:latin typeface="ＭＳ Ｐゴシック" panose="020B0600070205080204" pitchFamily="50" charset="-128"/>
                <a:ea typeface="ＭＳ Ｐゴシック" panose="020B0600070205080204" pitchFamily="50" charset="-128"/>
              </a:rPr>
              <a:t>ETA</a:t>
            </a:r>
            <a:r>
              <a:rPr kumimoji="1" lang="ja-JP" altLang="en-US" smtClean="0">
                <a:latin typeface="ＭＳ Ｐゴシック" panose="020B0600070205080204" pitchFamily="50" charset="-128"/>
                <a:ea typeface="ＭＳ Ｐゴシック" panose="020B0600070205080204" pitchFamily="50" charset="-128"/>
              </a:rPr>
              <a:t>の追加機能 </a:t>
            </a:r>
            <a:r>
              <a:rPr kumimoji="1" lang="en-US" altLang="ja-JP" smtClean="0">
                <a:latin typeface="ＭＳ Ｐゴシック" panose="020B0600070205080204" pitchFamily="50" charset="-128"/>
                <a:ea typeface="ＭＳ Ｐゴシック" panose="020B0600070205080204" pitchFamily="50" charset="-128"/>
              </a:rPr>
              <a:t>- </a:t>
            </a:r>
            <a:r>
              <a:rPr kumimoji="1" lang="ja-JP" altLang="en-US" smtClean="0">
                <a:latin typeface="ＭＳ Ｐゴシック" panose="020B0600070205080204" pitchFamily="50" charset="-128"/>
                <a:ea typeface="ＭＳ Ｐゴシック" panose="020B0600070205080204" pitchFamily="50" charset="-128"/>
              </a:rPr>
              <a:t>暗号化されたマルウェアも検出</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20"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447801" y="1523534"/>
            <a:ext cx="601952" cy="599433"/>
          </a:xfrm>
          <a:prstGeom prst="rect">
            <a:avLst/>
          </a:prstGeom>
        </p:spPr>
      </p:pic>
      <p:sp>
        <p:nvSpPr>
          <p:cNvPr id="21" name="Rounded Rectangle 8"/>
          <p:cNvSpPr/>
          <p:nvPr/>
        </p:nvSpPr>
        <p:spPr>
          <a:xfrm>
            <a:off x="914400" y="1494235"/>
            <a:ext cx="2743200" cy="838200"/>
          </a:xfrm>
          <a:prstGeom prst="roundRect">
            <a:avLst>
              <a:gd name="adj" fmla="val 4041"/>
            </a:avLst>
          </a:prstGeom>
          <a:solidFill>
            <a:srgbClr val="FFFFFF">
              <a:lumMod val="85000"/>
              <a:alpha val="8000"/>
            </a:srgbClr>
          </a:solidFill>
          <a:ln w="25400" cap="flat" cmpd="sng" algn="ctr">
            <a:solidFill>
              <a:srgbClr val="005073">
                <a:lumMod val="50000"/>
              </a:srgbClr>
            </a:solidFill>
            <a:prstDash val="solid"/>
          </a:ln>
          <a:effectLst/>
        </p:spPr>
        <p:txBody>
          <a:bodyPr lIns="91438" tIns="45719" rIns="91438" bIns="457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22" name="Cloud 9"/>
          <p:cNvSpPr/>
          <p:nvPr/>
        </p:nvSpPr>
        <p:spPr>
          <a:xfrm>
            <a:off x="5638801" y="1418036"/>
            <a:ext cx="2514599" cy="933505"/>
          </a:xfrm>
          <a:prstGeom prst="cloud">
            <a:avLst/>
          </a:prstGeom>
          <a:solidFill>
            <a:srgbClr val="FFFFFF">
              <a:alpha val="30000"/>
            </a:srgbClr>
          </a:solidFill>
          <a:ln w="25400" cap="flat" cmpd="sng" algn="ctr">
            <a:solidFill>
              <a:srgbClr val="005073">
                <a:lumMod val="50000"/>
              </a:srgbClr>
            </a:solidFill>
            <a:prstDash val="solid"/>
          </a:ln>
          <a:effectLst/>
        </p:spPr>
        <p:txBody>
          <a:bodyPr lIns="91438" tIns="45719" rIns="91438" bIns="457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pic>
        <p:nvPicPr>
          <p:cNvPr id="23"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705601" y="1618866"/>
            <a:ext cx="397287" cy="464440"/>
          </a:xfrm>
          <a:prstGeom prst="rect">
            <a:avLst/>
          </a:prstGeom>
        </p:spPr>
      </p:pic>
      <p:cxnSp>
        <p:nvCxnSpPr>
          <p:cNvPr id="24" name="Straight Connector 11"/>
          <p:cNvCxnSpPr>
            <a:stCxn id="25" idx="1"/>
            <a:endCxn id="28" idx="3"/>
          </p:cNvCxnSpPr>
          <p:nvPr/>
        </p:nvCxnSpPr>
        <p:spPr>
          <a:xfrm>
            <a:off x="2049753" y="1823252"/>
            <a:ext cx="4655848" cy="27835"/>
          </a:xfrm>
          <a:prstGeom prst="line">
            <a:avLst/>
          </a:prstGeom>
          <a:noFill/>
          <a:ln w="25400" cap="flat" cmpd="sng" algn="ctr">
            <a:solidFill>
              <a:srgbClr val="BFBFBF"/>
            </a:solidFill>
            <a:prstDash val="solid"/>
          </a:ln>
          <a:effectLst>
            <a:outerShdw blurRad="40000" dist="20000" dir="5400000" rotWithShape="0">
              <a:srgbClr val="000000">
                <a:alpha val="38000"/>
              </a:srgbClr>
            </a:outerShdw>
          </a:effectLst>
        </p:spPr>
      </p:cxnSp>
      <p:sp>
        <p:nvSpPr>
          <p:cNvPr id="25" name="TextBox 12"/>
          <p:cNvSpPr txBox="1"/>
          <p:nvPr/>
        </p:nvSpPr>
        <p:spPr>
          <a:xfrm>
            <a:off x="6477001" y="1134968"/>
            <a:ext cx="1361266" cy="338552"/>
          </a:xfrm>
          <a:prstGeom prst="rect">
            <a:avLst/>
          </a:prstGeom>
          <a:noFill/>
        </p:spPr>
        <p:txBody>
          <a:bodyPr wrap="none" lIns="91438" tIns="45719" rIns="91438" bIns="45719" rtlCol="0">
            <a:spAutoFit/>
          </a:bodyPr>
          <a:lstStyle/>
          <a:p>
            <a:r>
              <a:rPr lang="ja-JP" altLang="en-US" sz="1600" b="1" dirty="0" smtClean="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rPr>
              <a:t>インターネット</a:t>
            </a:r>
            <a:endParaRPr lang="en-US" sz="1600" b="1" dirty="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endParaRPr>
          </a:p>
        </p:txBody>
      </p:sp>
      <p:sp>
        <p:nvSpPr>
          <p:cNvPr id="26" name="Can 13"/>
          <p:cNvSpPr/>
          <p:nvPr/>
        </p:nvSpPr>
        <p:spPr>
          <a:xfrm rot="16200000">
            <a:off x="4191000" y="-182166"/>
            <a:ext cx="228601" cy="4038600"/>
          </a:xfrm>
          <a:prstGeom prst="can">
            <a:avLst>
              <a:gd name="adj" fmla="val 40548"/>
            </a:avLst>
          </a:prstGeom>
          <a:gradFill rotWithShape="1">
            <a:gsLst>
              <a:gs pos="0">
                <a:srgbClr val="282828">
                  <a:shade val="51000"/>
                  <a:satMod val="130000"/>
                </a:srgbClr>
              </a:gs>
              <a:gs pos="80000">
                <a:srgbClr val="282828">
                  <a:shade val="93000"/>
                  <a:satMod val="130000"/>
                </a:srgbClr>
              </a:gs>
              <a:gs pos="100000">
                <a:srgbClr val="282828">
                  <a:shade val="94000"/>
                  <a:satMod val="135000"/>
                </a:srgbClr>
              </a:gs>
            </a:gsLst>
            <a:lin ang="16200000" scaled="0"/>
          </a:gradFill>
          <a:ln w="9525" cap="flat" cmpd="sng" algn="ctr">
            <a:solidFill>
              <a:srgbClr val="282828">
                <a:shade val="95000"/>
                <a:satMod val="105000"/>
              </a:srgbClr>
            </a:solidFill>
            <a:prstDash val="solid"/>
          </a:ln>
          <a:effectLst>
            <a:outerShdw blurRad="40000" dist="23000" dir="5400000" rotWithShape="0">
              <a:srgbClr val="000000">
                <a:alpha val="35000"/>
              </a:srgbClr>
            </a:outerShdw>
          </a:effectLst>
        </p:spPr>
        <p:txBody>
          <a:bodyPr lIns="91438" tIns="45719" rIns="91438" bIns="457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27" name="TextBox 14"/>
          <p:cNvSpPr txBox="1"/>
          <p:nvPr/>
        </p:nvSpPr>
        <p:spPr>
          <a:xfrm>
            <a:off x="1828800" y="1134968"/>
            <a:ext cx="595031" cy="338552"/>
          </a:xfrm>
          <a:prstGeom prst="rect">
            <a:avLst/>
          </a:prstGeom>
          <a:noFill/>
        </p:spPr>
        <p:txBody>
          <a:bodyPr wrap="none" lIns="91438" tIns="45719" rIns="91438" bIns="45719" rtlCol="0">
            <a:spAutoFit/>
          </a:bodyPr>
          <a:lstStyle/>
          <a:p>
            <a:r>
              <a:rPr lang="ja-JP" altLang="en-US" sz="1600" b="1" dirty="0" smtClean="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rPr>
              <a:t>拠点</a:t>
            </a:r>
            <a:endParaRPr lang="en-US" sz="1600" b="1" dirty="0">
              <a:solidFill>
                <a:srgbClr val="005073">
                  <a:lumMod val="50000"/>
                </a:srgbClr>
              </a:solidFill>
              <a:latin typeface="ＭＳ Ｐゴシック" panose="020B0600070205080204" pitchFamily="50" charset="-128"/>
              <a:ea typeface="ＭＳ Ｐゴシック" panose="020B0600070205080204" pitchFamily="50" charset="-128"/>
              <a:cs typeface="MS PGothic" charset="-128"/>
            </a:endParaRPr>
          </a:p>
        </p:txBody>
      </p:sp>
      <p:pic>
        <p:nvPicPr>
          <p:cNvPr id="28" name="Picture 20" descr="tls-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0" y="1306185"/>
            <a:ext cx="455926" cy="645251"/>
          </a:xfrm>
          <a:prstGeom prst="rect">
            <a:avLst/>
          </a:prstGeom>
          <a:effectLst>
            <a:outerShdw blurRad="50800" dist="38100" dir="5400000" algn="t" rotWithShape="0">
              <a:prstClr val="black">
                <a:alpha val="40000"/>
              </a:prstClr>
            </a:outerShdw>
          </a:effectLst>
        </p:spPr>
      </p:pic>
      <p:cxnSp>
        <p:nvCxnSpPr>
          <p:cNvPr id="29" name="Straight Connector 21"/>
          <p:cNvCxnSpPr/>
          <p:nvPr/>
        </p:nvCxnSpPr>
        <p:spPr>
          <a:xfrm>
            <a:off x="2057400" y="2103836"/>
            <a:ext cx="4655848" cy="27835"/>
          </a:xfrm>
          <a:prstGeom prst="line">
            <a:avLst/>
          </a:prstGeom>
          <a:noFill/>
          <a:ln w="25400" cap="flat" cmpd="sng" algn="ctr">
            <a:solidFill>
              <a:srgbClr val="BFBFBF"/>
            </a:solidFill>
            <a:prstDash val="solid"/>
          </a:ln>
          <a:effectLst>
            <a:outerShdw blurRad="40000" dist="20000" dir="5400000" rotWithShape="0">
              <a:srgbClr val="000000">
                <a:alpha val="38000"/>
              </a:srgbClr>
            </a:outerShdw>
          </a:effectLst>
        </p:spPr>
      </p:cxnSp>
      <p:pic>
        <p:nvPicPr>
          <p:cNvPr id="30" name="Picture 22" descr="dns-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1000" y="2027635"/>
            <a:ext cx="457200" cy="338097"/>
          </a:xfrm>
          <a:prstGeom prst="rect">
            <a:avLst/>
          </a:prstGeom>
          <a:effectLst>
            <a:outerShdw blurRad="50800" dist="38100" dir="5400000" algn="t" rotWithShape="0">
              <a:prstClr val="black">
                <a:alpha val="40000"/>
              </a:prstClr>
            </a:outerShdw>
          </a:effectLst>
        </p:spPr>
      </p:pic>
      <p:cxnSp>
        <p:nvCxnSpPr>
          <p:cNvPr id="31" name="Straight Connector 23"/>
          <p:cNvCxnSpPr/>
          <p:nvPr/>
        </p:nvCxnSpPr>
        <p:spPr>
          <a:xfrm>
            <a:off x="2209800" y="1799035"/>
            <a:ext cx="0" cy="304800"/>
          </a:xfrm>
          <a:prstGeom prst="line">
            <a:avLst/>
          </a:prstGeom>
          <a:noFill/>
          <a:ln w="25400" cap="flat" cmpd="sng" algn="ctr">
            <a:solidFill>
              <a:srgbClr val="FF0000"/>
            </a:solidFill>
            <a:prstDash val="solid"/>
            <a:headEnd type="oval"/>
            <a:tailEnd type="oval"/>
          </a:ln>
          <a:effectLst>
            <a:outerShdw blurRad="40000" dist="20000" dir="5400000" rotWithShape="0">
              <a:srgbClr val="000000">
                <a:alpha val="38000"/>
              </a:srgbClr>
            </a:outerShdw>
          </a:effectLst>
        </p:spPr>
      </p:cxnSp>
      <p:sp>
        <p:nvSpPr>
          <p:cNvPr id="32" name="円形吹き出し 16"/>
          <p:cNvSpPr/>
          <p:nvPr/>
        </p:nvSpPr>
        <p:spPr>
          <a:xfrm>
            <a:off x="7271775" y="2748413"/>
            <a:ext cx="1636757" cy="322119"/>
          </a:xfrm>
          <a:prstGeom prst="wedgeEllipseCallout">
            <a:avLst>
              <a:gd name="adj1" fmla="val -69081"/>
              <a:gd name="adj2" fmla="val 91532"/>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rPr>
              <a:t>IOS-XE16.6</a:t>
            </a:r>
            <a:endParaRPr kumimoji="1" lang="ja-JP" altLang="en-US" sz="14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33" name="円形吹き出し 17"/>
          <p:cNvSpPr/>
          <p:nvPr/>
        </p:nvSpPr>
        <p:spPr>
          <a:xfrm>
            <a:off x="7299148" y="3243980"/>
            <a:ext cx="1636757" cy="322119"/>
          </a:xfrm>
          <a:prstGeom prst="wedgeEllipseCallout">
            <a:avLst>
              <a:gd name="adj1" fmla="val -83048"/>
              <a:gd name="adj2" fmla="val 65726"/>
            </a:avLst>
          </a:prstGeom>
          <a:solidFill>
            <a:srgbClr val="00BCE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rPr>
              <a:t>IOS-XE16.7</a:t>
            </a:r>
            <a:endParaRPr kumimoji="1" lang="ja-JP" altLang="en-US" sz="14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Tree>
    <p:extLst>
      <p:ext uri="{BB962C8B-B14F-4D97-AF65-F5344CB8AC3E}">
        <p14:creationId xmlns:p14="http://schemas.microsoft.com/office/powerpoint/2010/main" val="205302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
          <p:cNvSpPr txBox="1">
            <a:spLocks/>
          </p:cNvSpPr>
          <p:nvPr/>
        </p:nvSpPr>
        <p:spPr bwMode="auto">
          <a:xfrm>
            <a:off x="453058" y="25702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en-US" altLang="ja-JP" sz="2800" b="0" i="0" u="none" strike="noStrike" kern="1200" cap="none" spc="0" normalizeH="0" baseline="0" noProof="0" smtClean="0">
                <a:ln>
                  <a:noFill/>
                </a:ln>
                <a:solidFill>
                  <a:srgbClr val="005073"/>
                </a:solidFill>
                <a:effectLst/>
                <a:uLnTx/>
                <a:uFillTx/>
                <a:latin typeface="ＭＳ Ｐゴシック"/>
                <a:ea typeface="ＭＳ Ｐゴシック"/>
                <a:cs typeface="CiscoSansTT Thin" charset="0"/>
              </a:rPr>
              <a:t>ETA: Encrypted Traffic Analytics</a:t>
            </a:r>
            <a:r>
              <a:rPr kumimoji="1" lang="en-US" altLang="ja-JP" sz="2800" b="0" i="0" u="none" strike="noStrike" kern="1200" cap="none" spc="0" normalizeH="0" baseline="0" noProof="0" smtClean="0">
                <a:ln>
                  <a:noFill/>
                </a:ln>
                <a:solidFill>
                  <a:srgbClr val="E3241B"/>
                </a:solidFill>
                <a:effectLst/>
                <a:uLnTx/>
                <a:uFillTx/>
                <a:latin typeface="ＭＳ Ｐゴシック"/>
                <a:ea typeface="ＭＳ Ｐゴシック"/>
                <a:cs typeface="CiscoSansTT Thin" charset="0"/>
              </a:rPr>
              <a:t/>
            </a:r>
            <a:br>
              <a:rPr kumimoji="1" lang="en-US" altLang="ja-JP" sz="2800" b="0" i="0" u="none" strike="noStrike" kern="1200" cap="none" spc="0" normalizeH="0" baseline="0" noProof="0" smtClean="0">
                <a:ln>
                  <a:noFill/>
                </a:ln>
                <a:solidFill>
                  <a:srgbClr val="E3241B"/>
                </a:solidFill>
                <a:effectLst/>
                <a:uLnTx/>
                <a:uFillTx/>
                <a:latin typeface="ＭＳ Ｐゴシック"/>
                <a:ea typeface="ＭＳ Ｐゴシック"/>
                <a:cs typeface="CiscoSansTT Thin" charset="0"/>
              </a:rPr>
            </a:br>
            <a:r>
              <a:rPr kumimoji="1" lang="ja-JP" altLang="en-US" sz="2800" b="0" i="0" u="none" strike="noStrike" kern="1200" cap="none" spc="0" normalizeH="0" baseline="0" noProof="0" smtClean="0">
                <a:ln>
                  <a:noFill/>
                </a:ln>
                <a:solidFill>
                  <a:srgbClr val="005073"/>
                </a:solidFill>
                <a:effectLst/>
                <a:uLnTx/>
                <a:uFillTx/>
                <a:latin typeface="ＭＳ Ｐゴシック"/>
                <a:ea typeface="ＭＳ Ｐゴシック"/>
                <a:cs typeface="CiscoSansTT Thin" charset="0"/>
              </a:rPr>
              <a:t>セキュリティとプライバシーを両立</a:t>
            </a:r>
            <a:r>
              <a:rPr kumimoji="1" lang="en-US" altLang="ja-JP" sz="2800" b="0" i="0" u="none" strike="noStrike" kern="1200" cap="none" spc="0" normalizeH="0" baseline="0" noProof="0" smtClean="0">
                <a:ln>
                  <a:noFill/>
                </a:ln>
                <a:solidFill>
                  <a:srgbClr val="005073"/>
                </a:solidFill>
                <a:effectLst/>
                <a:uLnTx/>
                <a:uFillTx/>
                <a:latin typeface="ＭＳ Ｐゴシック"/>
                <a:ea typeface="ＭＳ Ｐゴシック"/>
                <a:cs typeface="CiscoSansTT Thin" charset="0"/>
              </a:rPr>
              <a:t/>
            </a:r>
            <a:br>
              <a:rPr kumimoji="1" lang="en-US" altLang="ja-JP" sz="2800" b="0" i="0" u="none" strike="noStrike" kern="1200" cap="none" spc="0" normalizeH="0" baseline="0" noProof="0" smtClean="0">
                <a:ln>
                  <a:noFill/>
                </a:ln>
                <a:solidFill>
                  <a:srgbClr val="005073"/>
                </a:solidFill>
                <a:effectLst/>
                <a:uLnTx/>
                <a:uFillTx/>
                <a:latin typeface="ＭＳ Ｐゴシック"/>
                <a:ea typeface="ＭＳ Ｐゴシック"/>
                <a:cs typeface="CiscoSansTT Thin" charset="0"/>
              </a:rPr>
            </a:br>
            <a:endParaRPr kumimoji="1" lang="en-US" altLang="ja-JP" sz="1800" b="0" i="0" u="none" strike="noStrike" kern="1200" cap="none" spc="0" normalizeH="0" baseline="0" noProof="0" dirty="0">
              <a:ln>
                <a:noFill/>
              </a:ln>
              <a:solidFill>
                <a:srgbClr val="E3241B"/>
              </a:solidFill>
              <a:effectLst/>
              <a:uLnTx/>
              <a:uFillTx/>
              <a:latin typeface="ＭＳ Ｐゴシック"/>
              <a:ea typeface="ＭＳ Ｐゴシック"/>
              <a:cs typeface="CiscoSansTT Thin" charset="0"/>
            </a:endParaRPr>
          </a:p>
        </p:txBody>
      </p:sp>
      <p:pic>
        <p:nvPicPr>
          <p:cNvPr id="34"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967" y="1777433"/>
            <a:ext cx="2757906" cy="1947623"/>
          </a:xfrm>
          <a:prstGeom prst="rect">
            <a:avLst/>
          </a:prstGeom>
          <a:ln w="25400">
            <a:solidFill>
              <a:srgbClr val="282828"/>
            </a:solidFill>
          </a:ln>
        </p:spPr>
      </p:pic>
      <p:pic>
        <p:nvPicPr>
          <p:cNvPr id="35"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9135" y="2082199"/>
            <a:ext cx="1517029" cy="1495105"/>
          </a:xfrm>
          <a:prstGeom prst="rect">
            <a:avLst/>
          </a:prstGeom>
        </p:spPr>
      </p:pic>
      <p:sp>
        <p:nvSpPr>
          <p:cNvPr id="36" name="Rounded Rectangle 35"/>
          <p:cNvSpPr/>
          <p:nvPr/>
        </p:nvSpPr>
        <p:spPr>
          <a:xfrm>
            <a:off x="5624031" y="2626701"/>
            <a:ext cx="2262190" cy="1067701"/>
          </a:xfrm>
          <a:prstGeom prst="roundRect">
            <a:avLst/>
          </a:prstGeom>
          <a:solidFill>
            <a:srgbClr val="00BCEB">
              <a:lumMod val="60000"/>
              <a:lumOff val="40000"/>
            </a:srgbClr>
          </a:solidFill>
          <a:ln w="25400" cap="flat" cmpd="sng" algn="ctr">
            <a:solidFill>
              <a:srgbClr val="00BCEB">
                <a:shade val="50000"/>
              </a:srgbClr>
            </a:solid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BCEB"/>
              </a:solidFill>
              <a:effectLst/>
              <a:uLnTx/>
              <a:uFillTx/>
              <a:latin typeface="CiscoSansTT ExtraLight"/>
              <a:ea typeface="ＭＳ Ｐゴシック"/>
              <a:cs typeface=""/>
            </a:endParaRPr>
          </a:p>
        </p:txBody>
      </p:sp>
      <p:cxnSp>
        <p:nvCxnSpPr>
          <p:cNvPr id="37" name="Straight Connector 12"/>
          <p:cNvCxnSpPr/>
          <p:nvPr/>
        </p:nvCxnSpPr>
        <p:spPr>
          <a:xfrm>
            <a:off x="7785531" y="2627638"/>
            <a:ext cx="0" cy="1403391"/>
          </a:xfrm>
          <a:prstGeom prst="line">
            <a:avLst/>
          </a:prstGeom>
          <a:noFill/>
          <a:ln w="28575" cap="flat" cmpd="sng" algn="ctr">
            <a:solidFill>
              <a:srgbClr val="282828"/>
            </a:solidFill>
            <a:prstDash val="solid"/>
          </a:ln>
          <a:effectLst/>
        </p:spPr>
      </p:cxnSp>
      <p:cxnSp>
        <p:nvCxnSpPr>
          <p:cNvPr id="38" name="Straight Arrow Connector 10"/>
          <p:cNvCxnSpPr/>
          <p:nvPr/>
        </p:nvCxnSpPr>
        <p:spPr>
          <a:xfrm>
            <a:off x="5799187" y="2797649"/>
            <a:ext cx="1907932" cy="0"/>
          </a:xfrm>
          <a:prstGeom prst="straightConnector1">
            <a:avLst/>
          </a:prstGeom>
          <a:noFill/>
          <a:ln w="19050" cap="flat" cmpd="sng" algn="ctr">
            <a:solidFill>
              <a:srgbClr val="282828"/>
            </a:solidFill>
            <a:prstDash val="solid"/>
            <a:tailEnd type="arrow"/>
          </a:ln>
          <a:effectLst/>
        </p:spPr>
      </p:cxnSp>
      <p:sp>
        <p:nvSpPr>
          <p:cNvPr id="39" name="TextBox 11"/>
          <p:cNvSpPr txBox="1"/>
          <p:nvPr/>
        </p:nvSpPr>
        <p:spPr>
          <a:xfrm>
            <a:off x="6414619" y="2636711"/>
            <a:ext cx="614259" cy="200049"/>
          </a:xfrm>
          <a:prstGeom prst="rect">
            <a:avLst/>
          </a:prstGeom>
          <a:noFill/>
        </p:spPr>
        <p:txBody>
          <a:bodyPr wrap="none" lIns="91434" tIns="45717" rIns="91434" bIns="45717" rtlCol="0">
            <a:spAutoFit/>
          </a:bodyPr>
          <a:lstStyle/>
          <a:p>
            <a:r>
              <a:rPr lang="en-US" sz="700" dirty="0" err="1">
                <a:solidFill>
                  <a:srgbClr val="282828"/>
                </a:solidFill>
                <a:latin typeface="CiscoSansTT ExtraLight"/>
              </a:rPr>
              <a:t>ClientHello</a:t>
            </a:r>
            <a:endParaRPr lang="en-US" sz="700" dirty="0">
              <a:solidFill>
                <a:srgbClr val="282828"/>
              </a:solidFill>
              <a:latin typeface="CiscoSansTT ExtraLight"/>
            </a:endParaRPr>
          </a:p>
        </p:txBody>
      </p:sp>
      <p:cxnSp>
        <p:nvCxnSpPr>
          <p:cNvPr id="40" name="Straight Arrow Connector 16"/>
          <p:cNvCxnSpPr/>
          <p:nvPr/>
        </p:nvCxnSpPr>
        <p:spPr>
          <a:xfrm flipH="1">
            <a:off x="5799187" y="3096493"/>
            <a:ext cx="1907932" cy="0"/>
          </a:xfrm>
          <a:prstGeom prst="straightConnector1">
            <a:avLst/>
          </a:prstGeom>
          <a:noFill/>
          <a:ln w="19050" cap="flat" cmpd="sng" algn="ctr">
            <a:solidFill>
              <a:srgbClr val="282828"/>
            </a:solidFill>
            <a:prstDash val="solid"/>
            <a:tailEnd type="arrow"/>
          </a:ln>
          <a:effectLst/>
        </p:spPr>
      </p:cxnSp>
      <p:sp>
        <p:nvSpPr>
          <p:cNvPr id="41" name="TextBox 20"/>
          <p:cNvSpPr txBox="1"/>
          <p:nvPr/>
        </p:nvSpPr>
        <p:spPr>
          <a:xfrm>
            <a:off x="6120513" y="2935555"/>
            <a:ext cx="1152868" cy="200049"/>
          </a:xfrm>
          <a:prstGeom prst="rect">
            <a:avLst/>
          </a:prstGeom>
          <a:noFill/>
        </p:spPr>
        <p:txBody>
          <a:bodyPr wrap="none" lIns="91434" tIns="45717" rIns="91434" bIns="45717" rtlCol="0">
            <a:spAutoFit/>
          </a:bodyPr>
          <a:lstStyle/>
          <a:p>
            <a:r>
              <a:rPr lang="en-US" sz="700" dirty="0" err="1">
                <a:solidFill>
                  <a:srgbClr val="282828"/>
                </a:solidFill>
                <a:latin typeface="CiscoSansTT ExtraLight"/>
              </a:rPr>
              <a:t>ServerHello</a:t>
            </a:r>
            <a:r>
              <a:rPr lang="en-US" sz="700" dirty="0">
                <a:solidFill>
                  <a:srgbClr val="282828"/>
                </a:solidFill>
                <a:latin typeface="CiscoSansTT ExtraLight"/>
              </a:rPr>
              <a:t> / Certificate</a:t>
            </a:r>
          </a:p>
        </p:txBody>
      </p:sp>
      <p:cxnSp>
        <p:nvCxnSpPr>
          <p:cNvPr id="42" name="Straight Arrow Connector 24"/>
          <p:cNvCxnSpPr/>
          <p:nvPr/>
        </p:nvCxnSpPr>
        <p:spPr>
          <a:xfrm>
            <a:off x="5799187" y="3395337"/>
            <a:ext cx="1907932" cy="0"/>
          </a:xfrm>
          <a:prstGeom prst="straightConnector1">
            <a:avLst/>
          </a:prstGeom>
          <a:noFill/>
          <a:ln w="19050" cap="flat" cmpd="sng" algn="ctr">
            <a:solidFill>
              <a:srgbClr val="282828"/>
            </a:solidFill>
            <a:prstDash val="solid"/>
            <a:tailEnd type="arrow"/>
          </a:ln>
          <a:effectLst/>
        </p:spPr>
      </p:cxnSp>
      <p:sp>
        <p:nvSpPr>
          <p:cNvPr id="43" name="TextBox 25"/>
          <p:cNvSpPr txBox="1"/>
          <p:nvPr/>
        </p:nvSpPr>
        <p:spPr>
          <a:xfrm>
            <a:off x="5730912" y="3234398"/>
            <a:ext cx="1819717" cy="200049"/>
          </a:xfrm>
          <a:prstGeom prst="rect">
            <a:avLst/>
          </a:prstGeom>
          <a:noFill/>
        </p:spPr>
        <p:txBody>
          <a:bodyPr wrap="none" lIns="91434" tIns="45717" rIns="91434" bIns="45717" rtlCol="0">
            <a:spAutoFit/>
          </a:bodyPr>
          <a:lstStyle/>
          <a:p>
            <a:r>
              <a:rPr lang="en-US" sz="700" dirty="0" err="1">
                <a:solidFill>
                  <a:srgbClr val="282828"/>
                </a:solidFill>
                <a:latin typeface="CiscoSansTT ExtraLight"/>
              </a:rPr>
              <a:t>ClientKeyExchange</a:t>
            </a:r>
            <a:r>
              <a:rPr lang="en-US" sz="700" dirty="0">
                <a:solidFill>
                  <a:srgbClr val="282828"/>
                </a:solidFill>
                <a:latin typeface="CiscoSansTT ExtraLight"/>
              </a:rPr>
              <a:t> / </a:t>
            </a:r>
            <a:r>
              <a:rPr lang="en-US" sz="700" dirty="0" err="1">
                <a:solidFill>
                  <a:srgbClr val="282828"/>
                </a:solidFill>
                <a:latin typeface="CiscoSansTT ExtraLight"/>
              </a:rPr>
              <a:t>ChangeCipherSpec</a:t>
            </a:r>
            <a:endParaRPr lang="en-US" sz="700" dirty="0">
              <a:solidFill>
                <a:srgbClr val="282828"/>
              </a:solidFill>
              <a:latin typeface="CiscoSansTT ExtraLight"/>
            </a:endParaRPr>
          </a:p>
        </p:txBody>
      </p:sp>
      <p:cxnSp>
        <p:nvCxnSpPr>
          <p:cNvPr id="44" name="Straight Arrow Connector 22"/>
          <p:cNvCxnSpPr/>
          <p:nvPr/>
        </p:nvCxnSpPr>
        <p:spPr>
          <a:xfrm>
            <a:off x="5799187" y="3906774"/>
            <a:ext cx="1907932" cy="0"/>
          </a:xfrm>
          <a:prstGeom prst="straightConnector1">
            <a:avLst/>
          </a:prstGeom>
          <a:noFill/>
          <a:ln w="19050" cap="flat" cmpd="sng" algn="ctr">
            <a:solidFill>
              <a:srgbClr val="282828"/>
            </a:solidFill>
            <a:prstDash val="solid"/>
            <a:headEnd type="arrow"/>
            <a:tailEnd type="arrow"/>
          </a:ln>
          <a:effectLst/>
        </p:spPr>
      </p:cxnSp>
      <p:sp>
        <p:nvSpPr>
          <p:cNvPr id="45" name="TextBox 28"/>
          <p:cNvSpPr txBox="1"/>
          <p:nvPr/>
        </p:nvSpPr>
        <p:spPr>
          <a:xfrm>
            <a:off x="6301822" y="3724309"/>
            <a:ext cx="835473" cy="200049"/>
          </a:xfrm>
          <a:prstGeom prst="rect">
            <a:avLst/>
          </a:prstGeom>
          <a:noFill/>
        </p:spPr>
        <p:txBody>
          <a:bodyPr wrap="none" lIns="91434" tIns="45717" rIns="91434" bIns="45717" rtlCol="0">
            <a:spAutoFit/>
          </a:bodyPr>
          <a:lstStyle/>
          <a:p>
            <a:r>
              <a:rPr lang="en-US" sz="700" dirty="0">
                <a:solidFill>
                  <a:srgbClr val="282828"/>
                </a:solidFill>
                <a:latin typeface="CiscoSansTT ExtraLight"/>
              </a:rPr>
              <a:t>Application Data</a:t>
            </a:r>
          </a:p>
        </p:txBody>
      </p:sp>
      <p:cxnSp>
        <p:nvCxnSpPr>
          <p:cNvPr id="46" name="Straight Arrow Connector 31"/>
          <p:cNvCxnSpPr/>
          <p:nvPr/>
        </p:nvCxnSpPr>
        <p:spPr>
          <a:xfrm flipH="1">
            <a:off x="5799187" y="3618764"/>
            <a:ext cx="1907932" cy="0"/>
          </a:xfrm>
          <a:prstGeom prst="straightConnector1">
            <a:avLst/>
          </a:prstGeom>
          <a:noFill/>
          <a:ln w="19050" cap="flat" cmpd="sng" algn="ctr">
            <a:solidFill>
              <a:srgbClr val="282828"/>
            </a:solidFill>
            <a:prstDash val="solid"/>
            <a:tailEnd type="arrow"/>
          </a:ln>
          <a:effectLst/>
        </p:spPr>
      </p:cxnSp>
      <p:sp>
        <p:nvSpPr>
          <p:cNvPr id="47" name="TextBox 32"/>
          <p:cNvSpPr txBox="1"/>
          <p:nvPr/>
        </p:nvSpPr>
        <p:spPr>
          <a:xfrm>
            <a:off x="6227085" y="3457826"/>
            <a:ext cx="973331" cy="200049"/>
          </a:xfrm>
          <a:prstGeom prst="rect">
            <a:avLst/>
          </a:prstGeom>
          <a:noFill/>
        </p:spPr>
        <p:txBody>
          <a:bodyPr wrap="none" lIns="91434" tIns="45717" rIns="91434" bIns="45717" rtlCol="0">
            <a:spAutoFit/>
          </a:bodyPr>
          <a:lstStyle/>
          <a:p>
            <a:r>
              <a:rPr lang="en-US" sz="700" dirty="0" err="1">
                <a:solidFill>
                  <a:srgbClr val="282828"/>
                </a:solidFill>
                <a:latin typeface="CiscoSansTT ExtraLight"/>
              </a:rPr>
              <a:t>ChangeCipherSpec</a:t>
            </a:r>
            <a:endParaRPr lang="en-US" sz="700" dirty="0">
              <a:solidFill>
                <a:srgbClr val="282828"/>
              </a:solidFill>
              <a:latin typeface="CiscoSansTT ExtraLight"/>
            </a:endParaRPr>
          </a:p>
        </p:txBody>
      </p:sp>
      <p:cxnSp>
        <p:nvCxnSpPr>
          <p:cNvPr id="48" name="直線矢印コネクタ 22"/>
          <p:cNvCxnSpPr/>
          <p:nvPr/>
        </p:nvCxnSpPr>
        <p:spPr>
          <a:xfrm flipH="1">
            <a:off x="7517572" y="2534323"/>
            <a:ext cx="635601" cy="209611"/>
          </a:xfrm>
          <a:prstGeom prst="straightConnector1">
            <a:avLst/>
          </a:prstGeom>
          <a:noFill/>
          <a:ln w="9525" cap="flat" cmpd="sng" algn="ctr">
            <a:solidFill>
              <a:srgbClr val="FF0000"/>
            </a:solidFill>
            <a:prstDash val="solid"/>
            <a:tailEnd type="triangle"/>
          </a:ln>
          <a:effectLst/>
        </p:spPr>
      </p:cxnSp>
      <p:cxnSp>
        <p:nvCxnSpPr>
          <p:cNvPr id="49" name="直線矢印コネクタ 23"/>
          <p:cNvCxnSpPr/>
          <p:nvPr/>
        </p:nvCxnSpPr>
        <p:spPr>
          <a:xfrm flipH="1">
            <a:off x="7536484" y="2852524"/>
            <a:ext cx="635601" cy="209611"/>
          </a:xfrm>
          <a:prstGeom prst="straightConnector1">
            <a:avLst/>
          </a:prstGeom>
          <a:noFill/>
          <a:ln w="9525" cap="flat" cmpd="sng" algn="ctr">
            <a:solidFill>
              <a:srgbClr val="FF0000"/>
            </a:solidFill>
            <a:prstDash val="solid"/>
            <a:tailEnd type="triangle"/>
          </a:ln>
          <a:effectLst/>
        </p:spPr>
      </p:cxnSp>
      <p:cxnSp>
        <p:nvCxnSpPr>
          <p:cNvPr id="50" name="直線矢印コネクタ 24"/>
          <p:cNvCxnSpPr/>
          <p:nvPr/>
        </p:nvCxnSpPr>
        <p:spPr>
          <a:xfrm flipH="1">
            <a:off x="7417886" y="3156837"/>
            <a:ext cx="597187" cy="133283"/>
          </a:xfrm>
          <a:prstGeom prst="straightConnector1">
            <a:avLst/>
          </a:prstGeom>
          <a:noFill/>
          <a:ln w="9525" cap="flat" cmpd="sng" algn="ctr">
            <a:solidFill>
              <a:srgbClr val="FF0000"/>
            </a:solidFill>
            <a:prstDash val="solid"/>
            <a:tailEnd type="triangle"/>
          </a:ln>
          <a:effectLst/>
        </p:spPr>
      </p:cxnSp>
      <p:cxnSp>
        <p:nvCxnSpPr>
          <p:cNvPr id="51" name="Straight Connector 12"/>
          <p:cNvCxnSpPr/>
          <p:nvPr/>
        </p:nvCxnSpPr>
        <p:spPr>
          <a:xfrm>
            <a:off x="5730912" y="2660553"/>
            <a:ext cx="0" cy="1403391"/>
          </a:xfrm>
          <a:prstGeom prst="line">
            <a:avLst/>
          </a:prstGeom>
          <a:noFill/>
          <a:ln w="28575" cap="flat" cmpd="sng" algn="ctr">
            <a:solidFill>
              <a:srgbClr val="282828"/>
            </a:solidFill>
            <a:prstDash val="solid"/>
          </a:ln>
          <a:effectLst/>
        </p:spPr>
      </p:cxnSp>
      <p:cxnSp>
        <p:nvCxnSpPr>
          <p:cNvPr id="52" name="直線矢印コネクタ 40"/>
          <p:cNvCxnSpPr/>
          <p:nvPr/>
        </p:nvCxnSpPr>
        <p:spPr>
          <a:xfrm flipH="1" flipV="1">
            <a:off x="7633874" y="3557850"/>
            <a:ext cx="464265" cy="209220"/>
          </a:xfrm>
          <a:prstGeom prst="straightConnector1">
            <a:avLst/>
          </a:prstGeom>
          <a:noFill/>
          <a:ln w="9525" cap="flat" cmpd="sng" algn="ctr">
            <a:solidFill>
              <a:srgbClr val="FF0000"/>
            </a:solidFill>
            <a:prstDash val="solid"/>
            <a:tailEnd type="triangle"/>
          </a:ln>
          <a:effectLst/>
        </p:spPr>
      </p:cxnSp>
      <p:pic>
        <p:nvPicPr>
          <p:cNvPr id="53"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033406" y="3098937"/>
            <a:ext cx="442246" cy="440395"/>
          </a:xfrm>
          <a:prstGeom prst="rect">
            <a:avLst/>
          </a:prstGeom>
        </p:spPr>
      </p:pic>
      <p:pic>
        <p:nvPicPr>
          <p:cNvPr id="54" name="Picture 2" descr="C:\Users\blaander\AppData\Local\Microsoft\Windows\Temporary Internet Files\Content.IE5\Q39P9PPE\Server-DB[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76034" y="3016820"/>
            <a:ext cx="522512" cy="522512"/>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44"/>
          <p:cNvSpPr txBox="1"/>
          <p:nvPr/>
        </p:nvSpPr>
        <p:spPr>
          <a:xfrm>
            <a:off x="7456575" y="2102299"/>
            <a:ext cx="1638917" cy="507831"/>
          </a:xfrm>
          <a:prstGeom prst="rect">
            <a:avLst/>
          </a:prstGeom>
          <a:noFill/>
        </p:spPr>
        <p:txBody>
          <a:bodyPr wrap="square" rtlCol="0">
            <a:spAutoFit/>
          </a:bodyPr>
          <a:lstStyle/>
          <a:p>
            <a:r>
              <a:rPr kumimoji="1" lang="en-US" altLang="ja-JP" sz="900" dirty="0" smtClean="0">
                <a:solidFill>
                  <a:srgbClr val="282828"/>
                </a:solidFill>
                <a:latin typeface="CiscoSansTT ExtraLight"/>
              </a:rPr>
              <a:t>TLS</a:t>
            </a:r>
            <a:r>
              <a:rPr kumimoji="1" lang="ja-JP" altLang="en-US" sz="900" dirty="0" smtClean="0">
                <a:solidFill>
                  <a:srgbClr val="282828"/>
                </a:solidFill>
                <a:latin typeface="CiscoSansTT ExtraLight"/>
              </a:rPr>
              <a:t>バージョン、</a:t>
            </a:r>
            <a:r>
              <a:rPr kumimoji="1" lang="en-US" altLang="ja-JP" sz="900" dirty="0" err="1" smtClean="0">
                <a:solidFill>
                  <a:srgbClr val="282828"/>
                </a:solidFill>
                <a:latin typeface="CiscoSansTT ExtraLight"/>
              </a:rPr>
              <a:t>Ciphersuite</a:t>
            </a:r>
            <a:r>
              <a:rPr kumimoji="1" lang="ja-JP" altLang="en-US" sz="900" dirty="0" smtClean="0">
                <a:solidFill>
                  <a:srgbClr val="282828"/>
                </a:solidFill>
                <a:latin typeface="CiscoSansTT ExtraLight"/>
              </a:rPr>
              <a:t>の</a:t>
            </a:r>
            <a:endParaRPr kumimoji="1" lang="en-US" altLang="ja-JP" sz="900" dirty="0" smtClean="0">
              <a:solidFill>
                <a:srgbClr val="282828"/>
              </a:solidFill>
              <a:latin typeface="CiscoSansTT ExtraLight"/>
            </a:endParaRPr>
          </a:p>
          <a:p>
            <a:r>
              <a:rPr kumimoji="1" lang="ja-JP" altLang="en-US" sz="900" dirty="0" smtClean="0">
                <a:solidFill>
                  <a:srgbClr val="282828"/>
                </a:solidFill>
                <a:latin typeface="CiscoSansTT ExtraLight"/>
              </a:rPr>
              <a:t>オファー、</a:t>
            </a:r>
            <a:r>
              <a:rPr kumimoji="1" lang="en-US" altLang="ja-JP" sz="900" dirty="0" smtClean="0">
                <a:solidFill>
                  <a:srgbClr val="282828"/>
                </a:solidFill>
                <a:latin typeface="CiscoSansTT ExtraLight"/>
              </a:rPr>
              <a:t>TLS </a:t>
            </a:r>
            <a:r>
              <a:rPr kumimoji="1" lang="en-US" altLang="ja-JP" sz="900" dirty="0" err="1" smtClean="0">
                <a:solidFill>
                  <a:srgbClr val="282828"/>
                </a:solidFill>
                <a:latin typeface="CiscoSansTT ExtraLight"/>
              </a:rPr>
              <a:t>Extentions</a:t>
            </a:r>
            <a:endParaRPr kumimoji="1" lang="ja-JP" altLang="en-US" sz="900" dirty="0" smtClean="0">
              <a:solidFill>
                <a:srgbClr val="282828"/>
              </a:solidFill>
              <a:latin typeface="CiscoSansTT ExtraLight"/>
            </a:endParaRPr>
          </a:p>
        </p:txBody>
      </p:sp>
      <p:sp>
        <p:nvSpPr>
          <p:cNvPr id="56" name="テキスト ボックス 45"/>
          <p:cNvSpPr txBox="1"/>
          <p:nvPr/>
        </p:nvSpPr>
        <p:spPr>
          <a:xfrm>
            <a:off x="7942992" y="2600219"/>
            <a:ext cx="1120820" cy="230832"/>
          </a:xfrm>
          <a:prstGeom prst="rect">
            <a:avLst/>
          </a:prstGeom>
          <a:noFill/>
        </p:spPr>
        <p:txBody>
          <a:bodyPr wrap="none" rtlCol="0">
            <a:spAutoFit/>
          </a:bodyPr>
          <a:lstStyle/>
          <a:p>
            <a:pPr algn="ctr"/>
            <a:r>
              <a:rPr kumimoji="1" lang="en-US" altLang="ja-JP" sz="900" dirty="0" err="1" smtClean="0">
                <a:solidFill>
                  <a:srgbClr val="282828"/>
                </a:solidFill>
                <a:latin typeface="CiscoSansTT ExtraLight"/>
              </a:rPr>
              <a:t>Ciphersuite</a:t>
            </a:r>
            <a:r>
              <a:rPr kumimoji="1" lang="ja-JP" altLang="en-US" sz="900" dirty="0" smtClean="0">
                <a:solidFill>
                  <a:srgbClr val="282828"/>
                </a:solidFill>
                <a:latin typeface="CiscoSansTT ExtraLight"/>
              </a:rPr>
              <a:t>の選択</a:t>
            </a:r>
          </a:p>
        </p:txBody>
      </p:sp>
      <p:sp>
        <p:nvSpPr>
          <p:cNvPr id="57" name="テキスト ボックス 46"/>
          <p:cNvSpPr txBox="1"/>
          <p:nvPr/>
        </p:nvSpPr>
        <p:spPr>
          <a:xfrm>
            <a:off x="7900550" y="2896704"/>
            <a:ext cx="1196160" cy="230832"/>
          </a:xfrm>
          <a:prstGeom prst="rect">
            <a:avLst/>
          </a:prstGeom>
          <a:noFill/>
        </p:spPr>
        <p:txBody>
          <a:bodyPr wrap="none" rtlCol="0">
            <a:spAutoFit/>
          </a:bodyPr>
          <a:lstStyle/>
          <a:p>
            <a:pPr algn="ctr"/>
            <a:r>
              <a:rPr kumimoji="1" lang="ja-JP" altLang="en-US" sz="900" dirty="0" smtClean="0">
                <a:solidFill>
                  <a:srgbClr val="282828"/>
                </a:solidFill>
                <a:latin typeface="CiscoSansTT ExtraLight"/>
              </a:rPr>
              <a:t>クライアントのキー長</a:t>
            </a:r>
          </a:p>
        </p:txBody>
      </p:sp>
      <p:sp>
        <p:nvSpPr>
          <p:cNvPr id="58" name="テキスト ボックス 47"/>
          <p:cNvSpPr txBox="1"/>
          <p:nvPr/>
        </p:nvSpPr>
        <p:spPr>
          <a:xfrm>
            <a:off x="8098139" y="3582404"/>
            <a:ext cx="838691" cy="369332"/>
          </a:xfrm>
          <a:prstGeom prst="rect">
            <a:avLst/>
          </a:prstGeom>
          <a:noFill/>
        </p:spPr>
        <p:txBody>
          <a:bodyPr wrap="none" rtlCol="0">
            <a:spAutoFit/>
          </a:bodyPr>
          <a:lstStyle/>
          <a:p>
            <a:pPr algn="ctr"/>
            <a:r>
              <a:rPr kumimoji="1" lang="ja-JP" altLang="en-US" sz="900" dirty="0" smtClean="0">
                <a:solidFill>
                  <a:srgbClr val="282828"/>
                </a:solidFill>
                <a:latin typeface="CiscoSansTT ExtraLight"/>
              </a:rPr>
              <a:t>一連の時間、</a:t>
            </a:r>
            <a:endParaRPr kumimoji="1" lang="en-US" altLang="ja-JP" sz="900" dirty="0" smtClean="0">
              <a:solidFill>
                <a:srgbClr val="282828"/>
              </a:solidFill>
              <a:latin typeface="CiscoSansTT ExtraLight"/>
            </a:endParaRPr>
          </a:p>
          <a:p>
            <a:pPr algn="ctr"/>
            <a:r>
              <a:rPr kumimoji="1" lang="ja-JP" altLang="en-US" sz="900" dirty="0" smtClean="0">
                <a:solidFill>
                  <a:srgbClr val="282828"/>
                </a:solidFill>
                <a:latin typeface="CiscoSansTT ExtraLight"/>
              </a:rPr>
              <a:t>タイプ、長さ</a:t>
            </a:r>
          </a:p>
        </p:txBody>
      </p:sp>
      <p:sp>
        <p:nvSpPr>
          <p:cNvPr id="59" name="テキスト ボックス 2"/>
          <p:cNvSpPr txBox="1"/>
          <p:nvPr/>
        </p:nvSpPr>
        <p:spPr>
          <a:xfrm>
            <a:off x="98372" y="3824333"/>
            <a:ext cx="3666388" cy="954107"/>
          </a:xfrm>
          <a:prstGeom prst="rect">
            <a:avLst/>
          </a:prstGeom>
          <a:solidFill>
            <a:srgbClr val="FBAB18"/>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SPLT</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Sequence of Packet Length and Time</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パケット長と時間間隔</a:t>
            </a:r>
          </a:p>
        </p:txBody>
      </p:sp>
      <p:sp>
        <p:nvSpPr>
          <p:cNvPr id="60" name="テキスト ボックス 33"/>
          <p:cNvSpPr txBox="1"/>
          <p:nvPr/>
        </p:nvSpPr>
        <p:spPr>
          <a:xfrm>
            <a:off x="3090494" y="1128092"/>
            <a:ext cx="2452916" cy="954107"/>
          </a:xfrm>
          <a:prstGeom prst="rect">
            <a:avLst/>
          </a:prstGeom>
          <a:solidFill>
            <a:srgbClr val="FBAB18"/>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Byte Distribution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バイトコードのエントロピー</a:t>
            </a:r>
            <a:endParaRPr kumimoji="1" lang="en-US" altLang="ja-JP" sz="16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（ばらつきの傾向）</a:t>
            </a:r>
          </a:p>
        </p:txBody>
      </p:sp>
      <p:sp>
        <p:nvSpPr>
          <p:cNvPr id="61" name="テキスト ボックス 34"/>
          <p:cNvSpPr txBox="1"/>
          <p:nvPr/>
        </p:nvSpPr>
        <p:spPr>
          <a:xfrm>
            <a:off x="6322369" y="4191967"/>
            <a:ext cx="2004075" cy="707886"/>
          </a:xfrm>
          <a:prstGeom prst="rect">
            <a:avLst/>
          </a:prstGeom>
          <a:solidFill>
            <a:srgbClr val="FBAB18"/>
          </a:solid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TLS</a:t>
            </a:r>
            <a:r>
              <a:rPr kumimoji="1" lang="ja-JP" altLang="en-US" sz="24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メタデータ</a:t>
            </a:r>
            <a:endParaRPr kumimoji="1" lang="en-US" altLang="ja-JP" sz="24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282828"/>
                </a:solidFill>
                <a:effectLst/>
                <a:uLnTx/>
                <a:uFillTx/>
                <a:latin typeface="CiscoSansTT ExtraLight"/>
                <a:ea typeface="MS PGothic" charset="-128"/>
                <a:cs typeface="MS PGothic" charset="-128"/>
              </a:rPr>
              <a:t>ハンドシェイク時</a:t>
            </a:r>
          </a:p>
        </p:txBody>
      </p:sp>
      <p:pic>
        <p:nvPicPr>
          <p:cNvPr id="62" name="Picture 1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4688" y="-110284"/>
            <a:ext cx="2420770" cy="1210385"/>
          </a:xfrm>
          <a:prstGeom prst="rect">
            <a:avLst/>
          </a:prstGeom>
        </p:spPr>
      </p:pic>
      <p:sp>
        <p:nvSpPr>
          <p:cNvPr id="63" name="Rectangle 172"/>
          <p:cNvSpPr/>
          <p:nvPr/>
        </p:nvSpPr>
        <p:spPr>
          <a:xfrm>
            <a:off x="7340589" y="1024146"/>
            <a:ext cx="1090433" cy="261610"/>
          </a:xfrm>
          <a:prstGeom prst="rect">
            <a:avLst/>
          </a:prstGeom>
        </p:spPr>
        <p:txBody>
          <a:bodyPr wrap="square">
            <a:spAutoFit/>
          </a:bodyPr>
          <a:lstStyle/>
          <a:p>
            <a:pPr defTabSz="685800" fontAlgn="auto">
              <a:spcBef>
                <a:spcPts val="0"/>
              </a:spcBef>
              <a:spcAft>
                <a:spcPts val="0"/>
              </a:spcAft>
            </a:pPr>
            <a:r>
              <a:rPr lang="en-US" altLang="ja-JP" sz="1100" dirty="0" smtClean="0">
                <a:solidFill>
                  <a:srgbClr val="282828"/>
                </a:solidFill>
                <a:latin typeface="CiscoSansTT ExtraLight"/>
                <a:ea typeface="ＭＳ Ｐゴシック"/>
                <a:cs typeface="Arial" charset="0"/>
              </a:rPr>
              <a:t>Catalyst 9000</a:t>
            </a:r>
            <a:endParaRPr lang="en-US" sz="1100" dirty="0">
              <a:solidFill>
                <a:srgbClr val="282828"/>
              </a:solidFill>
              <a:latin typeface="CiscoSansTT ExtraLight"/>
              <a:ea typeface="ＭＳ Ｐゴシック"/>
              <a:cs typeface="Arial" charset="0"/>
            </a:endParaRPr>
          </a:p>
        </p:txBody>
      </p:sp>
    </p:spTree>
    <p:extLst>
      <p:ext uri="{BB962C8B-B14F-4D97-AF65-F5344CB8AC3E}">
        <p14:creationId xmlns:p14="http://schemas.microsoft.com/office/powerpoint/2010/main" val="1654413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085850"/>
            <a:ext cx="9144000" cy="3638550"/>
          </a:xfrm>
          <a:prstGeom prst="rect">
            <a:avLst/>
          </a:prstGeom>
          <a:solidFill>
            <a:srgbClr val="FFFFFF">
              <a:lumMod val="9500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
            </a:endParaRP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979" y="1163928"/>
            <a:ext cx="3448554" cy="3482395"/>
          </a:xfrm>
          <a:prstGeom prst="rect">
            <a:avLst/>
          </a:prstGeom>
          <a:ln>
            <a:solidFill>
              <a:srgbClr val="676767">
                <a:lumMod val="40000"/>
                <a:lumOff val="60000"/>
              </a:srgbClr>
            </a:solidFill>
          </a:ln>
        </p:spPr>
      </p:pic>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5232" y="1371715"/>
            <a:ext cx="2900312" cy="2651873"/>
          </a:xfrm>
          <a:prstGeom prst="rect">
            <a:avLst/>
          </a:prstGeom>
          <a:ln>
            <a:solidFill>
              <a:srgbClr val="676767">
                <a:lumMod val="40000"/>
                <a:lumOff val="60000"/>
              </a:srgbClr>
            </a:solidFill>
          </a:ln>
        </p:spPr>
      </p:pic>
      <p:sp>
        <p:nvSpPr>
          <p:cNvPr id="21" name="TextBox 20"/>
          <p:cNvSpPr txBox="1"/>
          <p:nvPr/>
        </p:nvSpPr>
        <p:spPr>
          <a:xfrm>
            <a:off x="3865435" y="1096607"/>
            <a:ext cx="1496945" cy="276999"/>
          </a:xfrm>
          <a:prstGeom prst="rect">
            <a:avLst/>
          </a:prstGeom>
          <a:noFill/>
        </p:spPr>
        <p:txBody>
          <a:bodyPr wrap="square" rtlCol="0">
            <a:spAutoFit/>
          </a:bodyPr>
          <a:lstStyle/>
          <a:p>
            <a:r>
              <a:rPr lang="en-US" sz="1200" dirty="0" smtClean="0">
                <a:solidFill>
                  <a:srgbClr val="282828"/>
                </a:solidFill>
                <a:latin typeface="ＭＳ Ｐゴシック" panose="020B0600070205080204" pitchFamily="50" charset="-128"/>
                <a:ea typeface="ＭＳ Ｐゴシック" panose="020B0600070205080204" pitchFamily="50" charset="-128"/>
              </a:rPr>
              <a:t>Cognitive Analytics</a:t>
            </a:r>
            <a:endParaRPr lang="en-US" sz="1200" dirty="0">
              <a:solidFill>
                <a:srgbClr val="282828"/>
              </a:solidFill>
              <a:latin typeface="ＭＳ Ｐゴシック" panose="020B0600070205080204" pitchFamily="50" charset="-128"/>
              <a:ea typeface="ＭＳ Ｐゴシック" panose="020B0600070205080204" pitchFamily="50" charset="-128"/>
            </a:endParaRPr>
          </a:p>
        </p:txBody>
      </p:sp>
      <p:sp>
        <p:nvSpPr>
          <p:cNvPr id="22" name="Title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ＭＳ Ｐゴシック" panose="020B0600070205080204" pitchFamily="50" charset="-128"/>
                <a:ea typeface="ＭＳ Ｐゴシック" panose="020B0600070205080204" pitchFamily="50" charset="-128"/>
              </a:rPr>
              <a:t>管理画面</a:t>
            </a:r>
            <a:endParaRPr lang="ja-JP" altLang="en-US" dirty="0" smtClean="0">
              <a:latin typeface="ＭＳ Ｐゴシック" panose="020B0600070205080204" pitchFamily="50" charset="-128"/>
              <a:ea typeface="ＭＳ Ｐゴシック" panose="020B0600070205080204" pitchFamily="50" charset="-128"/>
            </a:endParaRPr>
          </a:p>
        </p:txBody>
      </p:sp>
      <p:pic>
        <p:nvPicPr>
          <p:cNvPr id="23" name="Picture 22"/>
          <p:cNvPicPr>
            <a:picLocks noChangeAspect="1"/>
          </p:cNvPicPr>
          <p:nvPr/>
        </p:nvPicPr>
        <p:blipFill>
          <a:blip r:embed="rId4"/>
          <a:stretch>
            <a:fillRect/>
          </a:stretch>
        </p:blipFill>
        <p:spPr>
          <a:xfrm>
            <a:off x="2501895" y="1371715"/>
            <a:ext cx="2801067" cy="3284950"/>
          </a:xfrm>
          <a:prstGeom prst="rect">
            <a:avLst/>
          </a:prstGeom>
          <a:ln>
            <a:solidFill>
              <a:srgbClr val="676767">
                <a:lumMod val="40000"/>
                <a:lumOff val="60000"/>
              </a:srgbClr>
            </a:solidFill>
          </a:ln>
        </p:spPr>
      </p:pic>
      <p:sp>
        <p:nvSpPr>
          <p:cNvPr id="24" name="Freeform 23"/>
          <p:cNvSpPr/>
          <p:nvPr/>
        </p:nvSpPr>
        <p:spPr>
          <a:xfrm>
            <a:off x="1406874" y="1373606"/>
            <a:ext cx="1095020" cy="3283058"/>
          </a:xfrm>
          <a:custGeom>
            <a:avLst/>
            <a:gdLst>
              <a:gd name="connsiteX0" fmla="*/ 0 w 1317356"/>
              <a:gd name="connsiteY0" fmla="*/ 2092272 h 3549112"/>
              <a:gd name="connsiteX1" fmla="*/ 1317356 w 1317356"/>
              <a:gd name="connsiteY1" fmla="*/ 0 h 3549112"/>
              <a:gd name="connsiteX2" fmla="*/ 1294108 w 1317356"/>
              <a:gd name="connsiteY2" fmla="*/ 3549112 h 3549112"/>
              <a:gd name="connsiteX3" fmla="*/ 0 w 1317356"/>
              <a:gd name="connsiteY3" fmla="*/ 2092272 h 3549112"/>
              <a:gd name="connsiteX0" fmla="*/ 0 w 1253653"/>
              <a:gd name="connsiteY0" fmla="*/ 2385734 h 3549112"/>
              <a:gd name="connsiteX1" fmla="*/ 1253653 w 1253653"/>
              <a:gd name="connsiteY1" fmla="*/ 0 h 3549112"/>
              <a:gd name="connsiteX2" fmla="*/ 1230405 w 1253653"/>
              <a:gd name="connsiteY2" fmla="*/ 3549112 h 3549112"/>
              <a:gd name="connsiteX3" fmla="*/ 0 w 1253653"/>
              <a:gd name="connsiteY3" fmla="*/ 2385734 h 3549112"/>
              <a:gd name="connsiteX0" fmla="*/ 0 w 1218200"/>
              <a:gd name="connsiteY0" fmla="*/ 3415423 h 3549112"/>
              <a:gd name="connsiteX1" fmla="*/ 1218200 w 1218200"/>
              <a:gd name="connsiteY1" fmla="*/ 0 h 3549112"/>
              <a:gd name="connsiteX2" fmla="*/ 1194952 w 1218200"/>
              <a:gd name="connsiteY2" fmla="*/ 3549112 h 3549112"/>
              <a:gd name="connsiteX3" fmla="*/ 0 w 1218200"/>
              <a:gd name="connsiteY3" fmla="*/ 3415423 h 3549112"/>
              <a:gd name="connsiteX0" fmla="*/ 0 w 1223739"/>
              <a:gd name="connsiteY0" fmla="*/ 3441166 h 3549112"/>
              <a:gd name="connsiteX1" fmla="*/ 1223739 w 1223739"/>
              <a:gd name="connsiteY1" fmla="*/ 0 h 3549112"/>
              <a:gd name="connsiteX2" fmla="*/ 1200491 w 1223739"/>
              <a:gd name="connsiteY2" fmla="*/ 3549112 h 3549112"/>
              <a:gd name="connsiteX3" fmla="*/ 0 w 1223739"/>
              <a:gd name="connsiteY3" fmla="*/ 3441166 h 3549112"/>
              <a:gd name="connsiteX0" fmla="*/ 0 w 1234818"/>
              <a:gd name="connsiteY0" fmla="*/ 2408902 h 3549112"/>
              <a:gd name="connsiteX1" fmla="*/ 1234818 w 1234818"/>
              <a:gd name="connsiteY1" fmla="*/ 0 h 3549112"/>
              <a:gd name="connsiteX2" fmla="*/ 1211570 w 1234818"/>
              <a:gd name="connsiteY2" fmla="*/ 3549112 h 3549112"/>
              <a:gd name="connsiteX3" fmla="*/ 0 w 1234818"/>
              <a:gd name="connsiteY3" fmla="*/ 2408902 h 3549112"/>
              <a:gd name="connsiteX0" fmla="*/ 0 w 1268055"/>
              <a:gd name="connsiteY0" fmla="*/ 2411477 h 3549112"/>
              <a:gd name="connsiteX1" fmla="*/ 1268055 w 1268055"/>
              <a:gd name="connsiteY1" fmla="*/ 0 h 3549112"/>
              <a:gd name="connsiteX2" fmla="*/ 1244807 w 1268055"/>
              <a:gd name="connsiteY2" fmla="*/ 3549112 h 3549112"/>
              <a:gd name="connsiteX3" fmla="*/ 0 w 1268055"/>
              <a:gd name="connsiteY3" fmla="*/ 2411477 h 3549112"/>
              <a:gd name="connsiteX0" fmla="*/ 0 w 1268055"/>
              <a:gd name="connsiteY0" fmla="*/ 3432928 h 3549112"/>
              <a:gd name="connsiteX1" fmla="*/ 1268055 w 1268055"/>
              <a:gd name="connsiteY1" fmla="*/ 0 h 3549112"/>
              <a:gd name="connsiteX2" fmla="*/ 1244807 w 1268055"/>
              <a:gd name="connsiteY2" fmla="*/ 3549112 h 3549112"/>
              <a:gd name="connsiteX3" fmla="*/ 0 w 1268055"/>
              <a:gd name="connsiteY3" fmla="*/ 3432928 h 3549112"/>
              <a:gd name="connsiteX0" fmla="*/ 0 w 1782848"/>
              <a:gd name="connsiteY0" fmla="*/ 2195106 h 3549112"/>
              <a:gd name="connsiteX1" fmla="*/ 1782848 w 1782848"/>
              <a:gd name="connsiteY1" fmla="*/ 0 h 3549112"/>
              <a:gd name="connsiteX2" fmla="*/ 1759600 w 1782848"/>
              <a:gd name="connsiteY2" fmla="*/ 3549112 h 3549112"/>
              <a:gd name="connsiteX3" fmla="*/ 0 w 1782848"/>
              <a:gd name="connsiteY3" fmla="*/ 2195106 h 3549112"/>
              <a:gd name="connsiteX0" fmla="*/ 0 w 1273664"/>
              <a:gd name="connsiteY0" fmla="*/ 2346212 h 3549112"/>
              <a:gd name="connsiteX1" fmla="*/ 1273664 w 1273664"/>
              <a:gd name="connsiteY1" fmla="*/ 0 h 3549112"/>
              <a:gd name="connsiteX2" fmla="*/ 1250416 w 1273664"/>
              <a:gd name="connsiteY2" fmla="*/ 3549112 h 3549112"/>
              <a:gd name="connsiteX3" fmla="*/ 0 w 1273664"/>
              <a:gd name="connsiteY3" fmla="*/ 2346212 h 3549112"/>
            </a:gdLst>
            <a:ahLst/>
            <a:cxnLst>
              <a:cxn ang="0">
                <a:pos x="connsiteX0" y="connsiteY0"/>
              </a:cxn>
              <a:cxn ang="0">
                <a:pos x="connsiteX1" y="connsiteY1"/>
              </a:cxn>
              <a:cxn ang="0">
                <a:pos x="connsiteX2" y="connsiteY2"/>
              </a:cxn>
              <a:cxn ang="0">
                <a:pos x="connsiteX3" y="connsiteY3"/>
              </a:cxn>
            </a:cxnLst>
            <a:rect l="l" t="t" r="r" b="b"/>
            <a:pathLst>
              <a:path w="1273664" h="3549112">
                <a:moveTo>
                  <a:pt x="0" y="2346212"/>
                </a:moveTo>
                <a:lnTo>
                  <a:pt x="1273664" y="0"/>
                </a:lnTo>
                <a:lnTo>
                  <a:pt x="1250416" y="3549112"/>
                </a:lnTo>
                <a:lnTo>
                  <a:pt x="0" y="2346212"/>
                </a:lnTo>
                <a:close/>
              </a:path>
            </a:pathLst>
          </a:custGeom>
          <a:solidFill>
            <a:srgbClr val="282828">
              <a:lumMod val="10000"/>
              <a:lumOff val="90000"/>
              <a:alpha val="6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
            </a:endParaRPr>
          </a:p>
        </p:txBody>
      </p:sp>
      <p:grpSp>
        <p:nvGrpSpPr>
          <p:cNvPr id="25" name="Group 24"/>
          <p:cNvGrpSpPr/>
          <p:nvPr/>
        </p:nvGrpSpPr>
        <p:grpSpPr>
          <a:xfrm>
            <a:off x="2018758" y="3129794"/>
            <a:ext cx="294242" cy="294242"/>
            <a:chOff x="2898231" y="3228458"/>
            <a:chExt cx="585788" cy="585788"/>
          </a:xfrm>
        </p:grpSpPr>
        <p:sp>
          <p:nvSpPr>
            <p:cNvPr id="26" name="Oval 25"/>
            <p:cNvSpPr/>
            <p:nvPr/>
          </p:nvSpPr>
          <p:spPr>
            <a:xfrm>
              <a:off x="2898231" y="3228458"/>
              <a:ext cx="585788" cy="585788"/>
            </a:xfrm>
            <a:prstGeom prst="ellipse">
              <a:avLst/>
            </a:prstGeom>
            <a:solidFill>
              <a:srgbClr val="00507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
              </a:endParaRPr>
            </a:p>
          </p:txBody>
        </p:sp>
        <p:sp>
          <p:nvSpPr>
            <p:cNvPr id="27" name="Freeform 5"/>
            <p:cNvSpPr>
              <a:spLocks/>
            </p:cNvSpPr>
            <p:nvPr/>
          </p:nvSpPr>
          <p:spPr bwMode="auto">
            <a:xfrm>
              <a:off x="3044691" y="3380255"/>
              <a:ext cx="292870" cy="282187"/>
            </a:xfrm>
            <a:custGeom>
              <a:avLst/>
              <a:gdLst>
                <a:gd name="T0" fmla="*/ 516 w 538"/>
                <a:gd name="T1" fmla="*/ 225 h 517"/>
                <a:gd name="T2" fmla="*/ 511 w 538"/>
                <a:gd name="T3" fmla="*/ 220 h 517"/>
                <a:gd name="T4" fmla="*/ 508 w 538"/>
                <a:gd name="T5" fmla="*/ 217 h 517"/>
                <a:gd name="T6" fmla="*/ 318 w 538"/>
                <a:gd name="T7" fmla="*/ 23 h 517"/>
                <a:gd name="T8" fmla="*/ 246 w 538"/>
                <a:gd name="T9" fmla="*/ 23 h 517"/>
                <a:gd name="T10" fmla="*/ 246 w 538"/>
                <a:gd name="T11" fmla="*/ 96 h 517"/>
                <a:gd name="T12" fmla="*/ 350 w 538"/>
                <a:gd name="T13" fmla="*/ 201 h 517"/>
                <a:gd name="T14" fmla="*/ 56 w 538"/>
                <a:gd name="T15" fmla="*/ 202 h 517"/>
                <a:gd name="T16" fmla="*/ 0 w 538"/>
                <a:gd name="T17" fmla="*/ 261 h 517"/>
                <a:gd name="T18" fmla="*/ 56 w 538"/>
                <a:gd name="T19" fmla="*/ 315 h 517"/>
                <a:gd name="T20" fmla="*/ 356 w 538"/>
                <a:gd name="T21" fmla="*/ 315 h 517"/>
                <a:gd name="T22" fmla="*/ 246 w 538"/>
                <a:gd name="T23" fmla="*/ 427 h 517"/>
                <a:gd name="T24" fmla="*/ 246 w 538"/>
                <a:gd name="T25" fmla="*/ 500 h 517"/>
                <a:gd name="T26" fmla="*/ 279 w 538"/>
                <a:gd name="T27" fmla="*/ 517 h 517"/>
                <a:gd name="T28" fmla="*/ 318 w 538"/>
                <a:gd name="T29" fmla="*/ 500 h 517"/>
                <a:gd name="T30" fmla="*/ 516 w 538"/>
                <a:gd name="T31" fmla="*/ 298 h 517"/>
                <a:gd name="T32" fmla="*/ 516 w 538"/>
                <a:gd name="T33" fmla="*/ 22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8" h="517">
                  <a:moveTo>
                    <a:pt x="516" y="225"/>
                  </a:moveTo>
                  <a:cubicBezTo>
                    <a:pt x="516" y="225"/>
                    <a:pt x="516" y="225"/>
                    <a:pt x="511" y="220"/>
                  </a:cubicBezTo>
                  <a:cubicBezTo>
                    <a:pt x="510" y="219"/>
                    <a:pt x="509" y="218"/>
                    <a:pt x="508" y="217"/>
                  </a:cubicBezTo>
                  <a:cubicBezTo>
                    <a:pt x="493" y="201"/>
                    <a:pt x="448" y="156"/>
                    <a:pt x="318" y="23"/>
                  </a:cubicBezTo>
                  <a:cubicBezTo>
                    <a:pt x="296" y="0"/>
                    <a:pt x="263" y="0"/>
                    <a:pt x="246" y="23"/>
                  </a:cubicBezTo>
                  <a:cubicBezTo>
                    <a:pt x="224" y="40"/>
                    <a:pt x="224" y="73"/>
                    <a:pt x="246" y="96"/>
                  </a:cubicBezTo>
                  <a:cubicBezTo>
                    <a:pt x="246" y="96"/>
                    <a:pt x="246" y="96"/>
                    <a:pt x="350" y="201"/>
                  </a:cubicBezTo>
                  <a:cubicBezTo>
                    <a:pt x="278" y="201"/>
                    <a:pt x="178" y="201"/>
                    <a:pt x="56" y="202"/>
                  </a:cubicBezTo>
                  <a:cubicBezTo>
                    <a:pt x="28" y="203"/>
                    <a:pt x="0" y="226"/>
                    <a:pt x="0" y="261"/>
                  </a:cubicBezTo>
                  <a:cubicBezTo>
                    <a:pt x="0" y="291"/>
                    <a:pt x="28" y="315"/>
                    <a:pt x="56" y="315"/>
                  </a:cubicBezTo>
                  <a:cubicBezTo>
                    <a:pt x="56" y="315"/>
                    <a:pt x="184" y="315"/>
                    <a:pt x="356" y="315"/>
                  </a:cubicBezTo>
                  <a:cubicBezTo>
                    <a:pt x="329" y="342"/>
                    <a:pt x="293" y="379"/>
                    <a:pt x="246" y="427"/>
                  </a:cubicBezTo>
                  <a:cubicBezTo>
                    <a:pt x="224" y="449"/>
                    <a:pt x="224" y="483"/>
                    <a:pt x="246" y="500"/>
                  </a:cubicBezTo>
                  <a:cubicBezTo>
                    <a:pt x="252" y="511"/>
                    <a:pt x="268" y="517"/>
                    <a:pt x="279" y="517"/>
                  </a:cubicBezTo>
                  <a:cubicBezTo>
                    <a:pt x="296" y="517"/>
                    <a:pt x="307" y="511"/>
                    <a:pt x="318" y="500"/>
                  </a:cubicBezTo>
                  <a:cubicBezTo>
                    <a:pt x="318" y="500"/>
                    <a:pt x="318" y="500"/>
                    <a:pt x="516" y="298"/>
                  </a:cubicBezTo>
                  <a:cubicBezTo>
                    <a:pt x="538" y="281"/>
                    <a:pt x="538" y="247"/>
                    <a:pt x="516" y="225"/>
                  </a:cubicBezTo>
                  <a:close/>
                </a:path>
              </a:pathLst>
            </a:custGeom>
            <a:solidFill>
              <a:srgbClr val="FBAB1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82828"/>
                </a:solidFill>
                <a:effectLst/>
                <a:uLnTx/>
                <a:uFillTx/>
                <a:latin typeface="ＭＳ Ｐゴシック" panose="020B0600070205080204" pitchFamily="50" charset="-128"/>
                <a:ea typeface="ＭＳ Ｐゴシック" panose="020B0600070205080204" pitchFamily="50" charset="-128"/>
              </a:endParaRPr>
            </a:p>
          </p:txBody>
        </p:sp>
      </p:grpSp>
      <p:sp>
        <p:nvSpPr>
          <p:cNvPr id="28" name="TextBox 27"/>
          <p:cNvSpPr txBox="1"/>
          <p:nvPr/>
        </p:nvSpPr>
        <p:spPr>
          <a:xfrm>
            <a:off x="6229994" y="1096607"/>
            <a:ext cx="2170787" cy="276999"/>
          </a:xfrm>
          <a:prstGeom prst="rect">
            <a:avLst/>
          </a:prstGeom>
          <a:noFill/>
        </p:spPr>
        <p:txBody>
          <a:bodyPr wrap="none" rtlCol="0">
            <a:spAutoFit/>
          </a:bodyPr>
          <a:lstStyle/>
          <a:p>
            <a:pPr algn="ctr"/>
            <a:r>
              <a:rPr lang="en-US" sz="1200" dirty="0">
                <a:solidFill>
                  <a:srgbClr val="282828"/>
                </a:solidFill>
                <a:latin typeface="ＭＳ Ｐゴシック" panose="020B0600070205080204" pitchFamily="50" charset="-128"/>
                <a:ea typeface="ＭＳ Ｐゴシック" panose="020B0600070205080204" pitchFamily="50" charset="-128"/>
              </a:rPr>
              <a:t>Expanded CTA </a:t>
            </a:r>
            <a:r>
              <a:rPr lang="en-US" sz="1200" dirty="0" smtClean="0">
                <a:solidFill>
                  <a:srgbClr val="282828"/>
                </a:solidFill>
                <a:latin typeface="ＭＳ Ｐゴシック" panose="020B0600070205080204" pitchFamily="50" charset="-128"/>
                <a:ea typeface="ＭＳ Ｐゴシック" panose="020B0600070205080204" pitchFamily="50" charset="-128"/>
              </a:rPr>
              <a:t>dashboard view</a:t>
            </a:r>
            <a:endParaRPr lang="en-US" sz="1200" dirty="0">
              <a:solidFill>
                <a:srgbClr val="282828"/>
              </a:solidFill>
              <a:latin typeface="ＭＳ Ｐゴシック" panose="020B0600070205080204" pitchFamily="50" charset="-128"/>
              <a:ea typeface="ＭＳ Ｐゴシック" panose="020B0600070205080204" pitchFamily="50" charset="-128"/>
            </a:endParaRPr>
          </a:p>
        </p:txBody>
      </p:sp>
      <p:sp>
        <p:nvSpPr>
          <p:cNvPr id="29" name="Rectangle 28"/>
          <p:cNvSpPr/>
          <p:nvPr/>
        </p:nvSpPr>
        <p:spPr bwMode="auto">
          <a:xfrm>
            <a:off x="2550055" y="1406779"/>
            <a:ext cx="2535510" cy="263005"/>
          </a:xfrm>
          <a:prstGeom prst="rect">
            <a:avLst/>
          </a:prstGeom>
          <a:solidFill>
            <a:srgbClr val="58595B">
              <a:lumMod val="75000"/>
            </a:srgbClr>
          </a:solidFill>
          <a:ln w="12700" cap="flat">
            <a:noFill/>
            <a:miter lim="800000"/>
            <a:headEnd type="none" w="med" len="med"/>
            <a:tailEnd type="none" w="med" len="med"/>
          </a:ln>
        </p:spPr>
        <p:txBody>
          <a:bodyPr lIns="91440" tIns="45720" rIns="91440" bIns="45720" rtlCol="0" anchor="ctr"/>
          <a:lstStyle/>
          <a:p>
            <a:pPr defTabSz="514350" fontAlgn="auto">
              <a:spcBef>
                <a:spcPts val="0"/>
              </a:spcBef>
              <a:spcAft>
                <a:spcPts val="0"/>
              </a:spcAft>
              <a:defRPr/>
            </a:pPr>
            <a:r>
              <a:rPr lang="en-US" sz="900" kern="0" dirty="0" smtClean="0">
                <a:solidFill>
                  <a:srgbClr val="FFFFFF"/>
                </a:solidFill>
                <a:latin typeface="ＭＳ Ｐゴシック" panose="020B0600070205080204" pitchFamily="50" charset="-128"/>
                <a:ea typeface="ＭＳ Ｐゴシック" panose="020B0600070205080204" pitchFamily="50" charset="-128"/>
                <a:cs typeface="Arial" pitchFamily="-107" charset="0"/>
                <a:sym typeface="Arial" pitchFamily="-107" charset="0"/>
              </a:rPr>
              <a:t>Cognitive Analytics</a:t>
            </a:r>
          </a:p>
        </p:txBody>
      </p:sp>
      <p:sp>
        <p:nvSpPr>
          <p:cNvPr id="30" name="Freeform 29"/>
          <p:cNvSpPr/>
          <p:nvPr/>
        </p:nvSpPr>
        <p:spPr>
          <a:xfrm>
            <a:off x="5064368" y="1371224"/>
            <a:ext cx="800864" cy="2644882"/>
          </a:xfrm>
          <a:custGeom>
            <a:avLst/>
            <a:gdLst>
              <a:gd name="connsiteX0" fmla="*/ 0 w 1317356"/>
              <a:gd name="connsiteY0" fmla="*/ 2092272 h 3549112"/>
              <a:gd name="connsiteX1" fmla="*/ 1317356 w 1317356"/>
              <a:gd name="connsiteY1" fmla="*/ 0 h 3549112"/>
              <a:gd name="connsiteX2" fmla="*/ 1294108 w 1317356"/>
              <a:gd name="connsiteY2" fmla="*/ 3549112 h 3549112"/>
              <a:gd name="connsiteX3" fmla="*/ 0 w 1317356"/>
              <a:gd name="connsiteY3" fmla="*/ 2092272 h 3549112"/>
              <a:gd name="connsiteX0" fmla="*/ 0 w 1253653"/>
              <a:gd name="connsiteY0" fmla="*/ 2385734 h 3549112"/>
              <a:gd name="connsiteX1" fmla="*/ 1253653 w 1253653"/>
              <a:gd name="connsiteY1" fmla="*/ 0 h 3549112"/>
              <a:gd name="connsiteX2" fmla="*/ 1230405 w 1253653"/>
              <a:gd name="connsiteY2" fmla="*/ 3549112 h 3549112"/>
              <a:gd name="connsiteX3" fmla="*/ 0 w 1253653"/>
              <a:gd name="connsiteY3" fmla="*/ 2385734 h 3549112"/>
              <a:gd name="connsiteX0" fmla="*/ 0 w 1218200"/>
              <a:gd name="connsiteY0" fmla="*/ 3415423 h 3549112"/>
              <a:gd name="connsiteX1" fmla="*/ 1218200 w 1218200"/>
              <a:gd name="connsiteY1" fmla="*/ 0 h 3549112"/>
              <a:gd name="connsiteX2" fmla="*/ 1194952 w 1218200"/>
              <a:gd name="connsiteY2" fmla="*/ 3549112 h 3549112"/>
              <a:gd name="connsiteX3" fmla="*/ 0 w 1218200"/>
              <a:gd name="connsiteY3" fmla="*/ 3415423 h 3549112"/>
              <a:gd name="connsiteX0" fmla="*/ 0 w 1223739"/>
              <a:gd name="connsiteY0" fmla="*/ 3441166 h 3549112"/>
              <a:gd name="connsiteX1" fmla="*/ 1223739 w 1223739"/>
              <a:gd name="connsiteY1" fmla="*/ 0 h 3549112"/>
              <a:gd name="connsiteX2" fmla="*/ 1200491 w 1223739"/>
              <a:gd name="connsiteY2" fmla="*/ 3549112 h 3549112"/>
              <a:gd name="connsiteX3" fmla="*/ 0 w 1223739"/>
              <a:gd name="connsiteY3" fmla="*/ 3441166 h 3549112"/>
              <a:gd name="connsiteX0" fmla="*/ 0 w 1234818"/>
              <a:gd name="connsiteY0" fmla="*/ 2408902 h 3549112"/>
              <a:gd name="connsiteX1" fmla="*/ 1234818 w 1234818"/>
              <a:gd name="connsiteY1" fmla="*/ 0 h 3549112"/>
              <a:gd name="connsiteX2" fmla="*/ 1211570 w 1234818"/>
              <a:gd name="connsiteY2" fmla="*/ 3549112 h 3549112"/>
              <a:gd name="connsiteX3" fmla="*/ 0 w 1234818"/>
              <a:gd name="connsiteY3" fmla="*/ 2408902 h 3549112"/>
              <a:gd name="connsiteX0" fmla="*/ 0 w 1268055"/>
              <a:gd name="connsiteY0" fmla="*/ 2411477 h 3549112"/>
              <a:gd name="connsiteX1" fmla="*/ 1268055 w 1268055"/>
              <a:gd name="connsiteY1" fmla="*/ 0 h 3549112"/>
              <a:gd name="connsiteX2" fmla="*/ 1244807 w 1268055"/>
              <a:gd name="connsiteY2" fmla="*/ 3549112 h 3549112"/>
              <a:gd name="connsiteX3" fmla="*/ 0 w 1268055"/>
              <a:gd name="connsiteY3" fmla="*/ 2411477 h 3549112"/>
              <a:gd name="connsiteX0" fmla="*/ 0 w 1268055"/>
              <a:gd name="connsiteY0" fmla="*/ 3432928 h 3549112"/>
              <a:gd name="connsiteX1" fmla="*/ 1268055 w 1268055"/>
              <a:gd name="connsiteY1" fmla="*/ 0 h 3549112"/>
              <a:gd name="connsiteX2" fmla="*/ 1244807 w 1268055"/>
              <a:gd name="connsiteY2" fmla="*/ 3549112 h 3549112"/>
              <a:gd name="connsiteX3" fmla="*/ 0 w 1268055"/>
              <a:gd name="connsiteY3" fmla="*/ 3432928 h 3549112"/>
              <a:gd name="connsiteX0" fmla="*/ 0 w 337425"/>
              <a:gd name="connsiteY0" fmla="*/ 1571250 h 3549112"/>
              <a:gd name="connsiteX1" fmla="*/ 337425 w 337425"/>
              <a:gd name="connsiteY1" fmla="*/ 0 h 3549112"/>
              <a:gd name="connsiteX2" fmla="*/ 314177 w 337425"/>
              <a:gd name="connsiteY2" fmla="*/ 3549112 h 3549112"/>
              <a:gd name="connsiteX3" fmla="*/ 0 w 337425"/>
              <a:gd name="connsiteY3" fmla="*/ 1571250 h 3549112"/>
              <a:gd name="connsiteX0" fmla="*/ 0 w 337425"/>
              <a:gd name="connsiteY0" fmla="*/ 1571250 h 2890111"/>
              <a:gd name="connsiteX1" fmla="*/ 337425 w 337425"/>
              <a:gd name="connsiteY1" fmla="*/ 0 h 2890111"/>
              <a:gd name="connsiteX2" fmla="*/ 296451 w 337425"/>
              <a:gd name="connsiteY2" fmla="*/ 2890111 h 2890111"/>
              <a:gd name="connsiteX3" fmla="*/ 0 w 337425"/>
              <a:gd name="connsiteY3" fmla="*/ 1571250 h 2890111"/>
              <a:gd name="connsiteX0" fmla="*/ 0 w 296451"/>
              <a:gd name="connsiteY0" fmla="*/ 1573824 h 2892685"/>
              <a:gd name="connsiteX1" fmla="*/ 295879 w 296451"/>
              <a:gd name="connsiteY1" fmla="*/ 0 h 2892685"/>
              <a:gd name="connsiteX2" fmla="*/ 296451 w 296451"/>
              <a:gd name="connsiteY2" fmla="*/ 2892685 h 2892685"/>
              <a:gd name="connsiteX3" fmla="*/ 0 w 296451"/>
              <a:gd name="connsiteY3" fmla="*/ 1573824 h 2892685"/>
              <a:gd name="connsiteX0" fmla="*/ 0 w 296451"/>
              <a:gd name="connsiteY0" fmla="*/ 1573824 h 2859219"/>
              <a:gd name="connsiteX1" fmla="*/ 295879 w 296451"/>
              <a:gd name="connsiteY1" fmla="*/ 0 h 2859219"/>
              <a:gd name="connsiteX2" fmla="*/ 296451 w 296451"/>
              <a:gd name="connsiteY2" fmla="*/ 2859219 h 2859219"/>
              <a:gd name="connsiteX3" fmla="*/ 0 w 296451"/>
              <a:gd name="connsiteY3" fmla="*/ 1573824 h 2859219"/>
              <a:gd name="connsiteX0" fmla="*/ 0 w 420102"/>
              <a:gd name="connsiteY0" fmla="*/ 712054 h 2859219"/>
              <a:gd name="connsiteX1" fmla="*/ 419530 w 420102"/>
              <a:gd name="connsiteY1" fmla="*/ 0 h 2859219"/>
              <a:gd name="connsiteX2" fmla="*/ 420102 w 420102"/>
              <a:gd name="connsiteY2" fmla="*/ 2859219 h 2859219"/>
              <a:gd name="connsiteX3" fmla="*/ 0 w 420102"/>
              <a:gd name="connsiteY3" fmla="*/ 712054 h 2859219"/>
            </a:gdLst>
            <a:ahLst/>
            <a:cxnLst>
              <a:cxn ang="0">
                <a:pos x="connsiteX0" y="connsiteY0"/>
              </a:cxn>
              <a:cxn ang="0">
                <a:pos x="connsiteX1" y="connsiteY1"/>
              </a:cxn>
              <a:cxn ang="0">
                <a:pos x="connsiteX2" y="connsiteY2"/>
              </a:cxn>
              <a:cxn ang="0">
                <a:pos x="connsiteX3" y="connsiteY3"/>
              </a:cxn>
            </a:cxnLst>
            <a:rect l="l" t="t" r="r" b="b"/>
            <a:pathLst>
              <a:path w="420102" h="2859219">
                <a:moveTo>
                  <a:pt x="0" y="712054"/>
                </a:moveTo>
                <a:lnTo>
                  <a:pt x="419530" y="0"/>
                </a:lnTo>
                <a:cubicBezTo>
                  <a:pt x="419721" y="964228"/>
                  <a:pt x="419911" y="1894991"/>
                  <a:pt x="420102" y="2859219"/>
                </a:cubicBezTo>
                <a:lnTo>
                  <a:pt x="0" y="712054"/>
                </a:lnTo>
                <a:close/>
              </a:path>
            </a:pathLst>
          </a:custGeom>
          <a:solidFill>
            <a:srgbClr val="282828">
              <a:lumMod val="10000"/>
              <a:lumOff val="90000"/>
              <a:alpha val="61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
            </a:endParaRPr>
          </a:p>
        </p:txBody>
      </p:sp>
      <p:grpSp>
        <p:nvGrpSpPr>
          <p:cNvPr id="31" name="Group 30"/>
          <p:cNvGrpSpPr/>
          <p:nvPr/>
        </p:nvGrpSpPr>
        <p:grpSpPr>
          <a:xfrm>
            <a:off x="5442026" y="1963566"/>
            <a:ext cx="294242" cy="294242"/>
            <a:chOff x="2898231" y="3228458"/>
            <a:chExt cx="585788" cy="585788"/>
          </a:xfrm>
        </p:grpSpPr>
        <p:sp>
          <p:nvSpPr>
            <p:cNvPr id="32" name="Oval 31"/>
            <p:cNvSpPr/>
            <p:nvPr/>
          </p:nvSpPr>
          <p:spPr>
            <a:xfrm>
              <a:off x="2898231" y="3228458"/>
              <a:ext cx="585788" cy="585788"/>
            </a:xfrm>
            <a:prstGeom prst="ellipse">
              <a:avLst/>
            </a:prstGeom>
            <a:solidFill>
              <a:srgbClr val="00507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
              </a:endParaRPr>
            </a:p>
          </p:txBody>
        </p:sp>
        <p:sp>
          <p:nvSpPr>
            <p:cNvPr id="33" name="Freeform 5"/>
            <p:cNvSpPr>
              <a:spLocks/>
            </p:cNvSpPr>
            <p:nvPr/>
          </p:nvSpPr>
          <p:spPr bwMode="auto">
            <a:xfrm>
              <a:off x="3044690" y="3380258"/>
              <a:ext cx="292870" cy="282188"/>
            </a:xfrm>
            <a:custGeom>
              <a:avLst/>
              <a:gdLst>
                <a:gd name="T0" fmla="*/ 516 w 538"/>
                <a:gd name="T1" fmla="*/ 225 h 517"/>
                <a:gd name="T2" fmla="*/ 511 w 538"/>
                <a:gd name="T3" fmla="*/ 220 h 517"/>
                <a:gd name="T4" fmla="*/ 508 w 538"/>
                <a:gd name="T5" fmla="*/ 217 h 517"/>
                <a:gd name="T6" fmla="*/ 318 w 538"/>
                <a:gd name="T7" fmla="*/ 23 h 517"/>
                <a:gd name="T8" fmla="*/ 246 w 538"/>
                <a:gd name="T9" fmla="*/ 23 h 517"/>
                <a:gd name="T10" fmla="*/ 246 w 538"/>
                <a:gd name="T11" fmla="*/ 96 h 517"/>
                <a:gd name="T12" fmla="*/ 350 w 538"/>
                <a:gd name="T13" fmla="*/ 201 h 517"/>
                <a:gd name="T14" fmla="*/ 56 w 538"/>
                <a:gd name="T15" fmla="*/ 202 h 517"/>
                <a:gd name="T16" fmla="*/ 0 w 538"/>
                <a:gd name="T17" fmla="*/ 261 h 517"/>
                <a:gd name="T18" fmla="*/ 56 w 538"/>
                <a:gd name="T19" fmla="*/ 315 h 517"/>
                <a:gd name="T20" fmla="*/ 356 w 538"/>
                <a:gd name="T21" fmla="*/ 315 h 517"/>
                <a:gd name="T22" fmla="*/ 246 w 538"/>
                <a:gd name="T23" fmla="*/ 427 h 517"/>
                <a:gd name="T24" fmla="*/ 246 w 538"/>
                <a:gd name="T25" fmla="*/ 500 h 517"/>
                <a:gd name="T26" fmla="*/ 279 w 538"/>
                <a:gd name="T27" fmla="*/ 517 h 517"/>
                <a:gd name="T28" fmla="*/ 318 w 538"/>
                <a:gd name="T29" fmla="*/ 500 h 517"/>
                <a:gd name="T30" fmla="*/ 516 w 538"/>
                <a:gd name="T31" fmla="*/ 298 h 517"/>
                <a:gd name="T32" fmla="*/ 516 w 538"/>
                <a:gd name="T33" fmla="*/ 22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8" h="517">
                  <a:moveTo>
                    <a:pt x="516" y="225"/>
                  </a:moveTo>
                  <a:cubicBezTo>
                    <a:pt x="516" y="225"/>
                    <a:pt x="516" y="225"/>
                    <a:pt x="511" y="220"/>
                  </a:cubicBezTo>
                  <a:cubicBezTo>
                    <a:pt x="510" y="219"/>
                    <a:pt x="509" y="218"/>
                    <a:pt x="508" y="217"/>
                  </a:cubicBezTo>
                  <a:cubicBezTo>
                    <a:pt x="493" y="201"/>
                    <a:pt x="448" y="156"/>
                    <a:pt x="318" y="23"/>
                  </a:cubicBezTo>
                  <a:cubicBezTo>
                    <a:pt x="296" y="0"/>
                    <a:pt x="263" y="0"/>
                    <a:pt x="246" y="23"/>
                  </a:cubicBezTo>
                  <a:cubicBezTo>
                    <a:pt x="224" y="40"/>
                    <a:pt x="224" y="73"/>
                    <a:pt x="246" y="96"/>
                  </a:cubicBezTo>
                  <a:cubicBezTo>
                    <a:pt x="246" y="96"/>
                    <a:pt x="246" y="96"/>
                    <a:pt x="350" y="201"/>
                  </a:cubicBezTo>
                  <a:cubicBezTo>
                    <a:pt x="278" y="201"/>
                    <a:pt x="178" y="201"/>
                    <a:pt x="56" y="202"/>
                  </a:cubicBezTo>
                  <a:cubicBezTo>
                    <a:pt x="28" y="203"/>
                    <a:pt x="0" y="226"/>
                    <a:pt x="0" y="261"/>
                  </a:cubicBezTo>
                  <a:cubicBezTo>
                    <a:pt x="0" y="291"/>
                    <a:pt x="28" y="315"/>
                    <a:pt x="56" y="315"/>
                  </a:cubicBezTo>
                  <a:cubicBezTo>
                    <a:pt x="56" y="315"/>
                    <a:pt x="184" y="315"/>
                    <a:pt x="356" y="315"/>
                  </a:cubicBezTo>
                  <a:cubicBezTo>
                    <a:pt x="329" y="342"/>
                    <a:pt x="293" y="379"/>
                    <a:pt x="246" y="427"/>
                  </a:cubicBezTo>
                  <a:cubicBezTo>
                    <a:pt x="224" y="449"/>
                    <a:pt x="224" y="483"/>
                    <a:pt x="246" y="500"/>
                  </a:cubicBezTo>
                  <a:cubicBezTo>
                    <a:pt x="252" y="511"/>
                    <a:pt x="268" y="517"/>
                    <a:pt x="279" y="517"/>
                  </a:cubicBezTo>
                  <a:cubicBezTo>
                    <a:pt x="296" y="517"/>
                    <a:pt x="307" y="511"/>
                    <a:pt x="318" y="500"/>
                  </a:cubicBezTo>
                  <a:cubicBezTo>
                    <a:pt x="318" y="500"/>
                    <a:pt x="318" y="500"/>
                    <a:pt x="516" y="298"/>
                  </a:cubicBezTo>
                  <a:cubicBezTo>
                    <a:pt x="538" y="281"/>
                    <a:pt x="538" y="247"/>
                    <a:pt x="516" y="225"/>
                  </a:cubicBezTo>
                  <a:close/>
                </a:path>
              </a:pathLst>
            </a:custGeom>
            <a:solidFill>
              <a:srgbClr val="FBAB1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82828"/>
                </a:solidFill>
                <a:effectLst/>
                <a:uLnTx/>
                <a:uFillTx/>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16710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en-US" altLang="ja-JP" dirty="0" smtClean="0"/>
              <a:t>Cisco Start</a:t>
            </a:r>
            <a:br>
              <a:rPr kumimoji="1" lang="en-US" altLang="ja-JP" dirty="0" smtClean="0"/>
            </a:br>
            <a:r>
              <a:rPr kumimoji="1" lang="ja-JP" altLang="en-US" dirty="0" smtClean="0"/>
              <a:t>シリーズアップデート</a:t>
            </a:r>
            <a:endParaRPr kumimoji="1" lang="ja-JP" altLang="en-US" dirty="0"/>
          </a:p>
        </p:txBody>
      </p:sp>
    </p:spTree>
    <p:extLst>
      <p:ext uri="{BB962C8B-B14F-4D97-AF65-F5344CB8AC3E}">
        <p14:creationId xmlns:p14="http://schemas.microsoft.com/office/powerpoint/2010/main" val="29572617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1"/>
          <p:cNvSpPr txBox="1">
            <a:spLocks/>
          </p:cNvSpPr>
          <p:nvPr/>
        </p:nvSpPr>
        <p:spPr bwMode="auto">
          <a:xfrm>
            <a:off x="251520" y="21566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Cisco Start </a:t>
            </a:r>
            <a:r>
              <a:rPr kumimoji="0"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シリーズ</a:t>
            </a:r>
            <a:br>
              <a:rPr kumimoji="0"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br>
            <a:r>
              <a:rPr kumimoji="0" lang="ja-JP" altLang="en-US" sz="17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中堅・中小企業のお客様、及びに小規模拠点に最適な製品ポートフォリオ</a:t>
            </a:r>
            <a:endParaRPr kumimoji="1" lang="ja-JP" altLang="en-US" sz="1700" b="0" i="0" u="none" strike="noStrike" kern="1200" cap="none" spc="0" normalizeH="0" baseline="0" noProof="0" dirty="0">
              <a:ln>
                <a:noFill/>
              </a:ln>
              <a:solidFill>
                <a:srgbClr val="005073"/>
              </a:solidFill>
              <a:effectLst/>
              <a:uLnTx/>
              <a:uFillTx/>
              <a:latin typeface="MS PGothic" charset="-128"/>
              <a:ea typeface="MS PGothic" charset="-128"/>
              <a:cs typeface="MS PGothic" charset="-128"/>
            </a:endParaRPr>
          </a:p>
        </p:txBody>
      </p:sp>
      <p:sp>
        <p:nvSpPr>
          <p:cNvPr id="40" name="Rectangle 107"/>
          <p:cNvSpPr/>
          <p:nvPr/>
        </p:nvSpPr>
        <p:spPr>
          <a:xfrm>
            <a:off x="150222" y="1082888"/>
            <a:ext cx="8837024" cy="2363742"/>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46000">
                <a:srgbClr val="FFFFFF">
                  <a:lumMod val="20000"/>
                  <a:lumOff val="80000"/>
                  <a:alpha val="16000"/>
                </a:srgbClr>
              </a:gs>
              <a:gs pos="100000">
                <a:srgbClr val="92D050"/>
              </a:gs>
            </a:gsLst>
            <a:lin ang="16200000" scaled="1"/>
            <a:tileRect/>
          </a:gradFill>
          <a:ln w="25400" cap="flat" cmpd="sng" algn="ctr">
            <a:noFill/>
            <a:prstDash val="solid"/>
          </a:ln>
          <a:effectLst/>
        </p:spPr>
        <p:txBody>
          <a:bodyPr lIns="91380" tIns="45690" rIns="91380" bIns="456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1" name="Rectangle 107"/>
          <p:cNvSpPr/>
          <p:nvPr/>
        </p:nvSpPr>
        <p:spPr>
          <a:xfrm>
            <a:off x="150222" y="1832272"/>
            <a:ext cx="8837024" cy="2501031"/>
          </a:xfrm>
          <a:custGeom>
            <a:avLst/>
            <a:gdLst/>
            <a:ahLst/>
            <a:cxnLst/>
            <a:rect l="l" t="t" r="r" b="b"/>
            <a:pathLst>
              <a:path w="9144000" h="1602792">
                <a:moveTo>
                  <a:pt x="4626428" y="0"/>
                </a:moveTo>
                <a:cubicBezTo>
                  <a:pt x="6219541" y="0"/>
                  <a:pt x="7712500" y="89622"/>
                  <a:pt x="8996181" y="246060"/>
                </a:cubicBezTo>
                <a:lnTo>
                  <a:pt x="9144000" y="265151"/>
                </a:lnTo>
                <a:lnTo>
                  <a:pt x="9144000" y="1587848"/>
                </a:lnTo>
                <a:lnTo>
                  <a:pt x="8783300" y="1540030"/>
                </a:lnTo>
                <a:cubicBezTo>
                  <a:pt x="7546536" y="1385127"/>
                  <a:pt x="6129235" y="1297139"/>
                  <a:pt x="4622800" y="1297139"/>
                </a:cubicBezTo>
                <a:cubicBezTo>
                  <a:pt x="2965722" y="1297139"/>
                  <a:pt x="1416495" y="1403605"/>
                  <a:pt x="96779" y="1588487"/>
                </a:cubicBezTo>
                <a:lnTo>
                  <a:pt x="0" y="1602792"/>
                </a:lnTo>
                <a:lnTo>
                  <a:pt x="0" y="279210"/>
                </a:lnTo>
                <a:lnTo>
                  <a:pt x="256675" y="246060"/>
                </a:lnTo>
                <a:cubicBezTo>
                  <a:pt x="1540356" y="89622"/>
                  <a:pt x="3033315" y="0"/>
                  <a:pt x="4626428" y="0"/>
                </a:cubicBezTo>
                <a:close/>
              </a:path>
            </a:pathLst>
          </a:custGeom>
          <a:gradFill flip="none" rotWithShape="1">
            <a:gsLst>
              <a:gs pos="24000">
                <a:srgbClr val="00B0F0">
                  <a:alpha val="0"/>
                </a:srgbClr>
              </a:gs>
              <a:gs pos="100000">
                <a:srgbClr val="0070C0"/>
              </a:gs>
            </a:gsLst>
            <a:lin ang="16200000" scaled="1"/>
            <a:tileRect/>
          </a:gradFill>
          <a:ln w="25400" cap="flat" cmpd="sng" algn="ctr">
            <a:noFill/>
            <a:prstDash val="solid"/>
          </a:ln>
          <a:effectLst/>
        </p:spPr>
        <p:txBody>
          <a:bodyPr lIns="91380" tIns="45690" rIns="91380" bIns="4569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2" name="正方形/長方形 2"/>
          <p:cNvSpPr/>
          <p:nvPr/>
        </p:nvSpPr>
        <p:spPr>
          <a:xfrm>
            <a:off x="3379764" y="2559376"/>
            <a:ext cx="2744099" cy="194141"/>
          </a:xfrm>
          <a:prstGeom prst="rect">
            <a:avLst/>
          </a:prstGeom>
        </p:spPr>
        <p:txBody>
          <a:bodyPr wrap="none">
            <a:prstTxWarp prst="textArchUp">
              <a:avLst/>
            </a:prstTxWarp>
            <a:spAutoFit/>
          </a:bodyPr>
          <a:lstStyle/>
          <a:p>
            <a:pPr algn="ctr"/>
            <a:r>
              <a:rPr lang="ja-JP" altLang="en-US" sz="2000" b="1" dirty="0" smtClean="0">
                <a:solidFill>
                  <a:srgbClr val="005073"/>
                </a:solidFill>
                <a:latin typeface="MS PGothic" charset="-128"/>
                <a:ea typeface="MS PGothic" charset="-128"/>
                <a:cs typeface="MS PGothic" charset="-128"/>
              </a:rPr>
              <a:t>スタンダード</a:t>
            </a:r>
            <a:r>
              <a:rPr lang="en-US" altLang="ja-JP" sz="2000" b="1" dirty="0" smtClean="0">
                <a:solidFill>
                  <a:srgbClr val="005073"/>
                </a:solidFill>
                <a:latin typeface="MS PGothic" charset="-128"/>
                <a:ea typeface="MS PGothic" charset="-128"/>
                <a:cs typeface="MS PGothic" charset="-128"/>
              </a:rPr>
              <a:t> </a:t>
            </a:r>
            <a:r>
              <a:rPr lang="ja-JP" altLang="en-US" sz="2000" b="1" dirty="0" smtClean="0">
                <a:solidFill>
                  <a:srgbClr val="005073"/>
                </a:solidFill>
                <a:latin typeface="MS PGothic" charset="-128"/>
                <a:ea typeface="MS PGothic" charset="-128"/>
                <a:cs typeface="MS PGothic" charset="-128"/>
              </a:rPr>
              <a:t>モデル</a:t>
            </a:r>
            <a:endParaRPr lang="ja-JP" altLang="en-US" sz="2000" dirty="0">
              <a:solidFill>
                <a:srgbClr val="005073"/>
              </a:solidFill>
              <a:latin typeface="MS PGothic" charset="-128"/>
              <a:ea typeface="MS PGothic" charset="-128"/>
              <a:cs typeface="MS PGothic" charset="-128"/>
            </a:endParaRPr>
          </a:p>
        </p:txBody>
      </p:sp>
      <p:sp>
        <p:nvSpPr>
          <p:cNvPr id="43" name="正方形/長方形 94"/>
          <p:cNvSpPr/>
          <p:nvPr/>
        </p:nvSpPr>
        <p:spPr>
          <a:xfrm>
            <a:off x="2354775" y="1326055"/>
            <a:ext cx="4288353" cy="181767"/>
          </a:xfrm>
          <a:prstGeom prst="rect">
            <a:avLst/>
          </a:prstGeom>
        </p:spPr>
        <p:txBody>
          <a:bodyPr wrap="none">
            <a:prstTxWarp prst="textArchUp">
              <a:avLst/>
            </a:prstTxWarp>
            <a:spAutoFit/>
          </a:bodyPr>
          <a:lstStyle/>
          <a:p>
            <a:pPr algn="ctr"/>
            <a:r>
              <a:rPr lang="ja-JP" altLang="en-US" sz="2000" b="1" smtClean="0">
                <a:solidFill>
                  <a:srgbClr val="282828"/>
                </a:solidFill>
                <a:latin typeface="MS PGothic" charset="-128"/>
                <a:ea typeface="MS PGothic" charset="-128"/>
                <a:cs typeface="MS PGothic" charset="-128"/>
              </a:rPr>
              <a:t>ソリューション</a:t>
            </a:r>
            <a:r>
              <a:rPr lang="ja-JP" altLang="en-US" sz="2000" b="1" dirty="0">
                <a:solidFill>
                  <a:srgbClr val="282828"/>
                </a:solidFill>
                <a:latin typeface="MS PGothic" charset="-128"/>
                <a:ea typeface="MS PGothic" charset="-128"/>
                <a:cs typeface="MS PGothic" charset="-128"/>
              </a:rPr>
              <a:t>展開</a:t>
            </a:r>
            <a:endParaRPr lang="ja-JP" altLang="en-US" sz="2000" dirty="0">
              <a:solidFill>
                <a:srgbClr val="282828"/>
              </a:solidFill>
              <a:latin typeface="MS PGothic" charset="-128"/>
              <a:ea typeface="MS PGothic" charset="-128"/>
              <a:cs typeface="MS PGothic" charset="-128"/>
            </a:endParaRPr>
          </a:p>
        </p:txBody>
      </p:sp>
      <p:pic>
        <p:nvPicPr>
          <p:cNvPr id="44" name="Picture 22" descr="C:\Users\kyle.huang\Documents\KeyShot 4\Renderings\C_150\v4\P\6-3.319.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65926" y="4476673"/>
            <a:ext cx="585148" cy="366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図 9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9455" r="89455"/>
                    </a14:imgEffect>
                  </a14:imgLayer>
                </a14:imgProps>
              </a:ext>
              <a:ext uri="{28A0092B-C50C-407E-A947-70E740481C1C}">
                <a14:useLocalDpi xmlns:a14="http://schemas.microsoft.com/office/drawing/2010/main"/>
              </a:ext>
            </a:extLst>
          </a:blip>
          <a:stretch>
            <a:fillRect/>
          </a:stretch>
        </p:blipFill>
        <p:spPr>
          <a:xfrm>
            <a:off x="4572433" y="4321169"/>
            <a:ext cx="946754" cy="630022"/>
          </a:xfrm>
          <a:prstGeom prst="rect">
            <a:avLst/>
          </a:prstGeom>
        </p:spPr>
      </p:pic>
      <p:sp>
        <p:nvSpPr>
          <p:cNvPr id="46" name="Rectangle 101"/>
          <p:cNvSpPr/>
          <p:nvPr/>
        </p:nvSpPr>
        <p:spPr>
          <a:xfrm>
            <a:off x="3750300" y="4872809"/>
            <a:ext cx="1552863" cy="307777"/>
          </a:xfrm>
          <a:prstGeom prst="rect">
            <a:avLst/>
          </a:prstGeom>
          <a:noFill/>
          <a:ln>
            <a:noFill/>
          </a:ln>
        </p:spPr>
        <p:txBody>
          <a:bodyPr wrap="square">
            <a:spAutoFit/>
          </a:bodyPr>
          <a:lstStyle/>
          <a:p>
            <a:pPr algn="ctr"/>
            <a:r>
              <a:rPr lang="en-US" altLang="ja-JP" sz="1400" b="1" smtClean="0">
                <a:solidFill>
                  <a:srgbClr val="282828"/>
                </a:solidFill>
                <a:latin typeface="MS PGothic" charset="-128"/>
                <a:ea typeface="MS PGothic" charset="-128"/>
                <a:cs typeface="MS PGothic" charset="-128"/>
              </a:rPr>
              <a:t>WAP</a:t>
            </a:r>
            <a:r>
              <a:rPr lang="ja-JP" altLang="en-US" sz="1400" b="1" dirty="0">
                <a:solidFill>
                  <a:srgbClr val="282828"/>
                </a:solidFill>
                <a:latin typeface="MS PGothic" charset="-128"/>
                <a:ea typeface="MS PGothic" charset="-128"/>
                <a:cs typeface="MS PGothic" charset="-128"/>
              </a:rPr>
              <a:t>シリーズ</a:t>
            </a:r>
            <a:endParaRPr lang="en-US" sz="1400" b="1" dirty="0">
              <a:solidFill>
                <a:srgbClr val="282828"/>
              </a:solidFill>
              <a:latin typeface="MS PGothic" charset="-128"/>
              <a:ea typeface="MS PGothic" charset="-128"/>
              <a:cs typeface="MS PGothic" charset="-128"/>
            </a:endParaRPr>
          </a:p>
        </p:txBody>
      </p:sp>
      <p:pic>
        <p:nvPicPr>
          <p:cNvPr id="47" name="図 9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97197" y="4296745"/>
            <a:ext cx="527707" cy="659633"/>
          </a:xfrm>
          <a:prstGeom prst="rect">
            <a:avLst/>
          </a:prstGeom>
        </p:spPr>
      </p:pic>
      <p:pic>
        <p:nvPicPr>
          <p:cNvPr id="48" name="図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231" y="4269783"/>
            <a:ext cx="1332007" cy="604093"/>
          </a:xfrm>
          <a:prstGeom prst="rect">
            <a:avLst/>
          </a:prstGeom>
        </p:spPr>
      </p:pic>
      <p:sp>
        <p:nvSpPr>
          <p:cNvPr id="49" name="Rectangle 101"/>
          <p:cNvSpPr/>
          <p:nvPr/>
        </p:nvSpPr>
        <p:spPr>
          <a:xfrm>
            <a:off x="1589257" y="4774910"/>
            <a:ext cx="1712236" cy="307777"/>
          </a:xfrm>
          <a:prstGeom prst="rect">
            <a:avLst/>
          </a:prstGeom>
          <a:noFill/>
          <a:ln>
            <a:noFill/>
          </a:ln>
        </p:spPr>
        <p:txBody>
          <a:bodyPr wrap="square">
            <a:spAutoFit/>
          </a:bodyPr>
          <a:lstStyle/>
          <a:p>
            <a:r>
              <a:rPr lang="en-US" sz="1400" b="1" dirty="0" smtClean="0">
                <a:solidFill>
                  <a:srgbClr val="282828"/>
                </a:solidFill>
                <a:latin typeface="MS PGothic" charset="-128"/>
                <a:ea typeface="MS PGothic" charset="-128"/>
                <a:cs typeface="MS PGothic" charset="-128"/>
              </a:rPr>
              <a:t>S</a:t>
            </a:r>
            <a:r>
              <a:rPr lang="en-US" altLang="ja-JP" sz="1400" b="1" dirty="0" smtClean="0">
                <a:solidFill>
                  <a:srgbClr val="282828"/>
                </a:solidFill>
                <a:latin typeface="MS PGothic" charset="-128"/>
                <a:ea typeface="MS PGothic" charset="-128"/>
                <a:cs typeface="MS PGothic" charset="-128"/>
              </a:rPr>
              <a:t>G / SF</a:t>
            </a:r>
            <a:r>
              <a:rPr lang="ja-JP" altLang="en-US" sz="1400" b="1" dirty="0" smtClean="0">
                <a:solidFill>
                  <a:srgbClr val="282828"/>
                </a:solidFill>
                <a:latin typeface="MS PGothic" charset="-128"/>
                <a:ea typeface="MS PGothic" charset="-128"/>
                <a:cs typeface="MS PGothic" charset="-128"/>
              </a:rPr>
              <a:t>シリーズ</a:t>
            </a:r>
            <a:endParaRPr lang="en-US" sz="1400" b="1" dirty="0">
              <a:solidFill>
                <a:srgbClr val="282828"/>
              </a:solidFill>
              <a:latin typeface="MS PGothic" charset="-128"/>
              <a:ea typeface="MS PGothic" charset="-128"/>
              <a:cs typeface="MS PGothic" charset="-128"/>
            </a:endParaRPr>
          </a:p>
        </p:txBody>
      </p:sp>
      <p:pic>
        <p:nvPicPr>
          <p:cNvPr id="50" name="図 1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2101" y="4218591"/>
            <a:ext cx="983408" cy="786726"/>
          </a:xfrm>
          <a:prstGeom prst="rect">
            <a:avLst/>
          </a:prstGeom>
        </p:spPr>
      </p:pic>
      <p:sp>
        <p:nvSpPr>
          <p:cNvPr id="51" name="Rectangle 101"/>
          <p:cNvSpPr/>
          <p:nvPr/>
        </p:nvSpPr>
        <p:spPr>
          <a:xfrm>
            <a:off x="477764" y="2737252"/>
            <a:ext cx="1359329" cy="400110"/>
          </a:xfrm>
          <a:prstGeom prst="rect">
            <a:avLst/>
          </a:prstGeom>
          <a:noFill/>
          <a:ln>
            <a:noFill/>
          </a:ln>
        </p:spPr>
        <p:txBody>
          <a:bodyPr wrap="square">
            <a:spAutoFit/>
          </a:bodyPr>
          <a:lstStyle/>
          <a:p>
            <a:r>
              <a:rPr lang="ja-JP" altLang="en-US" sz="2000" b="1" dirty="0" smtClean="0">
                <a:solidFill>
                  <a:srgbClr val="000000"/>
                </a:solidFill>
                <a:latin typeface="MS PGothic" charset="-128"/>
                <a:ea typeface="MS PGothic" charset="-128"/>
                <a:cs typeface="MS PGothic" charset="-128"/>
              </a:rPr>
              <a:t>ルータ</a:t>
            </a:r>
            <a:endParaRPr lang="en-US" sz="2000" b="1" dirty="0">
              <a:solidFill>
                <a:srgbClr val="000000"/>
              </a:solidFill>
              <a:latin typeface="MS PGothic" charset="-128"/>
              <a:ea typeface="MS PGothic" charset="-128"/>
              <a:cs typeface="MS PGothic" charset="-128"/>
            </a:endParaRPr>
          </a:p>
        </p:txBody>
      </p:sp>
      <p:sp>
        <p:nvSpPr>
          <p:cNvPr id="52" name="Rectangle 101"/>
          <p:cNvSpPr/>
          <p:nvPr/>
        </p:nvSpPr>
        <p:spPr>
          <a:xfrm>
            <a:off x="2054677" y="2716391"/>
            <a:ext cx="1983912"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スイッチ</a:t>
            </a:r>
            <a:endParaRPr lang="en-US" sz="2000" b="1" dirty="0">
              <a:solidFill>
                <a:srgbClr val="000000"/>
              </a:solidFill>
              <a:latin typeface="MS PGothic" charset="-128"/>
              <a:ea typeface="MS PGothic" charset="-128"/>
              <a:cs typeface="MS PGothic" charset="-128"/>
            </a:endParaRPr>
          </a:p>
        </p:txBody>
      </p:sp>
      <p:sp>
        <p:nvSpPr>
          <p:cNvPr id="53" name="Rectangle 101"/>
          <p:cNvSpPr/>
          <p:nvPr/>
        </p:nvSpPr>
        <p:spPr>
          <a:xfrm>
            <a:off x="4139952" y="2699892"/>
            <a:ext cx="1983912"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無線</a:t>
            </a:r>
            <a:r>
              <a:rPr lang="en-US" altLang="ja-JP" sz="2000" b="1" dirty="0" smtClean="0">
                <a:solidFill>
                  <a:srgbClr val="000000"/>
                </a:solidFill>
                <a:latin typeface="MS PGothic" charset="-128"/>
                <a:ea typeface="MS PGothic" charset="-128"/>
                <a:cs typeface="MS PGothic" charset="-128"/>
              </a:rPr>
              <a:t>LAN</a:t>
            </a:r>
            <a:endParaRPr lang="en-US" sz="2000" b="1" dirty="0">
              <a:solidFill>
                <a:srgbClr val="000000"/>
              </a:solidFill>
              <a:latin typeface="MS PGothic" charset="-128"/>
              <a:ea typeface="MS PGothic" charset="-128"/>
              <a:cs typeface="MS PGothic" charset="-128"/>
            </a:endParaRPr>
          </a:p>
        </p:txBody>
      </p:sp>
      <p:sp>
        <p:nvSpPr>
          <p:cNvPr id="54" name="Rectangle 101"/>
          <p:cNvSpPr/>
          <p:nvPr/>
        </p:nvSpPr>
        <p:spPr>
          <a:xfrm>
            <a:off x="7164288" y="2686991"/>
            <a:ext cx="2038817"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セキュリティ</a:t>
            </a:r>
            <a:endParaRPr lang="en-US" sz="2000" b="1" dirty="0">
              <a:solidFill>
                <a:srgbClr val="000000"/>
              </a:solidFill>
              <a:latin typeface="MS PGothic" charset="-128"/>
              <a:ea typeface="MS PGothic" charset="-128"/>
              <a:cs typeface="MS PGothic" charset="-128"/>
            </a:endParaRPr>
          </a:p>
        </p:txBody>
      </p:sp>
      <p:pic>
        <p:nvPicPr>
          <p:cNvPr id="55" name="図 1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9485" y="3098787"/>
            <a:ext cx="1090465" cy="419782"/>
          </a:xfrm>
          <a:prstGeom prst="rect">
            <a:avLst/>
          </a:prstGeom>
          <a:effectLst/>
        </p:spPr>
      </p:pic>
      <p:pic>
        <p:nvPicPr>
          <p:cNvPr id="56" name="Picture 4"/>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211" b="89648" l="4700" r="94814"/>
                    </a14:imgEffect>
                  </a14:imgLayer>
                </a14:imgProps>
              </a:ext>
              <a:ext uri="{28A0092B-C50C-407E-A947-70E740481C1C}">
                <a14:useLocalDpi xmlns:a14="http://schemas.microsoft.com/office/drawing/2010/main"/>
              </a:ext>
            </a:extLst>
          </a:blip>
          <a:srcRect/>
          <a:stretch/>
        </p:blipFill>
        <p:spPr>
          <a:xfrm>
            <a:off x="7772300" y="3058295"/>
            <a:ext cx="824446" cy="483852"/>
          </a:xfrm>
          <a:prstGeom prst="rect">
            <a:avLst/>
          </a:prstGeom>
          <a:ln>
            <a:noFill/>
          </a:ln>
        </p:spPr>
      </p:pic>
      <p:pic>
        <p:nvPicPr>
          <p:cNvPr id="57" name="Picture 9" descr="KR40018.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96330" y="2987980"/>
            <a:ext cx="2731654" cy="605520"/>
          </a:xfrm>
          <a:prstGeom prst="rect">
            <a:avLst/>
          </a:prstGeom>
        </p:spPr>
      </p:pic>
      <p:pic>
        <p:nvPicPr>
          <p:cNvPr id="58"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86128" y="2867214"/>
            <a:ext cx="858610" cy="686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9" name="テキスト ボックス 5"/>
          <p:cNvSpPr txBox="1"/>
          <p:nvPr/>
        </p:nvSpPr>
        <p:spPr>
          <a:xfrm>
            <a:off x="519411" y="3435846"/>
            <a:ext cx="857927"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C841M J</a:t>
            </a:r>
            <a:endParaRPr kumimoji="1" lang="ja-JP" altLang="en-US" sz="1400" dirty="0">
              <a:solidFill>
                <a:srgbClr val="282828"/>
              </a:solidFill>
              <a:latin typeface="MS PGothic" charset="-128"/>
              <a:ea typeface="MS PGothic" charset="-128"/>
              <a:cs typeface="MS PGothic" charset="-128"/>
            </a:endParaRPr>
          </a:p>
        </p:txBody>
      </p:sp>
      <p:sp>
        <p:nvSpPr>
          <p:cNvPr id="60" name="テキスト ボックス 51"/>
          <p:cNvSpPr txBox="1"/>
          <p:nvPr/>
        </p:nvSpPr>
        <p:spPr>
          <a:xfrm>
            <a:off x="2311547" y="3537399"/>
            <a:ext cx="1438214"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Catalyst 2960-L</a:t>
            </a:r>
            <a:endParaRPr kumimoji="1" lang="ja-JP" altLang="en-US" sz="1400" dirty="0">
              <a:solidFill>
                <a:srgbClr val="282828"/>
              </a:solidFill>
              <a:latin typeface="MS PGothic" charset="-128"/>
              <a:ea typeface="MS PGothic" charset="-128"/>
              <a:cs typeface="MS PGothic" charset="-128"/>
            </a:endParaRPr>
          </a:p>
        </p:txBody>
      </p:sp>
      <p:sp>
        <p:nvSpPr>
          <p:cNvPr id="61" name="テキスト ボックス 52"/>
          <p:cNvSpPr txBox="1"/>
          <p:nvPr/>
        </p:nvSpPr>
        <p:spPr>
          <a:xfrm>
            <a:off x="4623119" y="3546436"/>
            <a:ext cx="1146468" cy="307777"/>
          </a:xfrm>
          <a:prstGeom prst="rect">
            <a:avLst/>
          </a:prstGeom>
          <a:noFill/>
        </p:spPr>
        <p:txBody>
          <a:bodyPr wrap="none" rtlCol="0">
            <a:spAutoFit/>
          </a:bodyPr>
          <a:lstStyle/>
          <a:p>
            <a:r>
              <a:rPr kumimoji="1" lang="en-US" altLang="ja-JP" sz="1400" dirty="0" err="1" smtClean="0">
                <a:solidFill>
                  <a:srgbClr val="282828"/>
                </a:solidFill>
                <a:latin typeface="MS PGothic" charset="-128"/>
                <a:ea typeface="MS PGothic" charset="-128"/>
                <a:cs typeface="MS PGothic" charset="-128"/>
              </a:rPr>
              <a:t>Aironet</a:t>
            </a:r>
            <a:r>
              <a:rPr kumimoji="1" lang="en-US" altLang="ja-JP" sz="1400" dirty="0" smtClean="0">
                <a:solidFill>
                  <a:srgbClr val="282828"/>
                </a:solidFill>
                <a:latin typeface="MS PGothic" charset="-128"/>
                <a:ea typeface="MS PGothic" charset="-128"/>
                <a:cs typeface="MS PGothic" charset="-128"/>
              </a:rPr>
              <a:t> 1800</a:t>
            </a:r>
            <a:endParaRPr kumimoji="1" lang="ja-JP" altLang="en-US" sz="1400" dirty="0">
              <a:solidFill>
                <a:srgbClr val="282828"/>
              </a:solidFill>
              <a:latin typeface="MS PGothic" charset="-128"/>
              <a:ea typeface="MS PGothic" charset="-128"/>
              <a:cs typeface="MS PGothic" charset="-128"/>
            </a:endParaRPr>
          </a:p>
        </p:txBody>
      </p:sp>
      <p:sp>
        <p:nvSpPr>
          <p:cNvPr id="62" name="テキスト ボックス 53"/>
          <p:cNvSpPr txBox="1"/>
          <p:nvPr/>
        </p:nvSpPr>
        <p:spPr>
          <a:xfrm>
            <a:off x="7613918" y="3488109"/>
            <a:ext cx="1075936"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ASA5506-X</a:t>
            </a:r>
            <a:endParaRPr kumimoji="1" lang="ja-JP" altLang="en-US" sz="1400" dirty="0">
              <a:solidFill>
                <a:srgbClr val="282828"/>
              </a:solidFill>
              <a:latin typeface="MS PGothic" charset="-128"/>
              <a:ea typeface="MS PGothic" charset="-128"/>
              <a:cs typeface="MS PGothic" charset="-128"/>
            </a:endParaRPr>
          </a:p>
        </p:txBody>
      </p:sp>
      <p:pic>
        <p:nvPicPr>
          <p:cNvPr id="63" name="Picture 3"/>
          <p:cNvPicPr>
            <a:picLocks noChangeAspect="1"/>
          </p:cNvPicPr>
          <p:nvPr/>
        </p:nvPicPr>
        <p:blipFill>
          <a:blip r:embed="rId13" cstate="email">
            <a:duotone>
              <a:srgbClr val="00BCEB">
                <a:shade val="45000"/>
                <a:satMod val="135000"/>
              </a:srgbClr>
              <a:prstClr val="white"/>
            </a:duotone>
            <a:extLst>
              <a:ext uri="{28A0092B-C50C-407E-A947-70E740481C1C}">
                <a14:useLocalDpi xmlns:a14="http://schemas.microsoft.com/office/drawing/2010/main"/>
              </a:ext>
            </a:extLst>
          </a:blip>
          <a:stretch>
            <a:fillRect/>
          </a:stretch>
        </p:blipFill>
        <p:spPr bwMode="auto">
          <a:xfrm>
            <a:off x="2884117" y="1517915"/>
            <a:ext cx="3318771" cy="909819"/>
          </a:xfrm>
          <a:prstGeom prst="rect">
            <a:avLst/>
          </a:prstGeom>
          <a:noFill/>
          <a:ln w="9525">
            <a:noFill/>
            <a:miter lim="800000"/>
            <a:headEnd/>
            <a:tailEnd/>
          </a:ln>
        </p:spPr>
      </p:pic>
      <p:pic>
        <p:nvPicPr>
          <p:cNvPr id="64" name="図 5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10641" y="1459525"/>
            <a:ext cx="1789329" cy="635641"/>
          </a:xfrm>
          <a:prstGeom prst="rect">
            <a:avLst/>
          </a:prstGeom>
        </p:spPr>
      </p:pic>
      <p:pic>
        <p:nvPicPr>
          <p:cNvPr id="65" name="Picture 2" descr="product_ucs_c220_m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195133" y="3036058"/>
            <a:ext cx="1041163" cy="2892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product_ucs_c240_m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409294" y="3308180"/>
            <a:ext cx="971018" cy="269727"/>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01"/>
          <p:cNvSpPr/>
          <p:nvPr/>
        </p:nvSpPr>
        <p:spPr>
          <a:xfrm>
            <a:off x="5655508" y="2696021"/>
            <a:ext cx="1983912" cy="400110"/>
          </a:xfrm>
          <a:prstGeom prst="rect">
            <a:avLst/>
          </a:prstGeom>
          <a:no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サーバ</a:t>
            </a:r>
            <a:endParaRPr kumimoji="0" lang="en-US" sz="20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8" name="Rectangle 101"/>
          <p:cNvSpPr/>
          <p:nvPr/>
        </p:nvSpPr>
        <p:spPr>
          <a:xfrm>
            <a:off x="1440790" y="1880895"/>
            <a:ext cx="1983912" cy="400110"/>
          </a:xfrm>
          <a:prstGeom prst="rect">
            <a:avLst/>
          </a:prstGeom>
          <a:noFill/>
          <a:ln>
            <a:noFill/>
          </a:ln>
        </p:spPr>
        <p:txBody>
          <a:bodyPr wrap="square">
            <a:spAutoFit/>
          </a:bodyPr>
          <a:lstStyle/>
          <a:p>
            <a:pPr algn="ctr"/>
            <a:r>
              <a:rPr lang="ja-JP" altLang="en-US" sz="2000" b="1" dirty="0" smtClean="0">
                <a:solidFill>
                  <a:srgbClr val="000000"/>
                </a:solidFill>
                <a:latin typeface="MS PGothic" charset="-128"/>
                <a:ea typeface="MS PGothic" charset="-128"/>
                <a:cs typeface="MS PGothic" charset="-128"/>
              </a:rPr>
              <a:t>クラウド</a:t>
            </a:r>
            <a:endParaRPr lang="en-US" sz="2000" b="1" dirty="0">
              <a:solidFill>
                <a:srgbClr val="000000"/>
              </a:solidFill>
              <a:latin typeface="MS PGothic" charset="-128"/>
              <a:ea typeface="MS PGothic" charset="-128"/>
              <a:cs typeface="MS PGothic" charset="-128"/>
            </a:endParaRPr>
          </a:p>
        </p:txBody>
      </p:sp>
      <p:sp>
        <p:nvSpPr>
          <p:cNvPr id="69" name="テキスト ボックス 58"/>
          <p:cNvSpPr txBox="1"/>
          <p:nvPr/>
        </p:nvSpPr>
        <p:spPr>
          <a:xfrm>
            <a:off x="6202888" y="3504427"/>
            <a:ext cx="1386918" cy="307777"/>
          </a:xfrm>
          <a:prstGeom prst="rect">
            <a:avLst/>
          </a:prstGeom>
          <a:noFill/>
        </p:spPr>
        <p:txBody>
          <a:bodyPr wrap="none" rtlCol="0">
            <a:spAutoFit/>
          </a:bodyPr>
          <a:lstStyle/>
          <a:p>
            <a:r>
              <a:rPr kumimoji="1" lang="en-US" altLang="ja-JP" sz="1400" dirty="0" smtClean="0">
                <a:solidFill>
                  <a:srgbClr val="282828"/>
                </a:solidFill>
                <a:latin typeface="MS PGothic" charset="-128"/>
                <a:ea typeface="MS PGothic" charset="-128"/>
                <a:cs typeface="MS PGothic" charset="-128"/>
              </a:rPr>
              <a:t>UCS C</a:t>
            </a:r>
            <a:r>
              <a:rPr kumimoji="1" lang="ja-JP" altLang="en-US" sz="1400" dirty="0" smtClean="0">
                <a:solidFill>
                  <a:srgbClr val="282828"/>
                </a:solidFill>
                <a:latin typeface="MS PGothic" charset="-128"/>
                <a:ea typeface="MS PGothic" charset="-128"/>
                <a:cs typeface="MS PGothic" charset="-128"/>
              </a:rPr>
              <a:t>シリーズ</a:t>
            </a:r>
            <a:endParaRPr kumimoji="1" lang="ja-JP" altLang="en-US" sz="1400" dirty="0">
              <a:solidFill>
                <a:srgbClr val="282828"/>
              </a:solidFill>
              <a:latin typeface="MS PGothic" charset="-128"/>
              <a:ea typeface="MS PGothic" charset="-128"/>
              <a:cs typeface="MS PGothic" charset="-128"/>
            </a:endParaRPr>
          </a:p>
        </p:txBody>
      </p:sp>
      <p:pic>
        <p:nvPicPr>
          <p:cNvPr id="70" name="Picture 2"/>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118486" y="3019665"/>
            <a:ext cx="796415" cy="5972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 name="図 66"/>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0" b="100000" l="0" r="100000">
                        <a14:foregroundMark x1="52212" y1="49618" x2="52212" y2="49618"/>
                        <a14:foregroundMark x1="44248" y1="55725" x2="44248" y2="55725"/>
                        <a14:foregroundMark x1="39823" y1="49618" x2="39823" y2="49618"/>
                      </a14:backgroundRemoval>
                    </a14:imgEffect>
                  </a14:imgLayer>
                </a14:imgProps>
              </a:ext>
              <a:ext uri="{28A0092B-C50C-407E-A947-70E740481C1C}">
                <a14:useLocalDpi xmlns:a14="http://schemas.microsoft.com/office/drawing/2010/main"/>
              </a:ext>
            </a:extLst>
          </a:blip>
          <a:srcRect/>
          <a:stretch/>
        </p:blipFill>
        <p:spPr>
          <a:xfrm>
            <a:off x="4201053" y="2005779"/>
            <a:ext cx="249946" cy="290188"/>
          </a:xfrm>
          <a:prstGeom prst="rect">
            <a:avLst/>
          </a:prstGeom>
        </p:spPr>
      </p:pic>
      <p:sp>
        <p:nvSpPr>
          <p:cNvPr id="72" name="テキスト ボックス 4"/>
          <p:cNvSpPr txBox="1"/>
          <p:nvPr/>
        </p:nvSpPr>
        <p:spPr>
          <a:xfrm>
            <a:off x="4424264" y="1994289"/>
            <a:ext cx="1430632" cy="276999"/>
          </a:xfrm>
          <a:prstGeom prst="rect">
            <a:avLst/>
          </a:prstGeom>
          <a:noFill/>
        </p:spPr>
        <p:txBody>
          <a:bodyPr wrap="square" rtlCol="0">
            <a:spAutoFit/>
          </a:bodyPr>
          <a:lstStyle/>
          <a:p>
            <a:r>
              <a:rPr kumimoji="1" lang="en-US" altLang="ja-JP" sz="1200" dirty="0" smtClean="0">
                <a:solidFill>
                  <a:srgbClr val="676767"/>
                </a:solidFill>
                <a:latin typeface="MS PGothic" charset="-128"/>
                <a:ea typeface="MS PGothic" charset="-128"/>
                <a:cs typeface="MS PGothic" charset="-128"/>
              </a:rPr>
              <a:t>Cisco Umbrella</a:t>
            </a:r>
            <a:endParaRPr kumimoji="1" lang="ja-JP" altLang="en-US" sz="1200" dirty="0" smtClean="0">
              <a:solidFill>
                <a:srgbClr val="676767"/>
              </a:solidFill>
              <a:latin typeface="MS PGothic" charset="-128"/>
              <a:ea typeface="MS PGothic" charset="-128"/>
              <a:cs typeface="MS PGothic" charset="-128"/>
            </a:endParaRPr>
          </a:p>
        </p:txBody>
      </p:sp>
      <p:sp>
        <p:nvSpPr>
          <p:cNvPr id="73" name="正方形/長方形 68"/>
          <p:cNvSpPr/>
          <p:nvPr/>
        </p:nvSpPr>
        <p:spPr>
          <a:xfrm>
            <a:off x="3296870" y="4129897"/>
            <a:ext cx="2744099" cy="194141"/>
          </a:xfrm>
          <a:prstGeom prst="rect">
            <a:avLst/>
          </a:prstGeom>
        </p:spPr>
        <p:txBody>
          <a:bodyPr wrap="none">
            <a:prstTxWarp prst="textArchUp">
              <a:avLst/>
            </a:prstTxWarp>
            <a:spAutoFit/>
          </a:bodyPr>
          <a:lstStyle/>
          <a:p>
            <a:pPr algn="ctr"/>
            <a:r>
              <a:rPr lang="ja-JP" altLang="en-US" sz="2000" b="1" dirty="0" smtClean="0">
                <a:solidFill>
                  <a:srgbClr val="005073"/>
                </a:solidFill>
                <a:latin typeface="MS PGothic" charset="-128"/>
                <a:ea typeface="MS PGothic" charset="-128"/>
                <a:cs typeface="MS PGothic" charset="-128"/>
              </a:rPr>
              <a:t>エントリー</a:t>
            </a:r>
            <a:r>
              <a:rPr lang="en-US" altLang="ja-JP" sz="2000" b="1" dirty="0" smtClean="0">
                <a:solidFill>
                  <a:srgbClr val="005073"/>
                </a:solidFill>
                <a:latin typeface="MS PGothic" charset="-128"/>
                <a:ea typeface="MS PGothic" charset="-128"/>
                <a:cs typeface="MS PGothic" charset="-128"/>
              </a:rPr>
              <a:t> </a:t>
            </a:r>
            <a:r>
              <a:rPr lang="ja-JP" altLang="en-US" sz="2000" b="1" dirty="0" smtClean="0">
                <a:solidFill>
                  <a:srgbClr val="005073"/>
                </a:solidFill>
                <a:latin typeface="MS PGothic" charset="-128"/>
                <a:ea typeface="MS PGothic" charset="-128"/>
                <a:cs typeface="MS PGothic" charset="-128"/>
              </a:rPr>
              <a:t>モデル</a:t>
            </a:r>
            <a:endParaRPr lang="ja-JP" altLang="en-US" sz="2000" dirty="0">
              <a:solidFill>
                <a:srgbClr val="005073"/>
              </a:solidFill>
              <a:latin typeface="MS PGothic" charset="-128"/>
              <a:ea typeface="MS PGothic" charset="-128"/>
              <a:cs typeface="MS PGothic" charset="-128"/>
            </a:endParaRPr>
          </a:p>
        </p:txBody>
      </p:sp>
      <p:pic>
        <p:nvPicPr>
          <p:cNvPr id="74" name="図 6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010665" y="4238953"/>
            <a:ext cx="1123304" cy="611599"/>
          </a:xfrm>
          <a:prstGeom prst="rect">
            <a:avLst/>
          </a:prstGeom>
          <a:solidFill>
            <a:srgbClr val="FFFFFF"/>
          </a:solidFill>
          <a:ln w="25400" cap="flat" cmpd="sng" algn="ctr">
            <a:noFill/>
            <a:prstDash val="solid"/>
          </a:ln>
          <a:effectLst>
            <a:outerShdw blurRad="292100" dist="139700" dir="2700000" algn="tl" rotWithShape="0">
              <a:srgbClr val="333333">
                <a:alpha val="65000"/>
              </a:srgbClr>
            </a:outerShdw>
          </a:effectLst>
        </p:spPr>
      </p:pic>
      <p:sp>
        <p:nvSpPr>
          <p:cNvPr id="75" name="Rectangle 101"/>
          <p:cNvSpPr/>
          <p:nvPr/>
        </p:nvSpPr>
        <p:spPr>
          <a:xfrm>
            <a:off x="5607954" y="4872809"/>
            <a:ext cx="2123875" cy="261610"/>
          </a:xfrm>
          <a:prstGeom prst="rect">
            <a:avLst/>
          </a:prstGeom>
          <a:noFill/>
          <a:ln>
            <a:noFill/>
          </a:ln>
        </p:spPr>
        <p:txBody>
          <a:bodyPr wrap="square">
            <a:spAutoFit/>
          </a:bodyPr>
          <a:lstStyle/>
          <a:p>
            <a:pPr algn="ctr"/>
            <a:r>
              <a:rPr lang="en-US" altLang="ja-JP" sz="1100" b="1" dirty="0" err="1" smtClean="0">
                <a:solidFill>
                  <a:srgbClr val="282828"/>
                </a:solidFill>
                <a:latin typeface="MS PGothic" charset="-128"/>
                <a:ea typeface="MS PGothic" charset="-128"/>
                <a:cs typeface="MS PGothic" charset="-128"/>
              </a:rPr>
              <a:t>FindIT</a:t>
            </a:r>
            <a:r>
              <a:rPr lang="en-US" altLang="ja-JP" sz="1100" b="1" dirty="0" smtClean="0">
                <a:solidFill>
                  <a:srgbClr val="282828"/>
                </a:solidFill>
                <a:latin typeface="MS PGothic" charset="-128"/>
                <a:ea typeface="MS PGothic" charset="-128"/>
                <a:cs typeface="MS PGothic" charset="-128"/>
              </a:rPr>
              <a:t> Network Management</a:t>
            </a:r>
            <a:endParaRPr lang="en-US" sz="1100" b="1" dirty="0">
              <a:solidFill>
                <a:srgbClr val="282828"/>
              </a:solidFill>
              <a:latin typeface="MS PGothic" charset="-128"/>
              <a:ea typeface="MS PGothic" charset="-128"/>
              <a:cs typeface="MS PGothic" charset="-128"/>
            </a:endParaRPr>
          </a:p>
        </p:txBody>
      </p:sp>
    </p:spTree>
    <p:extLst>
      <p:ext uri="{BB962C8B-B14F-4D97-AF65-F5344CB8AC3E}">
        <p14:creationId xmlns:p14="http://schemas.microsoft.com/office/powerpoint/2010/main" val="1929779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txBox="1">
            <a:spLocks/>
          </p:cNvSpPr>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baseline="-25000" smtClean="0">
                <a:latin typeface="MS PGothic" charset="-128"/>
                <a:ea typeface="MS PGothic" charset="-128"/>
                <a:cs typeface="MS PGothic" charset="-128"/>
              </a:rPr>
              <a:t>Cisco Catalyst 2960-L </a:t>
            </a:r>
            <a:r>
              <a:rPr lang="ja-JP" altLang="en-US" baseline="-25000" smtClean="0">
                <a:latin typeface="MS PGothic" charset="-128"/>
                <a:ea typeface="MS PGothic" charset="-128"/>
                <a:cs typeface="MS PGothic" charset="-128"/>
              </a:rPr>
              <a:t>シリーズ概要</a:t>
            </a:r>
            <a:endParaRPr kumimoji="1" lang="en-US" altLang="ja-JP" baseline="-25000" dirty="0">
              <a:latin typeface="MS PGothic" charset="-128"/>
              <a:ea typeface="MS PGothic" charset="-128"/>
              <a:cs typeface="MS PGothic" charset="-128"/>
            </a:endParaRPr>
          </a:p>
        </p:txBody>
      </p:sp>
      <p:sp>
        <p:nvSpPr>
          <p:cNvPr id="17" name="正方形/長方形 4"/>
          <p:cNvSpPr/>
          <p:nvPr/>
        </p:nvSpPr>
        <p:spPr>
          <a:xfrm>
            <a:off x="437766" y="882861"/>
            <a:ext cx="8572806" cy="276999"/>
          </a:xfrm>
          <a:prstGeom prst="rect">
            <a:avLst/>
          </a:prstGeom>
        </p:spPr>
        <p:txBody>
          <a:bodyPr wrap="square">
            <a:spAutoFit/>
          </a:bodyPr>
          <a:lstStyle/>
          <a:p>
            <a:r>
              <a:rPr lang="ja-JP" altLang="en-US" baseline="-25000" smtClean="0">
                <a:solidFill>
                  <a:srgbClr val="005073"/>
                </a:solidFill>
                <a:latin typeface="MS PGothic" charset="-128"/>
                <a:ea typeface="MS PGothic" charset="-128"/>
                <a:cs typeface="MS PGothic" charset="-128"/>
              </a:rPr>
              <a:t>世界</a:t>
            </a:r>
            <a:r>
              <a:rPr lang="ja-JP" altLang="en-US" baseline="-25000" dirty="0">
                <a:solidFill>
                  <a:srgbClr val="005073"/>
                </a:solidFill>
                <a:latin typeface="MS PGothic" charset="-128"/>
                <a:ea typeface="MS PGothic" charset="-128"/>
                <a:cs typeface="MS PGothic" charset="-128"/>
              </a:rPr>
              <a:t>のネットワークを支える</a:t>
            </a:r>
            <a:r>
              <a:rPr lang="en-US" altLang="ja-JP" baseline="-25000" dirty="0">
                <a:solidFill>
                  <a:srgbClr val="005073"/>
                </a:solidFill>
                <a:latin typeface="MS PGothic" charset="-128"/>
                <a:ea typeface="MS PGothic" charset="-128"/>
                <a:cs typeface="MS PGothic" charset="-128"/>
              </a:rPr>
              <a:t>Catalyst</a:t>
            </a:r>
            <a:r>
              <a:rPr lang="ja-JP" altLang="en-US" baseline="-25000" dirty="0">
                <a:solidFill>
                  <a:srgbClr val="005073"/>
                </a:solidFill>
                <a:latin typeface="MS PGothic" charset="-128"/>
                <a:ea typeface="MS PGothic" charset="-128"/>
                <a:cs typeface="MS PGothic" charset="-128"/>
              </a:rPr>
              <a:t>スイッチがより</a:t>
            </a:r>
            <a:r>
              <a:rPr lang="ja-JP" altLang="en-US" baseline="-25000" dirty="0" smtClean="0">
                <a:solidFill>
                  <a:srgbClr val="005073"/>
                </a:solidFill>
                <a:latin typeface="MS PGothic" charset="-128"/>
                <a:ea typeface="MS PGothic" charset="-128"/>
                <a:cs typeface="MS PGothic" charset="-128"/>
              </a:rPr>
              <a:t>身近に</a:t>
            </a:r>
            <a:endParaRPr lang="en-US" altLang="ja-JP" baseline="-25000" dirty="0">
              <a:solidFill>
                <a:srgbClr val="005073"/>
              </a:solidFill>
              <a:latin typeface="MS PGothic" charset="-128"/>
              <a:ea typeface="MS PGothic" charset="-128"/>
              <a:cs typeface="MS PGothic" charset="-128"/>
            </a:endParaRPr>
          </a:p>
        </p:txBody>
      </p:sp>
      <p:sp>
        <p:nvSpPr>
          <p:cNvPr id="18" name="正方形/長方形 7"/>
          <p:cNvSpPr/>
          <p:nvPr/>
        </p:nvSpPr>
        <p:spPr>
          <a:xfrm>
            <a:off x="4717412" y="2247258"/>
            <a:ext cx="4378122" cy="629211"/>
          </a:xfrm>
          <a:prstGeom prst="rect">
            <a:avLst/>
          </a:prstGeom>
        </p:spPr>
        <p:txBody>
          <a:bodyPr wrap="none">
            <a:spAutoFit/>
          </a:bodyPr>
          <a:lstStyle/>
          <a:p>
            <a:pPr>
              <a:lnSpc>
                <a:spcPct val="120000"/>
              </a:lnSpc>
            </a:pPr>
            <a:r>
              <a:rPr lang="ja-JP" altLang="en-US" sz="2800" b="1" baseline="-25000" dirty="0" smtClean="0">
                <a:solidFill>
                  <a:srgbClr val="005073"/>
                </a:solidFill>
                <a:latin typeface="MS PGothic" charset="-128"/>
                <a:ea typeface="MS PGothic" charset="-128"/>
                <a:cs typeface="MS PGothic" charset="-128"/>
              </a:rPr>
              <a:t>ファンレス</a:t>
            </a:r>
            <a:r>
              <a:rPr lang="ja-JP" altLang="en-US" sz="2800" b="1" baseline="-25000" dirty="0" smtClean="0">
                <a:solidFill>
                  <a:srgbClr val="005073"/>
                </a:solidFill>
                <a:latin typeface="MS PGothic" charset="-128"/>
                <a:ea typeface="MS PGothic" charset="-128"/>
                <a:cs typeface="MS PGothic" charset="-128"/>
              </a:rPr>
              <a:t>、</a:t>
            </a:r>
            <a:r>
              <a:rPr lang="ja-JP" altLang="en-US" sz="2800" b="1" baseline="-25000" dirty="0" smtClean="0">
                <a:solidFill>
                  <a:srgbClr val="005073"/>
                </a:solidFill>
                <a:latin typeface="MS PGothic" charset="-128"/>
                <a:ea typeface="MS PGothic" charset="-128"/>
                <a:cs typeface="MS PGothic" charset="-128"/>
              </a:rPr>
              <a:t>マグネット</a:t>
            </a:r>
            <a:r>
              <a:rPr lang="ja-JP" altLang="en-US" sz="2800" b="1" baseline="-25000" dirty="0" smtClean="0">
                <a:solidFill>
                  <a:srgbClr val="005073"/>
                </a:solidFill>
                <a:latin typeface="MS PGothic" charset="-128"/>
                <a:ea typeface="MS PGothic" charset="-128"/>
                <a:cs typeface="MS PGothic" charset="-128"/>
              </a:rPr>
              <a:t>対応</a:t>
            </a:r>
            <a:endParaRPr lang="en-US" altLang="ja-JP" sz="2800" b="1" baseline="-25000" dirty="0" smtClean="0">
              <a:solidFill>
                <a:srgbClr val="005073"/>
              </a:solidFill>
              <a:latin typeface="MS PGothic" charset="-128"/>
              <a:ea typeface="MS PGothic" charset="-128"/>
              <a:cs typeface="MS PGothic" charset="-128"/>
            </a:endParaRPr>
          </a:p>
          <a:p>
            <a:pPr>
              <a:lnSpc>
                <a:spcPct val="120000"/>
              </a:lnSpc>
            </a:pPr>
            <a:r>
              <a:rPr lang="en-US" altLang="ja-JP" b="1" baseline="-25000" dirty="0" smtClean="0">
                <a:solidFill>
                  <a:srgbClr val="005073"/>
                </a:solidFill>
                <a:latin typeface="MS PGothic" charset="-128"/>
                <a:ea typeface="MS PGothic" charset="-128"/>
                <a:cs typeface="MS PGothic" charset="-128"/>
              </a:rPr>
              <a:t>※</a:t>
            </a:r>
            <a:r>
              <a:rPr lang="ja-JP" altLang="en-US" b="1" baseline="-25000" dirty="0" smtClean="0">
                <a:solidFill>
                  <a:srgbClr val="005073"/>
                </a:solidFill>
                <a:latin typeface="MS PGothic" charset="-128"/>
                <a:ea typeface="MS PGothic" charset="-128"/>
                <a:cs typeface="MS PGothic" charset="-128"/>
              </a:rPr>
              <a:t>ファンレスは</a:t>
            </a:r>
            <a:r>
              <a:rPr lang="en-US" altLang="ja-JP" b="1" baseline="-25000" dirty="0" smtClean="0">
                <a:solidFill>
                  <a:srgbClr val="005073"/>
                </a:solidFill>
                <a:latin typeface="MS PGothic" charset="-128"/>
                <a:ea typeface="MS PGothic" charset="-128"/>
                <a:cs typeface="MS PGothic" charset="-128"/>
              </a:rPr>
              <a:t>48</a:t>
            </a:r>
            <a:r>
              <a:rPr lang="ja-JP" altLang="en-US" b="1" baseline="-25000" dirty="0" smtClean="0">
                <a:solidFill>
                  <a:srgbClr val="005073"/>
                </a:solidFill>
                <a:latin typeface="MS PGothic" charset="-128"/>
                <a:ea typeface="MS PGothic" charset="-128"/>
                <a:cs typeface="MS PGothic" charset="-128"/>
              </a:rPr>
              <a:t>　ポート</a:t>
            </a:r>
            <a:r>
              <a:rPr lang="en-US" altLang="ja-JP" b="1" baseline="-25000" dirty="0" err="1" smtClean="0">
                <a:solidFill>
                  <a:srgbClr val="005073"/>
                </a:solidFill>
                <a:latin typeface="MS PGothic" charset="-128"/>
                <a:ea typeface="MS PGothic" charset="-128"/>
                <a:cs typeface="MS PGothic" charset="-128"/>
              </a:rPr>
              <a:t>PoE</a:t>
            </a:r>
            <a:r>
              <a:rPr lang="ja-JP" altLang="en-US" b="1" baseline="-25000" dirty="0" smtClean="0">
                <a:solidFill>
                  <a:srgbClr val="005073"/>
                </a:solidFill>
                <a:latin typeface="MS PGothic" charset="-128"/>
                <a:ea typeface="MS PGothic" charset="-128"/>
                <a:cs typeface="MS PGothic" charset="-128"/>
              </a:rPr>
              <a:t>　モデル</a:t>
            </a:r>
            <a:r>
              <a:rPr lang="ja-JP" altLang="en-US" b="1" baseline="-25000" dirty="0" smtClean="0">
                <a:solidFill>
                  <a:srgbClr val="005073"/>
                </a:solidFill>
                <a:latin typeface="MS PGothic" charset="-128"/>
                <a:ea typeface="MS PGothic" charset="-128"/>
                <a:cs typeface="MS PGothic" charset="-128"/>
              </a:rPr>
              <a:t>除く、マグネットはオプション</a:t>
            </a:r>
            <a:endParaRPr lang="en-US" altLang="ja-JP" b="1" baseline="-25000" dirty="0" smtClean="0">
              <a:solidFill>
                <a:srgbClr val="005073"/>
              </a:solidFill>
              <a:latin typeface="MS PGothic" charset="-128"/>
              <a:ea typeface="MS PGothic" charset="-128"/>
              <a:cs typeface="MS PGothic" charset="-128"/>
            </a:endParaRPr>
          </a:p>
        </p:txBody>
      </p:sp>
      <p:sp>
        <p:nvSpPr>
          <p:cNvPr id="19" name="正方形/長方形 8"/>
          <p:cNvSpPr/>
          <p:nvPr/>
        </p:nvSpPr>
        <p:spPr>
          <a:xfrm>
            <a:off x="4689861" y="1633209"/>
            <a:ext cx="2173993" cy="636649"/>
          </a:xfrm>
          <a:prstGeom prst="rect">
            <a:avLst/>
          </a:prstGeom>
        </p:spPr>
        <p:txBody>
          <a:bodyPr wrap="none">
            <a:spAutoFit/>
          </a:bodyPr>
          <a:lstStyle/>
          <a:p>
            <a:pPr>
              <a:lnSpc>
                <a:spcPct val="120000"/>
              </a:lnSpc>
            </a:pPr>
            <a:r>
              <a:rPr lang="ja-JP" altLang="en-US" sz="2800" b="1" baseline="-25000" dirty="0" smtClean="0">
                <a:solidFill>
                  <a:srgbClr val="005073"/>
                </a:solidFill>
                <a:latin typeface="MS PGothic" charset="-128"/>
                <a:ea typeface="MS PGothic" charset="-128"/>
                <a:cs typeface="MS PGothic" charset="-128"/>
              </a:rPr>
              <a:t>多様なポートモデル</a:t>
            </a:r>
            <a:endParaRPr lang="en-US" altLang="ja-JP" sz="2800" b="1" baseline="-25000" dirty="0" smtClean="0">
              <a:solidFill>
                <a:srgbClr val="005073"/>
              </a:solidFill>
              <a:latin typeface="MS PGothic" charset="-128"/>
              <a:ea typeface="MS PGothic" charset="-128"/>
              <a:cs typeface="MS PGothic" charset="-128"/>
            </a:endParaRPr>
          </a:p>
          <a:p>
            <a:pPr>
              <a:lnSpc>
                <a:spcPct val="120000"/>
              </a:lnSpc>
            </a:pPr>
            <a:r>
              <a:rPr lang="en-US" altLang="ja-JP" b="1" baseline="-25000" dirty="0" smtClean="0">
                <a:solidFill>
                  <a:srgbClr val="005073"/>
                </a:solidFill>
                <a:latin typeface="MS PGothic" charset="-128"/>
                <a:ea typeface="MS PGothic" charset="-128"/>
                <a:cs typeface="MS PGothic" charset="-128"/>
              </a:rPr>
              <a:t>※8/16/24/48</a:t>
            </a:r>
            <a:r>
              <a:rPr lang="ja-JP" altLang="en-US" b="1" baseline="-25000" dirty="0" smtClean="0">
                <a:solidFill>
                  <a:srgbClr val="005073"/>
                </a:solidFill>
                <a:latin typeface="MS PGothic" charset="-128"/>
                <a:ea typeface="MS PGothic" charset="-128"/>
                <a:cs typeface="MS PGothic" charset="-128"/>
              </a:rPr>
              <a:t>ポートモデル</a:t>
            </a:r>
            <a:endParaRPr lang="en-US" altLang="ja-JP" b="1" baseline="-25000" dirty="0">
              <a:solidFill>
                <a:srgbClr val="005073"/>
              </a:solidFill>
              <a:latin typeface="MS PGothic" charset="-128"/>
              <a:ea typeface="MS PGothic" charset="-128"/>
              <a:cs typeface="MS PGothic" charset="-128"/>
            </a:endParaRPr>
          </a:p>
        </p:txBody>
      </p:sp>
      <p:sp>
        <p:nvSpPr>
          <p:cNvPr id="20" name="正方形/長方形 9"/>
          <p:cNvSpPr/>
          <p:nvPr/>
        </p:nvSpPr>
        <p:spPr>
          <a:xfrm>
            <a:off x="4719936" y="3046171"/>
            <a:ext cx="3095719" cy="629211"/>
          </a:xfrm>
          <a:prstGeom prst="rect">
            <a:avLst/>
          </a:prstGeom>
        </p:spPr>
        <p:txBody>
          <a:bodyPr wrap="none">
            <a:spAutoFit/>
          </a:bodyPr>
          <a:lstStyle/>
          <a:p>
            <a:pPr>
              <a:lnSpc>
                <a:spcPct val="120000"/>
              </a:lnSpc>
            </a:pPr>
            <a:r>
              <a:rPr lang="ja-JP" altLang="en-US" sz="2800" b="1" baseline="-25000" dirty="0" smtClean="0">
                <a:solidFill>
                  <a:srgbClr val="005073"/>
                </a:solidFill>
                <a:latin typeface="MS PGothic" charset="-128"/>
                <a:ea typeface="MS PGothic" charset="-128"/>
                <a:cs typeface="MS PGothic" charset="-128"/>
              </a:rPr>
              <a:t>高機能 </a:t>
            </a:r>
            <a:r>
              <a:rPr lang="en-US" altLang="ja-JP" sz="2800" b="1" baseline="-25000" dirty="0" smtClean="0">
                <a:solidFill>
                  <a:srgbClr val="005073"/>
                </a:solidFill>
                <a:latin typeface="MS PGothic" charset="-128"/>
                <a:ea typeface="MS PGothic" charset="-128"/>
                <a:cs typeface="MS PGothic" charset="-128"/>
              </a:rPr>
              <a:t>&amp; </a:t>
            </a:r>
            <a:r>
              <a:rPr lang="ja-JP" altLang="en-US" sz="2800" b="1" baseline="-25000" dirty="0">
                <a:solidFill>
                  <a:srgbClr val="005073"/>
                </a:solidFill>
                <a:latin typeface="MS PGothic" charset="-128"/>
                <a:ea typeface="MS PGothic" charset="-128"/>
                <a:cs typeface="MS PGothic" charset="-128"/>
              </a:rPr>
              <a:t>かんたん</a:t>
            </a:r>
            <a:r>
              <a:rPr lang="ja-JP" altLang="en-US" sz="2800" b="1" baseline="-25000" dirty="0" smtClean="0">
                <a:solidFill>
                  <a:srgbClr val="005073"/>
                </a:solidFill>
                <a:latin typeface="MS PGothic" charset="-128"/>
                <a:ea typeface="MS PGothic" charset="-128"/>
                <a:cs typeface="MS PGothic" charset="-128"/>
              </a:rPr>
              <a:t>設定</a:t>
            </a:r>
          </a:p>
          <a:p>
            <a:pPr>
              <a:lnSpc>
                <a:spcPct val="120000"/>
              </a:lnSpc>
            </a:pPr>
            <a:r>
              <a:rPr lang="en-US" altLang="ja-JP" b="1" baseline="-25000" dirty="0" smtClean="0">
                <a:solidFill>
                  <a:srgbClr val="005073"/>
                </a:solidFill>
                <a:latin typeface="MS PGothic" charset="-128"/>
                <a:ea typeface="MS PGothic" charset="-128"/>
                <a:cs typeface="MS PGothic" charset="-128"/>
              </a:rPr>
              <a:t>※IOS</a:t>
            </a:r>
            <a:r>
              <a:rPr lang="ja-JP" altLang="en-US" b="1" baseline="-25000" dirty="0" smtClean="0">
                <a:solidFill>
                  <a:srgbClr val="005073"/>
                </a:solidFill>
                <a:latin typeface="MS PGothic" charset="-128"/>
                <a:ea typeface="MS PGothic" charset="-128"/>
                <a:cs typeface="MS PGothic" charset="-128"/>
              </a:rPr>
              <a:t> </a:t>
            </a:r>
            <a:r>
              <a:rPr lang="en-US" altLang="ja-JP" b="1" baseline="-25000" dirty="0" smtClean="0">
                <a:solidFill>
                  <a:srgbClr val="005073"/>
                </a:solidFill>
                <a:latin typeface="MS PGothic" charset="-128"/>
                <a:ea typeface="MS PGothic" charset="-128"/>
                <a:cs typeface="MS PGothic" charset="-128"/>
              </a:rPr>
              <a:t>Enhanced LAN</a:t>
            </a:r>
            <a:r>
              <a:rPr lang="ja-JP" altLang="en-US" b="1" baseline="-25000" dirty="0" smtClean="0">
                <a:solidFill>
                  <a:srgbClr val="005073"/>
                </a:solidFill>
                <a:latin typeface="MS PGothic" charset="-128"/>
                <a:ea typeface="MS PGothic" charset="-128"/>
                <a:cs typeface="MS PGothic" charset="-128"/>
              </a:rPr>
              <a:t> </a:t>
            </a:r>
            <a:r>
              <a:rPr lang="en-US" altLang="ja-JP" b="1" baseline="-25000" dirty="0" smtClean="0">
                <a:solidFill>
                  <a:srgbClr val="005073"/>
                </a:solidFill>
                <a:latin typeface="MS PGothic" charset="-128"/>
                <a:ea typeface="MS PGothic" charset="-128"/>
                <a:cs typeface="MS PGothic" charset="-128"/>
              </a:rPr>
              <a:t>Lite</a:t>
            </a:r>
            <a:r>
              <a:rPr lang="ja-JP" altLang="en-US" b="1" baseline="-25000" dirty="0" err="1" smtClean="0">
                <a:solidFill>
                  <a:srgbClr val="005073"/>
                </a:solidFill>
                <a:latin typeface="MS PGothic" charset="-128"/>
                <a:ea typeface="MS PGothic" charset="-128"/>
                <a:cs typeface="MS PGothic" charset="-128"/>
              </a:rPr>
              <a:t>、</a:t>
            </a:r>
            <a:r>
              <a:rPr lang="ja-JP" altLang="en-US" b="1" baseline="-25000" dirty="0" smtClean="0">
                <a:solidFill>
                  <a:srgbClr val="005073"/>
                </a:solidFill>
                <a:latin typeface="MS PGothic" charset="-128"/>
                <a:ea typeface="MS PGothic" charset="-128"/>
                <a:cs typeface="MS PGothic" charset="-128"/>
              </a:rPr>
              <a:t>設定用の</a:t>
            </a:r>
            <a:r>
              <a:rPr lang="en-US" altLang="ja-JP" b="1" baseline="-25000" dirty="0" err="1" smtClean="0">
                <a:solidFill>
                  <a:srgbClr val="005073"/>
                </a:solidFill>
                <a:latin typeface="MS PGothic" charset="-128"/>
                <a:ea typeface="MS PGothic" charset="-128"/>
                <a:cs typeface="MS PGothic" charset="-128"/>
              </a:rPr>
              <a:t>WebGUI</a:t>
            </a:r>
            <a:endParaRPr lang="en-US" altLang="ja-JP" b="1" baseline="-25000" dirty="0" smtClean="0">
              <a:solidFill>
                <a:srgbClr val="005073"/>
              </a:solidFill>
              <a:latin typeface="MS PGothic" charset="-128"/>
              <a:ea typeface="MS PGothic" charset="-128"/>
              <a:cs typeface="MS PGothic" charset="-128"/>
            </a:endParaRPr>
          </a:p>
        </p:txBody>
      </p:sp>
      <p:pic>
        <p:nvPicPr>
          <p:cNvPr id="21" name="図 10"/>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1674700"/>
            <a:ext cx="624099" cy="624099"/>
          </a:xfrm>
          <a:prstGeom prst="rect">
            <a:avLst/>
          </a:prstGeom>
        </p:spPr>
      </p:pic>
      <p:pic>
        <p:nvPicPr>
          <p:cNvPr id="22" name="図 66"/>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2469035"/>
            <a:ext cx="624099" cy="624099"/>
          </a:xfrm>
          <a:prstGeom prst="rect">
            <a:avLst/>
          </a:prstGeom>
        </p:spPr>
      </p:pic>
      <p:pic>
        <p:nvPicPr>
          <p:cNvPr id="23" name="図 67"/>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 uri="{28A0092B-C50C-407E-A947-70E740481C1C}">
                <a14:useLocalDpi xmlns:a14="http://schemas.microsoft.com/office/drawing/2010/main"/>
              </a:ext>
            </a:extLst>
          </a:blip>
          <a:stretch>
            <a:fillRect/>
          </a:stretch>
        </p:blipFill>
        <p:spPr>
          <a:xfrm>
            <a:off x="4145421" y="3243663"/>
            <a:ext cx="624099" cy="624099"/>
          </a:xfrm>
          <a:prstGeom prst="rect">
            <a:avLst/>
          </a:prstGeom>
        </p:spPr>
      </p:pic>
      <p:pic>
        <p:nvPicPr>
          <p:cNvPr id="2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654" y="3041886"/>
            <a:ext cx="2976816" cy="1623318"/>
          </a:xfrm>
          <a:prstGeom prst="rect">
            <a:avLst/>
          </a:prstGeom>
          <a:solidFill>
            <a:srgbClr val="FFFFFF"/>
          </a:solidFill>
          <a:ln w="25400" cap="flat" cmpd="sng" algn="ctr">
            <a:noFill/>
            <a:prstDash val="solid"/>
          </a:ln>
          <a:effectLst>
            <a:outerShdw blurRad="292100" dist="139700" dir="2700000" algn="tl" rotWithShape="0">
              <a:srgbClr val="333333">
                <a:alpha val="65000"/>
              </a:srgbClr>
            </a:outerShdw>
          </a:effectLst>
        </p:spPr>
      </p:pic>
      <p:pic>
        <p:nvPicPr>
          <p:cNvPr id="25"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9845" y="1605367"/>
            <a:ext cx="1456781" cy="1165424"/>
          </a:xfrm>
          <a:prstGeom prst="rect">
            <a:avLst/>
          </a:prstGeom>
        </p:spPr>
      </p:pic>
      <p:pic>
        <p:nvPicPr>
          <p:cNvPr id="26" name="図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113" y="1591041"/>
            <a:ext cx="1456781" cy="1165424"/>
          </a:xfrm>
          <a:prstGeom prst="rect">
            <a:avLst/>
          </a:prstGeom>
        </p:spPr>
      </p:pic>
      <p:pic>
        <p:nvPicPr>
          <p:cNvPr id="27"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42" y="1866262"/>
            <a:ext cx="1938975" cy="1551179"/>
          </a:xfrm>
          <a:prstGeom prst="rect">
            <a:avLst/>
          </a:prstGeom>
        </p:spPr>
      </p:pic>
      <p:pic>
        <p:nvPicPr>
          <p:cNvPr id="28" name="図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13840" y="1832290"/>
            <a:ext cx="2132872" cy="1706297"/>
          </a:xfrm>
          <a:prstGeom prst="rect">
            <a:avLst/>
          </a:prstGeom>
        </p:spPr>
      </p:pic>
      <p:sp>
        <p:nvSpPr>
          <p:cNvPr id="29" name="正方形/長方形 17"/>
          <p:cNvSpPr/>
          <p:nvPr/>
        </p:nvSpPr>
        <p:spPr>
          <a:xfrm>
            <a:off x="4717412" y="4108971"/>
            <a:ext cx="4221303" cy="379591"/>
          </a:xfrm>
          <a:prstGeom prst="rect">
            <a:avLst/>
          </a:prstGeom>
        </p:spPr>
        <p:txBody>
          <a:bodyPr wrap="square">
            <a:spAutoFit/>
          </a:bodyPr>
          <a:lstStyle/>
          <a:p>
            <a:r>
              <a:rPr lang="en-US" altLang="ja-JP" sz="2800" baseline="-25000" smtClean="0">
                <a:solidFill>
                  <a:srgbClr val="005073"/>
                </a:solidFill>
                <a:latin typeface="MS PGothic" charset="-128"/>
                <a:ea typeface="MS PGothic" charset="-128"/>
                <a:cs typeface="MS PGothic" charset="-128"/>
              </a:rPr>
              <a:t>4</a:t>
            </a:r>
            <a:r>
              <a:rPr lang="ja-JP" altLang="en-US" sz="2800" baseline="-25000" dirty="0" smtClean="0">
                <a:solidFill>
                  <a:srgbClr val="005073"/>
                </a:solidFill>
                <a:latin typeface="MS PGothic" charset="-128"/>
                <a:ea typeface="MS PGothic" charset="-128"/>
                <a:cs typeface="MS PGothic" charset="-128"/>
              </a:rPr>
              <a:t>万円台</a:t>
            </a:r>
            <a:r>
              <a:rPr lang="ja-JP" altLang="en-US" sz="2800" baseline="-25000" dirty="0">
                <a:solidFill>
                  <a:srgbClr val="005073"/>
                </a:solidFill>
                <a:latin typeface="MS PGothic" charset="-128"/>
                <a:ea typeface="MS PGothic" charset="-128"/>
                <a:cs typeface="MS PGothic" charset="-128"/>
              </a:rPr>
              <a:t>から!! </a:t>
            </a:r>
            <a:r>
              <a:rPr lang="ja-JP" altLang="en-US" sz="1200" baseline="-25000" dirty="0">
                <a:solidFill>
                  <a:srgbClr val="005073"/>
                </a:solidFill>
                <a:latin typeface="MS PGothic" charset="-128"/>
                <a:ea typeface="MS PGothic" charset="-128"/>
                <a:cs typeface="MS PGothic" charset="-128"/>
              </a:rPr>
              <a:t>(市場想定価格、保守別）</a:t>
            </a:r>
            <a:endParaRPr lang="ja-JP" altLang="en-US" baseline="-25000" dirty="0">
              <a:solidFill>
                <a:srgbClr val="005073"/>
              </a:solidFill>
              <a:latin typeface="MS PGothic" charset="-128"/>
              <a:ea typeface="MS PGothic" charset="-128"/>
              <a:cs typeface="MS PGothic" charset="-128"/>
            </a:endParaRPr>
          </a:p>
        </p:txBody>
      </p:sp>
    </p:spTree>
    <p:extLst>
      <p:ext uri="{BB962C8B-B14F-4D97-AF65-F5344CB8AC3E}">
        <p14:creationId xmlns:p14="http://schemas.microsoft.com/office/powerpoint/2010/main" val="35752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txBox="1">
            <a:spLocks/>
          </p:cNvSpPr>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en-US" altLang="ja-JP"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Cisco</a:t>
            </a:r>
            <a:r>
              <a:rPr kumimoji="1"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 </a:t>
            </a:r>
            <a:r>
              <a:rPr kumimoji="1" lang="en-US" altLang="ja-JP"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Start</a:t>
            </a:r>
            <a:r>
              <a:rPr kumimoji="1"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 シリーズ</a:t>
            </a:r>
            <a:br>
              <a:rPr kumimoji="1"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br>
            <a:r>
              <a:rPr kumimoji="1" lang="ja-JP" altLang="en-US" sz="28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アクセスポイント 製品群</a:t>
            </a:r>
            <a:endParaRPr kumimoji="1" lang="ja-JP" altLang="en-US" sz="2400" b="0" i="0" u="none" strike="noStrike" kern="1200" cap="none" spc="0" normalizeH="0" baseline="0" noProof="0" dirty="0">
              <a:ln>
                <a:noFill/>
              </a:ln>
              <a:solidFill>
                <a:srgbClr val="005073"/>
              </a:solidFill>
              <a:effectLst/>
              <a:uLnTx/>
              <a:uFillTx/>
              <a:latin typeface="MS PGothic" charset="-128"/>
              <a:ea typeface="MS PGothic" charset="-128"/>
              <a:cs typeface="MS PGothic" charset="-128"/>
            </a:endParaRPr>
          </a:p>
        </p:txBody>
      </p:sp>
      <p:grpSp>
        <p:nvGrpSpPr>
          <p:cNvPr id="18" name="図形グループ 5"/>
          <p:cNvGrpSpPr/>
          <p:nvPr/>
        </p:nvGrpSpPr>
        <p:grpSpPr>
          <a:xfrm>
            <a:off x="257886" y="1312091"/>
            <a:ext cx="4016153" cy="3696489"/>
            <a:chOff x="4868963" y="1312091"/>
            <a:chExt cx="4016153" cy="3696489"/>
          </a:xfrm>
        </p:grpSpPr>
        <p:sp>
          <p:nvSpPr>
            <p:cNvPr id="19" name="角丸四角形 9"/>
            <p:cNvSpPr/>
            <p:nvPr/>
          </p:nvSpPr>
          <p:spPr>
            <a:xfrm>
              <a:off x="4868963" y="1312091"/>
              <a:ext cx="4011269" cy="3616304"/>
            </a:xfrm>
            <a:prstGeom prst="roundRect">
              <a:avLst/>
            </a:prstGeom>
            <a:solidFill>
              <a:srgbClr val="FFFFFF"/>
            </a:solidFill>
            <a:ln w="25400" cap="flat" cmpd="sng" algn="ctr">
              <a:solidFill>
                <a:srgbClr val="00BCE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20" name="テキスト ボックス 11"/>
            <p:cNvSpPr txBox="1"/>
            <p:nvPr/>
          </p:nvSpPr>
          <p:spPr>
            <a:xfrm>
              <a:off x="5730576" y="1475225"/>
              <a:ext cx="233167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err="1" smtClean="0">
                  <a:ln>
                    <a:noFill/>
                  </a:ln>
                  <a:solidFill>
                    <a:srgbClr val="005073"/>
                  </a:solidFill>
                  <a:effectLst/>
                  <a:uLnTx/>
                  <a:uFillTx/>
                  <a:latin typeface="MS PGothic" charset="-128"/>
                  <a:ea typeface="MS PGothic" charset="-128"/>
                  <a:cs typeface="MS PGothic" charset="-128"/>
                </a:rPr>
                <a:t>Aironet</a:t>
              </a:r>
              <a:r>
                <a:rPr kumimoji="1" lang="ja-JP" altLang="en-US" sz="24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シリーズ</a:t>
              </a:r>
            </a:p>
          </p:txBody>
        </p:sp>
        <p:sp>
          <p:nvSpPr>
            <p:cNvPr id="21" name="テキスト ボックス 12"/>
            <p:cNvSpPr txBox="1"/>
            <p:nvPr/>
          </p:nvSpPr>
          <p:spPr>
            <a:xfrm>
              <a:off x="5074566" y="2915699"/>
              <a:ext cx="3580515" cy="209288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高密度環境に耐える性能</a:t>
              </a: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学校の教室や公共施設など、同時に多数が接続する場所でも安心</a:t>
              </a:r>
              <a:endPar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コントローラの選択肢が豊富</a:t>
              </a: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小規模から大規模まで、環境に応じて最適なモデルを選択可能</a:t>
              </a:r>
              <a:endPar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優れたチューニング能力</a:t>
              </a: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端末の数が多い場所や、オフィスなど異なる環境に合わせてチューニング可能</a:t>
              </a:r>
              <a:endPar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pic>
          <p:nvPicPr>
            <p:cNvPr id="22" name="Picture 3"/>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52294" y="2127855"/>
              <a:ext cx="795227" cy="636182"/>
            </a:xfrm>
            <a:prstGeom prst="roundRect">
              <a:avLst/>
            </a:prstGeom>
            <a:effectLst>
              <a:glow rad="101600">
                <a:srgbClr val="FFFFFF">
                  <a:lumMod val="95000"/>
                  <a:alpha val="60000"/>
                </a:srgbClr>
              </a:glow>
            </a:effectLst>
          </p:spPr>
        </p:pic>
        <p:pic>
          <p:nvPicPr>
            <p:cNvPr id="23"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2122" y="2033282"/>
              <a:ext cx="964867" cy="723545"/>
            </a:xfrm>
            <a:prstGeom prst="rect">
              <a:avLst/>
            </a:prstGeom>
          </p:spPr>
        </p:pic>
        <p:pic>
          <p:nvPicPr>
            <p:cNvPr id="24"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719084" y="1976326"/>
              <a:ext cx="1166032" cy="874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651243" y="1821382"/>
              <a:ext cx="1326958" cy="995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6" name="図形グループ 17"/>
          <p:cNvGrpSpPr/>
          <p:nvPr/>
        </p:nvGrpSpPr>
        <p:grpSpPr>
          <a:xfrm>
            <a:off x="4905617" y="1312091"/>
            <a:ext cx="3831699" cy="3616304"/>
            <a:chOff x="372834" y="1312091"/>
            <a:chExt cx="3831699" cy="3616304"/>
          </a:xfrm>
        </p:grpSpPr>
        <p:sp>
          <p:nvSpPr>
            <p:cNvPr id="27" name="角丸四角形 18"/>
            <p:cNvSpPr/>
            <p:nvPr/>
          </p:nvSpPr>
          <p:spPr>
            <a:xfrm>
              <a:off x="372834" y="1312091"/>
              <a:ext cx="3831699" cy="3616304"/>
            </a:xfrm>
            <a:prstGeom prst="roundRect">
              <a:avLst/>
            </a:prstGeom>
            <a:solidFill>
              <a:srgbClr val="FFFFFF"/>
            </a:solidFill>
            <a:ln w="25400" cap="flat" cmpd="sng" algn="ctr">
              <a:solidFill>
                <a:srgbClr val="005073"/>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sp>
          <p:nvSpPr>
            <p:cNvPr id="28" name="テキスト ボックス 22"/>
            <p:cNvSpPr txBox="1"/>
            <p:nvPr/>
          </p:nvSpPr>
          <p:spPr>
            <a:xfrm>
              <a:off x="818098" y="1475225"/>
              <a:ext cx="294116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WAP</a:t>
              </a:r>
              <a:r>
                <a:rPr kumimoji="1" lang="ja-JP" altLang="en-US" sz="24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シリーズ</a:t>
              </a:r>
            </a:p>
          </p:txBody>
        </p:sp>
        <p:sp>
          <p:nvSpPr>
            <p:cNvPr id="29" name="テキスト ボックス 23"/>
            <p:cNvSpPr txBox="1"/>
            <p:nvPr/>
          </p:nvSpPr>
          <p:spPr>
            <a:xfrm>
              <a:off x="568934" y="2356851"/>
              <a:ext cx="3580515" cy="236988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柔軟なネットワーク設計</a:t>
              </a: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企業ネットワークに求められる</a:t>
              </a:r>
              <a:r>
                <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VLAN</a:t>
              </a: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機能を</a:t>
              </a:r>
              <a:r>
                <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SSID</a:t>
              </a: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毎に設定</a:t>
              </a:r>
              <a:endPar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クラスタでらくらく管理</a:t>
              </a: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グループ機能で複数台のアクセスポイントを管理</a:t>
              </a:r>
              <a:r>
                <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a:t>
              </a: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コントローラ不要</a:t>
              </a:r>
              <a:r>
                <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a:t>
              </a:r>
              <a:endParaRPr kumimoji="1" lang="en-US" altLang="ja-JP" sz="14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節電とセキュリティ向上</a:t>
              </a:r>
              <a: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
              </a:r>
              <a:br>
                <a:rPr kumimoji="1" lang="en-US" altLang="ja-JP" sz="18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b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指定した日時のみ</a:t>
              </a:r>
              <a:r>
                <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Wi-Fi</a:t>
              </a:r>
              <a:r>
                <a:rPr kumimoji="1" lang="ja-JP" altLang="en-US"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rPr>
                <a:t>を有効化、節電やセキュリティに対応</a:t>
              </a:r>
              <a:endParaRPr kumimoji="1" lang="en-US" altLang="ja-JP" sz="1200" b="0" i="0" u="none"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r>
                <a:rPr kumimoji="1" lang="ja-JP" altLang="en-US" sz="1800" b="0" i="0" u="sng" strike="noStrike" kern="0" cap="none" spc="0" normalizeH="0" baseline="0" noProof="0" dirty="0" smtClean="0">
                  <a:ln>
                    <a:noFill/>
                  </a:ln>
                  <a:solidFill>
                    <a:srgbClr val="005073"/>
                  </a:solidFill>
                  <a:effectLst/>
                  <a:uLnTx/>
                  <a:uFillTx/>
                  <a:latin typeface="MS PGothic" charset="-128"/>
                  <a:ea typeface="MS PGothic" charset="-128"/>
                  <a:cs typeface="MS PGothic" charset="-128"/>
                </a:rPr>
                <a:t>低価格・高品質</a:t>
              </a:r>
              <a:endParaRPr kumimoji="1" lang="en-US" altLang="ja-JP" sz="1800" b="0" i="0" u="sng" strike="noStrike" kern="0" cap="none" spc="0" normalizeH="0" baseline="0" noProof="0" dirty="0" smtClean="0">
                <a:ln>
                  <a:noFill/>
                </a:ln>
                <a:solidFill>
                  <a:srgbClr val="005073"/>
                </a:solidFill>
                <a:effectLst/>
                <a:uLnTx/>
                <a:uFillTx/>
                <a:latin typeface="MS PGothic" charset="-128"/>
                <a:ea typeface="MS PGothic" charset="-128"/>
                <a:cs typeface="MS PGothic" charset="-128"/>
              </a:endParaRPr>
            </a:p>
          </p:txBody>
        </p:sp>
        <p:pic>
          <p:nvPicPr>
            <p:cNvPr id="30" name="図 2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3857" y="1884555"/>
              <a:ext cx="553469" cy="553468"/>
            </a:xfrm>
            <a:prstGeom prst="rect">
              <a:avLst/>
            </a:prstGeom>
          </p:spPr>
        </p:pic>
        <p:pic>
          <p:nvPicPr>
            <p:cNvPr id="31" name="図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15363" y="2026114"/>
              <a:ext cx="891368" cy="270348"/>
            </a:xfrm>
            <a:prstGeom prst="rect">
              <a:avLst/>
            </a:prstGeom>
          </p:spPr>
        </p:pic>
      </p:grpSp>
    </p:spTree>
    <p:extLst>
      <p:ext uri="{BB962C8B-B14F-4D97-AF65-F5344CB8AC3E}">
        <p14:creationId xmlns:p14="http://schemas.microsoft.com/office/powerpoint/2010/main" val="304422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129411" y="1605023"/>
            <a:ext cx="1280721" cy="1024577"/>
          </a:xfrm>
          <a:prstGeom prst="roundRect">
            <a:avLst/>
          </a:prstGeom>
          <a:effectLst>
            <a:glow rad="101600">
              <a:srgbClr val="FFFFFF">
                <a:lumMod val="95000"/>
                <a:alpha val="60000"/>
              </a:srgbClr>
            </a:glow>
          </a:effectLst>
        </p:spPr>
      </p:pic>
      <p:pic>
        <p:nvPicPr>
          <p:cNvPr id="16"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635" y="2893931"/>
            <a:ext cx="1150377" cy="920303"/>
          </a:xfrm>
          <a:prstGeom prst="roundRect">
            <a:avLst/>
          </a:prstGeom>
          <a:effectLst>
            <a:glow rad="101600">
              <a:srgbClr val="FFFFFF">
                <a:lumMod val="95000"/>
                <a:alpha val="60000"/>
              </a:srgbClr>
            </a:glow>
          </a:effectLst>
        </p:spPr>
      </p:pic>
      <p:pic>
        <p:nvPicPr>
          <p:cNvPr id="17"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1237" y="3190566"/>
            <a:ext cx="1257129" cy="1005704"/>
          </a:xfrm>
          <a:prstGeom prst="roundRect">
            <a:avLst/>
          </a:prstGeom>
          <a:effectLst>
            <a:glow rad="101600">
              <a:srgbClr val="FFFFFF">
                <a:lumMod val="95000"/>
                <a:alpha val="60000"/>
              </a:srgbClr>
            </a:glow>
          </a:effectLst>
        </p:spPr>
      </p:pic>
      <p:sp>
        <p:nvSpPr>
          <p:cNvPr id="18" name="タイトル 2"/>
          <p:cNvSpPr txBox="1">
            <a:spLocks/>
          </p:cNvSpPr>
          <p:nvPr/>
        </p:nvSpPr>
        <p:spPr bwMode="auto">
          <a:xfrm>
            <a:off x="437766" y="341313"/>
            <a:ext cx="849469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b="1" smtClean="0">
                <a:solidFill>
                  <a:srgbClr val="005073"/>
                </a:solidFill>
                <a:latin typeface="MS PGothic" charset="-128"/>
                <a:ea typeface="MS PGothic" charset="-128"/>
                <a:cs typeface="MS PGothic" charset="-128"/>
              </a:rPr>
              <a:t>新製品の追加</a:t>
            </a:r>
            <a:endParaRPr kumimoji="1" lang="ja-JP" altLang="en-US" dirty="0">
              <a:solidFill>
                <a:srgbClr val="005073"/>
              </a:solidFill>
              <a:latin typeface="MS PGothic" charset="-128"/>
              <a:ea typeface="MS PGothic" charset="-128"/>
              <a:cs typeface="MS PGothic" charset="-128"/>
            </a:endParaRPr>
          </a:p>
        </p:txBody>
      </p:sp>
      <p:sp>
        <p:nvSpPr>
          <p:cNvPr id="19" name="四角形: 角を丸くする 94"/>
          <p:cNvSpPr/>
          <p:nvPr/>
        </p:nvSpPr>
        <p:spPr>
          <a:xfrm>
            <a:off x="4567684" y="1649636"/>
            <a:ext cx="4081015" cy="387365"/>
          </a:xfrm>
          <a:prstGeom prst="roundRect">
            <a:avLst>
              <a:gd name="adj" fmla="val 50000"/>
            </a:avLst>
          </a:prstGeom>
          <a:solidFill>
            <a:srgbClr val="72C0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err="1" smtClean="0">
                <a:ln>
                  <a:noFill/>
                </a:ln>
                <a:solidFill>
                  <a:srgbClr val="000000"/>
                </a:solidFill>
                <a:effectLst/>
                <a:uLnTx/>
                <a:uFillTx/>
                <a:latin typeface="MS PGothic" charset="-128"/>
                <a:ea typeface="MS PGothic" charset="-128"/>
                <a:cs typeface="MS PGothic" charset="-128"/>
              </a:rPr>
              <a:t>Aironet</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1815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シリーズ</a:t>
            </a:r>
          </a:p>
        </p:txBody>
      </p:sp>
      <p:sp>
        <p:nvSpPr>
          <p:cNvPr id="20" name="TextBox 53"/>
          <p:cNvSpPr txBox="1"/>
          <p:nvPr/>
        </p:nvSpPr>
        <p:spPr>
          <a:xfrm>
            <a:off x="1905530" y="2442781"/>
            <a:ext cx="2126876" cy="561702"/>
          </a:xfrm>
          <a:prstGeom prst="rect">
            <a:avLst/>
          </a:prstGeom>
          <a:noFill/>
        </p:spPr>
        <p:txBody>
          <a:bodyPr wrap="square" lIns="68589" tIns="34295" rIns="68589" bIns="34295" rtlCol="0">
            <a:spAutoFit/>
          </a:bodyPr>
          <a:lstStyle/>
          <a:p>
            <a:r>
              <a:rPr lang="en-US" sz="1600" dirty="0">
                <a:solidFill>
                  <a:srgbClr val="435153"/>
                </a:solidFill>
                <a:latin typeface="MS PGothic" charset="-128"/>
                <a:ea typeface="MS PGothic" charset="-128"/>
                <a:cs typeface="MS PGothic" charset="-128"/>
              </a:rPr>
              <a:t>1815i</a:t>
            </a:r>
          </a:p>
          <a:p>
            <a:r>
              <a:rPr lang="ja-JP" altLang="en-US" sz="1600" dirty="0">
                <a:solidFill>
                  <a:srgbClr val="435153"/>
                </a:solidFill>
                <a:latin typeface="MS PGothic" charset="-128"/>
                <a:ea typeface="MS PGothic" charset="-128"/>
                <a:cs typeface="MS PGothic" charset="-128"/>
              </a:rPr>
              <a:t>スタンダードモデル</a:t>
            </a:r>
            <a:endParaRPr lang="en-US" altLang="ja-JP" sz="1600" dirty="0">
              <a:solidFill>
                <a:srgbClr val="435153"/>
              </a:solidFill>
              <a:latin typeface="MS PGothic" charset="-128"/>
              <a:ea typeface="MS PGothic" charset="-128"/>
              <a:cs typeface="MS PGothic" charset="-128"/>
            </a:endParaRPr>
          </a:p>
        </p:txBody>
      </p:sp>
      <p:sp>
        <p:nvSpPr>
          <p:cNvPr id="21" name="TextBox 53"/>
          <p:cNvSpPr txBox="1"/>
          <p:nvPr/>
        </p:nvSpPr>
        <p:spPr>
          <a:xfrm>
            <a:off x="2545194" y="3947357"/>
            <a:ext cx="1970384" cy="807924"/>
          </a:xfrm>
          <a:prstGeom prst="rect">
            <a:avLst/>
          </a:prstGeom>
          <a:noFill/>
        </p:spPr>
        <p:txBody>
          <a:bodyPr wrap="square" lIns="68589" tIns="34295" rIns="68589" bIns="34295" rtlCol="0">
            <a:spAutoFit/>
          </a:bodyPr>
          <a:lstStyle/>
          <a:p>
            <a:r>
              <a:rPr lang="en-US" altLang="ja-JP" sz="1600" dirty="0">
                <a:solidFill>
                  <a:srgbClr val="435153"/>
                </a:solidFill>
                <a:latin typeface="MS PGothic" charset="-128"/>
                <a:ea typeface="MS PGothic" charset="-128"/>
                <a:cs typeface="MS PGothic" charset="-128"/>
              </a:rPr>
              <a:t>1815w</a:t>
            </a:r>
            <a:endParaRPr lang="en-US" sz="1600" dirty="0">
              <a:solidFill>
                <a:srgbClr val="435153"/>
              </a:solidFill>
              <a:latin typeface="MS PGothic" charset="-128"/>
              <a:ea typeface="MS PGothic" charset="-128"/>
              <a:cs typeface="MS PGothic" charset="-128"/>
            </a:endParaRPr>
          </a:p>
          <a:p>
            <a:r>
              <a:rPr lang="ja-JP" altLang="en-US" sz="1600" dirty="0">
                <a:solidFill>
                  <a:srgbClr val="435153"/>
                </a:solidFill>
                <a:latin typeface="MS PGothic" charset="-128"/>
                <a:ea typeface="MS PGothic" charset="-128"/>
                <a:cs typeface="MS PGothic" charset="-128"/>
              </a:rPr>
              <a:t>ホテル・旅館に最適</a:t>
            </a:r>
            <a:endParaRPr lang="en-US" altLang="ja-JP" sz="1600" dirty="0">
              <a:solidFill>
                <a:srgbClr val="435153"/>
              </a:solidFill>
              <a:latin typeface="MS PGothic" charset="-128"/>
              <a:ea typeface="MS PGothic" charset="-128"/>
              <a:cs typeface="MS PGothic" charset="-128"/>
            </a:endParaRPr>
          </a:p>
          <a:p>
            <a:r>
              <a:rPr lang="ja-JP" altLang="en-US" sz="1600" dirty="0">
                <a:solidFill>
                  <a:srgbClr val="435153"/>
                </a:solidFill>
                <a:latin typeface="MS PGothic" charset="-128"/>
                <a:ea typeface="MS PGothic" charset="-128"/>
                <a:cs typeface="MS PGothic" charset="-128"/>
              </a:rPr>
              <a:t>壁掛けモデル</a:t>
            </a:r>
            <a:endParaRPr lang="en-US" altLang="ja-JP" sz="1600" dirty="0">
              <a:solidFill>
                <a:srgbClr val="435153"/>
              </a:solidFill>
              <a:latin typeface="MS PGothic" charset="-128"/>
              <a:ea typeface="MS PGothic" charset="-128"/>
              <a:cs typeface="MS PGothic" charset="-128"/>
            </a:endParaRPr>
          </a:p>
        </p:txBody>
      </p:sp>
      <p:sp>
        <p:nvSpPr>
          <p:cNvPr id="22" name="TextBox 53"/>
          <p:cNvSpPr txBox="1"/>
          <p:nvPr/>
        </p:nvSpPr>
        <p:spPr>
          <a:xfrm>
            <a:off x="313350" y="3749577"/>
            <a:ext cx="2598842" cy="561702"/>
          </a:xfrm>
          <a:prstGeom prst="rect">
            <a:avLst/>
          </a:prstGeom>
          <a:noFill/>
        </p:spPr>
        <p:txBody>
          <a:bodyPr wrap="square" lIns="68589" tIns="34295" rIns="68589" bIns="34295" rtlCol="0">
            <a:spAutoFit/>
          </a:bodyPr>
          <a:lstStyle/>
          <a:p>
            <a:r>
              <a:rPr lang="en-US" altLang="ja-JP" sz="1600" dirty="0">
                <a:solidFill>
                  <a:srgbClr val="435153"/>
                </a:solidFill>
                <a:latin typeface="MS PGothic" charset="-128"/>
                <a:ea typeface="MS PGothic" charset="-128"/>
                <a:cs typeface="MS PGothic" charset="-128"/>
              </a:rPr>
              <a:t>1815t</a:t>
            </a:r>
          </a:p>
          <a:p>
            <a:r>
              <a:rPr lang="ja-JP" altLang="en-US" sz="1600" dirty="0">
                <a:solidFill>
                  <a:srgbClr val="435153"/>
                </a:solidFill>
                <a:latin typeface="MS PGothic" charset="-128"/>
                <a:ea typeface="MS PGothic" charset="-128"/>
                <a:cs typeface="MS PGothic" charset="-128"/>
              </a:rPr>
              <a:t>テレワーク向けモデル</a:t>
            </a:r>
            <a:endParaRPr lang="en-US" altLang="ja-JP" sz="1600" dirty="0">
              <a:solidFill>
                <a:srgbClr val="435153"/>
              </a:solidFill>
              <a:latin typeface="MS PGothic" charset="-128"/>
              <a:ea typeface="MS PGothic" charset="-128"/>
              <a:cs typeface="MS PGothic" charset="-128"/>
            </a:endParaRPr>
          </a:p>
        </p:txBody>
      </p:sp>
      <p:sp>
        <p:nvSpPr>
          <p:cNvPr id="23" name="Rectangle 55"/>
          <p:cNvSpPr/>
          <p:nvPr/>
        </p:nvSpPr>
        <p:spPr>
          <a:xfrm>
            <a:off x="4650600" y="2084572"/>
            <a:ext cx="4149545" cy="856679"/>
          </a:xfrm>
          <a:prstGeom prst="rect">
            <a:avLst/>
          </a:prstGeom>
          <a:noFill/>
          <a:ln w="25400" cap="flat" cmpd="sng" algn="ctr">
            <a:noFill/>
            <a:prstDash val="solid"/>
          </a:ln>
          <a:effectLst/>
        </p:spPr>
        <p:txBody>
          <a:bodyPr lIns="68580" tIns="34291" rIns="68580" bIns="34291" anchor="t"/>
          <a:lstStyle/>
          <a:p>
            <a:pPr marL="0" marR="0" lvl="0" indent="0" defTabSz="456685" eaLnBrk="1" fontAlgn="auto" latinLnBrk="0" hangingPunct="1">
              <a:lnSpc>
                <a:spcPct val="100000"/>
              </a:lnSpc>
              <a:spcBef>
                <a:spcPts val="200"/>
              </a:spcBef>
              <a:spcAft>
                <a:spcPts val="0"/>
              </a:spcAft>
              <a:buClr>
                <a:srgbClr val="282828">
                  <a:lumMod val="50000"/>
                  <a:lumOff val="50000"/>
                </a:srgbClr>
              </a:buClr>
              <a:buSzTx/>
              <a:buFontTx/>
              <a:buNone/>
              <a:tabLst/>
              <a:defRPr/>
            </a:pPr>
            <a:r>
              <a:rPr kumimoji="0"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ハイ</a:t>
            </a:r>
            <a:r>
              <a:rPr lang="en-US" altLang="ja-JP" sz="1600" kern="0" noProof="0" dirty="0" smtClean="0">
                <a:solidFill>
                  <a:srgbClr val="000000"/>
                </a:solidFill>
                <a:latin typeface="MS PGothic" charset="-128"/>
                <a:ea typeface="MS PGothic" charset="-128"/>
                <a:cs typeface="MS PGothic" charset="-128"/>
              </a:rPr>
              <a:t> </a:t>
            </a:r>
            <a:r>
              <a:rPr kumimoji="0"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パフォーマンス</a:t>
            </a:r>
            <a:endParaRPr kumimoji="0" lang="en-US" altLang="ja-JP" sz="1600" b="0" i="0" u="none" strike="noStrike" kern="0" cap="none" spc="0" normalizeH="0" baseline="0" noProof="0" dirty="0">
              <a:ln>
                <a:noFill/>
              </a:ln>
              <a:solidFill>
                <a:srgbClr val="000000"/>
              </a:solidFill>
              <a:effectLst/>
              <a:uLnTx/>
              <a:uFillTx/>
              <a:latin typeface="MS PGothic" charset="-128"/>
              <a:ea typeface="MS PGothic" charset="-128"/>
              <a:cs typeface="MS PGothic" charset="-128"/>
            </a:endParaRPr>
          </a:p>
          <a:p>
            <a:pPr marL="285738" marR="0" lvl="0" indent="-285738" defTabSz="456685" eaLnBrk="1" fontAlgn="auto" latinLnBrk="0" hangingPunct="1">
              <a:lnSpc>
                <a:spcPct val="100000"/>
              </a:lnSpc>
              <a:spcBef>
                <a:spcPts val="200"/>
              </a:spcBef>
              <a:spcAft>
                <a:spcPts val="0"/>
              </a:spcAft>
              <a:buClr>
                <a:srgbClr val="282828">
                  <a:lumMod val="50000"/>
                  <a:lumOff val="50000"/>
                </a:srgbClr>
              </a:buClr>
              <a:buSzTx/>
              <a:buFont typeface="Wingdings" panose="05000000000000000000" pitchFamily="2" charset="2"/>
              <a:buChar char="ü"/>
              <a:tabLst/>
              <a:defRPr/>
            </a:pPr>
            <a:r>
              <a:rPr kumimoji="0" lang="en-US" altLang="ja-JP"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802.11ac </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Wave2</a:t>
            </a:r>
            <a:endPar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endParaRPr>
          </a:p>
          <a:p>
            <a:pPr marL="285738" marR="0" lvl="0" indent="-285738" defTabSz="456685" eaLnBrk="1" fontAlgn="auto" latinLnBrk="0" hangingPunct="1">
              <a:lnSpc>
                <a:spcPct val="100000"/>
              </a:lnSpc>
              <a:spcBef>
                <a:spcPts val="200"/>
              </a:spcBef>
              <a:spcAft>
                <a:spcPts val="0"/>
              </a:spcAft>
              <a:buClr>
                <a:srgbClr val="282828">
                  <a:lumMod val="50000"/>
                  <a:lumOff val="50000"/>
                </a:srgbClr>
              </a:buClr>
              <a:buSzTx/>
              <a:buFont typeface="Wingdings" panose="05000000000000000000" pitchFamily="2" charset="2"/>
              <a:buChar char="ü"/>
              <a:tabLst/>
              <a:defRPr/>
            </a:pP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2.4GHz/5GHz</a:t>
            </a:r>
            <a:r>
              <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 </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デュアルバンド</a:t>
            </a:r>
            <a:r>
              <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対応</a:t>
            </a:r>
            <a:endParaRPr kumimoji="0" 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endParaRPr>
          </a:p>
        </p:txBody>
      </p:sp>
      <p:sp>
        <p:nvSpPr>
          <p:cNvPr id="24" name="Rectangle 55"/>
          <p:cNvSpPr/>
          <p:nvPr/>
        </p:nvSpPr>
        <p:spPr>
          <a:xfrm>
            <a:off x="4650600" y="2941252"/>
            <a:ext cx="4149545" cy="1062577"/>
          </a:xfrm>
          <a:prstGeom prst="rect">
            <a:avLst/>
          </a:prstGeom>
          <a:noFill/>
          <a:ln w="25400" cap="flat" cmpd="sng" algn="ctr">
            <a:noFill/>
            <a:prstDash val="solid"/>
          </a:ln>
          <a:effectLst/>
        </p:spPr>
        <p:txBody>
          <a:bodyPr lIns="68580" tIns="34291" rIns="68580" bIns="34291" anchor="t"/>
          <a:lstStyle/>
          <a:p>
            <a:pPr marL="0" marR="0" lvl="0" indent="0" defTabSz="456685" eaLnBrk="1" fontAlgn="auto" latinLnBrk="0" hangingPunct="1">
              <a:lnSpc>
                <a:spcPct val="100000"/>
              </a:lnSpc>
              <a:spcBef>
                <a:spcPts val="200"/>
              </a:spcBef>
              <a:spcAft>
                <a:spcPts val="0"/>
              </a:spcAft>
              <a:buClr>
                <a:srgbClr val="282828">
                  <a:lumMod val="50000"/>
                  <a:lumOff val="50000"/>
                </a:srgbClr>
              </a:buClr>
              <a:buSzTx/>
              <a:buFontTx/>
              <a:buNone/>
              <a:tabLst/>
              <a:defRPr/>
            </a:pPr>
            <a:r>
              <a:rPr kumimoji="0"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かんたん設定</a:t>
            </a:r>
            <a:r>
              <a:rPr kumimoji="0" lang="en-US" altLang="ja-JP"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&amp;</a:t>
            </a:r>
            <a:r>
              <a:rPr kumimoji="0"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管理</a:t>
            </a:r>
            <a:endParaRPr kumimoji="0" lang="en-US" altLang="ja-JP" sz="1600" b="0" i="0" u="none" strike="noStrike" kern="0" cap="none" spc="0" normalizeH="0" baseline="0" noProof="0" dirty="0">
              <a:ln>
                <a:noFill/>
              </a:ln>
              <a:solidFill>
                <a:srgbClr val="000000"/>
              </a:solidFill>
              <a:effectLst/>
              <a:uLnTx/>
              <a:uFillTx/>
              <a:latin typeface="MS PGothic" charset="-128"/>
              <a:ea typeface="MS PGothic" charset="-128"/>
              <a:cs typeface="MS PGothic" charset="-128"/>
            </a:endParaRPr>
          </a:p>
          <a:p>
            <a:pPr marL="285738" marR="0" lvl="0" indent="-285738" defTabSz="456685" eaLnBrk="1" fontAlgn="auto" latinLnBrk="0" hangingPunct="1">
              <a:lnSpc>
                <a:spcPct val="100000"/>
              </a:lnSpc>
              <a:spcBef>
                <a:spcPts val="200"/>
              </a:spcBef>
              <a:spcAft>
                <a:spcPts val="0"/>
              </a:spcAft>
              <a:buClr>
                <a:srgbClr val="282828">
                  <a:lumMod val="50000"/>
                  <a:lumOff val="50000"/>
                </a:srgbClr>
              </a:buClr>
              <a:buSzTx/>
              <a:buFont typeface="Wingdings" panose="05000000000000000000" pitchFamily="2" charset="2"/>
              <a:buChar char="ü"/>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内蔵コントローラ対応</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(Cisco</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en-US" altLang="ja-JP"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Mobility</a:t>
            </a:r>
            <a:r>
              <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 </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Express</a:t>
            </a:r>
            <a:r>
              <a:rPr kumimoji="0" lang="en-US" altLang="ja-JP"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a:t>
            </a:r>
            <a:endPar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endParaRPr>
          </a:p>
          <a:p>
            <a:pPr marL="285738" marR="0" lvl="0" indent="-285738" defTabSz="456685" eaLnBrk="1" fontAlgn="auto" latinLnBrk="0" hangingPunct="1">
              <a:lnSpc>
                <a:spcPct val="100000"/>
              </a:lnSpc>
              <a:spcBef>
                <a:spcPts val="200"/>
              </a:spcBef>
              <a:spcAft>
                <a:spcPts val="0"/>
              </a:spcAft>
              <a:buClr>
                <a:srgbClr val="282828">
                  <a:lumMod val="50000"/>
                  <a:lumOff val="50000"/>
                </a:srgbClr>
              </a:buClr>
              <a:buSzTx/>
              <a:buFont typeface="Wingdings" panose="05000000000000000000" pitchFamily="2" charset="2"/>
              <a:buChar char="ü"/>
              <a:tabLst/>
              <a:defRPr/>
            </a:pPr>
            <a:r>
              <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推奨設定値を自動適用</a:t>
            </a:r>
          </a:p>
          <a:p>
            <a:pPr marL="285738" marR="0" lvl="0" indent="-285738" defTabSz="456685" eaLnBrk="1" fontAlgn="auto" latinLnBrk="0" hangingPunct="1">
              <a:lnSpc>
                <a:spcPct val="100000"/>
              </a:lnSpc>
              <a:spcBef>
                <a:spcPts val="200"/>
              </a:spcBef>
              <a:spcAft>
                <a:spcPts val="0"/>
              </a:spcAft>
              <a:buClr>
                <a:srgbClr val="282828">
                  <a:lumMod val="50000"/>
                  <a:lumOff val="50000"/>
                </a:srgbClr>
              </a:buClr>
              <a:buSzTx/>
              <a:buFont typeface="Wingdings" panose="05000000000000000000" pitchFamily="2" charset="2"/>
              <a:buChar char="ü"/>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最大</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50</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台</a:t>
            </a:r>
            <a:r>
              <a:rPr kumimoji="0" lang="ja-JP" altLang="en-US"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rPr>
              <a:t>のアクセスポイントを集中管理</a:t>
            </a:r>
            <a:endParaRPr kumimoji="0" lang="en-US" altLang="ja-JP" sz="1400" b="0" i="0" u="none" strike="noStrike" kern="0" cap="none" spc="0" normalizeH="0" baseline="0" noProof="0" dirty="0">
              <a:ln>
                <a:noFill/>
              </a:ln>
              <a:solidFill>
                <a:srgbClr val="000000"/>
              </a:solidFill>
              <a:effectLst/>
              <a:uLnTx/>
              <a:uFillTx/>
              <a:latin typeface="MS PGothic" charset="-128"/>
              <a:ea typeface="MS PGothic" charset="-128"/>
              <a:cs typeface="MS PGothic" charset="-128"/>
            </a:endParaRPr>
          </a:p>
        </p:txBody>
      </p:sp>
      <p:sp>
        <p:nvSpPr>
          <p:cNvPr id="25" name="正方形/長方形 17"/>
          <p:cNvSpPr/>
          <p:nvPr/>
        </p:nvSpPr>
        <p:spPr>
          <a:xfrm>
            <a:off x="60716" y="835608"/>
            <a:ext cx="8115300" cy="491481"/>
          </a:xfrm>
          <a:prstGeom prst="rect">
            <a:avLst/>
          </a:prstGeom>
        </p:spPr>
        <p:txBody>
          <a:bodyPr wrap="square">
            <a:spAutoFit/>
          </a:bodyPr>
          <a:lstStyle/>
          <a:p>
            <a:pPr algn="ctr">
              <a:lnSpc>
                <a:spcPct val="120000"/>
              </a:lnSpc>
            </a:pPr>
            <a:r>
              <a:rPr lang="ja-JP" altLang="en-US" sz="2400" dirty="0">
                <a:solidFill>
                  <a:srgbClr val="005073"/>
                </a:solidFill>
                <a:latin typeface="MS PGothic" charset="-128"/>
                <a:ea typeface="MS PGothic" charset="-128"/>
                <a:cs typeface="MS PGothic" charset="-128"/>
              </a:rPr>
              <a:t>中小企業に最適、</a:t>
            </a:r>
            <a:r>
              <a:rPr lang="en-US" altLang="ja-JP" sz="2400" dirty="0">
                <a:solidFill>
                  <a:srgbClr val="005073"/>
                </a:solidFill>
                <a:latin typeface="MS PGothic" charset="-128"/>
                <a:ea typeface="MS PGothic" charset="-128"/>
                <a:cs typeface="MS PGothic" charset="-128"/>
              </a:rPr>
              <a:t>Cisco Aironet</a:t>
            </a:r>
            <a:r>
              <a:rPr lang="ja-JP" altLang="en-US" sz="2400" dirty="0">
                <a:solidFill>
                  <a:srgbClr val="005073"/>
                </a:solidFill>
                <a:latin typeface="MS PGothic" charset="-128"/>
                <a:ea typeface="MS PGothic" charset="-128"/>
                <a:cs typeface="MS PGothic" charset="-128"/>
              </a:rPr>
              <a:t> をさらにお求めやすく！</a:t>
            </a:r>
            <a:endParaRPr lang="en-US" altLang="ja-JP" sz="2400" dirty="0">
              <a:solidFill>
                <a:srgbClr val="005073"/>
              </a:solidFill>
              <a:latin typeface="MS PGothic" charset="-128"/>
              <a:ea typeface="MS PGothic" charset="-128"/>
              <a:cs typeface="MS PGothic" charset="-128"/>
            </a:endParaRPr>
          </a:p>
        </p:txBody>
      </p:sp>
      <p:pic>
        <p:nvPicPr>
          <p:cNvPr id="26" name="図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009" y="26524"/>
            <a:ext cx="1060523" cy="558542"/>
          </a:xfrm>
          <a:prstGeom prst="rect">
            <a:avLst/>
          </a:prstGeom>
        </p:spPr>
      </p:pic>
      <p:sp>
        <p:nvSpPr>
          <p:cNvPr id="27" name="正方形/長方形 23"/>
          <p:cNvSpPr/>
          <p:nvPr/>
        </p:nvSpPr>
        <p:spPr>
          <a:xfrm>
            <a:off x="4829738" y="4196270"/>
            <a:ext cx="3835367" cy="461665"/>
          </a:xfrm>
          <a:prstGeom prst="rect">
            <a:avLst/>
          </a:prstGeom>
        </p:spPr>
        <p:txBody>
          <a:bodyPr wrap="square">
            <a:spAutoFit/>
          </a:bodyPr>
          <a:lstStyle/>
          <a:p>
            <a:r>
              <a:rPr lang="ja-JP" altLang="en-US" sz="2400" smtClean="0">
                <a:solidFill>
                  <a:srgbClr val="000000"/>
                </a:solidFill>
                <a:latin typeface="MS PGothic" charset="-128"/>
                <a:ea typeface="MS PGothic" charset="-128"/>
                <a:cs typeface="MS PGothic" charset="-128"/>
              </a:rPr>
              <a:t>4万円台</a:t>
            </a:r>
            <a:r>
              <a:rPr lang="ja-JP" altLang="en-US" sz="2400" dirty="0">
                <a:solidFill>
                  <a:srgbClr val="000000"/>
                </a:solidFill>
                <a:latin typeface="MS PGothic" charset="-128"/>
                <a:ea typeface="MS PGothic" charset="-128"/>
                <a:cs typeface="MS PGothic" charset="-128"/>
              </a:rPr>
              <a:t>から!! </a:t>
            </a:r>
            <a:r>
              <a:rPr lang="ja-JP" altLang="en-US" sz="1100" dirty="0">
                <a:solidFill>
                  <a:srgbClr val="000000"/>
                </a:solidFill>
                <a:latin typeface="MS PGothic" charset="-128"/>
                <a:ea typeface="MS PGothic" charset="-128"/>
                <a:cs typeface="MS PGothic" charset="-128"/>
              </a:rPr>
              <a:t>(市場想定価格、保守別）</a:t>
            </a:r>
            <a:endParaRPr lang="ja-JP" altLang="en-US" sz="1600"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1130759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26"/>
          <p:cNvSpPr/>
          <p:nvPr/>
        </p:nvSpPr>
        <p:spPr>
          <a:xfrm>
            <a:off x="7198098" y="2520053"/>
            <a:ext cx="1892894" cy="2140848"/>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4" name="正方形/長方形 27"/>
          <p:cNvSpPr/>
          <p:nvPr/>
        </p:nvSpPr>
        <p:spPr>
          <a:xfrm>
            <a:off x="5274127" y="2499691"/>
            <a:ext cx="1882133" cy="2170944"/>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5" name="正方形/長方形 25"/>
          <p:cNvSpPr/>
          <p:nvPr/>
        </p:nvSpPr>
        <p:spPr>
          <a:xfrm>
            <a:off x="3509795" y="2490096"/>
            <a:ext cx="1536435" cy="2170944"/>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6" name="正方形/長方形 24"/>
          <p:cNvSpPr/>
          <p:nvPr/>
        </p:nvSpPr>
        <p:spPr>
          <a:xfrm>
            <a:off x="1833007" y="2484031"/>
            <a:ext cx="1550845" cy="2170944"/>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7" name="正方形/長方形 23"/>
          <p:cNvSpPr/>
          <p:nvPr/>
        </p:nvSpPr>
        <p:spPr>
          <a:xfrm>
            <a:off x="178547" y="2484031"/>
            <a:ext cx="1523227" cy="2170944"/>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8" name="タイトル 1"/>
          <p:cNvSpPr txBox="1">
            <a:spLocks/>
          </p:cNvSpPr>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24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Cisco Aironet</a:t>
            </a:r>
            <a:r>
              <a:rPr kumimoji="0" lang="ja-JP" altLang="en-US" sz="2400" b="0" i="0" u="none" strike="noStrike" kern="1200" cap="none" spc="0" normalizeH="0" baseline="0" noProof="0" smtClean="0">
                <a:ln>
                  <a:noFill/>
                </a:ln>
                <a:solidFill>
                  <a:srgbClr val="005073"/>
                </a:solidFill>
                <a:effectLst/>
                <a:uLnTx/>
                <a:uFillTx/>
                <a:latin typeface="MS PGothic" charset="-128"/>
                <a:ea typeface="MS PGothic" charset="-128"/>
                <a:cs typeface="MS PGothic" charset="-128"/>
              </a:rPr>
              <a:t> シリーズ アクセスポイント 製品群</a:t>
            </a:r>
            <a:endParaRPr kumimoji="1" lang="ja-JP" altLang="en-US" sz="2400" b="0" i="0" u="none" strike="noStrike" kern="1200" cap="none" spc="0" normalizeH="0" baseline="0" noProof="0" dirty="0">
              <a:ln>
                <a:noFill/>
              </a:ln>
              <a:solidFill>
                <a:srgbClr val="282828">
                  <a:lumMod val="90000"/>
                  <a:lumOff val="10000"/>
                </a:srgbClr>
              </a:solidFill>
              <a:effectLst/>
              <a:uLnTx/>
              <a:uFillTx/>
              <a:latin typeface="MS PGothic" charset="-128"/>
              <a:ea typeface="MS PGothic" charset="-128"/>
              <a:cs typeface="MS PGothic" charset="-128"/>
            </a:endParaRPr>
          </a:p>
        </p:txBody>
      </p:sp>
      <p:pic>
        <p:nvPicPr>
          <p:cNvPr id="39"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7381" y="1911256"/>
            <a:ext cx="797411" cy="597971"/>
          </a:xfrm>
          <a:prstGeom prst="rect">
            <a:avLst/>
          </a:prstGeom>
        </p:spPr>
      </p:pic>
      <p:pic>
        <p:nvPicPr>
          <p:cNvPr id="40"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143145" y="1911256"/>
            <a:ext cx="924601" cy="6933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364270" y="1743230"/>
            <a:ext cx="1052206" cy="7890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2"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1603" y="1914262"/>
            <a:ext cx="610294" cy="565609"/>
          </a:xfrm>
          <a:prstGeom prst="rect">
            <a:avLst/>
          </a:prstGeom>
        </p:spPr>
      </p:pic>
      <p:pic>
        <p:nvPicPr>
          <p:cNvPr id="43"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1230" y="1941757"/>
            <a:ext cx="610294" cy="553292"/>
          </a:xfrm>
          <a:prstGeom prst="rect">
            <a:avLst/>
          </a:prstGeom>
        </p:spPr>
      </p:pic>
      <p:pic>
        <p:nvPicPr>
          <p:cNvPr id="44"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39377" y="1929470"/>
            <a:ext cx="610295" cy="553603"/>
          </a:xfrm>
          <a:prstGeom prst="rect">
            <a:avLst/>
          </a:prstGeom>
        </p:spPr>
      </p:pic>
      <p:pic>
        <p:nvPicPr>
          <p:cNvPr id="45" name="Picture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1003" y="1917091"/>
            <a:ext cx="610295" cy="541547"/>
          </a:xfrm>
          <a:prstGeom prst="rect">
            <a:avLst/>
          </a:prstGeom>
        </p:spPr>
      </p:pic>
      <p:sp>
        <p:nvSpPr>
          <p:cNvPr id="46" name="テキスト ボックス 10"/>
          <p:cNvSpPr txBox="1"/>
          <p:nvPr/>
        </p:nvSpPr>
        <p:spPr>
          <a:xfrm>
            <a:off x="145775" y="1182144"/>
            <a:ext cx="4959099" cy="369332"/>
          </a:xfrm>
          <a:prstGeom prst="rect">
            <a:avLst/>
          </a:prstGeom>
          <a:solidFill>
            <a:srgbClr val="005073">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低価格、企業品質</a:t>
            </a:r>
          </a:p>
        </p:txBody>
      </p:sp>
      <p:sp>
        <p:nvSpPr>
          <p:cNvPr id="47" name="テキスト ボックス 11"/>
          <p:cNvSpPr txBox="1"/>
          <p:nvPr/>
        </p:nvSpPr>
        <p:spPr>
          <a:xfrm>
            <a:off x="5217565" y="1182144"/>
            <a:ext cx="3899931" cy="369332"/>
          </a:xfrm>
          <a:prstGeom prst="rect">
            <a:avLst/>
          </a:prstGeom>
          <a:solidFill>
            <a:srgbClr val="0070C0"/>
          </a:solidFill>
        </p:spPr>
        <p:txBody>
          <a:bodyPr wrap="square" rtlCol="0">
            <a:spAutoFit/>
          </a:bodyPr>
          <a:lstStyle/>
          <a:p>
            <a:pPr algn="ctr"/>
            <a:r>
              <a:rPr kumimoji="1" lang="ja-JP" altLang="en-US" dirty="0" smtClean="0">
                <a:solidFill>
                  <a:srgbClr val="FFFFFF"/>
                </a:solidFill>
                <a:latin typeface="MS PGothic" charset="-128"/>
                <a:ea typeface="MS PGothic" charset="-128"/>
                <a:cs typeface="MS PGothic" charset="-128"/>
              </a:rPr>
              <a:t>高機能、高密度対応</a:t>
            </a:r>
          </a:p>
        </p:txBody>
      </p:sp>
      <p:sp>
        <p:nvSpPr>
          <p:cNvPr id="48" name="テキスト ボックス 12"/>
          <p:cNvSpPr txBox="1"/>
          <p:nvPr/>
        </p:nvSpPr>
        <p:spPr>
          <a:xfrm>
            <a:off x="178547" y="1549249"/>
            <a:ext cx="1515544" cy="276999"/>
          </a:xfrm>
          <a:prstGeom prst="rect">
            <a:avLst/>
          </a:prstGeom>
          <a:noFill/>
        </p:spPr>
        <p:txBody>
          <a:bodyPr wrap="square" rtlCol="0">
            <a:spAutoFit/>
          </a:bodyPr>
          <a:lstStyle/>
          <a:p>
            <a:r>
              <a:rPr kumimoji="1" lang="en-US" altLang="ja-JP" sz="1200" dirty="0" smtClean="0">
                <a:solidFill>
                  <a:srgbClr val="005073"/>
                </a:solidFill>
                <a:latin typeface="MS PGothic" charset="-128"/>
                <a:ea typeface="MS PGothic" charset="-128"/>
                <a:cs typeface="MS PGothic" charset="-128"/>
              </a:rPr>
              <a:t>AP1815</a:t>
            </a:r>
            <a:r>
              <a:rPr kumimoji="1" lang="ja-JP" altLang="en-US" sz="1200" dirty="0" smtClean="0">
                <a:solidFill>
                  <a:srgbClr val="005073"/>
                </a:solidFill>
                <a:latin typeface="MS PGothic" charset="-128"/>
                <a:ea typeface="MS PGothic" charset="-128"/>
                <a:cs typeface="MS PGothic" charset="-128"/>
              </a:rPr>
              <a:t>シリーズ</a:t>
            </a:r>
          </a:p>
        </p:txBody>
      </p:sp>
      <p:sp>
        <p:nvSpPr>
          <p:cNvPr id="49" name="テキスト ボックス 13"/>
          <p:cNvSpPr txBox="1"/>
          <p:nvPr/>
        </p:nvSpPr>
        <p:spPr>
          <a:xfrm>
            <a:off x="1872537" y="1549249"/>
            <a:ext cx="1448415" cy="276999"/>
          </a:xfrm>
          <a:prstGeom prst="rect">
            <a:avLst/>
          </a:prstGeom>
          <a:noFill/>
        </p:spPr>
        <p:txBody>
          <a:bodyPr wrap="square" rtlCol="0">
            <a:spAutoFit/>
          </a:bodyPr>
          <a:lstStyle/>
          <a:p>
            <a:r>
              <a:rPr kumimoji="1" lang="en-US" altLang="ja-JP" sz="1200" smtClean="0">
                <a:solidFill>
                  <a:srgbClr val="005073"/>
                </a:solidFill>
                <a:latin typeface="MS PGothic" charset="-128"/>
                <a:ea typeface="MS PGothic" charset="-128"/>
                <a:cs typeface="MS PGothic" charset="-128"/>
              </a:rPr>
              <a:t>AP1830</a:t>
            </a:r>
            <a:r>
              <a:rPr kumimoji="1" lang="ja-JP" altLang="en-US" sz="1200" dirty="0" smtClean="0">
                <a:solidFill>
                  <a:srgbClr val="005073"/>
                </a:solidFill>
                <a:latin typeface="MS PGothic" charset="-128"/>
                <a:ea typeface="MS PGothic" charset="-128"/>
                <a:cs typeface="MS PGothic" charset="-128"/>
              </a:rPr>
              <a:t>シリーズ</a:t>
            </a:r>
          </a:p>
        </p:txBody>
      </p:sp>
      <p:sp>
        <p:nvSpPr>
          <p:cNvPr id="50" name="テキスト ボックス 14"/>
          <p:cNvSpPr txBox="1"/>
          <p:nvPr/>
        </p:nvSpPr>
        <p:spPr>
          <a:xfrm>
            <a:off x="3482109" y="1559172"/>
            <a:ext cx="1475378" cy="276999"/>
          </a:xfrm>
          <a:prstGeom prst="rect">
            <a:avLst/>
          </a:prstGeom>
          <a:noFill/>
        </p:spPr>
        <p:txBody>
          <a:bodyPr wrap="square" rtlCol="0">
            <a:spAutoFit/>
          </a:bodyPr>
          <a:lstStyle/>
          <a:p>
            <a:r>
              <a:rPr kumimoji="1" lang="en-US" altLang="ja-JP" sz="1200" smtClean="0">
                <a:solidFill>
                  <a:srgbClr val="005073"/>
                </a:solidFill>
                <a:latin typeface="MS PGothic" charset="-128"/>
                <a:ea typeface="MS PGothic" charset="-128"/>
                <a:cs typeface="MS PGothic" charset="-128"/>
              </a:rPr>
              <a:t>AP1850</a:t>
            </a:r>
            <a:r>
              <a:rPr kumimoji="1" lang="ja-JP" altLang="en-US" sz="1200" dirty="0" smtClean="0">
                <a:solidFill>
                  <a:srgbClr val="005073"/>
                </a:solidFill>
                <a:latin typeface="MS PGothic" charset="-128"/>
                <a:ea typeface="MS PGothic" charset="-128"/>
                <a:cs typeface="MS PGothic" charset="-128"/>
              </a:rPr>
              <a:t>シリーズ</a:t>
            </a:r>
          </a:p>
        </p:txBody>
      </p:sp>
      <p:sp>
        <p:nvSpPr>
          <p:cNvPr id="51" name="テキスト ボックス 15"/>
          <p:cNvSpPr txBox="1"/>
          <p:nvPr/>
        </p:nvSpPr>
        <p:spPr>
          <a:xfrm>
            <a:off x="5524134" y="1578628"/>
            <a:ext cx="1494408" cy="276999"/>
          </a:xfrm>
          <a:prstGeom prst="rect">
            <a:avLst/>
          </a:prstGeom>
          <a:noFill/>
        </p:spPr>
        <p:txBody>
          <a:bodyPr wrap="square" rtlCol="0">
            <a:spAutoFit/>
          </a:bodyPr>
          <a:lstStyle/>
          <a:p>
            <a:r>
              <a:rPr kumimoji="1" lang="en-US" altLang="ja-JP" sz="1200" smtClean="0">
                <a:solidFill>
                  <a:srgbClr val="005073"/>
                </a:solidFill>
                <a:latin typeface="MS PGothic" charset="-128"/>
                <a:ea typeface="MS PGothic" charset="-128"/>
                <a:cs typeface="MS PGothic" charset="-128"/>
              </a:rPr>
              <a:t>AP2800</a:t>
            </a:r>
            <a:r>
              <a:rPr kumimoji="1" lang="ja-JP" altLang="en-US" sz="1200" dirty="0" smtClean="0">
                <a:solidFill>
                  <a:srgbClr val="005073"/>
                </a:solidFill>
                <a:latin typeface="MS PGothic" charset="-128"/>
                <a:ea typeface="MS PGothic" charset="-128"/>
                <a:cs typeface="MS PGothic" charset="-128"/>
              </a:rPr>
              <a:t>シリーズ</a:t>
            </a:r>
          </a:p>
        </p:txBody>
      </p:sp>
      <p:sp>
        <p:nvSpPr>
          <p:cNvPr id="52" name="テキスト ボックス 16"/>
          <p:cNvSpPr txBox="1"/>
          <p:nvPr/>
        </p:nvSpPr>
        <p:spPr>
          <a:xfrm>
            <a:off x="7321247" y="1582099"/>
            <a:ext cx="1531675" cy="276999"/>
          </a:xfrm>
          <a:prstGeom prst="rect">
            <a:avLst/>
          </a:prstGeom>
          <a:noFill/>
        </p:spPr>
        <p:txBody>
          <a:bodyPr wrap="square" rtlCol="0">
            <a:spAutoFit/>
          </a:bodyPr>
          <a:lstStyle/>
          <a:p>
            <a:r>
              <a:rPr kumimoji="1" lang="en-US" altLang="ja-JP" sz="1200" smtClean="0">
                <a:solidFill>
                  <a:srgbClr val="005073"/>
                </a:solidFill>
                <a:latin typeface="MS PGothic" charset="-128"/>
                <a:ea typeface="MS PGothic" charset="-128"/>
                <a:cs typeface="MS PGothic" charset="-128"/>
              </a:rPr>
              <a:t>AP3800</a:t>
            </a:r>
            <a:r>
              <a:rPr kumimoji="1" lang="ja-JP" altLang="en-US" sz="1200" dirty="0" smtClean="0">
                <a:solidFill>
                  <a:srgbClr val="005073"/>
                </a:solidFill>
                <a:latin typeface="MS PGothic" charset="-128"/>
                <a:ea typeface="MS PGothic" charset="-128"/>
                <a:cs typeface="MS PGothic" charset="-128"/>
              </a:rPr>
              <a:t>シリーズ</a:t>
            </a:r>
          </a:p>
        </p:txBody>
      </p:sp>
      <p:pic>
        <p:nvPicPr>
          <p:cNvPr id="53"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2428" y="1731068"/>
            <a:ext cx="1422126" cy="904600"/>
          </a:xfrm>
          <a:prstGeom prst="rect">
            <a:avLst/>
          </a:prstGeom>
        </p:spPr>
      </p:pic>
      <p:sp>
        <p:nvSpPr>
          <p:cNvPr id="54" name="テキスト ボックス 18"/>
          <p:cNvSpPr txBox="1"/>
          <p:nvPr/>
        </p:nvSpPr>
        <p:spPr>
          <a:xfrm>
            <a:off x="179223" y="2569436"/>
            <a:ext cx="1631860" cy="1323439"/>
          </a:xfrm>
          <a:prstGeom prst="rect">
            <a:avLst/>
          </a:prstGeom>
          <a:noFill/>
        </p:spPr>
        <p:txBody>
          <a:bodyPr wrap="square" rtlCol="0">
            <a:spAutoFit/>
          </a:bodyPr>
          <a:lstStyle/>
          <a:p>
            <a:r>
              <a:rPr kumimoji="1" lang="ja-JP" altLang="en-US" sz="1000" dirty="0" smtClean="0">
                <a:solidFill>
                  <a:srgbClr val="005073"/>
                </a:solidFill>
                <a:latin typeface="MS PGothic" charset="-128"/>
                <a:ea typeface="MS PGothic" charset="-128"/>
                <a:cs typeface="MS PGothic" charset="-128"/>
              </a:rPr>
              <a:t>ベーシック</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用途に応じて</a:t>
            </a:r>
            <a:r>
              <a:rPr kumimoji="1" lang="en-US" altLang="ja-JP" sz="1000" dirty="0" smtClean="0">
                <a:solidFill>
                  <a:srgbClr val="005073"/>
                </a:solidFill>
                <a:latin typeface="MS PGothic" charset="-128"/>
                <a:ea typeface="MS PGothic" charset="-128"/>
                <a:cs typeface="MS PGothic" charset="-128"/>
              </a:rPr>
              <a:t>4</a:t>
            </a:r>
            <a:r>
              <a:rPr kumimoji="1" lang="ja-JP" altLang="en-US" sz="1000" dirty="0" smtClean="0">
                <a:solidFill>
                  <a:srgbClr val="005073"/>
                </a:solidFill>
                <a:latin typeface="MS PGothic" charset="-128"/>
                <a:ea typeface="MS PGothic" charset="-128"/>
                <a:cs typeface="MS PGothic" charset="-128"/>
              </a:rPr>
              <a:t>機種</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2x2:2SS 80MHz</a:t>
            </a:r>
            <a:r>
              <a:rPr kumimoji="1" lang="ja-JP" altLang="en-US" sz="1000" dirty="0" smtClean="0">
                <a:solidFill>
                  <a:srgbClr val="005073"/>
                </a:solidFill>
                <a:latin typeface="MS PGothic" charset="-128"/>
                <a:ea typeface="MS PGothic" charset="-128"/>
                <a:cs typeface="MS PGothic" charset="-128"/>
              </a:rPr>
              <a:t>幅</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理論値</a:t>
            </a:r>
            <a:r>
              <a:rPr kumimoji="1" lang="en-US" altLang="ja-JP" sz="1000" dirty="0" smtClean="0">
                <a:solidFill>
                  <a:srgbClr val="005073"/>
                </a:solidFill>
                <a:latin typeface="MS PGothic" charset="-128"/>
                <a:ea typeface="MS PGothic" charset="-128"/>
                <a:cs typeface="MS PGothic" charset="-128"/>
              </a:rPr>
              <a:t>867Mbps</a:t>
            </a:r>
          </a:p>
          <a:p>
            <a:r>
              <a:rPr kumimoji="1" lang="ja-JP" altLang="en-US" sz="1000" dirty="0" smtClean="0">
                <a:solidFill>
                  <a:srgbClr val="005073"/>
                </a:solidFill>
                <a:latin typeface="MS PGothic" charset="-128"/>
                <a:ea typeface="MS PGothic" charset="-128"/>
                <a:cs typeface="MS PGothic" charset="-128"/>
              </a:rPr>
              <a:t>小型</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標</a:t>
            </a:r>
            <a:r>
              <a:rPr kumimoji="1" lang="ja-JP" altLang="en-US" sz="1000" dirty="0" smtClean="0">
                <a:solidFill>
                  <a:srgbClr val="005073"/>
                </a:solidFill>
                <a:latin typeface="MS PGothic" charset="-128"/>
                <a:ea typeface="MS PGothic" charset="-128"/>
                <a:cs typeface="MS PGothic" charset="-128"/>
              </a:rPr>
              <a:t>準ビーム</a:t>
            </a:r>
            <a:r>
              <a:rPr kumimoji="1" lang="en-US" altLang="ja-JP" sz="1000" dirty="0" smtClean="0">
                <a:solidFill>
                  <a:srgbClr val="005073"/>
                </a:solidFill>
                <a:latin typeface="MS PGothic" charset="-128"/>
                <a:ea typeface="MS PGothic" charset="-128"/>
                <a:cs typeface="MS PGothic" charset="-128"/>
              </a:rPr>
              <a:t> </a:t>
            </a:r>
            <a:r>
              <a:rPr kumimoji="1" lang="ja-JP" altLang="en-US" sz="1000" dirty="0" smtClean="0">
                <a:solidFill>
                  <a:srgbClr val="005073"/>
                </a:solidFill>
                <a:latin typeface="MS PGothic" charset="-128"/>
                <a:ea typeface="MS PGothic" charset="-128"/>
                <a:cs typeface="MS PGothic" charset="-128"/>
              </a:rPr>
              <a:t>フォーミング</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50AP</a:t>
            </a:r>
            <a:r>
              <a:rPr kumimoji="1" lang="ja-JP" altLang="en-US" sz="1000" dirty="0" smtClean="0">
                <a:solidFill>
                  <a:srgbClr val="005073"/>
                </a:solidFill>
                <a:latin typeface="MS PGothic" charset="-128"/>
                <a:ea typeface="MS PGothic" charset="-128"/>
                <a:cs typeface="MS PGothic" charset="-128"/>
              </a:rPr>
              <a:t>、</a:t>
            </a:r>
            <a:r>
              <a:rPr kumimoji="1" lang="en-US" altLang="ja-JP" sz="1000" dirty="0" smtClean="0">
                <a:solidFill>
                  <a:srgbClr val="005073"/>
                </a:solidFill>
                <a:latin typeface="MS PGothic" charset="-128"/>
                <a:ea typeface="MS PGothic" charset="-128"/>
                <a:cs typeface="MS PGothic" charset="-128"/>
              </a:rPr>
              <a:t>1000</a:t>
            </a:r>
            <a:r>
              <a:rPr kumimoji="1" lang="ja-JP" altLang="en-US" sz="1000" dirty="0" smtClean="0">
                <a:solidFill>
                  <a:srgbClr val="005073"/>
                </a:solidFill>
                <a:latin typeface="MS PGothic" charset="-128"/>
                <a:ea typeface="MS PGothic" charset="-128"/>
                <a:cs typeface="MS PGothic" charset="-128"/>
              </a:rPr>
              <a:t>端末まで</a:t>
            </a:r>
            <a:endParaRPr kumimoji="1" lang="en-US" altLang="ja-JP" sz="1000" dirty="0" smtClean="0">
              <a:solidFill>
                <a:srgbClr val="005073"/>
              </a:solidFill>
              <a:latin typeface="MS PGothic" charset="-128"/>
              <a:ea typeface="MS PGothic" charset="-128"/>
              <a:cs typeface="MS PGothic" charset="-128"/>
            </a:endParaRPr>
          </a:p>
          <a:p>
            <a:endParaRPr kumimoji="1" lang="ja-JP" altLang="en-US" sz="1000" dirty="0" smtClean="0">
              <a:solidFill>
                <a:srgbClr val="005073"/>
              </a:solidFill>
              <a:latin typeface="MS PGothic" charset="-128"/>
              <a:ea typeface="MS PGothic" charset="-128"/>
              <a:cs typeface="MS PGothic" charset="-128"/>
            </a:endParaRPr>
          </a:p>
        </p:txBody>
      </p:sp>
      <p:sp>
        <p:nvSpPr>
          <p:cNvPr id="55" name="テキスト ボックス 19"/>
          <p:cNvSpPr txBox="1"/>
          <p:nvPr/>
        </p:nvSpPr>
        <p:spPr>
          <a:xfrm>
            <a:off x="1823414" y="2557481"/>
            <a:ext cx="1631860" cy="1169551"/>
          </a:xfrm>
          <a:prstGeom prst="rect">
            <a:avLst/>
          </a:prstGeom>
          <a:noFill/>
        </p:spPr>
        <p:txBody>
          <a:bodyPr wrap="square" rtlCol="0">
            <a:spAutoFit/>
          </a:bodyPr>
          <a:lstStyle/>
          <a:p>
            <a:r>
              <a:rPr kumimoji="1" lang="ja-JP" altLang="en-US" sz="1000" dirty="0" smtClean="0">
                <a:solidFill>
                  <a:srgbClr val="005073"/>
                </a:solidFill>
                <a:latin typeface="MS PGothic" charset="-128"/>
                <a:ea typeface="MS PGothic" charset="-128"/>
                <a:cs typeface="MS PGothic" charset="-128"/>
              </a:rPr>
              <a:t>標準モデル</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3x3:2SS 80MHz</a:t>
            </a:r>
            <a:r>
              <a:rPr kumimoji="1" lang="ja-JP" altLang="en-US" sz="1000" dirty="0" smtClean="0">
                <a:solidFill>
                  <a:srgbClr val="005073"/>
                </a:solidFill>
                <a:latin typeface="MS PGothic" charset="-128"/>
                <a:ea typeface="MS PGothic" charset="-128"/>
                <a:cs typeface="MS PGothic" charset="-128"/>
              </a:rPr>
              <a:t>幅</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理論値</a:t>
            </a:r>
            <a:r>
              <a:rPr kumimoji="1" lang="en-US" altLang="ja-JP" sz="1000" dirty="0" smtClean="0">
                <a:solidFill>
                  <a:srgbClr val="005073"/>
                </a:solidFill>
                <a:latin typeface="MS PGothic" charset="-128"/>
                <a:ea typeface="MS PGothic" charset="-128"/>
                <a:cs typeface="MS PGothic" charset="-128"/>
              </a:rPr>
              <a:t>867Mbps</a:t>
            </a:r>
          </a:p>
          <a:p>
            <a:r>
              <a:rPr kumimoji="1" lang="ja-JP" altLang="en-US" sz="1000" dirty="0" smtClean="0">
                <a:solidFill>
                  <a:srgbClr val="005073"/>
                </a:solidFill>
                <a:latin typeface="MS PGothic" charset="-128"/>
                <a:ea typeface="MS PGothic" charset="-128"/>
                <a:cs typeface="MS PGothic" charset="-128"/>
              </a:rPr>
              <a:t>アンテナ多くて安定</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1GE port Uplink</a:t>
            </a:r>
          </a:p>
          <a:p>
            <a:r>
              <a:rPr kumimoji="1" lang="ja-JP" altLang="en-US" sz="1000" dirty="0" smtClean="0">
                <a:solidFill>
                  <a:srgbClr val="005073"/>
                </a:solidFill>
                <a:latin typeface="MS PGothic" charset="-128"/>
                <a:ea typeface="MS PGothic" charset="-128"/>
                <a:cs typeface="MS PGothic" charset="-128"/>
              </a:rPr>
              <a:t>標</a:t>
            </a:r>
            <a:r>
              <a:rPr kumimoji="1" lang="ja-JP" altLang="en-US" sz="1000" dirty="0" smtClean="0">
                <a:solidFill>
                  <a:srgbClr val="005073"/>
                </a:solidFill>
                <a:latin typeface="MS PGothic" charset="-128"/>
                <a:ea typeface="MS PGothic" charset="-128"/>
                <a:cs typeface="MS PGothic" charset="-128"/>
              </a:rPr>
              <a:t>準ビーム</a:t>
            </a:r>
            <a:r>
              <a:rPr kumimoji="1" lang="en-US" altLang="ja-JP" sz="1000" dirty="0" smtClean="0">
                <a:solidFill>
                  <a:srgbClr val="005073"/>
                </a:solidFill>
                <a:latin typeface="MS PGothic" charset="-128"/>
                <a:ea typeface="MS PGothic" charset="-128"/>
                <a:cs typeface="MS PGothic" charset="-128"/>
              </a:rPr>
              <a:t> </a:t>
            </a:r>
            <a:r>
              <a:rPr kumimoji="1" lang="ja-JP" altLang="en-US" sz="1000" dirty="0" smtClean="0">
                <a:solidFill>
                  <a:srgbClr val="005073"/>
                </a:solidFill>
                <a:latin typeface="MS PGothic" charset="-128"/>
                <a:ea typeface="MS PGothic" charset="-128"/>
                <a:cs typeface="MS PGothic" charset="-128"/>
              </a:rPr>
              <a:t>フォーミング</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50AP</a:t>
            </a:r>
            <a:r>
              <a:rPr kumimoji="1" lang="ja-JP" altLang="en-US" sz="1000" dirty="0" smtClean="0">
                <a:solidFill>
                  <a:srgbClr val="005073"/>
                </a:solidFill>
                <a:latin typeface="MS PGothic" charset="-128"/>
                <a:ea typeface="MS PGothic" charset="-128"/>
                <a:cs typeface="MS PGothic" charset="-128"/>
              </a:rPr>
              <a:t>、</a:t>
            </a:r>
            <a:r>
              <a:rPr kumimoji="1" lang="en-US" altLang="ja-JP" sz="1000" dirty="0" smtClean="0">
                <a:solidFill>
                  <a:srgbClr val="005073"/>
                </a:solidFill>
                <a:latin typeface="MS PGothic" charset="-128"/>
                <a:ea typeface="MS PGothic" charset="-128"/>
                <a:cs typeface="MS PGothic" charset="-128"/>
              </a:rPr>
              <a:t>1000</a:t>
            </a:r>
            <a:r>
              <a:rPr kumimoji="1" lang="ja-JP" altLang="en-US" sz="1000" dirty="0" smtClean="0">
                <a:solidFill>
                  <a:srgbClr val="005073"/>
                </a:solidFill>
                <a:latin typeface="MS PGothic" charset="-128"/>
                <a:ea typeface="MS PGothic" charset="-128"/>
                <a:cs typeface="MS PGothic" charset="-128"/>
              </a:rPr>
              <a:t>端末まで</a:t>
            </a:r>
          </a:p>
        </p:txBody>
      </p:sp>
      <p:sp>
        <p:nvSpPr>
          <p:cNvPr id="56" name="テキスト ボックス 20"/>
          <p:cNvSpPr txBox="1"/>
          <p:nvPr/>
        </p:nvSpPr>
        <p:spPr>
          <a:xfrm>
            <a:off x="3473014" y="2577430"/>
            <a:ext cx="1631860" cy="1323439"/>
          </a:xfrm>
          <a:prstGeom prst="rect">
            <a:avLst/>
          </a:prstGeom>
          <a:noFill/>
        </p:spPr>
        <p:txBody>
          <a:bodyPr wrap="square" rtlCol="0">
            <a:spAutoFit/>
          </a:bodyPr>
          <a:lstStyle/>
          <a:p>
            <a:r>
              <a:rPr kumimoji="1" lang="ja-JP" altLang="en-US" sz="1000" dirty="0" smtClean="0">
                <a:solidFill>
                  <a:srgbClr val="005073"/>
                </a:solidFill>
                <a:latin typeface="MS PGothic" charset="-128"/>
                <a:ea typeface="MS PGothic" charset="-128"/>
                <a:cs typeface="MS PGothic" charset="-128"/>
              </a:rPr>
              <a:t>外部アンテナ・高耐久性</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4x4:4SS 80MHz</a:t>
            </a:r>
            <a:r>
              <a:rPr kumimoji="1" lang="ja-JP" altLang="en-US" sz="1000" dirty="0" smtClean="0">
                <a:solidFill>
                  <a:srgbClr val="005073"/>
                </a:solidFill>
                <a:latin typeface="MS PGothic" charset="-128"/>
                <a:ea typeface="MS PGothic" charset="-128"/>
                <a:cs typeface="MS PGothic" charset="-128"/>
              </a:rPr>
              <a:t>幅</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理論値</a:t>
            </a:r>
            <a:r>
              <a:rPr kumimoji="1" lang="en-US" altLang="ja-JP" sz="1000" dirty="0" smtClean="0">
                <a:solidFill>
                  <a:srgbClr val="005073"/>
                </a:solidFill>
                <a:latin typeface="MS PGothic" charset="-128"/>
                <a:ea typeface="MS PGothic" charset="-128"/>
                <a:cs typeface="MS PGothic" charset="-128"/>
              </a:rPr>
              <a:t>1.7Gbps</a:t>
            </a:r>
          </a:p>
          <a:p>
            <a:r>
              <a:rPr kumimoji="1" lang="ja-JP" altLang="en-US" sz="1000" dirty="0" smtClean="0">
                <a:solidFill>
                  <a:srgbClr val="005073"/>
                </a:solidFill>
                <a:latin typeface="MS PGothic" charset="-128"/>
                <a:ea typeface="MS PGothic" charset="-128"/>
                <a:cs typeface="MS PGothic" charset="-128"/>
              </a:rPr>
              <a:t>アンテナ多くて安定</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1GE x 2port Uplink</a:t>
            </a:r>
          </a:p>
          <a:p>
            <a:r>
              <a:rPr kumimoji="1" lang="ja-JP" altLang="en-US" sz="1000" dirty="0" smtClean="0">
                <a:solidFill>
                  <a:srgbClr val="005073"/>
                </a:solidFill>
                <a:latin typeface="MS PGothic" charset="-128"/>
                <a:ea typeface="MS PGothic" charset="-128"/>
                <a:cs typeface="MS PGothic" charset="-128"/>
              </a:rPr>
              <a:t>標</a:t>
            </a:r>
            <a:r>
              <a:rPr kumimoji="1" lang="ja-JP" altLang="en-US" sz="1000" dirty="0" smtClean="0">
                <a:solidFill>
                  <a:srgbClr val="005073"/>
                </a:solidFill>
                <a:latin typeface="MS PGothic" charset="-128"/>
                <a:ea typeface="MS PGothic" charset="-128"/>
                <a:cs typeface="MS PGothic" charset="-128"/>
              </a:rPr>
              <a:t>準ビーム</a:t>
            </a:r>
            <a:r>
              <a:rPr kumimoji="1" lang="en-US" altLang="ja-JP" sz="1000" dirty="0" smtClean="0">
                <a:solidFill>
                  <a:srgbClr val="005073"/>
                </a:solidFill>
                <a:latin typeface="MS PGothic" charset="-128"/>
                <a:ea typeface="MS PGothic" charset="-128"/>
                <a:cs typeface="MS PGothic" charset="-128"/>
              </a:rPr>
              <a:t> </a:t>
            </a:r>
            <a:r>
              <a:rPr kumimoji="1" lang="ja-JP" altLang="en-US" sz="1000" dirty="0" smtClean="0">
                <a:solidFill>
                  <a:srgbClr val="005073"/>
                </a:solidFill>
                <a:latin typeface="MS PGothic" charset="-128"/>
                <a:ea typeface="MS PGothic" charset="-128"/>
                <a:cs typeface="MS PGothic" charset="-128"/>
              </a:rPr>
              <a:t>フォーミング</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外付けアンテナ型番も用意</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50AP</a:t>
            </a:r>
            <a:r>
              <a:rPr kumimoji="1" lang="ja-JP" altLang="en-US" sz="1000" dirty="0" smtClean="0">
                <a:solidFill>
                  <a:srgbClr val="005073"/>
                </a:solidFill>
                <a:latin typeface="MS PGothic" charset="-128"/>
                <a:ea typeface="MS PGothic" charset="-128"/>
                <a:cs typeface="MS PGothic" charset="-128"/>
              </a:rPr>
              <a:t>、</a:t>
            </a:r>
            <a:r>
              <a:rPr kumimoji="1" lang="en-US" altLang="ja-JP" sz="1000" dirty="0" smtClean="0">
                <a:solidFill>
                  <a:srgbClr val="005073"/>
                </a:solidFill>
                <a:latin typeface="MS PGothic" charset="-128"/>
                <a:ea typeface="MS PGothic" charset="-128"/>
                <a:cs typeface="MS PGothic" charset="-128"/>
              </a:rPr>
              <a:t>1000</a:t>
            </a:r>
            <a:r>
              <a:rPr kumimoji="1" lang="ja-JP" altLang="en-US" sz="1000" dirty="0" smtClean="0">
                <a:solidFill>
                  <a:srgbClr val="005073"/>
                </a:solidFill>
                <a:latin typeface="MS PGothic" charset="-128"/>
                <a:ea typeface="MS PGothic" charset="-128"/>
                <a:cs typeface="MS PGothic" charset="-128"/>
              </a:rPr>
              <a:t>端末まで</a:t>
            </a:r>
          </a:p>
        </p:txBody>
      </p:sp>
      <p:sp>
        <p:nvSpPr>
          <p:cNvPr id="57" name="テキスト ボックス 21"/>
          <p:cNvSpPr txBox="1"/>
          <p:nvPr/>
        </p:nvSpPr>
        <p:spPr>
          <a:xfrm>
            <a:off x="5227511" y="2577430"/>
            <a:ext cx="2097603" cy="1938992"/>
          </a:xfrm>
          <a:prstGeom prst="rect">
            <a:avLst/>
          </a:prstGeom>
          <a:noFill/>
        </p:spPr>
        <p:txBody>
          <a:bodyPr wrap="square" rtlCol="0">
            <a:spAutoFit/>
          </a:bodyPr>
          <a:lstStyle/>
          <a:p>
            <a:r>
              <a:rPr kumimoji="1" lang="ja-JP" altLang="en-US" sz="1000" dirty="0" smtClean="0">
                <a:solidFill>
                  <a:srgbClr val="005073"/>
                </a:solidFill>
                <a:latin typeface="MS PGothic" charset="-128"/>
                <a:ea typeface="MS PGothic" charset="-128"/>
                <a:cs typeface="MS PGothic" charset="-128"/>
              </a:rPr>
              <a:t>高品質</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4x4:3SS 160MHz</a:t>
            </a:r>
            <a:r>
              <a:rPr kumimoji="1" lang="ja-JP" altLang="en-US" sz="1000" dirty="0" smtClean="0">
                <a:solidFill>
                  <a:srgbClr val="005073"/>
                </a:solidFill>
                <a:latin typeface="MS PGothic" charset="-128"/>
                <a:ea typeface="MS PGothic" charset="-128"/>
                <a:cs typeface="MS PGothic" charset="-128"/>
              </a:rPr>
              <a:t>幅</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Dual 5GHz</a:t>
            </a:r>
            <a:r>
              <a:rPr kumimoji="1" lang="ja-JP" altLang="en-US" sz="1000" dirty="0" smtClean="0">
                <a:solidFill>
                  <a:srgbClr val="005073"/>
                </a:solidFill>
                <a:latin typeface="MS PGothic" charset="-128"/>
                <a:ea typeface="MS PGothic" charset="-128"/>
                <a:cs typeface="MS PGothic" charset="-128"/>
              </a:rPr>
              <a:t>対応</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理論値</a:t>
            </a:r>
            <a:r>
              <a:rPr kumimoji="1" lang="en-US" altLang="ja-JP" sz="1000" dirty="0" smtClean="0">
                <a:solidFill>
                  <a:srgbClr val="005073"/>
                </a:solidFill>
                <a:latin typeface="MS PGothic" charset="-128"/>
                <a:ea typeface="MS PGothic" charset="-128"/>
                <a:cs typeface="MS PGothic" charset="-128"/>
              </a:rPr>
              <a:t>5.2Mbps</a:t>
            </a:r>
          </a:p>
          <a:p>
            <a:r>
              <a:rPr kumimoji="1" lang="ja-JP" altLang="en-US" sz="1000" dirty="0" smtClean="0">
                <a:solidFill>
                  <a:srgbClr val="005073"/>
                </a:solidFill>
                <a:latin typeface="MS PGothic" charset="-128"/>
                <a:ea typeface="MS PGothic" charset="-128"/>
                <a:cs typeface="MS PGothic" charset="-128"/>
              </a:rPr>
              <a:t>高速、安定通信</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1GE x 2port Uplink</a:t>
            </a:r>
          </a:p>
          <a:p>
            <a:r>
              <a:rPr kumimoji="1" lang="en-US" altLang="ja-JP" sz="1000" dirty="0" err="1" smtClean="0">
                <a:solidFill>
                  <a:srgbClr val="005073"/>
                </a:solidFill>
                <a:latin typeface="MS PGothic" charset="-128"/>
                <a:ea typeface="MS PGothic" charset="-128"/>
                <a:cs typeface="MS PGothic" charset="-128"/>
              </a:rPr>
              <a:t>CleanAir</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err="1" smtClean="0">
                <a:solidFill>
                  <a:srgbClr val="005073"/>
                </a:solidFill>
                <a:latin typeface="MS PGothic" charset="-128"/>
                <a:ea typeface="MS PGothic" charset="-128"/>
                <a:cs typeface="MS PGothic" charset="-128"/>
              </a:rPr>
              <a:t>ClientLInk</a:t>
            </a:r>
            <a:r>
              <a:rPr kumimoji="1" lang="en-US" altLang="ja-JP" sz="1000" dirty="0" smtClean="0">
                <a:solidFill>
                  <a:srgbClr val="005073"/>
                </a:solidFill>
                <a:latin typeface="MS PGothic" charset="-128"/>
                <a:ea typeface="MS PGothic" charset="-128"/>
                <a:cs typeface="MS PGothic" charset="-128"/>
              </a:rPr>
              <a:t>+</a:t>
            </a:r>
            <a:r>
              <a:rPr kumimoji="1" lang="ja-JP" altLang="en-US" sz="1000" dirty="0" smtClean="0">
                <a:solidFill>
                  <a:srgbClr val="005073"/>
                </a:solidFill>
                <a:latin typeface="MS PGothic" charset="-128"/>
                <a:ea typeface="MS PGothic" charset="-128"/>
                <a:cs typeface="MS PGothic" charset="-128"/>
              </a:rPr>
              <a:t>標</a:t>
            </a:r>
            <a:r>
              <a:rPr kumimoji="1" lang="ja-JP" altLang="en-US" sz="1000" dirty="0" smtClean="0">
                <a:solidFill>
                  <a:srgbClr val="005073"/>
                </a:solidFill>
                <a:latin typeface="MS PGothic" charset="-128"/>
                <a:ea typeface="MS PGothic" charset="-128"/>
                <a:cs typeface="MS PGothic" charset="-128"/>
              </a:rPr>
              <a:t>準ビーム</a:t>
            </a:r>
            <a:r>
              <a:rPr kumimoji="1" lang="en-US" altLang="ja-JP" sz="1000" dirty="0" smtClean="0">
                <a:solidFill>
                  <a:srgbClr val="005073"/>
                </a:solidFill>
                <a:latin typeface="MS PGothic" charset="-128"/>
                <a:ea typeface="MS PGothic" charset="-128"/>
                <a:cs typeface="MS PGothic" charset="-128"/>
              </a:rPr>
              <a:t> </a:t>
            </a:r>
            <a:r>
              <a:rPr kumimoji="1" lang="ja-JP" altLang="en-US" sz="1000" dirty="0" smtClean="0">
                <a:solidFill>
                  <a:srgbClr val="005073"/>
                </a:solidFill>
                <a:latin typeface="MS PGothic" charset="-128"/>
                <a:ea typeface="MS PGothic" charset="-128"/>
                <a:cs typeface="MS PGothic" charset="-128"/>
              </a:rPr>
              <a:t>フォーミング</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高密度端末環境対応</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外付けアンテナ型番も用意</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100AP</a:t>
            </a:r>
            <a:r>
              <a:rPr kumimoji="1" lang="ja-JP" altLang="en-US" sz="1000" dirty="0" smtClean="0">
                <a:solidFill>
                  <a:srgbClr val="005073"/>
                </a:solidFill>
                <a:latin typeface="MS PGothic" charset="-128"/>
                <a:ea typeface="MS PGothic" charset="-128"/>
                <a:cs typeface="MS PGothic" charset="-128"/>
              </a:rPr>
              <a:t>、</a:t>
            </a:r>
            <a:r>
              <a:rPr kumimoji="1" lang="en-US" altLang="ja-JP" sz="1000" dirty="0" smtClean="0">
                <a:solidFill>
                  <a:srgbClr val="005073"/>
                </a:solidFill>
                <a:latin typeface="MS PGothic" charset="-128"/>
                <a:ea typeface="MS PGothic" charset="-128"/>
                <a:cs typeface="MS PGothic" charset="-128"/>
              </a:rPr>
              <a:t>2000</a:t>
            </a:r>
            <a:r>
              <a:rPr kumimoji="1" lang="ja-JP" altLang="en-US" sz="1000" dirty="0" smtClean="0">
                <a:solidFill>
                  <a:srgbClr val="005073"/>
                </a:solidFill>
                <a:latin typeface="MS PGothic" charset="-128"/>
                <a:ea typeface="MS PGothic" charset="-128"/>
                <a:cs typeface="MS PGothic" charset="-128"/>
              </a:rPr>
              <a:t>端末まで</a:t>
            </a:r>
            <a:endParaRPr kumimoji="1" lang="en-US" altLang="ja-JP" sz="1000" dirty="0" smtClean="0">
              <a:solidFill>
                <a:srgbClr val="005073"/>
              </a:solidFill>
              <a:latin typeface="MS PGothic" charset="-128"/>
              <a:ea typeface="MS PGothic" charset="-128"/>
              <a:cs typeface="MS PGothic" charset="-128"/>
            </a:endParaRPr>
          </a:p>
          <a:p>
            <a:endParaRPr kumimoji="1" lang="ja-JP" altLang="en-US" sz="1000" dirty="0" smtClean="0">
              <a:solidFill>
                <a:srgbClr val="005073"/>
              </a:solidFill>
              <a:latin typeface="MS PGothic" charset="-128"/>
              <a:ea typeface="MS PGothic" charset="-128"/>
              <a:cs typeface="MS PGothic" charset="-128"/>
            </a:endParaRPr>
          </a:p>
        </p:txBody>
      </p:sp>
      <p:sp>
        <p:nvSpPr>
          <p:cNvPr id="58" name="テキスト ボックス 22"/>
          <p:cNvSpPr txBox="1"/>
          <p:nvPr/>
        </p:nvSpPr>
        <p:spPr>
          <a:xfrm>
            <a:off x="7159717" y="2589383"/>
            <a:ext cx="2091677" cy="1938992"/>
          </a:xfrm>
          <a:prstGeom prst="rect">
            <a:avLst/>
          </a:prstGeom>
          <a:noFill/>
        </p:spPr>
        <p:txBody>
          <a:bodyPr wrap="square" rtlCol="0">
            <a:spAutoFit/>
          </a:bodyPr>
          <a:lstStyle/>
          <a:p>
            <a:r>
              <a:rPr kumimoji="1" lang="ja-JP" altLang="en-US" sz="1000" dirty="0" smtClean="0">
                <a:solidFill>
                  <a:srgbClr val="005073"/>
                </a:solidFill>
                <a:latin typeface="MS PGothic" charset="-128"/>
                <a:ea typeface="MS PGothic" charset="-128"/>
                <a:cs typeface="MS PGothic" charset="-128"/>
              </a:rPr>
              <a:t>高品質　拡張機能</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4x4:3SS 160MHz</a:t>
            </a:r>
            <a:r>
              <a:rPr kumimoji="1" lang="ja-JP" altLang="en-US" sz="1000" dirty="0" smtClean="0">
                <a:solidFill>
                  <a:srgbClr val="005073"/>
                </a:solidFill>
                <a:latin typeface="MS PGothic" charset="-128"/>
                <a:ea typeface="MS PGothic" charset="-128"/>
                <a:cs typeface="MS PGothic" charset="-128"/>
              </a:rPr>
              <a:t>幅</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Dual 5GHz</a:t>
            </a:r>
            <a:r>
              <a:rPr kumimoji="1" lang="ja-JP" altLang="en-US" sz="1000" dirty="0" smtClean="0">
                <a:solidFill>
                  <a:srgbClr val="005073"/>
                </a:solidFill>
                <a:latin typeface="MS PGothic" charset="-128"/>
                <a:ea typeface="MS PGothic" charset="-128"/>
                <a:cs typeface="MS PGothic" charset="-128"/>
              </a:rPr>
              <a:t>対応</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理論値</a:t>
            </a:r>
            <a:r>
              <a:rPr kumimoji="1" lang="en-US" altLang="ja-JP" sz="1000" dirty="0" smtClean="0">
                <a:solidFill>
                  <a:srgbClr val="005073"/>
                </a:solidFill>
                <a:latin typeface="MS PGothic" charset="-128"/>
                <a:ea typeface="MS PGothic" charset="-128"/>
                <a:cs typeface="MS PGothic" charset="-128"/>
              </a:rPr>
              <a:t>5.2Mbps</a:t>
            </a:r>
          </a:p>
          <a:p>
            <a:r>
              <a:rPr kumimoji="1" lang="ja-JP" altLang="en-US" sz="1000" dirty="0" smtClean="0">
                <a:solidFill>
                  <a:srgbClr val="005073"/>
                </a:solidFill>
                <a:latin typeface="MS PGothic" charset="-128"/>
                <a:ea typeface="MS PGothic" charset="-128"/>
                <a:cs typeface="MS PGothic" charset="-128"/>
              </a:rPr>
              <a:t>高速、安定通信、拡張性あり</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1/2/2.5/5GE(</a:t>
            </a:r>
            <a:r>
              <a:rPr kumimoji="1" lang="en-US" altLang="ja-JP" sz="1000" dirty="0" err="1" smtClean="0">
                <a:solidFill>
                  <a:srgbClr val="005073"/>
                </a:solidFill>
                <a:latin typeface="MS PGothic" charset="-128"/>
                <a:ea typeface="MS PGothic" charset="-128"/>
                <a:cs typeface="MS PGothic" charset="-128"/>
              </a:rPr>
              <a:t>mgig</a:t>
            </a:r>
            <a:r>
              <a:rPr kumimoji="1" lang="en-US" altLang="ja-JP" sz="1000" dirty="0" smtClean="0">
                <a:solidFill>
                  <a:srgbClr val="005073"/>
                </a:solidFill>
                <a:latin typeface="MS PGothic" charset="-128"/>
                <a:ea typeface="MS PGothic" charset="-128"/>
                <a:cs typeface="MS PGothic" charset="-128"/>
              </a:rPr>
              <a:t>) Uplink</a:t>
            </a:r>
          </a:p>
          <a:p>
            <a:r>
              <a:rPr kumimoji="1" lang="en-US" altLang="ja-JP" sz="1000" dirty="0" err="1" smtClean="0">
                <a:solidFill>
                  <a:srgbClr val="005073"/>
                </a:solidFill>
                <a:latin typeface="MS PGothic" charset="-128"/>
                <a:ea typeface="MS PGothic" charset="-128"/>
                <a:cs typeface="MS PGothic" charset="-128"/>
              </a:rPr>
              <a:t>CleanAir</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err="1" smtClean="0">
                <a:solidFill>
                  <a:srgbClr val="005073"/>
                </a:solidFill>
                <a:latin typeface="MS PGothic" charset="-128"/>
                <a:ea typeface="MS PGothic" charset="-128"/>
                <a:cs typeface="MS PGothic" charset="-128"/>
              </a:rPr>
              <a:t>ClientLInk</a:t>
            </a:r>
            <a:r>
              <a:rPr kumimoji="1" lang="en-US" altLang="ja-JP" sz="1000" dirty="0" smtClean="0">
                <a:solidFill>
                  <a:srgbClr val="005073"/>
                </a:solidFill>
                <a:latin typeface="MS PGothic" charset="-128"/>
                <a:ea typeface="MS PGothic" charset="-128"/>
                <a:cs typeface="MS PGothic" charset="-128"/>
              </a:rPr>
              <a:t>+</a:t>
            </a:r>
            <a:r>
              <a:rPr kumimoji="1" lang="ja-JP" altLang="en-US" sz="1000" dirty="0" smtClean="0">
                <a:solidFill>
                  <a:srgbClr val="005073"/>
                </a:solidFill>
                <a:latin typeface="MS PGothic" charset="-128"/>
                <a:ea typeface="MS PGothic" charset="-128"/>
                <a:cs typeface="MS PGothic" charset="-128"/>
              </a:rPr>
              <a:t>標</a:t>
            </a:r>
            <a:r>
              <a:rPr kumimoji="1" lang="ja-JP" altLang="en-US" sz="1000" dirty="0" smtClean="0">
                <a:solidFill>
                  <a:srgbClr val="005073"/>
                </a:solidFill>
                <a:latin typeface="MS PGothic" charset="-128"/>
                <a:ea typeface="MS PGothic" charset="-128"/>
                <a:cs typeface="MS PGothic" charset="-128"/>
              </a:rPr>
              <a:t>準ビーム</a:t>
            </a:r>
            <a:r>
              <a:rPr kumimoji="1" lang="en-US" altLang="ja-JP" sz="1000" dirty="0" smtClean="0">
                <a:solidFill>
                  <a:srgbClr val="005073"/>
                </a:solidFill>
                <a:latin typeface="MS PGothic" charset="-128"/>
                <a:ea typeface="MS PGothic" charset="-128"/>
                <a:cs typeface="MS PGothic" charset="-128"/>
              </a:rPr>
              <a:t> </a:t>
            </a:r>
            <a:r>
              <a:rPr kumimoji="1" lang="ja-JP" altLang="en-US" sz="1000" dirty="0" smtClean="0">
                <a:solidFill>
                  <a:srgbClr val="005073"/>
                </a:solidFill>
                <a:latin typeface="MS PGothic" charset="-128"/>
                <a:ea typeface="MS PGothic" charset="-128"/>
                <a:cs typeface="MS PGothic" charset="-128"/>
              </a:rPr>
              <a:t>フォーミング</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高密度端末環境対応</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外部モジュール対応</a:t>
            </a:r>
            <a:endParaRPr kumimoji="1" lang="en-US" altLang="ja-JP" sz="1000" dirty="0" smtClean="0">
              <a:solidFill>
                <a:srgbClr val="005073"/>
              </a:solidFill>
              <a:latin typeface="MS PGothic" charset="-128"/>
              <a:ea typeface="MS PGothic" charset="-128"/>
              <a:cs typeface="MS PGothic" charset="-128"/>
            </a:endParaRPr>
          </a:p>
          <a:p>
            <a:r>
              <a:rPr kumimoji="1" lang="ja-JP" altLang="en-US" sz="1000" dirty="0" smtClean="0">
                <a:solidFill>
                  <a:srgbClr val="005073"/>
                </a:solidFill>
                <a:latin typeface="MS PGothic" charset="-128"/>
                <a:ea typeface="MS PGothic" charset="-128"/>
                <a:cs typeface="MS PGothic" charset="-128"/>
              </a:rPr>
              <a:t>外付けアンテナ型番も用意</a:t>
            </a:r>
            <a:endParaRPr kumimoji="1" lang="en-US" altLang="ja-JP" sz="1000" dirty="0" smtClean="0">
              <a:solidFill>
                <a:srgbClr val="005073"/>
              </a:solidFill>
              <a:latin typeface="MS PGothic" charset="-128"/>
              <a:ea typeface="MS PGothic" charset="-128"/>
              <a:cs typeface="MS PGothic" charset="-128"/>
            </a:endParaRPr>
          </a:p>
          <a:p>
            <a:r>
              <a:rPr kumimoji="1" lang="en-US" altLang="ja-JP" sz="1000" dirty="0" smtClean="0">
                <a:solidFill>
                  <a:srgbClr val="005073"/>
                </a:solidFill>
                <a:latin typeface="MS PGothic" charset="-128"/>
                <a:ea typeface="MS PGothic" charset="-128"/>
                <a:cs typeface="MS PGothic" charset="-128"/>
              </a:rPr>
              <a:t>100AP</a:t>
            </a:r>
            <a:r>
              <a:rPr kumimoji="1" lang="ja-JP" altLang="en-US" sz="1000" dirty="0" smtClean="0">
                <a:solidFill>
                  <a:srgbClr val="005073"/>
                </a:solidFill>
                <a:latin typeface="MS PGothic" charset="-128"/>
                <a:ea typeface="MS PGothic" charset="-128"/>
                <a:cs typeface="MS PGothic" charset="-128"/>
              </a:rPr>
              <a:t>、</a:t>
            </a:r>
            <a:r>
              <a:rPr kumimoji="1" lang="en-US" altLang="ja-JP" sz="1000" dirty="0" smtClean="0">
                <a:solidFill>
                  <a:srgbClr val="005073"/>
                </a:solidFill>
                <a:latin typeface="MS PGothic" charset="-128"/>
                <a:ea typeface="MS PGothic" charset="-128"/>
                <a:cs typeface="MS PGothic" charset="-128"/>
              </a:rPr>
              <a:t>2000</a:t>
            </a:r>
            <a:r>
              <a:rPr kumimoji="1" lang="ja-JP" altLang="en-US" sz="1000" dirty="0" smtClean="0">
                <a:solidFill>
                  <a:srgbClr val="005073"/>
                </a:solidFill>
                <a:latin typeface="MS PGothic" charset="-128"/>
                <a:ea typeface="MS PGothic" charset="-128"/>
                <a:cs typeface="MS PGothic" charset="-128"/>
              </a:rPr>
              <a:t>端末まで</a:t>
            </a:r>
          </a:p>
        </p:txBody>
      </p:sp>
      <p:sp>
        <p:nvSpPr>
          <p:cNvPr id="59" name="テキスト ボックス 3"/>
          <p:cNvSpPr txBox="1"/>
          <p:nvPr/>
        </p:nvSpPr>
        <p:spPr>
          <a:xfrm>
            <a:off x="3835401" y="4681835"/>
            <a:ext cx="5336846" cy="461665"/>
          </a:xfrm>
          <a:prstGeom prst="rect">
            <a:avLst/>
          </a:prstGeom>
          <a:noFill/>
        </p:spPr>
        <p:txBody>
          <a:bodyPr wrap="square" rtlCol="0">
            <a:spAutoFit/>
          </a:bodyPr>
          <a:lstStyle/>
          <a:p>
            <a:r>
              <a:rPr kumimoji="1" lang="ja-JP" altLang="en-US" sz="800" dirty="0" smtClean="0">
                <a:solidFill>
                  <a:srgbClr val="282828"/>
                </a:solidFill>
                <a:latin typeface="MS PGothic" charset="-128"/>
                <a:ea typeface="MS PGothic" charset="-128"/>
                <a:cs typeface="MS PGothic" charset="-128"/>
              </a:rPr>
              <a:t>○</a:t>
            </a:r>
            <a:r>
              <a:rPr kumimoji="1" lang="en-US" altLang="ja-JP" sz="800" dirty="0" smtClean="0">
                <a:solidFill>
                  <a:srgbClr val="282828"/>
                </a:solidFill>
                <a:latin typeface="MS PGothic" charset="-128"/>
                <a:ea typeface="MS PGothic" charset="-128"/>
                <a:cs typeface="MS PGothic" charset="-128"/>
              </a:rPr>
              <a:t>x</a:t>
            </a:r>
            <a:r>
              <a:rPr kumimoji="1" lang="ja-JP" altLang="en-US" sz="800" dirty="0" smtClean="0">
                <a:solidFill>
                  <a:srgbClr val="282828"/>
                </a:solidFill>
                <a:latin typeface="MS PGothic" charset="-128"/>
                <a:ea typeface="MS PGothic" charset="-128"/>
                <a:cs typeface="MS PGothic" charset="-128"/>
              </a:rPr>
              <a:t>○</a:t>
            </a:r>
            <a:r>
              <a:rPr kumimoji="1" lang="en-US" altLang="ja-JP" sz="800" dirty="0" smtClean="0">
                <a:solidFill>
                  <a:srgbClr val="282828"/>
                </a:solidFill>
                <a:latin typeface="MS PGothic" charset="-128"/>
                <a:ea typeface="MS PGothic" charset="-128"/>
                <a:cs typeface="MS PGothic" charset="-128"/>
              </a:rPr>
              <a:t>:</a:t>
            </a:r>
            <a:r>
              <a:rPr kumimoji="1" lang="ja-JP" altLang="en-US" sz="800" dirty="0" smtClean="0">
                <a:solidFill>
                  <a:srgbClr val="282828"/>
                </a:solidFill>
                <a:latin typeface="MS PGothic" charset="-128"/>
                <a:ea typeface="MS PGothic" charset="-128"/>
                <a:cs typeface="MS PGothic" charset="-128"/>
              </a:rPr>
              <a:t>○の表記について：送信アンテナ数</a:t>
            </a:r>
            <a:r>
              <a:rPr kumimoji="1" lang="en-US" altLang="ja-JP" sz="800" dirty="0" smtClean="0">
                <a:solidFill>
                  <a:srgbClr val="282828"/>
                </a:solidFill>
                <a:latin typeface="MS PGothic" charset="-128"/>
                <a:ea typeface="MS PGothic" charset="-128"/>
                <a:cs typeface="MS PGothic" charset="-128"/>
              </a:rPr>
              <a:t>x</a:t>
            </a:r>
            <a:r>
              <a:rPr kumimoji="1" lang="ja-JP" altLang="en-US" sz="800" dirty="0" smtClean="0">
                <a:solidFill>
                  <a:srgbClr val="282828"/>
                </a:solidFill>
                <a:latin typeface="MS PGothic" charset="-128"/>
                <a:ea typeface="MS PGothic" charset="-128"/>
                <a:cs typeface="MS PGothic" charset="-128"/>
              </a:rPr>
              <a:t>受信アンテナ数：空間ストリーミング数</a:t>
            </a:r>
            <a:endParaRPr kumimoji="1" lang="en-US" altLang="ja-JP" sz="800" dirty="0" smtClean="0">
              <a:solidFill>
                <a:srgbClr val="282828"/>
              </a:solidFill>
              <a:latin typeface="MS PGothic" charset="-128"/>
              <a:ea typeface="MS PGothic" charset="-128"/>
              <a:cs typeface="MS PGothic" charset="-128"/>
            </a:endParaRPr>
          </a:p>
          <a:p>
            <a:r>
              <a:rPr kumimoji="1" lang="en-US" altLang="ja-JP" sz="800" dirty="0" err="1" smtClean="0">
                <a:solidFill>
                  <a:srgbClr val="282828"/>
                </a:solidFill>
                <a:latin typeface="MS PGothic" charset="-128"/>
                <a:ea typeface="MS PGothic" charset="-128"/>
                <a:cs typeface="MS PGothic" charset="-128"/>
              </a:rPr>
              <a:t>ClientLink:Cisco</a:t>
            </a:r>
            <a:r>
              <a:rPr kumimoji="1" lang="ja-JP" altLang="en-US" sz="800" dirty="0" smtClean="0">
                <a:solidFill>
                  <a:srgbClr val="282828"/>
                </a:solidFill>
                <a:latin typeface="MS PGothic" charset="-128"/>
                <a:ea typeface="MS PGothic" charset="-128"/>
                <a:cs typeface="MS PGothic" charset="-128"/>
              </a:rPr>
              <a:t>独自のビームフォーミング、遠くでも速いスループットが得られます。</a:t>
            </a:r>
            <a:endParaRPr kumimoji="1" lang="en-US" altLang="ja-JP" sz="800" dirty="0" smtClean="0">
              <a:solidFill>
                <a:srgbClr val="282828"/>
              </a:solidFill>
              <a:latin typeface="MS PGothic" charset="-128"/>
              <a:ea typeface="MS PGothic" charset="-128"/>
              <a:cs typeface="MS PGothic" charset="-128"/>
            </a:endParaRPr>
          </a:p>
          <a:p>
            <a:r>
              <a:rPr kumimoji="1" lang="en-US" altLang="ja-JP" sz="800" dirty="0" err="1" smtClean="0">
                <a:solidFill>
                  <a:srgbClr val="282828"/>
                </a:solidFill>
                <a:latin typeface="MS PGothic" charset="-128"/>
                <a:ea typeface="MS PGothic" charset="-128"/>
                <a:cs typeface="MS PGothic" charset="-128"/>
              </a:rPr>
              <a:t>CleanAir:Cisco</a:t>
            </a:r>
            <a:r>
              <a:rPr kumimoji="1" lang="ja-JP" altLang="en-US" sz="800" dirty="0" smtClean="0">
                <a:solidFill>
                  <a:srgbClr val="282828"/>
                </a:solidFill>
                <a:latin typeface="MS PGothic" charset="-128"/>
                <a:ea typeface="MS PGothic" charset="-128"/>
                <a:cs typeface="MS PGothic" charset="-128"/>
              </a:rPr>
              <a:t>独自のハードウェアで干渉する電波を素早く正確に見つけ、対応することができます。</a:t>
            </a:r>
            <a:endParaRPr kumimoji="1" lang="en-US" altLang="ja-JP" sz="800" dirty="0" smtClean="0">
              <a:solidFill>
                <a:srgbClr val="282828"/>
              </a:solidFill>
              <a:latin typeface="MS PGothic" charset="-128"/>
              <a:ea typeface="MS PGothic" charset="-128"/>
              <a:cs typeface="MS PGothic" charset="-128"/>
            </a:endParaRPr>
          </a:p>
        </p:txBody>
      </p:sp>
      <p:sp>
        <p:nvSpPr>
          <p:cNvPr id="60" name="テキスト ボックス 28"/>
          <p:cNvSpPr txBox="1"/>
          <p:nvPr/>
        </p:nvSpPr>
        <p:spPr>
          <a:xfrm>
            <a:off x="109333" y="4912667"/>
            <a:ext cx="1548316" cy="215444"/>
          </a:xfrm>
          <a:prstGeom prst="rect">
            <a:avLst/>
          </a:prstGeom>
          <a:noFill/>
        </p:spPr>
        <p:txBody>
          <a:bodyPr wrap="square" rtlCol="0">
            <a:spAutoFit/>
          </a:bodyPr>
          <a:lstStyle/>
          <a:p>
            <a:r>
              <a:rPr kumimoji="1" lang="ja-JP" altLang="en-US" sz="800" dirty="0" smtClean="0">
                <a:solidFill>
                  <a:srgbClr val="282828"/>
                </a:solidFill>
                <a:latin typeface="MS PGothic" charset="-128"/>
                <a:ea typeface="MS PGothic" charset="-128"/>
                <a:cs typeface="MS PGothic" charset="-128"/>
              </a:rPr>
              <a:t>全て</a:t>
            </a:r>
            <a:r>
              <a:rPr kumimoji="1" lang="en-US" altLang="ja-JP" sz="800" dirty="0" smtClean="0">
                <a:solidFill>
                  <a:srgbClr val="282828"/>
                </a:solidFill>
                <a:latin typeface="MS PGothic" charset="-128"/>
                <a:ea typeface="MS PGothic" charset="-128"/>
                <a:cs typeface="MS PGothic" charset="-128"/>
              </a:rPr>
              <a:t>802.11ac wave2</a:t>
            </a:r>
            <a:r>
              <a:rPr kumimoji="1" lang="ja-JP" altLang="en-US" sz="800" dirty="0" smtClean="0">
                <a:solidFill>
                  <a:srgbClr val="282828"/>
                </a:solidFill>
                <a:latin typeface="MS PGothic" charset="-128"/>
                <a:ea typeface="MS PGothic" charset="-128"/>
                <a:cs typeface="MS PGothic" charset="-128"/>
              </a:rPr>
              <a:t>対応</a:t>
            </a:r>
          </a:p>
        </p:txBody>
      </p:sp>
      <p:sp>
        <p:nvSpPr>
          <p:cNvPr id="61" name="正方形/長方形 29"/>
          <p:cNvSpPr/>
          <p:nvPr/>
        </p:nvSpPr>
        <p:spPr>
          <a:xfrm>
            <a:off x="447097" y="805874"/>
            <a:ext cx="8210934" cy="369332"/>
          </a:xfrm>
          <a:prstGeom prst="rect">
            <a:avLst/>
          </a:prstGeom>
        </p:spPr>
        <p:txBody>
          <a:bodyPr wrap="square">
            <a:spAutoFit/>
          </a:bodyPr>
          <a:lstStyle/>
          <a:p>
            <a:r>
              <a:rPr lang="ja-JP" altLang="en-US" dirty="0" smtClean="0">
                <a:solidFill>
                  <a:srgbClr val="005073"/>
                </a:solidFill>
                <a:latin typeface="MS PGothic" charset="-128"/>
                <a:ea typeface="MS PGothic" charset="-128"/>
                <a:cs typeface="MS PGothic" charset="-128"/>
              </a:rPr>
              <a:t>お客様の要件にあわせた豊富なラインナップを実現</a:t>
            </a:r>
            <a:endParaRPr lang="ja-JP" altLang="en-US" dirty="0">
              <a:solidFill>
                <a:srgbClr val="005073"/>
              </a:solidFill>
              <a:latin typeface="MS PGothic" charset="-128"/>
              <a:ea typeface="MS PGothic" charset="-128"/>
              <a:cs typeface="MS PGothic" charset="-128"/>
            </a:endParaRPr>
          </a:p>
        </p:txBody>
      </p:sp>
      <p:cxnSp>
        <p:nvCxnSpPr>
          <p:cNvPr id="62" name="直線コネクタ 30"/>
          <p:cNvCxnSpPr/>
          <p:nvPr/>
        </p:nvCxnSpPr>
        <p:spPr>
          <a:xfrm>
            <a:off x="5152096" y="1113865"/>
            <a:ext cx="0" cy="3522625"/>
          </a:xfrm>
          <a:prstGeom prst="line">
            <a:avLst/>
          </a:prstGeom>
          <a:noFill/>
          <a:ln w="25400" cap="flat" cmpd="sng" algn="ctr">
            <a:solidFill>
              <a:srgbClr val="005073"/>
            </a:solidFill>
            <a:prstDash val="solid"/>
          </a:ln>
          <a:effectLst>
            <a:outerShdw blurRad="40000" dist="20000" dir="5400000" rotWithShape="0">
              <a:srgbClr val="000000">
                <a:alpha val="38000"/>
              </a:srgbClr>
            </a:outerShdw>
          </a:effectLst>
        </p:spPr>
      </p:cxnSp>
      <p:pic>
        <p:nvPicPr>
          <p:cNvPr id="63" name="図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3743" y="3892875"/>
            <a:ext cx="1060523" cy="558542"/>
          </a:xfrm>
          <a:prstGeom prst="rect">
            <a:avLst/>
          </a:prstGeom>
        </p:spPr>
      </p:pic>
    </p:spTree>
    <p:extLst>
      <p:ext uri="{BB962C8B-B14F-4D97-AF65-F5344CB8AC3E}">
        <p14:creationId xmlns:p14="http://schemas.microsoft.com/office/powerpoint/2010/main" val="158733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ネットワークの新たな時代へ</a:t>
            </a:r>
            <a:endParaRPr lang="ja-JP" altLang="en-US" dirty="0">
              <a:latin typeface="MS PGothic" charset="-128"/>
              <a:ea typeface="MS PGothic" charset="-128"/>
              <a:cs typeface="MS PGothic" charset="-128"/>
            </a:endParaRPr>
          </a:p>
        </p:txBody>
      </p:sp>
      <p:sp>
        <p:nvSpPr>
          <p:cNvPr id="4" name="Round Same Side Corner Rectangle 3"/>
          <p:cNvSpPr/>
          <p:nvPr/>
        </p:nvSpPr>
        <p:spPr>
          <a:xfrm rot="16200000">
            <a:off x="3087414" y="-1633403"/>
            <a:ext cx="2969175" cy="9144006"/>
          </a:xfrm>
          <a:prstGeom prst="round2SameRect">
            <a:avLst>
              <a:gd name="adj1" fmla="val 0"/>
              <a:gd name="adj2" fmla="val 0"/>
            </a:avLst>
          </a:prstGeom>
          <a:solidFill>
            <a:srgbClr val="049CD4">
              <a:lumMod val="95000"/>
              <a:alpha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5" name="Isosceles Triangle 56"/>
          <p:cNvSpPr/>
          <p:nvPr/>
        </p:nvSpPr>
        <p:spPr>
          <a:xfrm rot="16200000">
            <a:off x="4742598" y="2530997"/>
            <a:ext cx="1866783" cy="815207"/>
          </a:xfrm>
          <a:prstGeom prst="triangle">
            <a:avLst/>
          </a:prstGeom>
          <a:solidFill>
            <a:srgbClr val="049CD4">
              <a:lumMod val="8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6" name="Round Same Side Corner Rectangle 5"/>
          <p:cNvSpPr/>
          <p:nvPr/>
        </p:nvSpPr>
        <p:spPr>
          <a:xfrm rot="16200000">
            <a:off x="5967432" y="1246615"/>
            <a:ext cx="2969175" cy="3383970"/>
          </a:xfrm>
          <a:prstGeom prst="round2SameRect">
            <a:avLst>
              <a:gd name="adj1" fmla="val 50000"/>
              <a:gd name="adj2" fmla="val 0"/>
            </a:avLst>
          </a:prstGeom>
          <a:solidFill>
            <a:srgbClr val="01409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7" name="Oval 6"/>
          <p:cNvSpPr/>
          <p:nvPr/>
        </p:nvSpPr>
        <p:spPr>
          <a:xfrm>
            <a:off x="505814" y="1800172"/>
            <a:ext cx="2276858" cy="2276856"/>
          </a:xfrm>
          <a:prstGeom prst="ellipse">
            <a:avLst/>
          </a:prstGeom>
          <a:solidFill>
            <a:srgbClr val="049CD4"/>
          </a:solidFill>
          <a:ln w="25400" cap="flat" cmpd="sng" algn="ctr">
            <a:solidFill>
              <a:srgbClr val="049CD4">
                <a:lumMod val="8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8" name="Oval 7"/>
          <p:cNvSpPr/>
          <p:nvPr/>
        </p:nvSpPr>
        <p:spPr>
          <a:xfrm>
            <a:off x="3158219" y="1800172"/>
            <a:ext cx="2276858" cy="2276856"/>
          </a:xfrm>
          <a:prstGeom prst="ellipse">
            <a:avLst/>
          </a:prstGeom>
          <a:solidFill>
            <a:srgbClr val="049CD4"/>
          </a:solidFill>
          <a:ln w="25400" cap="flat" cmpd="sng" algn="ctr">
            <a:solidFill>
              <a:srgbClr val="01409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9865" y="2132169"/>
            <a:ext cx="2709915" cy="1238125"/>
          </a:xfrm>
          <a:prstGeom prst="rect">
            <a:avLst/>
          </a:prstGeom>
        </p:spPr>
      </p:pic>
      <p:sp>
        <p:nvSpPr>
          <p:cNvPr id="10" name="Rectangle 9"/>
          <p:cNvSpPr/>
          <p:nvPr/>
        </p:nvSpPr>
        <p:spPr>
          <a:xfrm>
            <a:off x="6447332" y="3553845"/>
            <a:ext cx="2165979" cy="338554"/>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6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C</a:t>
            </a:r>
            <a:r>
              <a:rPr kumimoji="0" lang="en-US" sz="16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atalyst 9000 </a:t>
            </a:r>
            <a:r>
              <a:rPr kumimoji="0" lang="ja-JP" altLang="en-US" sz="1600" b="0" i="0" u="none" strike="noStrike" kern="1200" cap="none" spc="0" normalizeH="0" baseline="0" noProof="0" dirty="0" smtClean="0">
                <a:ln>
                  <a:noFill/>
                </a:ln>
                <a:solidFill>
                  <a:srgbClr val="FFFFFF"/>
                </a:solidFill>
                <a:effectLst/>
                <a:uLnTx/>
                <a:uFillTx/>
                <a:latin typeface="MS PGothic" charset="-128"/>
                <a:ea typeface="MS PGothic" charset="-128"/>
                <a:cs typeface="MS PGothic" charset="-128"/>
              </a:rPr>
              <a:t>シリーズ</a:t>
            </a:r>
            <a:endParaRPr kumimoji="0" lang="en-US" sz="16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grpSp>
        <p:nvGrpSpPr>
          <p:cNvPr id="11" name="Group 10"/>
          <p:cNvGrpSpPr/>
          <p:nvPr/>
        </p:nvGrpSpPr>
        <p:grpSpPr>
          <a:xfrm>
            <a:off x="2864566" y="2850888"/>
            <a:ext cx="246988" cy="175427"/>
            <a:chOff x="2693565" y="2134378"/>
            <a:chExt cx="246988" cy="175427"/>
          </a:xfrm>
          <a:solidFill>
            <a:srgbClr val="FFFFFF"/>
          </a:solidFill>
        </p:grpSpPr>
        <p:sp>
          <p:nvSpPr>
            <p:cNvPr id="12" name="Rounded Rectangle 11"/>
            <p:cNvSpPr/>
            <p:nvPr/>
          </p:nvSpPr>
          <p:spPr>
            <a:xfrm>
              <a:off x="2693565" y="2217420"/>
              <a:ext cx="232538" cy="54769"/>
            </a:xfrm>
            <a:prstGeom prst="roundRect">
              <a:avLst>
                <a:gd name="adj" fmla="val 50000"/>
              </a:avLst>
            </a:prstGeom>
            <a:grp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MS PGothic" charset="-128"/>
                <a:ea typeface="MS PGothic" charset="-128"/>
                <a:cs typeface="MS PGothic" charset="-128"/>
              </a:endParaRPr>
            </a:p>
          </p:txBody>
        </p:sp>
        <p:sp>
          <p:nvSpPr>
            <p:cNvPr id="13" name="Rounded Rectangle 12"/>
            <p:cNvSpPr/>
            <p:nvPr/>
          </p:nvSpPr>
          <p:spPr>
            <a:xfrm rot="18900000">
              <a:off x="2789134" y="2253243"/>
              <a:ext cx="151419" cy="56562"/>
            </a:xfrm>
            <a:prstGeom prst="roundRect">
              <a:avLst>
                <a:gd name="adj" fmla="val 50000"/>
              </a:avLst>
            </a:prstGeom>
            <a:grp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MS PGothic" charset="-128"/>
                <a:ea typeface="MS PGothic" charset="-128"/>
                <a:cs typeface="MS PGothic" charset="-128"/>
              </a:endParaRPr>
            </a:p>
          </p:txBody>
        </p:sp>
        <p:sp>
          <p:nvSpPr>
            <p:cNvPr id="14" name="Rounded Rectangle 13"/>
            <p:cNvSpPr/>
            <p:nvPr/>
          </p:nvSpPr>
          <p:spPr>
            <a:xfrm rot="2700000" flipH="1">
              <a:off x="2789134" y="2181807"/>
              <a:ext cx="151419" cy="56562"/>
            </a:xfrm>
            <a:prstGeom prst="roundRect">
              <a:avLst>
                <a:gd name="adj" fmla="val 50000"/>
              </a:avLst>
            </a:prstGeom>
            <a:grp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MS PGothic" charset="-128"/>
                <a:ea typeface="MS PGothic" charset="-128"/>
                <a:cs typeface="MS PGothic" charset="-128"/>
              </a:endParaRPr>
            </a:p>
          </p:txBody>
        </p:sp>
      </p:grpSp>
      <p:sp>
        <p:nvSpPr>
          <p:cNvPr id="15" name="Rounded Rectangle 14"/>
          <p:cNvSpPr/>
          <p:nvPr/>
        </p:nvSpPr>
        <p:spPr>
          <a:xfrm>
            <a:off x="911031" y="1742795"/>
            <a:ext cx="1466424" cy="331996"/>
          </a:xfrm>
          <a:prstGeom prst="roundRect">
            <a:avLst>
              <a:gd name="adj" fmla="val 50000"/>
            </a:avLst>
          </a:prstGeom>
          <a:solidFill>
            <a:srgbClr val="049CD4">
              <a:lumMod val="85000"/>
            </a:srgbClr>
          </a:solidFill>
          <a:ln w="25400" cap="flat" cmpd="sng" algn="ctr">
            <a:noFill/>
            <a:prstDash val="solid"/>
          </a:ln>
          <a:effectLst/>
        </p:spPr>
        <p:txBody>
          <a:bodyPr bIns="6400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kern="0" dirty="0" smtClean="0">
                <a:solidFill>
                  <a:srgbClr val="FFFFFF"/>
                </a:solidFill>
                <a:latin typeface="MS PGothic" charset="-128"/>
                <a:ea typeface="MS PGothic" charset="-128"/>
                <a:cs typeface="MS PGothic" charset="-128"/>
              </a:rPr>
              <a:t>いままで</a:t>
            </a:r>
            <a:endParaRPr kumimoji="0" lang="en-US" sz="16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16" name="Rounded Rectangle 15"/>
          <p:cNvSpPr/>
          <p:nvPr/>
        </p:nvSpPr>
        <p:spPr>
          <a:xfrm>
            <a:off x="3563435" y="1742795"/>
            <a:ext cx="1466424" cy="331996"/>
          </a:xfrm>
          <a:prstGeom prst="roundRect">
            <a:avLst>
              <a:gd name="adj" fmla="val 50000"/>
            </a:avLst>
          </a:prstGeom>
          <a:solidFill>
            <a:srgbClr val="014093"/>
          </a:solidFill>
          <a:ln w="25400" cap="flat" cmpd="sng" algn="ctr">
            <a:noFill/>
            <a:prstDash val="solid"/>
          </a:ln>
          <a:effectLst/>
        </p:spPr>
        <p:txBody>
          <a:bodyPr bIns="6400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kern="0" dirty="0" smtClean="0">
                <a:solidFill>
                  <a:srgbClr val="FFFFFF"/>
                </a:solidFill>
                <a:latin typeface="MS PGothic" charset="-128"/>
                <a:ea typeface="MS PGothic" charset="-128"/>
                <a:cs typeface="MS PGothic" charset="-128"/>
              </a:rPr>
              <a:t>これから</a:t>
            </a:r>
            <a:endParaRPr kumimoji="0" lang="en-US" sz="16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grpSp>
        <p:nvGrpSpPr>
          <p:cNvPr id="17" name="Group 16"/>
          <p:cNvGrpSpPr/>
          <p:nvPr/>
        </p:nvGrpSpPr>
        <p:grpSpPr>
          <a:xfrm>
            <a:off x="1193951" y="2193108"/>
            <a:ext cx="926070" cy="311123"/>
            <a:chOff x="1193950" y="1922816"/>
            <a:chExt cx="926070" cy="311123"/>
          </a:xfrm>
        </p:grpSpPr>
        <p:sp>
          <p:nvSpPr>
            <p:cNvPr id="18" name="TextBox 17"/>
            <p:cNvSpPr txBox="1"/>
            <p:nvPr/>
          </p:nvSpPr>
          <p:spPr>
            <a:xfrm>
              <a:off x="1512161" y="1922816"/>
              <a:ext cx="6078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rPr>
                <a:t>Video</a:t>
              </a:r>
            </a:p>
          </p:txBody>
        </p:sp>
        <p:grpSp>
          <p:nvGrpSpPr>
            <p:cNvPr id="19" name="Group 18"/>
            <p:cNvGrpSpPr/>
            <p:nvPr/>
          </p:nvGrpSpPr>
          <p:grpSpPr>
            <a:xfrm>
              <a:off x="1193950" y="1929030"/>
              <a:ext cx="304909" cy="304909"/>
              <a:chOff x="-1803400" y="1209730"/>
              <a:chExt cx="1524000" cy="1524000"/>
            </a:xfrm>
          </p:grpSpPr>
          <p:sp>
            <p:nvSpPr>
              <p:cNvPr id="20" name="Oval 30"/>
              <p:cNvSpPr>
                <a:spLocks noChangeArrowheads="1"/>
              </p:cNvSpPr>
              <p:nvPr/>
            </p:nvSpPr>
            <p:spPr bwMode="auto">
              <a:xfrm>
                <a:off x="-1803400" y="1209730"/>
                <a:ext cx="1524000" cy="1524000"/>
              </a:xfrm>
              <a:prstGeom prst="ellipse">
                <a:avLst/>
              </a:prstGeom>
              <a:solidFill>
                <a:srgbClr val="049CD4">
                  <a:lumMod val="5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21" name="Freeform 31"/>
              <p:cNvSpPr>
                <a:spLocks/>
              </p:cNvSpPr>
              <p:nvPr/>
            </p:nvSpPr>
            <p:spPr bwMode="auto">
              <a:xfrm>
                <a:off x="-1203325" y="1601843"/>
                <a:ext cx="531813" cy="739775"/>
              </a:xfrm>
              <a:custGeom>
                <a:avLst/>
                <a:gdLst>
                  <a:gd name="T0" fmla="*/ 137 w 141"/>
                  <a:gd name="T1" fmla="*/ 92 h 196"/>
                  <a:gd name="T2" fmla="*/ 137 w 141"/>
                  <a:gd name="T3" fmla="*/ 104 h 196"/>
                  <a:gd name="T4" fmla="*/ 73 w 141"/>
                  <a:gd name="T5" fmla="*/ 149 h 196"/>
                  <a:gd name="T6" fmla="*/ 11 w 141"/>
                  <a:gd name="T7" fmla="*/ 192 h 196"/>
                  <a:gd name="T8" fmla="*/ 0 w 141"/>
                  <a:gd name="T9" fmla="*/ 186 h 196"/>
                  <a:gd name="T10" fmla="*/ 0 w 141"/>
                  <a:gd name="T11" fmla="*/ 98 h 196"/>
                  <a:gd name="T12" fmla="*/ 0 w 141"/>
                  <a:gd name="T13" fmla="*/ 9 h 196"/>
                  <a:gd name="T14" fmla="*/ 11 w 141"/>
                  <a:gd name="T15" fmla="*/ 4 h 196"/>
                  <a:gd name="T16" fmla="*/ 73 w 141"/>
                  <a:gd name="T17" fmla="*/ 47 h 196"/>
                  <a:gd name="T18" fmla="*/ 137 w 141"/>
                  <a:gd name="T19"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96">
                    <a:moveTo>
                      <a:pt x="137" y="92"/>
                    </a:moveTo>
                    <a:cubicBezTo>
                      <a:pt x="141" y="95"/>
                      <a:pt x="141" y="101"/>
                      <a:pt x="137" y="104"/>
                    </a:cubicBezTo>
                    <a:cubicBezTo>
                      <a:pt x="73" y="149"/>
                      <a:pt x="73" y="149"/>
                      <a:pt x="73" y="149"/>
                    </a:cubicBezTo>
                    <a:cubicBezTo>
                      <a:pt x="11" y="192"/>
                      <a:pt x="11" y="192"/>
                      <a:pt x="11" y="192"/>
                    </a:cubicBezTo>
                    <a:cubicBezTo>
                      <a:pt x="6" y="196"/>
                      <a:pt x="0" y="192"/>
                      <a:pt x="0" y="186"/>
                    </a:cubicBezTo>
                    <a:cubicBezTo>
                      <a:pt x="0" y="98"/>
                      <a:pt x="0" y="98"/>
                      <a:pt x="0" y="98"/>
                    </a:cubicBezTo>
                    <a:cubicBezTo>
                      <a:pt x="0" y="9"/>
                      <a:pt x="0" y="9"/>
                      <a:pt x="0" y="9"/>
                    </a:cubicBezTo>
                    <a:cubicBezTo>
                      <a:pt x="0" y="4"/>
                      <a:pt x="6" y="0"/>
                      <a:pt x="11" y="4"/>
                    </a:cubicBezTo>
                    <a:cubicBezTo>
                      <a:pt x="73" y="47"/>
                      <a:pt x="73" y="47"/>
                      <a:pt x="73" y="47"/>
                    </a:cubicBezTo>
                    <a:lnTo>
                      <a:pt x="137" y="92"/>
                    </a:lnTo>
                    <a:close/>
                  </a:path>
                </a:pathLst>
              </a:custGeom>
              <a:solidFill>
                <a:srgbClr val="CACCD2">
                  <a:lumMod val="20000"/>
                  <a:lumOff val="8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grpSp>
      <p:grpSp>
        <p:nvGrpSpPr>
          <p:cNvPr id="22" name="Group 21"/>
          <p:cNvGrpSpPr/>
          <p:nvPr/>
        </p:nvGrpSpPr>
        <p:grpSpPr>
          <a:xfrm>
            <a:off x="1193952" y="2796534"/>
            <a:ext cx="1166651" cy="311123"/>
            <a:chOff x="1193950" y="2408055"/>
            <a:chExt cx="1166651" cy="311123"/>
          </a:xfrm>
        </p:grpSpPr>
        <p:sp>
          <p:nvSpPr>
            <p:cNvPr id="23" name="TextBox 22"/>
            <p:cNvSpPr txBox="1"/>
            <p:nvPr/>
          </p:nvSpPr>
          <p:spPr>
            <a:xfrm>
              <a:off x="1512161" y="2408055"/>
              <a:ext cx="8484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rPr>
                <a:t>Voice</a:t>
              </a:r>
            </a:p>
          </p:txBody>
        </p:sp>
        <p:grpSp>
          <p:nvGrpSpPr>
            <p:cNvPr id="24" name="Group 23"/>
            <p:cNvGrpSpPr/>
            <p:nvPr/>
          </p:nvGrpSpPr>
          <p:grpSpPr>
            <a:xfrm>
              <a:off x="1193950" y="2414269"/>
              <a:ext cx="304909" cy="304909"/>
              <a:chOff x="1113185" y="2413499"/>
              <a:chExt cx="304909" cy="304909"/>
            </a:xfrm>
          </p:grpSpPr>
          <p:sp>
            <p:nvSpPr>
              <p:cNvPr id="25" name="Oval 30"/>
              <p:cNvSpPr>
                <a:spLocks noChangeArrowheads="1"/>
              </p:cNvSpPr>
              <p:nvPr/>
            </p:nvSpPr>
            <p:spPr bwMode="auto">
              <a:xfrm>
                <a:off x="1113185" y="2413499"/>
                <a:ext cx="304909" cy="304909"/>
              </a:xfrm>
              <a:prstGeom prst="ellipse">
                <a:avLst/>
              </a:prstGeom>
              <a:solidFill>
                <a:srgbClr val="049CD4">
                  <a:lumMod val="5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nvGrpSpPr>
              <p:cNvPr id="26" name="Group 25"/>
              <p:cNvGrpSpPr/>
              <p:nvPr/>
            </p:nvGrpSpPr>
            <p:grpSpPr>
              <a:xfrm>
                <a:off x="1209190" y="2484591"/>
                <a:ext cx="112898" cy="162725"/>
                <a:chOff x="1114134" y="-1725612"/>
                <a:chExt cx="1136650" cy="1638301"/>
              </a:xfrm>
            </p:grpSpPr>
            <p:sp>
              <p:nvSpPr>
                <p:cNvPr id="27" name="Freeform 35"/>
                <p:cNvSpPr>
                  <a:spLocks noEditPoints="1"/>
                </p:cNvSpPr>
                <p:nvPr/>
              </p:nvSpPr>
              <p:spPr bwMode="auto">
                <a:xfrm>
                  <a:off x="1368134" y="-1725612"/>
                  <a:ext cx="633413" cy="1133475"/>
                </a:xfrm>
                <a:custGeom>
                  <a:avLst/>
                  <a:gdLst>
                    <a:gd name="T0" fmla="*/ 83 w 167"/>
                    <a:gd name="T1" fmla="*/ 300 h 300"/>
                    <a:gd name="T2" fmla="*/ 142 w 167"/>
                    <a:gd name="T3" fmla="*/ 276 h 300"/>
                    <a:gd name="T4" fmla="*/ 167 w 167"/>
                    <a:gd name="T5" fmla="*/ 217 h 300"/>
                    <a:gd name="T6" fmla="*/ 167 w 167"/>
                    <a:gd name="T7" fmla="*/ 83 h 300"/>
                    <a:gd name="T8" fmla="*/ 142 w 167"/>
                    <a:gd name="T9" fmla="*/ 25 h 300"/>
                    <a:gd name="T10" fmla="*/ 83 w 167"/>
                    <a:gd name="T11" fmla="*/ 0 h 300"/>
                    <a:gd name="T12" fmla="*/ 24 w 167"/>
                    <a:gd name="T13" fmla="*/ 25 h 300"/>
                    <a:gd name="T14" fmla="*/ 0 w 167"/>
                    <a:gd name="T15" fmla="*/ 83 h 300"/>
                    <a:gd name="T16" fmla="*/ 0 w 167"/>
                    <a:gd name="T17" fmla="*/ 217 h 300"/>
                    <a:gd name="T18" fmla="*/ 24 w 167"/>
                    <a:gd name="T19" fmla="*/ 276 h 300"/>
                    <a:gd name="T20" fmla="*/ 83 w 167"/>
                    <a:gd name="T21" fmla="*/ 300 h 300"/>
                    <a:gd name="T22" fmla="*/ 83 w 167"/>
                    <a:gd name="T23" fmla="*/ 300 h 300"/>
                    <a:gd name="T24" fmla="*/ 83 w 167"/>
                    <a:gd name="T25"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0">
                      <a:moveTo>
                        <a:pt x="83" y="300"/>
                      </a:moveTo>
                      <a:cubicBezTo>
                        <a:pt x="106" y="300"/>
                        <a:pt x="126" y="292"/>
                        <a:pt x="142" y="276"/>
                      </a:cubicBezTo>
                      <a:cubicBezTo>
                        <a:pt x="158" y="259"/>
                        <a:pt x="167" y="240"/>
                        <a:pt x="167" y="217"/>
                      </a:cubicBezTo>
                      <a:cubicBezTo>
                        <a:pt x="167" y="83"/>
                        <a:pt x="167" y="83"/>
                        <a:pt x="167" y="83"/>
                      </a:cubicBezTo>
                      <a:cubicBezTo>
                        <a:pt x="167" y="60"/>
                        <a:pt x="158" y="41"/>
                        <a:pt x="142" y="25"/>
                      </a:cubicBezTo>
                      <a:cubicBezTo>
                        <a:pt x="126" y="8"/>
                        <a:pt x="106" y="0"/>
                        <a:pt x="83" y="0"/>
                      </a:cubicBezTo>
                      <a:cubicBezTo>
                        <a:pt x="60" y="0"/>
                        <a:pt x="41" y="8"/>
                        <a:pt x="24" y="25"/>
                      </a:cubicBezTo>
                      <a:cubicBezTo>
                        <a:pt x="8" y="41"/>
                        <a:pt x="0" y="60"/>
                        <a:pt x="0" y="83"/>
                      </a:cubicBezTo>
                      <a:cubicBezTo>
                        <a:pt x="0" y="217"/>
                        <a:pt x="0" y="217"/>
                        <a:pt x="0" y="217"/>
                      </a:cubicBezTo>
                      <a:cubicBezTo>
                        <a:pt x="0" y="240"/>
                        <a:pt x="8" y="259"/>
                        <a:pt x="24" y="276"/>
                      </a:cubicBezTo>
                      <a:cubicBezTo>
                        <a:pt x="41" y="292"/>
                        <a:pt x="60" y="300"/>
                        <a:pt x="83" y="300"/>
                      </a:cubicBezTo>
                      <a:close/>
                      <a:moveTo>
                        <a:pt x="83" y="300"/>
                      </a:moveTo>
                      <a:cubicBezTo>
                        <a:pt x="83" y="300"/>
                        <a:pt x="83" y="300"/>
                        <a:pt x="83" y="300"/>
                      </a:cubicBezTo>
                    </a:path>
                  </a:pathLst>
                </a:custGeom>
                <a:solidFill>
                  <a:srgbClr val="CACCD2">
                    <a:lumMod val="20000"/>
                    <a:lumOff val="8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sp>
              <p:nvSpPr>
                <p:cNvPr id="28" name="Freeform 36"/>
                <p:cNvSpPr>
                  <a:spLocks noEditPoints="1"/>
                </p:cNvSpPr>
                <p:nvPr/>
              </p:nvSpPr>
              <p:spPr bwMode="auto">
                <a:xfrm>
                  <a:off x="1114134" y="-1095374"/>
                  <a:ext cx="1136650" cy="1008063"/>
                </a:xfrm>
                <a:custGeom>
                  <a:avLst/>
                  <a:gdLst>
                    <a:gd name="T0" fmla="*/ 295 w 300"/>
                    <a:gd name="T1" fmla="*/ 5 h 267"/>
                    <a:gd name="T2" fmla="*/ 284 w 300"/>
                    <a:gd name="T3" fmla="*/ 0 h 267"/>
                    <a:gd name="T4" fmla="*/ 272 w 300"/>
                    <a:gd name="T5" fmla="*/ 5 h 267"/>
                    <a:gd name="T6" fmla="*/ 267 w 300"/>
                    <a:gd name="T7" fmla="*/ 17 h 267"/>
                    <a:gd name="T8" fmla="*/ 267 w 300"/>
                    <a:gd name="T9" fmla="*/ 50 h 267"/>
                    <a:gd name="T10" fmla="*/ 233 w 300"/>
                    <a:gd name="T11" fmla="*/ 132 h 267"/>
                    <a:gd name="T12" fmla="*/ 150 w 300"/>
                    <a:gd name="T13" fmla="*/ 167 h 267"/>
                    <a:gd name="T14" fmla="*/ 68 w 300"/>
                    <a:gd name="T15" fmla="*/ 132 h 267"/>
                    <a:gd name="T16" fmla="*/ 33 w 300"/>
                    <a:gd name="T17" fmla="*/ 50 h 267"/>
                    <a:gd name="T18" fmla="*/ 33 w 300"/>
                    <a:gd name="T19" fmla="*/ 17 h 267"/>
                    <a:gd name="T20" fmla="*/ 28 w 300"/>
                    <a:gd name="T21" fmla="*/ 5 h 267"/>
                    <a:gd name="T22" fmla="*/ 17 w 300"/>
                    <a:gd name="T23" fmla="*/ 0 h 267"/>
                    <a:gd name="T24" fmla="*/ 5 w 300"/>
                    <a:gd name="T25" fmla="*/ 5 h 267"/>
                    <a:gd name="T26" fmla="*/ 0 w 300"/>
                    <a:gd name="T27" fmla="*/ 17 h 267"/>
                    <a:gd name="T28" fmla="*/ 0 w 300"/>
                    <a:gd name="T29" fmla="*/ 50 h 267"/>
                    <a:gd name="T30" fmla="*/ 38 w 300"/>
                    <a:gd name="T31" fmla="*/ 150 h 267"/>
                    <a:gd name="T32" fmla="*/ 133 w 300"/>
                    <a:gd name="T33" fmla="*/ 199 h 267"/>
                    <a:gd name="T34" fmla="*/ 133 w 300"/>
                    <a:gd name="T35" fmla="*/ 233 h 267"/>
                    <a:gd name="T36" fmla="*/ 67 w 300"/>
                    <a:gd name="T37" fmla="*/ 233 h 267"/>
                    <a:gd name="T38" fmla="*/ 55 w 300"/>
                    <a:gd name="T39" fmla="*/ 238 h 267"/>
                    <a:gd name="T40" fmla="*/ 50 w 300"/>
                    <a:gd name="T41" fmla="*/ 250 h 267"/>
                    <a:gd name="T42" fmla="*/ 55 w 300"/>
                    <a:gd name="T43" fmla="*/ 262 h 267"/>
                    <a:gd name="T44" fmla="*/ 67 w 300"/>
                    <a:gd name="T45" fmla="*/ 267 h 267"/>
                    <a:gd name="T46" fmla="*/ 234 w 300"/>
                    <a:gd name="T47" fmla="*/ 267 h 267"/>
                    <a:gd name="T48" fmla="*/ 245 w 300"/>
                    <a:gd name="T49" fmla="*/ 262 h 267"/>
                    <a:gd name="T50" fmla="*/ 250 w 300"/>
                    <a:gd name="T51" fmla="*/ 250 h 267"/>
                    <a:gd name="T52" fmla="*/ 245 w 300"/>
                    <a:gd name="T53" fmla="*/ 238 h 267"/>
                    <a:gd name="T54" fmla="*/ 234 w 300"/>
                    <a:gd name="T55" fmla="*/ 233 h 267"/>
                    <a:gd name="T56" fmla="*/ 167 w 300"/>
                    <a:gd name="T57" fmla="*/ 233 h 267"/>
                    <a:gd name="T58" fmla="*/ 167 w 300"/>
                    <a:gd name="T59" fmla="*/ 199 h 267"/>
                    <a:gd name="T60" fmla="*/ 262 w 300"/>
                    <a:gd name="T61" fmla="*/ 150 h 267"/>
                    <a:gd name="T62" fmla="*/ 300 w 300"/>
                    <a:gd name="T63" fmla="*/ 50 h 267"/>
                    <a:gd name="T64" fmla="*/ 300 w 300"/>
                    <a:gd name="T65" fmla="*/ 17 h 267"/>
                    <a:gd name="T66" fmla="*/ 295 w 300"/>
                    <a:gd name="T67" fmla="*/ 5 h 267"/>
                    <a:gd name="T68" fmla="*/ 295 w 300"/>
                    <a:gd name="T69" fmla="*/ 5 h 267"/>
                    <a:gd name="T70" fmla="*/ 295 w 300"/>
                    <a:gd name="T71" fmla="*/ 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7">
                      <a:moveTo>
                        <a:pt x="295" y="5"/>
                      </a:moveTo>
                      <a:cubicBezTo>
                        <a:pt x="292" y="2"/>
                        <a:pt x="288" y="0"/>
                        <a:pt x="284" y="0"/>
                      </a:cubicBezTo>
                      <a:cubicBezTo>
                        <a:pt x="279" y="0"/>
                        <a:pt x="275" y="2"/>
                        <a:pt x="272" y="5"/>
                      </a:cubicBezTo>
                      <a:cubicBezTo>
                        <a:pt x="269" y="8"/>
                        <a:pt x="267" y="12"/>
                        <a:pt x="267" y="17"/>
                      </a:cubicBezTo>
                      <a:cubicBezTo>
                        <a:pt x="267" y="50"/>
                        <a:pt x="267" y="50"/>
                        <a:pt x="267" y="50"/>
                      </a:cubicBezTo>
                      <a:cubicBezTo>
                        <a:pt x="267" y="82"/>
                        <a:pt x="256" y="110"/>
                        <a:pt x="233" y="132"/>
                      </a:cubicBezTo>
                      <a:cubicBezTo>
                        <a:pt x="210" y="155"/>
                        <a:pt x="182" y="167"/>
                        <a:pt x="150" y="167"/>
                      </a:cubicBezTo>
                      <a:cubicBezTo>
                        <a:pt x="118" y="167"/>
                        <a:pt x="91" y="155"/>
                        <a:pt x="68" y="132"/>
                      </a:cubicBezTo>
                      <a:cubicBezTo>
                        <a:pt x="45" y="110"/>
                        <a:pt x="33" y="82"/>
                        <a:pt x="33" y="50"/>
                      </a:cubicBezTo>
                      <a:cubicBezTo>
                        <a:pt x="33" y="17"/>
                        <a:pt x="33" y="17"/>
                        <a:pt x="33" y="17"/>
                      </a:cubicBezTo>
                      <a:cubicBezTo>
                        <a:pt x="33" y="12"/>
                        <a:pt x="32" y="8"/>
                        <a:pt x="28" y="5"/>
                      </a:cubicBezTo>
                      <a:cubicBezTo>
                        <a:pt x="25" y="2"/>
                        <a:pt x="21" y="0"/>
                        <a:pt x="17" y="0"/>
                      </a:cubicBezTo>
                      <a:cubicBezTo>
                        <a:pt x="12" y="0"/>
                        <a:pt x="8" y="2"/>
                        <a:pt x="5" y="5"/>
                      </a:cubicBezTo>
                      <a:cubicBezTo>
                        <a:pt x="2" y="8"/>
                        <a:pt x="0" y="12"/>
                        <a:pt x="0" y="17"/>
                      </a:cubicBezTo>
                      <a:cubicBezTo>
                        <a:pt x="0" y="50"/>
                        <a:pt x="0" y="50"/>
                        <a:pt x="0" y="50"/>
                      </a:cubicBezTo>
                      <a:cubicBezTo>
                        <a:pt x="0" y="88"/>
                        <a:pt x="13" y="122"/>
                        <a:pt x="38" y="150"/>
                      </a:cubicBezTo>
                      <a:cubicBezTo>
                        <a:pt x="64" y="179"/>
                        <a:pt x="96" y="195"/>
                        <a:pt x="133" y="199"/>
                      </a:cubicBezTo>
                      <a:cubicBezTo>
                        <a:pt x="133" y="233"/>
                        <a:pt x="133" y="233"/>
                        <a:pt x="133" y="233"/>
                      </a:cubicBezTo>
                      <a:cubicBezTo>
                        <a:pt x="67" y="233"/>
                        <a:pt x="67" y="233"/>
                        <a:pt x="67" y="233"/>
                      </a:cubicBezTo>
                      <a:cubicBezTo>
                        <a:pt x="62" y="233"/>
                        <a:pt x="58" y="235"/>
                        <a:pt x="55" y="238"/>
                      </a:cubicBezTo>
                      <a:cubicBezTo>
                        <a:pt x="52" y="242"/>
                        <a:pt x="50" y="246"/>
                        <a:pt x="50" y="250"/>
                      </a:cubicBezTo>
                      <a:cubicBezTo>
                        <a:pt x="50" y="255"/>
                        <a:pt x="52" y="259"/>
                        <a:pt x="55" y="262"/>
                      </a:cubicBezTo>
                      <a:cubicBezTo>
                        <a:pt x="58" y="265"/>
                        <a:pt x="62" y="267"/>
                        <a:pt x="67" y="267"/>
                      </a:cubicBezTo>
                      <a:cubicBezTo>
                        <a:pt x="234" y="267"/>
                        <a:pt x="234" y="267"/>
                        <a:pt x="234" y="267"/>
                      </a:cubicBezTo>
                      <a:cubicBezTo>
                        <a:pt x="238" y="267"/>
                        <a:pt x="242" y="265"/>
                        <a:pt x="245" y="262"/>
                      </a:cubicBezTo>
                      <a:cubicBezTo>
                        <a:pt x="249" y="259"/>
                        <a:pt x="250" y="255"/>
                        <a:pt x="250" y="250"/>
                      </a:cubicBezTo>
                      <a:cubicBezTo>
                        <a:pt x="250" y="246"/>
                        <a:pt x="249" y="242"/>
                        <a:pt x="245" y="238"/>
                      </a:cubicBezTo>
                      <a:cubicBezTo>
                        <a:pt x="242" y="235"/>
                        <a:pt x="238" y="233"/>
                        <a:pt x="234" y="233"/>
                      </a:cubicBezTo>
                      <a:cubicBezTo>
                        <a:pt x="167" y="233"/>
                        <a:pt x="167" y="233"/>
                        <a:pt x="167" y="233"/>
                      </a:cubicBezTo>
                      <a:cubicBezTo>
                        <a:pt x="167" y="199"/>
                        <a:pt x="167" y="199"/>
                        <a:pt x="167" y="199"/>
                      </a:cubicBezTo>
                      <a:cubicBezTo>
                        <a:pt x="205" y="195"/>
                        <a:pt x="236" y="179"/>
                        <a:pt x="262" y="150"/>
                      </a:cubicBezTo>
                      <a:cubicBezTo>
                        <a:pt x="288" y="122"/>
                        <a:pt x="300" y="88"/>
                        <a:pt x="300" y="50"/>
                      </a:cubicBezTo>
                      <a:cubicBezTo>
                        <a:pt x="300" y="17"/>
                        <a:pt x="300" y="17"/>
                        <a:pt x="300" y="17"/>
                      </a:cubicBezTo>
                      <a:cubicBezTo>
                        <a:pt x="300" y="12"/>
                        <a:pt x="299" y="8"/>
                        <a:pt x="295" y="5"/>
                      </a:cubicBezTo>
                      <a:close/>
                      <a:moveTo>
                        <a:pt x="295" y="5"/>
                      </a:moveTo>
                      <a:cubicBezTo>
                        <a:pt x="295" y="5"/>
                        <a:pt x="295" y="5"/>
                        <a:pt x="295" y="5"/>
                      </a:cubicBezTo>
                    </a:path>
                  </a:pathLst>
                </a:custGeom>
                <a:solidFill>
                  <a:srgbClr val="CACCD2">
                    <a:lumMod val="20000"/>
                    <a:lumOff val="8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grpSp>
        </p:grpSp>
      </p:grpSp>
      <p:grpSp>
        <p:nvGrpSpPr>
          <p:cNvPr id="29" name="Group 28"/>
          <p:cNvGrpSpPr/>
          <p:nvPr/>
        </p:nvGrpSpPr>
        <p:grpSpPr>
          <a:xfrm>
            <a:off x="1193952" y="3399954"/>
            <a:ext cx="852332" cy="307777"/>
            <a:chOff x="1193950" y="2893295"/>
            <a:chExt cx="852332" cy="307777"/>
          </a:xfrm>
        </p:grpSpPr>
        <p:sp>
          <p:nvSpPr>
            <p:cNvPr id="30" name="TextBox 29"/>
            <p:cNvSpPr txBox="1"/>
            <p:nvPr/>
          </p:nvSpPr>
          <p:spPr>
            <a:xfrm>
              <a:off x="1512161" y="2893295"/>
              <a:ext cx="5341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rPr>
                <a:t>Data</a:t>
              </a:r>
            </a:p>
          </p:txBody>
        </p:sp>
        <p:sp>
          <p:nvSpPr>
            <p:cNvPr id="31" name="Oval 30"/>
            <p:cNvSpPr>
              <a:spLocks noChangeArrowheads="1"/>
            </p:cNvSpPr>
            <p:nvPr/>
          </p:nvSpPr>
          <p:spPr bwMode="auto">
            <a:xfrm>
              <a:off x="1193950" y="2894729"/>
              <a:ext cx="304909" cy="304909"/>
            </a:xfrm>
            <a:prstGeom prst="ellipse">
              <a:avLst/>
            </a:prstGeom>
            <a:solidFill>
              <a:srgbClr val="049CD4">
                <a:lumMod val="5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nvGrpSpPr>
            <p:cNvPr id="32" name="Group 31"/>
            <p:cNvGrpSpPr/>
            <p:nvPr/>
          </p:nvGrpSpPr>
          <p:grpSpPr>
            <a:xfrm>
              <a:off x="1295933" y="2948357"/>
              <a:ext cx="100943" cy="184835"/>
              <a:chOff x="1215840" y="2942191"/>
              <a:chExt cx="100943" cy="184835"/>
            </a:xfrm>
          </p:grpSpPr>
          <p:sp>
            <p:nvSpPr>
              <p:cNvPr id="33" name="Freeform 207"/>
              <p:cNvSpPr>
                <a:spLocks/>
              </p:cNvSpPr>
              <p:nvPr/>
            </p:nvSpPr>
            <p:spPr bwMode="auto">
              <a:xfrm>
                <a:off x="1215840" y="2942191"/>
                <a:ext cx="100943" cy="184835"/>
              </a:xfrm>
              <a:custGeom>
                <a:avLst/>
                <a:gdLst>
                  <a:gd name="T0" fmla="*/ 84 w 100"/>
                  <a:gd name="T1" fmla="*/ 181 h 181"/>
                  <a:gd name="T2" fmla="*/ 16 w 100"/>
                  <a:gd name="T3" fmla="*/ 181 h 181"/>
                  <a:gd name="T4" fmla="*/ 0 w 100"/>
                  <a:gd name="T5" fmla="*/ 164 h 181"/>
                  <a:gd name="T6" fmla="*/ 0 w 100"/>
                  <a:gd name="T7" fmla="*/ 16 h 181"/>
                  <a:gd name="T8" fmla="*/ 16 w 100"/>
                  <a:gd name="T9" fmla="*/ 0 h 181"/>
                  <a:gd name="T10" fmla="*/ 84 w 100"/>
                  <a:gd name="T11" fmla="*/ 0 h 181"/>
                  <a:gd name="T12" fmla="*/ 100 w 100"/>
                  <a:gd name="T13" fmla="*/ 16 h 181"/>
                  <a:gd name="T14" fmla="*/ 100 w 100"/>
                  <a:gd name="T15" fmla="*/ 164 h 181"/>
                  <a:gd name="T16" fmla="*/ 84 w 10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81">
                    <a:moveTo>
                      <a:pt x="84" y="181"/>
                    </a:moveTo>
                    <a:cubicBezTo>
                      <a:pt x="16" y="181"/>
                      <a:pt x="16" y="181"/>
                      <a:pt x="16" y="181"/>
                    </a:cubicBezTo>
                    <a:cubicBezTo>
                      <a:pt x="7" y="181"/>
                      <a:pt x="0" y="173"/>
                      <a:pt x="0" y="164"/>
                    </a:cubicBezTo>
                    <a:cubicBezTo>
                      <a:pt x="0" y="16"/>
                      <a:pt x="0" y="16"/>
                      <a:pt x="0" y="16"/>
                    </a:cubicBezTo>
                    <a:cubicBezTo>
                      <a:pt x="0" y="7"/>
                      <a:pt x="7" y="0"/>
                      <a:pt x="16" y="0"/>
                    </a:cubicBezTo>
                    <a:cubicBezTo>
                      <a:pt x="84" y="0"/>
                      <a:pt x="84" y="0"/>
                      <a:pt x="84" y="0"/>
                    </a:cubicBezTo>
                    <a:cubicBezTo>
                      <a:pt x="93" y="0"/>
                      <a:pt x="100" y="7"/>
                      <a:pt x="100" y="16"/>
                    </a:cubicBezTo>
                    <a:cubicBezTo>
                      <a:pt x="100" y="164"/>
                      <a:pt x="100" y="164"/>
                      <a:pt x="100" y="164"/>
                    </a:cubicBezTo>
                    <a:cubicBezTo>
                      <a:pt x="100" y="173"/>
                      <a:pt x="93" y="181"/>
                      <a:pt x="84" y="181"/>
                    </a:cubicBezTo>
                    <a:close/>
                  </a:path>
                </a:pathLst>
              </a:custGeom>
              <a:solidFill>
                <a:srgbClr val="CACCD2">
                  <a:lumMod val="20000"/>
                  <a:lumOff val="8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34" name="Line 208"/>
              <p:cNvSpPr>
                <a:spLocks noChangeShapeType="1"/>
              </p:cNvSpPr>
              <p:nvPr/>
            </p:nvSpPr>
            <p:spPr bwMode="auto">
              <a:xfrm>
                <a:off x="1241076" y="2972201"/>
                <a:ext cx="50472" cy="0"/>
              </a:xfrm>
              <a:prstGeom prst="line">
                <a:avLst/>
              </a:prstGeom>
              <a:noFill/>
              <a:ln w="12700" cap="rnd">
                <a:solidFill>
                  <a:srgbClr val="049CD4">
                    <a:lumMod val="50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35" name="Line 209"/>
              <p:cNvSpPr>
                <a:spLocks noChangeShapeType="1"/>
              </p:cNvSpPr>
              <p:nvPr/>
            </p:nvSpPr>
            <p:spPr bwMode="auto">
              <a:xfrm>
                <a:off x="1241076" y="3001529"/>
                <a:ext cx="50472" cy="0"/>
              </a:xfrm>
              <a:prstGeom prst="line">
                <a:avLst/>
              </a:prstGeom>
              <a:noFill/>
              <a:ln w="12700" cap="rnd">
                <a:solidFill>
                  <a:srgbClr val="049CD4">
                    <a:lumMod val="50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36" name="Line 210"/>
              <p:cNvSpPr>
                <a:spLocks noChangeShapeType="1"/>
              </p:cNvSpPr>
              <p:nvPr/>
            </p:nvSpPr>
            <p:spPr bwMode="auto">
              <a:xfrm>
                <a:off x="1241076" y="3032221"/>
                <a:ext cx="50472" cy="0"/>
              </a:xfrm>
              <a:prstGeom prst="line">
                <a:avLst/>
              </a:prstGeom>
              <a:noFill/>
              <a:ln w="12700" cap="rnd">
                <a:solidFill>
                  <a:srgbClr val="049CD4">
                    <a:lumMod val="50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37" name="Line 211"/>
              <p:cNvSpPr>
                <a:spLocks noChangeShapeType="1"/>
              </p:cNvSpPr>
              <p:nvPr/>
            </p:nvSpPr>
            <p:spPr bwMode="auto">
              <a:xfrm>
                <a:off x="1241076" y="3062232"/>
                <a:ext cx="50472" cy="0"/>
              </a:xfrm>
              <a:prstGeom prst="line">
                <a:avLst/>
              </a:prstGeom>
              <a:noFill/>
              <a:ln w="12700" cap="rnd">
                <a:solidFill>
                  <a:srgbClr val="049CD4">
                    <a:lumMod val="50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38" name="Line 212"/>
              <p:cNvSpPr>
                <a:spLocks noChangeShapeType="1"/>
              </p:cNvSpPr>
              <p:nvPr/>
            </p:nvSpPr>
            <p:spPr bwMode="auto">
              <a:xfrm>
                <a:off x="1241076" y="3092242"/>
                <a:ext cx="50472" cy="0"/>
              </a:xfrm>
              <a:prstGeom prst="line">
                <a:avLst/>
              </a:prstGeom>
              <a:noFill/>
              <a:ln w="12700" cap="rnd">
                <a:solidFill>
                  <a:srgbClr val="049CD4">
                    <a:lumMod val="50000"/>
                  </a:srgb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grpSp>
      <p:grpSp>
        <p:nvGrpSpPr>
          <p:cNvPr id="39" name="Group 38"/>
          <p:cNvGrpSpPr/>
          <p:nvPr/>
        </p:nvGrpSpPr>
        <p:grpSpPr>
          <a:xfrm>
            <a:off x="3785729" y="2193106"/>
            <a:ext cx="1159031" cy="1586033"/>
            <a:chOff x="3740007" y="1960916"/>
            <a:chExt cx="1159031" cy="1586033"/>
          </a:xfrm>
        </p:grpSpPr>
        <p:sp>
          <p:nvSpPr>
            <p:cNvPr id="40" name="TextBox 39"/>
            <p:cNvSpPr txBox="1"/>
            <p:nvPr/>
          </p:nvSpPr>
          <p:spPr>
            <a:xfrm>
              <a:off x="4050598" y="1960916"/>
              <a:ext cx="8322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rPr>
                <a:t>Security</a:t>
              </a:r>
            </a:p>
          </p:txBody>
        </p:sp>
        <p:sp>
          <p:nvSpPr>
            <p:cNvPr id="41" name="Oval 30"/>
            <p:cNvSpPr>
              <a:spLocks noChangeArrowheads="1"/>
            </p:cNvSpPr>
            <p:nvPr/>
          </p:nvSpPr>
          <p:spPr bwMode="auto">
            <a:xfrm>
              <a:off x="3740007" y="1967130"/>
              <a:ext cx="304909" cy="304909"/>
            </a:xfrm>
            <a:prstGeom prst="ellipse">
              <a:avLst/>
            </a:prstGeom>
            <a:solidFill>
              <a:srgbClr val="0251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42" name="TextBox 41"/>
            <p:cNvSpPr txBox="1"/>
            <p:nvPr/>
          </p:nvSpPr>
          <p:spPr>
            <a:xfrm>
              <a:off x="4050598" y="2386046"/>
              <a:ext cx="8484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rPr>
                <a:t>Cloud</a:t>
              </a:r>
            </a:p>
          </p:txBody>
        </p:sp>
        <p:sp>
          <p:nvSpPr>
            <p:cNvPr id="43" name="Oval 30"/>
            <p:cNvSpPr>
              <a:spLocks noChangeArrowheads="1"/>
            </p:cNvSpPr>
            <p:nvPr/>
          </p:nvSpPr>
          <p:spPr bwMode="auto">
            <a:xfrm>
              <a:off x="3740007" y="2392260"/>
              <a:ext cx="304909" cy="304909"/>
            </a:xfrm>
            <a:prstGeom prst="ellipse">
              <a:avLst/>
            </a:prstGeom>
            <a:solidFill>
              <a:srgbClr val="0251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44" name="TextBox 43"/>
            <p:cNvSpPr txBox="1"/>
            <p:nvPr/>
          </p:nvSpPr>
          <p:spPr>
            <a:xfrm>
              <a:off x="4050598" y="2817389"/>
              <a:ext cx="4427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39393B"/>
                  </a:solidFill>
                  <a:effectLst/>
                  <a:uLnTx/>
                  <a:uFillTx/>
                  <a:latin typeface="MS PGothic" charset="-128"/>
                  <a:ea typeface="MS PGothic" charset="-128"/>
                  <a:cs typeface="MS PGothic" charset="-128"/>
                </a:rPr>
                <a:t>IoT</a:t>
              </a:r>
              <a:endPar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endParaRPr>
            </a:p>
          </p:txBody>
        </p:sp>
        <p:sp>
          <p:nvSpPr>
            <p:cNvPr id="45" name="TextBox 44"/>
            <p:cNvSpPr txBox="1"/>
            <p:nvPr/>
          </p:nvSpPr>
          <p:spPr>
            <a:xfrm>
              <a:off x="4050598" y="3239172"/>
              <a:ext cx="761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9393B"/>
                  </a:solidFill>
                  <a:effectLst/>
                  <a:uLnTx/>
                  <a:uFillTx/>
                  <a:latin typeface="MS PGothic" charset="-128"/>
                  <a:ea typeface="MS PGothic" charset="-128"/>
                  <a:cs typeface="MS PGothic" charset="-128"/>
                </a:rPr>
                <a:t>Mobility</a:t>
              </a:r>
            </a:p>
          </p:txBody>
        </p:sp>
        <p:grpSp>
          <p:nvGrpSpPr>
            <p:cNvPr id="46" name="Group 45"/>
            <p:cNvGrpSpPr>
              <a:grpSpLocks noChangeAspect="1"/>
            </p:cNvGrpSpPr>
            <p:nvPr/>
          </p:nvGrpSpPr>
          <p:grpSpPr>
            <a:xfrm>
              <a:off x="3803324" y="2031296"/>
              <a:ext cx="178274" cy="176576"/>
              <a:chOff x="7217552" y="3327527"/>
              <a:chExt cx="524984" cy="519984"/>
            </a:xfrm>
            <a:solidFill>
              <a:srgbClr val="014093">
                <a:lumMod val="20000"/>
                <a:lumOff val="80000"/>
              </a:srgbClr>
            </a:solidFill>
          </p:grpSpPr>
          <p:sp>
            <p:nvSpPr>
              <p:cNvPr id="93" name="Freeform 108"/>
              <p:cNvSpPr>
                <a:spLocks/>
              </p:cNvSpPr>
              <p:nvPr/>
            </p:nvSpPr>
            <p:spPr bwMode="auto">
              <a:xfrm>
                <a:off x="7225552" y="3327527"/>
                <a:ext cx="516984" cy="387988"/>
              </a:xfrm>
              <a:custGeom>
                <a:avLst/>
                <a:gdLst>
                  <a:gd name="T0" fmla="*/ 199 w 219"/>
                  <a:gd name="T1" fmla="*/ 164 h 164"/>
                  <a:gd name="T2" fmla="*/ 197 w 219"/>
                  <a:gd name="T3" fmla="*/ 164 h 164"/>
                  <a:gd name="T4" fmla="*/ 194 w 219"/>
                  <a:gd name="T5" fmla="*/ 156 h 164"/>
                  <a:gd name="T6" fmla="*/ 199 w 219"/>
                  <a:gd name="T7" fmla="*/ 81 h 164"/>
                  <a:gd name="T8" fmla="*/ 150 w 219"/>
                  <a:gd name="T9" fmla="*/ 25 h 164"/>
                  <a:gd name="T10" fmla="*/ 75 w 219"/>
                  <a:gd name="T11" fmla="*/ 20 h 164"/>
                  <a:gd name="T12" fmla="*/ 19 w 219"/>
                  <a:gd name="T13" fmla="*/ 70 h 164"/>
                  <a:gd name="T14" fmla="*/ 12 w 219"/>
                  <a:gd name="T15" fmla="*/ 90 h 164"/>
                  <a:gd name="T16" fmla="*/ 5 w 219"/>
                  <a:gd name="T17" fmla="*/ 94 h 164"/>
                  <a:gd name="T18" fmla="*/ 0 w 219"/>
                  <a:gd name="T19" fmla="*/ 87 h 164"/>
                  <a:gd name="T20" fmla="*/ 9 w 219"/>
                  <a:gd name="T21" fmla="*/ 65 h 164"/>
                  <a:gd name="T22" fmla="*/ 71 w 219"/>
                  <a:gd name="T23" fmla="*/ 10 h 164"/>
                  <a:gd name="T24" fmla="*/ 155 w 219"/>
                  <a:gd name="T25" fmla="*/ 15 h 164"/>
                  <a:gd name="T26" fmla="*/ 210 w 219"/>
                  <a:gd name="T27" fmla="*/ 78 h 164"/>
                  <a:gd name="T28" fmla="*/ 204 w 219"/>
                  <a:gd name="T29" fmla="*/ 161 h 164"/>
                  <a:gd name="T30" fmla="*/ 199 w 219"/>
                  <a:gd name="T3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64">
                    <a:moveTo>
                      <a:pt x="199" y="164"/>
                    </a:moveTo>
                    <a:cubicBezTo>
                      <a:pt x="198" y="164"/>
                      <a:pt x="197" y="164"/>
                      <a:pt x="197" y="164"/>
                    </a:cubicBezTo>
                    <a:cubicBezTo>
                      <a:pt x="194" y="162"/>
                      <a:pt x="193" y="159"/>
                      <a:pt x="194" y="156"/>
                    </a:cubicBezTo>
                    <a:cubicBezTo>
                      <a:pt x="206" y="133"/>
                      <a:pt x="207" y="106"/>
                      <a:pt x="199" y="81"/>
                    </a:cubicBezTo>
                    <a:cubicBezTo>
                      <a:pt x="191" y="57"/>
                      <a:pt x="173" y="37"/>
                      <a:pt x="150" y="25"/>
                    </a:cubicBezTo>
                    <a:cubicBezTo>
                      <a:pt x="126" y="14"/>
                      <a:pt x="100" y="12"/>
                      <a:pt x="75" y="20"/>
                    </a:cubicBezTo>
                    <a:cubicBezTo>
                      <a:pt x="50" y="29"/>
                      <a:pt x="31" y="46"/>
                      <a:pt x="19" y="70"/>
                    </a:cubicBezTo>
                    <a:cubicBezTo>
                      <a:pt x="16" y="76"/>
                      <a:pt x="13" y="83"/>
                      <a:pt x="12" y="90"/>
                    </a:cubicBezTo>
                    <a:cubicBezTo>
                      <a:pt x="11" y="93"/>
                      <a:pt x="8" y="95"/>
                      <a:pt x="5" y="94"/>
                    </a:cubicBezTo>
                    <a:cubicBezTo>
                      <a:pt x="2" y="94"/>
                      <a:pt x="0" y="90"/>
                      <a:pt x="0" y="87"/>
                    </a:cubicBezTo>
                    <a:cubicBezTo>
                      <a:pt x="2" y="80"/>
                      <a:pt x="5" y="72"/>
                      <a:pt x="9" y="65"/>
                    </a:cubicBezTo>
                    <a:cubicBezTo>
                      <a:pt x="22" y="38"/>
                      <a:pt x="44" y="19"/>
                      <a:pt x="71" y="10"/>
                    </a:cubicBezTo>
                    <a:cubicBezTo>
                      <a:pt x="99" y="0"/>
                      <a:pt x="129" y="2"/>
                      <a:pt x="155" y="15"/>
                    </a:cubicBezTo>
                    <a:cubicBezTo>
                      <a:pt x="181" y="28"/>
                      <a:pt x="200" y="50"/>
                      <a:pt x="210" y="78"/>
                    </a:cubicBezTo>
                    <a:cubicBezTo>
                      <a:pt x="219" y="105"/>
                      <a:pt x="217" y="135"/>
                      <a:pt x="204" y="161"/>
                    </a:cubicBezTo>
                    <a:cubicBezTo>
                      <a:pt x="203" y="163"/>
                      <a:pt x="201" y="164"/>
                      <a:pt x="199" y="1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4" name="Freeform 109"/>
              <p:cNvSpPr>
                <a:spLocks/>
              </p:cNvSpPr>
              <p:nvPr/>
            </p:nvSpPr>
            <p:spPr bwMode="auto">
              <a:xfrm>
                <a:off x="7255551" y="3509521"/>
                <a:ext cx="302991" cy="316990"/>
              </a:xfrm>
              <a:custGeom>
                <a:avLst/>
                <a:gdLst>
                  <a:gd name="T0" fmla="*/ 50 w 128"/>
                  <a:gd name="T1" fmla="*/ 134 h 134"/>
                  <a:gd name="T2" fmla="*/ 45 w 128"/>
                  <a:gd name="T3" fmla="*/ 131 h 134"/>
                  <a:gd name="T4" fmla="*/ 47 w 128"/>
                  <a:gd name="T5" fmla="*/ 123 h 134"/>
                  <a:gd name="T6" fmla="*/ 94 w 128"/>
                  <a:gd name="T7" fmla="*/ 81 h 134"/>
                  <a:gd name="T8" fmla="*/ 113 w 128"/>
                  <a:gd name="T9" fmla="*/ 40 h 134"/>
                  <a:gd name="T10" fmla="*/ 102 w 128"/>
                  <a:gd name="T11" fmla="*/ 18 h 134"/>
                  <a:gd name="T12" fmla="*/ 76 w 128"/>
                  <a:gd name="T13" fmla="*/ 27 h 134"/>
                  <a:gd name="T14" fmla="*/ 71 w 128"/>
                  <a:gd name="T15" fmla="*/ 37 h 134"/>
                  <a:gd name="T16" fmla="*/ 53 w 128"/>
                  <a:gd name="T17" fmla="*/ 70 h 134"/>
                  <a:gd name="T18" fmla="*/ 8 w 128"/>
                  <a:gd name="T19" fmla="*/ 96 h 134"/>
                  <a:gd name="T20" fmla="*/ 1 w 128"/>
                  <a:gd name="T21" fmla="*/ 92 h 134"/>
                  <a:gd name="T22" fmla="*/ 4 w 128"/>
                  <a:gd name="T23" fmla="*/ 85 h 134"/>
                  <a:gd name="T24" fmla="*/ 44 w 128"/>
                  <a:gd name="T25" fmla="*/ 63 h 134"/>
                  <a:gd name="T26" fmla="*/ 61 w 128"/>
                  <a:gd name="T27" fmla="*/ 32 h 134"/>
                  <a:gd name="T28" fmla="*/ 65 w 128"/>
                  <a:gd name="T29" fmla="*/ 22 h 134"/>
                  <a:gd name="T30" fmla="*/ 107 w 128"/>
                  <a:gd name="T31" fmla="*/ 8 h 134"/>
                  <a:gd name="T32" fmla="*/ 123 w 128"/>
                  <a:gd name="T33" fmla="*/ 44 h 134"/>
                  <a:gd name="T34" fmla="*/ 104 w 128"/>
                  <a:gd name="T35" fmla="*/ 88 h 134"/>
                  <a:gd name="T36" fmla="*/ 52 w 128"/>
                  <a:gd name="T37" fmla="*/ 133 h 134"/>
                  <a:gd name="T38" fmla="*/ 50 w 128"/>
                  <a:gd name="T3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4">
                    <a:moveTo>
                      <a:pt x="50" y="134"/>
                    </a:moveTo>
                    <a:cubicBezTo>
                      <a:pt x="48" y="134"/>
                      <a:pt x="46" y="133"/>
                      <a:pt x="45" y="131"/>
                    </a:cubicBezTo>
                    <a:cubicBezTo>
                      <a:pt x="43" y="128"/>
                      <a:pt x="44" y="125"/>
                      <a:pt x="47" y="123"/>
                    </a:cubicBezTo>
                    <a:cubicBezTo>
                      <a:pt x="47" y="123"/>
                      <a:pt x="78" y="106"/>
                      <a:pt x="94" y="81"/>
                    </a:cubicBezTo>
                    <a:cubicBezTo>
                      <a:pt x="104" y="67"/>
                      <a:pt x="110" y="48"/>
                      <a:pt x="113" y="40"/>
                    </a:cubicBezTo>
                    <a:cubicBezTo>
                      <a:pt x="116" y="30"/>
                      <a:pt x="113" y="23"/>
                      <a:pt x="102" y="18"/>
                    </a:cubicBezTo>
                    <a:cubicBezTo>
                      <a:pt x="93" y="13"/>
                      <a:pt x="81" y="17"/>
                      <a:pt x="76" y="27"/>
                    </a:cubicBezTo>
                    <a:cubicBezTo>
                      <a:pt x="74" y="30"/>
                      <a:pt x="73" y="33"/>
                      <a:pt x="71" y="37"/>
                    </a:cubicBezTo>
                    <a:cubicBezTo>
                      <a:pt x="66" y="47"/>
                      <a:pt x="61" y="60"/>
                      <a:pt x="53" y="70"/>
                    </a:cubicBezTo>
                    <a:cubicBezTo>
                      <a:pt x="41" y="86"/>
                      <a:pt x="9" y="96"/>
                      <a:pt x="8" y="96"/>
                    </a:cubicBezTo>
                    <a:cubicBezTo>
                      <a:pt x="5" y="97"/>
                      <a:pt x="2" y="95"/>
                      <a:pt x="1" y="92"/>
                    </a:cubicBezTo>
                    <a:cubicBezTo>
                      <a:pt x="0" y="89"/>
                      <a:pt x="1" y="86"/>
                      <a:pt x="4" y="85"/>
                    </a:cubicBezTo>
                    <a:cubicBezTo>
                      <a:pt x="13" y="83"/>
                      <a:pt x="36" y="74"/>
                      <a:pt x="44" y="63"/>
                    </a:cubicBezTo>
                    <a:cubicBezTo>
                      <a:pt x="51" y="54"/>
                      <a:pt x="56" y="42"/>
                      <a:pt x="61" y="32"/>
                    </a:cubicBezTo>
                    <a:cubicBezTo>
                      <a:pt x="62" y="28"/>
                      <a:pt x="64" y="25"/>
                      <a:pt x="65" y="22"/>
                    </a:cubicBezTo>
                    <a:cubicBezTo>
                      <a:pt x="73" y="6"/>
                      <a:pt x="92" y="0"/>
                      <a:pt x="107" y="8"/>
                    </a:cubicBezTo>
                    <a:cubicBezTo>
                      <a:pt x="123" y="15"/>
                      <a:pt x="128" y="28"/>
                      <a:pt x="123" y="44"/>
                    </a:cubicBezTo>
                    <a:cubicBezTo>
                      <a:pt x="121" y="52"/>
                      <a:pt x="114" y="72"/>
                      <a:pt x="104" y="88"/>
                    </a:cubicBezTo>
                    <a:cubicBezTo>
                      <a:pt x="86" y="115"/>
                      <a:pt x="54" y="132"/>
                      <a:pt x="52" y="133"/>
                    </a:cubicBezTo>
                    <a:cubicBezTo>
                      <a:pt x="51" y="134"/>
                      <a:pt x="51" y="134"/>
                      <a:pt x="50" y="1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5" name="Freeform 110"/>
              <p:cNvSpPr>
                <a:spLocks/>
              </p:cNvSpPr>
              <p:nvPr/>
            </p:nvSpPr>
            <p:spPr bwMode="auto">
              <a:xfrm>
                <a:off x="7227552" y="3455523"/>
                <a:ext cx="398988" cy="391988"/>
              </a:xfrm>
              <a:custGeom>
                <a:avLst/>
                <a:gdLst>
                  <a:gd name="T0" fmla="*/ 94 w 169"/>
                  <a:gd name="T1" fmla="*/ 166 h 166"/>
                  <a:gd name="T2" fmla="*/ 89 w 169"/>
                  <a:gd name="T3" fmla="*/ 164 h 166"/>
                  <a:gd name="T4" fmla="*/ 90 w 169"/>
                  <a:gd name="T5" fmla="*/ 156 h 166"/>
                  <a:gd name="T6" fmla="*/ 129 w 169"/>
                  <a:gd name="T7" fmla="*/ 117 h 166"/>
                  <a:gd name="T8" fmla="*/ 147 w 169"/>
                  <a:gd name="T9" fmla="*/ 77 h 166"/>
                  <a:gd name="T10" fmla="*/ 126 w 169"/>
                  <a:gd name="T11" fmla="*/ 18 h 166"/>
                  <a:gd name="T12" fmla="*/ 64 w 169"/>
                  <a:gd name="T13" fmla="*/ 39 h 166"/>
                  <a:gd name="T14" fmla="*/ 63 w 169"/>
                  <a:gd name="T15" fmla="*/ 42 h 166"/>
                  <a:gd name="T16" fmla="*/ 49 w 169"/>
                  <a:gd name="T17" fmla="*/ 71 h 166"/>
                  <a:gd name="T18" fmla="*/ 7 w 169"/>
                  <a:gd name="T19" fmla="*/ 96 h 166"/>
                  <a:gd name="T20" fmla="*/ 0 w 169"/>
                  <a:gd name="T21" fmla="*/ 92 h 166"/>
                  <a:gd name="T22" fmla="*/ 5 w 169"/>
                  <a:gd name="T23" fmla="*/ 85 h 166"/>
                  <a:gd name="T24" fmla="*/ 40 w 169"/>
                  <a:gd name="T25" fmla="*/ 65 h 166"/>
                  <a:gd name="T26" fmla="*/ 52 w 169"/>
                  <a:gd name="T27" fmla="*/ 39 h 166"/>
                  <a:gd name="T28" fmla="*/ 54 w 169"/>
                  <a:gd name="T29" fmla="*/ 33 h 166"/>
                  <a:gd name="T30" fmla="*/ 87 w 169"/>
                  <a:gd name="T31" fmla="*/ 5 h 166"/>
                  <a:gd name="T32" fmla="*/ 131 w 169"/>
                  <a:gd name="T33" fmla="*/ 7 h 166"/>
                  <a:gd name="T34" fmla="*/ 158 w 169"/>
                  <a:gd name="T35" fmla="*/ 81 h 166"/>
                  <a:gd name="T36" fmla="*/ 138 w 169"/>
                  <a:gd name="T37" fmla="*/ 123 h 166"/>
                  <a:gd name="T38" fmla="*/ 97 w 169"/>
                  <a:gd name="T39" fmla="*/ 165 h 166"/>
                  <a:gd name="T40" fmla="*/ 94 w 169"/>
                  <a:gd name="T4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166">
                    <a:moveTo>
                      <a:pt x="94" y="166"/>
                    </a:moveTo>
                    <a:cubicBezTo>
                      <a:pt x="92" y="166"/>
                      <a:pt x="91" y="166"/>
                      <a:pt x="89" y="164"/>
                    </a:cubicBezTo>
                    <a:cubicBezTo>
                      <a:pt x="87" y="162"/>
                      <a:pt x="88" y="158"/>
                      <a:pt x="90" y="156"/>
                    </a:cubicBezTo>
                    <a:cubicBezTo>
                      <a:pt x="91" y="156"/>
                      <a:pt x="115" y="137"/>
                      <a:pt x="129" y="117"/>
                    </a:cubicBezTo>
                    <a:cubicBezTo>
                      <a:pt x="136" y="106"/>
                      <a:pt x="142" y="93"/>
                      <a:pt x="147" y="77"/>
                    </a:cubicBezTo>
                    <a:cubicBezTo>
                      <a:pt x="157" y="48"/>
                      <a:pt x="150" y="29"/>
                      <a:pt x="126" y="18"/>
                    </a:cubicBezTo>
                    <a:cubicBezTo>
                      <a:pt x="103" y="6"/>
                      <a:pt x="77" y="16"/>
                      <a:pt x="64" y="39"/>
                    </a:cubicBezTo>
                    <a:cubicBezTo>
                      <a:pt x="64" y="39"/>
                      <a:pt x="63" y="41"/>
                      <a:pt x="63" y="42"/>
                    </a:cubicBezTo>
                    <a:cubicBezTo>
                      <a:pt x="60" y="49"/>
                      <a:pt x="56" y="60"/>
                      <a:pt x="49" y="71"/>
                    </a:cubicBezTo>
                    <a:cubicBezTo>
                      <a:pt x="39" y="88"/>
                      <a:pt x="9" y="96"/>
                      <a:pt x="7" y="96"/>
                    </a:cubicBezTo>
                    <a:cubicBezTo>
                      <a:pt x="4" y="97"/>
                      <a:pt x="1" y="95"/>
                      <a:pt x="0" y="92"/>
                    </a:cubicBezTo>
                    <a:cubicBezTo>
                      <a:pt x="0" y="89"/>
                      <a:pt x="2" y="86"/>
                      <a:pt x="5" y="85"/>
                    </a:cubicBezTo>
                    <a:cubicBezTo>
                      <a:pt x="12" y="83"/>
                      <a:pt x="33" y="76"/>
                      <a:pt x="40" y="65"/>
                    </a:cubicBezTo>
                    <a:cubicBezTo>
                      <a:pt x="46" y="55"/>
                      <a:pt x="50" y="45"/>
                      <a:pt x="52" y="39"/>
                    </a:cubicBezTo>
                    <a:cubicBezTo>
                      <a:pt x="53" y="36"/>
                      <a:pt x="53" y="34"/>
                      <a:pt x="54" y="33"/>
                    </a:cubicBezTo>
                    <a:cubicBezTo>
                      <a:pt x="62" y="20"/>
                      <a:pt x="73" y="10"/>
                      <a:pt x="87" y="5"/>
                    </a:cubicBezTo>
                    <a:cubicBezTo>
                      <a:pt x="102" y="0"/>
                      <a:pt x="117" y="1"/>
                      <a:pt x="131" y="7"/>
                    </a:cubicBezTo>
                    <a:cubicBezTo>
                      <a:pt x="160" y="22"/>
                      <a:pt x="169" y="46"/>
                      <a:pt x="158" y="81"/>
                    </a:cubicBezTo>
                    <a:cubicBezTo>
                      <a:pt x="152" y="98"/>
                      <a:pt x="146" y="112"/>
                      <a:pt x="138" y="123"/>
                    </a:cubicBezTo>
                    <a:cubicBezTo>
                      <a:pt x="123" y="145"/>
                      <a:pt x="98" y="164"/>
                      <a:pt x="97" y="165"/>
                    </a:cubicBezTo>
                    <a:cubicBezTo>
                      <a:pt x="96" y="166"/>
                      <a:pt x="95" y="166"/>
                      <a:pt x="94" y="1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6" name="Freeform 111"/>
              <p:cNvSpPr>
                <a:spLocks/>
              </p:cNvSpPr>
              <p:nvPr/>
            </p:nvSpPr>
            <p:spPr bwMode="auto">
              <a:xfrm>
                <a:off x="7217552" y="3370526"/>
                <a:ext cx="479985" cy="464986"/>
              </a:xfrm>
              <a:custGeom>
                <a:avLst/>
                <a:gdLst>
                  <a:gd name="T0" fmla="*/ 141 w 203"/>
                  <a:gd name="T1" fmla="*/ 197 h 197"/>
                  <a:gd name="T2" fmla="*/ 137 w 203"/>
                  <a:gd name="T3" fmla="*/ 196 h 197"/>
                  <a:gd name="T4" fmla="*/ 137 w 203"/>
                  <a:gd name="T5" fmla="*/ 188 h 197"/>
                  <a:gd name="T6" fmla="*/ 171 w 203"/>
                  <a:gd name="T7" fmla="*/ 133 h 197"/>
                  <a:gd name="T8" fmla="*/ 141 w 203"/>
                  <a:gd name="T9" fmla="*/ 30 h 197"/>
                  <a:gd name="T10" fmla="*/ 45 w 203"/>
                  <a:gd name="T11" fmla="*/ 63 h 197"/>
                  <a:gd name="T12" fmla="*/ 41 w 203"/>
                  <a:gd name="T13" fmla="*/ 75 h 197"/>
                  <a:gd name="T14" fmla="*/ 38 w 203"/>
                  <a:gd name="T15" fmla="*/ 82 h 197"/>
                  <a:gd name="T16" fmla="*/ 7 w 203"/>
                  <a:gd name="T17" fmla="*/ 106 h 197"/>
                  <a:gd name="T18" fmla="*/ 0 w 203"/>
                  <a:gd name="T19" fmla="*/ 102 h 197"/>
                  <a:gd name="T20" fmla="*/ 5 w 203"/>
                  <a:gd name="T21" fmla="*/ 95 h 197"/>
                  <a:gd name="T22" fmla="*/ 28 w 203"/>
                  <a:gd name="T23" fmla="*/ 78 h 197"/>
                  <a:gd name="T24" fmla="*/ 30 w 203"/>
                  <a:gd name="T25" fmla="*/ 72 h 197"/>
                  <a:gd name="T26" fmla="*/ 35 w 203"/>
                  <a:gd name="T27" fmla="*/ 58 h 197"/>
                  <a:gd name="T28" fmla="*/ 146 w 203"/>
                  <a:gd name="T29" fmla="*/ 20 h 197"/>
                  <a:gd name="T30" fmla="*/ 182 w 203"/>
                  <a:gd name="T31" fmla="*/ 137 h 197"/>
                  <a:gd name="T32" fmla="*/ 146 w 203"/>
                  <a:gd name="T33" fmla="*/ 195 h 197"/>
                  <a:gd name="T34" fmla="*/ 141 w 203"/>
                  <a:gd name="T3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197">
                    <a:moveTo>
                      <a:pt x="141" y="197"/>
                    </a:moveTo>
                    <a:cubicBezTo>
                      <a:pt x="140" y="197"/>
                      <a:pt x="139" y="197"/>
                      <a:pt x="137" y="196"/>
                    </a:cubicBezTo>
                    <a:cubicBezTo>
                      <a:pt x="135" y="194"/>
                      <a:pt x="135" y="190"/>
                      <a:pt x="137" y="188"/>
                    </a:cubicBezTo>
                    <a:cubicBezTo>
                      <a:pt x="137" y="188"/>
                      <a:pt x="159" y="163"/>
                      <a:pt x="171" y="133"/>
                    </a:cubicBezTo>
                    <a:cubicBezTo>
                      <a:pt x="190" y="86"/>
                      <a:pt x="179" y="49"/>
                      <a:pt x="141" y="30"/>
                    </a:cubicBezTo>
                    <a:cubicBezTo>
                      <a:pt x="106" y="13"/>
                      <a:pt x="62" y="27"/>
                      <a:pt x="45" y="63"/>
                    </a:cubicBezTo>
                    <a:cubicBezTo>
                      <a:pt x="43" y="67"/>
                      <a:pt x="42" y="71"/>
                      <a:pt x="41" y="75"/>
                    </a:cubicBezTo>
                    <a:cubicBezTo>
                      <a:pt x="40" y="77"/>
                      <a:pt x="39" y="80"/>
                      <a:pt x="38" y="82"/>
                    </a:cubicBezTo>
                    <a:cubicBezTo>
                      <a:pt x="32" y="100"/>
                      <a:pt x="8" y="106"/>
                      <a:pt x="7" y="106"/>
                    </a:cubicBezTo>
                    <a:cubicBezTo>
                      <a:pt x="4" y="107"/>
                      <a:pt x="1" y="105"/>
                      <a:pt x="0" y="102"/>
                    </a:cubicBezTo>
                    <a:cubicBezTo>
                      <a:pt x="0" y="99"/>
                      <a:pt x="1" y="96"/>
                      <a:pt x="5" y="95"/>
                    </a:cubicBezTo>
                    <a:cubicBezTo>
                      <a:pt x="5" y="95"/>
                      <a:pt x="24" y="91"/>
                      <a:pt x="28" y="78"/>
                    </a:cubicBezTo>
                    <a:cubicBezTo>
                      <a:pt x="28" y="76"/>
                      <a:pt x="29" y="74"/>
                      <a:pt x="30" y="72"/>
                    </a:cubicBezTo>
                    <a:cubicBezTo>
                      <a:pt x="31" y="67"/>
                      <a:pt x="32" y="63"/>
                      <a:pt x="35" y="58"/>
                    </a:cubicBezTo>
                    <a:cubicBezTo>
                      <a:pt x="55" y="17"/>
                      <a:pt x="105" y="0"/>
                      <a:pt x="146" y="20"/>
                    </a:cubicBezTo>
                    <a:cubicBezTo>
                      <a:pt x="190" y="41"/>
                      <a:pt x="203" y="85"/>
                      <a:pt x="182" y="137"/>
                    </a:cubicBezTo>
                    <a:cubicBezTo>
                      <a:pt x="169" y="169"/>
                      <a:pt x="146" y="194"/>
                      <a:pt x="146" y="195"/>
                    </a:cubicBezTo>
                    <a:cubicBezTo>
                      <a:pt x="144" y="197"/>
                      <a:pt x="143" y="197"/>
                      <a:pt x="141" y="19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7" name="Freeform 112"/>
              <p:cNvSpPr>
                <a:spLocks/>
              </p:cNvSpPr>
              <p:nvPr/>
            </p:nvSpPr>
            <p:spPr bwMode="auto">
              <a:xfrm>
                <a:off x="7295550" y="3585519"/>
                <a:ext cx="191994" cy="202994"/>
              </a:xfrm>
              <a:custGeom>
                <a:avLst/>
                <a:gdLst>
                  <a:gd name="T0" fmla="*/ 7 w 81"/>
                  <a:gd name="T1" fmla="*/ 86 h 86"/>
                  <a:gd name="T2" fmla="*/ 2 w 81"/>
                  <a:gd name="T3" fmla="*/ 83 h 86"/>
                  <a:gd name="T4" fmla="*/ 4 w 81"/>
                  <a:gd name="T5" fmla="*/ 75 h 86"/>
                  <a:gd name="T6" fmla="*/ 45 w 81"/>
                  <a:gd name="T7" fmla="*/ 48 h 86"/>
                  <a:gd name="T8" fmla="*/ 69 w 81"/>
                  <a:gd name="T9" fmla="*/ 5 h 86"/>
                  <a:gd name="T10" fmla="*/ 76 w 81"/>
                  <a:gd name="T11" fmla="*/ 0 h 86"/>
                  <a:gd name="T12" fmla="*/ 81 w 81"/>
                  <a:gd name="T13" fmla="*/ 7 h 86"/>
                  <a:gd name="T14" fmla="*/ 54 w 81"/>
                  <a:gd name="T15" fmla="*/ 56 h 86"/>
                  <a:gd name="T16" fmla="*/ 9 w 81"/>
                  <a:gd name="T17" fmla="*/ 86 h 86"/>
                  <a:gd name="T18" fmla="*/ 7 w 81"/>
                  <a:gd name="T1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6">
                    <a:moveTo>
                      <a:pt x="7" y="86"/>
                    </a:moveTo>
                    <a:cubicBezTo>
                      <a:pt x="5" y="86"/>
                      <a:pt x="3" y="85"/>
                      <a:pt x="2" y="83"/>
                    </a:cubicBezTo>
                    <a:cubicBezTo>
                      <a:pt x="0" y="80"/>
                      <a:pt x="2" y="76"/>
                      <a:pt x="4" y="75"/>
                    </a:cubicBezTo>
                    <a:cubicBezTo>
                      <a:pt x="5" y="75"/>
                      <a:pt x="33" y="62"/>
                      <a:pt x="45" y="48"/>
                    </a:cubicBezTo>
                    <a:cubicBezTo>
                      <a:pt x="65" y="26"/>
                      <a:pt x="69" y="5"/>
                      <a:pt x="69" y="5"/>
                    </a:cubicBezTo>
                    <a:cubicBezTo>
                      <a:pt x="70" y="2"/>
                      <a:pt x="73" y="0"/>
                      <a:pt x="76" y="0"/>
                    </a:cubicBezTo>
                    <a:cubicBezTo>
                      <a:pt x="79" y="1"/>
                      <a:pt x="81" y="4"/>
                      <a:pt x="81" y="7"/>
                    </a:cubicBezTo>
                    <a:cubicBezTo>
                      <a:pt x="80" y="8"/>
                      <a:pt x="75" y="31"/>
                      <a:pt x="54" y="56"/>
                    </a:cubicBezTo>
                    <a:cubicBezTo>
                      <a:pt x="39" y="72"/>
                      <a:pt x="10" y="85"/>
                      <a:pt x="9" y="86"/>
                    </a:cubicBezTo>
                    <a:cubicBezTo>
                      <a:pt x="8" y="86"/>
                      <a:pt x="8" y="86"/>
                      <a:pt x="7" y="8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grpSp>
          <p:nvGrpSpPr>
            <p:cNvPr id="47" name="Group 46"/>
            <p:cNvGrpSpPr/>
            <p:nvPr/>
          </p:nvGrpSpPr>
          <p:grpSpPr>
            <a:xfrm>
              <a:off x="3740007" y="2818823"/>
              <a:ext cx="304909" cy="304909"/>
              <a:chOff x="3740007" y="2818823"/>
              <a:chExt cx="304909" cy="304909"/>
            </a:xfrm>
          </p:grpSpPr>
          <p:sp>
            <p:nvSpPr>
              <p:cNvPr id="60" name="Oval 30"/>
              <p:cNvSpPr>
                <a:spLocks noChangeArrowheads="1"/>
              </p:cNvSpPr>
              <p:nvPr/>
            </p:nvSpPr>
            <p:spPr bwMode="auto">
              <a:xfrm>
                <a:off x="3740007" y="2818823"/>
                <a:ext cx="304909" cy="304909"/>
              </a:xfrm>
              <a:prstGeom prst="ellipse">
                <a:avLst/>
              </a:prstGeom>
              <a:solidFill>
                <a:srgbClr val="0251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nvGrpSpPr>
              <p:cNvPr id="61" name="Group 60"/>
              <p:cNvGrpSpPr/>
              <p:nvPr/>
            </p:nvGrpSpPr>
            <p:grpSpPr>
              <a:xfrm>
                <a:off x="3779186" y="2856651"/>
                <a:ext cx="212784" cy="222706"/>
                <a:chOff x="5332277" y="4914900"/>
                <a:chExt cx="612776" cy="641350"/>
              </a:xfrm>
            </p:grpSpPr>
            <p:sp>
              <p:nvSpPr>
                <p:cNvPr id="62" name="Freeform 41"/>
                <p:cNvSpPr>
                  <a:spLocks/>
                </p:cNvSpPr>
                <p:nvPr/>
              </p:nvSpPr>
              <p:spPr bwMode="auto">
                <a:xfrm>
                  <a:off x="5787890" y="5184775"/>
                  <a:ext cx="157163" cy="260350"/>
                </a:xfrm>
                <a:custGeom>
                  <a:avLst/>
                  <a:gdLst>
                    <a:gd name="T0" fmla="*/ 41 w 41"/>
                    <a:gd name="T1" fmla="*/ 64 h 68"/>
                    <a:gd name="T2" fmla="*/ 41 w 41"/>
                    <a:gd name="T3" fmla="*/ 3 h 68"/>
                    <a:gd name="T4" fmla="*/ 38 w 41"/>
                    <a:gd name="T5" fmla="*/ 0 h 68"/>
                    <a:gd name="T6" fmla="*/ 3 w 41"/>
                    <a:gd name="T7" fmla="*/ 0 h 68"/>
                    <a:gd name="T8" fmla="*/ 0 w 41"/>
                    <a:gd name="T9" fmla="*/ 3 h 68"/>
                    <a:gd name="T10" fmla="*/ 0 w 41"/>
                    <a:gd name="T11" fmla="*/ 64 h 68"/>
                    <a:gd name="T12" fmla="*/ 3 w 41"/>
                    <a:gd name="T13" fmla="*/ 68 h 68"/>
                    <a:gd name="T14" fmla="*/ 38 w 41"/>
                    <a:gd name="T15" fmla="*/ 68 h 68"/>
                    <a:gd name="T16" fmla="*/ 41 w 41"/>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68">
                      <a:moveTo>
                        <a:pt x="41" y="64"/>
                      </a:moveTo>
                      <a:cubicBezTo>
                        <a:pt x="41" y="3"/>
                        <a:pt x="41" y="3"/>
                        <a:pt x="41" y="3"/>
                      </a:cubicBezTo>
                      <a:cubicBezTo>
                        <a:pt x="41" y="1"/>
                        <a:pt x="40" y="0"/>
                        <a:pt x="38" y="0"/>
                      </a:cubicBezTo>
                      <a:cubicBezTo>
                        <a:pt x="3" y="0"/>
                        <a:pt x="3" y="0"/>
                        <a:pt x="3" y="0"/>
                      </a:cubicBezTo>
                      <a:cubicBezTo>
                        <a:pt x="1" y="0"/>
                        <a:pt x="0" y="1"/>
                        <a:pt x="0" y="3"/>
                      </a:cubicBezTo>
                      <a:cubicBezTo>
                        <a:pt x="0" y="64"/>
                        <a:pt x="0" y="64"/>
                        <a:pt x="0" y="64"/>
                      </a:cubicBezTo>
                      <a:cubicBezTo>
                        <a:pt x="0" y="66"/>
                        <a:pt x="1" y="68"/>
                        <a:pt x="3" y="68"/>
                      </a:cubicBezTo>
                      <a:cubicBezTo>
                        <a:pt x="38" y="68"/>
                        <a:pt x="38" y="68"/>
                        <a:pt x="38" y="68"/>
                      </a:cubicBezTo>
                      <a:cubicBezTo>
                        <a:pt x="40" y="68"/>
                        <a:pt x="41" y="66"/>
                        <a:pt x="41" y="64"/>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3" name="Oval 42"/>
                <p:cNvSpPr>
                  <a:spLocks noChangeArrowheads="1"/>
                </p:cNvSpPr>
                <p:nvPr/>
              </p:nvSpPr>
              <p:spPr bwMode="auto">
                <a:xfrm>
                  <a:off x="5799002" y="5273675"/>
                  <a:ext cx="133350" cy="128588"/>
                </a:xfrm>
                <a:prstGeom prst="ellipse">
                  <a:avLst/>
                </a:pr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4" name="Oval 43"/>
                <p:cNvSpPr>
                  <a:spLocks noChangeArrowheads="1"/>
                </p:cNvSpPr>
                <p:nvPr/>
              </p:nvSpPr>
              <p:spPr bwMode="auto">
                <a:xfrm>
                  <a:off x="5799002" y="5197475"/>
                  <a:ext cx="38100" cy="38100"/>
                </a:xfrm>
                <a:prstGeom prst="ellipse">
                  <a:avLst/>
                </a:pr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5" name="Freeform 44"/>
                <p:cNvSpPr>
                  <a:spLocks/>
                </p:cNvSpPr>
                <p:nvPr/>
              </p:nvSpPr>
              <p:spPr bwMode="auto">
                <a:xfrm>
                  <a:off x="5787890" y="5246688"/>
                  <a:ext cx="157163" cy="7938"/>
                </a:xfrm>
                <a:custGeom>
                  <a:avLst/>
                  <a:gdLst>
                    <a:gd name="T0" fmla="*/ 0 w 99"/>
                    <a:gd name="T1" fmla="*/ 0 h 5"/>
                    <a:gd name="T2" fmla="*/ 99 w 99"/>
                    <a:gd name="T3" fmla="*/ 0 h 5"/>
                    <a:gd name="T4" fmla="*/ 99 w 99"/>
                    <a:gd name="T5" fmla="*/ 5 h 5"/>
                    <a:gd name="T6" fmla="*/ 0 w 99"/>
                    <a:gd name="T7" fmla="*/ 5 h 5"/>
                    <a:gd name="T8" fmla="*/ 0 w 99"/>
                    <a:gd name="T9" fmla="*/ 0 h 5"/>
                    <a:gd name="T10" fmla="*/ 0 w 99"/>
                    <a:gd name="T11" fmla="*/ 0 h 5"/>
                  </a:gdLst>
                  <a:ahLst/>
                  <a:cxnLst>
                    <a:cxn ang="0">
                      <a:pos x="T0" y="T1"/>
                    </a:cxn>
                    <a:cxn ang="0">
                      <a:pos x="T2" y="T3"/>
                    </a:cxn>
                    <a:cxn ang="0">
                      <a:pos x="T4" y="T5"/>
                    </a:cxn>
                    <a:cxn ang="0">
                      <a:pos x="T6" y="T7"/>
                    </a:cxn>
                    <a:cxn ang="0">
                      <a:pos x="T8" y="T9"/>
                    </a:cxn>
                    <a:cxn ang="0">
                      <a:pos x="T10" y="T11"/>
                    </a:cxn>
                  </a:cxnLst>
                  <a:rect l="0" t="0" r="r" b="b"/>
                  <a:pathLst>
                    <a:path w="99" h="5">
                      <a:moveTo>
                        <a:pt x="0" y="0"/>
                      </a:moveTo>
                      <a:lnTo>
                        <a:pt x="99" y="0"/>
                      </a:lnTo>
                      <a:lnTo>
                        <a:pt x="99" y="5"/>
                      </a:lnTo>
                      <a:lnTo>
                        <a:pt x="0" y="5"/>
                      </a:lnTo>
                      <a:lnTo>
                        <a:pt x="0" y="0"/>
                      </a:lnTo>
                      <a:lnTo>
                        <a:pt x="0" y="0"/>
                      </a:ln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6" name="Freeform 45"/>
                <p:cNvSpPr>
                  <a:spLocks/>
                </p:cNvSpPr>
                <p:nvPr/>
              </p:nvSpPr>
              <p:spPr bwMode="auto">
                <a:xfrm>
                  <a:off x="5864090" y="5211763"/>
                  <a:ext cx="65088" cy="11113"/>
                </a:xfrm>
                <a:custGeom>
                  <a:avLst/>
                  <a:gdLst>
                    <a:gd name="T0" fmla="*/ 17 w 17"/>
                    <a:gd name="T1" fmla="*/ 2 h 3"/>
                    <a:gd name="T2" fmla="*/ 17 w 17"/>
                    <a:gd name="T3" fmla="*/ 2 h 3"/>
                    <a:gd name="T4" fmla="*/ 15 w 17"/>
                    <a:gd name="T5" fmla="*/ 3 h 3"/>
                    <a:gd name="T6" fmla="*/ 1 w 17"/>
                    <a:gd name="T7" fmla="*/ 3 h 3"/>
                    <a:gd name="T8" fmla="*/ 0 w 17"/>
                    <a:gd name="T9" fmla="*/ 2 h 3"/>
                    <a:gd name="T10" fmla="*/ 1 w 17"/>
                    <a:gd name="T11" fmla="*/ 0 h 3"/>
                    <a:gd name="T12" fmla="*/ 15 w 17"/>
                    <a:gd name="T13" fmla="*/ 0 h 3"/>
                    <a:gd name="T14" fmla="*/ 17 w 1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
                      <a:moveTo>
                        <a:pt x="17" y="2"/>
                      </a:moveTo>
                      <a:cubicBezTo>
                        <a:pt x="17" y="2"/>
                        <a:pt x="17" y="2"/>
                        <a:pt x="17" y="2"/>
                      </a:cubicBezTo>
                      <a:cubicBezTo>
                        <a:pt x="17" y="3"/>
                        <a:pt x="16" y="3"/>
                        <a:pt x="15" y="3"/>
                      </a:cubicBezTo>
                      <a:cubicBezTo>
                        <a:pt x="1" y="3"/>
                        <a:pt x="1" y="3"/>
                        <a:pt x="1" y="3"/>
                      </a:cubicBezTo>
                      <a:cubicBezTo>
                        <a:pt x="1" y="3"/>
                        <a:pt x="0" y="3"/>
                        <a:pt x="0" y="2"/>
                      </a:cubicBezTo>
                      <a:cubicBezTo>
                        <a:pt x="0" y="1"/>
                        <a:pt x="1" y="0"/>
                        <a:pt x="1" y="0"/>
                      </a:cubicBezTo>
                      <a:cubicBezTo>
                        <a:pt x="15" y="0"/>
                        <a:pt x="15" y="0"/>
                        <a:pt x="15" y="0"/>
                      </a:cubicBezTo>
                      <a:cubicBezTo>
                        <a:pt x="16" y="0"/>
                        <a:pt x="17" y="1"/>
                        <a:pt x="17" y="2"/>
                      </a:cubicBez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7" name="Freeform 46"/>
                <p:cNvSpPr>
                  <a:spLocks/>
                </p:cNvSpPr>
                <p:nvPr/>
              </p:nvSpPr>
              <p:spPr bwMode="auto">
                <a:xfrm>
                  <a:off x="5825990" y="5300663"/>
                  <a:ext cx="80963" cy="22225"/>
                </a:xfrm>
                <a:custGeom>
                  <a:avLst/>
                  <a:gdLst>
                    <a:gd name="T0" fmla="*/ 11 w 21"/>
                    <a:gd name="T1" fmla="*/ 0 h 6"/>
                    <a:gd name="T2" fmla="*/ 1 w 21"/>
                    <a:gd name="T3" fmla="*/ 3 h 6"/>
                    <a:gd name="T4" fmla="*/ 1 w 21"/>
                    <a:gd name="T5" fmla="*/ 6 h 6"/>
                    <a:gd name="T6" fmla="*/ 3 w 21"/>
                    <a:gd name="T7" fmla="*/ 6 h 6"/>
                    <a:gd name="T8" fmla="*/ 11 w 21"/>
                    <a:gd name="T9" fmla="*/ 3 h 6"/>
                    <a:gd name="T10" fmla="*/ 18 w 21"/>
                    <a:gd name="T11" fmla="*/ 6 h 6"/>
                    <a:gd name="T12" fmla="*/ 19 w 21"/>
                    <a:gd name="T13" fmla="*/ 6 h 6"/>
                    <a:gd name="T14" fmla="*/ 20 w 21"/>
                    <a:gd name="T15" fmla="*/ 6 h 6"/>
                    <a:gd name="T16" fmla="*/ 20 w 21"/>
                    <a:gd name="T17" fmla="*/ 3 h 6"/>
                    <a:gd name="T18" fmla="*/ 11 w 21"/>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6">
                      <a:moveTo>
                        <a:pt x="11" y="0"/>
                      </a:moveTo>
                      <a:cubicBezTo>
                        <a:pt x="7" y="0"/>
                        <a:pt x="3" y="1"/>
                        <a:pt x="1" y="3"/>
                      </a:cubicBezTo>
                      <a:cubicBezTo>
                        <a:pt x="0" y="4"/>
                        <a:pt x="0" y="6"/>
                        <a:pt x="1" y="6"/>
                      </a:cubicBezTo>
                      <a:cubicBezTo>
                        <a:pt x="2" y="6"/>
                        <a:pt x="2" y="6"/>
                        <a:pt x="3" y="6"/>
                      </a:cubicBezTo>
                      <a:cubicBezTo>
                        <a:pt x="5" y="4"/>
                        <a:pt x="8" y="3"/>
                        <a:pt x="11" y="3"/>
                      </a:cubicBezTo>
                      <a:cubicBezTo>
                        <a:pt x="13" y="3"/>
                        <a:pt x="16" y="4"/>
                        <a:pt x="18" y="6"/>
                      </a:cubicBezTo>
                      <a:cubicBezTo>
                        <a:pt x="19" y="6"/>
                        <a:pt x="19" y="6"/>
                        <a:pt x="19" y="6"/>
                      </a:cubicBezTo>
                      <a:cubicBezTo>
                        <a:pt x="19" y="6"/>
                        <a:pt x="20" y="6"/>
                        <a:pt x="20" y="6"/>
                      </a:cubicBezTo>
                      <a:cubicBezTo>
                        <a:pt x="21" y="6"/>
                        <a:pt x="21" y="4"/>
                        <a:pt x="20" y="3"/>
                      </a:cubicBezTo>
                      <a:cubicBezTo>
                        <a:pt x="18" y="1"/>
                        <a:pt x="14" y="0"/>
                        <a:pt x="11" y="0"/>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8" name="Freeform 47"/>
                <p:cNvSpPr>
                  <a:spLocks/>
                </p:cNvSpPr>
                <p:nvPr/>
              </p:nvSpPr>
              <p:spPr bwMode="auto">
                <a:xfrm>
                  <a:off x="5841865" y="5319713"/>
                  <a:ext cx="49213" cy="22225"/>
                </a:xfrm>
                <a:custGeom>
                  <a:avLst/>
                  <a:gdLst>
                    <a:gd name="T0" fmla="*/ 0 w 13"/>
                    <a:gd name="T1" fmla="*/ 3 h 6"/>
                    <a:gd name="T2" fmla="*/ 0 w 13"/>
                    <a:gd name="T3" fmla="*/ 5 h 6"/>
                    <a:gd name="T4" fmla="*/ 3 w 13"/>
                    <a:gd name="T5" fmla="*/ 5 h 6"/>
                    <a:gd name="T6" fmla="*/ 10 w 13"/>
                    <a:gd name="T7" fmla="*/ 5 h 6"/>
                    <a:gd name="T8" fmla="*/ 11 w 13"/>
                    <a:gd name="T9" fmla="*/ 5 h 6"/>
                    <a:gd name="T10" fmla="*/ 13 w 13"/>
                    <a:gd name="T11" fmla="*/ 5 h 6"/>
                    <a:gd name="T12" fmla="*/ 13 w 13"/>
                    <a:gd name="T13" fmla="*/ 3 h 6"/>
                    <a:gd name="T14" fmla="*/ 0 w 13"/>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6">
                      <a:moveTo>
                        <a:pt x="0" y="3"/>
                      </a:moveTo>
                      <a:cubicBezTo>
                        <a:pt x="0" y="4"/>
                        <a:pt x="0" y="5"/>
                        <a:pt x="0" y="5"/>
                      </a:cubicBezTo>
                      <a:cubicBezTo>
                        <a:pt x="1" y="6"/>
                        <a:pt x="2" y="6"/>
                        <a:pt x="3" y="5"/>
                      </a:cubicBezTo>
                      <a:cubicBezTo>
                        <a:pt x="5" y="3"/>
                        <a:pt x="8" y="3"/>
                        <a:pt x="10" y="5"/>
                      </a:cubicBezTo>
                      <a:cubicBezTo>
                        <a:pt x="11" y="5"/>
                        <a:pt x="11" y="5"/>
                        <a:pt x="11" y="5"/>
                      </a:cubicBezTo>
                      <a:cubicBezTo>
                        <a:pt x="12" y="5"/>
                        <a:pt x="12" y="5"/>
                        <a:pt x="13" y="5"/>
                      </a:cubicBezTo>
                      <a:cubicBezTo>
                        <a:pt x="13" y="5"/>
                        <a:pt x="13" y="4"/>
                        <a:pt x="13" y="3"/>
                      </a:cubicBezTo>
                      <a:cubicBezTo>
                        <a:pt x="10" y="0"/>
                        <a:pt x="4" y="0"/>
                        <a:pt x="0" y="3"/>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69" name="Oval 48"/>
                <p:cNvSpPr>
                  <a:spLocks noChangeArrowheads="1"/>
                </p:cNvSpPr>
                <p:nvPr/>
              </p:nvSpPr>
              <p:spPr bwMode="auto">
                <a:xfrm>
                  <a:off x="5856152" y="5345113"/>
                  <a:ext cx="19050" cy="15875"/>
                </a:xfrm>
                <a:prstGeom prst="ellipse">
                  <a:avLst/>
                </a:pr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0" name="Freeform 49"/>
                <p:cNvSpPr>
                  <a:spLocks/>
                </p:cNvSpPr>
                <p:nvPr/>
              </p:nvSpPr>
              <p:spPr bwMode="auto">
                <a:xfrm>
                  <a:off x="5676765" y="4914900"/>
                  <a:ext cx="76200" cy="128588"/>
                </a:xfrm>
                <a:custGeom>
                  <a:avLst/>
                  <a:gdLst>
                    <a:gd name="T0" fmla="*/ 16 w 20"/>
                    <a:gd name="T1" fmla="*/ 34 h 34"/>
                    <a:gd name="T2" fmla="*/ 6 w 20"/>
                    <a:gd name="T3" fmla="*/ 34 h 34"/>
                    <a:gd name="T4" fmla="*/ 0 w 20"/>
                    <a:gd name="T5" fmla="*/ 29 h 34"/>
                    <a:gd name="T6" fmla="*/ 0 w 20"/>
                    <a:gd name="T7" fmla="*/ 5 h 34"/>
                    <a:gd name="T8" fmla="*/ 6 w 20"/>
                    <a:gd name="T9" fmla="*/ 0 h 34"/>
                    <a:gd name="T10" fmla="*/ 16 w 20"/>
                    <a:gd name="T11" fmla="*/ 0 h 34"/>
                    <a:gd name="T12" fmla="*/ 20 w 20"/>
                    <a:gd name="T13" fmla="*/ 5 h 34"/>
                    <a:gd name="T14" fmla="*/ 20 w 20"/>
                    <a:gd name="T15" fmla="*/ 29 h 34"/>
                    <a:gd name="T16" fmla="*/ 16 w 20"/>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6" y="34"/>
                      </a:moveTo>
                      <a:cubicBezTo>
                        <a:pt x="6" y="34"/>
                        <a:pt x="6" y="34"/>
                        <a:pt x="6" y="34"/>
                      </a:cubicBezTo>
                      <a:cubicBezTo>
                        <a:pt x="3" y="34"/>
                        <a:pt x="0" y="32"/>
                        <a:pt x="0" y="29"/>
                      </a:cubicBezTo>
                      <a:cubicBezTo>
                        <a:pt x="0" y="5"/>
                        <a:pt x="0" y="5"/>
                        <a:pt x="0" y="5"/>
                      </a:cubicBezTo>
                      <a:cubicBezTo>
                        <a:pt x="0" y="2"/>
                        <a:pt x="3" y="0"/>
                        <a:pt x="6" y="0"/>
                      </a:cubicBezTo>
                      <a:cubicBezTo>
                        <a:pt x="16" y="0"/>
                        <a:pt x="16" y="0"/>
                        <a:pt x="16" y="0"/>
                      </a:cubicBezTo>
                      <a:cubicBezTo>
                        <a:pt x="18" y="0"/>
                        <a:pt x="20" y="2"/>
                        <a:pt x="20" y="5"/>
                      </a:cubicBezTo>
                      <a:cubicBezTo>
                        <a:pt x="20" y="29"/>
                        <a:pt x="20" y="29"/>
                        <a:pt x="20" y="29"/>
                      </a:cubicBezTo>
                      <a:cubicBezTo>
                        <a:pt x="20" y="32"/>
                        <a:pt x="18" y="34"/>
                        <a:pt x="16" y="34"/>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1" name="Freeform 50"/>
                <p:cNvSpPr>
                  <a:spLocks/>
                </p:cNvSpPr>
                <p:nvPr/>
              </p:nvSpPr>
              <p:spPr bwMode="auto">
                <a:xfrm>
                  <a:off x="5676765" y="5059363"/>
                  <a:ext cx="76200" cy="130175"/>
                </a:xfrm>
                <a:custGeom>
                  <a:avLst/>
                  <a:gdLst>
                    <a:gd name="T0" fmla="*/ 16 w 20"/>
                    <a:gd name="T1" fmla="*/ 34 h 34"/>
                    <a:gd name="T2" fmla="*/ 6 w 20"/>
                    <a:gd name="T3" fmla="*/ 34 h 34"/>
                    <a:gd name="T4" fmla="*/ 0 w 20"/>
                    <a:gd name="T5" fmla="*/ 29 h 34"/>
                    <a:gd name="T6" fmla="*/ 0 w 20"/>
                    <a:gd name="T7" fmla="*/ 5 h 34"/>
                    <a:gd name="T8" fmla="*/ 6 w 20"/>
                    <a:gd name="T9" fmla="*/ 0 h 34"/>
                    <a:gd name="T10" fmla="*/ 16 w 20"/>
                    <a:gd name="T11" fmla="*/ 0 h 34"/>
                    <a:gd name="T12" fmla="*/ 20 w 20"/>
                    <a:gd name="T13" fmla="*/ 5 h 34"/>
                    <a:gd name="T14" fmla="*/ 20 w 20"/>
                    <a:gd name="T15" fmla="*/ 29 h 34"/>
                    <a:gd name="T16" fmla="*/ 16 w 20"/>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6" y="34"/>
                      </a:moveTo>
                      <a:cubicBezTo>
                        <a:pt x="6" y="34"/>
                        <a:pt x="6" y="34"/>
                        <a:pt x="6" y="34"/>
                      </a:cubicBezTo>
                      <a:cubicBezTo>
                        <a:pt x="3" y="34"/>
                        <a:pt x="0" y="31"/>
                        <a:pt x="0" y="29"/>
                      </a:cubicBezTo>
                      <a:cubicBezTo>
                        <a:pt x="0" y="5"/>
                        <a:pt x="0" y="5"/>
                        <a:pt x="0" y="5"/>
                      </a:cubicBezTo>
                      <a:cubicBezTo>
                        <a:pt x="0" y="2"/>
                        <a:pt x="3" y="0"/>
                        <a:pt x="6" y="0"/>
                      </a:cubicBezTo>
                      <a:cubicBezTo>
                        <a:pt x="16" y="0"/>
                        <a:pt x="16" y="0"/>
                        <a:pt x="16" y="0"/>
                      </a:cubicBezTo>
                      <a:cubicBezTo>
                        <a:pt x="18" y="0"/>
                        <a:pt x="20" y="2"/>
                        <a:pt x="20" y="5"/>
                      </a:cubicBezTo>
                      <a:cubicBezTo>
                        <a:pt x="20" y="29"/>
                        <a:pt x="20" y="29"/>
                        <a:pt x="20" y="29"/>
                      </a:cubicBezTo>
                      <a:cubicBezTo>
                        <a:pt x="20" y="31"/>
                        <a:pt x="18" y="34"/>
                        <a:pt x="16" y="34"/>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2" name="Freeform 51"/>
                <p:cNvSpPr>
                  <a:spLocks/>
                </p:cNvSpPr>
                <p:nvPr/>
              </p:nvSpPr>
              <p:spPr bwMode="auto">
                <a:xfrm>
                  <a:off x="5768840" y="5021263"/>
                  <a:ext cx="38100" cy="60325"/>
                </a:xfrm>
                <a:custGeom>
                  <a:avLst/>
                  <a:gdLst>
                    <a:gd name="T0" fmla="*/ 6 w 10"/>
                    <a:gd name="T1" fmla="*/ 16 h 16"/>
                    <a:gd name="T2" fmla="*/ 5 w 10"/>
                    <a:gd name="T3" fmla="*/ 16 h 16"/>
                    <a:gd name="T4" fmla="*/ 0 w 10"/>
                    <a:gd name="T5" fmla="*/ 11 h 16"/>
                    <a:gd name="T6" fmla="*/ 0 w 10"/>
                    <a:gd name="T7" fmla="*/ 4 h 16"/>
                    <a:gd name="T8" fmla="*/ 5 w 10"/>
                    <a:gd name="T9" fmla="*/ 0 h 16"/>
                    <a:gd name="T10" fmla="*/ 6 w 10"/>
                    <a:gd name="T11" fmla="*/ 0 h 16"/>
                    <a:gd name="T12" fmla="*/ 10 w 10"/>
                    <a:gd name="T13" fmla="*/ 4 h 16"/>
                    <a:gd name="T14" fmla="*/ 10 w 10"/>
                    <a:gd name="T15" fmla="*/ 11 h 16"/>
                    <a:gd name="T16" fmla="*/ 6 w 1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6" y="16"/>
                      </a:moveTo>
                      <a:cubicBezTo>
                        <a:pt x="5" y="16"/>
                        <a:pt x="5" y="16"/>
                        <a:pt x="5" y="16"/>
                      </a:cubicBezTo>
                      <a:cubicBezTo>
                        <a:pt x="3" y="16"/>
                        <a:pt x="0" y="14"/>
                        <a:pt x="0" y="11"/>
                      </a:cubicBezTo>
                      <a:cubicBezTo>
                        <a:pt x="0" y="4"/>
                        <a:pt x="0" y="4"/>
                        <a:pt x="0" y="4"/>
                      </a:cubicBezTo>
                      <a:cubicBezTo>
                        <a:pt x="0" y="2"/>
                        <a:pt x="3" y="0"/>
                        <a:pt x="5" y="0"/>
                      </a:cubicBezTo>
                      <a:cubicBezTo>
                        <a:pt x="6" y="0"/>
                        <a:pt x="6" y="0"/>
                        <a:pt x="6" y="0"/>
                      </a:cubicBezTo>
                      <a:cubicBezTo>
                        <a:pt x="8" y="0"/>
                        <a:pt x="10" y="2"/>
                        <a:pt x="10" y="4"/>
                      </a:cubicBezTo>
                      <a:cubicBezTo>
                        <a:pt x="10" y="11"/>
                        <a:pt x="10" y="11"/>
                        <a:pt x="10" y="11"/>
                      </a:cubicBezTo>
                      <a:cubicBezTo>
                        <a:pt x="10" y="14"/>
                        <a:pt x="8" y="16"/>
                        <a:pt x="6" y="16"/>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3" name="Freeform 52"/>
                <p:cNvSpPr>
                  <a:spLocks/>
                </p:cNvSpPr>
                <p:nvPr/>
              </p:nvSpPr>
              <p:spPr bwMode="auto">
                <a:xfrm>
                  <a:off x="5641840" y="4956175"/>
                  <a:ext cx="149225" cy="190500"/>
                </a:xfrm>
                <a:custGeom>
                  <a:avLst/>
                  <a:gdLst>
                    <a:gd name="T0" fmla="*/ 34 w 39"/>
                    <a:gd name="T1" fmla="*/ 50 h 50"/>
                    <a:gd name="T2" fmla="*/ 5 w 39"/>
                    <a:gd name="T3" fmla="*/ 50 h 50"/>
                    <a:gd name="T4" fmla="*/ 0 w 39"/>
                    <a:gd name="T5" fmla="*/ 44 h 50"/>
                    <a:gd name="T6" fmla="*/ 0 w 39"/>
                    <a:gd name="T7" fmla="*/ 5 h 50"/>
                    <a:gd name="T8" fmla="*/ 5 w 39"/>
                    <a:gd name="T9" fmla="*/ 0 h 50"/>
                    <a:gd name="T10" fmla="*/ 34 w 39"/>
                    <a:gd name="T11" fmla="*/ 0 h 50"/>
                    <a:gd name="T12" fmla="*/ 39 w 39"/>
                    <a:gd name="T13" fmla="*/ 5 h 50"/>
                    <a:gd name="T14" fmla="*/ 39 w 39"/>
                    <a:gd name="T15" fmla="*/ 44 h 50"/>
                    <a:gd name="T16" fmla="*/ 34 w 39"/>
                    <a:gd name="T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0">
                      <a:moveTo>
                        <a:pt x="34" y="50"/>
                      </a:moveTo>
                      <a:cubicBezTo>
                        <a:pt x="5" y="50"/>
                        <a:pt x="5" y="50"/>
                        <a:pt x="5" y="50"/>
                      </a:cubicBezTo>
                      <a:cubicBezTo>
                        <a:pt x="2" y="50"/>
                        <a:pt x="0" y="47"/>
                        <a:pt x="0" y="44"/>
                      </a:cubicBezTo>
                      <a:cubicBezTo>
                        <a:pt x="0" y="5"/>
                        <a:pt x="0" y="5"/>
                        <a:pt x="0" y="5"/>
                      </a:cubicBezTo>
                      <a:cubicBezTo>
                        <a:pt x="0" y="2"/>
                        <a:pt x="2" y="0"/>
                        <a:pt x="5" y="0"/>
                      </a:cubicBezTo>
                      <a:cubicBezTo>
                        <a:pt x="34" y="0"/>
                        <a:pt x="34" y="0"/>
                        <a:pt x="34" y="0"/>
                      </a:cubicBezTo>
                      <a:cubicBezTo>
                        <a:pt x="37" y="0"/>
                        <a:pt x="39" y="2"/>
                        <a:pt x="39" y="5"/>
                      </a:cubicBezTo>
                      <a:cubicBezTo>
                        <a:pt x="39" y="44"/>
                        <a:pt x="39" y="44"/>
                        <a:pt x="39" y="44"/>
                      </a:cubicBezTo>
                      <a:cubicBezTo>
                        <a:pt x="39" y="47"/>
                        <a:pt x="37" y="50"/>
                        <a:pt x="34" y="50"/>
                      </a:cubicBez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4" name="Freeform 53"/>
                <p:cNvSpPr>
                  <a:spLocks noEditPoints="1"/>
                </p:cNvSpPr>
                <p:nvPr/>
              </p:nvSpPr>
              <p:spPr bwMode="auto">
                <a:xfrm>
                  <a:off x="5641840" y="4956175"/>
                  <a:ext cx="149225" cy="190500"/>
                </a:xfrm>
                <a:custGeom>
                  <a:avLst/>
                  <a:gdLst>
                    <a:gd name="T0" fmla="*/ 32 w 39"/>
                    <a:gd name="T1" fmla="*/ 7 h 50"/>
                    <a:gd name="T2" fmla="*/ 32 w 39"/>
                    <a:gd name="T3" fmla="*/ 43 h 50"/>
                    <a:gd name="T4" fmla="*/ 6 w 39"/>
                    <a:gd name="T5" fmla="*/ 43 h 50"/>
                    <a:gd name="T6" fmla="*/ 6 w 39"/>
                    <a:gd name="T7" fmla="*/ 7 h 50"/>
                    <a:gd name="T8" fmla="*/ 32 w 39"/>
                    <a:gd name="T9" fmla="*/ 7 h 50"/>
                    <a:gd name="T10" fmla="*/ 34 w 39"/>
                    <a:gd name="T11" fmla="*/ 0 h 50"/>
                    <a:gd name="T12" fmla="*/ 5 w 39"/>
                    <a:gd name="T13" fmla="*/ 0 h 50"/>
                    <a:gd name="T14" fmla="*/ 0 w 39"/>
                    <a:gd name="T15" fmla="*/ 5 h 50"/>
                    <a:gd name="T16" fmla="*/ 0 w 39"/>
                    <a:gd name="T17" fmla="*/ 44 h 50"/>
                    <a:gd name="T18" fmla="*/ 5 w 39"/>
                    <a:gd name="T19" fmla="*/ 50 h 50"/>
                    <a:gd name="T20" fmla="*/ 34 w 39"/>
                    <a:gd name="T21" fmla="*/ 50 h 50"/>
                    <a:gd name="T22" fmla="*/ 39 w 39"/>
                    <a:gd name="T23" fmla="*/ 44 h 50"/>
                    <a:gd name="T24" fmla="*/ 39 w 39"/>
                    <a:gd name="T25" fmla="*/ 5 h 50"/>
                    <a:gd name="T26" fmla="*/ 34 w 39"/>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0">
                      <a:moveTo>
                        <a:pt x="32" y="7"/>
                      </a:moveTo>
                      <a:cubicBezTo>
                        <a:pt x="32" y="43"/>
                        <a:pt x="32" y="43"/>
                        <a:pt x="32" y="43"/>
                      </a:cubicBezTo>
                      <a:cubicBezTo>
                        <a:pt x="6" y="43"/>
                        <a:pt x="6" y="43"/>
                        <a:pt x="6" y="43"/>
                      </a:cubicBezTo>
                      <a:cubicBezTo>
                        <a:pt x="6" y="7"/>
                        <a:pt x="6" y="7"/>
                        <a:pt x="6" y="7"/>
                      </a:cubicBezTo>
                      <a:cubicBezTo>
                        <a:pt x="32" y="7"/>
                        <a:pt x="32" y="7"/>
                        <a:pt x="32" y="7"/>
                      </a:cubicBezTo>
                      <a:moveTo>
                        <a:pt x="34" y="0"/>
                      </a:moveTo>
                      <a:cubicBezTo>
                        <a:pt x="5" y="0"/>
                        <a:pt x="5" y="0"/>
                        <a:pt x="5" y="0"/>
                      </a:cubicBezTo>
                      <a:cubicBezTo>
                        <a:pt x="2" y="0"/>
                        <a:pt x="0" y="2"/>
                        <a:pt x="0" y="5"/>
                      </a:cubicBezTo>
                      <a:cubicBezTo>
                        <a:pt x="0" y="44"/>
                        <a:pt x="0" y="44"/>
                        <a:pt x="0" y="44"/>
                      </a:cubicBezTo>
                      <a:cubicBezTo>
                        <a:pt x="0" y="47"/>
                        <a:pt x="2" y="50"/>
                        <a:pt x="5" y="50"/>
                      </a:cubicBezTo>
                      <a:cubicBezTo>
                        <a:pt x="34" y="50"/>
                        <a:pt x="34" y="50"/>
                        <a:pt x="34" y="50"/>
                      </a:cubicBezTo>
                      <a:cubicBezTo>
                        <a:pt x="37" y="50"/>
                        <a:pt x="39" y="47"/>
                        <a:pt x="39" y="44"/>
                      </a:cubicBezTo>
                      <a:cubicBezTo>
                        <a:pt x="39" y="5"/>
                        <a:pt x="39" y="5"/>
                        <a:pt x="39" y="5"/>
                      </a:cubicBezTo>
                      <a:cubicBezTo>
                        <a:pt x="39" y="2"/>
                        <a:pt x="37" y="0"/>
                        <a:pt x="34" y="0"/>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5" name="Freeform 54"/>
                <p:cNvSpPr>
                  <a:spLocks/>
                </p:cNvSpPr>
                <p:nvPr/>
              </p:nvSpPr>
              <p:spPr bwMode="auto">
                <a:xfrm>
                  <a:off x="5676765" y="5021263"/>
                  <a:ext cx="80963" cy="26988"/>
                </a:xfrm>
                <a:custGeom>
                  <a:avLst/>
                  <a:gdLst>
                    <a:gd name="T0" fmla="*/ 11 w 21"/>
                    <a:gd name="T1" fmla="*/ 0 h 7"/>
                    <a:gd name="T2" fmla="*/ 1 w 21"/>
                    <a:gd name="T3" fmla="*/ 4 h 7"/>
                    <a:gd name="T4" fmla="*/ 1 w 21"/>
                    <a:gd name="T5" fmla="*/ 6 h 7"/>
                    <a:gd name="T6" fmla="*/ 3 w 21"/>
                    <a:gd name="T7" fmla="*/ 6 h 7"/>
                    <a:gd name="T8" fmla="*/ 11 w 21"/>
                    <a:gd name="T9" fmla="*/ 3 h 7"/>
                    <a:gd name="T10" fmla="*/ 18 w 21"/>
                    <a:gd name="T11" fmla="*/ 6 h 7"/>
                    <a:gd name="T12" fmla="*/ 19 w 21"/>
                    <a:gd name="T13" fmla="*/ 7 h 7"/>
                    <a:gd name="T14" fmla="*/ 21 w 21"/>
                    <a:gd name="T15" fmla="*/ 6 h 7"/>
                    <a:gd name="T16" fmla="*/ 21 w 21"/>
                    <a:gd name="T17" fmla="*/ 4 h 7"/>
                    <a:gd name="T18" fmla="*/ 11 w 2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7">
                      <a:moveTo>
                        <a:pt x="11" y="0"/>
                      </a:moveTo>
                      <a:cubicBezTo>
                        <a:pt x="7" y="0"/>
                        <a:pt x="3" y="1"/>
                        <a:pt x="1" y="4"/>
                      </a:cubicBezTo>
                      <a:cubicBezTo>
                        <a:pt x="0" y="4"/>
                        <a:pt x="0" y="5"/>
                        <a:pt x="1" y="6"/>
                      </a:cubicBezTo>
                      <a:cubicBezTo>
                        <a:pt x="2" y="7"/>
                        <a:pt x="3" y="7"/>
                        <a:pt x="3" y="6"/>
                      </a:cubicBezTo>
                      <a:cubicBezTo>
                        <a:pt x="5" y="4"/>
                        <a:pt x="8" y="3"/>
                        <a:pt x="11" y="3"/>
                      </a:cubicBezTo>
                      <a:cubicBezTo>
                        <a:pt x="14" y="3"/>
                        <a:pt x="16" y="4"/>
                        <a:pt x="18" y="6"/>
                      </a:cubicBezTo>
                      <a:cubicBezTo>
                        <a:pt x="18" y="7"/>
                        <a:pt x="19" y="7"/>
                        <a:pt x="19" y="7"/>
                      </a:cubicBezTo>
                      <a:cubicBezTo>
                        <a:pt x="20" y="7"/>
                        <a:pt x="20" y="7"/>
                        <a:pt x="21" y="6"/>
                      </a:cubicBezTo>
                      <a:cubicBezTo>
                        <a:pt x="21" y="5"/>
                        <a:pt x="21" y="4"/>
                        <a:pt x="21" y="4"/>
                      </a:cubicBezTo>
                      <a:cubicBezTo>
                        <a:pt x="18" y="1"/>
                        <a:pt x="15" y="0"/>
                        <a:pt x="11" y="0"/>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6" name="Freeform 55"/>
                <p:cNvSpPr>
                  <a:spLocks/>
                </p:cNvSpPr>
                <p:nvPr/>
              </p:nvSpPr>
              <p:spPr bwMode="auto">
                <a:xfrm>
                  <a:off x="5692640" y="5037138"/>
                  <a:ext cx="49213" cy="22225"/>
                </a:xfrm>
                <a:custGeom>
                  <a:avLst/>
                  <a:gdLst>
                    <a:gd name="T0" fmla="*/ 1 w 13"/>
                    <a:gd name="T1" fmla="*/ 4 h 6"/>
                    <a:gd name="T2" fmla="*/ 1 w 13"/>
                    <a:gd name="T3" fmla="*/ 6 h 6"/>
                    <a:gd name="T4" fmla="*/ 3 w 13"/>
                    <a:gd name="T5" fmla="*/ 6 h 6"/>
                    <a:gd name="T6" fmla="*/ 10 w 13"/>
                    <a:gd name="T7" fmla="*/ 6 h 6"/>
                    <a:gd name="T8" fmla="*/ 11 w 13"/>
                    <a:gd name="T9" fmla="*/ 6 h 6"/>
                    <a:gd name="T10" fmla="*/ 13 w 13"/>
                    <a:gd name="T11" fmla="*/ 6 h 6"/>
                    <a:gd name="T12" fmla="*/ 13 w 13"/>
                    <a:gd name="T13" fmla="*/ 4 h 6"/>
                    <a:gd name="T14" fmla="*/ 1 w 13"/>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6">
                      <a:moveTo>
                        <a:pt x="1" y="4"/>
                      </a:moveTo>
                      <a:cubicBezTo>
                        <a:pt x="0" y="4"/>
                        <a:pt x="0" y="5"/>
                        <a:pt x="1" y="6"/>
                      </a:cubicBezTo>
                      <a:cubicBezTo>
                        <a:pt x="2" y="6"/>
                        <a:pt x="2" y="6"/>
                        <a:pt x="3" y="6"/>
                      </a:cubicBezTo>
                      <a:cubicBezTo>
                        <a:pt x="5" y="4"/>
                        <a:pt x="8" y="4"/>
                        <a:pt x="10" y="6"/>
                      </a:cubicBezTo>
                      <a:cubicBezTo>
                        <a:pt x="11" y="6"/>
                        <a:pt x="11" y="6"/>
                        <a:pt x="11" y="6"/>
                      </a:cubicBezTo>
                      <a:cubicBezTo>
                        <a:pt x="12" y="6"/>
                        <a:pt x="12" y="6"/>
                        <a:pt x="13" y="6"/>
                      </a:cubicBezTo>
                      <a:cubicBezTo>
                        <a:pt x="13" y="5"/>
                        <a:pt x="13" y="4"/>
                        <a:pt x="13" y="4"/>
                      </a:cubicBezTo>
                      <a:cubicBezTo>
                        <a:pt x="9" y="0"/>
                        <a:pt x="4" y="0"/>
                        <a:pt x="1" y="4"/>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7" name="Oval 56"/>
                <p:cNvSpPr>
                  <a:spLocks noChangeArrowheads="1"/>
                </p:cNvSpPr>
                <p:nvPr/>
              </p:nvSpPr>
              <p:spPr bwMode="auto">
                <a:xfrm>
                  <a:off x="5706927" y="5067300"/>
                  <a:ext cx="19050" cy="14288"/>
                </a:xfrm>
                <a:prstGeom prst="ellipse">
                  <a:avLst/>
                </a:pr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8" name="Freeform 57"/>
                <p:cNvSpPr>
                  <a:spLocks/>
                </p:cNvSpPr>
                <p:nvPr/>
              </p:nvSpPr>
              <p:spPr bwMode="auto">
                <a:xfrm>
                  <a:off x="5478327" y="5414963"/>
                  <a:ext cx="266700" cy="103188"/>
                </a:xfrm>
                <a:custGeom>
                  <a:avLst/>
                  <a:gdLst>
                    <a:gd name="T0" fmla="*/ 0 w 70"/>
                    <a:gd name="T1" fmla="*/ 27 h 27"/>
                    <a:gd name="T2" fmla="*/ 0 w 70"/>
                    <a:gd name="T3" fmla="*/ 7 h 27"/>
                    <a:gd name="T4" fmla="*/ 6 w 70"/>
                    <a:gd name="T5" fmla="*/ 0 h 27"/>
                    <a:gd name="T6" fmla="*/ 64 w 70"/>
                    <a:gd name="T7" fmla="*/ 0 h 27"/>
                    <a:gd name="T8" fmla="*/ 70 w 70"/>
                    <a:gd name="T9" fmla="*/ 7 h 27"/>
                    <a:gd name="T10" fmla="*/ 70 w 70"/>
                    <a:gd name="T11" fmla="*/ 27 h 27"/>
                  </a:gdLst>
                  <a:ahLst/>
                  <a:cxnLst>
                    <a:cxn ang="0">
                      <a:pos x="T0" y="T1"/>
                    </a:cxn>
                    <a:cxn ang="0">
                      <a:pos x="T2" y="T3"/>
                    </a:cxn>
                    <a:cxn ang="0">
                      <a:pos x="T4" y="T5"/>
                    </a:cxn>
                    <a:cxn ang="0">
                      <a:pos x="T6" y="T7"/>
                    </a:cxn>
                    <a:cxn ang="0">
                      <a:pos x="T8" y="T9"/>
                    </a:cxn>
                    <a:cxn ang="0">
                      <a:pos x="T10" y="T11"/>
                    </a:cxn>
                  </a:cxnLst>
                  <a:rect l="0" t="0" r="r" b="b"/>
                  <a:pathLst>
                    <a:path w="70" h="27">
                      <a:moveTo>
                        <a:pt x="0" y="27"/>
                      </a:moveTo>
                      <a:cubicBezTo>
                        <a:pt x="0" y="7"/>
                        <a:pt x="0" y="7"/>
                        <a:pt x="0" y="7"/>
                      </a:cubicBezTo>
                      <a:cubicBezTo>
                        <a:pt x="0" y="3"/>
                        <a:pt x="2" y="0"/>
                        <a:pt x="6" y="0"/>
                      </a:cubicBezTo>
                      <a:cubicBezTo>
                        <a:pt x="64" y="0"/>
                        <a:pt x="64" y="0"/>
                        <a:pt x="64" y="0"/>
                      </a:cubicBezTo>
                      <a:cubicBezTo>
                        <a:pt x="67" y="0"/>
                        <a:pt x="70" y="3"/>
                        <a:pt x="70" y="7"/>
                      </a:cubicBezTo>
                      <a:cubicBezTo>
                        <a:pt x="70" y="27"/>
                        <a:pt x="70" y="27"/>
                        <a:pt x="70" y="27"/>
                      </a:cubicBezTo>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79" name="Freeform 58"/>
                <p:cNvSpPr>
                  <a:spLocks/>
                </p:cNvSpPr>
                <p:nvPr/>
              </p:nvSpPr>
              <p:spPr bwMode="auto">
                <a:xfrm>
                  <a:off x="5497377" y="5334000"/>
                  <a:ext cx="228600" cy="92075"/>
                </a:xfrm>
                <a:custGeom>
                  <a:avLst/>
                  <a:gdLst>
                    <a:gd name="T0" fmla="*/ 55 w 60"/>
                    <a:gd name="T1" fmla="*/ 24 h 24"/>
                    <a:gd name="T2" fmla="*/ 49 w 60"/>
                    <a:gd name="T3" fmla="*/ 7 h 24"/>
                    <a:gd name="T4" fmla="*/ 47 w 60"/>
                    <a:gd name="T5" fmla="*/ 5 h 24"/>
                    <a:gd name="T6" fmla="*/ 13 w 60"/>
                    <a:gd name="T7" fmla="*/ 5 h 24"/>
                    <a:gd name="T8" fmla="*/ 11 w 60"/>
                    <a:gd name="T9" fmla="*/ 7 h 24"/>
                    <a:gd name="T10" fmla="*/ 6 w 60"/>
                    <a:gd name="T11" fmla="*/ 24 h 24"/>
                    <a:gd name="T12" fmla="*/ 0 w 60"/>
                    <a:gd name="T13" fmla="*/ 23 h 24"/>
                    <a:gd name="T14" fmla="*/ 6 w 60"/>
                    <a:gd name="T15" fmla="*/ 5 h 24"/>
                    <a:gd name="T16" fmla="*/ 13 w 60"/>
                    <a:gd name="T17" fmla="*/ 0 h 24"/>
                    <a:gd name="T18" fmla="*/ 47 w 60"/>
                    <a:gd name="T19" fmla="*/ 0 h 24"/>
                    <a:gd name="T20" fmla="*/ 54 w 60"/>
                    <a:gd name="T21" fmla="*/ 5 h 24"/>
                    <a:gd name="T22" fmla="*/ 60 w 60"/>
                    <a:gd name="T23" fmla="*/ 23 h 24"/>
                    <a:gd name="T24" fmla="*/ 55 w 60"/>
                    <a:gd name="T25" fmla="*/ 24 h 24"/>
                    <a:gd name="T26" fmla="*/ 55 w 60"/>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4">
                      <a:moveTo>
                        <a:pt x="55" y="24"/>
                      </a:moveTo>
                      <a:cubicBezTo>
                        <a:pt x="49" y="7"/>
                        <a:pt x="49" y="7"/>
                        <a:pt x="49" y="7"/>
                      </a:cubicBezTo>
                      <a:cubicBezTo>
                        <a:pt x="49" y="6"/>
                        <a:pt x="48" y="5"/>
                        <a:pt x="47" y="5"/>
                      </a:cubicBezTo>
                      <a:cubicBezTo>
                        <a:pt x="13" y="5"/>
                        <a:pt x="13" y="5"/>
                        <a:pt x="13" y="5"/>
                      </a:cubicBezTo>
                      <a:cubicBezTo>
                        <a:pt x="12" y="5"/>
                        <a:pt x="12" y="6"/>
                        <a:pt x="11" y="7"/>
                      </a:cubicBezTo>
                      <a:cubicBezTo>
                        <a:pt x="6" y="24"/>
                        <a:pt x="6" y="24"/>
                        <a:pt x="6" y="24"/>
                      </a:cubicBezTo>
                      <a:cubicBezTo>
                        <a:pt x="0" y="23"/>
                        <a:pt x="0" y="23"/>
                        <a:pt x="0" y="23"/>
                      </a:cubicBezTo>
                      <a:cubicBezTo>
                        <a:pt x="6" y="5"/>
                        <a:pt x="6" y="5"/>
                        <a:pt x="6" y="5"/>
                      </a:cubicBezTo>
                      <a:cubicBezTo>
                        <a:pt x="7" y="2"/>
                        <a:pt x="10" y="0"/>
                        <a:pt x="13" y="0"/>
                      </a:cubicBezTo>
                      <a:cubicBezTo>
                        <a:pt x="47" y="0"/>
                        <a:pt x="47" y="0"/>
                        <a:pt x="47" y="0"/>
                      </a:cubicBezTo>
                      <a:cubicBezTo>
                        <a:pt x="50" y="0"/>
                        <a:pt x="54" y="2"/>
                        <a:pt x="54" y="5"/>
                      </a:cubicBezTo>
                      <a:cubicBezTo>
                        <a:pt x="60" y="23"/>
                        <a:pt x="60" y="23"/>
                        <a:pt x="60" y="23"/>
                      </a:cubicBezTo>
                      <a:cubicBezTo>
                        <a:pt x="55" y="24"/>
                        <a:pt x="55" y="24"/>
                        <a:pt x="55" y="24"/>
                      </a:cubicBezTo>
                      <a:cubicBezTo>
                        <a:pt x="55" y="24"/>
                        <a:pt x="55" y="24"/>
                        <a:pt x="55" y="24"/>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0" name="Freeform 59"/>
                <p:cNvSpPr>
                  <a:spLocks/>
                </p:cNvSpPr>
                <p:nvPr/>
              </p:nvSpPr>
              <p:spPr bwMode="auto">
                <a:xfrm>
                  <a:off x="5508490" y="5461000"/>
                  <a:ext cx="38100" cy="95250"/>
                </a:xfrm>
                <a:custGeom>
                  <a:avLst/>
                  <a:gdLst>
                    <a:gd name="T0" fmla="*/ 5 w 10"/>
                    <a:gd name="T1" fmla="*/ 25 h 25"/>
                    <a:gd name="T2" fmla="*/ 5 w 10"/>
                    <a:gd name="T3" fmla="*/ 25 h 25"/>
                    <a:gd name="T4" fmla="*/ 0 w 10"/>
                    <a:gd name="T5" fmla="*/ 19 h 25"/>
                    <a:gd name="T6" fmla="*/ 0 w 10"/>
                    <a:gd name="T7" fmla="*/ 5 h 25"/>
                    <a:gd name="T8" fmla="*/ 5 w 10"/>
                    <a:gd name="T9" fmla="*/ 0 h 25"/>
                    <a:gd name="T10" fmla="*/ 10 w 10"/>
                    <a:gd name="T11" fmla="*/ 5 h 25"/>
                    <a:gd name="T12" fmla="*/ 10 w 10"/>
                    <a:gd name="T13" fmla="*/ 19 h 25"/>
                    <a:gd name="T14" fmla="*/ 5 w 10"/>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
                      <a:moveTo>
                        <a:pt x="5" y="25"/>
                      </a:moveTo>
                      <a:cubicBezTo>
                        <a:pt x="5" y="25"/>
                        <a:pt x="5" y="25"/>
                        <a:pt x="5" y="25"/>
                      </a:cubicBezTo>
                      <a:cubicBezTo>
                        <a:pt x="2" y="25"/>
                        <a:pt x="0" y="22"/>
                        <a:pt x="0" y="19"/>
                      </a:cubicBezTo>
                      <a:cubicBezTo>
                        <a:pt x="0" y="5"/>
                        <a:pt x="0" y="5"/>
                        <a:pt x="0" y="5"/>
                      </a:cubicBezTo>
                      <a:cubicBezTo>
                        <a:pt x="0" y="2"/>
                        <a:pt x="2" y="0"/>
                        <a:pt x="5" y="0"/>
                      </a:cubicBezTo>
                      <a:cubicBezTo>
                        <a:pt x="8" y="0"/>
                        <a:pt x="10" y="2"/>
                        <a:pt x="10" y="5"/>
                      </a:cubicBezTo>
                      <a:cubicBezTo>
                        <a:pt x="10" y="19"/>
                        <a:pt x="10" y="19"/>
                        <a:pt x="10" y="19"/>
                      </a:cubicBezTo>
                      <a:cubicBezTo>
                        <a:pt x="10" y="22"/>
                        <a:pt x="8" y="25"/>
                        <a:pt x="5" y="25"/>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1" name="Oval 60"/>
                <p:cNvSpPr>
                  <a:spLocks noChangeArrowheads="1"/>
                </p:cNvSpPr>
                <p:nvPr/>
              </p:nvSpPr>
              <p:spPr bwMode="auto">
                <a:xfrm>
                  <a:off x="5508490" y="5426075"/>
                  <a:ext cx="38100" cy="41275"/>
                </a:xfrm>
                <a:prstGeom prst="ellipse">
                  <a:avLst/>
                </a:pr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2" name="Freeform 61"/>
                <p:cNvSpPr>
                  <a:spLocks/>
                </p:cNvSpPr>
                <p:nvPr/>
              </p:nvSpPr>
              <p:spPr bwMode="auto">
                <a:xfrm>
                  <a:off x="5676765" y="5461000"/>
                  <a:ext cx="38100" cy="95250"/>
                </a:xfrm>
                <a:custGeom>
                  <a:avLst/>
                  <a:gdLst>
                    <a:gd name="T0" fmla="*/ 5 w 10"/>
                    <a:gd name="T1" fmla="*/ 25 h 25"/>
                    <a:gd name="T2" fmla="*/ 5 w 10"/>
                    <a:gd name="T3" fmla="*/ 25 h 25"/>
                    <a:gd name="T4" fmla="*/ 0 w 10"/>
                    <a:gd name="T5" fmla="*/ 19 h 25"/>
                    <a:gd name="T6" fmla="*/ 0 w 10"/>
                    <a:gd name="T7" fmla="*/ 5 h 25"/>
                    <a:gd name="T8" fmla="*/ 5 w 10"/>
                    <a:gd name="T9" fmla="*/ 0 h 25"/>
                    <a:gd name="T10" fmla="*/ 10 w 10"/>
                    <a:gd name="T11" fmla="*/ 5 h 25"/>
                    <a:gd name="T12" fmla="*/ 10 w 10"/>
                    <a:gd name="T13" fmla="*/ 19 h 25"/>
                    <a:gd name="T14" fmla="*/ 5 w 10"/>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
                      <a:moveTo>
                        <a:pt x="5" y="25"/>
                      </a:moveTo>
                      <a:cubicBezTo>
                        <a:pt x="5" y="25"/>
                        <a:pt x="5" y="25"/>
                        <a:pt x="5" y="25"/>
                      </a:cubicBezTo>
                      <a:cubicBezTo>
                        <a:pt x="3" y="25"/>
                        <a:pt x="0" y="22"/>
                        <a:pt x="0" y="19"/>
                      </a:cubicBezTo>
                      <a:cubicBezTo>
                        <a:pt x="0" y="5"/>
                        <a:pt x="0" y="5"/>
                        <a:pt x="0" y="5"/>
                      </a:cubicBezTo>
                      <a:cubicBezTo>
                        <a:pt x="0" y="2"/>
                        <a:pt x="3" y="0"/>
                        <a:pt x="5" y="0"/>
                      </a:cubicBezTo>
                      <a:cubicBezTo>
                        <a:pt x="8" y="0"/>
                        <a:pt x="10" y="2"/>
                        <a:pt x="10" y="5"/>
                      </a:cubicBezTo>
                      <a:cubicBezTo>
                        <a:pt x="10" y="19"/>
                        <a:pt x="10" y="19"/>
                        <a:pt x="10" y="19"/>
                      </a:cubicBezTo>
                      <a:cubicBezTo>
                        <a:pt x="10" y="22"/>
                        <a:pt x="8" y="25"/>
                        <a:pt x="5" y="25"/>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3" name="Oval 62"/>
                <p:cNvSpPr>
                  <a:spLocks noChangeArrowheads="1"/>
                </p:cNvSpPr>
                <p:nvPr/>
              </p:nvSpPr>
              <p:spPr bwMode="auto">
                <a:xfrm>
                  <a:off x="5676765" y="5426075"/>
                  <a:ext cx="38100" cy="41275"/>
                </a:xfrm>
                <a:prstGeom prst="ellipse">
                  <a:avLst/>
                </a:pr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4" name="Freeform 63"/>
                <p:cNvSpPr>
                  <a:spLocks/>
                </p:cNvSpPr>
                <p:nvPr/>
              </p:nvSpPr>
              <p:spPr bwMode="auto">
                <a:xfrm>
                  <a:off x="5565640" y="5437188"/>
                  <a:ext cx="88900" cy="30163"/>
                </a:xfrm>
                <a:custGeom>
                  <a:avLst/>
                  <a:gdLst>
                    <a:gd name="T0" fmla="*/ 12 w 23"/>
                    <a:gd name="T1" fmla="*/ 0 h 8"/>
                    <a:gd name="T2" fmla="*/ 1 w 23"/>
                    <a:gd name="T3" fmla="*/ 5 h 8"/>
                    <a:gd name="T4" fmla="*/ 1 w 23"/>
                    <a:gd name="T5" fmla="*/ 7 h 8"/>
                    <a:gd name="T6" fmla="*/ 3 w 23"/>
                    <a:gd name="T7" fmla="*/ 7 h 8"/>
                    <a:gd name="T8" fmla="*/ 12 w 23"/>
                    <a:gd name="T9" fmla="*/ 3 h 8"/>
                    <a:gd name="T10" fmla="*/ 20 w 23"/>
                    <a:gd name="T11" fmla="*/ 7 h 8"/>
                    <a:gd name="T12" fmla="*/ 22 w 23"/>
                    <a:gd name="T13" fmla="*/ 8 h 8"/>
                    <a:gd name="T14" fmla="*/ 22 w 23"/>
                    <a:gd name="T15" fmla="*/ 7 h 8"/>
                    <a:gd name="T16" fmla="*/ 22 w 23"/>
                    <a:gd name="T17" fmla="*/ 5 h 8"/>
                    <a:gd name="T18" fmla="*/ 12 w 23"/>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8">
                      <a:moveTo>
                        <a:pt x="12" y="0"/>
                      </a:moveTo>
                      <a:cubicBezTo>
                        <a:pt x="7" y="0"/>
                        <a:pt x="4" y="2"/>
                        <a:pt x="1" y="5"/>
                      </a:cubicBezTo>
                      <a:cubicBezTo>
                        <a:pt x="0" y="5"/>
                        <a:pt x="0" y="6"/>
                        <a:pt x="1" y="7"/>
                      </a:cubicBezTo>
                      <a:cubicBezTo>
                        <a:pt x="2" y="8"/>
                        <a:pt x="2" y="8"/>
                        <a:pt x="3" y="7"/>
                      </a:cubicBezTo>
                      <a:cubicBezTo>
                        <a:pt x="5" y="5"/>
                        <a:pt x="8" y="3"/>
                        <a:pt x="12" y="3"/>
                      </a:cubicBezTo>
                      <a:cubicBezTo>
                        <a:pt x="15" y="3"/>
                        <a:pt x="18" y="5"/>
                        <a:pt x="20" y="7"/>
                      </a:cubicBezTo>
                      <a:cubicBezTo>
                        <a:pt x="21" y="7"/>
                        <a:pt x="21" y="8"/>
                        <a:pt x="22" y="8"/>
                      </a:cubicBezTo>
                      <a:cubicBezTo>
                        <a:pt x="22" y="7"/>
                        <a:pt x="22" y="7"/>
                        <a:pt x="22" y="7"/>
                      </a:cubicBezTo>
                      <a:cubicBezTo>
                        <a:pt x="23" y="6"/>
                        <a:pt x="23" y="5"/>
                        <a:pt x="22" y="5"/>
                      </a:cubicBezTo>
                      <a:cubicBezTo>
                        <a:pt x="19" y="2"/>
                        <a:pt x="16" y="0"/>
                        <a:pt x="12" y="0"/>
                      </a:cubicBez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5" name="Freeform 64"/>
                <p:cNvSpPr>
                  <a:spLocks/>
                </p:cNvSpPr>
                <p:nvPr/>
              </p:nvSpPr>
              <p:spPr bwMode="auto">
                <a:xfrm>
                  <a:off x="5584690" y="5456238"/>
                  <a:ext cx="53975" cy="26988"/>
                </a:xfrm>
                <a:custGeom>
                  <a:avLst/>
                  <a:gdLst>
                    <a:gd name="T0" fmla="*/ 1 w 14"/>
                    <a:gd name="T1" fmla="*/ 4 h 7"/>
                    <a:gd name="T2" fmla="*/ 1 w 14"/>
                    <a:gd name="T3" fmla="*/ 7 h 7"/>
                    <a:gd name="T4" fmla="*/ 3 w 14"/>
                    <a:gd name="T5" fmla="*/ 7 h 7"/>
                    <a:gd name="T6" fmla="*/ 11 w 14"/>
                    <a:gd name="T7" fmla="*/ 7 h 7"/>
                    <a:gd name="T8" fmla="*/ 12 w 14"/>
                    <a:gd name="T9" fmla="*/ 7 h 7"/>
                    <a:gd name="T10" fmla="*/ 13 w 14"/>
                    <a:gd name="T11" fmla="*/ 7 h 7"/>
                    <a:gd name="T12" fmla="*/ 13 w 14"/>
                    <a:gd name="T13" fmla="*/ 4 h 7"/>
                    <a:gd name="T14" fmla="*/ 1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 y="4"/>
                      </a:moveTo>
                      <a:cubicBezTo>
                        <a:pt x="0" y="5"/>
                        <a:pt x="0" y="6"/>
                        <a:pt x="1" y="7"/>
                      </a:cubicBezTo>
                      <a:cubicBezTo>
                        <a:pt x="1" y="7"/>
                        <a:pt x="2" y="7"/>
                        <a:pt x="3" y="7"/>
                      </a:cubicBezTo>
                      <a:cubicBezTo>
                        <a:pt x="5" y="4"/>
                        <a:pt x="9" y="4"/>
                        <a:pt x="11" y="7"/>
                      </a:cubicBezTo>
                      <a:cubicBezTo>
                        <a:pt x="11" y="7"/>
                        <a:pt x="12" y="7"/>
                        <a:pt x="12" y="7"/>
                      </a:cubicBezTo>
                      <a:cubicBezTo>
                        <a:pt x="13" y="7"/>
                        <a:pt x="13" y="7"/>
                        <a:pt x="13" y="7"/>
                      </a:cubicBezTo>
                      <a:cubicBezTo>
                        <a:pt x="14" y="6"/>
                        <a:pt x="14" y="5"/>
                        <a:pt x="13" y="4"/>
                      </a:cubicBezTo>
                      <a:cubicBezTo>
                        <a:pt x="10" y="0"/>
                        <a:pt x="4" y="0"/>
                        <a:pt x="1" y="4"/>
                      </a:cubicBez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6" name="Oval 65"/>
                <p:cNvSpPr>
                  <a:spLocks noChangeArrowheads="1"/>
                </p:cNvSpPr>
                <p:nvPr/>
              </p:nvSpPr>
              <p:spPr bwMode="auto">
                <a:xfrm>
                  <a:off x="5600565" y="5486400"/>
                  <a:ext cx="19050" cy="19050"/>
                </a:xfrm>
                <a:prstGeom prst="ellipse">
                  <a:avLst/>
                </a:pr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7" name="Freeform 66"/>
                <p:cNvSpPr>
                  <a:spLocks/>
                </p:cNvSpPr>
                <p:nvPr/>
              </p:nvSpPr>
              <p:spPr bwMode="auto">
                <a:xfrm>
                  <a:off x="5378315" y="5113338"/>
                  <a:ext cx="195263" cy="166688"/>
                </a:xfrm>
                <a:custGeom>
                  <a:avLst/>
                  <a:gdLst>
                    <a:gd name="T0" fmla="*/ 26 w 51"/>
                    <a:gd name="T1" fmla="*/ 0 h 44"/>
                    <a:gd name="T2" fmla="*/ 0 w 51"/>
                    <a:gd name="T3" fmla="*/ 20 h 44"/>
                    <a:gd name="T4" fmla="*/ 0 w 51"/>
                    <a:gd name="T5" fmla="*/ 44 h 44"/>
                    <a:gd name="T6" fmla="*/ 18 w 51"/>
                    <a:gd name="T7" fmla="*/ 44 h 44"/>
                    <a:gd name="T8" fmla="*/ 18 w 51"/>
                    <a:gd name="T9" fmla="*/ 34 h 44"/>
                    <a:gd name="T10" fmla="*/ 26 w 51"/>
                    <a:gd name="T11" fmla="*/ 26 h 44"/>
                    <a:gd name="T12" fmla="*/ 33 w 51"/>
                    <a:gd name="T13" fmla="*/ 34 h 44"/>
                    <a:gd name="T14" fmla="*/ 33 w 51"/>
                    <a:gd name="T15" fmla="*/ 44 h 44"/>
                    <a:gd name="T16" fmla="*/ 51 w 51"/>
                    <a:gd name="T17" fmla="*/ 44 h 44"/>
                    <a:gd name="T18" fmla="*/ 51 w 51"/>
                    <a:gd name="T19" fmla="*/ 20 h 44"/>
                    <a:gd name="T20" fmla="*/ 26 w 51"/>
                    <a:gd name="T21" fmla="*/ 0 h 44"/>
                    <a:gd name="T22" fmla="*/ 26 w 51"/>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44">
                      <a:moveTo>
                        <a:pt x="26" y="0"/>
                      </a:moveTo>
                      <a:cubicBezTo>
                        <a:pt x="0" y="20"/>
                        <a:pt x="0" y="20"/>
                        <a:pt x="0" y="20"/>
                      </a:cubicBezTo>
                      <a:cubicBezTo>
                        <a:pt x="0" y="44"/>
                        <a:pt x="0" y="44"/>
                        <a:pt x="0" y="44"/>
                      </a:cubicBezTo>
                      <a:cubicBezTo>
                        <a:pt x="18" y="44"/>
                        <a:pt x="18" y="44"/>
                        <a:pt x="18" y="44"/>
                      </a:cubicBezTo>
                      <a:cubicBezTo>
                        <a:pt x="18" y="34"/>
                        <a:pt x="18" y="34"/>
                        <a:pt x="18" y="34"/>
                      </a:cubicBezTo>
                      <a:cubicBezTo>
                        <a:pt x="18" y="30"/>
                        <a:pt x="22" y="26"/>
                        <a:pt x="26" y="26"/>
                      </a:cubicBezTo>
                      <a:cubicBezTo>
                        <a:pt x="29" y="26"/>
                        <a:pt x="33" y="30"/>
                        <a:pt x="33" y="34"/>
                      </a:cubicBezTo>
                      <a:cubicBezTo>
                        <a:pt x="33" y="44"/>
                        <a:pt x="33" y="44"/>
                        <a:pt x="33" y="44"/>
                      </a:cubicBezTo>
                      <a:cubicBezTo>
                        <a:pt x="51" y="44"/>
                        <a:pt x="51" y="44"/>
                        <a:pt x="51" y="44"/>
                      </a:cubicBezTo>
                      <a:cubicBezTo>
                        <a:pt x="51" y="20"/>
                        <a:pt x="51" y="20"/>
                        <a:pt x="51" y="20"/>
                      </a:cubicBezTo>
                      <a:cubicBezTo>
                        <a:pt x="26" y="0"/>
                        <a:pt x="26" y="0"/>
                        <a:pt x="26" y="0"/>
                      </a:cubicBezTo>
                      <a:cubicBezTo>
                        <a:pt x="26" y="0"/>
                        <a:pt x="26" y="0"/>
                        <a:pt x="26" y="0"/>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8" name="Freeform 67"/>
                <p:cNvSpPr>
                  <a:spLocks/>
                </p:cNvSpPr>
                <p:nvPr/>
              </p:nvSpPr>
              <p:spPr bwMode="auto">
                <a:xfrm>
                  <a:off x="5467215" y="5059363"/>
                  <a:ext cx="152400" cy="122238"/>
                </a:xfrm>
                <a:custGeom>
                  <a:avLst/>
                  <a:gdLst>
                    <a:gd name="T0" fmla="*/ 37 w 40"/>
                    <a:gd name="T1" fmla="*/ 32 h 32"/>
                    <a:gd name="T2" fmla="*/ 35 w 40"/>
                    <a:gd name="T3" fmla="*/ 32 h 32"/>
                    <a:gd name="T4" fmla="*/ 1 w 40"/>
                    <a:gd name="T5" fmla="*/ 6 h 32"/>
                    <a:gd name="T6" fmla="*/ 0 w 40"/>
                    <a:gd name="T7" fmla="*/ 2 h 32"/>
                    <a:gd name="T8" fmla="*/ 4 w 40"/>
                    <a:gd name="T9" fmla="*/ 2 h 32"/>
                    <a:gd name="T10" fmla="*/ 38 w 40"/>
                    <a:gd name="T11" fmla="*/ 27 h 32"/>
                    <a:gd name="T12" fmla="*/ 39 w 40"/>
                    <a:gd name="T13" fmla="*/ 31 h 32"/>
                    <a:gd name="T14" fmla="*/ 37 w 4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37" y="32"/>
                      </a:moveTo>
                      <a:cubicBezTo>
                        <a:pt x="36" y="32"/>
                        <a:pt x="35" y="32"/>
                        <a:pt x="35" y="32"/>
                      </a:cubicBezTo>
                      <a:cubicBezTo>
                        <a:pt x="1" y="6"/>
                        <a:pt x="1" y="6"/>
                        <a:pt x="1" y="6"/>
                      </a:cubicBezTo>
                      <a:cubicBezTo>
                        <a:pt x="0" y="5"/>
                        <a:pt x="0" y="3"/>
                        <a:pt x="0" y="2"/>
                      </a:cubicBezTo>
                      <a:cubicBezTo>
                        <a:pt x="1" y="1"/>
                        <a:pt x="3" y="0"/>
                        <a:pt x="4" y="2"/>
                      </a:cubicBezTo>
                      <a:cubicBezTo>
                        <a:pt x="38" y="27"/>
                        <a:pt x="38" y="27"/>
                        <a:pt x="38" y="27"/>
                      </a:cubicBezTo>
                      <a:cubicBezTo>
                        <a:pt x="40" y="29"/>
                        <a:pt x="40" y="30"/>
                        <a:pt x="39" y="31"/>
                      </a:cubicBezTo>
                      <a:cubicBezTo>
                        <a:pt x="38" y="32"/>
                        <a:pt x="38" y="32"/>
                        <a:pt x="37" y="32"/>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89" name="Freeform 68"/>
                <p:cNvSpPr>
                  <a:spLocks/>
                </p:cNvSpPr>
                <p:nvPr/>
              </p:nvSpPr>
              <p:spPr bwMode="auto">
                <a:xfrm>
                  <a:off x="5332277" y="5059363"/>
                  <a:ext cx="153988" cy="122238"/>
                </a:xfrm>
                <a:custGeom>
                  <a:avLst/>
                  <a:gdLst>
                    <a:gd name="T0" fmla="*/ 3 w 40"/>
                    <a:gd name="T1" fmla="*/ 32 h 32"/>
                    <a:gd name="T2" fmla="*/ 1 w 40"/>
                    <a:gd name="T3" fmla="*/ 31 h 32"/>
                    <a:gd name="T4" fmla="*/ 2 w 40"/>
                    <a:gd name="T5" fmla="*/ 27 h 32"/>
                    <a:gd name="T6" fmla="*/ 36 w 40"/>
                    <a:gd name="T7" fmla="*/ 2 h 32"/>
                    <a:gd name="T8" fmla="*/ 40 w 40"/>
                    <a:gd name="T9" fmla="*/ 2 h 32"/>
                    <a:gd name="T10" fmla="*/ 39 w 40"/>
                    <a:gd name="T11" fmla="*/ 6 h 32"/>
                    <a:gd name="T12" fmla="*/ 5 w 40"/>
                    <a:gd name="T13" fmla="*/ 32 h 32"/>
                    <a:gd name="T14" fmla="*/ 3 w 4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2">
                      <a:moveTo>
                        <a:pt x="3" y="32"/>
                      </a:moveTo>
                      <a:cubicBezTo>
                        <a:pt x="2" y="32"/>
                        <a:pt x="2" y="32"/>
                        <a:pt x="1" y="31"/>
                      </a:cubicBezTo>
                      <a:cubicBezTo>
                        <a:pt x="0" y="30"/>
                        <a:pt x="0" y="29"/>
                        <a:pt x="2" y="27"/>
                      </a:cubicBezTo>
                      <a:cubicBezTo>
                        <a:pt x="36" y="2"/>
                        <a:pt x="36" y="2"/>
                        <a:pt x="36" y="2"/>
                      </a:cubicBezTo>
                      <a:cubicBezTo>
                        <a:pt x="37" y="0"/>
                        <a:pt x="39" y="1"/>
                        <a:pt x="40" y="2"/>
                      </a:cubicBezTo>
                      <a:cubicBezTo>
                        <a:pt x="40" y="3"/>
                        <a:pt x="40" y="5"/>
                        <a:pt x="39" y="6"/>
                      </a:cubicBezTo>
                      <a:cubicBezTo>
                        <a:pt x="5" y="32"/>
                        <a:pt x="5" y="32"/>
                        <a:pt x="5" y="32"/>
                      </a:cubicBezTo>
                      <a:cubicBezTo>
                        <a:pt x="5" y="32"/>
                        <a:pt x="4" y="32"/>
                        <a:pt x="3" y="32"/>
                      </a:cubicBezTo>
                      <a:close/>
                    </a:path>
                  </a:pathLst>
                </a:custGeom>
                <a:solidFill>
                  <a:srgbClr val="CCEB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0" name="Freeform 69"/>
                <p:cNvSpPr>
                  <a:spLocks/>
                </p:cNvSpPr>
                <p:nvPr/>
              </p:nvSpPr>
              <p:spPr bwMode="auto">
                <a:xfrm>
                  <a:off x="5435465" y="5140325"/>
                  <a:ext cx="80963" cy="22225"/>
                </a:xfrm>
                <a:custGeom>
                  <a:avLst/>
                  <a:gdLst>
                    <a:gd name="T0" fmla="*/ 11 w 21"/>
                    <a:gd name="T1" fmla="*/ 0 h 6"/>
                    <a:gd name="T2" fmla="*/ 1 w 21"/>
                    <a:gd name="T3" fmla="*/ 4 h 6"/>
                    <a:gd name="T4" fmla="*/ 1 w 21"/>
                    <a:gd name="T5" fmla="*/ 6 h 6"/>
                    <a:gd name="T6" fmla="*/ 3 w 21"/>
                    <a:gd name="T7" fmla="*/ 6 h 6"/>
                    <a:gd name="T8" fmla="*/ 11 w 21"/>
                    <a:gd name="T9" fmla="*/ 2 h 6"/>
                    <a:gd name="T10" fmla="*/ 18 w 21"/>
                    <a:gd name="T11" fmla="*/ 6 h 6"/>
                    <a:gd name="T12" fmla="*/ 20 w 21"/>
                    <a:gd name="T13" fmla="*/ 6 h 6"/>
                    <a:gd name="T14" fmla="*/ 20 w 21"/>
                    <a:gd name="T15" fmla="*/ 6 h 6"/>
                    <a:gd name="T16" fmla="*/ 20 w 21"/>
                    <a:gd name="T17" fmla="*/ 4 h 6"/>
                    <a:gd name="T18" fmla="*/ 11 w 21"/>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6">
                      <a:moveTo>
                        <a:pt x="11" y="0"/>
                      </a:moveTo>
                      <a:cubicBezTo>
                        <a:pt x="7" y="0"/>
                        <a:pt x="3" y="1"/>
                        <a:pt x="1" y="4"/>
                      </a:cubicBezTo>
                      <a:cubicBezTo>
                        <a:pt x="0" y="4"/>
                        <a:pt x="0" y="5"/>
                        <a:pt x="1" y="6"/>
                      </a:cubicBezTo>
                      <a:cubicBezTo>
                        <a:pt x="1" y="6"/>
                        <a:pt x="2" y="6"/>
                        <a:pt x="3" y="6"/>
                      </a:cubicBezTo>
                      <a:cubicBezTo>
                        <a:pt x="5" y="4"/>
                        <a:pt x="7" y="2"/>
                        <a:pt x="11" y="2"/>
                      </a:cubicBezTo>
                      <a:cubicBezTo>
                        <a:pt x="14" y="2"/>
                        <a:pt x="16" y="4"/>
                        <a:pt x="18" y="6"/>
                      </a:cubicBezTo>
                      <a:cubicBezTo>
                        <a:pt x="19" y="6"/>
                        <a:pt x="19" y="6"/>
                        <a:pt x="20" y="6"/>
                      </a:cubicBezTo>
                      <a:cubicBezTo>
                        <a:pt x="20" y="6"/>
                        <a:pt x="20" y="6"/>
                        <a:pt x="20" y="6"/>
                      </a:cubicBezTo>
                      <a:cubicBezTo>
                        <a:pt x="21" y="5"/>
                        <a:pt x="21" y="4"/>
                        <a:pt x="20" y="4"/>
                      </a:cubicBezTo>
                      <a:cubicBezTo>
                        <a:pt x="18" y="1"/>
                        <a:pt x="14" y="0"/>
                        <a:pt x="11" y="0"/>
                      </a:cubicBez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1" name="Freeform 70"/>
                <p:cNvSpPr>
                  <a:spLocks/>
                </p:cNvSpPr>
                <p:nvPr/>
              </p:nvSpPr>
              <p:spPr bwMode="auto">
                <a:xfrm>
                  <a:off x="5451340" y="5159375"/>
                  <a:ext cx="49213" cy="22225"/>
                </a:xfrm>
                <a:custGeom>
                  <a:avLst/>
                  <a:gdLst>
                    <a:gd name="T0" fmla="*/ 0 w 13"/>
                    <a:gd name="T1" fmla="*/ 3 h 6"/>
                    <a:gd name="T2" fmla="*/ 0 w 13"/>
                    <a:gd name="T3" fmla="*/ 5 h 6"/>
                    <a:gd name="T4" fmla="*/ 3 w 13"/>
                    <a:gd name="T5" fmla="*/ 5 h 6"/>
                    <a:gd name="T6" fmla="*/ 10 w 13"/>
                    <a:gd name="T7" fmla="*/ 5 h 6"/>
                    <a:gd name="T8" fmla="*/ 11 w 13"/>
                    <a:gd name="T9" fmla="*/ 6 h 6"/>
                    <a:gd name="T10" fmla="*/ 12 w 13"/>
                    <a:gd name="T11" fmla="*/ 5 h 6"/>
                    <a:gd name="T12" fmla="*/ 12 w 13"/>
                    <a:gd name="T13" fmla="*/ 3 h 6"/>
                    <a:gd name="T14" fmla="*/ 0 w 13"/>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6">
                      <a:moveTo>
                        <a:pt x="0" y="3"/>
                      </a:moveTo>
                      <a:cubicBezTo>
                        <a:pt x="0" y="4"/>
                        <a:pt x="0" y="4"/>
                        <a:pt x="0" y="5"/>
                      </a:cubicBezTo>
                      <a:cubicBezTo>
                        <a:pt x="1" y="6"/>
                        <a:pt x="2" y="6"/>
                        <a:pt x="3" y="5"/>
                      </a:cubicBezTo>
                      <a:cubicBezTo>
                        <a:pt x="5" y="3"/>
                        <a:pt x="8" y="3"/>
                        <a:pt x="10" y="5"/>
                      </a:cubicBezTo>
                      <a:cubicBezTo>
                        <a:pt x="10" y="5"/>
                        <a:pt x="11" y="6"/>
                        <a:pt x="11" y="6"/>
                      </a:cubicBezTo>
                      <a:cubicBezTo>
                        <a:pt x="12" y="5"/>
                        <a:pt x="12" y="5"/>
                        <a:pt x="12" y="5"/>
                      </a:cubicBezTo>
                      <a:cubicBezTo>
                        <a:pt x="13" y="4"/>
                        <a:pt x="13" y="4"/>
                        <a:pt x="12" y="3"/>
                      </a:cubicBezTo>
                      <a:cubicBezTo>
                        <a:pt x="9" y="0"/>
                        <a:pt x="4" y="0"/>
                        <a:pt x="0" y="3"/>
                      </a:cubicBezTo>
                      <a:close/>
                    </a:path>
                  </a:pathLst>
                </a:cu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92" name="Oval 71"/>
                <p:cNvSpPr>
                  <a:spLocks noChangeArrowheads="1"/>
                </p:cNvSpPr>
                <p:nvPr/>
              </p:nvSpPr>
              <p:spPr bwMode="auto">
                <a:xfrm>
                  <a:off x="5467215" y="5184775"/>
                  <a:ext cx="19050" cy="19050"/>
                </a:xfrm>
                <a:prstGeom prst="ellipse">
                  <a:avLst/>
                </a:prstGeom>
                <a:solidFill>
                  <a:srgbClr val="0551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grpSp>
        <p:grpSp>
          <p:nvGrpSpPr>
            <p:cNvPr id="48" name="Group 47"/>
            <p:cNvGrpSpPr>
              <a:grpSpLocks noChangeAspect="1"/>
            </p:cNvGrpSpPr>
            <p:nvPr/>
          </p:nvGrpSpPr>
          <p:grpSpPr>
            <a:xfrm>
              <a:off x="3790115" y="2494016"/>
              <a:ext cx="204693" cy="101397"/>
              <a:chOff x="836085" y="1496592"/>
              <a:chExt cx="538984" cy="266991"/>
            </a:xfrm>
            <a:solidFill>
              <a:srgbClr val="014093">
                <a:lumMod val="20000"/>
                <a:lumOff val="80000"/>
              </a:srgbClr>
            </a:solidFill>
          </p:grpSpPr>
          <p:sp>
            <p:nvSpPr>
              <p:cNvPr id="57" name="Freeform 751"/>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58" name="Freeform 752"/>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59" name="Freeform 753"/>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grpSp>
          <p:nvGrpSpPr>
            <p:cNvPr id="49" name="Group 48"/>
            <p:cNvGrpSpPr/>
            <p:nvPr/>
          </p:nvGrpSpPr>
          <p:grpSpPr>
            <a:xfrm>
              <a:off x="3740007" y="3240606"/>
              <a:ext cx="304909" cy="304909"/>
              <a:chOff x="3740007" y="3240606"/>
              <a:chExt cx="304909" cy="304909"/>
            </a:xfrm>
          </p:grpSpPr>
          <p:sp>
            <p:nvSpPr>
              <p:cNvPr id="50" name="Oval 30"/>
              <p:cNvSpPr>
                <a:spLocks noChangeArrowheads="1"/>
              </p:cNvSpPr>
              <p:nvPr/>
            </p:nvSpPr>
            <p:spPr bwMode="auto">
              <a:xfrm>
                <a:off x="3740007" y="3240606"/>
                <a:ext cx="304909" cy="304909"/>
              </a:xfrm>
              <a:prstGeom prst="ellipse">
                <a:avLst/>
              </a:prstGeom>
              <a:solidFill>
                <a:srgbClr val="0251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nvGrpSpPr>
              <p:cNvPr id="51" name="Group 50"/>
              <p:cNvGrpSpPr>
                <a:grpSpLocks noChangeAspect="1"/>
              </p:cNvGrpSpPr>
              <p:nvPr/>
            </p:nvGrpSpPr>
            <p:grpSpPr>
              <a:xfrm>
                <a:off x="3847952" y="3314110"/>
                <a:ext cx="89018" cy="157901"/>
                <a:chOff x="839748" y="3892512"/>
                <a:chExt cx="167995" cy="297991"/>
              </a:xfrm>
            </p:grpSpPr>
            <p:sp>
              <p:nvSpPr>
                <p:cNvPr id="52" name="Freeform 307"/>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rgbClr val="014093">
                    <a:lumMod val="20000"/>
                    <a:lumOff val="8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53" name="Oval 308"/>
                <p:cNvSpPr>
                  <a:spLocks noChangeArrowheads="1"/>
                </p:cNvSpPr>
                <p:nvPr/>
              </p:nvSpPr>
              <p:spPr bwMode="auto">
                <a:xfrm>
                  <a:off x="915746" y="4159501"/>
                  <a:ext cx="18999" cy="1899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54" name="Freeform 309"/>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55" name="Rectangle 310"/>
                <p:cNvSpPr>
                  <a:spLocks noChangeArrowheads="1"/>
                </p:cNvSpPr>
                <p:nvPr/>
              </p:nvSpPr>
              <p:spPr bwMode="auto">
                <a:xfrm>
                  <a:off x="856747" y="3935508"/>
                  <a:ext cx="133996" cy="20599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sp>
              <p:nvSpPr>
                <p:cNvPr id="56" name="Rectangle 311"/>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9393B"/>
                    </a:solidFill>
                    <a:effectLst/>
                    <a:uLnTx/>
                    <a:uFillTx/>
                    <a:latin typeface="MS PGothic" charset="-128"/>
                    <a:ea typeface="MS PGothic" charset="-128"/>
                    <a:cs typeface="MS PGothic" charset="-128"/>
                  </a:endParaRPr>
                </a:p>
              </p:txBody>
            </p:sp>
          </p:grpSp>
        </p:grpSp>
      </p:grpSp>
      <p:pic>
        <p:nvPicPr>
          <p:cNvPr id="98" name="Picture 9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7670" y="341313"/>
            <a:ext cx="607041" cy="621881"/>
          </a:xfrm>
          <a:prstGeom prst="rect">
            <a:avLst/>
          </a:prstGeom>
        </p:spPr>
      </p:pic>
      <p:sp>
        <p:nvSpPr>
          <p:cNvPr id="99" name="Rectangle 98"/>
          <p:cNvSpPr/>
          <p:nvPr/>
        </p:nvSpPr>
        <p:spPr>
          <a:xfrm>
            <a:off x="6838383" y="918446"/>
            <a:ext cx="2305617" cy="461664"/>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MS PGothic" charset="-128"/>
                <a:ea typeface="MS PGothic" charset="-128"/>
                <a:cs typeface="MS PGothic" charset="-128"/>
              </a:rPr>
              <a:t>Software Defined Access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MS PGothic" charset="-128"/>
                <a:ea typeface="MS PGothic" charset="-128"/>
                <a:cs typeface="MS PGothic" charset="-128"/>
              </a:rPr>
              <a:t>(SD-Access)</a:t>
            </a:r>
          </a:p>
        </p:txBody>
      </p:sp>
    </p:spTree>
    <p:extLst>
      <p:ext uri="{BB962C8B-B14F-4D97-AF65-F5344CB8AC3E}">
        <p14:creationId xmlns:p14="http://schemas.microsoft.com/office/powerpoint/2010/main" val="1537032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078" y="4400639"/>
            <a:ext cx="8510543" cy="476184"/>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40"/>
            <a:endParaRPr lang="en-US" sz="1799"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3" name="Group 2"/>
          <p:cNvGrpSpPr/>
          <p:nvPr/>
        </p:nvGrpSpPr>
        <p:grpSpPr>
          <a:xfrm>
            <a:off x="3396969" y="2537490"/>
            <a:ext cx="2749958" cy="2595730"/>
            <a:chOff x="3605504" y="3608526"/>
            <a:chExt cx="2529904" cy="3141766"/>
          </a:xfrm>
          <a:solidFill>
            <a:schemeClr val="bg1">
              <a:lumMod val="85000"/>
            </a:schemeClr>
          </a:solidFill>
        </p:grpSpPr>
        <p:sp>
          <p:nvSpPr>
            <p:cNvPr id="4" name="Rectangle 3"/>
            <p:cNvSpPr/>
            <p:nvPr/>
          </p:nvSpPr>
          <p:spPr>
            <a:xfrm>
              <a:off x="3635216" y="3608526"/>
              <a:ext cx="2129361" cy="2837654"/>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40"/>
              <a:endParaRPr lang="en-US" sz="90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TextBox 4"/>
            <p:cNvSpPr txBox="1"/>
            <p:nvPr/>
          </p:nvSpPr>
          <p:spPr>
            <a:xfrm>
              <a:off x="3659132" y="3739458"/>
              <a:ext cx="2125758" cy="391146"/>
            </a:xfrm>
            <a:prstGeom prst="rect">
              <a:avLst/>
            </a:prstGeom>
            <a:noFill/>
          </p:spPr>
          <p:txBody>
            <a:bodyPr wrap="square" rtlCol="0">
              <a:spAutoFit/>
            </a:bodyPr>
            <a:lstStyle/>
            <a:p>
              <a:pPr algn="ctr" defTabSz="685440"/>
              <a:r>
                <a:rPr lang="en-US" sz="15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1560</a:t>
              </a:r>
            </a:p>
          </p:txBody>
        </p:sp>
        <p:sp>
          <p:nvSpPr>
            <p:cNvPr id="6" name="Rectangle 5"/>
            <p:cNvSpPr/>
            <p:nvPr/>
          </p:nvSpPr>
          <p:spPr>
            <a:xfrm>
              <a:off x="3605504" y="4303342"/>
              <a:ext cx="2529904" cy="2446950"/>
            </a:xfrm>
            <a:prstGeom prst="rect">
              <a:avLst/>
            </a:prstGeom>
            <a:noFill/>
          </p:spPr>
          <p:txBody>
            <a:bodyPr wrap="square">
              <a:noAutofit/>
            </a:bodyPr>
            <a:lstStyle/>
            <a:p>
              <a:pPr marL="115798" indent="-115798" defTabSz="685440">
                <a:lnSpc>
                  <a:spcPct val="90000"/>
                </a:lnSpc>
                <a:spcAft>
                  <a:spcPts val="300"/>
                </a:spcAft>
                <a:buFont typeface="Arial" panose="020B0604020202020204" pitchFamily="34" charset="0"/>
                <a:buChar char="•"/>
                <a:defRPr/>
              </a:pPr>
              <a:r>
                <a:rPr lang="en-US" sz="10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802.11ac Wave 2</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MU-MIMO</a:t>
              </a:r>
            </a:p>
            <a:p>
              <a:pPr marL="115798" indent="-115798" defTabSz="685440">
                <a:lnSpc>
                  <a:spcPct val="90000"/>
                </a:lnSpc>
                <a:spcAft>
                  <a:spcPts val="300"/>
                </a:spcAft>
                <a:buFont typeface="Arial" panose="020B0604020202020204" pitchFamily="34" charset="0"/>
                <a:buChar char="•"/>
                <a:defRPr/>
              </a:pP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3x3:3, 80MHz, 1.3Gbps (I)</a:t>
              </a:r>
            </a:p>
            <a:p>
              <a:pPr marL="115798" indent="-115798" defTabSz="685440">
                <a:lnSpc>
                  <a:spcPct val="90000"/>
                </a:lnSpc>
                <a:spcAft>
                  <a:spcPts val="300"/>
                </a:spcAft>
                <a:buFont typeface="Arial" panose="020B0604020202020204" pitchFamily="34" charset="0"/>
                <a:buChar char="•"/>
                <a:defRPr/>
              </a:pP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2x2:2, 80MHz, 867Mbps (</a:t>
              </a:r>
              <a:r>
                <a:rPr 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E/D)</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アンテナ内蔵</a:t>
              </a:r>
              <a:r>
                <a:rPr lang="en-US" altLang="ja-JP"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外付けモデル </a:t>
              </a:r>
              <a:r>
                <a:rPr 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I/E)</a:t>
              </a:r>
            </a:p>
            <a:p>
              <a:pPr marL="115798" indent="-115798" defTabSz="685440">
                <a:lnSpc>
                  <a:spcPct val="90000"/>
                </a:lnSpc>
                <a:spcAft>
                  <a:spcPts val="300"/>
                </a:spcAft>
                <a:buFont typeface="Arial" panose="020B0604020202020204" pitchFamily="34" charset="0"/>
                <a:buChar char="•"/>
                <a:defRPr/>
              </a:pP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指向性アンテナ内蔵モデル </a:t>
              </a:r>
              <a:r>
                <a:rPr 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D)</a:t>
              </a:r>
            </a:p>
            <a:p>
              <a:pPr marL="115798" indent="-115798" defTabSz="685440">
                <a:lnSpc>
                  <a:spcPct val="90000"/>
                </a:lnSpc>
                <a:spcAft>
                  <a:spcPts val="300"/>
                </a:spcAft>
                <a:buFont typeface="Arial" panose="020B0604020202020204" pitchFamily="34" charset="0"/>
                <a:buChar char="•"/>
                <a:defRPr/>
              </a:pPr>
              <a:r>
                <a:rPr 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SFP</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フレキシブル</a:t>
              </a:r>
              <a:r>
                <a:rPr lang="en-US" altLang="ja-JP"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アンテナ</a:t>
              </a:r>
              <a:r>
                <a:rPr lang="en-US" altLang="ja-JP"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ポート</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en-US" sz="10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CleanAir</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and </a:t>
              </a:r>
              <a:r>
                <a:rPr lang="en-US" sz="10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ClientLink</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Centralized, </a:t>
              </a:r>
              <a:r>
                <a:rPr lang="en-US" sz="10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FlexConnect</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Mesh </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and </a:t>
              </a:r>
              <a:b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Mobility Express</a:t>
              </a:r>
            </a:p>
          </p:txBody>
        </p:sp>
      </p:grpSp>
      <p:grpSp>
        <p:nvGrpSpPr>
          <p:cNvPr id="7" name="Group 6"/>
          <p:cNvGrpSpPr/>
          <p:nvPr/>
        </p:nvGrpSpPr>
        <p:grpSpPr>
          <a:xfrm>
            <a:off x="6062390" y="2138395"/>
            <a:ext cx="2337420" cy="2776335"/>
            <a:chOff x="5883277" y="3105882"/>
            <a:chExt cx="2150379" cy="3418448"/>
          </a:xfrm>
          <a:solidFill>
            <a:schemeClr val="bg1">
              <a:lumMod val="85000"/>
            </a:schemeClr>
          </a:solidFill>
        </p:grpSpPr>
        <p:sp>
          <p:nvSpPr>
            <p:cNvPr id="8" name="Rectangle 7"/>
            <p:cNvSpPr/>
            <p:nvPr/>
          </p:nvSpPr>
          <p:spPr>
            <a:xfrm>
              <a:off x="5883277" y="3105882"/>
              <a:ext cx="2129361" cy="3378103"/>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40"/>
              <a:endParaRPr lang="en-US" sz="90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TextBox 8"/>
            <p:cNvSpPr txBox="1"/>
            <p:nvPr/>
          </p:nvSpPr>
          <p:spPr>
            <a:xfrm>
              <a:off x="5904292" y="3197068"/>
              <a:ext cx="2129363" cy="397907"/>
            </a:xfrm>
            <a:prstGeom prst="rect">
              <a:avLst/>
            </a:prstGeom>
            <a:noFill/>
          </p:spPr>
          <p:txBody>
            <a:bodyPr wrap="square" rtlCol="0">
              <a:spAutoFit/>
            </a:bodyPr>
            <a:lstStyle/>
            <a:p>
              <a:pPr algn="ctr" defTabSz="685440"/>
              <a:r>
                <a:rPr lang="en-US" sz="15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1570</a:t>
              </a:r>
            </a:p>
          </p:txBody>
        </p:sp>
        <p:sp>
          <p:nvSpPr>
            <p:cNvPr id="10" name="Rectangle 9"/>
            <p:cNvSpPr/>
            <p:nvPr/>
          </p:nvSpPr>
          <p:spPr>
            <a:xfrm>
              <a:off x="5889436" y="3662751"/>
              <a:ext cx="2144220" cy="2861579"/>
            </a:xfrm>
            <a:prstGeom prst="rect">
              <a:avLst/>
            </a:prstGeom>
            <a:noFill/>
          </p:spPr>
          <p:txBody>
            <a:bodyPr wrap="square">
              <a:noAutofit/>
            </a:bodyPr>
            <a:lstStyle/>
            <a:p>
              <a:pPr marL="115798" indent="-115798" defTabSz="685440">
                <a:lnSpc>
                  <a:spcPct val="90000"/>
                </a:lnSpc>
                <a:spcAft>
                  <a:spcPts val="300"/>
                </a:spcAft>
                <a:buFont typeface="Arial" panose="020B0604020202020204" pitchFamily="34" charset="0"/>
                <a:buChar char="•"/>
                <a:defRPr/>
              </a:pPr>
              <a:r>
                <a:rPr lang="en-US" sz="9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802.11ac Wave 1</a:t>
              </a:r>
            </a:p>
            <a:p>
              <a:pPr marL="115798" indent="-115798" defTabSz="685440">
                <a:lnSpc>
                  <a:spcPct val="90000"/>
                </a:lnSpc>
                <a:spcAft>
                  <a:spcPts val="300"/>
                </a:spcAft>
                <a:buFont typeface="Arial" panose="020B0604020202020204" pitchFamily="34" charset="0"/>
                <a:buChar char="•"/>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4x4:3 80 MHz; 1.3 </a:t>
              </a:r>
              <a:r>
                <a:rPr lang="en-US" sz="9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Gbps</a:t>
              </a:r>
              <a:endPar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アンテナ外付けモデル</a:t>
              </a:r>
              <a:r>
                <a:rPr 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(EAC)</a:t>
              </a:r>
            </a:p>
            <a:p>
              <a:pPr marL="115798" indent="-115798" defTabSz="685440">
                <a:lnSpc>
                  <a:spcPct val="90000"/>
                </a:lnSpc>
                <a:spcAft>
                  <a:spcPts val="300"/>
                </a:spcAft>
                <a:buFont typeface="Arial" panose="020B0604020202020204" pitchFamily="34" charset="0"/>
                <a:buChar char="•"/>
                <a:defRPr/>
              </a:pP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ケーブルモデムモデル</a:t>
              </a:r>
              <a:r>
                <a:rPr 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(IC/EC)</a:t>
              </a:r>
            </a:p>
            <a:p>
              <a:pPr marL="115798" indent="-115798" defTabSz="685440">
                <a:lnSpc>
                  <a:spcPct val="90000"/>
                </a:lnSpc>
                <a:spcAft>
                  <a:spcPts val="300"/>
                </a:spcAft>
                <a:buFont typeface="Arial" panose="020B0604020202020204" pitchFamily="34" charset="0"/>
                <a:buChar char="•"/>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SFP</a:t>
              </a:r>
            </a:p>
            <a:p>
              <a:pPr marL="115798" indent="-115798" defTabSz="685440">
                <a:lnSpc>
                  <a:spcPct val="90000"/>
                </a:lnSpc>
                <a:spcAft>
                  <a:spcPts val="300"/>
                </a:spcAft>
                <a:buFont typeface="Arial" panose="020B0604020202020204" pitchFamily="34" charset="0"/>
                <a:buChar char="•"/>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GPS</a:t>
              </a:r>
            </a:p>
            <a:p>
              <a:pPr marL="115798" indent="-115798" defTabSz="685440">
                <a:lnSpc>
                  <a:spcPct val="90000"/>
                </a:lnSpc>
                <a:spcAft>
                  <a:spcPts val="300"/>
                </a:spcAft>
                <a:buFont typeface="Arial" panose="020B0604020202020204" pitchFamily="34" charset="0"/>
                <a:buChar char="•"/>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PoE Out 802.3at (Ext Ant. only)</a:t>
              </a:r>
            </a:p>
            <a:p>
              <a:pPr marL="115798" indent="-115798" defTabSz="685440">
                <a:lnSpc>
                  <a:spcPct val="90000"/>
                </a:lnSpc>
                <a:spcAft>
                  <a:spcPts val="300"/>
                </a:spcAft>
                <a:buFont typeface="Arial" panose="020B0604020202020204" pitchFamily="34" charset="0"/>
                <a:buChar char="•"/>
                <a:defRPr/>
              </a:pP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フレキシブル</a:t>
              </a:r>
              <a:r>
                <a:rPr lang="en-US" altLang="ja-JP"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アンテナ</a:t>
              </a:r>
              <a:r>
                <a:rPr lang="en-US" altLang="ja-JP"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ポート</a:t>
              </a:r>
              <a:endPar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en-US" sz="9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CleanAir</a:t>
              </a: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and </a:t>
              </a:r>
              <a:r>
                <a:rPr lang="en-US" sz="9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ClientLink</a:t>
              </a:r>
              <a:endPar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モジュラ</a:t>
              </a:r>
              <a:r>
                <a:rPr 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(Ext Ant. only)</a:t>
              </a:r>
            </a:p>
            <a:p>
              <a:pPr marL="115798" indent="-115798" defTabSz="685440">
                <a:lnSpc>
                  <a:spcPct val="90000"/>
                </a:lnSpc>
                <a:spcAft>
                  <a:spcPts val="300"/>
                </a:spcAft>
                <a:buFont typeface="Arial" panose="020B0604020202020204" pitchFamily="34" charset="0"/>
                <a:buChar char="•"/>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Centralized, </a:t>
              </a:r>
              <a:r>
                <a:rPr lang="en-US" sz="9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FlexConnect</a:t>
              </a: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and Mesh</a:t>
              </a:r>
            </a:p>
            <a:p>
              <a:pPr defTabSz="685440">
                <a:lnSpc>
                  <a:spcPct val="90000"/>
                </a:lnSpc>
                <a:spcAft>
                  <a:spcPts val="300"/>
                </a:spcAft>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Cable Modem Version Only (IC/EC)</a:t>
              </a:r>
            </a:p>
            <a:p>
              <a:pPr marL="115798" indent="-115798" defTabSz="685440">
                <a:lnSpc>
                  <a:spcPct val="90000"/>
                </a:lnSpc>
                <a:spcAft>
                  <a:spcPts val="300"/>
                </a:spcAft>
                <a:buFont typeface="Arial" panose="020B0604020202020204" pitchFamily="34" charset="0"/>
                <a:buChar char="•"/>
                <a:defRPr/>
              </a:pPr>
              <a:r>
                <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DOCSIS 3.0, 24x8 </a:t>
              </a:r>
            </a:p>
            <a:p>
              <a:pPr marL="115798" indent="-115798" defTabSz="685440">
                <a:lnSpc>
                  <a:spcPct val="90000"/>
                </a:lnSpc>
                <a:spcAft>
                  <a:spcPts val="300"/>
                </a:spcAft>
                <a:buFont typeface="Arial" panose="020B0604020202020204" pitchFamily="34" charset="0"/>
                <a:buChar char="•"/>
                <a:defRPr/>
              </a:pP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アンテナ内蔵</a:t>
              </a:r>
              <a:r>
                <a:rPr lang="en-US" altLang="ja-JP"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9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外付け</a:t>
              </a:r>
              <a:endParaRPr lang="en-US" sz="9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grpSp>
        <p:nvGrpSpPr>
          <p:cNvPr id="11" name="Group 10"/>
          <p:cNvGrpSpPr/>
          <p:nvPr/>
        </p:nvGrpSpPr>
        <p:grpSpPr>
          <a:xfrm>
            <a:off x="735700" y="3138613"/>
            <a:ext cx="2329301" cy="1821853"/>
            <a:chOff x="1381074" y="3396862"/>
            <a:chExt cx="2142909" cy="2884216"/>
          </a:xfrm>
          <a:solidFill>
            <a:schemeClr val="bg1">
              <a:lumMod val="85000"/>
            </a:schemeClr>
          </a:solidFill>
        </p:grpSpPr>
        <p:sp>
          <p:nvSpPr>
            <p:cNvPr id="12" name="Rectangle 11"/>
            <p:cNvSpPr/>
            <p:nvPr/>
          </p:nvSpPr>
          <p:spPr>
            <a:xfrm>
              <a:off x="1394622" y="3396862"/>
              <a:ext cx="2129361" cy="2672562"/>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40"/>
              <a:endParaRPr lang="en-US" sz="90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 name="TextBox 12"/>
            <p:cNvSpPr txBox="1"/>
            <p:nvPr/>
          </p:nvSpPr>
          <p:spPr>
            <a:xfrm>
              <a:off x="1394622" y="3594068"/>
              <a:ext cx="2129360" cy="511610"/>
            </a:xfrm>
            <a:prstGeom prst="rect">
              <a:avLst/>
            </a:prstGeom>
            <a:noFill/>
          </p:spPr>
          <p:txBody>
            <a:bodyPr wrap="square" rtlCol="0">
              <a:spAutoFit/>
            </a:bodyPr>
            <a:lstStyle/>
            <a:p>
              <a:pPr algn="ctr" defTabSz="685440"/>
              <a:r>
                <a:rPr lang="en-US" sz="15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1540</a:t>
              </a:r>
            </a:p>
          </p:txBody>
        </p:sp>
        <p:sp>
          <p:nvSpPr>
            <p:cNvPr id="14" name="Rectangle 13"/>
            <p:cNvSpPr/>
            <p:nvPr/>
          </p:nvSpPr>
          <p:spPr>
            <a:xfrm>
              <a:off x="1381074" y="4143423"/>
              <a:ext cx="2142908" cy="2137655"/>
            </a:xfrm>
            <a:prstGeom prst="rect">
              <a:avLst/>
            </a:prstGeom>
            <a:noFill/>
          </p:spPr>
          <p:txBody>
            <a:bodyPr wrap="square">
              <a:noAutofit/>
            </a:bodyPr>
            <a:lstStyle/>
            <a:p>
              <a:pPr marL="115798" indent="-115798" defTabSz="685440">
                <a:lnSpc>
                  <a:spcPct val="90000"/>
                </a:lnSpc>
                <a:spcAft>
                  <a:spcPts val="300"/>
                </a:spcAft>
                <a:buFont typeface="Arial" panose="020B0604020202020204" pitchFamily="34" charset="0"/>
                <a:buChar char="•"/>
                <a:defRPr/>
              </a:pPr>
              <a:r>
                <a:rPr lang="en-US" sz="1000" b="1"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802.11ac Wave 2</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MU-MIMO</a:t>
              </a:r>
            </a:p>
            <a:p>
              <a:pPr marL="115798" indent="-115798" defTabSz="685440">
                <a:lnSpc>
                  <a:spcPct val="90000"/>
                </a:lnSpc>
                <a:spcAft>
                  <a:spcPts val="300"/>
                </a:spcAft>
                <a:buFont typeface="Arial" panose="020B0604020202020204" pitchFamily="34" charset="0"/>
                <a:buChar char="•"/>
                <a:defRPr/>
              </a:pP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2x2:2,  80MHz, 867 Mbps</a:t>
              </a:r>
            </a:p>
            <a:p>
              <a:pPr marL="115798" indent="-115798" defTabSz="685440">
                <a:lnSpc>
                  <a:spcPct val="90000"/>
                </a:lnSpc>
                <a:spcAft>
                  <a:spcPts val="300"/>
                </a:spcAft>
                <a:buFont typeface="Arial" panose="020B0604020202020204" pitchFamily="34" charset="0"/>
                <a:buChar char="•"/>
                <a:defRPr/>
              </a:pP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超小型</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アンテナ内蔵のみ</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PoE (802.3af) </a:t>
              </a:r>
              <a:r>
                <a:rPr lang="ja-JP" alt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パワー</a:t>
              </a:r>
              <a:endPar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15798" indent="-115798" defTabSz="685440">
                <a:lnSpc>
                  <a:spcPct val="90000"/>
                </a:lnSpc>
                <a:spcAft>
                  <a:spcPts val="300"/>
                </a:spcAft>
                <a:buFont typeface="Arial" panose="020B0604020202020204" pitchFamily="34" charset="0"/>
                <a:buChar char="•"/>
                <a:defRPr/>
              </a:pP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Centralized, </a:t>
              </a:r>
              <a:r>
                <a:rPr lang="en-US" sz="1000" dirty="0" err="1">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FlexConnect</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en-US" sz="1000" dirty="0" smtClean="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Mesh* </a:t>
              </a:r>
              <a:r>
                <a:rPr lang="en-US" sz="1000" dirty="0">
                  <a:solidFill>
                    <a:srgbClr val="676767"/>
                  </a:solidFill>
                  <a:latin typeface="ＭＳ Ｐゴシック" panose="020B0600070205080204" pitchFamily="50" charset="-128"/>
                  <a:ea typeface="ＭＳ Ｐゴシック" panose="020B0600070205080204" pitchFamily="50" charset="-128"/>
                  <a:cs typeface="Arial" panose="020B0604020202020204" pitchFamily="34" charset="0"/>
                </a:rPr>
                <a:t>and Mobility Express</a:t>
              </a:r>
            </a:p>
          </p:txBody>
        </p:sp>
      </p:grpSp>
      <p:pic>
        <p:nvPicPr>
          <p:cNvPr id="15" name="Picture 2" descr="C:\Users\yahannus\Documents\^Yasser_WiFi_WNBU\Outdoor-AP\Pictures\^CYPRUS\PROFESSIONAL\20140904_AP1570_1_LowRes\KO73999.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48747" y="1241504"/>
            <a:ext cx="634501" cy="858424"/>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8-Point Star 15"/>
          <p:cNvSpPr/>
          <p:nvPr/>
        </p:nvSpPr>
        <p:spPr>
          <a:xfrm>
            <a:off x="565079" y="2138394"/>
            <a:ext cx="804237" cy="634979"/>
          </a:xfrm>
          <a:prstGeom prst="star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1"/>
            <a:r>
              <a:rPr lang="en-US" sz="120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New*</a:t>
            </a:r>
          </a:p>
        </p:txBody>
      </p:sp>
      <p:sp>
        <p:nvSpPr>
          <p:cNvPr id="17" name="8-Point Star 16"/>
          <p:cNvSpPr/>
          <p:nvPr/>
        </p:nvSpPr>
        <p:spPr>
          <a:xfrm>
            <a:off x="3126160" y="1387564"/>
            <a:ext cx="761262" cy="634979"/>
          </a:xfrm>
          <a:prstGeom prst="star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1"/>
            <a:r>
              <a:rPr lang="en-US" sz="120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New</a:t>
            </a:r>
            <a:endParaRPr lang="en-US" sz="120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8" name="Pentagon 17"/>
          <p:cNvSpPr/>
          <p:nvPr/>
        </p:nvSpPr>
        <p:spPr>
          <a:xfrm>
            <a:off x="750426" y="1034445"/>
            <a:ext cx="7626541" cy="186908"/>
          </a:xfrm>
          <a:prstGeom prst="homePlat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1"/>
            <a:r>
              <a:rPr lang="en-US" sz="105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DNA Ready  |  RF Excellence  |  CMX</a:t>
            </a:r>
          </a:p>
        </p:txBody>
      </p:sp>
      <p:sp>
        <p:nvSpPr>
          <p:cNvPr id="19" name="TextBox 18"/>
          <p:cNvSpPr txBox="1"/>
          <p:nvPr/>
        </p:nvSpPr>
        <p:spPr>
          <a:xfrm>
            <a:off x="750423" y="4869000"/>
            <a:ext cx="5015494" cy="253916"/>
          </a:xfrm>
          <a:prstGeom prst="rect">
            <a:avLst/>
          </a:prstGeom>
          <a:solidFill>
            <a:schemeClr val="tx1"/>
          </a:solidFill>
        </p:spPr>
        <p:txBody>
          <a:bodyPr wrap="square" rtlCol="0">
            <a:spAutoFit/>
          </a:bodyPr>
          <a:lstStyle/>
          <a:p>
            <a:pPr algn="ctr" defTabSz="685440"/>
            <a:r>
              <a:rPr lang="en-US" sz="1050"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802.11ac Wave 2</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2162" y="2043171"/>
            <a:ext cx="1163428" cy="930743"/>
          </a:xfrm>
          <a:prstGeom prst="rect">
            <a:avLst/>
          </a:prstGeom>
        </p:spPr>
      </p:pic>
      <p:grpSp>
        <p:nvGrpSpPr>
          <p:cNvPr id="21" name="グループ化 2"/>
          <p:cNvGrpSpPr/>
          <p:nvPr/>
        </p:nvGrpSpPr>
        <p:grpSpPr>
          <a:xfrm>
            <a:off x="3825511" y="1656572"/>
            <a:ext cx="1798235" cy="650564"/>
            <a:chOff x="3825511" y="1656572"/>
            <a:chExt cx="1798235" cy="650564"/>
          </a:xfrm>
        </p:grpSpPr>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5511" y="1670717"/>
              <a:ext cx="505130" cy="631248"/>
            </a:xfrm>
            <a:prstGeom prst="rect">
              <a:avLst/>
            </a:prstGeom>
          </p:spPr>
        </p:pic>
        <p:pic>
          <p:nvPicPr>
            <p:cNvPr id="23"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6623" y="1663037"/>
              <a:ext cx="511276" cy="63892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3159" y="1656572"/>
              <a:ext cx="520587" cy="650564"/>
            </a:xfrm>
            <a:prstGeom prst="rect">
              <a:avLst/>
            </a:prstGeom>
          </p:spPr>
        </p:pic>
      </p:grpSp>
      <p:sp>
        <p:nvSpPr>
          <p:cNvPr id="25" name="タイトル 6"/>
          <p:cNvSpPr txBox="1">
            <a:spLocks/>
          </p:cNvSpPr>
          <p:nvPr/>
        </p:nvSpPr>
        <p:spPr>
          <a:xfrm>
            <a:off x="273879" y="212578"/>
            <a:ext cx="8345488" cy="731837"/>
          </a:xfrm>
          <a:prstGeom prst="rect">
            <a:avLst/>
          </a:prstGeom>
        </p:spPr>
        <p:txBody>
          <a:bodyPr>
            <a:normAutofit fontScale="97500" lnSpcReduction="10000"/>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参考</a:t>
            </a:r>
            <a:r>
              <a:rPr lang="en-US" altLang="ja-JP"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　屋外用も新製品追加</a:t>
            </a:r>
            <a:b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mtClean="0">
                <a:latin typeface="ＭＳ Ｐゴシック" panose="020B0600070205080204" pitchFamily="50" charset="-128"/>
                <a:ea typeface="ＭＳ Ｐゴシック" panose="020B0600070205080204" pitchFamily="50" charset="-128"/>
                <a:cs typeface="Arial" panose="020B0604020202020204" pitchFamily="34" charset="0"/>
              </a:rPr>
              <a:t>Cisco Aironet</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 屋外用アクセスポイント</a:t>
            </a:r>
            <a:endParaRPr kumimoji="1" lang="ja-JP"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36586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ＭＳ Ｐゴシック" panose="020B0600070205080204" pitchFamily="50" charset="-128"/>
                <a:ea typeface="ＭＳ Ｐゴシック" panose="020B0600070205080204" pitchFamily="50" charset="-128"/>
              </a:rPr>
              <a:t>WAP125 </a:t>
            </a:r>
            <a:r>
              <a:rPr lang="ja-JP" altLang="en-US" smtClean="0">
                <a:latin typeface="ＭＳ Ｐゴシック" panose="020B0600070205080204" pitchFamily="50" charset="-128"/>
                <a:ea typeface="ＭＳ Ｐゴシック" panose="020B0600070205080204" pitchFamily="50" charset="-128"/>
              </a:rPr>
              <a:t>概要</a:t>
            </a:r>
            <a:endParaRPr lang="ja-JP" altLang="en-US" dirty="0">
              <a:latin typeface="ＭＳ Ｐゴシック" panose="020B0600070205080204" pitchFamily="50" charset="-128"/>
              <a:ea typeface="ＭＳ Ｐゴシック" panose="020B0600070205080204" pitchFamily="50" charset="-128"/>
            </a:endParaRPr>
          </a:p>
        </p:txBody>
      </p:sp>
      <p:sp>
        <p:nvSpPr>
          <p:cNvPr id="10" name="Rectangle 10"/>
          <p:cNvSpPr/>
          <p:nvPr/>
        </p:nvSpPr>
        <p:spPr>
          <a:xfrm>
            <a:off x="5248275" y="1073149"/>
            <a:ext cx="3619500" cy="3644901"/>
          </a:xfrm>
          <a:prstGeom prst="rect">
            <a:avLst/>
          </a:prstGeom>
          <a:solidFill>
            <a:srgbClr val="FFFFFF">
              <a:lumMod val="95000"/>
            </a:srgbClr>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1" name="Rectangle 11"/>
          <p:cNvSpPr/>
          <p:nvPr/>
        </p:nvSpPr>
        <p:spPr>
          <a:xfrm>
            <a:off x="273050" y="1077913"/>
            <a:ext cx="4975225" cy="3644900"/>
          </a:xfrm>
          <a:prstGeom prst="rect">
            <a:avLst/>
          </a:prstGeom>
          <a:solidFill>
            <a:srgbClr val="FFFFFF">
              <a:lumMod val="95000"/>
              <a:alpha val="50000"/>
            </a:srgbClr>
          </a:solidFill>
          <a:ln w="25400" cap="flat" cmpd="sng" algn="ctr">
            <a:solidFill>
              <a:srgbClr val="FFFFFF">
                <a:lumMod val="95000"/>
              </a:srgbClr>
            </a:solidFill>
            <a:prstDash val="solid"/>
          </a:ln>
          <a:effectLst/>
        </p:spPr>
        <p:txBody>
          <a:bodyPr lIns="274320" tIns="0" rIns="91440" bIns="0" rtlCol="0" anchor="ctr" anchorCtr="0"/>
          <a:lstStyle/>
          <a:p>
            <a:pPr defTabSz="914400" fontAlgn="auto">
              <a:spcBef>
                <a:spcPts val="300"/>
              </a:spcBef>
              <a:spcAft>
                <a:spcPts val="300"/>
              </a:spcAft>
              <a:defRPr/>
            </a:pPr>
            <a:r>
              <a:rPr lang="ja-JP" altLang="en-US" sz="1600" kern="0" dirty="0" smtClean="0">
                <a:solidFill>
                  <a:srgbClr val="39393B"/>
                </a:solidFill>
                <a:latin typeface="ＭＳ Ｐゴシック" panose="020B0600070205080204" pitchFamily="50" charset="-128"/>
                <a:ea typeface="ＭＳ Ｐゴシック" panose="020B0600070205080204" pitchFamily="50" charset="-128"/>
                <a:cs typeface=""/>
              </a:rPr>
              <a:t>シンプルなローコスト</a:t>
            </a:r>
            <a:r>
              <a:rPr lang="en-US" sz="1600" kern="0" dirty="0" smtClean="0">
                <a:solidFill>
                  <a:srgbClr val="39393B"/>
                </a:solidFill>
                <a:latin typeface="ＭＳ Ｐゴシック" panose="020B0600070205080204" pitchFamily="50" charset="-128"/>
                <a:ea typeface="ＭＳ Ｐゴシック" panose="020B0600070205080204" pitchFamily="50" charset="-128"/>
                <a:cs typeface=""/>
              </a:rPr>
              <a:t> 11ac Wi-Fi </a:t>
            </a:r>
            <a:r>
              <a:rPr lang="ja-JP" altLang="en-US" sz="1600" kern="0" dirty="0" smtClean="0">
                <a:solidFill>
                  <a:srgbClr val="39393B"/>
                </a:solidFill>
                <a:latin typeface="ＭＳ Ｐゴシック" panose="020B0600070205080204" pitchFamily="50" charset="-128"/>
                <a:ea typeface="ＭＳ Ｐゴシック" panose="020B0600070205080204" pitchFamily="50" charset="-128"/>
                <a:cs typeface=""/>
              </a:rPr>
              <a:t>ソリューション</a:t>
            </a:r>
            <a:endParaRPr lang="en-US" sz="16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28650" lvl="1" indent="-171450" defTabSz="914400" fontAlgn="auto">
              <a:spcBef>
                <a:spcPts val="300"/>
              </a:spcBef>
              <a:spcAft>
                <a:spcPts val="300"/>
              </a:spcAft>
              <a:buFont typeface="Arial" charset="0"/>
              <a:buChar char="•"/>
              <a:defRPr/>
            </a:pPr>
            <a:r>
              <a:rPr lang="ja-JP" altLang="en-US" sz="1400" kern="0" dirty="0">
                <a:solidFill>
                  <a:srgbClr val="39393B"/>
                </a:solidFill>
                <a:latin typeface="ＭＳ Ｐゴシック" panose="020B0600070205080204" pitchFamily="50" charset="-128"/>
                <a:ea typeface="ＭＳ Ｐゴシック" panose="020B0600070205080204" pitchFamily="50" charset="-128"/>
                <a:cs typeface=""/>
              </a:rPr>
              <a:t>ベーシック</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な自営設置、既存環境の拡張</a:t>
            </a:r>
            <a:endParaRPr lang="en-US"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28650" lvl="1" indent="-171450" defTabSz="914400" fontAlgn="auto">
              <a:spcBef>
                <a:spcPts val="300"/>
              </a:spcBef>
              <a:spcAft>
                <a:spcPts val="300"/>
              </a:spcAft>
              <a:buFont typeface="Arial" charset="0"/>
              <a:buChar char="•"/>
              <a:defRPr/>
            </a:pP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より多くの</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デバイス</a:t>
            </a:r>
            <a:r>
              <a:rPr lang="en-US" altLang="ja-JP" sz="14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ユーザ用</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にキャパシティ追加</a:t>
            </a:r>
            <a:endParaRPr lang="en-US" altLang="ja-JP"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defTabSz="914400" fontAlgn="auto">
              <a:spcBef>
                <a:spcPts val="300"/>
              </a:spcBef>
              <a:spcAft>
                <a:spcPts val="300"/>
              </a:spcAft>
              <a:defRPr/>
            </a:pPr>
            <a:r>
              <a:rPr lang="ja-JP" altLang="en-US" sz="1600" kern="0" dirty="0">
                <a:solidFill>
                  <a:srgbClr val="39393B"/>
                </a:solidFill>
                <a:latin typeface="ＭＳ Ｐゴシック" panose="020B0600070205080204" pitchFamily="50" charset="-128"/>
                <a:ea typeface="ＭＳ Ｐゴシック" panose="020B0600070205080204" pitchFamily="50" charset="-128"/>
              </a:rPr>
              <a:t>セキュアに従業員、ビジター、ゲストを</a:t>
            </a:r>
            <a:r>
              <a:rPr lang="ja-JP" altLang="en-US" sz="1600" kern="0" dirty="0" smtClean="0">
                <a:solidFill>
                  <a:srgbClr val="39393B"/>
                </a:solidFill>
                <a:latin typeface="ＭＳ Ｐゴシック" panose="020B0600070205080204" pitchFamily="50" charset="-128"/>
                <a:ea typeface="ＭＳ Ｐゴシック" panose="020B0600070205080204" pitchFamily="50" charset="-128"/>
              </a:rPr>
              <a:t>接続</a:t>
            </a:r>
            <a:endParaRPr lang="en-US" altLang="ja-JP" sz="1600" kern="0" dirty="0" smtClean="0">
              <a:solidFill>
                <a:srgbClr val="39393B"/>
              </a:solidFill>
              <a:latin typeface="ＭＳ Ｐゴシック" panose="020B0600070205080204" pitchFamily="50" charset="-128"/>
              <a:ea typeface="ＭＳ Ｐゴシック" panose="020B0600070205080204" pitchFamily="50" charset="-128"/>
            </a:endParaRPr>
          </a:p>
          <a:p>
            <a:pPr marL="628650" lvl="1" indent="-171450" defTabSz="914400" fontAlgn="auto">
              <a:spcBef>
                <a:spcPts val="300"/>
              </a:spcBef>
              <a:spcAft>
                <a:spcPts val="300"/>
              </a:spcAft>
              <a:buFont typeface="Arial" charset="0"/>
              <a:buChar char="•"/>
              <a:defRPr/>
            </a:pPr>
            <a:r>
              <a:rPr lang="en-US" altLang="ja-JP" sz="1400" kern="0" dirty="0">
                <a:solidFill>
                  <a:srgbClr val="39393B"/>
                </a:solidFill>
                <a:latin typeface="ＭＳ Ｐゴシック" panose="020B0600070205080204" pitchFamily="50" charset="-128"/>
                <a:ea typeface="ＭＳ Ｐゴシック" panose="020B0600070205080204" pitchFamily="50" charset="-128"/>
              </a:rPr>
              <a:t>WAP125</a:t>
            </a:r>
            <a:r>
              <a:rPr lang="ja-JP" altLang="en-US" sz="1400" kern="0" dirty="0">
                <a:solidFill>
                  <a:srgbClr val="39393B"/>
                </a:solidFill>
                <a:latin typeface="ＭＳ Ｐゴシック" panose="020B0600070205080204" pitchFamily="50" charset="-128"/>
                <a:ea typeface="ＭＳ Ｐゴシック" panose="020B0600070205080204" pitchFamily="50" charset="-128"/>
              </a:rPr>
              <a:t>あたり最大</a:t>
            </a:r>
            <a:r>
              <a:rPr lang="en-US" altLang="ja-JP" sz="1400" kern="0" dirty="0">
                <a:solidFill>
                  <a:srgbClr val="39393B"/>
                </a:solidFill>
                <a:latin typeface="ＭＳ Ｐゴシック" panose="020B0600070205080204" pitchFamily="50" charset="-128"/>
                <a:ea typeface="ＭＳ Ｐゴシック" panose="020B0600070205080204" pitchFamily="50" charset="-128"/>
              </a:rPr>
              <a:t>16</a:t>
            </a:r>
            <a:r>
              <a:rPr lang="ja-JP" altLang="en-US" sz="1400" kern="0" dirty="0">
                <a:solidFill>
                  <a:srgbClr val="39393B"/>
                </a:solidFill>
                <a:latin typeface="ＭＳ Ｐゴシック" panose="020B0600070205080204" pitchFamily="50" charset="-128"/>
                <a:ea typeface="ＭＳ Ｐゴシック" panose="020B0600070205080204" pitchFamily="50" charset="-128"/>
              </a:rPr>
              <a:t>クライアント</a:t>
            </a:r>
            <a:endParaRPr lang="en-US" altLang="ja-JP" sz="1400" kern="0" dirty="0">
              <a:solidFill>
                <a:srgbClr val="39393B"/>
              </a:solidFill>
              <a:latin typeface="ＭＳ Ｐゴシック" panose="020B0600070205080204" pitchFamily="50" charset="-128"/>
              <a:ea typeface="ＭＳ Ｐゴシック" panose="020B0600070205080204" pitchFamily="50" charset="-128"/>
            </a:endParaRPr>
          </a:p>
          <a:p>
            <a:pPr marL="628650" lvl="1" indent="-171450" defTabSz="914400" fontAlgn="auto">
              <a:spcBef>
                <a:spcPts val="300"/>
              </a:spcBef>
              <a:spcAft>
                <a:spcPts val="300"/>
              </a:spcAft>
              <a:buFont typeface="Arial" charset="0"/>
              <a:buChar char="•"/>
              <a:defRPr/>
            </a:pP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キャプティブ</a:t>
            </a:r>
            <a:r>
              <a:rPr lang="en-US" altLang="ja-JP" sz="1400" kern="0" dirty="0" smtClean="0">
                <a:solidFill>
                  <a:srgbClr val="39393B"/>
                </a:solidFill>
                <a:latin typeface="ＭＳ Ｐゴシック" panose="020B0600070205080204" pitchFamily="50" charset="-128"/>
                <a:ea typeface="ＭＳ Ｐゴシック" panose="020B0600070205080204" pitchFamily="50" charset="-128"/>
              </a:rPr>
              <a:t> </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ポータル</a:t>
            </a:r>
            <a:r>
              <a:rPr lang="ja-JP" altLang="en-US" sz="1400" kern="0" dirty="0">
                <a:solidFill>
                  <a:srgbClr val="39393B"/>
                </a:solidFill>
                <a:latin typeface="ＭＳ Ｐゴシック" panose="020B0600070205080204" pitchFamily="50" charset="-128"/>
                <a:ea typeface="ＭＳ Ｐゴシック" panose="020B0600070205080204" pitchFamily="50" charset="-128"/>
              </a:rPr>
              <a:t>による</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ゲスト</a:t>
            </a:r>
            <a:r>
              <a:rPr lang="en-US" altLang="ja-JP" sz="1400" kern="0" dirty="0" smtClean="0">
                <a:solidFill>
                  <a:srgbClr val="39393B"/>
                </a:solidFill>
                <a:latin typeface="ＭＳ Ｐゴシック" panose="020B0600070205080204" pitchFamily="50" charset="-128"/>
                <a:ea typeface="ＭＳ Ｐゴシック" panose="020B0600070205080204" pitchFamily="50" charset="-128"/>
              </a:rPr>
              <a:t> </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アクセス</a:t>
            </a:r>
            <a:endParaRPr lang="en-US"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defTabSz="914400" fontAlgn="auto">
              <a:spcBef>
                <a:spcPts val="300"/>
              </a:spcBef>
              <a:spcAft>
                <a:spcPts val="300"/>
              </a:spcAft>
              <a:defRPr/>
            </a:pPr>
            <a:r>
              <a:rPr lang="ja-JP" altLang="en-US" sz="1600" kern="0" dirty="0">
                <a:solidFill>
                  <a:srgbClr val="39393B"/>
                </a:solidFill>
                <a:latin typeface="ＭＳ Ｐゴシック" panose="020B0600070205080204" pitchFamily="50" charset="-128"/>
                <a:ea typeface="ＭＳ Ｐゴシック" panose="020B0600070205080204" pitchFamily="50" charset="-128"/>
              </a:rPr>
              <a:t>自動的なネットワーク</a:t>
            </a:r>
            <a:r>
              <a:rPr lang="ja-JP" altLang="en-US" sz="1600" kern="0" dirty="0" smtClean="0">
                <a:solidFill>
                  <a:srgbClr val="39393B"/>
                </a:solidFill>
                <a:latin typeface="ＭＳ Ｐゴシック" panose="020B0600070205080204" pitchFamily="50" charset="-128"/>
                <a:ea typeface="ＭＳ Ｐゴシック" panose="020B0600070205080204" pitchFamily="50" charset="-128"/>
              </a:rPr>
              <a:t>管理</a:t>
            </a:r>
            <a:endParaRPr lang="en-US" altLang="ja-JP" sz="1600" kern="0" dirty="0" smtClean="0">
              <a:solidFill>
                <a:srgbClr val="39393B"/>
              </a:solidFill>
              <a:latin typeface="ＭＳ Ｐゴシック" panose="020B0600070205080204" pitchFamily="50" charset="-128"/>
              <a:ea typeface="ＭＳ Ｐゴシック" panose="020B0600070205080204" pitchFamily="50" charset="-128"/>
            </a:endParaRPr>
          </a:p>
          <a:p>
            <a:pPr marL="628650" lvl="1" indent="-171450" defTabSz="914400" fontAlgn="auto">
              <a:spcBef>
                <a:spcPts val="300"/>
              </a:spcBef>
              <a:spcAft>
                <a:spcPts val="300"/>
              </a:spcAft>
              <a:buFont typeface="Arial" charset="0"/>
              <a:buChar char="•"/>
              <a:defRPr/>
            </a:pPr>
            <a:r>
              <a:rPr lang="en-US" altLang="ja-JP" sz="1400" kern="0" dirty="0">
                <a:solidFill>
                  <a:srgbClr val="39393B"/>
                </a:solidFill>
                <a:latin typeface="ＭＳ Ｐゴシック" panose="020B0600070205080204" pitchFamily="50" charset="-128"/>
                <a:ea typeface="ＭＳ Ｐゴシック" panose="020B0600070205080204" pitchFamily="50" charset="-128"/>
              </a:rPr>
              <a:t>Cisco </a:t>
            </a:r>
            <a:r>
              <a:rPr lang="en-US" altLang="ja-JP" sz="1400" kern="0" dirty="0" err="1">
                <a:solidFill>
                  <a:srgbClr val="39393B"/>
                </a:solidFill>
                <a:latin typeface="ＭＳ Ｐゴシック" panose="020B0600070205080204" pitchFamily="50" charset="-128"/>
                <a:ea typeface="ＭＳ Ｐゴシック" panose="020B0600070205080204" pitchFamily="50" charset="-128"/>
              </a:rPr>
              <a:t>FindIT</a:t>
            </a:r>
            <a:r>
              <a:rPr lang="en-US" altLang="ja-JP" sz="1400" kern="0" dirty="0">
                <a:solidFill>
                  <a:srgbClr val="39393B"/>
                </a:solidFill>
                <a:latin typeface="ＭＳ Ｐゴシック" panose="020B0600070205080204" pitchFamily="50" charset="-128"/>
                <a:ea typeface="ＭＳ Ｐゴシック" panose="020B0600070205080204" pitchFamily="50" charset="-128"/>
              </a:rPr>
              <a:t> Network Manager </a:t>
            </a:r>
            <a:r>
              <a:rPr lang="ja-JP" altLang="en-US" sz="1400" kern="0" dirty="0">
                <a:solidFill>
                  <a:srgbClr val="39393B"/>
                </a:solidFill>
                <a:latin typeface="ＭＳ Ｐゴシック" panose="020B0600070205080204" pitchFamily="50" charset="-128"/>
                <a:ea typeface="ＭＳ Ｐゴシック" panose="020B0600070205080204" pitchFamily="50" charset="-128"/>
              </a:rPr>
              <a:t>で管理</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可能</a:t>
            </a:r>
            <a:endParaRPr lang="en-US" altLang="ja-JP" sz="1400" kern="0" dirty="0">
              <a:solidFill>
                <a:srgbClr val="39393B"/>
              </a:solidFill>
              <a:latin typeface="ＭＳ Ｐゴシック" panose="020B0600070205080204" pitchFamily="50" charset="-128"/>
              <a:ea typeface="ＭＳ Ｐゴシック" panose="020B0600070205080204" pitchFamily="50" charset="-128"/>
            </a:endParaRPr>
          </a:p>
        </p:txBody>
      </p:sp>
      <p:sp>
        <p:nvSpPr>
          <p:cNvPr id="12" name="Oval 14"/>
          <p:cNvSpPr/>
          <p:nvPr/>
        </p:nvSpPr>
        <p:spPr>
          <a:xfrm rot="20520573">
            <a:off x="6285444" y="1342841"/>
            <a:ext cx="769036" cy="771734"/>
          </a:xfrm>
          <a:prstGeom prst="ellipse">
            <a:avLst/>
          </a:prstGeom>
          <a:solidFill>
            <a:srgbClr val="014093"/>
          </a:solidFill>
          <a:ln w="25400" cap="flat" cmpd="sng" algn="ctr">
            <a:noFill/>
            <a:prstDash val="solid"/>
          </a:ln>
          <a:effectLst/>
        </p:spPr>
        <p:txBody>
          <a:bodyPr lIns="0" tIns="0" rIns="0" bIns="0" anchor="ctr"/>
          <a:lstStyle/>
          <a:p>
            <a:pPr algn="ctr" defTabSz="914400" fontAlgn="auto">
              <a:spcBef>
                <a:spcPts val="0"/>
              </a:spcBef>
              <a:spcAft>
                <a:spcPts val="0"/>
              </a:spcAft>
              <a:defRPr/>
            </a:pPr>
            <a:r>
              <a:rPr lang="en-GB" sz="1200" kern="0" dirty="0" smtClean="0">
                <a:solidFill>
                  <a:srgbClr val="FFFFFF"/>
                </a:solidFill>
                <a:latin typeface="ＭＳ Ｐゴシック" panose="020B0600070205080204" pitchFamily="50" charset="-128"/>
                <a:ea typeface="ＭＳ Ｐゴシック" panose="020B0600070205080204" pitchFamily="50" charset="-128"/>
                <a:cs typeface=""/>
              </a:rPr>
              <a:t>Value 11ac</a:t>
            </a:r>
            <a:endParaRPr lang="en-GB" sz="1200" kern="0" dirty="0">
              <a:solidFill>
                <a:srgbClr val="FFFFFF"/>
              </a:solidFill>
              <a:latin typeface="ＭＳ Ｐゴシック" panose="020B0600070205080204" pitchFamily="50" charset="-128"/>
              <a:ea typeface="ＭＳ Ｐゴシック" panose="020B0600070205080204" pitchFamily="50" charset="-128"/>
              <a:cs typeface=""/>
            </a:endParaRPr>
          </a:p>
        </p:txBody>
      </p:sp>
      <p:cxnSp>
        <p:nvCxnSpPr>
          <p:cNvPr id="13" name="Straight Connector 16"/>
          <p:cNvCxnSpPr/>
          <p:nvPr/>
        </p:nvCxnSpPr>
        <p:spPr>
          <a:xfrm>
            <a:off x="5255895" y="1073149"/>
            <a:ext cx="0" cy="3649663"/>
          </a:xfrm>
          <a:prstGeom prst="line">
            <a:avLst/>
          </a:prstGeom>
          <a:noFill/>
          <a:ln w="19050" cap="flat" cmpd="sng" algn="ctr">
            <a:solidFill>
              <a:srgbClr val="049CD4"/>
            </a:solidFill>
            <a:prstDash val="solid"/>
          </a:ln>
          <a:effectLst/>
        </p:spPr>
      </p:cxnSp>
      <p:pic>
        <p:nvPicPr>
          <p:cNvPr id="14" name="Picture 17" descr="KS0804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669961" y="2000397"/>
            <a:ext cx="1593195" cy="2239732"/>
          </a:xfrm>
          <a:prstGeom prst="rect">
            <a:avLst/>
          </a:prstGeom>
        </p:spPr>
      </p:pic>
      <p:sp>
        <p:nvSpPr>
          <p:cNvPr id="15" name="8-Point Star 38"/>
          <p:cNvSpPr/>
          <p:nvPr/>
        </p:nvSpPr>
        <p:spPr>
          <a:xfrm>
            <a:off x="8289672" y="72252"/>
            <a:ext cx="761262" cy="634979"/>
          </a:xfrm>
          <a:prstGeom prst="star8">
            <a:avLst/>
          </a:prstGeom>
          <a:solidFill>
            <a:srgbClr val="36A4D7"/>
          </a:solidFill>
          <a:ln w="25400" cap="flat" cmpd="sng" algn="ctr">
            <a:noFill/>
            <a:prstDash val="solid"/>
          </a:ln>
          <a:effectLst/>
        </p:spPr>
        <p:txBody>
          <a:bodyPr rtlCol="0" anchor="ctr"/>
          <a:lstStyle/>
          <a:p>
            <a:pPr marL="0" marR="0" lvl="0" indent="0" algn="ctr" defTabSz="68561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New</a:t>
            </a:r>
            <a:endParaRPr kumimoji="0" lang="en-US" sz="120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093963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ＭＳ Ｐゴシック" panose="020B0600070205080204" pitchFamily="50" charset="-128"/>
                <a:ea typeface="ＭＳ Ｐゴシック" panose="020B0600070205080204" pitchFamily="50" charset="-128"/>
              </a:rPr>
              <a:t>WAP581 </a:t>
            </a:r>
            <a:r>
              <a:rPr lang="ja-JP" altLang="en-US" smtClean="0">
                <a:latin typeface="ＭＳ Ｐゴシック" panose="020B0600070205080204" pitchFamily="50" charset="-128"/>
                <a:ea typeface="ＭＳ Ｐゴシック" panose="020B0600070205080204" pitchFamily="50" charset="-128"/>
              </a:rPr>
              <a:t>概要</a:t>
            </a:r>
            <a:endParaRPr lang="ja-JP" altLang="en-US" dirty="0">
              <a:latin typeface="ＭＳ Ｐゴシック" panose="020B0600070205080204" pitchFamily="50" charset="-128"/>
              <a:ea typeface="ＭＳ Ｐゴシック" panose="020B0600070205080204" pitchFamily="50" charset="-128"/>
            </a:endParaRPr>
          </a:p>
        </p:txBody>
      </p:sp>
      <p:sp>
        <p:nvSpPr>
          <p:cNvPr id="12" name="Rectangle 8"/>
          <p:cNvSpPr/>
          <p:nvPr/>
        </p:nvSpPr>
        <p:spPr>
          <a:xfrm>
            <a:off x="5248275" y="1073149"/>
            <a:ext cx="3619500" cy="3644901"/>
          </a:xfrm>
          <a:prstGeom prst="rect">
            <a:avLst/>
          </a:prstGeom>
          <a:solidFill>
            <a:srgbClr val="FFFFFF">
              <a:lumMod val="95000"/>
            </a:srgbClr>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3" name="Rectangle 2"/>
          <p:cNvSpPr/>
          <p:nvPr/>
        </p:nvSpPr>
        <p:spPr>
          <a:xfrm>
            <a:off x="273050" y="1077913"/>
            <a:ext cx="4975225" cy="3644900"/>
          </a:xfrm>
          <a:prstGeom prst="rect">
            <a:avLst/>
          </a:prstGeom>
          <a:solidFill>
            <a:srgbClr val="FFFFFF">
              <a:lumMod val="95000"/>
              <a:alpha val="50000"/>
            </a:srgbClr>
          </a:solidFill>
          <a:ln w="25400" cap="flat" cmpd="sng" algn="ctr">
            <a:solidFill>
              <a:srgbClr val="FFFFFF">
                <a:lumMod val="95000"/>
              </a:srgbClr>
            </a:solidFill>
            <a:prstDash val="solid"/>
          </a:ln>
          <a:effectLst/>
        </p:spPr>
        <p:txBody>
          <a:bodyPr lIns="274320" tIns="0" rIns="182880" bIns="0" rtlCol="0" anchor="ctr" anchorCtr="0"/>
          <a:lstStyle/>
          <a:p>
            <a:pPr defTabSz="914400" fontAlgn="auto">
              <a:spcBef>
                <a:spcPts val="300"/>
              </a:spcBef>
              <a:spcAft>
                <a:spcPts val="300"/>
              </a:spcAft>
              <a:defRPr/>
            </a:pPr>
            <a:r>
              <a:rPr lang="en-US" altLang="ja-JP" sz="1400" kern="0" dirty="0">
                <a:solidFill>
                  <a:srgbClr val="39393B"/>
                </a:solidFill>
                <a:latin typeface="ＭＳ Ｐゴシック" panose="020B0600070205080204" pitchFamily="50" charset="-128"/>
                <a:ea typeface="ＭＳ Ｐゴシック" panose="020B0600070205080204" pitchFamily="50" charset="-128"/>
              </a:rPr>
              <a:t>”All Wireless Office” </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を可能にする</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シンプル</a:t>
            </a:r>
            <a:r>
              <a:rPr lang="en-US" altLang="ja-JP" sz="1400" kern="0" dirty="0" smtClean="0">
                <a:solidFill>
                  <a:srgbClr val="39393B"/>
                </a:solidFill>
                <a:latin typeface="ＭＳ Ｐゴシック" panose="020B0600070205080204" pitchFamily="50" charset="-128"/>
                <a:ea typeface="ＭＳ Ｐゴシック" panose="020B0600070205080204" pitchFamily="50" charset="-128"/>
              </a:rPr>
              <a:t> </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ソリューション</a:t>
            </a:r>
            <a:endParaRPr lang="en-US"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28650" lvl="1" indent="-171450" defTabSz="914400" fontAlgn="auto">
              <a:spcBef>
                <a:spcPts val="300"/>
              </a:spcBef>
              <a:spcAft>
                <a:spcPts val="300"/>
              </a:spcAft>
              <a:buFont typeface="Arial" charset="0"/>
              <a:buChar char="•"/>
              <a:defRPr/>
            </a:pPr>
            <a:r>
              <a:rPr lang="en-US" altLang="ja-JP" sz="1100" kern="0" dirty="0">
                <a:solidFill>
                  <a:srgbClr val="39393B"/>
                </a:solidFill>
                <a:latin typeface="ＭＳ Ｐゴシック" panose="020B0600070205080204" pitchFamily="50" charset="-128"/>
                <a:ea typeface="ＭＳ Ｐゴシック" panose="020B0600070205080204" pitchFamily="50" charset="-128"/>
              </a:rPr>
              <a:t>2.5GbE NBASE-T Gigabit Ethernet (</a:t>
            </a:r>
            <a:r>
              <a:rPr lang="en-US" altLang="ja-JP" sz="1100" kern="0" dirty="0" err="1">
                <a:solidFill>
                  <a:srgbClr val="39393B"/>
                </a:solidFill>
                <a:latin typeface="ＭＳ Ｐゴシック" panose="020B0600070205080204" pitchFamily="50" charset="-128"/>
                <a:ea typeface="ＭＳ Ｐゴシック" panose="020B0600070205080204" pitchFamily="50" charset="-128"/>
              </a:rPr>
              <a:t>GbE</a:t>
            </a:r>
            <a:r>
              <a:rPr lang="en-US" altLang="ja-JP" sz="1100" kern="0" dirty="0">
                <a:solidFill>
                  <a:srgbClr val="39393B"/>
                </a:solidFill>
                <a:latin typeface="ＭＳ Ｐゴシック" panose="020B0600070205080204" pitchFamily="50" charset="-128"/>
                <a:ea typeface="ＭＳ Ｐゴシック" panose="020B0600070205080204" pitchFamily="50" charset="-128"/>
              </a:rPr>
              <a:t>) </a:t>
            </a:r>
            <a:r>
              <a:rPr lang="ja-JP" altLang="en-US" sz="1100" kern="0" dirty="0">
                <a:solidFill>
                  <a:srgbClr val="39393B"/>
                </a:solidFill>
                <a:latin typeface="ＭＳ Ｐゴシック" panose="020B0600070205080204" pitchFamily="50" charset="-128"/>
                <a:ea typeface="ＭＳ Ｐゴシック" panose="020B0600070205080204" pitchFamily="50" charset="-128"/>
              </a:rPr>
              <a:t>ポート</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rPr>
              <a:t> </a:t>
            </a:r>
            <a:r>
              <a:rPr lang="en-US" altLang="ja-JP" sz="1100" kern="0" dirty="0">
                <a:solidFill>
                  <a:srgbClr val="39393B"/>
                </a:solidFill>
                <a:latin typeface="ＭＳ Ｐゴシック" panose="020B0600070205080204" pitchFamily="50" charset="-128"/>
                <a:ea typeface="ＭＳ Ｐゴシック" panose="020B0600070205080204" pitchFamily="50" charset="-128"/>
              </a:rPr>
              <a:t>+ 1 </a:t>
            </a:r>
            <a:r>
              <a:rPr lang="en-US" altLang="ja-JP" sz="1100" kern="0" dirty="0" err="1">
                <a:solidFill>
                  <a:srgbClr val="39393B"/>
                </a:solidFill>
                <a:latin typeface="ＭＳ Ｐゴシック" panose="020B0600070205080204" pitchFamily="50" charset="-128"/>
                <a:ea typeface="ＭＳ Ｐゴシック" panose="020B0600070205080204" pitchFamily="50" charset="-128"/>
              </a:rPr>
              <a:t>GbE</a:t>
            </a:r>
            <a:r>
              <a:rPr lang="en-US" altLang="ja-JP" sz="1100" kern="0" dirty="0">
                <a:solidFill>
                  <a:srgbClr val="39393B"/>
                </a:solidFill>
                <a:latin typeface="ＭＳ Ｐゴシック" panose="020B0600070205080204" pitchFamily="50" charset="-128"/>
                <a:ea typeface="ＭＳ Ｐゴシック" panose="020B0600070205080204" pitchFamily="50" charset="-128"/>
              </a:rPr>
              <a:t> </a:t>
            </a:r>
            <a:r>
              <a:rPr lang="ja-JP" altLang="en-US" sz="1100" kern="0" dirty="0">
                <a:solidFill>
                  <a:srgbClr val="39393B"/>
                </a:solidFill>
                <a:latin typeface="ＭＳ Ｐゴシック" panose="020B0600070205080204" pitchFamily="50" charset="-128"/>
                <a:ea typeface="ＭＳ Ｐゴシック" panose="020B0600070205080204" pitchFamily="50" charset="-128"/>
              </a:rPr>
              <a:t>ポート</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28650" lvl="1" indent="-171450" defTabSz="914400" fontAlgn="auto">
              <a:spcBef>
                <a:spcPts val="300"/>
              </a:spcBef>
              <a:spcAft>
                <a:spcPts val="300"/>
              </a:spcAft>
              <a:buFont typeface="Arial" charset="0"/>
              <a:buChar char="•"/>
              <a:defRPr/>
            </a:pPr>
            <a:r>
              <a:rPr lang="en-US" sz="1100" kern="0" dirty="0" smtClean="0">
                <a:solidFill>
                  <a:srgbClr val="39393B"/>
                </a:solidFill>
                <a:latin typeface="ＭＳ Ｐゴシック" panose="020B0600070205080204" pitchFamily="50" charset="-128"/>
                <a:ea typeface="ＭＳ Ｐゴシック" panose="020B0600070205080204" pitchFamily="50" charset="-128"/>
                <a:cs typeface=""/>
              </a:rPr>
              <a:t>Multi-User MIMO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同時</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ダウン</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ストリーム</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接続を提供</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28650" lvl="1" indent="-171450" defTabSz="914400" fontAlgn="auto">
              <a:spcBef>
                <a:spcPts val="300"/>
              </a:spcBef>
              <a:spcAft>
                <a:spcPts val="300"/>
              </a:spcAft>
              <a:buFont typeface="Arial" charset="0"/>
              <a:buChar char="•"/>
              <a:defRPr/>
            </a:pPr>
            <a:r>
              <a:rPr lang="en-US" sz="1100" kern="0" dirty="0" smtClean="0">
                <a:solidFill>
                  <a:srgbClr val="39393B"/>
                </a:solidFill>
                <a:latin typeface="ＭＳ Ｐゴシック" panose="020B0600070205080204" pitchFamily="50" charset="-128"/>
                <a:ea typeface="ＭＳ Ｐゴシック" panose="020B0600070205080204" pitchFamily="50" charset="-128"/>
                <a:cs typeface=""/>
              </a:rPr>
              <a:t>AC Wave 2 2800Mbps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データレート</a:t>
            </a:r>
            <a:r>
              <a:rPr lang="en-US" sz="1100" kern="0" dirty="0" smtClean="0">
                <a:solidFill>
                  <a:srgbClr val="39393B"/>
                </a:solidFill>
                <a:latin typeface="ＭＳ Ｐゴシック" panose="020B0600070205080204" pitchFamily="50" charset="-128"/>
                <a:ea typeface="ＭＳ Ｐゴシック" panose="020B0600070205080204" pitchFamily="50" charset="-128"/>
                <a:cs typeface=""/>
              </a:rPr>
              <a:t> Wi-Fi – 4x4 11ac (1024QAM)</a:t>
            </a:r>
          </a:p>
          <a:p>
            <a:pPr defTabSz="914400" fontAlgn="auto">
              <a:spcBef>
                <a:spcPts val="300"/>
              </a:spcBef>
              <a:spcAft>
                <a:spcPts val="300"/>
              </a:spcAft>
              <a:defRPr/>
            </a:pPr>
            <a:r>
              <a:rPr lang="ja-JP" altLang="en-US" sz="1400" kern="0" dirty="0">
                <a:solidFill>
                  <a:srgbClr val="39393B"/>
                </a:solidFill>
                <a:latin typeface="ＭＳ Ｐゴシック" panose="020B0600070205080204" pitchFamily="50" charset="-128"/>
                <a:ea typeface="ＭＳ Ｐゴシック" panose="020B0600070205080204" pitchFamily="50" charset="-128"/>
              </a:rPr>
              <a:t>セキュアに従業員、ビジター、ゲストを</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接続</a:t>
            </a:r>
            <a:endParaRPr lang="en-US"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40080" lvl="1" indent="-182880" defTabSz="914400" fontAlgn="auto">
              <a:spcBef>
                <a:spcPts val="300"/>
              </a:spcBef>
              <a:spcAft>
                <a:spcPts val="300"/>
              </a:spcAft>
              <a:buFont typeface="Wingdings" panose="05000000000000000000" pitchFamily="2" charset="2"/>
              <a:buChar char="§"/>
              <a:defRPr/>
            </a:pP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WAP581</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あたり最大</a:t>
            </a:r>
            <a:r>
              <a:rPr lang="en-US" sz="1100" kern="0" dirty="0" smtClean="0">
                <a:solidFill>
                  <a:srgbClr val="39393B"/>
                </a:solidFill>
                <a:latin typeface="ＭＳ Ｐゴシック" panose="020B0600070205080204" pitchFamily="50" charset="-128"/>
                <a:ea typeface="ＭＳ Ｐゴシック" panose="020B0600070205080204" pitchFamily="50" charset="-128"/>
                <a:cs typeface=""/>
              </a:rPr>
              <a:t>128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クライアント、</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キャプティブ</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ポータル</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による</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ゲスト</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アクセス</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40080" lvl="1" indent="-182880" defTabSz="914400" fontAlgn="auto">
              <a:spcBef>
                <a:spcPts val="300"/>
              </a:spcBef>
              <a:spcAft>
                <a:spcPts val="300"/>
              </a:spcAft>
              <a:buFont typeface="Wingdings" panose="05000000000000000000" pitchFamily="2" charset="2"/>
              <a:buChar char="§"/>
              <a:defRPr/>
            </a:pP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1</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クラスタあたり最大</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16</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WAP</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defTabSz="914400" fontAlgn="auto">
              <a:spcBef>
                <a:spcPts val="300"/>
              </a:spcBef>
              <a:spcAft>
                <a:spcPts val="300"/>
              </a:spcAft>
              <a:defRPr/>
            </a:pPr>
            <a:r>
              <a:rPr lang="ja-JP" altLang="en-US" sz="1400" kern="0" dirty="0">
                <a:solidFill>
                  <a:srgbClr val="39393B"/>
                </a:solidFill>
                <a:latin typeface="ＭＳ Ｐゴシック" panose="020B0600070205080204" pitchFamily="50" charset="-128"/>
                <a:ea typeface="ＭＳ Ｐゴシック" panose="020B0600070205080204" pitchFamily="50" charset="-128"/>
              </a:rPr>
              <a:t>自動的なネットワーク</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rPr>
              <a:t>管理</a:t>
            </a:r>
            <a:endParaRPr lang="en-US"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40080" lvl="1" indent="-182880" defTabSz="914400" fontAlgn="auto">
              <a:spcBef>
                <a:spcPts val="300"/>
              </a:spcBef>
              <a:spcAft>
                <a:spcPts val="300"/>
              </a:spcAft>
              <a:buFont typeface="Wingdings" panose="05000000000000000000" pitchFamily="2" charset="2"/>
              <a:buChar char="§"/>
              <a:defRPr/>
            </a:pP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シングル</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ポイント</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設定、</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コントローラレス</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マルチ</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AP</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管理</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40080" lvl="1" indent="-182880" defTabSz="914400" fontAlgn="auto">
              <a:spcBef>
                <a:spcPts val="300"/>
              </a:spcBef>
              <a:spcAft>
                <a:spcPts val="300"/>
              </a:spcAft>
              <a:buFont typeface="Wingdings" panose="05000000000000000000" pitchFamily="2" charset="2"/>
              <a:buChar char="§"/>
              <a:defRPr/>
            </a:pPr>
            <a:r>
              <a:rPr lang="en-US" altLang="ja-JP" sz="1100" kern="0" dirty="0">
                <a:solidFill>
                  <a:srgbClr val="39393B"/>
                </a:solidFill>
                <a:latin typeface="ＭＳ Ｐゴシック" panose="020B0600070205080204" pitchFamily="50" charset="-128"/>
                <a:ea typeface="ＭＳ Ｐゴシック" panose="020B0600070205080204" pitchFamily="50" charset="-128"/>
              </a:rPr>
              <a:t>Cisco </a:t>
            </a:r>
            <a:r>
              <a:rPr lang="en-US" altLang="ja-JP" sz="1100" kern="0" dirty="0" err="1">
                <a:solidFill>
                  <a:srgbClr val="39393B"/>
                </a:solidFill>
                <a:latin typeface="ＭＳ Ｐゴシック" panose="020B0600070205080204" pitchFamily="50" charset="-128"/>
                <a:ea typeface="ＭＳ Ｐゴシック" panose="020B0600070205080204" pitchFamily="50" charset="-128"/>
              </a:rPr>
              <a:t>FindIT</a:t>
            </a:r>
            <a:r>
              <a:rPr lang="en-US" altLang="ja-JP" sz="1100" kern="0" dirty="0">
                <a:solidFill>
                  <a:srgbClr val="39393B"/>
                </a:solidFill>
                <a:latin typeface="ＭＳ Ｐゴシック" panose="020B0600070205080204" pitchFamily="50" charset="-128"/>
                <a:ea typeface="ＭＳ Ｐゴシック" panose="020B0600070205080204" pitchFamily="50" charset="-128"/>
              </a:rPr>
              <a:t> Network Manager </a:t>
            </a:r>
            <a:r>
              <a:rPr lang="ja-JP" altLang="en-US" sz="1100" kern="0" dirty="0">
                <a:solidFill>
                  <a:srgbClr val="39393B"/>
                </a:solidFill>
                <a:latin typeface="ＭＳ Ｐゴシック" panose="020B0600070205080204" pitchFamily="50" charset="-128"/>
                <a:ea typeface="ＭＳ Ｐゴシック" panose="020B0600070205080204" pitchFamily="50" charset="-128"/>
              </a:rPr>
              <a:t>で管理</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rPr>
              <a:t>可能</a:t>
            </a:r>
            <a:r>
              <a:rPr lang="en-US" sz="1100" kern="0" dirty="0" smtClean="0">
                <a:solidFill>
                  <a:srgbClr val="39393B"/>
                </a:solidFill>
                <a:latin typeface="ＭＳ Ｐゴシック" panose="020B0600070205080204" pitchFamily="50" charset="-128"/>
                <a:ea typeface="ＭＳ Ｐゴシック" panose="020B0600070205080204" pitchFamily="50" charset="-128"/>
                <a:cs typeface=""/>
              </a:rPr>
              <a:t> </a:t>
            </a:r>
          </a:p>
          <a:p>
            <a:pPr defTabSz="914400" fontAlgn="auto">
              <a:spcBef>
                <a:spcPts val="300"/>
              </a:spcBef>
              <a:spcAft>
                <a:spcPts val="300"/>
              </a:spcAft>
              <a:defRPr/>
            </a:pPr>
            <a:r>
              <a:rPr lang="en-US" altLang="ja-JP" sz="1400" kern="0" dirty="0" smtClean="0">
                <a:solidFill>
                  <a:srgbClr val="39393B"/>
                </a:solidFill>
                <a:latin typeface="ＭＳ Ｐゴシック" panose="020B0600070205080204" pitchFamily="50" charset="-128"/>
                <a:ea typeface="ＭＳ Ｐゴシック" panose="020B0600070205080204" pitchFamily="50" charset="-128"/>
                <a:cs typeface=""/>
              </a:rPr>
              <a:t>WLAN</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と</a:t>
            </a:r>
            <a:r>
              <a:rPr lang="en-US" altLang="ja-JP" sz="1400" kern="0" dirty="0" smtClean="0">
                <a:solidFill>
                  <a:srgbClr val="39393B"/>
                </a:solidFill>
                <a:latin typeface="ＭＳ Ｐゴシック" panose="020B0600070205080204" pitchFamily="50" charset="-128"/>
                <a:ea typeface="ＭＳ Ｐゴシック" panose="020B0600070205080204" pitchFamily="50" charset="-128"/>
                <a:cs typeface=""/>
              </a:rPr>
              <a:t>Airwave</a:t>
            </a:r>
            <a:r>
              <a:rPr lang="ja-JP" altLang="en-US" sz="1400" kern="0" dirty="0" smtClean="0">
                <a:solidFill>
                  <a:srgbClr val="39393B"/>
                </a:solidFill>
                <a:latin typeface="ＭＳ Ｐゴシック" panose="020B0600070205080204" pitchFamily="50" charset="-128"/>
                <a:ea typeface="ＭＳ Ｐゴシック" panose="020B0600070205080204" pitchFamily="50" charset="-128"/>
                <a:cs typeface=""/>
              </a:rPr>
              <a:t>で見える化</a:t>
            </a:r>
            <a:endParaRPr lang="en-US" sz="14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40080" lvl="1" indent="-182880" defTabSz="914400" fontAlgn="auto">
              <a:spcBef>
                <a:spcPts val="300"/>
              </a:spcBef>
              <a:spcAft>
                <a:spcPts val="300"/>
              </a:spcAft>
              <a:buFont typeface="Wingdings" panose="05000000000000000000" pitchFamily="2" charset="2"/>
              <a:buChar char="§"/>
              <a:defRPr/>
            </a:pP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次世代</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ユーザイ</a:t>
            </a:r>
            <a:r>
              <a:rPr lang="en-US" altLang="ja-JP" sz="1100" kern="0" dirty="0" smtClean="0">
                <a:solidFill>
                  <a:srgbClr val="39393B"/>
                </a:solidFill>
                <a:latin typeface="ＭＳ Ｐゴシック" panose="020B0600070205080204" pitchFamily="50" charset="-128"/>
                <a:ea typeface="ＭＳ Ｐゴシック" panose="020B0600070205080204" pitchFamily="50" charset="-128"/>
                <a:cs typeface=""/>
              </a:rPr>
              <a:t> </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ンターフェイス</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a:p>
            <a:pPr marL="640080" lvl="1" indent="-182880" defTabSz="914400" fontAlgn="auto">
              <a:spcBef>
                <a:spcPts val="300"/>
              </a:spcBef>
              <a:spcAft>
                <a:spcPts val="300"/>
              </a:spcAft>
              <a:buFont typeface="Wingdings" panose="05000000000000000000" pitchFamily="2" charset="2"/>
              <a:buChar char="§"/>
              <a:defRPr/>
            </a:pPr>
            <a:r>
              <a:rPr lang="en-US" sz="1100" kern="0" dirty="0" smtClean="0">
                <a:solidFill>
                  <a:srgbClr val="39393B"/>
                </a:solidFill>
                <a:latin typeface="ＭＳ Ｐゴシック" panose="020B0600070205080204" pitchFamily="50" charset="-128"/>
                <a:ea typeface="ＭＳ Ｐゴシック" panose="020B0600070205080204" pitchFamily="50" charset="-128"/>
                <a:cs typeface=""/>
              </a:rPr>
              <a:t>RF </a:t>
            </a:r>
            <a:r>
              <a:rPr lang="ja-JP" altLang="en-US" sz="1100" kern="0" dirty="0">
                <a:solidFill>
                  <a:srgbClr val="39393B"/>
                </a:solidFill>
                <a:latin typeface="ＭＳ Ｐゴシック" panose="020B0600070205080204" pitchFamily="50" charset="-128"/>
                <a:ea typeface="ＭＳ Ｐゴシック" panose="020B0600070205080204" pitchFamily="50" charset="-128"/>
                <a:cs typeface=""/>
              </a:rPr>
              <a:t>スペクトラム</a:t>
            </a:r>
            <a:r>
              <a:rPr lang="ja-JP" altLang="en-US" sz="1100" kern="0" dirty="0" smtClean="0">
                <a:solidFill>
                  <a:srgbClr val="39393B"/>
                </a:solidFill>
                <a:latin typeface="ＭＳ Ｐゴシック" panose="020B0600070205080204" pitchFamily="50" charset="-128"/>
                <a:ea typeface="ＭＳ Ｐゴシック" panose="020B0600070205080204" pitchFamily="50" charset="-128"/>
                <a:cs typeface=""/>
              </a:rPr>
              <a:t>分析ツール</a:t>
            </a:r>
            <a:endParaRPr lang="en-US" sz="1100" kern="0" dirty="0" smtClean="0">
              <a:solidFill>
                <a:srgbClr val="39393B"/>
              </a:solidFill>
              <a:latin typeface="ＭＳ Ｐゴシック" panose="020B0600070205080204" pitchFamily="50" charset="-128"/>
              <a:ea typeface="ＭＳ Ｐゴシック" panose="020B0600070205080204" pitchFamily="50" charset="-128"/>
              <a:cs typeface=""/>
            </a:endParaRPr>
          </a:p>
        </p:txBody>
      </p:sp>
      <p:pic>
        <p:nvPicPr>
          <p:cNvPr id="14" name="Picture 5" descr="KS0802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3069" y="1387848"/>
            <a:ext cx="2169250" cy="1735400"/>
          </a:xfrm>
          <a:prstGeom prst="rect">
            <a:avLst/>
          </a:prstGeom>
        </p:spPr>
      </p:pic>
      <p:pic>
        <p:nvPicPr>
          <p:cNvPr id="15" name="Picture 6" descr="KS0804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506" y="3333602"/>
            <a:ext cx="1672270" cy="1337816"/>
          </a:xfrm>
          <a:prstGeom prst="rect">
            <a:avLst/>
          </a:prstGeom>
        </p:spPr>
      </p:pic>
      <p:sp>
        <p:nvSpPr>
          <p:cNvPr id="16" name="Oval 10"/>
          <p:cNvSpPr/>
          <p:nvPr/>
        </p:nvSpPr>
        <p:spPr>
          <a:xfrm rot="20520573">
            <a:off x="5800546" y="1331590"/>
            <a:ext cx="769036" cy="771734"/>
          </a:xfrm>
          <a:prstGeom prst="ellipse">
            <a:avLst/>
          </a:prstGeom>
          <a:solidFill>
            <a:srgbClr val="014093"/>
          </a:solidFill>
          <a:ln w="25400" cap="flat" cmpd="sng" algn="ctr">
            <a:noFill/>
            <a:prstDash val="solid"/>
          </a:ln>
          <a:effectLst/>
        </p:spPr>
        <p:txBody>
          <a:bodyPr lIns="0" tIns="0" rIns="0" bIns="0" anchor="ctr"/>
          <a:lstStyle/>
          <a:p>
            <a:pPr algn="ctr" defTabSz="914400" fontAlgn="auto">
              <a:spcBef>
                <a:spcPts val="0"/>
              </a:spcBef>
              <a:spcAft>
                <a:spcPts val="0"/>
              </a:spcAft>
              <a:defRPr/>
            </a:pPr>
            <a:r>
              <a:rPr lang="en-GB" sz="1200" kern="0" dirty="0">
                <a:solidFill>
                  <a:srgbClr val="FFFFFF"/>
                </a:solidFill>
                <a:latin typeface="ＭＳ Ｐゴシック" panose="020B0600070205080204" pitchFamily="50" charset="-128"/>
                <a:ea typeface="ＭＳ Ｐゴシック" panose="020B0600070205080204" pitchFamily="50" charset="-128"/>
                <a:cs typeface=""/>
              </a:rPr>
              <a:t>Wave 2 11ac</a:t>
            </a:r>
          </a:p>
        </p:txBody>
      </p:sp>
      <p:cxnSp>
        <p:nvCxnSpPr>
          <p:cNvPr id="17" name="Straight Connector 12"/>
          <p:cNvCxnSpPr/>
          <p:nvPr/>
        </p:nvCxnSpPr>
        <p:spPr>
          <a:xfrm>
            <a:off x="5255895" y="1073149"/>
            <a:ext cx="0" cy="3649663"/>
          </a:xfrm>
          <a:prstGeom prst="line">
            <a:avLst/>
          </a:prstGeom>
          <a:noFill/>
          <a:ln w="19050" cap="flat" cmpd="sng" algn="ctr">
            <a:solidFill>
              <a:srgbClr val="049CD4"/>
            </a:solidFill>
            <a:prstDash val="solid"/>
          </a:ln>
          <a:effectLst/>
        </p:spPr>
      </p:cxnSp>
      <p:sp>
        <p:nvSpPr>
          <p:cNvPr id="18" name="Oval 13"/>
          <p:cNvSpPr/>
          <p:nvPr/>
        </p:nvSpPr>
        <p:spPr>
          <a:xfrm rot="897544">
            <a:off x="8067694" y="2842558"/>
            <a:ext cx="769036" cy="771734"/>
          </a:xfrm>
          <a:prstGeom prst="ellipse">
            <a:avLst/>
          </a:prstGeom>
          <a:solidFill>
            <a:srgbClr val="014093"/>
          </a:solidFill>
          <a:ln w="25400" cap="flat" cmpd="sng" algn="ctr">
            <a:noFill/>
            <a:prstDash val="solid"/>
          </a:ln>
          <a:effectLst/>
        </p:spPr>
        <p:txBody>
          <a:bodyPr lIns="0" tIns="0" rIns="0" bIns="0" anchor="ctr"/>
          <a:lstStyle/>
          <a:p>
            <a:pPr algn="ctr" defTabSz="914400" fontAlgn="auto">
              <a:spcBef>
                <a:spcPts val="0"/>
              </a:spcBef>
              <a:spcAft>
                <a:spcPts val="0"/>
              </a:spcAft>
              <a:defRPr/>
            </a:pPr>
            <a:r>
              <a:rPr lang="en-US" altLang="ja-JP" sz="1200" kern="0" dirty="0" err="1" smtClean="0">
                <a:solidFill>
                  <a:srgbClr val="FFFFFF"/>
                </a:solidFill>
                <a:latin typeface="ＭＳ Ｐゴシック" panose="020B0600070205080204" pitchFamily="50" charset="-128"/>
                <a:ea typeface="ＭＳ Ｐゴシック" panose="020B0600070205080204" pitchFamily="50" charset="-128"/>
                <a:cs typeface=""/>
              </a:rPr>
              <a:t>mGig</a:t>
            </a:r>
            <a:r>
              <a:rPr lang="en-US" altLang="ja-JP" sz="1200" kern="0" dirty="0" smtClean="0">
                <a:solidFill>
                  <a:srgbClr val="FFFFFF"/>
                </a:solidFill>
                <a:latin typeface="ＭＳ Ｐゴシック" panose="020B0600070205080204" pitchFamily="50" charset="-128"/>
                <a:ea typeface="ＭＳ Ｐゴシック" panose="020B0600070205080204" pitchFamily="50" charset="-128"/>
                <a:cs typeface=""/>
              </a:rPr>
              <a:t/>
            </a:r>
            <a:br>
              <a:rPr lang="en-US" altLang="ja-JP" sz="1200" kern="0" dirty="0" smtClean="0">
                <a:solidFill>
                  <a:srgbClr val="FFFFFF"/>
                </a:solidFill>
                <a:latin typeface="ＭＳ Ｐゴシック" panose="020B0600070205080204" pitchFamily="50" charset="-128"/>
                <a:ea typeface="ＭＳ Ｐゴシック" panose="020B0600070205080204" pitchFamily="50" charset="-128"/>
                <a:cs typeface=""/>
              </a:rPr>
            </a:br>
            <a:r>
              <a:rPr lang="en-GB" sz="1200" kern="0" dirty="0" smtClean="0">
                <a:solidFill>
                  <a:srgbClr val="FFFFFF"/>
                </a:solidFill>
                <a:latin typeface="ＭＳ Ｐゴシック" panose="020B0600070205080204" pitchFamily="50" charset="-128"/>
                <a:ea typeface="ＭＳ Ｐゴシック" panose="020B0600070205080204" pitchFamily="50" charset="-128"/>
                <a:cs typeface=""/>
              </a:rPr>
              <a:t>2.5GbE</a:t>
            </a:r>
            <a:endParaRPr lang="en-GB" sz="1200" kern="0" dirty="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9" name="8-Point Star 38"/>
          <p:cNvSpPr/>
          <p:nvPr/>
        </p:nvSpPr>
        <p:spPr>
          <a:xfrm>
            <a:off x="8289672" y="72252"/>
            <a:ext cx="761262" cy="634979"/>
          </a:xfrm>
          <a:prstGeom prst="star8">
            <a:avLst/>
          </a:prstGeom>
          <a:solidFill>
            <a:srgbClr val="36A4D7"/>
          </a:solidFill>
          <a:ln w="25400" cap="flat" cmpd="sng" algn="ctr">
            <a:noFill/>
            <a:prstDash val="solid"/>
          </a:ln>
          <a:effectLst/>
        </p:spPr>
        <p:txBody>
          <a:bodyPr rtlCol="0" anchor="ctr"/>
          <a:lstStyle/>
          <a:p>
            <a:pPr marL="0" marR="0" lvl="0" indent="0" algn="ctr" defTabSz="68561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New</a:t>
            </a:r>
            <a:endParaRPr kumimoji="0" lang="en-US" sz="120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86487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2419" y="2387183"/>
            <a:ext cx="2830662" cy="2398959"/>
          </a:xfrm>
          <a:prstGeom prst="rect">
            <a:avLst/>
          </a:prstGeom>
          <a:ln>
            <a:solidFill>
              <a:srgbClr val="FFFFFF">
                <a:lumMod val="85000"/>
              </a:srgbClr>
            </a:solidFill>
          </a:ln>
        </p:spPr>
      </p:pic>
      <p:sp>
        <p:nvSpPr>
          <p:cNvPr id="8" name="タイトル 1"/>
          <p:cNvSpPr txBox="1">
            <a:spLocks/>
          </p:cNvSpPr>
          <p:nvPr/>
        </p:nvSpPr>
        <p:spPr bwMode="auto">
          <a:xfrm>
            <a:off x="437766" y="341313"/>
            <a:ext cx="642705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dirty="0" smtClean="0">
                <a:latin typeface="ＭＳ Ｐゴシック" panose="020B0600070205080204" pitchFamily="50" charset="-128"/>
                <a:ea typeface="ＭＳ Ｐゴシック" panose="020B0600070205080204" pitchFamily="50" charset="-128"/>
              </a:rPr>
              <a:t>WAP </a:t>
            </a:r>
            <a:r>
              <a:rPr kumimoji="1" lang="en-US" altLang="ja-JP" dirty="0" smtClean="0">
                <a:latin typeface="ＭＳ Ｐゴシック" panose="020B0600070205080204" pitchFamily="50" charset="-128"/>
                <a:ea typeface="ＭＳ Ｐゴシック" panose="020B0600070205080204" pitchFamily="50" charset="-128"/>
              </a:rPr>
              <a:t>125 / 581 </a:t>
            </a:r>
            <a:r>
              <a:rPr kumimoji="1" lang="ja-JP" altLang="en-US" dirty="0" smtClean="0">
                <a:latin typeface="ＭＳ Ｐゴシック" panose="020B0600070205080204" pitchFamily="50" charset="-128"/>
                <a:ea typeface="ＭＳ Ｐゴシック" panose="020B0600070205080204" pitchFamily="50" charset="-128"/>
              </a:rPr>
              <a:t>新</a:t>
            </a:r>
            <a:r>
              <a:rPr kumimoji="1" lang="en-US" altLang="ja-JP" dirty="0" smtClean="0">
                <a:latin typeface="ＭＳ Ｐゴシック" panose="020B0600070205080204" pitchFamily="50" charset="-128"/>
                <a:ea typeface="ＭＳ Ｐゴシック" panose="020B0600070205080204" pitchFamily="50" charset="-128"/>
              </a:rPr>
              <a:t>GUI</a:t>
            </a:r>
            <a:br>
              <a:rPr kumimoji="1" lang="en-US" altLang="ja-JP" dirty="0" smtClean="0">
                <a:latin typeface="ＭＳ Ｐゴシック" panose="020B0600070205080204" pitchFamily="50" charset="-128"/>
                <a:ea typeface="ＭＳ Ｐゴシック" panose="020B0600070205080204" pitchFamily="50" charset="-128"/>
              </a:rPr>
            </a:br>
            <a:r>
              <a:rPr lang="en-US" altLang="ja-JP" sz="2000" dirty="0" err="1" smtClean="0">
                <a:latin typeface="ＭＳ Ｐゴシック" panose="020B0600070205080204" pitchFamily="50" charset="-128"/>
                <a:ea typeface="ＭＳ Ｐゴシック" panose="020B0600070205080204" pitchFamily="50" charset="-128"/>
              </a:rPr>
              <a:t>MobilityExpress</a:t>
            </a:r>
            <a:r>
              <a:rPr lang="en-US" altLang="ja-JP" sz="2000" dirty="0" smtClean="0">
                <a:latin typeface="ＭＳ Ｐゴシック" panose="020B0600070205080204" pitchFamily="50" charset="-128"/>
                <a:ea typeface="ＭＳ Ｐゴシック" panose="020B0600070205080204" pitchFamily="50" charset="-128"/>
              </a:rPr>
              <a:t> </a:t>
            </a:r>
            <a:r>
              <a:rPr lang="ja-JP" altLang="en-US" sz="2000" dirty="0" smtClean="0">
                <a:latin typeface="ＭＳ Ｐゴシック" panose="020B0600070205080204" pitchFamily="50" charset="-128"/>
                <a:ea typeface="ＭＳ Ｐゴシック" panose="020B0600070205080204" pitchFamily="50" charset="-128"/>
              </a:rPr>
              <a:t>に</a:t>
            </a:r>
            <a:r>
              <a:rPr lang="ja-JP" altLang="en-US" sz="2000" dirty="0" smtClean="0">
                <a:latin typeface="ＭＳ Ｐゴシック" panose="020B0600070205080204" pitchFamily="50" charset="-128"/>
                <a:ea typeface="ＭＳ Ｐゴシック" panose="020B0600070205080204" pitchFamily="50" charset="-128"/>
              </a:rPr>
              <a:t>近い</a:t>
            </a:r>
            <a:r>
              <a:rPr lang="en-US" altLang="ja-JP" sz="2000" dirty="0" smtClean="0">
                <a:latin typeface="ＭＳ Ｐゴシック" panose="020B0600070205080204" pitchFamily="50" charset="-128"/>
                <a:ea typeface="ＭＳ Ｐゴシック" panose="020B0600070205080204" pitchFamily="50" charset="-128"/>
              </a:rPr>
              <a:t>GUI </a:t>
            </a:r>
            <a:r>
              <a:rPr lang="ja-JP" altLang="en-US" sz="2000" dirty="0" smtClean="0">
                <a:latin typeface="ＭＳ Ｐゴシック" panose="020B0600070205080204" pitchFamily="50" charset="-128"/>
                <a:ea typeface="ＭＳ Ｐゴシック" panose="020B0600070205080204" pitchFamily="50" charset="-128"/>
              </a:rPr>
              <a:t>に</a:t>
            </a:r>
            <a:r>
              <a:rPr lang="ja-JP" altLang="en-US" sz="2000" dirty="0" smtClean="0">
                <a:latin typeface="ＭＳ Ｐゴシック" panose="020B0600070205080204" pitchFamily="50" charset="-128"/>
                <a:ea typeface="ＭＳ Ｐゴシック" panose="020B0600070205080204" pitchFamily="50" charset="-128"/>
              </a:rPr>
              <a:t>なりました </a:t>
            </a:r>
            <a:r>
              <a:rPr lang="en-US" altLang="ja-JP" sz="2000" dirty="0" smtClean="0">
                <a:latin typeface="ＭＳ Ｐゴシック" panose="020B0600070205080204" pitchFamily="50" charset="-128"/>
                <a:ea typeface="ＭＳ Ｐゴシック" panose="020B0600070205080204" pitchFamily="50" charset="-128"/>
              </a:rPr>
              <a:t>(</a:t>
            </a:r>
            <a:r>
              <a:rPr lang="ja-JP" altLang="en-US" sz="2000" dirty="0" smtClean="0">
                <a:latin typeface="ＭＳ Ｐゴシック" panose="020B0600070205080204" pitchFamily="50" charset="-128"/>
                <a:ea typeface="ＭＳ Ｐゴシック" panose="020B0600070205080204" pitchFamily="50" charset="-128"/>
              </a:rPr>
              <a:t>日本語</a:t>
            </a:r>
            <a:r>
              <a:rPr lang="en-US" altLang="ja-JP" sz="2000" dirty="0" smtClean="0">
                <a:latin typeface="ＭＳ Ｐゴシック" panose="020B0600070205080204" pitchFamily="50" charset="-128"/>
                <a:ea typeface="ＭＳ Ｐゴシック" panose="020B0600070205080204" pitchFamily="50" charset="-128"/>
              </a:rPr>
              <a:t>GUI)</a:t>
            </a:r>
            <a:endParaRPr kumimoji="1" lang="en-US" altLang="ja-JP" sz="2000" dirty="0">
              <a:latin typeface="ＭＳ Ｐゴシック" panose="020B0600070205080204" pitchFamily="50" charset="-128"/>
              <a:ea typeface="ＭＳ Ｐゴシック" panose="020B0600070205080204" pitchFamily="50" charset="-128"/>
            </a:endParaRPr>
          </a:p>
        </p:txBody>
      </p:sp>
      <p:pic>
        <p:nvPicPr>
          <p:cNvPr id="9"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601" y="1069411"/>
            <a:ext cx="3145693" cy="1511459"/>
          </a:xfrm>
          <a:prstGeom prst="rect">
            <a:avLst/>
          </a:prstGeom>
          <a:ln>
            <a:solidFill>
              <a:srgbClr val="FFFFFF">
                <a:lumMod val="85000"/>
              </a:srgbClr>
            </a:solidFill>
          </a:ln>
        </p:spPr>
      </p:pic>
      <p:pic>
        <p:nvPicPr>
          <p:cNvPr id="10"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7336" y="1073150"/>
            <a:ext cx="4650195" cy="1812153"/>
          </a:xfrm>
          <a:prstGeom prst="rect">
            <a:avLst/>
          </a:prstGeom>
          <a:ln>
            <a:solidFill>
              <a:srgbClr val="FFFFFF">
                <a:lumMod val="85000"/>
              </a:srgbClr>
            </a:solidFill>
          </a:ln>
        </p:spPr>
      </p:pic>
      <p:sp>
        <p:nvSpPr>
          <p:cNvPr id="11" name="テキスト ボックス 6"/>
          <p:cNvSpPr txBox="1"/>
          <p:nvPr/>
        </p:nvSpPr>
        <p:spPr>
          <a:xfrm>
            <a:off x="4677713" y="4140036"/>
            <a:ext cx="4466287" cy="707886"/>
          </a:xfrm>
          <a:prstGeom prst="rect">
            <a:avLst/>
          </a:prstGeom>
          <a:noFill/>
        </p:spPr>
        <p:txBody>
          <a:bodyPr wrap="none" rtlCol="0">
            <a:spAutoFit/>
          </a:bodyPr>
          <a:lstStyle/>
          <a:p>
            <a:r>
              <a:rPr kumimoji="1" lang="en-US" altLang="ja-JP" sz="800" dirty="0" smtClean="0">
                <a:solidFill>
                  <a:srgbClr val="282828"/>
                </a:solidFill>
                <a:latin typeface="ＭＳ Ｐゴシック" panose="020B0600070205080204" pitchFamily="50" charset="-128"/>
                <a:ea typeface="ＭＳ Ｐゴシック" panose="020B0600070205080204" pitchFamily="50" charset="-128"/>
              </a:rPr>
              <a:t>WAP125</a:t>
            </a:r>
            <a:r>
              <a:rPr kumimoji="1" lang="ja-JP" altLang="en-US" sz="8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800" dirty="0">
                <a:solidFill>
                  <a:srgbClr val="282828"/>
                </a:solidFill>
                <a:latin typeface="ＭＳ Ｐゴシック" panose="020B0600070205080204" pitchFamily="50" charset="-128"/>
                <a:ea typeface="ＭＳ Ｐゴシック" panose="020B0600070205080204" pitchFamily="50" charset="-128"/>
              </a:rPr>
              <a:t>Emulator</a:t>
            </a:r>
            <a:br>
              <a:rPr kumimoji="1" lang="en-US" altLang="ja-JP" sz="800" dirty="0">
                <a:solidFill>
                  <a:srgbClr val="282828"/>
                </a:solidFill>
                <a:latin typeface="ＭＳ Ｐゴシック" panose="020B0600070205080204" pitchFamily="50" charset="-128"/>
                <a:ea typeface="ＭＳ Ｐゴシック" panose="020B0600070205080204" pitchFamily="50" charset="-128"/>
              </a:rPr>
            </a:br>
            <a:r>
              <a:rPr kumimoji="1" lang="en-US" altLang="ja-JP" sz="800" dirty="0">
                <a:solidFill>
                  <a:srgbClr val="282828"/>
                </a:solidFill>
                <a:latin typeface="ＭＳ Ｐゴシック" panose="020B0600070205080204" pitchFamily="50" charset="-128"/>
                <a:ea typeface="ＭＳ Ｐゴシック" panose="020B0600070205080204" pitchFamily="50" charset="-128"/>
                <a:hlinkClick r:id="rId5"/>
              </a:rPr>
              <a:t>https://</a:t>
            </a:r>
            <a:r>
              <a:rPr kumimoji="1" lang="en-US" altLang="ja-JP" sz="800" dirty="0" smtClean="0">
                <a:solidFill>
                  <a:srgbClr val="282828"/>
                </a:solidFill>
                <a:latin typeface="ＭＳ Ｐゴシック" panose="020B0600070205080204" pitchFamily="50" charset="-128"/>
                <a:ea typeface="ＭＳ Ｐゴシック" panose="020B0600070205080204" pitchFamily="50" charset="-128"/>
                <a:hlinkClick r:id="rId5"/>
              </a:rPr>
              <a:t>www.cisco.com/assets/sol/sb/WAP125_Emulators/WAP125_Emulator_v1-0-0-03/main.htm</a:t>
            </a:r>
            <a:endParaRPr kumimoji="1" lang="en-US" altLang="ja-JP" sz="800" dirty="0" smtClean="0">
              <a:solidFill>
                <a:srgbClr val="282828"/>
              </a:solidFill>
              <a:latin typeface="ＭＳ Ｐゴシック" panose="020B0600070205080204" pitchFamily="50" charset="-128"/>
              <a:ea typeface="ＭＳ Ｐゴシック" panose="020B0600070205080204" pitchFamily="50" charset="-128"/>
            </a:endParaRPr>
          </a:p>
          <a:p>
            <a:endParaRPr kumimoji="1" lang="en-US" altLang="ja-JP" sz="800" dirty="0" smtClean="0">
              <a:solidFill>
                <a:srgbClr val="282828"/>
              </a:solidFill>
              <a:latin typeface="ＭＳ Ｐゴシック" panose="020B0600070205080204" pitchFamily="50" charset="-128"/>
              <a:ea typeface="ＭＳ Ｐゴシック" panose="020B0600070205080204" pitchFamily="50" charset="-128"/>
            </a:endParaRPr>
          </a:p>
          <a:p>
            <a:r>
              <a:rPr kumimoji="1" lang="en-US" altLang="ja-JP" sz="800" dirty="0" smtClean="0">
                <a:solidFill>
                  <a:srgbClr val="282828"/>
                </a:solidFill>
                <a:latin typeface="ＭＳ Ｐゴシック" panose="020B0600070205080204" pitchFamily="50" charset="-128"/>
                <a:ea typeface="ＭＳ Ｐゴシック" panose="020B0600070205080204" pitchFamily="50" charset="-128"/>
              </a:rPr>
              <a:t>WAP581</a:t>
            </a:r>
            <a:r>
              <a:rPr kumimoji="1" lang="ja-JP" altLang="en-US" sz="800" dirty="0">
                <a:solidFill>
                  <a:srgbClr val="282828"/>
                </a:solidFill>
                <a:latin typeface="ＭＳ Ｐゴシック" panose="020B0600070205080204" pitchFamily="50" charset="-128"/>
                <a:ea typeface="ＭＳ Ｐゴシック" panose="020B0600070205080204" pitchFamily="50" charset="-128"/>
              </a:rPr>
              <a:t> </a:t>
            </a:r>
            <a:r>
              <a:rPr kumimoji="1" lang="en-US" altLang="ja-JP" sz="800" dirty="0" smtClean="0">
                <a:solidFill>
                  <a:srgbClr val="282828"/>
                </a:solidFill>
                <a:latin typeface="ＭＳ Ｐゴシック" panose="020B0600070205080204" pitchFamily="50" charset="-128"/>
                <a:ea typeface="ＭＳ Ｐゴシック" panose="020B0600070205080204" pitchFamily="50" charset="-128"/>
              </a:rPr>
              <a:t>Emulator</a:t>
            </a:r>
          </a:p>
          <a:p>
            <a:r>
              <a:rPr kumimoji="1" lang="en-US" altLang="ja-JP" sz="800" dirty="0">
                <a:solidFill>
                  <a:srgbClr val="282828"/>
                </a:solidFill>
                <a:latin typeface="ＭＳ Ｐゴシック" panose="020B0600070205080204" pitchFamily="50" charset="-128"/>
                <a:ea typeface="ＭＳ Ｐゴシック" panose="020B0600070205080204" pitchFamily="50" charset="-128"/>
                <a:hlinkClick r:id="rId6"/>
              </a:rPr>
              <a:t>https://</a:t>
            </a:r>
            <a:r>
              <a:rPr kumimoji="1" lang="en-US" altLang="ja-JP" sz="800" dirty="0" smtClean="0">
                <a:solidFill>
                  <a:srgbClr val="282828"/>
                </a:solidFill>
                <a:latin typeface="ＭＳ Ｐゴシック" panose="020B0600070205080204" pitchFamily="50" charset="-128"/>
                <a:ea typeface="ＭＳ Ｐゴシック" panose="020B0600070205080204" pitchFamily="50" charset="-128"/>
                <a:hlinkClick r:id="rId6"/>
              </a:rPr>
              <a:t>www.cisco.com/assets/sol/sb/WAP581_Emulators/WAP581_Emulator_v1-0-0-4/main.htm</a:t>
            </a:r>
            <a:endParaRPr kumimoji="1" lang="en-US" altLang="ja-JP" sz="800" dirty="0" smtClean="0">
              <a:solidFill>
                <a:srgbClr val="282828"/>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050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107462" y="4342114"/>
            <a:ext cx="8994213" cy="310994"/>
          </a:xfrm>
          <a:prstGeom prst="homePlate">
            <a:avLst/>
          </a:prstGeom>
          <a:gradFill flip="none" rotWithShape="1">
            <a:gsLst>
              <a:gs pos="100000">
                <a:srgbClr val="4885FA"/>
              </a:gs>
              <a:gs pos="0">
                <a:srgbClr val="678CF7"/>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algn="ctr" defTabSz="342916">
              <a:buClr>
                <a:srgbClr val="FFFFFF"/>
              </a:buClr>
            </a:pPr>
            <a:r>
              <a:rPr lang="ja-JP" altLang="en-US" sz="1500" b="1" spc="-113" dirty="0" smtClean="0">
                <a:solidFill>
                  <a:srgbClr val="FFFFFF"/>
                </a:solidFill>
                <a:effectLst>
                  <a:outerShdw blurRad="50800" dist="38100" dir="5400000" algn="t" rotWithShape="0">
                    <a:prstClr val="black">
                      <a:alpha val="40000"/>
                    </a:prstClr>
                  </a:outerShdw>
                </a:effectLst>
                <a:latin typeface="ＭＳ Ｐゴシック" panose="020B0600070205080204" pitchFamily="50" charset="-128"/>
                <a:ea typeface="ＭＳ Ｐゴシック" panose="020B0600070205080204" pitchFamily="50" charset="-128"/>
              </a:rPr>
              <a:t>機能</a:t>
            </a:r>
            <a:endParaRPr lang="ja-JP" altLang="en-US" sz="1500" b="1" spc="-113" dirty="0">
              <a:solidFill>
                <a:srgbClr val="FFFFFF"/>
              </a:solidFill>
              <a:effectLst>
                <a:outerShdw blurRad="50800" dist="38100" dir="5400000" algn="t"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3" name="Pentagon 2"/>
          <p:cNvSpPr/>
          <p:nvPr/>
        </p:nvSpPr>
        <p:spPr>
          <a:xfrm rot="16200000">
            <a:off x="-1774945" y="2440997"/>
            <a:ext cx="4067071" cy="302256"/>
          </a:xfrm>
          <a:prstGeom prst="homePlate">
            <a:avLst/>
          </a:prstGeom>
          <a:gradFill flip="none" rotWithShape="1">
            <a:gsLst>
              <a:gs pos="0">
                <a:srgbClr val="7D5EDE"/>
              </a:gs>
              <a:gs pos="100000">
                <a:srgbClr val="678CF7"/>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algn="ctr" defTabSz="342916">
              <a:buClr>
                <a:srgbClr val="FFFFFF"/>
              </a:buClr>
            </a:pPr>
            <a:r>
              <a:rPr lang="ja-JP" altLang="en-US" sz="1500" b="1" spc="-113" dirty="0" smtClean="0">
                <a:solidFill>
                  <a:srgbClr val="FFFFFF"/>
                </a:solidFill>
                <a:effectLst>
                  <a:outerShdw blurRad="50800" dist="38100" dir="5400000" algn="t" rotWithShape="0">
                    <a:prstClr val="black">
                      <a:alpha val="40000"/>
                    </a:prstClr>
                  </a:outerShdw>
                </a:effectLst>
                <a:latin typeface="ＭＳ Ｐゴシック" panose="020B0600070205080204" pitchFamily="50" charset="-128"/>
                <a:ea typeface="ＭＳ Ｐゴシック" panose="020B0600070205080204" pitchFamily="50" charset="-128"/>
              </a:rPr>
              <a:t>価格</a:t>
            </a:r>
            <a:endParaRPr lang="ja-JP" altLang="en-US" sz="1500" b="1" spc="-113" dirty="0">
              <a:solidFill>
                <a:srgbClr val="FFFFFF"/>
              </a:solidFill>
              <a:effectLst>
                <a:outerShdw blurRad="50800" dist="38100" dir="5400000" algn="t" rotWithShape="0">
                  <a:prstClr val="black">
                    <a:alpha val="40000"/>
                  </a:prstClr>
                </a:outerShdw>
              </a:effectLst>
              <a:latin typeface="ＭＳ Ｐゴシック" panose="020B0600070205080204" pitchFamily="50" charset="-128"/>
              <a:ea typeface="ＭＳ Ｐゴシック" panose="020B0600070205080204" pitchFamily="50" charset="-128"/>
            </a:endParaRPr>
          </a:p>
        </p:txBody>
      </p:sp>
      <p:sp>
        <p:nvSpPr>
          <p:cNvPr id="4" name="TextBox 3"/>
          <p:cNvSpPr txBox="1"/>
          <p:nvPr/>
        </p:nvSpPr>
        <p:spPr>
          <a:xfrm>
            <a:off x="223085" y="4839543"/>
            <a:ext cx="4101798" cy="311607"/>
          </a:xfrm>
          <a:prstGeom prst="rect">
            <a:avLst/>
          </a:prstGeom>
          <a:noFill/>
        </p:spPr>
        <p:txBody>
          <a:bodyPr wrap="square" lIns="91432" tIns="45716" rIns="91432" bIns="45716" rtlCol="0">
            <a:spAutoFit/>
          </a:bodyPr>
          <a:lstStyle/>
          <a:p>
            <a:r>
              <a:rPr lang="en-US" sz="1400" dirty="0">
                <a:latin typeface="ＭＳ Ｐゴシック" panose="020B0600070205080204" pitchFamily="50" charset="-128"/>
                <a:ea typeface="ＭＳ Ｐゴシック" panose="020B0600070205080204" pitchFamily="50" charset="-128"/>
              </a:rPr>
              <a:t>スループット、アンテナ数は 5GHz </a:t>
            </a:r>
            <a:r>
              <a:rPr lang="ja-JP" altLang="en-US" sz="1400" dirty="0">
                <a:latin typeface="ＭＳ Ｐゴシック" panose="020B0600070205080204" pitchFamily="50" charset="-128"/>
                <a:ea typeface="ＭＳ Ｐゴシック" panose="020B0600070205080204" pitchFamily="50" charset="-128"/>
              </a:rPr>
              <a:t>を記載。</a:t>
            </a:r>
            <a:endParaRPr lang="en-US" altLang="ja-JP" sz="1400" dirty="0">
              <a:latin typeface="ＭＳ Ｐゴシック" panose="020B0600070205080204" pitchFamily="50" charset="-128"/>
              <a:ea typeface="ＭＳ Ｐゴシック" panose="020B0600070205080204" pitchFamily="50" charset="-128"/>
            </a:endParaRPr>
          </a:p>
        </p:txBody>
      </p:sp>
      <p:sp>
        <p:nvSpPr>
          <p:cNvPr id="5" name="TextBox 4"/>
          <p:cNvSpPr txBox="1"/>
          <p:nvPr/>
        </p:nvSpPr>
        <p:spPr>
          <a:xfrm>
            <a:off x="5432445" y="4839543"/>
            <a:ext cx="3759763" cy="338554"/>
          </a:xfrm>
          <a:prstGeom prst="rect">
            <a:avLst/>
          </a:prstGeom>
          <a:noFill/>
        </p:spPr>
        <p:txBody>
          <a:bodyPr wrap="square" rtlCol="0">
            <a:spAutoFit/>
          </a:bodyPr>
          <a:lstStyle/>
          <a:p>
            <a:r>
              <a:rPr lang="en-US" altLang="ja-JP" sz="800" dirty="0" smtClean="0">
                <a:latin typeface="ＭＳ Ｐゴシック" panose="020B0600070205080204" pitchFamily="50" charset="-128"/>
                <a:ea typeface="ＭＳ Ｐゴシック" panose="020B0600070205080204" pitchFamily="50" charset="-128"/>
              </a:rPr>
              <a:t>4x4:4:4</a:t>
            </a:r>
            <a:r>
              <a:rPr lang="ja-JP" altLang="en-US" sz="800" dirty="0" smtClean="0">
                <a:latin typeface="ＭＳ Ｐゴシック" panose="020B0600070205080204" pitchFamily="50" charset="-128"/>
                <a:ea typeface="ＭＳ Ｐゴシック" panose="020B0600070205080204" pitchFamily="50" charset="-128"/>
              </a:rPr>
              <a:t>などの表記について</a:t>
            </a:r>
            <a:endParaRPr lang="en-US" altLang="ja-JP" sz="800" dirty="0" smtClean="0">
              <a:latin typeface="ＭＳ Ｐゴシック" panose="020B0600070205080204" pitchFamily="50" charset="-128"/>
              <a:ea typeface="ＭＳ Ｐゴシック" panose="020B0600070205080204" pitchFamily="50" charset="-128"/>
            </a:endParaRPr>
          </a:p>
          <a:p>
            <a:r>
              <a:rPr lang="ja-JP" altLang="en-US" sz="800" dirty="0" smtClean="0">
                <a:latin typeface="ＭＳ Ｐゴシック" panose="020B0600070205080204" pitchFamily="50" charset="-128"/>
                <a:ea typeface="ＭＳ Ｐゴシック" panose="020B0600070205080204" pitchFamily="50" charset="-128"/>
              </a:rPr>
              <a:t>送信アンテナ</a:t>
            </a:r>
            <a:r>
              <a:rPr lang="en-US" altLang="ja-JP" sz="800" dirty="0" smtClean="0">
                <a:latin typeface="ＭＳ Ｐゴシック" panose="020B0600070205080204" pitchFamily="50" charset="-128"/>
                <a:ea typeface="ＭＳ Ｐゴシック" panose="020B0600070205080204" pitchFamily="50" charset="-128"/>
              </a:rPr>
              <a:t>x</a:t>
            </a:r>
            <a:r>
              <a:rPr lang="ja-JP" altLang="en-US" sz="800" dirty="0" smtClean="0">
                <a:latin typeface="ＭＳ Ｐゴシック" panose="020B0600070205080204" pitchFamily="50" charset="-128"/>
                <a:ea typeface="ＭＳ Ｐゴシック" panose="020B0600070205080204" pitchFamily="50" charset="-128"/>
              </a:rPr>
              <a:t>受信アンテナ</a:t>
            </a:r>
            <a:r>
              <a:rPr lang="en-US" altLang="ja-JP" sz="800" dirty="0" smtClean="0">
                <a:latin typeface="ＭＳ Ｐゴシック" panose="020B0600070205080204" pitchFamily="50" charset="-128"/>
                <a:ea typeface="ＭＳ Ｐゴシック" panose="020B0600070205080204" pitchFamily="50" charset="-128"/>
              </a:rPr>
              <a:t>:SU-MIMO</a:t>
            </a:r>
            <a:r>
              <a:rPr lang="ja-JP" altLang="en-US" sz="800" dirty="0" smtClean="0">
                <a:latin typeface="ＭＳ Ｐゴシック" panose="020B0600070205080204" pitchFamily="50" charset="-128"/>
                <a:ea typeface="ＭＳ Ｐゴシック" panose="020B0600070205080204" pitchFamily="50" charset="-128"/>
              </a:rPr>
              <a:t>のストリーム数</a:t>
            </a:r>
            <a:r>
              <a:rPr lang="en-US" altLang="ja-JP" sz="800" dirty="0" smtClean="0">
                <a:latin typeface="ＭＳ Ｐゴシック" panose="020B0600070205080204" pitchFamily="50" charset="-128"/>
                <a:ea typeface="ＭＳ Ｐゴシック" panose="020B0600070205080204" pitchFamily="50" charset="-128"/>
              </a:rPr>
              <a:t>:MU-MIMO</a:t>
            </a:r>
            <a:r>
              <a:rPr lang="ja-JP" altLang="en-US" sz="800" dirty="0" smtClean="0">
                <a:latin typeface="ＭＳ Ｐゴシック" panose="020B0600070205080204" pitchFamily="50" charset="-128"/>
                <a:ea typeface="ＭＳ Ｐゴシック" panose="020B0600070205080204" pitchFamily="50" charset="-128"/>
              </a:rPr>
              <a:t>のストリーム数</a:t>
            </a:r>
            <a:endParaRPr lang="en-US" sz="800" dirty="0">
              <a:latin typeface="ＭＳ Ｐゴシック" panose="020B0600070205080204" pitchFamily="50" charset="-128"/>
              <a:ea typeface="ＭＳ Ｐゴシック" panose="020B0600070205080204" pitchFamily="50" charset="-128"/>
            </a:endParaRPr>
          </a:p>
        </p:txBody>
      </p:sp>
      <p:grpSp>
        <p:nvGrpSpPr>
          <p:cNvPr id="6" name="グループ化 37"/>
          <p:cNvGrpSpPr/>
          <p:nvPr/>
        </p:nvGrpSpPr>
        <p:grpSpPr>
          <a:xfrm>
            <a:off x="2169746" y="2952188"/>
            <a:ext cx="1770504" cy="830997"/>
            <a:chOff x="5060695" y="2051270"/>
            <a:chExt cx="1770504" cy="830997"/>
          </a:xfrm>
        </p:grpSpPr>
        <p:sp>
          <p:nvSpPr>
            <p:cNvPr id="7" name="テキスト ボックス 38"/>
            <p:cNvSpPr txBox="1"/>
            <p:nvPr/>
          </p:nvSpPr>
          <p:spPr>
            <a:xfrm>
              <a:off x="5431457" y="2051270"/>
              <a:ext cx="1399742" cy="830997"/>
            </a:xfrm>
            <a:prstGeom prst="rect">
              <a:avLst/>
            </a:prstGeom>
            <a:noFill/>
          </p:spPr>
          <p:txBody>
            <a:bodyPr wrap="non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WAP150-JP</a:t>
              </a:r>
              <a:endParaRPr kumimoji="1" lang="en-US" altLang="ja-JP" sz="12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2x 2:2 MIMO </a:t>
              </a:r>
            </a:p>
            <a:p>
              <a:pPr algn="ctr"/>
              <a:r>
                <a:rPr kumimoji="1" lang="en-US" altLang="ja-JP" sz="800" dirty="0" smtClean="0">
                  <a:latin typeface="ＭＳ Ｐゴシック" panose="020B0600070205080204" pitchFamily="50" charset="-128"/>
                  <a:ea typeface="ＭＳ Ｐゴシック" panose="020B0600070205080204" pitchFamily="50" charset="-128"/>
                </a:rPr>
                <a:t>802.11ac</a:t>
              </a:r>
            </a:p>
            <a:p>
              <a:pPr algn="ctr"/>
              <a:r>
                <a:rPr kumimoji="1" lang="ja-JP" altLang="en-US" sz="800" dirty="0" smtClean="0">
                  <a:latin typeface="ＭＳ Ｐゴシック" panose="020B0600070205080204" pitchFamily="50" charset="-128"/>
                  <a:ea typeface="ＭＳ Ｐゴシック" panose="020B0600070205080204" pitchFamily="50" charset="-128"/>
                </a:rPr>
                <a:t>エントリーモデル</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シングルポイント</a:t>
              </a:r>
              <a:r>
                <a:rPr kumimoji="1" lang="ja-JP" altLang="en-US" sz="800" dirty="0">
                  <a:latin typeface="ＭＳ Ｐゴシック" panose="020B0600070205080204" pitchFamily="50" charset="-128"/>
                  <a:ea typeface="ＭＳ Ｐゴシック" panose="020B0600070205080204" pitchFamily="50" charset="-128"/>
                </a:rPr>
                <a:t>セットアップ</a:t>
              </a:r>
              <a:endParaRPr kumimoji="1" lang="en-US" altLang="ja-JP" sz="900" dirty="0">
                <a:latin typeface="ＭＳ Ｐゴシック" panose="020B0600070205080204" pitchFamily="50" charset="-128"/>
                <a:ea typeface="ＭＳ Ｐゴシック" panose="020B0600070205080204" pitchFamily="50" charset="-128"/>
              </a:endParaRP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60695" y="2279513"/>
              <a:ext cx="456725" cy="4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グループ化 46"/>
          <p:cNvGrpSpPr/>
          <p:nvPr/>
        </p:nvGrpSpPr>
        <p:grpSpPr>
          <a:xfrm>
            <a:off x="3772329" y="2226154"/>
            <a:ext cx="1952296" cy="1200329"/>
            <a:chOff x="5820639" y="1491978"/>
            <a:chExt cx="1952296" cy="1200329"/>
          </a:xfrm>
        </p:grpSpPr>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0639" y="1832653"/>
              <a:ext cx="661762" cy="46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53"/>
            <p:cNvSpPr txBox="1"/>
            <p:nvPr/>
          </p:nvSpPr>
          <p:spPr>
            <a:xfrm>
              <a:off x="6373193" y="1491978"/>
              <a:ext cx="1399742" cy="1200329"/>
            </a:xfrm>
            <a:prstGeom prst="rect">
              <a:avLst/>
            </a:prstGeom>
            <a:noFill/>
          </p:spPr>
          <p:txBody>
            <a:bodyPr wrap="non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WAP361-JP</a:t>
              </a:r>
              <a:endParaRPr kumimoji="1" lang="en-US" altLang="ja-JP" sz="12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2x 2:2 </a:t>
              </a:r>
              <a:r>
                <a:rPr kumimoji="1" lang="en-US" altLang="ja-JP" sz="800" dirty="0">
                  <a:latin typeface="ＭＳ Ｐゴシック" panose="020B0600070205080204" pitchFamily="50" charset="-128"/>
                  <a:ea typeface="ＭＳ Ｐゴシック" panose="020B0600070205080204" pitchFamily="50" charset="-128"/>
                </a:rPr>
                <a:t>MIMO</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802.11ac</a:t>
              </a:r>
            </a:p>
            <a:p>
              <a:pPr algn="ctr"/>
              <a:r>
                <a:rPr kumimoji="1" lang="en-US" altLang="ja-JP" sz="800" dirty="0">
                  <a:latin typeface="ＭＳ Ｐゴシック" panose="020B0600070205080204" pitchFamily="50" charset="-128"/>
                  <a:ea typeface="ＭＳ Ｐゴシック" panose="020B0600070205080204" pitchFamily="50" charset="-128"/>
                </a:rPr>
                <a:t>Over </a:t>
              </a:r>
              <a:r>
                <a:rPr kumimoji="1" lang="en-US" altLang="ja-JP" sz="800" dirty="0" smtClean="0">
                  <a:latin typeface="ＭＳ Ｐゴシック" panose="020B0600070205080204" pitchFamily="50" charset="-128"/>
                  <a:ea typeface="ＭＳ Ｐゴシック" panose="020B0600070205080204" pitchFamily="50" charset="-128"/>
                </a:rPr>
                <a:t>1Gbps</a:t>
              </a:r>
            </a:p>
            <a:p>
              <a:pPr algn="ctr"/>
              <a:r>
                <a:rPr kumimoji="1" lang="ja-JP" altLang="en-US" sz="800" dirty="0" smtClean="0">
                  <a:latin typeface="ＭＳ Ｐゴシック" panose="020B0600070205080204" pitchFamily="50" charset="-128"/>
                  <a:ea typeface="ＭＳ Ｐゴシック" panose="020B0600070205080204" pitchFamily="50" charset="-128"/>
                </a:rPr>
                <a:t>特定用途向けモデル</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壁設置</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シングルポイントセットアップ</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GE </a:t>
              </a:r>
              <a:r>
                <a:rPr kumimoji="1" lang="en-US" altLang="ja-JP" sz="800" dirty="0">
                  <a:latin typeface="ＭＳ Ｐゴシック" panose="020B0600070205080204" pitchFamily="50" charset="-128"/>
                  <a:ea typeface="ＭＳ Ｐゴシック" panose="020B0600070205080204" pitchFamily="50" charset="-128"/>
                </a:rPr>
                <a:t>x 4port</a:t>
              </a:r>
            </a:p>
          </p:txBody>
        </p:sp>
      </p:grpSp>
      <p:grpSp>
        <p:nvGrpSpPr>
          <p:cNvPr id="12" name="グループ化 56"/>
          <p:cNvGrpSpPr/>
          <p:nvPr/>
        </p:nvGrpSpPr>
        <p:grpSpPr>
          <a:xfrm>
            <a:off x="5664685" y="1768466"/>
            <a:ext cx="1964325" cy="1077218"/>
            <a:chOff x="6973538" y="1177603"/>
            <a:chExt cx="1964325" cy="1077218"/>
          </a:xfrm>
        </p:grpSpPr>
        <p:pic>
          <p:nvPicPr>
            <p:cNvPr id="1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3538" y="1374956"/>
              <a:ext cx="609338" cy="60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58"/>
            <p:cNvSpPr txBox="1"/>
            <p:nvPr/>
          </p:nvSpPr>
          <p:spPr>
            <a:xfrm>
              <a:off x="7538121" y="1177603"/>
              <a:ext cx="1399742" cy="1077218"/>
            </a:xfrm>
            <a:prstGeom prst="rect">
              <a:avLst/>
            </a:prstGeom>
            <a:noFill/>
          </p:spPr>
          <p:txBody>
            <a:bodyPr wrap="non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WAP571-JP</a:t>
              </a:r>
              <a:endParaRPr kumimoji="1" lang="en-US" altLang="ja-JP" sz="12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3x 3:3 </a:t>
              </a:r>
              <a:r>
                <a:rPr kumimoji="1" lang="en-US" altLang="ja-JP" sz="800" dirty="0">
                  <a:latin typeface="ＭＳ Ｐゴシック" panose="020B0600070205080204" pitchFamily="50" charset="-128"/>
                  <a:ea typeface="ＭＳ Ｐゴシック" panose="020B0600070205080204" pitchFamily="50" charset="-128"/>
                </a:rPr>
                <a:t>MIMO</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802.11ac</a:t>
              </a:r>
            </a:p>
            <a:p>
              <a:pPr algn="ctr"/>
              <a:r>
                <a:rPr kumimoji="1" lang="en-US" altLang="ja-JP" sz="800" dirty="0">
                  <a:latin typeface="ＭＳ Ｐゴシック" panose="020B0600070205080204" pitchFamily="50" charset="-128"/>
                  <a:ea typeface="ＭＳ Ｐゴシック" panose="020B0600070205080204" pitchFamily="50" charset="-128"/>
                </a:rPr>
                <a:t>Over </a:t>
              </a:r>
              <a:r>
                <a:rPr kumimoji="1" lang="en-US" altLang="ja-JP" sz="800" dirty="0" smtClean="0">
                  <a:latin typeface="ＭＳ Ｐゴシック" panose="020B0600070205080204" pitchFamily="50" charset="-128"/>
                  <a:ea typeface="ＭＳ Ｐゴシック" panose="020B0600070205080204" pitchFamily="50" charset="-128"/>
                </a:rPr>
                <a:t>1Gbps</a:t>
              </a:r>
              <a:endParaRPr kumimoji="1" lang="en-US" altLang="ja-JP" sz="800" dirty="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アドバンスドモデル</a:t>
              </a:r>
              <a:endParaRPr kumimoji="1" lang="en-US" altLang="ja-JP" sz="800" dirty="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シングルポイントセットアップ</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スペクトラム分析</a:t>
              </a:r>
              <a:endParaRPr kumimoji="1" lang="en-US" altLang="ja-JP" sz="800" dirty="0">
                <a:latin typeface="ＭＳ Ｐゴシック" panose="020B0600070205080204" pitchFamily="50" charset="-128"/>
                <a:ea typeface="ＭＳ Ｐゴシック" panose="020B0600070205080204" pitchFamily="50" charset="-128"/>
              </a:endParaRPr>
            </a:p>
          </p:txBody>
        </p:sp>
      </p:grpSp>
      <p:grpSp>
        <p:nvGrpSpPr>
          <p:cNvPr id="15" name="グループ化 59"/>
          <p:cNvGrpSpPr/>
          <p:nvPr/>
        </p:nvGrpSpPr>
        <p:grpSpPr>
          <a:xfrm>
            <a:off x="520565" y="3460582"/>
            <a:ext cx="1701016" cy="923330"/>
            <a:chOff x="4070082" y="2313062"/>
            <a:chExt cx="1701016" cy="923330"/>
          </a:xfrm>
        </p:grpSpPr>
        <p:pic>
          <p:nvPicPr>
            <p:cNvPr id="16" name="Picture 9" descr="KO7607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0082" y="2489941"/>
              <a:ext cx="555964" cy="598388"/>
            </a:xfrm>
            <a:prstGeom prst="rect">
              <a:avLst/>
            </a:prstGeom>
          </p:spPr>
        </p:pic>
        <p:sp>
          <p:nvSpPr>
            <p:cNvPr id="17" name="テキスト ボックス 61"/>
            <p:cNvSpPr txBox="1"/>
            <p:nvPr/>
          </p:nvSpPr>
          <p:spPr>
            <a:xfrm>
              <a:off x="4661500" y="2313062"/>
              <a:ext cx="1109598" cy="923330"/>
            </a:xfrm>
            <a:prstGeom prst="rect">
              <a:avLst/>
            </a:prstGeom>
            <a:noFill/>
          </p:spPr>
          <p:txBody>
            <a:bodyPr wrap="non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WAP131-JP</a:t>
              </a:r>
            </a:p>
            <a:p>
              <a:pPr algn="ctr"/>
              <a:r>
                <a:rPr kumimoji="1" lang="en-US" altLang="ja-JP" sz="800" dirty="0" smtClean="0">
                  <a:latin typeface="ＭＳ Ｐゴシック" panose="020B0600070205080204" pitchFamily="50" charset="-128"/>
                  <a:ea typeface="ＭＳ Ｐゴシック" panose="020B0600070205080204" pitchFamily="50" charset="-128"/>
                </a:rPr>
                <a:t>600Mbps</a:t>
              </a:r>
            </a:p>
            <a:p>
              <a:pPr algn="ctr"/>
              <a:r>
                <a:rPr kumimoji="1" lang="en-US" altLang="ja-JP" sz="800" dirty="0" smtClean="0">
                  <a:latin typeface="ＭＳ Ｐゴシック" panose="020B0600070205080204" pitchFamily="50" charset="-128"/>
                  <a:ea typeface="ＭＳ Ｐゴシック" panose="020B0600070205080204" pitchFamily="50" charset="-128"/>
                </a:rPr>
                <a:t>802.11n</a:t>
              </a:r>
            </a:p>
            <a:p>
              <a:pPr algn="ctr"/>
              <a:r>
                <a:rPr kumimoji="1" lang="ja-JP" altLang="en-US" sz="800" dirty="0" smtClean="0">
                  <a:latin typeface="ＭＳ Ｐゴシック" panose="020B0600070205080204" pitchFamily="50" charset="-128"/>
                  <a:ea typeface="ＭＳ Ｐゴシック" panose="020B0600070205080204" pitchFamily="50" charset="-128"/>
                </a:rPr>
                <a:t>価格重視の</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スタンドアロンモデル</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縦置き</a:t>
              </a:r>
              <a:endParaRPr kumimoji="1" lang="en-US" altLang="ja-JP" sz="900" dirty="0">
                <a:latin typeface="ＭＳ Ｐゴシック" panose="020B0600070205080204" pitchFamily="50" charset="-128"/>
                <a:ea typeface="ＭＳ Ｐゴシック" panose="020B0600070205080204" pitchFamily="50" charset="-128"/>
              </a:endParaRPr>
            </a:p>
          </p:txBody>
        </p:sp>
      </p:grpSp>
      <p:sp>
        <p:nvSpPr>
          <p:cNvPr id="18" name="テキスト ボックス 3"/>
          <p:cNvSpPr txBox="1"/>
          <p:nvPr/>
        </p:nvSpPr>
        <p:spPr>
          <a:xfrm>
            <a:off x="7968330" y="238928"/>
            <a:ext cx="915635" cy="369332"/>
          </a:xfrm>
          <a:prstGeom prst="rect">
            <a:avLst/>
          </a:prstGeom>
          <a:noFill/>
        </p:spPr>
        <p:txBody>
          <a:bodyPr wrap="none" rtlCol="0">
            <a:spAutoFit/>
          </a:bodyPr>
          <a:lstStyle/>
          <a:p>
            <a:r>
              <a:rPr kumimoji="1" lang="en-US" altLang="ja-JP" i="1" dirty="0" err="1" smtClean="0">
                <a:latin typeface="ＭＳ Ｐゴシック" panose="020B0600070205080204" pitchFamily="50" charset="-128"/>
                <a:ea typeface="ＭＳ Ｐゴシック" panose="020B0600070205080204" pitchFamily="50" charset="-128"/>
              </a:rPr>
              <a:t>Aironet</a:t>
            </a:r>
            <a:endParaRPr kumimoji="1" lang="ja-JP" altLang="en-US" i="1" dirty="0">
              <a:latin typeface="ＭＳ Ｐゴシック" panose="020B0600070205080204" pitchFamily="50" charset="-128"/>
              <a:ea typeface="ＭＳ Ｐゴシック" panose="020B0600070205080204" pitchFamily="50" charset="-128"/>
            </a:endParaRPr>
          </a:p>
        </p:txBody>
      </p:sp>
      <p:sp>
        <p:nvSpPr>
          <p:cNvPr id="19" name="フリーフォーム 22"/>
          <p:cNvSpPr/>
          <p:nvPr/>
        </p:nvSpPr>
        <p:spPr>
          <a:xfrm>
            <a:off x="7308714" y="14068"/>
            <a:ext cx="1849353" cy="1257013"/>
          </a:xfrm>
          <a:custGeom>
            <a:avLst/>
            <a:gdLst>
              <a:gd name="connsiteX0" fmla="*/ 0 w 2032782"/>
              <a:gd name="connsiteY0" fmla="*/ 0 h 1519310"/>
              <a:gd name="connsiteX1" fmla="*/ 745588 w 2032782"/>
              <a:gd name="connsiteY1" fmla="*/ 984738 h 1519310"/>
              <a:gd name="connsiteX2" fmla="*/ 2032782 w 2032782"/>
              <a:gd name="connsiteY2" fmla="*/ 1519310 h 1519310"/>
            </a:gdLst>
            <a:ahLst/>
            <a:cxnLst>
              <a:cxn ang="0">
                <a:pos x="connsiteX0" y="connsiteY0"/>
              </a:cxn>
              <a:cxn ang="0">
                <a:pos x="connsiteX1" y="connsiteY1"/>
              </a:cxn>
              <a:cxn ang="0">
                <a:pos x="connsiteX2" y="connsiteY2"/>
              </a:cxn>
            </a:cxnLst>
            <a:rect l="l" t="t" r="r" b="b"/>
            <a:pathLst>
              <a:path w="2032782" h="1519310">
                <a:moveTo>
                  <a:pt x="0" y="0"/>
                </a:moveTo>
                <a:cubicBezTo>
                  <a:pt x="203395" y="365760"/>
                  <a:pt x="406791" y="731520"/>
                  <a:pt x="745588" y="984738"/>
                </a:cubicBezTo>
                <a:cubicBezTo>
                  <a:pt x="1084385" y="1237956"/>
                  <a:pt x="1558583" y="1378633"/>
                  <a:pt x="2032782" y="1519310"/>
                </a:cubicBezTo>
              </a:path>
            </a:pathLst>
          </a:custGeom>
          <a:noFill/>
          <a:ln w="38100" cap="flat" cmpd="sng" algn="ctr">
            <a:solidFill>
              <a:srgbClr val="ABC233">
                <a:shade val="95000"/>
                <a:satMod val="10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smtClean="0">
              <a:ln>
                <a:noFill/>
              </a:ln>
              <a:solidFill>
                <a:srgbClr val="58585B"/>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0" name="グループ化 2"/>
          <p:cNvGrpSpPr/>
          <p:nvPr/>
        </p:nvGrpSpPr>
        <p:grpSpPr>
          <a:xfrm>
            <a:off x="5328757" y="460941"/>
            <a:ext cx="2323326" cy="1169551"/>
            <a:chOff x="5328757" y="460941"/>
            <a:chExt cx="2323326" cy="1169551"/>
          </a:xfrm>
        </p:grpSpPr>
        <p:grpSp>
          <p:nvGrpSpPr>
            <p:cNvPr id="21" name="グループ化 8"/>
            <p:cNvGrpSpPr/>
            <p:nvPr/>
          </p:nvGrpSpPr>
          <p:grpSpPr>
            <a:xfrm>
              <a:off x="5328757" y="460941"/>
              <a:ext cx="2323326" cy="1169551"/>
              <a:chOff x="5328757" y="460941"/>
              <a:chExt cx="2323326" cy="1169551"/>
            </a:xfrm>
          </p:grpSpPr>
          <p:pic>
            <p:nvPicPr>
              <p:cNvPr id="25" name="Picture 5" descr="KS0802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8757" y="495797"/>
                <a:ext cx="1213007" cy="970406"/>
              </a:xfrm>
              <a:prstGeom prst="rect">
                <a:avLst/>
              </a:prstGeom>
            </p:spPr>
          </p:pic>
          <p:sp>
            <p:nvSpPr>
              <p:cNvPr id="26" name="テキスト ボックス 35"/>
              <p:cNvSpPr txBox="1"/>
              <p:nvPr/>
            </p:nvSpPr>
            <p:spPr>
              <a:xfrm>
                <a:off x="6252341" y="460941"/>
                <a:ext cx="1399742" cy="1169551"/>
              </a:xfrm>
              <a:prstGeom prst="rect">
                <a:avLst/>
              </a:prstGeom>
              <a:noFill/>
            </p:spPr>
            <p:txBody>
              <a:bodyPr wrap="non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WAP581-JP</a:t>
                </a:r>
                <a:endParaRPr kumimoji="1" lang="en-US" altLang="ja-JP" sz="12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4x4 </a:t>
                </a:r>
                <a:r>
                  <a:rPr kumimoji="1" lang="en-US" altLang="ja-JP" sz="800" dirty="0">
                    <a:latin typeface="ＭＳ Ｐゴシック" panose="020B0600070205080204" pitchFamily="50" charset="-128"/>
                    <a:ea typeface="ＭＳ Ｐゴシック" panose="020B0600070205080204" pitchFamily="50" charset="-128"/>
                  </a:rPr>
                  <a:t>MIMO</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smtClean="0">
                    <a:latin typeface="ＭＳ Ｐゴシック" panose="020B0600070205080204" pitchFamily="50" charset="-128"/>
                    <a:ea typeface="ＭＳ Ｐゴシック" panose="020B0600070205080204" pitchFamily="50" charset="-128"/>
                  </a:rPr>
                  <a:t>802.11ac Wave 2</a:t>
                </a:r>
              </a:p>
              <a:p>
                <a:pPr algn="ctr"/>
                <a:r>
                  <a:rPr kumimoji="1" lang="en-US" altLang="ja-JP" sz="800" dirty="0" smtClean="0">
                    <a:latin typeface="ＭＳ Ｐゴシック" panose="020B0600070205080204" pitchFamily="50" charset="-128"/>
                    <a:ea typeface="ＭＳ Ｐゴシック" panose="020B0600070205080204" pitchFamily="50" charset="-128"/>
                  </a:rPr>
                  <a:t>2.8Gbps</a:t>
                </a:r>
                <a:endParaRPr kumimoji="1" lang="en-US" altLang="ja-JP" sz="800" dirty="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アドバンスドモデル</a:t>
                </a:r>
                <a:endParaRPr kumimoji="1" lang="en-US" altLang="ja-JP" sz="800" dirty="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シングルポイントセットアップ</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スペクトラム分析</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en-US" altLang="ja-JP" sz="800" dirty="0" err="1" smtClean="0">
                    <a:latin typeface="ＭＳ Ｐゴシック" panose="020B0600070205080204" pitchFamily="50" charset="-128"/>
                    <a:ea typeface="ＭＳ Ｐゴシック" panose="020B0600070205080204" pitchFamily="50" charset="-128"/>
                  </a:rPr>
                  <a:t>mGig</a:t>
                </a:r>
                <a:r>
                  <a:rPr kumimoji="1" lang="en-US" altLang="ja-JP" sz="800" dirty="0" smtClean="0">
                    <a:latin typeface="ＭＳ Ｐゴシック" panose="020B0600070205080204" pitchFamily="50" charset="-128"/>
                    <a:ea typeface="ＭＳ Ｐゴシック" panose="020B0600070205080204" pitchFamily="50" charset="-128"/>
                  </a:rPr>
                  <a:t> </a:t>
                </a:r>
                <a:r>
                  <a:rPr kumimoji="1" lang="ja-JP" altLang="en-US" sz="800" dirty="0" smtClean="0">
                    <a:latin typeface="ＭＳ Ｐゴシック" panose="020B0600070205080204" pitchFamily="50" charset="-128"/>
                    <a:ea typeface="ＭＳ Ｐゴシック" panose="020B0600070205080204" pitchFamily="50" charset="-128"/>
                  </a:rPr>
                  <a:t>対応</a:t>
                </a:r>
                <a:endParaRPr kumimoji="1" lang="en-US" altLang="ja-JP" sz="800" dirty="0">
                  <a:latin typeface="ＭＳ Ｐゴシック" panose="020B0600070205080204" pitchFamily="50" charset="-128"/>
                  <a:ea typeface="ＭＳ Ｐゴシック" panose="020B0600070205080204" pitchFamily="50" charset="-128"/>
                </a:endParaRPr>
              </a:p>
            </p:txBody>
          </p:sp>
        </p:grpSp>
        <p:grpSp>
          <p:nvGrpSpPr>
            <p:cNvPr id="22" name="グループ化 30"/>
            <p:cNvGrpSpPr/>
            <p:nvPr/>
          </p:nvGrpSpPr>
          <p:grpSpPr>
            <a:xfrm>
              <a:off x="5457297" y="525564"/>
              <a:ext cx="391454" cy="285345"/>
              <a:chOff x="1691439" y="1355387"/>
              <a:chExt cx="391454" cy="285345"/>
            </a:xfrm>
          </p:grpSpPr>
          <p:sp>
            <p:nvSpPr>
              <p:cNvPr id="23" name="円/楕円 31"/>
              <p:cNvSpPr/>
              <p:nvPr/>
            </p:nvSpPr>
            <p:spPr>
              <a:xfrm>
                <a:off x="1718553" y="1355387"/>
                <a:ext cx="337226" cy="28534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24" name="テキスト ボックス 32"/>
              <p:cNvSpPr txBox="1"/>
              <p:nvPr/>
            </p:nvSpPr>
            <p:spPr>
              <a:xfrm>
                <a:off x="1691439" y="1377360"/>
                <a:ext cx="391454" cy="230832"/>
              </a:xfrm>
              <a:prstGeom prst="rect">
                <a:avLst/>
              </a:prstGeom>
              <a:noFill/>
            </p:spPr>
            <p:txBody>
              <a:bodyPr wrap="none" rtlCol="0">
                <a:spAutoFit/>
              </a:bodyPr>
              <a:lstStyle/>
              <a:p>
                <a:r>
                  <a:rPr kumimoji="1" lang="en-US" altLang="ja-JP" sz="900" dirty="0" smtClean="0">
                    <a:solidFill>
                      <a:schemeClr val="bg2"/>
                    </a:solidFill>
                    <a:latin typeface="ＭＳ Ｐゴシック" panose="020B0600070205080204" pitchFamily="50" charset="-128"/>
                    <a:ea typeface="ＭＳ Ｐゴシック" panose="020B0600070205080204" pitchFamily="50" charset="-128"/>
                  </a:rPr>
                  <a:t>New</a:t>
                </a:r>
                <a:endParaRPr kumimoji="1" lang="ja-JP" altLang="en-US" sz="900" dirty="0" smtClean="0">
                  <a:solidFill>
                    <a:schemeClr val="bg2"/>
                  </a:solidFill>
                  <a:latin typeface="ＭＳ Ｐゴシック" panose="020B0600070205080204" pitchFamily="50" charset="-128"/>
                  <a:ea typeface="ＭＳ Ｐゴシック" panose="020B0600070205080204" pitchFamily="50" charset="-128"/>
                </a:endParaRPr>
              </a:p>
            </p:txBody>
          </p:sp>
        </p:grpSp>
      </p:grpSp>
      <p:grpSp>
        <p:nvGrpSpPr>
          <p:cNvPr id="27" name="グループ化 1"/>
          <p:cNvGrpSpPr/>
          <p:nvPr/>
        </p:nvGrpSpPr>
        <p:grpSpPr>
          <a:xfrm>
            <a:off x="525376" y="2047675"/>
            <a:ext cx="1749985" cy="995576"/>
            <a:chOff x="525376" y="2047675"/>
            <a:chExt cx="1749985" cy="995576"/>
          </a:xfrm>
        </p:grpSpPr>
        <p:grpSp>
          <p:nvGrpSpPr>
            <p:cNvPr id="28" name="グループ化 7"/>
            <p:cNvGrpSpPr/>
            <p:nvPr/>
          </p:nvGrpSpPr>
          <p:grpSpPr>
            <a:xfrm>
              <a:off x="627431" y="2119921"/>
              <a:ext cx="1647930" cy="923330"/>
              <a:chOff x="627431" y="2119921"/>
              <a:chExt cx="1647930" cy="923330"/>
            </a:xfrm>
          </p:grpSpPr>
          <p:pic>
            <p:nvPicPr>
              <p:cNvPr id="32" name="Picture 17" descr="KS08041.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27431" y="2174745"/>
                <a:ext cx="578799" cy="813683"/>
              </a:xfrm>
              <a:prstGeom prst="rect">
                <a:avLst/>
              </a:prstGeom>
            </p:spPr>
          </p:pic>
          <p:sp>
            <p:nvSpPr>
              <p:cNvPr id="33" name="テキスト ボックス 33"/>
              <p:cNvSpPr txBox="1"/>
              <p:nvPr/>
            </p:nvSpPr>
            <p:spPr>
              <a:xfrm>
                <a:off x="1165763" y="2119921"/>
                <a:ext cx="1109598" cy="923330"/>
              </a:xfrm>
              <a:prstGeom prst="rect">
                <a:avLst/>
              </a:prstGeom>
              <a:noFill/>
            </p:spPr>
            <p:txBody>
              <a:bodyPr wrap="none" rtlCol="0">
                <a:spAutoFit/>
              </a:bodyPr>
              <a:lstStyle/>
              <a:p>
                <a:pPr algn="ctr"/>
                <a:r>
                  <a:rPr kumimoji="1" lang="en-US" altLang="ja-JP" sz="1400" dirty="0" smtClean="0">
                    <a:latin typeface="ＭＳ Ｐゴシック" panose="020B0600070205080204" pitchFamily="50" charset="-128"/>
                    <a:ea typeface="ＭＳ Ｐゴシック" panose="020B0600070205080204" pitchFamily="50" charset="-128"/>
                  </a:rPr>
                  <a:t>WAP125-JP</a:t>
                </a:r>
              </a:p>
              <a:p>
                <a:pPr algn="ctr"/>
                <a:r>
                  <a:rPr kumimoji="1" lang="en-US" altLang="ja-JP" sz="800" dirty="0" smtClean="0">
                    <a:latin typeface="ＭＳ Ｐゴシック" panose="020B0600070205080204" pitchFamily="50" charset="-128"/>
                    <a:ea typeface="ＭＳ Ｐゴシック" panose="020B0600070205080204" pitchFamily="50" charset="-128"/>
                  </a:rPr>
                  <a:t>867Mbps</a:t>
                </a:r>
              </a:p>
              <a:p>
                <a:pPr algn="ctr"/>
                <a:r>
                  <a:rPr kumimoji="1" lang="en-US" altLang="ja-JP" sz="800" dirty="0" smtClean="0">
                    <a:latin typeface="ＭＳ Ｐゴシック" panose="020B0600070205080204" pitchFamily="50" charset="-128"/>
                    <a:ea typeface="ＭＳ Ｐゴシック" panose="020B0600070205080204" pitchFamily="50" charset="-128"/>
                  </a:rPr>
                  <a:t>802.11ac</a:t>
                </a:r>
              </a:p>
              <a:p>
                <a:pPr algn="ctr"/>
                <a:r>
                  <a:rPr kumimoji="1" lang="ja-JP" altLang="en-US" sz="800" dirty="0" smtClean="0">
                    <a:latin typeface="ＭＳ Ｐゴシック" panose="020B0600070205080204" pitchFamily="50" charset="-128"/>
                    <a:ea typeface="ＭＳ Ｐゴシック" panose="020B0600070205080204" pitchFamily="50" charset="-128"/>
                  </a:rPr>
                  <a:t>価格重視の</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スタンドアロンモデル</a:t>
                </a:r>
                <a:endParaRPr kumimoji="1" lang="en-US" altLang="ja-JP" sz="800" dirty="0" smtClean="0">
                  <a:latin typeface="ＭＳ Ｐゴシック" panose="020B0600070205080204" pitchFamily="50" charset="-128"/>
                  <a:ea typeface="ＭＳ Ｐゴシック" panose="020B0600070205080204" pitchFamily="50" charset="-128"/>
                </a:endParaRPr>
              </a:p>
              <a:p>
                <a:pPr algn="ctr"/>
                <a:r>
                  <a:rPr kumimoji="1" lang="ja-JP" altLang="en-US" sz="800" dirty="0" smtClean="0">
                    <a:latin typeface="ＭＳ Ｐゴシック" panose="020B0600070205080204" pitchFamily="50" charset="-128"/>
                    <a:ea typeface="ＭＳ Ｐゴシック" panose="020B0600070205080204" pitchFamily="50" charset="-128"/>
                  </a:rPr>
                  <a:t>縦置き</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平置き</a:t>
                </a:r>
                <a:endParaRPr kumimoji="1" lang="en-US" altLang="ja-JP" sz="900" dirty="0">
                  <a:latin typeface="ＭＳ Ｐゴシック" panose="020B0600070205080204" pitchFamily="50" charset="-128"/>
                  <a:ea typeface="ＭＳ Ｐゴシック" panose="020B0600070205080204" pitchFamily="50" charset="-128"/>
                </a:endParaRPr>
              </a:p>
            </p:txBody>
          </p:sp>
        </p:grpSp>
        <p:grpSp>
          <p:nvGrpSpPr>
            <p:cNvPr id="29" name="グループ化 6"/>
            <p:cNvGrpSpPr/>
            <p:nvPr/>
          </p:nvGrpSpPr>
          <p:grpSpPr>
            <a:xfrm>
              <a:off x="525376" y="2047675"/>
              <a:ext cx="391454" cy="285345"/>
              <a:chOff x="1691439" y="1355387"/>
              <a:chExt cx="391454" cy="285345"/>
            </a:xfrm>
          </p:grpSpPr>
          <p:sp>
            <p:nvSpPr>
              <p:cNvPr id="30" name="円/楕円 4"/>
              <p:cNvSpPr/>
              <p:nvPr/>
            </p:nvSpPr>
            <p:spPr>
              <a:xfrm>
                <a:off x="1718553" y="1355387"/>
                <a:ext cx="337226" cy="285345"/>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latin typeface="ＭＳ Ｐゴシック" panose="020B0600070205080204" pitchFamily="50" charset="-128"/>
                  <a:ea typeface="ＭＳ Ｐゴシック" panose="020B0600070205080204" pitchFamily="50" charset="-128"/>
                </a:endParaRPr>
              </a:p>
            </p:txBody>
          </p:sp>
          <p:sp>
            <p:nvSpPr>
              <p:cNvPr id="31" name="テキスト ボックス 5"/>
              <p:cNvSpPr txBox="1"/>
              <p:nvPr/>
            </p:nvSpPr>
            <p:spPr>
              <a:xfrm>
                <a:off x="1691439" y="1377360"/>
                <a:ext cx="391454" cy="230832"/>
              </a:xfrm>
              <a:prstGeom prst="rect">
                <a:avLst/>
              </a:prstGeom>
              <a:noFill/>
            </p:spPr>
            <p:txBody>
              <a:bodyPr wrap="none" rtlCol="0">
                <a:spAutoFit/>
              </a:bodyPr>
              <a:lstStyle/>
              <a:p>
                <a:r>
                  <a:rPr kumimoji="1" lang="en-US" altLang="ja-JP" sz="900" dirty="0" smtClean="0">
                    <a:solidFill>
                      <a:schemeClr val="bg2"/>
                    </a:solidFill>
                    <a:latin typeface="ＭＳ Ｐゴシック" panose="020B0600070205080204" pitchFamily="50" charset="-128"/>
                    <a:ea typeface="ＭＳ Ｐゴシック" panose="020B0600070205080204" pitchFamily="50" charset="-128"/>
                  </a:rPr>
                  <a:t>New</a:t>
                </a:r>
                <a:endParaRPr kumimoji="1" lang="ja-JP" altLang="en-US" sz="900" dirty="0" smtClean="0">
                  <a:solidFill>
                    <a:schemeClr val="bg2"/>
                  </a:solidFill>
                  <a:latin typeface="ＭＳ Ｐゴシック" panose="020B0600070205080204" pitchFamily="50" charset="-128"/>
                  <a:ea typeface="ＭＳ Ｐゴシック" panose="020B0600070205080204" pitchFamily="50" charset="-128"/>
                </a:endParaRPr>
              </a:p>
            </p:txBody>
          </p:sp>
        </p:grpSp>
      </p:grpSp>
      <p:sp>
        <p:nvSpPr>
          <p:cNvPr id="34" name="タイトル 9"/>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ＭＳ Ｐゴシック" panose="020B0600070205080204" pitchFamily="50" charset="-128"/>
                <a:ea typeface="ＭＳ Ｐゴシック" panose="020B0600070205080204" pitchFamily="50" charset="-128"/>
              </a:rPr>
              <a:t>WAP</a:t>
            </a:r>
            <a:r>
              <a:rPr lang="ja-JP" altLang="en-US" smtClean="0">
                <a:latin typeface="ＭＳ Ｐゴシック" panose="020B0600070205080204" pitchFamily="50" charset="-128"/>
                <a:ea typeface="ＭＳ Ｐゴシック" panose="020B0600070205080204" pitchFamily="50" charset="-128"/>
              </a:rPr>
              <a:t>アクセスポイント一覧</a:t>
            </a:r>
            <a:endParaRPr kumimoji="1"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61531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p:cNvSpPr txBox="1">
            <a:spLocks/>
          </p:cNvSpPr>
          <p:nvPr/>
        </p:nvSpPr>
        <p:spPr bwMode="auto">
          <a:xfrm>
            <a:off x="251498" y="230804"/>
            <a:ext cx="781300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normAutofit fontScale="97500"/>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mj-ea"/>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dirty="0" smtClean="0">
                <a:latin typeface="ＭＳ Ｐゴシック" panose="020B0600070205080204" pitchFamily="50" charset="-128"/>
                <a:ea typeface="ＭＳ Ｐゴシック" panose="020B0600070205080204" pitchFamily="50" charset="-128"/>
              </a:rPr>
              <a:t>Cisco</a:t>
            </a:r>
            <a:r>
              <a:rPr kumimoji="1" lang="ja-JP" altLang="en-US" dirty="0" smtClean="0">
                <a:latin typeface="ＭＳ Ｐゴシック" panose="020B0600070205080204" pitchFamily="50" charset="-128"/>
                <a:ea typeface="ＭＳ Ｐゴシック" panose="020B0600070205080204" pitchFamily="50" charset="-128"/>
              </a:rPr>
              <a:t> </a:t>
            </a:r>
            <a:r>
              <a:rPr kumimoji="1" lang="en-US" altLang="ja-JP" dirty="0" smtClean="0">
                <a:latin typeface="ＭＳ Ｐゴシック" panose="020B0600070205080204" pitchFamily="50" charset="-128"/>
                <a:ea typeface="ＭＳ Ｐゴシック" panose="020B0600070205080204" pitchFamily="50" charset="-128"/>
              </a:rPr>
              <a:t>Start</a:t>
            </a:r>
            <a:r>
              <a:rPr kumimoji="1" lang="ja-JP" altLang="en-US" dirty="0" smtClean="0">
                <a:latin typeface="ＭＳ Ｐゴシック" panose="020B0600070205080204" pitchFamily="50" charset="-128"/>
                <a:ea typeface="ＭＳ Ｐゴシック" panose="020B0600070205080204" pitchFamily="50" charset="-128"/>
              </a:rPr>
              <a:t> ワイヤレスかんたん</a:t>
            </a:r>
            <a:r>
              <a:rPr kumimoji="1" lang="ja-JP" altLang="en-US" dirty="0" smtClean="0">
                <a:latin typeface="ＭＳ Ｐゴシック" panose="020B0600070205080204" pitchFamily="50" charset="-128"/>
                <a:ea typeface="ＭＳ Ｐゴシック" panose="020B0600070205080204" pitchFamily="50" charset="-128"/>
              </a:rPr>
              <a:t>セットアップ</a:t>
            </a:r>
            <a:r>
              <a:rPr kumimoji="1" lang="en-US" altLang="ja-JP" dirty="0" smtClean="0">
                <a:latin typeface="ＭＳ Ｐゴシック" panose="020B0600070205080204" pitchFamily="50" charset="-128"/>
                <a:ea typeface="ＭＳ Ｐゴシック" panose="020B0600070205080204" pitchFamily="50" charset="-128"/>
              </a:rPr>
              <a:t> </a:t>
            </a:r>
            <a:r>
              <a:rPr kumimoji="1" lang="ja-JP" altLang="en-US" dirty="0" smtClean="0">
                <a:latin typeface="ＭＳ Ｐゴシック" panose="020B0600070205080204" pitchFamily="50" charset="-128"/>
                <a:ea typeface="ＭＳ Ｐゴシック" panose="020B0600070205080204" pitchFamily="50" charset="-128"/>
              </a:rPr>
              <a:t>ガイド</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28470" y="4230344"/>
            <a:ext cx="5487067" cy="523220"/>
          </a:xfrm>
          <a:prstGeom prst="rect">
            <a:avLst/>
          </a:prstGeom>
          <a:noFill/>
        </p:spPr>
        <p:txBody>
          <a:bodyPr wrap="square" rtlCol="0">
            <a:spAutoFit/>
          </a:bodyPr>
          <a:lstStyle/>
          <a:p>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Cisco</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Start </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シリーズ</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である</a:t>
            </a:r>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WAP125,</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581</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の箱に同梱されます。</a:t>
            </a:r>
            <a:endParaRPr kumimoji="1" lang="en-US" altLang="ja-JP" sz="1400" dirty="0" smtClean="0">
              <a:solidFill>
                <a:srgbClr val="282828"/>
              </a:solidFill>
              <a:latin typeface="ＭＳ Ｐゴシック" panose="020B0600070205080204" pitchFamily="50" charset="-128"/>
              <a:ea typeface="ＭＳ Ｐゴシック" panose="020B0600070205080204" pitchFamily="50" charset="-128"/>
            </a:endParaRPr>
          </a:p>
          <a:p>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WAP131,</a:t>
            </a:r>
            <a:r>
              <a:rPr kumimoji="1" lang="ja-JP" altLang="en-US" sz="1400" dirty="0">
                <a:solidFill>
                  <a:srgbClr val="282828"/>
                </a:solidFill>
                <a:latin typeface="ＭＳ Ｐゴシック" panose="020B0600070205080204" pitchFamily="50" charset="-128"/>
                <a:ea typeface="ＭＳ Ｐゴシック" panose="020B0600070205080204" pitchFamily="50" charset="-128"/>
              </a:rPr>
              <a:t> </a:t>
            </a:r>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150,</a:t>
            </a:r>
            <a:r>
              <a:rPr kumimoji="1" lang="ja-JP" altLang="en-US" sz="1400" dirty="0">
                <a:solidFill>
                  <a:srgbClr val="282828"/>
                </a:solidFill>
                <a:latin typeface="ＭＳ Ｐゴシック" panose="020B0600070205080204" pitchFamily="50" charset="-128"/>
                <a:ea typeface="ＭＳ Ｐゴシック" panose="020B0600070205080204" pitchFamily="50" charset="-128"/>
              </a:rPr>
              <a:t> </a:t>
            </a:r>
            <a:r>
              <a:rPr kumimoji="1" lang="en-US" altLang="ja-JP" sz="1400" dirty="0" smtClean="0">
                <a:solidFill>
                  <a:srgbClr val="282828"/>
                </a:solidFill>
                <a:latin typeface="ＭＳ Ｐゴシック" panose="020B0600070205080204" pitchFamily="50" charset="-128"/>
                <a:ea typeface="ＭＳ Ｐゴシック" panose="020B0600070205080204" pitchFamily="50" charset="-128"/>
              </a:rPr>
              <a:t>571</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も同様にそれぞれの箱に同梱されていま</a:t>
            </a:r>
            <a:r>
              <a:rPr kumimoji="1" lang="ja-JP" altLang="en-US" sz="1400" dirty="0">
                <a:solidFill>
                  <a:srgbClr val="282828"/>
                </a:solidFill>
                <a:latin typeface="ＭＳ Ｐゴシック" panose="020B0600070205080204" pitchFamily="50" charset="-128"/>
                <a:ea typeface="ＭＳ Ｐゴシック" panose="020B0600070205080204" pitchFamily="50" charset="-128"/>
              </a:rPr>
              <a:t>す</a:t>
            </a:r>
            <a:r>
              <a:rPr kumimoji="1" lang="ja-JP" altLang="en-US" sz="1400" dirty="0" smtClean="0">
                <a:solidFill>
                  <a:srgbClr val="282828"/>
                </a:solidFill>
                <a:latin typeface="ＭＳ Ｐゴシック" panose="020B0600070205080204" pitchFamily="50" charset="-128"/>
                <a:ea typeface="ＭＳ Ｐゴシック" panose="020B0600070205080204" pitchFamily="50" charset="-128"/>
              </a:rPr>
              <a:t>。</a:t>
            </a:r>
            <a:endParaRPr kumimoji="1" lang="ja-JP" altLang="en-US" sz="1400" dirty="0">
              <a:solidFill>
                <a:srgbClr val="282828"/>
              </a:solidFill>
              <a:latin typeface="ＭＳ Ｐゴシック" panose="020B0600070205080204" pitchFamily="50" charset="-128"/>
              <a:ea typeface="ＭＳ Ｐゴシック" panose="020B0600070205080204" pitchFamily="50" charset="-128"/>
            </a:endParaRPr>
          </a:p>
        </p:txBody>
      </p:sp>
      <p:pic>
        <p:nvPicPr>
          <p:cNvPr id="10"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704" y="992140"/>
            <a:ext cx="2075979" cy="2860589"/>
          </a:xfrm>
          <a:prstGeom prst="rect">
            <a:avLst/>
          </a:prstGeom>
          <a:ln>
            <a:solidFill>
              <a:srgbClr val="FFFFFF">
                <a:lumMod val="85000"/>
              </a:srgbClr>
            </a:solidFill>
          </a:ln>
        </p:spPr>
      </p:pic>
      <p:pic>
        <p:nvPicPr>
          <p:cNvPr id="11" name="図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8340" y="1025163"/>
            <a:ext cx="2101232" cy="2833550"/>
          </a:xfrm>
          <a:prstGeom prst="rect">
            <a:avLst/>
          </a:prstGeom>
          <a:ln>
            <a:solidFill>
              <a:srgbClr val="FFFFFF">
                <a:lumMod val="85000"/>
              </a:srgbClr>
            </a:solidFill>
          </a:ln>
        </p:spPr>
      </p:pic>
      <p:pic>
        <p:nvPicPr>
          <p:cNvPr id="12"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0714" y="1384150"/>
            <a:ext cx="2082002" cy="2839992"/>
          </a:xfrm>
          <a:prstGeom prst="rect">
            <a:avLst/>
          </a:prstGeom>
          <a:ln>
            <a:solidFill>
              <a:srgbClr val="FFFFFF">
                <a:lumMod val="85000"/>
              </a:srgbClr>
            </a:solidFill>
          </a:ln>
        </p:spPr>
      </p:pic>
      <p:pic>
        <p:nvPicPr>
          <p:cNvPr id="13"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4049" y="1779567"/>
            <a:ext cx="2058402" cy="2839992"/>
          </a:xfrm>
          <a:prstGeom prst="rect">
            <a:avLst/>
          </a:prstGeom>
          <a:ln>
            <a:solidFill>
              <a:srgbClr val="FFFFFF">
                <a:lumMod val="85000"/>
              </a:srgbClr>
            </a:solidFill>
          </a:ln>
        </p:spPr>
      </p:pic>
    </p:spTree>
    <p:extLst>
      <p:ext uri="{BB962C8B-B14F-4D97-AF65-F5344CB8AC3E}">
        <p14:creationId xmlns:p14="http://schemas.microsoft.com/office/powerpoint/2010/main" val="1036520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437766" y="1659731"/>
            <a:ext cx="3994534" cy="1824038"/>
          </a:xfrm>
        </p:spPr>
        <p:txBody>
          <a:bodyPr/>
          <a:lstStyle/>
          <a:p>
            <a:r>
              <a:rPr kumimoji="1" lang="ja-JP" altLang="en-US" dirty="0"/>
              <a:t>無線</a:t>
            </a:r>
            <a:r>
              <a:rPr kumimoji="1" lang="en-US" altLang="ja-JP" dirty="0"/>
              <a:t>LAN </a:t>
            </a:r>
            <a:r>
              <a:rPr kumimoji="1" lang="ja-JP" altLang="en-US" dirty="0"/>
              <a:t>エアロネット シリーズ　</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dirty="0" smtClean="0"/>
              <a:t>アップデート</a:t>
            </a:r>
            <a:r>
              <a:rPr kumimoji="1" lang="ja-JP" altLang="en-US" dirty="0"/>
              <a:t/>
            </a:r>
            <a:br>
              <a:rPr kumimoji="1" lang="ja-JP" altLang="en-US" dirty="0"/>
            </a:br>
            <a:endParaRPr kumimoji="1" lang="ja-JP" altLang="en-US" dirty="0"/>
          </a:p>
        </p:txBody>
      </p:sp>
    </p:spTree>
    <p:extLst>
      <p:ext uri="{BB962C8B-B14F-4D97-AF65-F5344CB8AC3E}">
        <p14:creationId xmlns:p14="http://schemas.microsoft.com/office/powerpoint/2010/main" val="76450999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416425" y="915409"/>
            <a:ext cx="7598042" cy="256994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kern="1200" spc="0" baseline="0">
                <a:solidFill>
                  <a:srgbClr val="3E6BB4"/>
                </a:solidFill>
                <a:latin typeface="+mj-lt"/>
                <a:ea typeface="ＭＳ Ｐゴシック" charset="0"/>
                <a:cs typeface="CiscoSans Thin"/>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ja-JP" altLang="en-US" sz="4600" b="0" i="0" u="none" strike="noStrike" kern="1200" cap="none" spc="0" normalizeH="0" baseline="0" noProof="0" smtClean="0">
                <a:ln>
                  <a:noFill/>
                </a:ln>
                <a:solidFill>
                  <a:srgbClr val="3E6BB4"/>
                </a:solidFill>
                <a:effectLst/>
                <a:uLnTx/>
                <a:uFillTx/>
                <a:latin typeface="Arial"/>
                <a:ea typeface="ＭＳ Ｐゴシック" charset="0"/>
                <a:cs typeface="CiscoSans Thin"/>
              </a:rPr>
              <a:t>働き方改革</a:t>
            </a:r>
            <a:endParaRPr kumimoji="0" lang="ja-JP" altLang="en-US" sz="4600" b="0" i="0" u="none" strike="noStrike" kern="1200" cap="none" spc="0" normalizeH="0" baseline="0" noProof="0" dirty="0">
              <a:ln>
                <a:noFill/>
              </a:ln>
              <a:solidFill>
                <a:srgbClr val="3E6BB4"/>
              </a:solidFill>
              <a:effectLst/>
              <a:uLnTx/>
              <a:uFillTx/>
              <a:latin typeface="Arial"/>
              <a:ea typeface="ＭＳ Ｐゴシック" charset="0"/>
              <a:cs typeface="CiscoSans Thin"/>
            </a:endParaRPr>
          </a:p>
        </p:txBody>
      </p:sp>
    </p:spTree>
    <p:extLst>
      <p:ext uri="{BB962C8B-B14F-4D97-AF65-F5344CB8AC3E}">
        <p14:creationId xmlns:p14="http://schemas.microsoft.com/office/powerpoint/2010/main" val="415152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6422" y="638175"/>
            <a:ext cx="6048184" cy="289106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4323" y="3529243"/>
            <a:ext cx="4959878" cy="1144587"/>
          </a:xfrm>
          <a:prstGeom prst="rect">
            <a:avLst/>
          </a:prstGeom>
        </p:spPr>
      </p:pic>
    </p:spTree>
    <p:extLst>
      <p:ext uri="{BB962C8B-B14F-4D97-AF65-F5344CB8AC3E}">
        <p14:creationId xmlns:p14="http://schemas.microsoft.com/office/powerpoint/2010/main" val="299715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0189" y="9525"/>
            <a:ext cx="8588375" cy="6286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MS PGothic" charset="-128"/>
                <a:ea typeface="MS PGothic" charset="-128"/>
                <a:cs typeface="MS PGothic" charset="-128"/>
              </a:rPr>
              <a:t>総務省　：　情報通信白書　平成</a:t>
            </a:r>
            <a:r>
              <a:rPr kumimoji="0" lang="en-US" altLang="ja-JP" sz="3200" b="0" i="0" u="none" strike="noStrike" kern="1200" cap="none" spc="0" normalizeH="0" baseline="0" noProof="0" smtClean="0">
                <a:ln>
                  <a:noFill/>
                </a:ln>
                <a:solidFill>
                  <a:srgbClr val="676767"/>
                </a:solidFill>
                <a:effectLst/>
                <a:uLnTx/>
                <a:uFillTx/>
                <a:latin typeface="MS PGothic" charset="-128"/>
                <a:ea typeface="MS PGothic" charset="-128"/>
                <a:cs typeface="MS PGothic" charset="-128"/>
              </a:rPr>
              <a:t>29</a:t>
            </a:r>
            <a:r>
              <a:rPr kumimoji="0" lang="ja-JP" altLang="en-US" sz="3200" b="0" i="0" u="none" strike="noStrike" kern="1200" cap="none" spc="0" normalizeH="0" baseline="0" noProof="0" smtClean="0">
                <a:ln>
                  <a:noFill/>
                </a:ln>
                <a:solidFill>
                  <a:srgbClr val="676767"/>
                </a:solidFill>
                <a:effectLst/>
                <a:uLnTx/>
                <a:uFillTx/>
                <a:latin typeface="MS PGothic" charset="-128"/>
                <a:ea typeface="MS PGothic" charset="-128"/>
                <a:cs typeface="MS PGothic" charset="-128"/>
              </a:rPr>
              <a:t>年版</a:t>
            </a:r>
            <a:endParaRPr kumimoji="0" lang="ja-JP" altLang="en-US" sz="3200" b="0" i="0" u="none"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5651" y="937886"/>
            <a:ext cx="5807433" cy="329121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545" y="638175"/>
            <a:ext cx="2823106" cy="3982065"/>
          </a:xfrm>
          <a:prstGeom prst="rect">
            <a:avLst/>
          </a:prstGeom>
        </p:spPr>
      </p:pic>
    </p:spTree>
    <p:extLst>
      <p:ext uri="{BB962C8B-B14F-4D97-AF65-F5344CB8AC3E}">
        <p14:creationId xmlns:p14="http://schemas.microsoft.com/office/powerpoint/2010/main" val="1465945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H="1" flipV="1">
            <a:off x="155521" y="705478"/>
            <a:ext cx="895" cy="3934255"/>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312079" y="3761167"/>
            <a:ext cx="1048976" cy="253889"/>
          </a:xfrm>
          <a:prstGeom prst="rect">
            <a:avLst/>
          </a:prstGeom>
          <a:solidFill>
            <a:schemeClr val="accent2"/>
          </a:solidFill>
        </p:spPr>
        <p:txBody>
          <a:bodyPr wrap="square" lIns="68553" tIns="34277" rIns="68553" bIns="34277" rtlCol="0" anchor="ctr">
            <a:spAutoFit/>
          </a:bodyP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Capabilities</a:t>
            </a:r>
          </a:p>
        </p:txBody>
      </p:sp>
      <p:sp>
        <p:nvSpPr>
          <p:cNvPr id="5" name="Rounded Rectangle 4"/>
          <p:cNvSpPr/>
          <p:nvPr/>
        </p:nvSpPr>
        <p:spPr>
          <a:xfrm>
            <a:off x="7774854" y="1277626"/>
            <a:ext cx="1279271" cy="1404260"/>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6" name="Rounded Rectangle 5"/>
          <p:cNvSpPr/>
          <p:nvPr/>
        </p:nvSpPr>
        <p:spPr>
          <a:xfrm>
            <a:off x="6596857" y="1277627"/>
            <a:ext cx="1139894" cy="1404259"/>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7" name="Rounded Rectangle 6"/>
          <p:cNvSpPr/>
          <p:nvPr/>
        </p:nvSpPr>
        <p:spPr>
          <a:xfrm>
            <a:off x="5193050" y="1182057"/>
            <a:ext cx="1312656" cy="1502380"/>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8" name="Rounded Rectangle 7"/>
          <p:cNvSpPr/>
          <p:nvPr/>
        </p:nvSpPr>
        <p:spPr>
          <a:xfrm>
            <a:off x="3665696" y="1179506"/>
            <a:ext cx="1467038" cy="1502380"/>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9" name="Rounded Rectangle 8"/>
          <p:cNvSpPr/>
          <p:nvPr/>
        </p:nvSpPr>
        <p:spPr>
          <a:xfrm>
            <a:off x="339990" y="2221946"/>
            <a:ext cx="1796303" cy="1224793"/>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cxnSp>
        <p:nvCxnSpPr>
          <p:cNvPr id="10" name="Straight Arrow Connector 9"/>
          <p:cNvCxnSpPr/>
          <p:nvPr/>
        </p:nvCxnSpPr>
        <p:spPr>
          <a:xfrm>
            <a:off x="245581" y="4717949"/>
            <a:ext cx="8733939" cy="0"/>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45581" y="340587"/>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solidFill>
                  <a:schemeClr val="bg1"/>
                </a:solidFill>
                <a:latin typeface="MS PGothic" charset="-128"/>
                <a:ea typeface="MS PGothic" charset="-128"/>
                <a:cs typeface="MS PGothic" charset="-128"/>
              </a:rPr>
              <a:t>Cisco Catalyst </a:t>
            </a:r>
            <a:r>
              <a:rPr lang="ja-JP" altLang="en-US" dirty="0" smtClean="0">
                <a:solidFill>
                  <a:schemeClr val="bg1"/>
                </a:solidFill>
                <a:latin typeface="MS PGothic" charset="-128"/>
                <a:ea typeface="MS PGothic" charset="-128"/>
                <a:cs typeface="MS PGothic" charset="-128"/>
              </a:rPr>
              <a:t>スイッチ</a:t>
            </a:r>
            <a:r>
              <a:rPr lang="en-US" altLang="ja-JP" dirty="0" smtClean="0">
                <a:solidFill>
                  <a:schemeClr val="bg1"/>
                </a:solidFill>
                <a:latin typeface="MS PGothic" charset="-128"/>
                <a:ea typeface="MS PGothic" charset="-128"/>
                <a:cs typeface="MS PGothic" charset="-128"/>
              </a:rPr>
              <a:t> </a:t>
            </a:r>
            <a:r>
              <a:rPr lang="ja-JP" altLang="en-US" dirty="0" smtClean="0">
                <a:solidFill>
                  <a:schemeClr val="bg1"/>
                </a:solidFill>
                <a:latin typeface="MS PGothic" charset="-128"/>
                <a:ea typeface="MS PGothic" charset="-128"/>
                <a:cs typeface="MS PGothic" charset="-128"/>
              </a:rPr>
              <a:t>ポートフォリオ</a:t>
            </a:r>
            <a:endParaRPr lang="en-US" dirty="0">
              <a:solidFill>
                <a:schemeClr val="bg1"/>
              </a:solidFill>
              <a:latin typeface="MS PGothic" charset="-128"/>
              <a:ea typeface="MS PGothic" charset="-128"/>
              <a:cs typeface="MS PGothic" charset="-128"/>
            </a:endParaRPr>
          </a:p>
        </p:txBody>
      </p:sp>
      <p:pic>
        <p:nvPicPr>
          <p:cNvPr id="12" name="Picture 11" descr="KN22021.png"/>
          <p:cNvPicPr>
            <a:picLocks noChangeAspect="1"/>
          </p:cNvPicPr>
          <p:nvPr/>
        </p:nvPicPr>
        <p:blipFill rotWithShape="1">
          <a:blip r:embed="rId2" cstate="screen">
            <a:extLst>
              <a:ext uri="{28A0092B-C50C-407E-A947-70E740481C1C}">
                <a14:useLocalDpi xmlns:a14="http://schemas.microsoft.com/office/drawing/2010/main"/>
              </a:ext>
            </a:extLst>
          </a:blip>
          <a:srcRect l="-1607"/>
          <a:stretch/>
        </p:blipFill>
        <p:spPr>
          <a:xfrm>
            <a:off x="1221725" y="2840452"/>
            <a:ext cx="823637" cy="348938"/>
          </a:xfrm>
          <a:prstGeom prst="rect">
            <a:avLst/>
          </a:prstGeom>
        </p:spPr>
      </p:pic>
      <p:sp>
        <p:nvSpPr>
          <p:cNvPr id="13" name="Rectangle 12"/>
          <p:cNvSpPr/>
          <p:nvPr/>
        </p:nvSpPr>
        <p:spPr>
          <a:xfrm>
            <a:off x="3677143" y="1092558"/>
            <a:ext cx="2827472" cy="39325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91436" rIns="91436" bIns="45718" rtlCol="0" anchor="t"/>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60" normalizeH="0" baseline="0" noProof="0" dirty="0">
                <a:ln>
                  <a:noFill/>
                </a:ln>
                <a:solidFill>
                  <a:prstClr val="white"/>
                </a:solidFill>
                <a:effectLst/>
                <a:uLnTx/>
                <a:uFillTx/>
                <a:latin typeface="MS PGothic" charset="-128"/>
                <a:ea typeface="MS PGothic" charset="-128"/>
                <a:cs typeface="MS PGothic" charset="-128"/>
              </a:rPr>
              <a:t>Access Switching  </a:t>
            </a:r>
          </a:p>
        </p:txBody>
      </p:sp>
      <p:sp>
        <p:nvSpPr>
          <p:cNvPr id="14" name="Rectangle 13"/>
          <p:cNvSpPr/>
          <p:nvPr/>
        </p:nvSpPr>
        <p:spPr>
          <a:xfrm>
            <a:off x="3487703" y="1446527"/>
            <a:ext cx="1775222" cy="937558"/>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FIXED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200" b="1"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9300</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altLang="ja-JP"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3850</a:t>
            </a:r>
            <a:endPar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900" b="0"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Up to 480G Stacking</a:t>
            </a:r>
          </a:p>
        </p:txBody>
      </p:sp>
      <p:sp>
        <p:nvSpPr>
          <p:cNvPr id="15" name="Rectangle 14"/>
          <p:cNvSpPr/>
          <p:nvPr/>
        </p:nvSpPr>
        <p:spPr>
          <a:xfrm>
            <a:off x="5078245" y="1412558"/>
            <a:ext cx="1544267" cy="741864"/>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MODULAR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200" b="1"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9400</a:t>
            </a:r>
            <a:endParaRPr kumimoji="0" lang="en-US" sz="900" b="0" i="0" u="none" strike="noStrike" kern="1200" cap="none" spc="0" normalizeH="0" baseline="0" noProof="0" dirty="0">
              <a:ln>
                <a:noFill/>
              </a:ln>
              <a:solidFill>
                <a:prstClr val="black"/>
              </a:solidFill>
              <a:effectLst/>
              <a:uLnTx/>
              <a:uFillTx/>
              <a:latin typeface="MS PGothic" charset="-128"/>
              <a:ea typeface="MS PGothic" charset="-128"/>
              <a:cs typeface="MS PGothic" charset="-128"/>
            </a:endParaRP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altLang="ja-JP"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4500E</a:t>
            </a:r>
            <a:endPar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p:txBody>
      </p:sp>
      <p:sp>
        <p:nvSpPr>
          <p:cNvPr id="16" name="Rectangle 15"/>
          <p:cNvSpPr/>
          <p:nvPr/>
        </p:nvSpPr>
        <p:spPr>
          <a:xfrm>
            <a:off x="3827441" y="2662588"/>
            <a:ext cx="2795071" cy="628568"/>
          </a:xfrm>
          <a:prstGeom prst="rect">
            <a:avLst/>
          </a:prstGeom>
        </p:spPr>
        <p:txBody>
          <a:bodyPr wrap="square" lIns="68579" tIns="68579" rIns="68579" bIns="68579" anchor="ctr">
            <a:spAutoFit/>
          </a:bodyPr>
          <a:lstStyle/>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Performance: </a:t>
            </a: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mGig</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1/10G uplink,  40G uplinks</a:t>
            </a: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PoE</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Leadership: UPOE, Fast/Perpetual </a:t>
            </a: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PoE</a:t>
            </a:r>
            <a:endPar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endParaRP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High Availability: NSF/SSO, ISSU (9400), Patching</a:t>
            </a:r>
          </a:p>
        </p:txBody>
      </p:sp>
      <p:sp>
        <p:nvSpPr>
          <p:cNvPr id="17" name="Rounded Rectangle 16"/>
          <p:cNvSpPr/>
          <p:nvPr/>
        </p:nvSpPr>
        <p:spPr>
          <a:xfrm>
            <a:off x="3760654" y="3368068"/>
            <a:ext cx="4133045"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Security: </a:t>
            </a:r>
            <a:r>
              <a:rPr kumimoji="0" lang="en-US" sz="1100" b="0" u="none" strike="noStrike" kern="1200" cap="none" spc="0" normalizeH="0" baseline="0" noProof="0" dirty="0" smtClean="0">
                <a:ln>
                  <a:noFill/>
                </a:ln>
                <a:solidFill>
                  <a:schemeClr val="bg2"/>
                </a:solidFill>
                <a:effectLst/>
                <a:uLnTx/>
                <a:uFillTx/>
                <a:latin typeface="MS PGothic" charset="-128"/>
                <a:ea typeface="MS PGothic" charset="-128"/>
                <a:cs typeface="MS PGothic" charset="-128"/>
              </a:rPr>
              <a:t>ETA</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MacSec</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256,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IPSecTrustworthy</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Systems</a:t>
            </a:r>
          </a:p>
        </p:txBody>
      </p:sp>
      <p:sp>
        <p:nvSpPr>
          <p:cNvPr id="18" name="Rounded Rectangle 17"/>
          <p:cNvSpPr/>
          <p:nvPr/>
        </p:nvSpPr>
        <p:spPr>
          <a:xfrm>
            <a:off x="3754068" y="3745273"/>
            <a:ext cx="4161667"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IoT</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Convergence: Perpetual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PoE</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 IEEE 1588/AVB, SD Bonjour</a:t>
            </a:r>
          </a:p>
        </p:txBody>
      </p:sp>
      <p:sp>
        <p:nvSpPr>
          <p:cNvPr id="19" name="Rounded Rectangle 18"/>
          <p:cNvSpPr/>
          <p:nvPr/>
        </p:nvSpPr>
        <p:spPr>
          <a:xfrm>
            <a:off x="3767517" y="4106640"/>
            <a:ext cx="4161180"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Cloud: </a:t>
            </a:r>
            <a:r>
              <a:rPr kumimoji="0" lang="en-US" sz="1100" b="0" u="none" strike="noStrike" kern="1200" cap="none" spc="0" normalizeH="0" baseline="0" noProof="0" dirty="0" err="1">
                <a:ln>
                  <a:noFill/>
                </a:ln>
                <a:solidFill>
                  <a:schemeClr val="bg2"/>
                </a:solidFill>
                <a:effectLst/>
                <a:uLnTx/>
                <a:uFillTx/>
                <a:latin typeface="MS PGothic" charset="-128"/>
                <a:ea typeface="MS PGothic" charset="-128"/>
                <a:cs typeface="MS PGothic" charset="-128"/>
              </a:rPr>
              <a:t>Netconf</a:t>
            </a: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/Yang models, Streaming Telemetry, App Hosting </a:t>
            </a:r>
          </a:p>
        </p:txBody>
      </p:sp>
      <p:sp>
        <p:nvSpPr>
          <p:cNvPr id="20" name="Rectangle 19"/>
          <p:cNvSpPr/>
          <p:nvPr/>
        </p:nvSpPr>
        <p:spPr>
          <a:xfrm>
            <a:off x="338719" y="2151937"/>
            <a:ext cx="1985120" cy="300917"/>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rPr>
              <a:t>ACCESS SWITCHING</a:t>
            </a:r>
          </a:p>
        </p:txBody>
      </p:sp>
      <p:sp>
        <p:nvSpPr>
          <p:cNvPr id="21" name="TextBox 20"/>
          <p:cNvSpPr txBox="1"/>
          <p:nvPr/>
        </p:nvSpPr>
        <p:spPr>
          <a:xfrm>
            <a:off x="440681" y="3214663"/>
            <a:ext cx="835481" cy="207747"/>
          </a:xfrm>
          <a:prstGeom prst="rect">
            <a:avLst/>
          </a:prstGeom>
          <a:noFill/>
        </p:spPr>
        <p:txBody>
          <a:bodyPr wrap="none" lIns="91438" tIns="45719" rIns="91438" bIns="45719" rtlCol="0">
            <a:spAutoFit/>
          </a:bodyPr>
          <a:lstStyle/>
          <a:p>
            <a:pPr marL="0" marR="0" lvl="0" indent="0" algn="l" defTabSz="457181"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Fixed PS &amp; FAN</a:t>
            </a:r>
          </a:p>
        </p:txBody>
      </p:sp>
      <p:sp>
        <p:nvSpPr>
          <p:cNvPr id="22" name="Rectangle 21"/>
          <p:cNvSpPr/>
          <p:nvPr/>
        </p:nvSpPr>
        <p:spPr>
          <a:xfrm>
            <a:off x="449049" y="2961212"/>
            <a:ext cx="737309" cy="2887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2960-X</a:t>
            </a:r>
          </a:p>
        </p:txBody>
      </p:sp>
      <p:pic>
        <p:nvPicPr>
          <p:cNvPr id="23" name="Picture 22" descr="KN22021.png"/>
          <p:cNvPicPr>
            <a:picLocks noChangeAspect="1"/>
          </p:cNvPicPr>
          <p:nvPr/>
        </p:nvPicPr>
        <p:blipFill rotWithShape="1">
          <a:blip r:embed="rId3" cstate="screen">
            <a:extLst>
              <a:ext uri="{28A0092B-C50C-407E-A947-70E740481C1C}">
                <a14:useLocalDpi xmlns:a14="http://schemas.microsoft.com/office/drawing/2010/main"/>
              </a:ext>
            </a:extLst>
          </a:blip>
          <a:srcRect l="-1607"/>
          <a:stretch/>
        </p:blipFill>
        <p:spPr>
          <a:xfrm>
            <a:off x="389207" y="2586272"/>
            <a:ext cx="787431" cy="318123"/>
          </a:xfrm>
          <a:prstGeom prst="rect">
            <a:avLst/>
          </a:prstGeom>
        </p:spPr>
      </p:pic>
      <p:sp>
        <p:nvSpPr>
          <p:cNvPr id="24" name="TextBox 23"/>
          <p:cNvSpPr txBox="1"/>
          <p:nvPr/>
        </p:nvSpPr>
        <p:spPr>
          <a:xfrm>
            <a:off x="1177558" y="2650786"/>
            <a:ext cx="795407" cy="207747"/>
          </a:xfrm>
          <a:prstGeom prst="rect">
            <a:avLst/>
          </a:prstGeom>
          <a:noFill/>
        </p:spPr>
        <p:txBody>
          <a:bodyPr wrap="none" lIns="91438" tIns="45719" rIns="91438" bIns="45719" rtlCol="0">
            <a:spAutoFit/>
          </a:bodyPr>
          <a:lstStyle/>
          <a:p>
            <a:pPr marL="0" marR="0" lvl="0" indent="0" algn="l" defTabSz="457181"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FRU PS &amp; FAN</a:t>
            </a:r>
          </a:p>
        </p:txBody>
      </p:sp>
      <p:sp>
        <p:nvSpPr>
          <p:cNvPr id="25" name="Rectangle 24"/>
          <p:cNvSpPr/>
          <p:nvPr/>
        </p:nvSpPr>
        <p:spPr>
          <a:xfrm>
            <a:off x="1009341" y="2446757"/>
            <a:ext cx="1180619" cy="2887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2960-XR</a:t>
            </a:r>
          </a:p>
        </p:txBody>
      </p:sp>
      <p:sp>
        <p:nvSpPr>
          <p:cNvPr id="26" name="Rounded Rectangle 25"/>
          <p:cNvSpPr/>
          <p:nvPr/>
        </p:nvSpPr>
        <p:spPr>
          <a:xfrm>
            <a:off x="549179" y="3467866"/>
            <a:ext cx="1627963" cy="55616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Stacking </a:t>
            </a:r>
          </a:p>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Routed Access</a:t>
            </a:r>
          </a:p>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DNS-AS,</a:t>
            </a:r>
          </a:p>
          <a:p>
            <a:pPr marL="128585" marR="0" lvl="0" indent="-128585" algn="l" defTabSz="685732" rtl="0" eaLnBrk="1" fontAlgn="base" latinLnBrk="0" hangingPunct="1">
              <a:lnSpc>
                <a:spcPct val="100000"/>
              </a:lnSpc>
              <a:spcBef>
                <a:spcPct val="0"/>
              </a:spcBef>
              <a:spcAft>
                <a:spcPct val="0"/>
              </a:spcAft>
              <a:buClrTx/>
              <a:buSzTx/>
              <a:buFont typeface="Arial" charset="0"/>
              <a:buChar char="•"/>
              <a:tabLst/>
              <a:defRPr/>
            </a:pP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NaaS</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Full </a:t>
            </a: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Netflow</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a:t>
            </a:r>
          </a:p>
        </p:txBody>
      </p:sp>
      <p:sp>
        <p:nvSpPr>
          <p:cNvPr id="27" name="Rectangle 26"/>
          <p:cNvSpPr/>
          <p:nvPr/>
        </p:nvSpPr>
        <p:spPr>
          <a:xfrm>
            <a:off x="6614682" y="2676379"/>
            <a:ext cx="2511575" cy="564448"/>
          </a:xfrm>
          <a:prstGeom prst="rect">
            <a:avLst/>
          </a:prstGeom>
        </p:spPr>
        <p:txBody>
          <a:bodyPr wrap="square" lIns="68579" tIns="68579" rIns="68579" bIns="68579" anchor="ctr">
            <a:spAutoFit/>
          </a:bodyPr>
          <a:lstStyle/>
          <a:p>
            <a:pPr marL="171430" marR="0" lvl="3" indent="-171430" algn="l" defTabSz="685732" rtl="0" eaLnBrk="1" fontAlgn="base" latinLnBrk="0" hangingPunct="1">
              <a:lnSpc>
                <a:spcPct val="95000"/>
              </a:lnSpc>
              <a:spcBef>
                <a:spcPts val="450"/>
              </a:spcBef>
              <a:spcAft>
                <a:spcPct val="0"/>
              </a:spcAft>
              <a:buClr>
                <a:srgbClr val="58585B">
                  <a:lumMod val="50000"/>
                </a:srgbClr>
              </a:buClr>
              <a:buSzTx/>
              <a:buFont typeface="Wingdings" charset="2"/>
              <a:buChar char="§"/>
              <a:tabLst/>
              <a:defRPr/>
            </a:pPr>
            <a:r>
              <a:rPr kumimoji="0" lang="en-US" sz="825"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rPr>
              <a:t>1/10/40G interfaces with </a:t>
            </a:r>
            <a:r>
              <a:rPr kumimoji="0" lang="en-US" sz="825"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sym typeface="Arial" pitchFamily="34" charset="0"/>
              </a:rPr>
              <a:t>Comprehensive Features at Scale</a:t>
            </a:r>
          </a:p>
          <a:p>
            <a:pPr marL="171430" marR="0" lvl="3" indent="-171430" algn="l" defTabSz="685732" rtl="0" eaLnBrk="1" fontAlgn="base" latinLnBrk="0" hangingPunct="1">
              <a:lnSpc>
                <a:spcPct val="95000"/>
              </a:lnSpc>
              <a:spcBef>
                <a:spcPts val="450"/>
              </a:spcBef>
              <a:spcAft>
                <a:spcPct val="0"/>
              </a:spcAft>
              <a:buClr>
                <a:srgbClr val="58585B">
                  <a:lumMod val="50000"/>
                </a:srgbClr>
              </a:buClr>
              <a:buSzTx/>
              <a:buFont typeface="Wingdings" charset="2"/>
              <a:buChar char="§"/>
              <a:tabLst/>
              <a:defRPr/>
            </a:pPr>
            <a:r>
              <a:rPr kumimoji="0" lang="en-US" sz="825"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sym typeface="Arial" pitchFamily="34" charset="0"/>
              </a:rPr>
              <a:t>High Availability: NSF/SSO, VSS</a:t>
            </a:r>
          </a:p>
        </p:txBody>
      </p:sp>
      <p:sp>
        <p:nvSpPr>
          <p:cNvPr id="28" name="Rectangle 27"/>
          <p:cNvSpPr/>
          <p:nvPr/>
        </p:nvSpPr>
        <p:spPr>
          <a:xfrm>
            <a:off x="7731560" y="1422771"/>
            <a:ext cx="1421899" cy="648505"/>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XL-SCALE / MODULAR</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6800</a:t>
            </a:r>
            <a:endParaRPr kumimoji="0" lang="en-US" sz="825" b="1"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32456" y="2109724"/>
            <a:ext cx="787905" cy="552482"/>
          </a:xfrm>
          <a:prstGeom prst="rect">
            <a:avLst/>
          </a:prstGeom>
        </p:spPr>
      </p:pic>
      <p:sp>
        <p:nvSpPr>
          <p:cNvPr id="30" name="Rectangle 29"/>
          <p:cNvSpPr/>
          <p:nvPr/>
        </p:nvSpPr>
        <p:spPr>
          <a:xfrm>
            <a:off x="6579933" y="1026560"/>
            <a:ext cx="2453859" cy="39325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91436" rIns="91436" bIns="45718" rtlCol="0" anchor="t"/>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60" normalizeH="0" baseline="0" noProof="0" dirty="0">
                <a:ln>
                  <a:noFill/>
                </a:ln>
                <a:solidFill>
                  <a:prstClr val="white"/>
                </a:solidFill>
                <a:effectLst/>
                <a:uLnTx/>
                <a:uFillTx/>
                <a:latin typeface="MS PGothic" charset="-128"/>
                <a:ea typeface="MS PGothic" charset="-128"/>
                <a:cs typeface="MS PGothic" charset="-128"/>
              </a:rPr>
              <a:t>Backbone Switching  </a:t>
            </a:r>
          </a:p>
        </p:txBody>
      </p:sp>
      <p:grpSp>
        <p:nvGrpSpPr>
          <p:cNvPr id="31" name="Group 30"/>
          <p:cNvGrpSpPr/>
          <p:nvPr/>
        </p:nvGrpSpPr>
        <p:grpSpPr>
          <a:xfrm>
            <a:off x="3891711" y="2304874"/>
            <a:ext cx="1009515" cy="319579"/>
            <a:chOff x="798567" y="3088121"/>
            <a:chExt cx="1913170" cy="732628"/>
          </a:xfrm>
        </p:grpSpPr>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567" y="3088121"/>
              <a:ext cx="1913170" cy="388413"/>
            </a:xfrm>
            <a:prstGeom prst="rect">
              <a:avLst/>
            </a:prstGeom>
          </p:spPr>
        </p:pic>
        <p:pic>
          <p:nvPicPr>
            <p:cNvPr id="33" name="Picture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182" y="3419491"/>
              <a:ext cx="1883030" cy="401258"/>
            </a:xfrm>
            <a:prstGeom prst="rect">
              <a:avLst/>
            </a:prstGeom>
          </p:spPr>
        </p:pic>
      </p:grpSp>
      <p:grpSp>
        <p:nvGrpSpPr>
          <p:cNvPr id="34" name="Group 33"/>
          <p:cNvGrpSpPr/>
          <p:nvPr/>
        </p:nvGrpSpPr>
        <p:grpSpPr>
          <a:xfrm>
            <a:off x="5285768" y="2105257"/>
            <a:ext cx="1129442" cy="579181"/>
            <a:chOff x="2784971" y="4496105"/>
            <a:chExt cx="2106267" cy="1008941"/>
          </a:xfrm>
        </p:grpSpPr>
        <p:pic>
          <p:nvPicPr>
            <p:cNvPr id="35" name="Picture 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0009" y="4785647"/>
              <a:ext cx="718625" cy="684896"/>
            </a:xfrm>
            <a:prstGeom prst="rect">
              <a:avLst/>
            </a:prstGeom>
          </p:spPr>
        </p:pic>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84971" y="4496105"/>
              <a:ext cx="899127" cy="1008941"/>
            </a:xfrm>
            <a:prstGeom prst="rect">
              <a:avLst/>
            </a:prstGeom>
          </p:spPr>
        </p:pic>
        <p:pic>
          <p:nvPicPr>
            <p:cNvPr id="37" name="Pictur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21959" y="5042322"/>
              <a:ext cx="669279" cy="418696"/>
            </a:xfrm>
            <a:prstGeom prst="rect">
              <a:avLst/>
            </a:prstGeom>
          </p:spPr>
        </p:pic>
      </p:grpSp>
      <p:sp>
        <p:nvSpPr>
          <p:cNvPr id="38" name="TextBox 37"/>
          <p:cNvSpPr txBox="1"/>
          <p:nvPr/>
        </p:nvSpPr>
        <p:spPr>
          <a:xfrm>
            <a:off x="568122" y="4493874"/>
            <a:ext cx="895289" cy="253889"/>
          </a:xfrm>
          <a:prstGeom prst="rect">
            <a:avLst/>
          </a:prstGeom>
          <a:solidFill>
            <a:schemeClr val="accent2"/>
          </a:solidFill>
        </p:spPr>
        <p:txBody>
          <a:bodyPr wrap="square" lIns="68553" tIns="34277" rIns="68553" bIns="34277" rtlCol="0" anchor="ctr">
            <a:spAutoFit/>
          </a:bodyPr>
          <a:lstStyle>
            <a:defPPr>
              <a:defRPr lang="en-US"/>
            </a:defPPr>
            <a:lvl1pPr algn="ctr">
              <a:defRPr>
                <a:solidFill>
                  <a:schemeClr val="bg1"/>
                </a:solidFill>
              </a:defRPr>
            </a:lvl1pP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MS PGothic" charset="-128"/>
                <a:ea typeface="MS PGothic" charset="-128"/>
                <a:cs typeface="MS PGothic" charset="-128"/>
              </a:rPr>
              <a:t>Scale</a:t>
            </a:r>
          </a:p>
        </p:txBody>
      </p:sp>
      <p:grpSp>
        <p:nvGrpSpPr>
          <p:cNvPr id="39" name="Group 38"/>
          <p:cNvGrpSpPr/>
          <p:nvPr/>
        </p:nvGrpSpPr>
        <p:grpSpPr>
          <a:xfrm>
            <a:off x="6664409" y="1917226"/>
            <a:ext cx="1047503" cy="632039"/>
            <a:chOff x="6735316" y="3820749"/>
            <a:chExt cx="2164472" cy="1124862"/>
          </a:xfrm>
        </p:grpSpPr>
        <p:pic>
          <p:nvPicPr>
            <p:cNvPr id="40" name="Picture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35316" y="4461329"/>
              <a:ext cx="2154947" cy="484282"/>
            </a:xfrm>
            <a:prstGeom prst="rect">
              <a:avLst/>
            </a:prstGeom>
          </p:spPr>
        </p:pic>
        <p:pic>
          <p:nvPicPr>
            <p:cNvPr id="41" name="Picture 4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77481" y="4158427"/>
              <a:ext cx="2112782" cy="605805"/>
            </a:xfrm>
            <a:prstGeom prst="rect">
              <a:avLst/>
            </a:prstGeom>
          </p:spPr>
        </p:pic>
        <p:pic>
          <p:nvPicPr>
            <p:cNvPr id="42" name="Picture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35316" y="3820749"/>
              <a:ext cx="2164472" cy="675356"/>
            </a:xfrm>
            <a:prstGeom prst="rect">
              <a:avLst/>
            </a:prstGeom>
          </p:spPr>
        </p:pic>
      </p:grpSp>
      <p:sp>
        <p:nvSpPr>
          <p:cNvPr id="43" name="Rectangle 42"/>
          <p:cNvSpPr/>
          <p:nvPr/>
        </p:nvSpPr>
        <p:spPr>
          <a:xfrm>
            <a:off x="6579933" y="1429612"/>
            <a:ext cx="1303919" cy="524240"/>
          </a:xfrm>
          <a:prstGeom prst="rect">
            <a:avLst/>
          </a:prstGeom>
          <a:noFill/>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FIXED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200" b="1"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9500</a:t>
            </a:r>
            <a:endParaRPr kumimoji="0" lang="en-US" sz="900" b="1" i="0" u="none" strike="noStrike" kern="1200" cap="none" spc="0" normalizeH="0" baseline="0" noProof="0" dirty="0">
              <a:ln>
                <a:noFill/>
              </a:ln>
              <a:solidFill>
                <a:prstClr val="black"/>
              </a:solidFill>
              <a:effectLst/>
              <a:uLnTx/>
              <a:uFillTx/>
              <a:latin typeface="MS PGothic" charset="-128"/>
              <a:ea typeface="MS PGothic" charset="-128"/>
              <a:cs typeface="MS PGothic" charset="-128"/>
            </a:endParaRPr>
          </a:p>
        </p:txBody>
      </p:sp>
      <p:sp>
        <p:nvSpPr>
          <p:cNvPr id="44" name="Rounded Rectangle 43"/>
          <p:cNvSpPr/>
          <p:nvPr/>
        </p:nvSpPr>
        <p:spPr>
          <a:xfrm>
            <a:off x="2356686" y="4430862"/>
            <a:ext cx="6697439" cy="287087"/>
          </a:xfrm>
          <a:prstGeom prst="roundRect">
            <a:avLst/>
          </a:prstGeom>
          <a:solidFill>
            <a:schemeClr val="tx2">
              <a:lumMod val="40000"/>
              <a:lumOff val="60000"/>
            </a:schemeClr>
          </a:solidFill>
          <a:ln>
            <a:noFill/>
          </a:ln>
          <a:effectLst>
            <a:outerShdw blurRad="50800" dist="50800" dir="5400000" algn="ct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685732"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chemeClr val="bg2"/>
                </a:solidFill>
                <a:effectLst/>
                <a:uLnTx/>
                <a:uFillTx/>
                <a:latin typeface="MS PGothic" charset="-128"/>
                <a:ea typeface="MS PGothic" charset="-128"/>
                <a:cs typeface="MS PGothic" charset="-128"/>
              </a:rPr>
              <a:t>Software Defined Access (SD-Access)</a:t>
            </a:r>
          </a:p>
        </p:txBody>
      </p:sp>
      <p:sp>
        <p:nvSpPr>
          <p:cNvPr id="45" name="Rounded Rectangle 44"/>
          <p:cNvSpPr/>
          <p:nvPr/>
        </p:nvSpPr>
        <p:spPr>
          <a:xfrm>
            <a:off x="2156703" y="1539107"/>
            <a:ext cx="1493298" cy="1463779"/>
          </a:xfrm>
          <a:prstGeom prst="roundRect">
            <a:avLst>
              <a:gd name="adj" fmla="val 6029"/>
            </a:avLst>
          </a:prstGeom>
          <a:solidFill>
            <a:schemeClr val="accent1">
              <a:lumMod val="20000"/>
              <a:lumOff val="80000"/>
            </a:schemeClr>
          </a:solidFill>
          <a:ln w="3175" cmpd="sng">
            <a:noFill/>
            <a:prstDash val="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5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endParaRPr>
          </a:p>
        </p:txBody>
      </p:sp>
      <p:sp>
        <p:nvSpPr>
          <p:cNvPr id="46" name="Rectangle 45"/>
          <p:cNvSpPr/>
          <p:nvPr/>
        </p:nvSpPr>
        <p:spPr>
          <a:xfrm>
            <a:off x="2155434" y="1469098"/>
            <a:ext cx="1494569" cy="300917"/>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181"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MS PGothic" charset="-128"/>
                <a:ea typeface="MS PGothic" charset="-128"/>
                <a:cs typeface="MS PGothic" charset="-128"/>
              </a:rPr>
              <a:t>ACCESS SWITCHING</a:t>
            </a:r>
          </a:p>
        </p:txBody>
      </p:sp>
      <p:pic>
        <p:nvPicPr>
          <p:cNvPr id="47" name="Picture 46" descr="KN53305.jpg"/>
          <p:cNvPicPr>
            <a:picLocks/>
          </p:cNvPicPr>
          <p:nvPr/>
        </p:nvPicPr>
        <p:blipFill rotWithShape="1">
          <a:blip r:embed="rId13" cstate="screen">
            <a:extLst>
              <a:ext uri="{BEBA8EAE-BF5A-486C-A8C5-ECC9F3942E4B}">
                <a14:imgProps xmlns:a14="http://schemas.microsoft.com/office/drawing/2010/main">
                  <a14:imgLayer r:embed="rId14">
                    <a14:imgEffect>
                      <a14:backgroundRemoval t="0" b="100000" l="0" r="100000">
                        <a14:foregroundMark x1="86145" y1="22449" x2="87952" y2="64286"/>
                        <a14:foregroundMark x1="91566" y1="21429" x2="91566" y2="21429"/>
                      </a14:backgroundRemoval>
                    </a14:imgEffect>
                  </a14:imgLayer>
                </a14:imgProps>
              </a:ext>
              <a:ext uri="{28A0092B-C50C-407E-A947-70E740481C1C}">
                <a14:useLocalDpi xmlns:a14="http://schemas.microsoft.com/office/drawing/2010/main"/>
              </a:ext>
            </a:extLst>
          </a:blip>
          <a:stretch/>
        </p:blipFill>
        <p:spPr>
          <a:xfrm>
            <a:off x="2465558" y="2445146"/>
            <a:ext cx="843416" cy="409575"/>
          </a:xfrm>
          <a:prstGeom prst="rect">
            <a:avLst/>
          </a:prstGeom>
          <a:noFill/>
          <a:ln>
            <a:noFill/>
          </a:ln>
          <a:effectLst/>
        </p:spPr>
      </p:pic>
      <p:sp>
        <p:nvSpPr>
          <p:cNvPr id="48" name="Rectangle 47"/>
          <p:cNvSpPr/>
          <p:nvPr/>
        </p:nvSpPr>
        <p:spPr>
          <a:xfrm>
            <a:off x="1997282" y="1722793"/>
            <a:ext cx="1775222" cy="698006"/>
          </a:xfrm>
          <a:prstGeom prst="rect">
            <a:avLst/>
          </a:prstGeom>
        </p:spPr>
        <p:txBody>
          <a:bodyPr wrap="square" lIns="91436" tIns="91436" rIns="91436" bIns="45718">
            <a:spAutoFit/>
          </a:bodyPr>
          <a:lstStyle/>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00" b="0" i="0" u="none" strike="noStrike" kern="1200" cap="none" spc="0" normalizeH="0" baseline="0" noProof="0" dirty="0">
                <a:ln>
                  <a:noFill/>
                </a:ln>
                <a:solidFill>
                  <a:srgbClr val="58585B">
                    <a:lumMod val="75000"/>
                  </a:srgbClr>
                </a:solidFill>
                <a:effectLst/>
                <a:uLnTx/>
                <a:uFillTx/>
                <a:latin typeface="MS PGothic" charset="-128"/>
                <a:ea typeface="MS PGothic" charset="-128"/>
                <a:cs typeface="MS PGothic" charset="-128"/>
              </a:rPr>
              <a:t>FIXED SWITCH</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1050" b="1" i="0" u="none" strike="noStrike" kern="1200" cap="none" spc="0" normalizeH="0" baseline="0" noProof="0" dirty="0">
                <a:ln>
                  <a:noFill/>
                </a:ln>
                <a:solidFill>
                  <a:srgbClr val="000000"/>
                </a:solidFill>
                <a:effectLst/>
                <a:uLnTx/>
                <a:uFillTx/>
                <a:latin typeface="MS PGothic" charset="-128"/>
                <a:ea typeface="MS PGothic" charset="-128"/>
                <a:cs typeface="MS PGothic" charset="-128"/>
              </a:rPr>
              <a:t>3650</a:t>
            </a:r>
          </a:p>
          <a:p>
            <a:pPr marL="0" marR="0" lvl="3" indent="0" algn="ctr" defTabSz="685732" rtl="0" eaLnBrk="1" fontAlgn="base" latinLnBrk="0" hangingPunct="1">
              <a:lnSpc>
                <a:spcPct val="95000"/>
              </a:lnSpc>
              <a:spcBef>
                <a:spcPts val="450"/>
              </a:spcBef>
              <a:spcAft>
                <a:spcPct val="0"/>
              </a:spcAft>
              <a:buClr>
                <a:prstClr val="white"/>
              </a:buClr>
              <a:buSzTx/>
              <a:buFontTx/>
              <a:buNone/>
              <a:tabLst/>
              <a:defRPr/>
            </a:pPr>
            <a:r>
              <a:rPr kumimoji="0" lang="en-US" sz="900" b="0" i="0" u="none" strike="noStrike" kern="1200" cap="none" spc="0" normalizeH="0" baseline="0" noProof="0" dirty="0">
                <a:ln>
                  <a:noFill/>
                </a:ln>
                <a:solidFill>
                  <a:prstClr val="black"/>
                </a:solidFill>
                <a:effectLst/>
                <a:uLnTx/>
                <a:uFillTx/>
                <a:latin typeface="MS PGothic" charset="-128"/>
                <a:ea typeface="MS PGothic" charset="-128"/>
                <a:cs typeface="MS PGothic" charset="-128"/>
              </a:rPr>
              <a:t>Up to 160G Stacking</a:t>
            </a:r>
          </a:p>
        </p:txBody>
      </p:sp>
      <p:sp>
        <p:nvSpPr>
          <p:cNvPr id="49" name="Rectangle 48"/>
          <p:cNvSpPr/>
          <p:nvPr/>
        </p:nvSpPr>
        <p:spPr>
          <a:xfrm>
            <a:off x="2151029" y="3007212"/>
            <a:ext cx="1598660" cy="628568"/>
          </a:xfrm>
          <a:prstGeom prst="rect">
            <a:avLst/>
          </a:prstGeom>
        </p:spPr>
        <p:txBody>
          <a:bodyPr wrap="square" lIns="68579" tIns="68579" rIns="68579" bIns="68579" anchor="ctr">
            <a:spAutoFit/>
          </a:bodyPr>
          <a:lstStyle/>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err="1">
                <a:ln>
                  <a:noFill/>
                </a:ln>
                <a:solidFill>
                  <a:srgbClr val="4D4D4C">
                    <a:lumMod val="50000"/>
                  </a:srgbClr>
                </a:solidFill>
                <a:effectLst/>
                <a:uLnTx/>
                <a:uFillTx/>
                <a:latin typeface="MS PGothic" charset="-128"/>
                <a:ea typeface="MS PGothic" charset="-128"/>
                <a:cs typeface="MS PGothic" charset="-128"/>
              </a:rPr>
              <a:t>mGig</a:t>
            </a: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 1/10G </a:t>
            </a: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10G uplinks</a:t>
            </a:r>
          </a:p>
          <a:p>
            <a:pPr marL="171430" marR="0" lvl="3" indent="-171430" algn="l" defTabSz="685732" rtl="0" eaLnBrk="1" fontAlgn="base" latinLnBrk="0" hangingPunct="1">
              <a:lnSpc>
                <a:spcPct val="95000"/>
              </a:lnSpc>
              <a:spcBef>
                <a:spcPts val="450"/>
              </a:spcBef>
              <a:spcAft>
                <a:spcPct val="0"/>
              </a:spcAft>
              <a:buClr>
                <a:srgbClr val="515150"/>
              </a:buClr>
              <a:buSzTx/>
              <a:buFont typeface="Wingdings" charset="2"/>
              <a:buChar char="§"/>
              <a:tabLst/>
              <a:defRPr/>
            </a:pPr>
            <a:r>
              <a:rPr kumimoji="0" lang="en-US" sz="825" b="0" i="0" u="none" strike="noStrike" kern="1200" cap="none" spc="0" normalizeH="0" baseline="0" noProof="0" dirty="0">
                <a:ln>
                  <a:noFill/>
                </a:ln>
                <a:solidFill>
                  <a:srgbClr val="4D4D4C">
                    <a:lumMod val="50000"/>
                  </a:srgbClr>
                </a:solidFill>
                <a:effectLst/>
                <a:uLnTx/>
                <a:uFillTx/>
                <a:latin typeface="MS PGothic" charset="-128"/>
                <a:ea typeface="MS PGothic" charset="-128"/>
                <a:cs typeface="MS PGothic" charset="-128"/>
              </a:rPr>
              <a:t>NSF/SSO</a:t>
            </a:r>
          </a:p>
        </p:txBody>
      </p:sp>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38954" y="1954249"/>
            <a:ext cx="672790" cy="448526"/>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70641" y="2269923"/>
            <a:ext cx="642677" cy="428452"/>
          </a:xfrm>
          <a:prstGeom prst="rect">
            <a:avLst/>
          </a:prstGeom>
        </p:spPr>
      </p:pic>
      <p:sp>
        <p:nvSpPr>
          <p:cNvPr id="52" name="Rounded Rectangle 51"/>
          <p:cNvSpPr/>
          <p:nvPr/>
        </p:nvSpPr>
        <p:spPr>
          <a:xfrm>
            <a:off x="6685969" y="1472240"/>
            <a:ext cx="989551" cy="43081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53" name="Rounded Rectangle 52"/>
          <p:cNvSpPr/>
          <p:nvPr/>
        </p:nvSpPr>
        <p:spPr>
          <a:xfrm>
            <a:off x="5239267" y="1498353"/>
            <a:ext cx="1186150" cy="41887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54" name="Rounded Rectangle 53"/>
          <p:cNvSpPr/>
          <p:nvPr/>
        </p:nvSpPr>
        <p:spPr>
          <a:xfrm>
            <a:off x="3735288" y="1507008"/>
            <a:ext cx="1251805" cy="41887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823546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Aironet</a:t>
            </a:r>
            <a:r>
              <a:rPr lang="en-US" dirty="0" smtClean="0"/>
              <a:t> </a:t>
            </a:r>
            <a:r>
              <a:rPr lang="ja-JP" altLang="en-US" dirty="0" smtClean="0"/>
              <a:t>シリーズの特徴</a:t>
            </a:r>
            <a:endParaRPr lang="en-US" dirty="0"/>
          </a:p>
        </p:txBody>
      </p:sp>
    </p:spTree>
    <p:extLst>
      <p:ext uri="{BB962C8B-B14F-4D97-AF65-F5344CB8AC3E}">
        <p14:creationId xmlns:p14="http://schemas.microsoft.com/office/powerpoint/2010/main" val="50177785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77062" y="162898"/>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国内企業向け無線 </a:t>
            </a:r>
            <a:r>
              <a:rPr kumimoji="0" lang="en-US" altLang="ja-JP"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L A N </a:t>
            </a: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機器市場 </a:t>
            </a:r>
            <a:b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b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ベンダー別</a:t>
            </a: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エンドユーザ売上</a:t>
            </a: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a:t>
            </a:r>
            <a:r>
              <a:rPr kumimoji="0" lang="en-US" altLang="ja-JP"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2016</a:t>
            </a: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年 </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graphicFrame>
        <p:nvGraphicFramePr>
          <p:cNvPr id="7" name="Chart 6"/>
          <p:cNvGraphicFramePr>
            <a:graphicFrameLocks/>
          </p:cNvGraphicFramePr>
          <p:nvPr>
            <p:extLst>
              <p:ext uri="{D42A27DB-BD31-4B8C-83A1-F6EECF244321}">
                <p14:modId xmlns:p14="http://schemas.microsoft.com/office/powerpoint/2010/main" val="615032917"/>
              </p:ext>
            </p:extLst>
          </p:nvPr>
        </p:nvGraphicFramePr>
        <p:xfrm>
          <a:off x="1037283" y="894736"/>
          <a:ext cx="7480184" cy="431014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615883" y="4355564"/>
            <a:ext cx="231505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rPr>
              <a:t>出所：</a:t>
            </a:r>
            <a:r>
              <a:rPr kumimoji="0" lang="en-US" altLang="ja-JP" sz="1400" b="0" i="0" u="none" strike="noStrike" kern="0" cap="none" spc="0" normalizeH="0" baseline="0" noProof="0" dirty="0" err="1" smtClean="0">
                <a:ln>
                  <a:noFill/>
                </a:ln>
                <a:solidFill>
                  <a:srgbClr val="676767"/>
                </a:solidFill>
                <a:effectLst/>
                <a:uLnTx/>
                <a:uFillTx/>
              </a:rPr>
              <a:t>IDC.Japan</a:t>
            </a:r>
            <a:r>
              <a:rPr kumimoji="0" lang="en-US" altLang="ja-JP" sz="1400" b="0" i="0" u="none" strike="noStrike" kern="0" cap="none" spc="0" normalizeH="0" baseline="0" noProof="0" dirty="0" smtClean="0">
                <a:ln>
                  <a:noFill/>
                </a:ln>
                <a:solidFill>
                  <a:srgbClr val="676767"/>
                </a:solidFill>
                <a:effectLst/>
                <a:uLnTx/>
                <a:uFillTx/>
              </a:rPr>
              <a:t> May 2017</a:t>
            </a:r>
            <a:endParaRPr kumimoji="0" lang="en-US" sz="1400" b="0" i="0" u="none" strike="noStrike" kern="0" cap="none" spc="0" normalizeH="0" baseline="0" noProof="0" dirty="0" smtClean="0">
              <a:ln>
                <a:noFill/>
              </a:ln>
              <a:solidFill>
                <a:srgbClr val="676767"/>
              </a:solidFill>
              <a:effectLst/>
              <a:uLnTx/>
              <a:uFillTx/>
            </a:endParaRPr>
          </a:p>
        </p:txBody>
      </p:sp>
      <p:sp>
        <p:nvSpPr>
          <p:cNvPr id="9" name="TextBox 8"/>
          <p:cNvSpPr txBox="1"/>
          <p:nvPr/>
        </p:nvSpPr>
        <p:spPr>
          <a:xfrm>
            <a:off x="6615883" y="4047787"/>
            <a:ext cx="210666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000090"/>
                </a:solidFill>
                <a:effectLst/>
                <a:uLnTx/>
                <a:uFillTx/>
              </a:rPr>
              <a:t>市場規模　</a:t>
            </a:r>
            <a:r>
              <a:rPr kumimoji="0" lang="en-US" altLang="ja-JP" sz="1400" b="0" i="0" u="none" strike="noStrike" kern="0" cap="none" spc="0" normalizeH="0" baseline="0" noProof="0" dirty="0" smtClean="0">
                <a:ln>
                  <a:noFill/>
                </a:ln>
                <a:solidFill>
                  <a:srgbClr val="000090"/>
                </a:solidFill>
                <a:effectLst/>
                <a:uLnTx/>
                <a:uFillTx/>
              </a:rPr>
              <a:t>22,923</a:t>
            </a:r>
            <a:r>
              <a:rPr kumimoji="0" lang="ja-JP" altLang="en-US" sz="1400" b="0" i="0" u="none" strike="noStrike" kern="0" cap="none" spc="0" normalizeH="0" baseline="0" noProof="0" dirty="0" smtClean="0">
                <a:ln>
                  <a:noFill/>
                </a:ln>
                <a:solidFill>
                  <a:srgbClr val="000090"/>
                </a:solidFill>
                <a:effectLst/>
                <a:uLnTx/>
                <a:uFillTx/>
              </a:rPr>
              <a:t>百万円</a:t>
            </a:r>
            <a:endParaRPr kumimoji="0" lang="en-US" sz="1400" b="0" i="0" u="none" strike="noStrike" kern="0" cap="none" spc="0" normalizeH="0" baseline="0" noProof="0" dirty="0" smtClean="0">
              <a:ln>
                <a:noFill/>
              </a:ln>
              <a:solidFill>
                <a:srgbClr val="000090"/>
              </a:solidFill>
              <a:effectLst/>
              <a:uLnTx/>
              <a:uFillTx/>
            </a:endParaRPr>
          </a:p>
        </p:txBody>
      </p:sp>
    </p:spTree>
    <p:extLst>
      <p:ext uri="{BB962C8B-B14F-4D97-AF65-F5344CB8AC3E}">
        <p14:creationId xmlns:p14="http://schemas.microsoft.com/office/powerpoint/2010/main" val="62875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259742" y="137776"/>
            <a:ext cx="8659976" cy="72878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教室内無線</a:t>
            </a:r>
            <a:r>
              <a:rPr kumimoji="0" lang="en-US" altLang="ja-JP" sz="3200" b="0" i="0" u="none" strike="noStrike" kern="1200" cap="none" spc="0" normalizeH="0" baseline="0" noProof="0" smtClean="0">
                <a:ln>
                  <a:noFill/>
                </a:ln>
                <a:solidFill>
                  <a:srgbClr val="676767"/>
                </a:solidFill>
                <a:effectLst/>
                <a:uLnTx/>
                <a:uFillTx/>
                <a:latin typeface="Arial"/>
                <a:ea typeface="ＭＳ Ｐゴシック" charset="0"/>
                <a:cs typeface="CiscoSans"/>
              </a:rPr>
              <a:t>LAN : </a:t>
            </a: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前橋市教育委員会</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8" name="Chevron 7"/>
          <p:cNvSpPr/>
          <p:nvPr/>
        </p:nvSpPr>
        <p:spPr>
          <a:xfrm>
            <a:off x="698838" y="3502507"/>
            <a:ext cx="7781783" cy="691759"/>
          </a:xfrm>
          <a:prstGeom prst="chevron">
            <a:avLst/>
          </a:prstGeom>
          <a:noFill/>
          <a:ln w="9525" cap="flat" cmpd="sng" algn="ctr">
            <a:noFill/>
            <a:prstDash val="solid"/>
            <a:headEnd type="none" w="med" len="med"/>
            <a:tailEnd type="none" w="med" len="med"/>
          </a:ln>
          <a:effectLst/>
        </p:spPr>
        <p:txBody>
          <a:bodyPr vert="horz" wrap="square" lIns="61598" tIns="30798" rIns="61598" bIns="30798" numCol="1" rtlCol="0"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rgbClr val="000000"/>
                </a:solidFill>
                <a:effectLst/>
                <a:uLnTx/>
                <a:uFillTx/>
                <a:latin typeface="Arial"/>
                <a:ea typeface="ＭＳ Ｐゴシック" charset="-128"/>
                <a:cs typeface=""/>
              </a:rPr>
              <a:t>将来、児童生徒 </a:t>
            </a:r>
            <a:r>
              <a:rPr kumimoji="0" lang="en-US" altLang="ja-JP" sz="2800" b="0" i="0" u="none" strike="noStrike" kern="0" cap="none" spc="0" normalizeH="0" baseline="0" noProof="0" dirty="0" smtClean="0">
                <a:ln>
                  <a:noFill/>
                </a:ln>
                <a:solidFill>
                  <a:srgbClr val="000000"/>
                </a:solidFill>
                <a:effectLst/>
                <a:uLnTx/>
                <a:uFillTx/>
                <a:latin typeface="Arial"/>
                <a:ea typeface="ＭＳ Ｐゴシック" charset="-128"/>
                <a:cs typeface=""/>
              </a:rPr>
              <a:t>1 </a:t>
            </a:r>
            <a:r>
              <a:rPr kumimoji="0" lang="ja-JP" altLang="en-US" sz="2800" b="0" i="0" u="none" strike="noStrike" kern="0" cap="none" spc="0" normalizeH="0" baseline="0" noProof="0" dirty="0" smtClean="0">
                <a:ln>
                  <a:noFill/>
                </a:ln>
                <a:solidFill>
                  <a:srgbClr val="000000"/>
                </a:solidFill>
                <a:effectLst/>
                <a:uLnTx/>
                <a:uFillTx/>
                <a:latin typeface="Arial"/>
                <a:ea typeface="ＭＳ Ｐゴシック" charset="-128"/>
                <a:cs typeface=""/>
              </a:rPr>
              <a:t>人ひとりがタブレットを</a:t>
            </a:r>
            <a:endParaRPr kumimoji="0" lang="en-US" altLang="ja-JP" sz="2800" b="0" i="0" u="none" strike="noStrike" kern="0" cap="none" spc="0" normalizeH="0" baseline="0" noProof="0" dirty="0" smtClean="0">
              <a:ln>
                <a:noFill/>
              </a:ln>
              <a:solidFill>
                <a:srgbClr val="000000"/>
              </a:solidFill>
              <a:effectLst/>
              <a:uLnTx/>
              <a:uFillTx/>
              <a:latin typeface="Arial"/>
              <a:ea typeface="ＭＳ Ｐゴシック" charset="-128"/>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rgbClr val="000000"/>
                </a:solidFill>
                <a:effectLst/>
                <a:uLnTx/>
                <a:uFillTx/>
                <a:latin typeface="Arial"/>
                <a:ea typeface="ＭＳ Ｐゴシック" charset="-128"/>
                <a:cs typeface=""/>
              </a:rPr>
              <a:t>利用する状況も見据えて、高品質なワイヤレス </a:t>
            </a:r>
            <a:r>
              <a:rPr kumimoji="0" lang="en-US" altLang="ja-JP" sz="2800" b="0" i="0" u="none" strike="noStrike" kern="0" cap="none" spc="0" normalizeH="0" baseline="0" noProof="0" dirty="0" smtClean="0">
                <a:ln>
                  <a:noFill/>
                </a:ln>
                <a:solidFill>
                  <a:srgbClr val="000000"/>
                </a:solidFill>
                <a:effectLst/>
                <a:uLnTx/>
                <a:uFillTx/>
                <a:latin typeface="Arial"/>
                <a:ea typeface="ＭＳ Ｐゴシック" charset="-128"/>
                <a:cs typeface=""/>
              </a:rPr>
              <a:t>LAN </a:t>
            </a:r>
            <a:r>
              <a:rPr kumimoji="0" lang="ja-JP" altLang="en-US" sz="2800" b="0" i="0" u="none" strike="noStrike" kern="0" cap="none" spc="0" normalizeH="0" baseline="0" noProof="0" dirty="0" smtClean="0">
                <a:ln>
                  <a:noFill/>
                </a:ln>
                <a:solidFill>
                  <a:srgbClr val="000000"/>
                </a:solidFill>
                <a:effectLst/>
                <a:uLnTx/>
                <a:uFillTx/>
                <a:latin typeface="Arial"/>
                <a:ea typeface="ＭＳ Ｐゴシック" charset="-128"/>
                <a:cs typeface=""/>
              </a:rPr>
              <a:t>の構築に取り組む。</a:t>
            </a:r>
          </a:p>
        </p:txBody>
      </p:sp>
      <p:sp>
        <p:nvSpPr>
          <p:cNvPr id="9" name="Rounded Rectangle 8"/>
          <p:cNvSpPr/>
          <p:nvPr/>
        </p:nvSpPr>
        <p:spPr>
          <a:xfrm>
            <a:off x="5979098" y="699962"/>
            <a:ext cx="3061502" cy="1652269"/>
          </a:xfrm>
          <a:prstGeom prst="roundRect">
            <a:avLst/>
          </a:prstGeom>
          <a:solidFill>
            <a:srgbClr val="36A4D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FFFF"/>
                </a:solidFill>
                <a:effectLst/>
                <a:uLnTx/>
                <a:uFillTx/>
                <a:latin typeface="Arial"/>
                <a:ea typeface="ＭＳ Ｐゴシック" charset="-128"/>
                <a:cs typeface=""/>
              </a:rPr>
              <a:t>導入ソリューション</a:t>
            </a:r>
            <a:endParaRPr kumimoji="0" lang="en-US" altLang="ja-JP" sz="1200" b="0" i="0" u="none" strike="noStrike" kern="0" cap="none" spc="0" normalizeH="0" baseline="0" noProof="0" dirty="0" smtClean="0">
              <a:ln>
                <a:noFill/>
              </a:ln>
              <a:solidFill>
                <a:srgbClr val="FFFFFF"/>
              </a:solidFill>
              <a:effectLst/>
              <a:uLnTx/>
              <a:uFillTx/>
              <a:latin typeface="Arial"/>
              <a:ea typeface="ＭＳ Ｐゴシック" charset="-128"/>
              <a:cs typeface=""/>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smtClean="0">
              <a:ln>
                <a:noFill/>
              </a:ln>
              <a:solidFill>
                <a:srgbClr val="FFFFFF"/>
              </a:solidFill>
              <a:effectLst/>
              <a:uLnTx/>
              <a:uFillTx/>
              <a:latin typeface="Arial"/>
              <a:ea typeface="ＭＳ Ｐゴシック" charset="-128"/>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FFFFFF"/>
                </a:solidFill>
                <a:effectLst/>
                <a:uLnTx/>
                <a:uFillTx/>
                <a:latin typeface="Arial"/>
                <a:ea typeface=""/>
                <a:cs typeface=""/>
              </a:rPr>
              <a:t>Aironet</a:t>
            </a:r>
            <a:r>
              <a:rPr kumimoji="0" lang="en-US" sz="1200" b="0" i="0" u="none" strike="noStrike" kern="0" cap="none" spc="0" normalizeH="0" baseline="0" noProof="0" dirty="0" smtClean="0">
                <a:ln>
                  <a:noFill/>
                </a:ln>
                <a:solidFill>
                  <a:srgbClr val="FFFFFF"/>
                </a:solidFill>
                <a:effectLst/>
                <a:uLnTx/>
                <a:uFillTx/>
                <a:latin typeface="Arial"/>
                <a:ea typeface=""/>
                <a:cs typeface=""/>
              </a:rPr>
              <a:t> 1700 アクセス ポイント</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8500 ワイヤレス コントローラ</a:t>
            </a:r>
            <a:br>
              <a:rPr kumimoji="0" lang="en-US" sz="1200" b="0" i="0" u="none" strike="noStrike" kern="0" cap="none" spc="0" normalizeH="0" baseline="0" noProof="0" dirty="0" smtClean="0">
                <a:ln>
                  <a:noFill/>
                </a:ln>
                <a:solidFill>
                  <a:srgbClr val="FFFFFF"/>
                </a:solidFill>
                <a:effectLst/>
                <a:uLnTx/>
                <a:uFillTx/>
                <a:latin typeface="Arial"/>
                <a:ea typeface=""/>
                <a:cs typeface=""/>
              </a:rPr>
            </a:br>
            <a:r>
              <a:rPr kumimoji="0" lang="en-US" sz="1200" b="0" i="0" u="none" strike="noStrike" kern="0" cap="none" spc="0" normalizeH="0" baseline="0" noProof="0" dirty="0" smtClean="0">
                <a:ln>
                  <a:noFill/>
                </a:ln>
                <a:solidFill>
                  <a:srgbClr val="FFFFFF"/>
                </a:solidFill>
                <a:effectLst/>
                <a:uLnTx/>
                <a:uFillTx/>
                <a:latin typeface="Arial"/>
                <a:ea typeface=""/>
                <a:cs typeface=""/>
              </a:rPr>
              <a:t>Catalyst 3650 スイッチ</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Prime </a:t>
            </a:r>
            <a:r>
              <a:rPr kumimoji="0" lang="en-US" sz="1200" b="0" i="0" u="none" strike="noStrike" kern="0" cap="none" spc="0" normalizeH="0" baseline="0" noProof="0" dirty="0" err="1" smtClean="0">
                <a:ln>
                  <a:noFill/>
                </a:ln>
                <a:solidFill>
                  <a:srgbClr val="FFFFFF"/>
                </a:solidFill>
                <a:effectLst/>
                <a:uLnTx/>
                <a:uFillTx/>
                <a:latin typeface="Arial"/>
                <a:ea typeface=""/>
                <a:cs typeface=""/>
              </a:rPr>
              <a:t>Infrastructure（PI</a:t>
            </a:r>
            <a:r>
              <a:rPr kumimoji="0" lang="en-US" sz="1200" b="0" i="0" u="none" strike="noStrike" kern="0" cap="none" spc="0" normalizeH="0" baseline="0" noProof="0" dirty="0" smtClean="0">
                <a:ln>
                  <a:noFill/>
                </a:ln>
                <a:solidFill>
                  <a:srgbClr val="FFFFFF"/>
                </a:solidFill>
                <a:effectLst/>
                <a:uLnTx/>
                <a:uFillTx/>
                <a:latin typeface="Arial"/>
                <a:ea typeface=""/>
                <a:cs typeface=""/>
              </a:rPr>
              <a:t>）</a:t>
            </a:r>
            <a:r>
              <a:rPr kumimoji="0" lang="ja-JP" altLang="en-US" sz="1200" b="0" i="0" u="none" strike="noStrike" kern="0" cap="none" spc="0" normalizeH="0" baseline="0" noProof="0" dirty="0" smtClean="0">
                <a:ln>
                  <a:noFill/>
                </a:ln>
                <a:solidFill>
                  <a:srgbClr val="FFFFFF"/>
                </a:solidFill>
                <a:effectLst/>
                <a:uLnTx/>
                <a:uFillTx/>
                <a:latin typeface="Arial"/>
                <a:ea typeface="ＭＳ Ｐゴシック" charset="-128"/>
                <a:cs typeface=""/>
              </a:rPr>
              <a:t>（管理ツール）</a:t>
            </a:r>
            <a:r>
              <a:rPr kumimoji="0" lang="en-US" sz="1200" b="0" i="0" u="none" strike="noStrike" kern="0" cap="none" spc="0" normalizeH="0" baseline="0" noProof="0" dirty="0" smtClean="0">
                <a:ln>
                  <a:noFill/>
                </a:ln>
                <a:solidFill>
                  <a:srgbClr val="FFFFFF"/>
                </a:solidFill>
                <a:effectLst/>
                <a:uLnTx/>
                <a:uFillTx/>
                <a:latin typeface="Arial"/>
                <a:ea typeface=""/>
                <a:cs typeface=""/>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891FJ サービス統合型ルータ</a:t>
            </a:r>
          </a:p>
        </p:txBody>
      </p:sp>
      <p:sp>
        <p:nvSpPr>
          <p:cNvPr id="10" name="Rectangle 9"/>
          <p:cNvSpPr/>
          <p:nvPr/>
        </p:nvSpPr>
        <p:spPr>
          <a:xfrm>
            <a:off x="140569" y="2409905"/>
            <a:ext cx="8639637"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smtClean="0">
                <a:ln>
                  <a:noFill/>
                </a:ln>
                <a:solidFill>
                  <a:srgbClr val="525252"/>
                </a:solidFill>
                <a:effectLst/>
                <a:uLnTx/>
                <a:uFillTx/>
                <a:latin typeface="arial" charset="0"/>
              </a:rPr>
              <a:t>群馬県前橋市は、「教育のまち」として地域全体で子どもの教育に熱心に取り組んでいます。独自に定めている「まえばし学校教育充実指針」では「多様な人と協働しながら、主体的、創造的に活動する子ども」を目指す子ども像と設定し、そのための基盤となる学校文化づくりや環境整備を積極的に行っています</a:t>
            </a:r>
            <a:endParaRPr kumimoji="0" lang="en-US" sz="1000" b="0" i="0" u="none" strike="noStrike" kern="0" cap="none" spc="0" normalizeH="0" baseline="0" noProof="0" dirty="0" smtClean="0">
              <a:ln>
                <a:noFill/>
              </a:ln>
              <a:solidFill>
                <a:srgbClr val="676767"/>
              </a:solidFill>
              <a:effectLst/>
              <a:uLnTx/>
              <a:uFillTx/>
            </a:endParaRPr>
          </a:p>
        </p:txBody>
      </p:sp>
      <p:pic>
        <p:nvPicPr>
          <p:cNvPr id="11" name="Picture 10"/>
          <p:cNvPicPr>
            <a:picLocks noChangeAspect="1"/>
          </p:cNvPicPr>
          <p:nvPr/>
        </p:nvPicPr>
        <p:blipFill>
          <a:blip r:embed="rId2"/>
          <a:stretch>
            <a:fillRect/>
          </a:stretch>
        </p:blipFill>
        <p:spPr>
          <a:xfrm>
            <a:off x="528619" y="767930"/>
            <a:ext cx="5270090" cy="1537110"/>
          </a:xfrm>
          <a:prstGeom prst="rect">
            <a:avLst/>
          </a:prstGeom>
        </p:spPr>
      </p:pic>
    </p:spTree>
    <p:extLst>
      <p:ext uri="{BB962C8B-B14F-4D97-AF65-F5344CB8AC3E}">
        <p14:creationId xmlns:p14="http://schemas.microsoft.com/office/powerpoint/2010/main" val="1394554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p:cNvSpPr/>
          <p:nvPr/>
        </p:nvSpPr>
        <p:spPr>
          <a:xfrm>
            <a:off x="6317235" y="1379629"/>
            <a:ext cx="2210961" cy="2069445"/>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w="25400" cap="flat" cmpd="sng" algn="ctr">
            <a:solidFill>
              <a:srgbClr val="676767"/>
            </a:solidFill>
            <a:prstDash val="solid"/>
          </a:ln>
          <a:effectLst>
            <a:outerShdw blurRad="76200" dist="50800" dir="5400000" algn="ctr" rotWithShape="0">
              <a:srgbClr val="000000">
                <a:alpha val="27000"/>
              </a:srgbClr>
            </a:outerShdw>
          </a:effectLst>
        </p:spPr>
        <p:txBody>
          <a:bodyPr lIns="68586" tIns="34294" rIns="68586" bIns="34294"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164" name="Rectangle 163"/>
          <p:cNvSpPr/>
          <p:nvPr/>
        </p:nvSpPr>
        <p:spPr>
          <a:xfrm>
            <a:off x="696203" y="1396145"/>
            <a:ext cx="2123377" cy="2034733"/>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w="25400" cap="flat" cmpd="sng" algn="ctr">
            <a:solidFill>
              <a:srgbClr val="676767"/>
            </a:solidFill>
            <a:prstDash val="solid"/>
          </a:ln>
          <a:effectLst>
            <a:outerShdw blurRad="76200" dist="50800" dir="5400000" algn="ctr" rotWithShape="0">
              <a:srgbClr val="000000">
                <a:alpha val="27000"/>
              </a:srgbClr>
            </a:outerShdw>
          </a:effectLst>
        </p:spPr>
        <p:txBody>
          <a:bodyPr lIns="68586" tIns="34294" rIns="68586" bIns="34294"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165" name="タイトル 6"/>
          <p:cNvSpPr txBox="1">
            <a:spLocks/>
          </p:cNvSpPr>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モバイル端末の高密度化</a:t>
            </a:r>
            <a:endParaRPr kumimoji="1"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pic>
        <p:nvPicPr>
          <p:cNvPr id="16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7877" y="3001764"/>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6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7254" y="3012405"/>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0271" y="2997118"/>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2311" y="300176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4651" y="299434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7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5654" y="285534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2828" y="1566170"/>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4229" y="2574119"/>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7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3606" y="2584760"/>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6623" y="2569473"/>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81"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8663" y="2574119"/>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1003" y="256669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5980" y="2150021"/>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8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357" y="216066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5"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8374" y="2145375"/>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86"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0414" y="2150021"/>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92754" y="2142601"/>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8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7731" y="1725923"/>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8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7107" y="173656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90"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125" y="1721277"/>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191"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2165" y="172592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9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4505" y="171850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19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98207" y="286500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5405" y="240792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12003" y="243111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6028" y="200546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9335" y="198265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37891" y="155231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9334" y="156950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0" name="Rectangle 199"/>
          <p:cNvSpPr/>
          <p:nvPr/>
        </p:nvSpPr>
        <p:spPr>
          <a:xfrm>
            <a:off x="3445938" y="1398711"/>
            <a:ext cx="2123377" cy="2034733"/>
          </a:xfrm>
          <a:prstGeom prst="rect">
            <a:avLst/>
          </a:prstGeom>
          <a:gradFill flip="none" rotWithShape="1">
            <a:gsLst>
              <a:gs pos="0">
                <a:srgbClr val="32BEBD">
                  <a:tint val="66000"/>
                  <a:satMod val="160000"/>
                </a:srgbClr>
              </a:gs>
              <a:gs pos="50000">
                <a:srgbClr val="32BEBD">
                  <a:tint val="44500"/>
                  <a:satMod val="160000"/>
                </a:srgbClr>
              </a:gs>
              <a:gs pos="100000">
                <a:srgbClr val="32BEBD">
                  <a:tint val="23500"/>
                  <a:satMod val="160000"/>
                </a:srgbClr>
              </a:gs>
            </a:gsLst>
            <a:lin ang="5400000" scaled="1"/>
            <a:tileRect/>
          </a:gradFill>
          <a:ln w="25400" cap="flat" cmpd="sng" algn="ctr">
            <a:solidFill>
              <a:srgbClr val="676767"/>
            </a:solidFill>
            <a:prstDash val="solid"/>
          </a:ln>
          <a:effectLst>
            <a:outerShdw blurRad="76200" dist="50800" dir="5400000" algn="ctr" rotWithShape="0">
              <a:srgbClr val="000000">
                <a:alpha val="27000"/>
              </a:srgbClr>
            </a:outerShdw>
          </a:effectLst>
        </p:spPr>
        <p:txBody>
          <a:bodyPr lIns="68586" tIns="34294" rIns="68586" bIns="34294"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pic>
        <p:nvPicPr>
          <p:cNvPr id="20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7612" y="306077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0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6989" y="307141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0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0006" y="3056127"/>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0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2046" y="306077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4386" y="305335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0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53964" y="2633128"/>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0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3341" y="2643769"/>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0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6358" y="262848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0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8398" y="263312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1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738" y="262570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1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65715" y="2209030"/>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1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5093" y="2219671"/>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1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38109" y="2204384"/>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1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149" y="2209030"/>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2489" y="2201610"/>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1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77467" y="178493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1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6844" y="179557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1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9860" y="1780286"/>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1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1900" y="178493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2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54240" y="177751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2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72422" y="162328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9069" y="162851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45910" y="161717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87658" y="162355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63307" y="162656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1159" y="206451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7806" y="206975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4646" y="205840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6394" y="206479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2044" y="206779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49836" y="2493792"/>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6483" y="249902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3323" y="248767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5071" y="249406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0720" y="249706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6"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52500" y="2927052"/>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7"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147" y="2932283"/>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8"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5987" y="292093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9"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67735" y="292732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0"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385" y="293032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8909" y="2985247"/>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4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8286" y="2995888"/>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4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81302" y="2980601"/>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4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93342" y="2985247"/>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4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5682" y="2977826"/>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4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5261" y="2557602"/>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4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4638" y="2568243"/>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4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7654" y="2552956"/>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4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9694" y="255760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5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2034" y="2550182"/>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51"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7012" y="2133504"/>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52"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6389" y="2144145"/>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53"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09405" y="2128858"/>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54"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1445" y="213350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55"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3785" y="2126084"/>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56"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763" y="1709406"/>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57"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8140" y="1720047"/>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58" name="Picture 13" descr="http://www.ubchrmc.com/wp-content/uploads/2013/09/12198090531909861341man-silhouette.svg_.hi_.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1156" y="1704760"/>
            <a:ext cx="166107" cy="157207"/>
          </a:xfrm>
          <a:prstGeom prst="rect">
            <a:avLst/>
          </a:prstGeom>
          <a:noFill/>
          <a:extLst>
            <a:ext uri="{909E8E84-426E-40dd-AFC4-6F175D3DCCD1}">
              <a14:hiddenFill xmlns:a14="http://schemas.microsoft.com/office/drawing/2010/main" xmlns="">
                <a:solidFill>
                  <a:srgbClr val="FFFFFF"/>
                </a:solidFill>
              </a14:hiddenFill>
            </a:ext>
          </a:extLst>
        </p:spPr>
      </p:pic>
      <p:pic>
        <p:nvPicPr>
          <p:cNvPr id="259"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3196" y="1709406"/>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60" name="Picture 15" descr="http://www.clker.com/cliparts/0/4/3/4/12198090302006169125female%20silhouette.svg.me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5536" y="1701986"/>
            <a:ext cx="148921" cy="152975"/>
          </a:xfrm>
          <a:prstGeom prst="rect">
            <a:avLst/>
          </a:prstGeom>
          <a:noFill/>
          <a:extLst>
            <a:ext uri="{909E8E84-426E-40dd-AFC4-6F175D3DCCD1}">
              <a14:hiddenFill xmlns:a14="http://schemas.microsoft.com/office/drawing/2010/main" xmlns="">
                <a:solidFill>
                  <a:srgbClr val="FFFFFF"/>
                </a:solidFill>
              </a14:hiddenFill>
            </a:ext>
          </a:extLst>
        </p:spPr>
      </p:pic>
      <p:pic>
        <p:nvPicPr>
          <p:cNvPr id="26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34012" y="154775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130" y="1552990"/>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91321" y="154164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4252" y="154803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6373" y="157367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09902" y="1552990"/>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44252" y="1550839"/>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71808" y="1548031"/>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9"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6158" y="1549115"/>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0"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21850" y="1978067"/>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3033" y="195965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6151" y="1964887"/>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50342" y="195354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3273" y="1959928"/>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45394" y="198557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8923" y="1964887"/>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3273" y="1962736"/>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0829" y="1959928"/>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9"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5179" y="1961012"/>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0"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19698" y="2406138"/>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90882" y="2387728"/>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24000" y="2392958"/>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8191" y="238161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1122" y="2387999"/>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43243" y="241364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66771" y="2392958"/>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1121" y="2390807"/>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8678" y="2387999"/>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9"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63028" y="2389083"/>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0"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8719" y="2830974"/>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1"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9903" y="281256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2"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3021" y="2817794"/>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3"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7212" y="2806446"/>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4"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20143" y="2812835"/>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5" name="Picture 2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02264" y="2838481"/>
            <a:ext cx="186760" cy="19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6"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5793" y="2817794"/>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7"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0143" y="2815643"/>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8"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7699" y="2812835"/>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9" name="Picture 2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2049" y="2813919"/>
            <a:ext cx="118823" cy="125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0" name="Picture 2" descr="http://www.clker.com/cliparts/f/9/6/9/119542262311366116johnny_automatic_video_projector.svg.hi.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8393" y="3125332"/>
            <a:ext cx="254401" cy="177187"/>
          </a:xfrm>
          <a:prstGeom prst="rect">
            <a:avLst/>
          </a:prstGeom>
          <a:noFill/>
          <a:extLst>
            <a:ext uri="{909E8E84-426E-40dd-AFC4-6F175D3DCCD1}">
              <a14:hiddenFill xmlns:a14="http://schemas.microsoft.com/office/drawing/2010/main" xmlns="">
                <a:solidFill>
                  <a:srgbClr val="FFFFFF"/>
                </a:solidFill>
              </a14:hiddenFill>
            </a:ext>
          </a:extLst>
        </p:spPr>
      </p:pic>
      <p:pic>
        <p:nvPicPr>
          <p:cNvPr id="301" name="Picture 2" descr="http://www.clker.com/cliparts/f/9/6/9/119542262311366116johnny_automatic_video_projector.svg.h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28784" y="3135532"/>
            <a:ext cx="248960" cy="173397"/>
          </a:xfrm>
          <a:prstGeom prst="rect">
            <a:avLst/>
          </a:prstGeom>
          <a:noFill/>
          <a:extLst>
            <a:ext uri="{909E8E84-426E-40dd-AFC4-6F175D3DCCD1}">
              <a14:hiddenFill xmlns:a14="http://schemas.microsoft.com/office/drawing/2010/main" xmlns="">
                <a:solidFill>
                  <a:srgbClr val="FFFFFF"/>
                </a:solidFill>
              </a14:hiddenFill>
            </a:ext>
          </a:extLst>
        </p:spPr>
      </p:pic>
      <p:pic>
        <p:nvPicPr>
          <p:cNvPr id="302"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88247" y="1691514"/>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303"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06409" y="2107060"/>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304"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18160" y="2548245"/>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305" name="Picture 4" descr="Flat screen monitor silhouett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9911" y="2989429"/>
            <a:ext cx="370435" cy="370339"/>
          </a:xfrm>
          <a:prstGeom prst="rect">
            <a:avLst/>
          </a:prstGeom>
          <a:noFill/>
          <a:extLst>
            <a:ext uri="{909E8E84-426E-40dd-AFC4-6F175D3DCCD1}">
              <a14:hiddenFill xmlns:a14="http://schemas.microsoft.com/office/drawing/2010/main" xmlns="">
                <a:solidFill>
                  <a:srgbClr val="FFFFFF"/>
                </a:solidFill>
              </a14:hiddenFill>
            </a:ext>
          </a:extLst>
        </p:spPr>
      </p:pic>
      <p:pic>
        <p:nvPicPr>
          <p:cNvPr id="306"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66258" y="1721702"/>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307"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84420" y="2130839"/>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308"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70528" y="2565614"/>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309" name="Picture 6" descr="http://www.flaticon.com/png/256/17104.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56633" y="3006797"/>
            <a:ext cx="192816" cy="192766"/>
          </a:xfrm>
          <a:prstGeom prst="rect">
            <a:avLst/>
          </a:prstGeom>
          <a:noFill/>
          <a:extLst>
            <a:ext uri="{909E8E84-426E-40dd-AFC4-6F175D3DCCD1}">
              <a14:hiddenFill xmlns:a14="http://schemas.microsoft.com/office/drawing/2010/main" xmlns="">
                <a:solidFill>
                  <a:srgbClr val="FFFFFF"/>
                </a:solidFill>
              </a14:hiddenFill>
            </a:ext>
          </a:extLst>
        </p:spPr>
      </p:pic>
      <p:pic>
        <p:nvPicPr>
          <p:cNvPr id="310" name="Picture 8" descr="http://www.clker.com/cliparts/d/4/2/b/13204370081504521059CLOCK01.svg.hi.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54161" y="3155808"/>
            <a:ext cx="170167" cy="170123"/>
          </a:xfrm>
          <a:prstGeom prst="rect">
            <a:avLst/>
          </a:prstGeom>
          <a:noFill/>
          <a:extLst>
            <a:ext uri="{909E8E84-426E-40dd-AFC4-6F175D3DCCD1}">
              <a14:hiddenFill xmlns:a14="http://schemas.microsoft.com/office/drawing/2010/main" xmlns="">
                <a:solidFill>
                  <a:srgbClr val="FFFFFF"/>
                </a:solidFill>
              </a14:hiddenFill>
            </a:ext>
          </a:extLst>
        </p:spPr>
      </p:pic>
      <p:pic>
        <p:nvPicPr>
          <p:cNvPr id="311" name="Picture 10" descr="https://encrypted-tbn0.gstatic.com/images?q=tbn:ANd9GcTGJycawYsT90zKxR6cMmPNWLx7GvlWfMdhMUKldayR57k3xPuX9A"/>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2345" y="3158563"/>
            <a:ext cx="218977" cy="237161"/>
          </a:xfrm>
          <a:prstGeom prst="rect">
            <a:avLst/>
          </a:prstGeom>
          <a:noFill/>
          <a:extLst>
            <a:ext uri="{909E8E84-426E-40dd-AFC4-6F175D3DCCD1}">
              <a14:hiddenFill xmlns:a14="http://schemas.microsoft.com/office/drawing/2010/main" xmlns="">
                <a:solidFill>
                  <a:srgbClr val="FFFFFF"/>
                </a:solidFill>
              </a14:hiddenFill>
            </a:ext>
          </a:extLst>
        </p:spPr>
      </p:pic>
      <p:pic>
        <p:nvPicPr>
          <p:cNvPr id="312" name="Picture 10" descr="https://encrypted-tbn0.gstatic.com/images?q=tbn:ANd9GcTGJycawYsT90zKxR6cMmPNWLx7GvlWfMdhMUKldayR57k3xPuX9A"/>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2868" y="3138222"/>
            <a:ext cx="218977" cy="237161"/>
          </a:xfrm>
          <a:prstGeom prst="rect">
            <a:avLst/>
          </a:prstGeom>
          <a:noFill/>
          <a:extLst>
            <a:ext uri="{909E8E84-426E-40dd-AFC4-6F175D3DCCD1}">
              <a14:hiddenFill xmlns:a14="http://schemas.microsoft.com/office/drawing/2010/main" xmlns="">
                <a:solidFill>
                  <a:srgbClr val="FFFFFF"/>
                </a:solidFill>
              </a14:hiddenFill>
            </a:ext>
          </a:extLst>
        </p:spPr>
      </p:pic>
      <p:pic>
        <p:nvPicPr>
          <p:cNvPr id="313" name="Picture 10" descr="https://encrypted-tbn0.gstatic.com/images?q=tbn:ANd9GcTGJycawYsT90zKxR6cMmPNWLx7GvlWfMdhMUKldayR57k3xPuX9A"/>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7445" y="1534137"/>
            <a:ext cx="155591" cy="204408"/>
          </a:xfrm>
          <a:prstGeom prst="rect">
            <a:avLst/>
          </a:prstGeom>
          <a:noFill/>
          <a:extLst>
            <a:ext uri="{909E8E84-426E-40dd-AFC4-6F175D3DCCD1}">
              <a14:hiddenFill xmlns:a14="http://schemas.microsoft.com/office/drawing/2010/main" xmlns="">
                <a:solidFill>
                  <a:srgbClr val="FFFFFF"/>
                </a:solidFill>
              </a14:hiddenFill>
            </a:ext>
          </a:extLst>
        </p:spPr>
      </p:pic>
      <p:pic>
        <p:nvPicPr>
          <p:cNvPr id="314" name="Picture 10" descr="https://encrypted-tbn0.gstatic.com/images?q=tbn:ANd9GcTGJycawYsT90zKxR6cMmPNWLx7GvlWfMdhMUKldayR57k3xPuX9A"/>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75495" y="1960709"/>
            <a:ext cx="131433" cy="204408"/>
          </a:xfrm>
          <a:prstGeom prst="rect">
            <a:avLst/>
          </a:prstGeom>
          <a:noFill/>
          <a:extLst>
            <a:ext uri="{909E8E84-426E-40dd-AFC4-6F175D3DCCD1}">
              <a14:hiddenFill xmlns:a14="http://schemas.microsoft.com/office/drawing/2010/main" xmlns="">
                <a:solidFill>
                  <a:srgbClr val="FFFFFF"/>
                </a:solidFill>
              </a14:hiddenFill>
            </a:ext>
          </a:extLst>
        </p:spPr>
      </p:pic>
      <p:pic>
        <p:nvPicPr>
          <p:cNvPr id="315" name="Picture 10" descr="https://encrypted-tbn0.gstatic.com/images?q=tbn:ANd9GcTGJycawYsT90zKxR6cMmPNWLx7GvlWfMdhMUKldayR57k3xPuX9A"/>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60715" y="2363834"/>
            <a:ext cx="146212" cy="204408"/>
          </a:xfrm>
          <a:prstGeom prst="rect">
            <a:avLst/>
          </a:prstGeom>
          <a:noFill/>
          <a:extLst>
            <a:ext uri="{909E8E84-426E-40dd-AFC4-6F175D3DCCD1}">
              <a14:hiddenFill xmlns:a14="http://schemas.microsoft.com/office/drawing/2010/main" xmlns="">
                <a:solidFill>
                  <a:srgbClr val="FFFFFF"/>
                </a:solidFill>
              </a14:hiddenFill>
            </a:ext>
          </a:extLst>
        </p:spPr>
      </p:pic>
      <p:pic>
        <p:nvPicPr>
          <p:cNvPr id="316" name="Picture 10" descr="https://encrypted-tbn0.gstatic.com/images?q=tbn:ANd9GcTGJycawYsT90zKxR6cMmPNWLx7GvlWfMdhMUKldayR57k3xPuX9A"/>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1636" y="2805583"/>
            <a:ext cx="115298" cy="204408"/>
          </a:xfrm>
          <a:prstGeom prst="rect">
            <a:avLst/>
          </a:prstGeom>
          <a:noFill/>
          <a:extLst>
            <a:ext uri="{909E8E84-426E-40dd-AFC4-6F175D3DCCD1}">
              <a14:hiddenFill xmlns:a14="http://schemas.microsoft.com/office/drawing/2010/main" xmlns="">
                <a:solidFill>
                  <a:srgbClr val="FFFFFF"/>
                </a:solidFill>
              </a14:hiddenFill>
            </a:ext>
          </a:extLst>
        </p:spPr>
      </p:pic>
      <p:sp>
        <p:nvSpPr>
          <p:cNvPr id="317" name="TextBox 316"/>
          <p:cNvSpPr txBox="1"/>
          <p:nvPr/>
        </p:nvSpPr>
        <p:spPr>
          <a:xfrm>
            <a:off x="1361263" y="973299"/>
            <a:ext cx="869340" cy="461661"/>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676767"/>
                </a:solidFill>
                <a:effectLst/>
                <a:uLnTx/>
                <a:uFillTx/>
              </a:rPr>
              <a:t>2000</a:t>
            </a:r>
          </a:p>
        </p:txBody>
      </p:sp>
      <p:sp>
        <p:nvSpPr>
          <p:cNvPr id="318" name="TextBox 317"/>
          <p:cNvSpPr txBox="1"/>
          <p:nvPr/>
        </p:nvSpPr>
        <p:spPr>
          <a:xfrm>
            <a:off x="461629" y="3586390"/>
            <a:ext cx="2823033" cy="584771"/>
          </a:xfrm>
          <a:prstGeom prst="rect">
            <a:avLst/>
          </a:prstGeom>
          <a:noFill/>
        </p:spPr>
        <p:txBody>
          <a:bodyPr wrap="square" lIns="91436" tIns="45718" rIns="91436" bIns="4571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rgbClr val="676767"/>
                </a:solidFill>
                <a:effectLst/>
                <a:uLnTx/>
                <a:uFillTx/>
              </a:rPr>
              <a:t>部分的な</a:t>
            </a:r>
            <a:r>
              <a:rPr kumimoji="0" lang="ja-JP" altLang="en-US" sz="1600" b="1" i="0" u="none" strike="noStrike" kern="0" cap="none" spc="0" normalizeH="0" baseline="0" noProof="0" dirty="0" smtClean="0">
                <a:ln>
                  <a:noFill/>
                </a:ln>
                <a:solidFill>
                  <a:srgbClr val="676767"/>
                </a:solidFill>
                <a:effectLst/>
                <a:uLnTx/>
                <a:uFillTx/>
              </a:rPr>
              <a:t>モバイル</a:t>
            </a:r>
            <a:r>
              <a:rPr kumimoji="0" lang="en-US" altLang="ja-JP" sz="1600" b="1" i="0" u="none" strike="noStrike" kern="0" cap="none" spc="0" normalizeH="0" baseline="0" noProof="0" dirty="0" smtClean="0">
                <a:ln>
                  <a:noFill/>
                </a:ln>
                <a:solidFill>
                  <a:srgbClr val="676767"/>
                </a:solidFill>
                <a:effectLst/>
                <a:uLnTx/>
                <a:uFillTx/>
              </a:rPr>
              <a:t> </a:t>
            </a:r>
            <a:r>
              <a:rPr kumimoji="0" lang="ja-JP" altLang="en-US" sz="1600" b="1" i="0" u="none" strike="noStrike" kern="0" cap="none" spc="0" normalizeH="0" baseline="0" noProof="0" dirty="0" smtClean="0">
                <a:ln>
                  <a:noFill/>
                </a:ln>
                <a:solidFill>
                  <a:srgbClr val="676767"/>
                </a:solidFill>
                <a:effectLst/>
                <a:uLnTx/>
                <a:uFillTx/>
              </a:rPr>
              <a:t>デバイス</a:t>
            </a:r>
            <a:endParaRPr kumimoji="0" lang="en-US" altLang="ja-JP" sz="1600" b="1" i="0" u="none" strike="noStrike" kern="0" cap="none" spc="0" normalizeH="0" baseline="0" noProof="0" dirty="0" smtClean="0">
              <a:ln>
                <a:noFill/>
              </a:ln>
              <a:solidFill>
                <a:srgbClr val="676767"/>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rgbClr val="676767"/>
                </a:solidFill>
                <a:effectLst/>
                <a:uLnTx/>
                <a:uFillTx/>
              </a:rPr>
              <a:t>の利用</a:t>
            </a:r>
            <a:endParaRPr kumimoji="0" lang="en-US" altLang="ja-JP" sz="1600" b="1" i="0" u="none" strike="noStrike" kern="0" cap="none" spc="0" normalizeH="0" baseline="0" noProof="0" dirty="0" smtClean="0">
              <a:ln>
                <a:noFill/>
              </a:ln>
              <a:solidFill>
                <a:srgbClr val="676767"/>
              </a:solidFill>
              <a:effectLst/>
              <a:uLnTx/>
              <a:uFillTx/>
            </a:endParaRPr>
          </a:p>
        </p:txBody>
      </p:sp>
      <p:sp>
        <p:nvSpPr>
          <p:cNvPr id="319" name="TextBox 318"/>
          <p:cNvSpPr txBox="1"/>
          <p:nvPr/>
        </p:nvSpPr>
        <p:spPr>
          <a:xfrm>
            <a:off x="4109123" y="973299"/>
            <a:ext cx="869340" cy="461661"/>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676767"/>
                </a:solidFill>
                <a:effectLst/>
                <a:uLnTx/>
                <a:uFillTx/>
              </a:rPr>
              <a:t>2010</a:t>
            </a:r>
          </a:p>
        </p:txBody>
      </p:sp>
      <p:sp>
        <p:nvSpPr>
          <p:cNvPr id="320" name="TextBox 319"/>
          <p:cNvSpPr txBox="1"/>
          <p:nvPr/>
        </p:nvSpPr>
        <p:spPr>
          <a:xfrm>
            <a:off x="3362250" y="3610839"/>
            <a:ext cx="2624059" cy="338550"/>
          </a:xfrm>
          <a:prstGeom prst="rect">
            <a:avLst/>
          </a:prstGeom>
          <a:noFill/>
        </p:spPr>
        <p:txBody>
          <a:bodyPr wrap="square" lIns="91436" tIns="45718" rIns="91436" bIns="4571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rgbClr val="676767"/>
                </a:solidFill>
                <a:effectLst/>
                <a:uLnTx/>
                <a:uFillTx/>
              </a:rPr>
              <a:t>１人１台</a:t>
            </a:r>
            <a:r>
              <a:rPr kumimoji="0" lang="ja-JP" altLang="en-US" sz="1600" b="1" i="0" u="none" strike="noStrike" kern="0" cap="none" spc="0" normalizeH="0" baseline="0" noProof="0" dirty="0" smtClean="0">
                <a:ln>
                  <a:noFill/>
                </a:ln>
                <a:solidFill>
                  <a:srgbClr val="676767"/>
                </a:solidFill>
                <a:effectLst/>
                <a:uLnTx/>
                <a:uFillTx/>
              </a:rPr>
              <a:t>モバイル</a:t>
            </a:r>
            <a:r>
              <a:rPr kumimoji="0" lang="en-US" altLang="ja-JP" sz="1600" b="1" i="0" u="none" strike="noStrike" kern="0" cap="none" spc="0" normalizeH="0" baseline="0" noProof="0" dirty="0" smtClean="0">
                <a:ln>
                  <a:noFill/>
                </a:ln>
                <a:solidFill>
                  <a:srgbClr val="676767"/>
                </a:solidFill>
                <a:effectLst/>
                <a:uLnTx/>
                <a:uFillTx/>
              </a:rPr>
              <a:t> </a:t>
            </a:r>
            <a:r>
              <a:rPr kumimoji="0" lang="ja-JP" altLang="en-US" sz="1600" b="1" i="0" u="none" strike="noStrike" kern="0" cap="none" spc="0" normalizeH="0" baseline="0" noProof="0" dirty="0" smtClean="0">
                <a:ln>
                  <a:noFill/>
                </a:ln>
                <a:solidFill>
                  <a:srgbClr val="676767"/>
                </a:solidFill>
                <a:effectLst/>
                <a:uLnTx/>
                <a:uFillTx/>
              </a:rPr>
              <a:t>デバイス</a:t>
            </a:r>
            <a:endParaRPr kumimoji="0" lang="en-US" sz="1600" b="1" i="0" u="none" strike="noStrike" kern="0" cap="none" spc="0" normalizeH="0" baseline="0" noProof="0" dirty="0" smtClean="0">
              <a:ln>
                <a:noFill/>
              </a:ln>
              <a:solidFill>
                <a:srgbClr val="676767"/>
              </a:solidFill>
              <a:effectLst/>
              <a:uLnTx/>
              <a:uFillTx/>
            </a:endParaRPr>
          </a:p>
        </p:txBody>
      </p:sp>
      <p:sp>
        <p:nvSpPr>
          <p:cNvPr id="321" name="TextBox 320"/>
          <p:cNvSpPr txBox="1"/>
          <p:nvPr/>
        </p:nvSpPr>
        <p:spPr>
          <a:xfrm>
            <a:off x="5509340" y="3655128"/>
            <a:ext cx="3907475" cy="461661"/>
          </a:xfrm>
          <a:prstGeom prst="rect">
            <a:avLst/>
          </a:prstGeom>
          <a:noFill/>
        </p:spPr>
        <p:txBody>
          <a:bodyPr wrap="square" lIns="91436" tIns="45718" rIns="91436" bIns="45718"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smtClean="0">
                <a:ln>
                  <a:noFill/>
                </a:ln>
                <a:solidFill>
                  <a:srgbClr val="676767"/>
                </a:solidFill>
                <a:effectLst/>
                <a:uLnTx/>
                <a:uFillTx/>
              </a:rPr>
              <a:t>１人３台以上の</a:t>
            </a:r>
            <a:r>
              <a:rPr kumimoji="0" lang="ja-JP" altLang="en-US" sz="1600" b="1" i="0" u="none" strike="noStrike" kern="0" cap="none" spc="0" normalizeH="0" baseline="0" noProof="0" dirty="0" smtClean="0">
                <a:ln>
                  <a:noFill/>
                </a:ln>
                <a:solidFill>
                  <a:srgbClr val="676767"/>
                </a:solidFill>
                <a:effectLst/>
                <a:uLnTx/>
                <a:uFillTx/>
              </a:rPr>
              <a:t>モバイル</a:t>
            </a:r>
            <a:r>
              <a:rPr kumimoji="0" lang="en-US" altLang="ja-JP" sz="1600" b="1" i="0" u="none" strike="noStrike" kern="0" cap="none" spc="0" normalizeH="0" baseline="0" noProof="0" dirty="0" smtClean="0">
                <a:ln>
                  <a:noFill/>
                </a:ln>
                <a:solidFill>
                  <a:srgbClr val="676767"/>
                </a:solidFill>
                <a:effectLst/>
                <a:uLnTx/>
                <a:uFillTx/>
              </a:rPr>
              <a:t> </a:t>
            </a:r>
            <a:r>
              <a:rPr kumimoji="0" lang="ja-JP" altLang="en-US" sz="1600" b="1" i="0" u="none" strike="noStrike" kern="0" cap="none" spc="0" normalizeH="0" baseline="0" noProof="0" dirty="0" smtClean="0">
                <a:ln>
                  <a:noFill/>
                </a:ln>
                <a:solidFill>
                  <a:srgbClr val="676767"/>
                </a:solidFill>
                <a:effectLst/>
                <a:uLnTx/>
                <a:uFillTx/>
              </a:rPr>
              <a:t>デバイス</a:t>
            </a:r>
            <a:endParaRPr kumimoji="0" lang="en-US" altLang="ja-JP" sz="1600" b="1" i="0" u="none" strike="noStrike" kern="0" cap="none" spc="0" normalizeH="0" baseline="0" noProof="0" dirty="0" smtClean="0">
              <a:ln>
                <a:noFill/>
              </a:ln>
              <a:solidFill>
                <a:srgbClr val="676767"/>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smtClean="0">
                <a:ln>
                  <a:noFill/>
                </a:ln>
                <a:solidFill>
                  <a:srgbClr val="676767"/>
                </a:solidFill>
                <a:effectLst/>
                <a:uLnTx/>
                <a:uFillTx/>
              </a:rPr>
              <a:t>（ノート</a:t>
            </a:r>
            <a:r>
              <a:rPr kumimoji="0" lang="en-US" altLang="ja-JP" sz="800" b="1" i="0" u="none" strike="noStrike" kern="0" cap="none" spc="0" normalizeH="0" baseline="0" noProof="0" dirty="0" smtClean="0">
                <a:ln>
                  <a:noFill/>
                </a:ln>
                <a:solidFill>
                  <a:srgbClr val="676767"/>
                </a:solidFill>
                <a:effectLst/>
                <a:uLnTx/>
                <a:uFillTx/>
              </a:rPr>
              <a:t>PC</a:t>
            </a:r>
            <a:r>
              <a:rPr kumimoji="0" lang="ja-JP" altLang="en-US" sz="800" b="1" i="0" u="none" strike="noStrike" kern="0" cap="none" spc="0" normalizeH="0" baseline="0" noProof="0" dirty="0" err="1" smtClean="0">
                <a:ln>
                  <a:noFill/>
                </a:ln>
                <a:solidFill>
                  <a:srgbClr val="676767"/>
                </a:solidFill>
                <a:effectLst/>
                <a:uLnTx/>
                <a:uFillTx/>
              </a:rPr>
              <a:t>、</a:t>
            </a:r>
            <a:r>
              <a:rPr kumimoji="0" lang="ja-JP" altLang="en-US" sz="800" b="1" i="0" u="none" strike="noStrike" kern="0" cap="none" spc="0" normalizeH="0" baseline="0" noProof="0" dirty="0" smtClean="0">
                <a:ln>
                  <a:noFill/>
                </a:ln>
                <a:solidFill>
                  <a:srgbClr val="676767"/>
                </a:solidFill>
                <a:effectLst/>
                <a:uLnTx/>
                <a:uFillTx/>
              </a:rPr>
              <a:t>タブレット</a:t>
            </a:r>
            <a:r>
              <a:rPr kumimoji="0" lang="en-US" altLang="ja-JP" sz="800" b="1" i="0" u="none" strike="noStrike" kern="0" cap="none" spc="0" normalizeH="0" baseline="0" noProof="0" dirty="0" smtClean="0">
                <a:ln>
                  <a:noFill/>
                </a:ln>
                <a:solidFill>
                  <a:srgbClr val="676767"/>
                </a:solidFill>
                <a:effectLst/>
                <a:uLnTx/>
                <a:uFillTx/>
              </a:rPr>
              <a:t>PC</a:t>
            </a:r>
            <a:r>
              <a:rPr kumimoji="0" lang="ja-JP" altLang="en-US" sz="800" b="1" i="0" u="none" strike="noStrike" kern="0" cap="none" spc="0" normalizeH="0" baseline="0" noProof="0" dirty="0" err="1" smtClean="0">
                <a:ln>
                  <a:noFill/>
                </a:ln>
                <a:solidFill>
                  <a:srgbClr val="676767"/>
                </a:solidFill>
                <a:effectLst/>
                <a:uLnTx/>
                <a:uFillTx/>
              </a:rPr>
              <a:t>、</a:t>
            </a:r>
            <a:r>
              <a:rPr kumimoji="0" lang="ja-JP" altLang="en-US" sz="800" b="1" i="0" u="none" strike="noStrike" kern="0" cap="none" spc="0" normalizeH="0" baseline="0" noProof="0" dirty="0" smtClean="0">
                <a:ln>
                  <a:noFill/>
                </a:ln>
                <a:solidFill>
                  <a:srgbClr val="676767"/>
                </a:solidFill>
                <a:effectLst/>
                <a:uLnTx/>
                <a:uFillTx/>
              </a:rPr>
              <a:t>スマートフォン）</a:t>
            </a:r>
            <a:endParaRPr kumimoji="0" lang="en-US" sz="800" b="1" i="0" u="none" strike="noStrike" kern="0" cap="none" spc="0" normalizeH="0" baseline="0" noProof="0" dirty="0" smtClean="0">
              <a:ln>
                <a:noFill/>
              </a:ln>
              <a:solidFill>
                <a:srgbClr val="676767"/>
              </a:solidFill>
              <a:effectLst/>
              <a:uLnTx/>
              <a:uFillTx/>
            </a:endParaRPr>
          </a:p>
        </p:txBody>
      </p:sp>
      <p:sp>
        <p:nvSpPr>
          <p:cNvPr id="322" name="TextBox 321"/>
          <p:cNvSpPr txBox="1"/>
          <p:nvPr/>
        </p:nvSpPr>
        <p:spPr>
          <a:xfrm>
            <a:off x="6553041" y="930670"/>
            <a:ext cx="1782852" cy="461661"/>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676767"/>
                </a:solidFill>
                <a:effectLst/>
                <a:uLnTx/>
                <a:uFillTx/>
              </a:rPr>
              <a:t>201</a:t>
            </a:r>
            <a:r>
              <a:rPr kumimoji="0" lang="en-US" altLang="ja-JP" sz="2400" b="1" i="0" u="none" strike="noStrike" kern="0" cap="none" spc="0" normalizeH="0" baseline="0" noProof="0" dirty="0" smtClean="0">
                <a:ln>
                  <a:noFill/>
                </a:ln>
                <a:solidFill>
                  <a:srgbClr val="676767"/>
                </a:solidFill>
                <a:effectLst/>
                <a:uLnTx/>
                <a:uFillTx/>
              </a:rPr>
              <a:t>6</a:t>
            </a:r>
            <a:r>
              <a:rPr kumimoji="0" lang="ja-JP" altLang="en-US" sz="2400" b="1" i="0" u="none" strike="noStrike" kern="0" cap="none" spc="0" normalizeH="0" baseline="0" noProof="0" dirty="0" smtClean="0">
                <a:ln>
                  <a:noFill/>
                </a:ln>
                <a:solidFill>
                  <a:srgbClr val="676767"/>
                </a:solidFill>
                <a:effectLst/>
                <a:uLnTx/>
                <a:uFillTx/>
              </a:rPr>
              <a:t>年頃ー</a:t>
            </a:r>
            <a:endParaRPr kumimoji="0" lang="en-US" sz="2400" b="1" i="0" u="none" strike="noStrike" kern="0" cap="none" spc="0" normalizeH="0" baseline="0" noProof="0" dirty="0" smtClean="0">
              <a:ln>
                <a:noFill/>
              </a:ln>
              <a:solidFill>
                <a:srgbClr val="676767"/>
              </a:solidFill>
              <a:effectLst/>
              <a:uLnTx/>
              <a:uFillTx/>
            </a:endParaRPr>
          </a:p>
        </p:txBody>
      </p:sp>
      <p:sp>
        <p:nvSpPr>
          <p:cNvPr id="323" name="TextBox 322"/>
          <p:cNvSpPr txBox="1"/>
          <p:nvPr/>
        </p:nvSpPr>
        <p:spPr>
          <a:xfrm>
            <a:off x="3614655" y="4632851"/>
            <a:ext cx="3572901" cy="253926"/>
          </a:xfrm>
          <a:prstGeom prst="rect">
            <a:avLst/>
          </a:prstGeom>
          <a:noFill/>
        </p:spPr>
        <p:txBody>
          <a:bodyPr wrap="none" lIns="68589" tIns="34295" rIns="68589" bIns="34295"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76767"/>
                </a:solidFill>
                <a:effectLst/>
                <a:uLnTx/>
                <a:uFillTx/>
              </a:rPr>
              <a:t>Compiled from multiple sources: Gartner, ABI, IDC, VNI</a:t>
            </a:r>
          </a:p>
        </p:txBody>
      </p:sp>
    </p:spTree>
    <p:extLst>
      <p:ext uri="{BB962C8B-B14F-4D97-AF65-F5344CB8AC3E}">
        <p14:creationId xmlns:p14="http://schemas.microsoft.com/office/powerpoint/2010/main" val="457037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4346" y="2980266"/>
            <a:ext cx="7157719" cy="2308324"/>
          </a:xfrm>
          <a:prstGeom prst="rect">
            <a:avLst/>
          </a:prstGeom>
          <a:noFill/>
        </p:spPr>
        <p:txBody>
          <a:bodyPr wrap="square" rtlCol="0">
            <a:spAutoFit/>
          </a:bodyPr>
          <a:lstStyle/>
          <a:p>
            <a:endParaRPr lang="en-US" sz="2400" dirty="0" smtClean="0"/>
          </a:p>
          <a:p>
            <a:endParaRPr lang="en-US" sz="2400" dirty="0"/>
          </a:p>
          <a:p>
            <a:r>
              <a:rPr lang="en-US" sz="2400" dirty="0" err="1" smtClean="0"/>
              <a:t>Youtube</a:t>
            </a:r>
            <a:endParaRPr lang="en-US" sz="2400" dirty="0"/>
          </a:p>
          <a:p>
            <a:r>
              <a:rPr lang="en-US" sz="2400" dirty="0">
                <a:hlinkClick r:id="rId2"/>
              </a:rPr>
              <a:t>https://</a:t>
            </a:r>
            <a:r>
              <a:rPr lang="en-US" sz="2400" dirty="0" smtClean="0">
                <a:hlinkClick r:id="rId2"/>
              </a:rPr>
              <a:t>www.youtube.com/watch?v=Q1T3LCbcrI4</a:t>
            </a:r>
            <a:endParaRPr lang="en-US" sz="2400" dirty="0" smtClean="0"/>
          </a:p>
          <a:p>
            <a:endParaRPr lang="en-US" sz="2400" dirty="0" smtClean="0"/>
          </a:p>
          <a:p>
            <a:endParaRPr lang="en-US" sz="2400" dirty="0"/>
          </a:p>
        </p:txBody>
      </p:sp>
      <p:sp>
        <p:nvSpPr>
          <p:cNvPr id="3" name="Title 1"/>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MS PGothic" charset="-128"/>
                <a:ea typeface="MS PGothic" charset="-128"/>
                <a:cs typeface="MS PGothic" charset="-128"/>
              </a:rPr>
              <a:t>100</a:t>
            </a:r>
            <a:r>
              <a:rPr lang="ja-JP" altLang="en-US" smtClean="0">
                <a:latin typeface="MS PGothic" charset="-128"/>
                <a:ea typeface="MS PGothic" charset="-128"/>
                <a:cs typeface="MS PGothic" charset="-128"/>
              </a:rPr>
              <a:t>台　動画</a:t>
            </a:r>
            <a:endParaRPr lang="ja-JP" altLang="en-US">
              <a:latin typeface="MS PGothic" charset="-128"/>
              <a:ea typeface="MS PGothic" charset="-128"/>
              <a:cs typeface="MS PGothic" charset="-128"/>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733" y="1313058"/>
            <a:ext cx="4318892" cy="221668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7334" y="1227366"/>
            <a:ext cx="4546666" cy="2302377"/>
          </a:xfrm>
          <a:prstGeom prst="rect">
            <a:avLst/>
          </a:prstGeom>
        </p:spPr>
      </p:pic>
    </p:spTree>
    <p:extLst>
      <p:ext uri="{BB962C8B-B14F-4D97-AF65-F5344CB8AC3E}">
        <p14:creationId xmlns:p14="http://schemas.microsoft.com/office/powerpoint/2010/main" val="2020665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3"/>
          <p:cNvPicPr>
            <a:picLocks noChangeAspect="1"/>
          </p:cNvPicPr>
          <p:nvPr/>
        </p:nvPicPr>
        <p:blipFill>
          <a:blip r:embed="rId2"/>
          <a:stretch>
            <a:fillRect/>
          </a:stretch>
        </p:blipFill>
        <p:spPr>
          <a:xfrm>
            <a:off x="1088190" y="1169786"/>
            <a:ext cx="7302758" cy="3016610"/>
          </a:xfrm>
          <a:prstGeom prst="rect">
            <a:avLst/>
          </a:prstGeom>
        </p:spPr>
      </p:pic>
      <p:sp>
        <p:nvSpPr>
          <p:cNvPr id="3" name="Title 2"/>
          <p:cNvSpPr txBox="1">
            <a:spLocks/>
          </p:cNvSpPr>
          <p:nvPr/>
        </p:nvSpPr>
        <p:spPr>
          <a:xfrm>
            <a:off x="0" y="3164"/>
            <a:ext cx="8706234"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smtClean="0">
                <a:solidFill>
                  <a:schemeClr val="tx1"/>
                </a:solidFill>
                <a:latin typeface="MS PGothic" charset="-128"/>
                <a:ea typeface="MS PGothic" charset="-128"/>
                <a:cs typeface="MS PGothic" charset="-128"/>
              </a:rPr>
              <a:t> </a:t>
            </a:r>
            <a:r>
              <a:rPr lang="en-US" altLang="ja-JP" dirty="0" smtClean="0">
                <a:solidFill>
                  <a:schemeClr val="tx1"/>
                </a:solidFill>
                <a:latin typeface="MS PGothic" charset="-128"/>
                <a:ea typeface="MS PGothic" charset="-128"/>
                <a:cs typeface="MS PGothic" charset="-128"/>
              </a:rPr>
              <a:t>HDX</a:t>
            </a:r>
            <a:r>
              <a:rPr lang="ja-JP" altLang="en-US" dirty="0" smtClean="0">
                <a:solidFill>
                  <a:schemeClr val="tx1"/>
                </a:solidFill>
                <a:latin typeface="MS PGothic" charset="-128"/>
                <a:ea typeface="MS PGothic" charset="-128"/>
                <a:cs typeface="MS PGothic" charset="-128"/>
              </a:rPr>
              <a:t>：圧倒的な</a:t>
            </a:r>
            <a:r>
              <a:rPr lang="ja-JP" altLang="en-US" dirty="0" smtClean="0">
                <a:solidFill>
                  <a:schemeClr val="tx1"/>
                </a:solidFill>
                <a:latin typeface="MS PGothic" charset="-128"/>
                <a:ea typeface="MS PGothic" charset="-128"/>
                <a:cs typeface="MS PGothic" charset="-128"/>
              </a:rPr>
              <a:t>ハードウェア</a:t>
            </a:r>
            <a:r>
              <a:rPr lang="en-US" altLang="ja-JP" dirty="0" smtClean="0">
                <a:solidFill>
                  <a:schemeClr val="tx1"/>
                </a:solidFill>
                <a:latin typeface="MS PGothic" charset="-128"/>
                <a:ea typeface="MS PGothic" charset="-128"/>
                <a:cs typeface="MS PGothic" charset="-128"/>
              </a:rPr>
              <a:t> </a:t>
            </a:r>
            <a:r>
              <a:rPr lang="ja-JP" altLang="en-US" dirty="0" smtClean="0">
                <a:solidFill>
                  <a:schemeClr val="tx1"/>
                </a:solidFill>
                <a:latin typeface="MS PGothic" charset="-128"/>
                <a:ea typeface="MS PGothic" charset="-128"/>
                <a:cs typeface="MS PGothic" charset="-128"/>
              </a:rPr>
              <a:t>スペック</a:t>
            </a:r>
            <a:r>
              <a:rPr lang="ja-JP" altLang="en-US" dirty="0" smtClean="0">
                <a:solidFill>
                  <a:schemeClr val="tx1"/>
                </a:solidFill>
                <a:latin typeface="MS PGothic" charset="-128"/>
                <a:ea typeface="MS PGothic" charset="-128"/>
                <a:cs typeface="MS PGothic" charset="-128"/>
              </a:rPr>
              <a:t>の違い</a:t>
            </a:r>
            <a:endParaRPr lang="ja-JP" altLang="en-US" dirty="0">
              <a:solidFill>
                <a:schemeClr val="tx1"/>
              </a:solidFill>
              <a:latin typeface="MS PGothic" charset="-128"/>
              <a:ea typeface="MS PGothic" charset="-128"/>
              <a:cs typeface="MS PGothic" charset="-128"/>
            </a:endParaRPr>
          </a:p>
        </p:txBody>
      </p:sp>
      <p:sp>
        <p:nvSpPr>
          <p:cNvPr id="4" name="Rounded Rectangular Callout 3"/>
          <p:cNvSpPr/>
          <p:nvPr/>
        </p:nvSpPr>
        <p:spPr>
          <a:xfrm>
            <a:off x="224182" y="3093916"/>
            <a:ext cx="1270000" cy="452782"/>
          </a:xfrm>
          <a:prstGeom prst="wedgeRoundRectCallout">
            <a:avLst>
              <a:gd name="adj1" fmla="val 56612"/>
              <a:gd name="adj2" fmla="val -64330"/>
              <a:gd name="adj3" fmla="val 16667"/>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本体のみ</a:t>
            </a:r>
            <a:endParaRPr lang="en-US" altLang="ja-JP" sz="1400" dirty="0" smtClean="0">
              <a:solidFill>
                <a:schemeClr val="bg2"/>
              </a:solidFill>
              <a:latin typeface="MS PGothic" charset="-128"/>
              <a:ea typeface="MS PGothic" charset="-128"/>
              <a:cs typeface="MS PGothic" charset="-128"/>
            </a:endParaRPr>
          </a:p>
          <a:p>
            <a:pPr algn="ctr"/>
            <a:r>
              <a:rPr lang="en-US" altLang="ja-JP" sz="1400" dirty="0" smtClean="0">
                <a:solidFill>
                  <a:schemeClr val="bg2"/>
                </a:solidFill>
                <a:latin typeface="MS PGothic" charset="-128"/>
                <a:ea typeface="MS PGothic" charset="-128"/>
                <a:cs typeface="MS PGothic" charset="-128"/>
              </a:rPr>
              <a:t>CPU(1.4GHz)</a:t>
            </a:r>
            <a:endParaRPr lang="en-US" sz="1400" dirty="0" smtClean="0">
              <a:solidFill>
                <a:schemeClr val="bg2"/>
              </a:solidFill>
              <a:latin typeface="MS PGothic" charset="-128"/>
              <a:ea typeface="MS PGothic" charset="-128"/>
              <a:cs typeface="MS PGothic" charset="-128"/>
            </a:endParaRPr>
          </a:p>
        </p:txBody>
      </p:sp>
      <p:sp>
        <p:nvSpPr>
          <p:cNvPr id="5" name="Rounded Rectangular Callout 4"/>
          <p:cNvSpPr/>
          <p:nvPr/>
        </p:nvSpPr>
        <p:spPr>
          <a:xfrm>
            <a:off x="1387817" y="4277785"/>
            <a:ext cx="1205950" cy="452782"/>
          </a:xfrm>
          <a:prstGeom prst="wedgeRoundRectCallout">
            <a:avLst>
              <a:gd name="adj1" fmla="val 17773"/>
              <a:gd name="adj2" fmla="val -121403"/>
              <a:gd name="adj3" fmla="val 16667"/>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有線</a:t>
            </a:r>
            <a:endParaRPr lang="en-US" altLang="ja-JP" sz="1400" dirty="0" smtClean="0">
              <a:solidFill>
                <a:schemeClr val="bg2"/>
              </a:solidFill>
              <a:latin typeface="MS PGothic" charset="-128"/>
              <a:ea typeface="MS PGothic" charset="-128"/>
              <a:cs typeface="MS PGothic" charset="-128"/>
            </a:endParaRPr>
          </a:p>
          <a:p>
            <a:pPr algn="ctr"/>
            <a:r>
              <a:rPr lang="en-US" sz="1400" dirty="0" smtClean="0">
                <a:solidFill>
                  <a:schemeClr val="bg2"/>
                </a:solidFill>
                <a:latin typeface="MS PGothic" charset="-128"/>
                <a:ea typeface="MS PGothic" charset="-128"/>
                <a:cs typeface="MS PGothic" charset="-128"/>
              </a:rPr>
              <a:t>2.5Gbps </a:t>
            </a:r>
            <a:r>
              <a:rPr lang="ja-JP" altLang="en-US" sz="1400" dirty="0" smtClean="0">
                <a:solidFill>
                  <a:schemeClr val="bg2"/>
                </a:solidFill>
                <a:latin typeface="MS PGothic" charset="-128"/>
                <a:ea typeface="MS PGothic" charset="-128"/>
                <a:cs typeface="MS PGothic" charset="-128"/>
              </a:rPr>
              <a:t>まで</a:t>
            </a:r>
            <a:endParaRPr lang="en-US" sz="1400" dirty="0" smtClean="0">
              <a:solidFill>
                <a:schemeClr val="bg2"/>
              </a:solidFill>
              <a:latin typeface="MS PGothic" charset="-128"/>
              <a:ea typeface="MS PGothic" charset="-128"/>
              <a:cs typeface="MS PGothic" charset="-128"/>
            </a:endParaRPr>
          </a:p>
        </p:txBody>
      </p:sp>
      <p:sp>
        <p:nvSpPr>
          <p:cNvPr id="6" name="Rounded Rectangular Callout 5"/>
          <p:cNvSpPr/>
          <p:nvPr/>
        </p:nvSpPr>
        <p:spPr>
          <a:xfrm>
            <a:off x="3156226" y="2694143"/>
            <a:ext cx="1062383" cy="452782"/>
          </a:xfrm>
          <a:prstGeom prst="wedgeRoundRectCallout">
            <a:avLst>
              <a:gd name="adj1" fmla="val -71214"/>
              <a:gd name="adj2" fmla="val 69817"/>
              <a:gd name="adj3" fmla="val 16667"/>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本体のみ</a:t>
            </a:r>
            <a:endParaRPr lang="en-US" altLang="ja-JP" sz="1400" dirty="0" smtClean="0">
              <a:solidFill>
                <a:schemeClr val="bg2"/>
              </a:solidFill>
              <a:latin typeface="MS PGothic" charset="-128"/>
              <a:ea typeface="MS PGothic" charset="-128"/>
              <a:cs typeface="MS PGothic" charset="-128"/>
            </a:endParaRPr>
          </a:p>
          <a:p>
            <a:pPr algn="ctr"/>
            <a:r>
              <a:rPr lang="ja-JP" altLang="en-US" sz="1400" dirty="0" smtClean="0">
                <a:solidFill>
                  <a:schemeClr val="bg2"/>
                </a:solidFill>
                <a:latin typeface="MS PGothic" charset="-128"/>
                <a:ea typeface="MS PGothic" charset="-128"/>
                <a:cs typeface="MS PGothic" charset="-128"/>
              </a:rPr>
              <a:t>メモリ</a:t>
            </a:r>
            <a:r>
              <a:rPr lang="en-US" altLang="ja-JP" sz="1400" dirty="0" smtClean="0">
                <a:solidFill>
                  <a:schemeClr val="bg2"/>
                </a:solidFill>
                <a:latin typeface="MS PGothic" charset="-128"/>
                <a:ea typeface="MS PGothic" charset="-128"/>
                <a:cs typeface="MS PGothic" charset="-128"/>
              </a:rPr>
              <a:t>(512M)</a:t>
            </a:r>
            <a:endParaRPr lang="en-US" sz="1400" dirty="0" smtClean="0">
              <a:solidFill>
                <a:schemeClr val="bg2"/>
              </a:solidFill>
              <a:latin typeface="MS PGothic" charset="-128"/>
              <a:ea typeface="MS PGothic" charset="-128"/>
              <a:cs typeface="MS PGothic" charset="-128"/>
            </a:endParaRPr>
          </a:p>
        </p:txBody>
      </p:sp>
      <p:sp>
        <p:nvSpPr>
          <p:cNvPr id="7" name="Rounded Rectangular Callout 6"/>
          <p:cNvSpPr/>
          <p:nvPr/>
        </p:nvSpPr>
        <p:spPr>
          <a:xfrm>
            <a:off x="4179631" y="1794517"/>
            <a:ext cx="1270000" cy="729789"/>
          </a:xfrm>
          <a:prstGeom prst="wedgeRoundRectCallout">
            <a:avLst>
              <a:gd name="adj1" fmla="val 57139"/>
              <a:gd name="adj2" fmla="val 21440"/>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本体</a:t>
            </a:r>
            <a:r>
              <a:rPr lang="en-US" altLang="ja-JP" sz="1400" dirty="0" smtClean="0">
                <a:solidFill>
                  <a:schemeClr val="bg2"/>
                </a:solidFill>
                <a:latin typeface="MS PGothic" charset="-128"/>
                <a:ea typeface="MS PGothic" charset="-128"/>
                <a:cs typeface="MS PGothic" charset="-128"/>
              </a:rPr>
              <a:t>CPU(1.8GHz Dual Core)</a:t>
            </a:r>
            <a:endParaRPr lang="en-US" sz="1400" dirty="0" smtClean="0">
              <a:solidFill>
                <a:schemeClr val="bg2"/>
              </a:solidFill>
              <a:latin typeface="MS PGothic" charset="-128"/>
              <a:ea typeface="MS PGothic" charset="-128"/>
              <a:cs typeface="MS PGothic" charset="-128"/>
            </a:endParaRPr>
          </a:p>
        </p:txBody>
      </p:sp>
      <p:sp>
        <p:nvSpPr>
          <p:cNvPr id="8" name="Rounded Rectangular Callout 7"/>
          <p:cNvSpPr/>
          <p:nvPr/>
        </p:nvSpPr>
        <p:spPr>
          <a:xfrm>
            <a:off x="4610510" y="1016001"/>
            <a:ext cx="1062383" cy="452782"/>
          </a:xfrm>
          <a:prstGeom prst="wedgeRoundRectCallout">
            <a:avLst>
              <a:gd name="adj1" fmla="val 54566"/>
              <a:gd name="adj2" fmla="val 118597"/>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本体</a:t>
            </a:r>
            <a:endParaRPr lang="en-US" altLang="ja-JP" sz="1400" dirty="0" smtClean="0">
              <a:solidFill>
                <a:schemeClr val="bg2"/>
              </a:solidFill>
              <a:latin typeface="MS PGothic" charset="-128"/>
              <a:ea typeface="MS PGothic" charset="-128"/>
              <a:cs typeface="MS PGothic" charset="-128"/>
            </a:endParaRPr>
          </a:p>
          <a:p>
            <a:pPr algn="ctr"/>
            <a:r>
              <a:rPr lang="ja-JP" altLang="en-US" sz="1400" dirty="0" smtClean="0">
                <a:solidFill>
                  <a:schemeClr val="bg2"/>
                </a:solidFill>
                <a:latin typeface="MS PGothic" charset="-128"/>
                <a:ea typeface="MS PGothic" charset="-128"/>
                <a:cs typeface="MS PGothic" charset="-128"/>
              </a:rPr>
              <a:t>メモリ</a:t>
            </a:r>
            <a:r>
              <a:rPr lang="en-US" altLang="ja-JP" sz="1400" dirty="0" smtClean="0">
                <a:solidFill>
                  <a:schemeClr val="bg2"/>
                </a:solidFill>
                <a:latin typeface="MS PGothic" charset="-128"/>
                <a:ea typeface="MS PGothic" charset="-128"/>
                <a:cs typeface="MS PGothic" charset="-128"/>
              </a:rPr>
              <a:t>(1G)</a:t>
            </a:r>
            <a:endParaRPr lang="en-US" sz="1400" dirty="0" smtClean="0">
              <a:solidFill>
                <a:schemeClr val="bg2"/>
              </a:solidFill>
              <a:latin typeface="MS PGothic" charset="-128"/>
              <a:ea typeface="MS PGothic" charset="-128"/>
              <a:cs typeface="MS PGothic" charset="-128"/>
            </a:endParaRPr>
          </a:p>
        </p:txBody>
      </p:sp>
      <p:sp>
        <p:nvSpPr>
          <p:cNvPr id="9" name="Rounded Rectangular Callout 8"/>
          <p:cNvSpPr/>
          <p:nvPr/>
        </p:nvSpPr>
        <p:spPr>
          <a:xfrm>
            <a:off x="7023910" y="553061"/>
            <a:ext cx="1813780" cy="712636"/>
          </a:xfrm>
          <a:prstGeom prst="wedgeRoundRectCallout">
            <a:avLst>
              <a:gd name="adj1" fmla="val -38268"/>
              <a:gd name="adj2" fmla="val 121510"/>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柔軟に役割を変更できる</a:t>
            </a:r>
            <a:r>
              <a:rPr lang="en-US" altLang="ja-JP" sz="1400" dirty="0" smtClean="0">
                <a:solidFill>
                  <a:schemeClr val="bg2"/>
                </a:solidFill>
                <a:latin typeface="MS PGothic" charset="-128"/>
                <a:ea typeface="MS PGothic" charset="-128"/>
                <a:cs typeface="MS PGothic" charset="-128"/>
              </a:rPr>
              <a:t>Radio, </a:t>
            </a:r>
            <a:r>
              <a:rPr lang="ja-JP" altLang="en-US" sz="1400" dirty="0" smtClean="0">
                <a:solidFill>
                  <a:schemeClr val="bg2"/>
                </a:solidFill>
                <a:latin typeface="MS PGothic" charset="-128"/>
                <a:ea typeface="MS PGothic" charset="-128"/>
                <a:cs typeface="MS PGothic" charset="-128"/>
              </a:rPr>
              <a:t>高性能無線チップ</a:t>
            </a:r>
            <a:r>
              <a:rPr lang="en-US" altLang="ja-JP" sz="1400" dirty="0" smtClean="0">
                <a:solidFill>
                  <a:schemeClr val="bg2"/>
                </a:solidFill>
                <a:latin typeface="MS PGothic" charset="-128"/>
                <a:ea typeface="MS PGothic" charset="-128"/>
                <a:cs typeface="MS PGothic" charset="-128"/>
              </a:rPr>
              <a:t>, </a:t>
            </a:r>
            <a:r>
              <a:rPr lang="en-US" altLang="ja-JP" sz="1400" dirty="0" err="1" smtClean="0">
                <a:solidFill>
                  <a:schemeClr val="bg2"/>
                </a:solidFill>
                <a:latin typeface="MS PGothic" charset="-128"/>
                <a:ea typeface="MS PGothic" charset="-128"/>
                <a:cs typeface="MS PGothic" charset="-128"/>
              </a:rPr>
              <a:t>CleanAir</a:t>
            </a:r>
            <a:r>
              <a:rPr lang="ja-JP" altLang="en-US" sz="1400" dirty="0" smtClean="0">
                <a:solidFill>
                  <a:schemeClr val="bg2"/>
                </a:solidFill>
                <a:latin typeface="MS PGothic" charset="-128"/>
                <a:ea typeface="MS PGothic" charset="-128"/>
                <a:cs typeface="MS PGothic" charset="-128"/>
              </a:rPr>
              <a:t>チップ</a:t>
            </a:r>
            <a:endParaRPr lang="en-US" sz="1400" dirty="0" smtClean="0">
              <a:solidFill>
                <a:schemeClr val="bg2"/>
              </a:solidFill>
              <a:latin typeface="MS PGothic" charset="-128"/>
              <a:ea typeface="MS PGothic" charset="-128"/>
              <a:cs typeface="MS PGothic" charset="-128"/>
            </a:endParaRPr>
          </a:p>
        </p:txBody>
      </p:sp>
      <p:sp>
        <p:nvSpPr>
          <p:cNvPr id="10" name="Rounded Rectangular Callout 9"/>
          <p:cNvSpPr/>
          <p:nvPr/>
        </p:nvSpPr>
        <p:spPr>
          <a:xfrm>
            <a:off x="6708645" y="3223620"/>
            <a:ext cx="1222155" cy="651837"/>
          </a:xfrm>
          <a:prstGeom prst="wedgeRoundRectCallout">
            <a:avLst>
              <a:gd name="adj1" fmla="val -13715"/>
              <a:gd name="adj2" fmla="val -91728"/>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smtClean="0">
                <a:solidFill>
                  <a:schemeClr val="bg2"/>
                </a:solidFill>
                <a:latin typeface="MS PGothic" charset="-128"/>
                <a:ea typeface="MS PGothic" charset="-128"/>
                <a:cs typeface="MS PGothic" charset="-128"/>
              </a:rPr>
              <a:t>Radio</a:t>
            </a:r>
          </a:p>
          <a:p>
            <a:pPr algn="ctr"/>
            <a:r>
              <a:rPr lang="en-US" altLang="en-US" sz="1400" dirty="0" smtClean="0">
                <a:solidFill>
                  <a:schemeClr val="bg2"/>
                </a:solidFill>
                <a:latin typeface="MS PGothic" charset="-128"/>
                <a:ea typeface="MS PGothic" charset="-128"/>
                <a:cs typeface="MS PGothic" charset="-128"/>
              </a:rPr>
              <a:t>CPU</a:t>
            </a:r>
            <a:r>
              <a:rPr lang="en-US" altLang="ja-JP" sz="1400" dirty="0" smtClean="0">
                <a:solidFill>
                  <a:schemeClr val="bg2"/>
                </a:solidFill>
                <a:latin typeface="MS PGothic" charset="-128"/>
                <a:ea typeface="MS PGothic" charset="-128"/>
                <a:cs typeface="MS PGothic" charset="-128"/>
              </a:rPr>
              <a:t>(640MHz Dual Core)</a:t>
            </a:r>
            <a:endParaRPr lang="en-US" sz="1400" dirty="0" smtClean="0">
              <a:solidFill>
                <a:schemeClr val="bg2"/>
              </a:solidFill>
              <a:latin typeface="MS PGothic" charset="-128"/>
              <a:ea typeface="MS PGothic" charset="-128"/>
              <a:cs typeface="MS PGothic" charset="-128"/>
            </a:endParaRPr>
          </a:p>
        </p:txBody>
      </p:sp>
      <p:sp>
        <p:nvSpPr>
          <p:cNvPr id="11" name="Rounded Rectangular Callout 10"/>
          <p:cNvSpPr/>
          <p:nvPr/>
        </p:nvSpPr>
        <p:spPr>
          <a:xfrm>
            <a:off x="7813618" y="2768134"/>
            <a:ext cx="1222155" cy="452782"/>
          </a:xfrm>
          <a:prstGeom prst="wedgeRoundRectCallout">
            <a:avLst>
              <a:gd name="adj1" fmla="val -67853"/>
              <a:gd name="adj2" fmla="val -33238"/>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smtClean="0">
                <a:solidFill>
                  <a:schemeClr val="bg2"/>
                </a:solidFill>
                <a:latin typeface="MS PGothic" charset="-128"/>
                <a:ea typeface="MS PGothic" charset="-128"/>
                <a:cs typeface="MS PGothic" charset="-128"/>
              </a:rPr>
              <a:t>Radio</a:t>
            </a:r>
            <a:r>
              <a:rPr lang="ja-JP" altLang="en-US" sz="1400" dirty="0" smtClean="0">
                <a:solidFill>
                  <a:schemeClr val="bg2"/>
                </a:solidFill>
                <a:latin typeface="MS PGothic" charset="-128"/>
                <a:ea typeface="MS PGothic" charset="-128"/>
                <a:cs typeface="MS PGothic" charset="-128"/>
              </a:rPr>
              <a:t>メモリ</a:t>
            </a:r>
            <a:r>
              <a:rPr lang="en-US" altLang="ja-JP" sz="1400" dirty="0" smtClean="0">
                <a:solidFill>
                  <a:schemeClr val="bg2"/>
                </a:solidFill>
                <a:latin typeface="MS PGothic" charset="-128"/>
                <a:ea typeface="MS PGothic" charset="-128"/>
                <a:cs typeface="MS PGothic" charset="-128"/>
              </a:rPr>
              <a:t>(256M)</a:t>
            </a:r>
            <a:endParaRPr lang="en-US" sz="1400" dirty="0" smtClean="0">
              <a:solidFill>
                <a:schemeClr val="bg2"/>
              </a:solidFill>
              <a:latin typeface="MS PGothic" charset="-128"/>
              <a:ea typeface="MS PGothic" charset="-128"/>
              <a:cs typeface="MS PGothic" charset="-128"/>
            </a:endParaRPr>
          </a:p>
        </p:txBody>
      </p:sp>
      <p:sp>
        <p:nvSpPr>
          <p:cNvPr id="12" name="Rounded Rectangular Callout 11"/>
          <p:cNvSpPr/>
          <p:nvPr/>
        </p:nvSpPr>
        <p:spPr>
          <a:xfrm>
            <a:off x="4739569" y="3648997"/>
            <a:ext cx="1222155" cy="452782"/>
          </a:xfrm>
          <a:prstGeom prst="wedgeRoundRectCallout">
            <a:avLst>
              <a:gd name="adj1" fmla="val 69024"/>
              <a:gd name="adj2" fmla="val -28413"/>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smtClean="0">
                <a:solidFill>
                  <a:schemeClr val="bg2"/>
                </a:solidFill>
                <a:latin typeface="MS PGothic" charset="-128"/>
                <a:ea typeface="MS PGothic" charset="-128"/>
                <a:cs typeface="MS PGothic" charset="-128"/>
              </a:rPr>
              <a:t>(AP3800)</a:t>
            </a:r>
            <a:r>
              <a:rPr lang="ja-JP" altLang="en-US" sz="1400" dirty="0" smtClean="0">
                <a:solidFill>
                  <a:schemeClr val="bg2"/>
                </a:solidFill>
                <a:latin typeface="MS PGothic" charset="-128"/>
                <a:ea typeface="MS PGothic" charset="-128"/>
                <a:cs typeface="MS PGothic" charset="-128"/>
              </a:rPr>
              <a:t>有線</a:t>
            </a:r>
            <a:endParaRPr lang="en-US" altLang="ja-JP" sz="1400" dirty="0" smtClean="0">
              <a:solidFill>
                <a:schemeClr val="bg2"/>
              </a:solidFill>
              <a:latin typeface="MS PGothic" charset="-128"/>
              <a:ea typeface="MS PGothic" charset="-128"/>
              <a:cs typeface="MS PGothic" charset="-128"/>
            </a:endParaRPr>
          </a:p>
          <a:p>
            <a:pPr algn="ctr"/>
            <a:r>
              <a:rPr lang="en-US" altLang="ja-JP" sz="1400" dirty="0" smtClean="0">
                <a:solidFill>
                  <a:schemeClr val="bg2"/>
                </a:solidFill>
                <a:latin typeface="MS PGothic" charset="-128"/>
                <a:ea typeface="MS PGothic" charset="-128"/>
                <a:cs typeface="MS PGothic" charset="-128"/>
              </a:rPr>
              <a:t>5Gbps </a:t>
            </a:r>
            <a:r>
              <a:rPr lang="ja-JP" altLang="en-US" sz="1400" dirty="0" smtClean="0">
                <a:solidFill>
                  <a:schemeClr val="bg2"/>
                </a:solidFill>
                <a:latin typeface="MS PGothic" charset="-128"/>
                <a:ea typeface="MS PGothic" charset="-128"/>
                <a:cs typeface="MS PGothic" charset="-128"/>
              </a:rPr>
              <a:t>まで</a:t>
            </a:r>
            <a:endParaRPr lang="en-US" sz="1400" dirty="0" smtClean="0">
              <a:solidFill>
                <a:schemeClr val="bg2"/>
              </a:solidFill>
              <a:latin typeface="MS PGothic" charset="-128"/>
              <a:ea typeface="MS PGothic" charset="-128"/>
              <a:cs typeface="MS PGothic" charset="-128"/>
            </a:endParaRPr>
          </a:p>
        </p:txBody>
      </p:sp>
      <p:sp>
        <p:nvSpPr>
          <p:cNvPr id="13" name="テキスト ボックス 1"/>
          <p:cNvSpPr txBox="1"/>
          <p:nvPr/>
        </p:nvSpPr>
        <p:spPr>
          <a:xfrm>
            <a:off x="1990792" y="1315360"/>
            <a:ext cx="1365594" cy="338554"/>
          </a:xfrm>
          <a:prstGeom prst="rect">
            <a:avLst/>
          </a:prstGeom>
          <a:solidFill>
            <a:srgbClr val="FFC000"/>
          </a:solidFill>
        </p:spPr>
        <p:txBody>
          <a:bodyPr wrap="square" rtlCol="0">
            <a:spAutoFit/>
          </a:bodyPr>
          <a:lstStyle/>
          <a:p>
            <a:pPr algn="ctr"/>
            <a:r>
              <a:rPr kumimoji="1" lang="ja-JP" altLang="en-US" sz="1600" dirty="0" smtClean="0">
                <a:solidFill>
                  <a:schemeClr val="tx1">
                    <a:lumMod val="75000"/>
                    <a:lumOff val="25000"/>
                  </a:schemeClr>
                </a:solidFill>
                <a:latin typeface="+mn-lt"/>
              </a:rPr>
              <a:t>他社</a:t>
            </a:r>
          </a:p>
        </p:txBody>
      </p:sp>
      <p:sp>
        <p:nvSpPr>
          <p:cNvPr id="14" name="テキスト ボックス 5"/>
          <p:cNvSpPr txBox="1"/>
          <p:nvPr/>
        </p:nvSpPr>
        <p:spPr>
          <a:xfrm>
            <a:off x="1036059" y="646669"/>
            <a:ext cx="2486882" cy="369332"/>
          </a:xfrm>
          <a:prstGeom prst="rect">
            <a:avLst/>
          </a:prstGeom>
          <a:noFill/>
        </p:spPr>
        <p:txBody>
          <a:bodyPr wrap="square" rtlCol="0">
            <a:spAutoFit/>
          </a:bodyPr>
          <a:lstStyle/>
          <a:p>
            <a:r>
              <a:rPr kumimoji="1" lang="en-US" altLang="ja-JP" dirty="0" smtClean="0">
                <a:latin typeface="+mn-lt"/>
              </a:rPr>
              <a:t>【</a:t>
            </a:r>
            <a:r>
              <a:rPr kumimoji="1" lang="ja-JP" altLang="en-US" dirty="0" smtClean="0">
                <a:latin typeface="+mn-lt"/>
              </a:rPr>
              <a:t>他社最上位機種</a:t>
            </a:r>
            <a:r>
              <a:rPr kumimoji="1" lang="en-US" altLang="ja-JP" dirty="0" smtClean="0">
                <a:latin typeface="+mn-lt"/>
              </a:rPr>
              <a:t>】</a:t>
            </a:r>
            <a:endParaRPr kumimoji="1" lang="ja-JP" altLang="en-US" dirty="0" smtClean="0">
              <a:latin typeface="+mn-lt"/>
            </a:endParaRPr>
          </a:p>
        </p:txBody>
      </p:sp>
      <p:sp>
        <p:nvSpPr>
          <p:cNvPr id="15" name="テキスト ボックス 16"/>
          <p:cNvSpPr txBox="1"/>
          <p:nvPr/>
        </p:nvSpPr>
        <p:spPr>
          <a:xfrm>
            <a:off x="4919557" y="646669"/>
            <a:ext cx="2486882" cy="369332"/>
          </a:xfrm>
          <a:prstGeom prst="rect">
            <a:avLst/>
          </a:prstGeom>
          <a:noFill/>
        </p:spPr>
        <p:txBody>
          <a:bodyPr wrap="square" rtlCol="0">
            <a:spAutoFit/>
          </a:bodyPr>
          <a:lstStyle/>
          <a:p>
            <a:r>
              <a:rPr kumimoji="1" lang="en-US" altLang="ja-JP" smtClean="0">
                <a:latin typeface="MS PGothic" charset="-128"/>
                <a:ea typeface="MS PGothic" charset="-128"/>
                <a:cs typeface="MS PGothic" charset="-128"/>
              </a:rPr>
              <a:t>【AP2800/3800】</a:t>
            </a:r>
            <a:endParaRPr kumimoji="1" lang="ja-JP" altLang="en-US" dirty="0" smtClean="0">
              <a:latin typeface="MS PGothic" charset="-128"/>
              <a:ea typeface="MS PGothic" charset="-128"/>
              <a:cs typeface="MS PGothic" charset="-128"/>
            </a:endParaRPr>
          </a:p>
        </p:txBody>
      </p:sp>
      <p:sp>
        <p:nvSpPr>
          <p:cNvPr id="16" name="テキスト ボックス 6"/>
          <p:cNvSpPr txBox="1"/>
          <p:nvPr/>
        </p:nvSpPr>
        <p:spPr>
          <a:xfrm>
            <a:off x="5736881" y="1327700"/>
            <a:ext cx="1553122" cy="369332"/>
          </a:xfrm>
          <a:prstGeom prst="rect">
            <a:avLst/>
          </a:prstGeom>
          <a:solidFill>
            <a:srgbClr val="00B050"/>
          </a:solidFill>
        </p:spPr>
        <p:txBody>
          <a:bodyPr wrap="square" rtlCol="0">
            <a:spAutoFit/>
          </a:bodyPr>
          <a:lstStyle/>
          <a:p>
            <a:r>
              <a:rPr kumimoji="1" lang="en-US" altLang="ja-JP" smtClean="0">
                <a:solidFill>
                  <a:schemeClr val="tx1">
                    <a:lumMod val="75000"/>
                    <a:lumOff val="25000"/>
                  </a:schemeClr>
                </a:solidFill>
                <a:latin typeface="MS PGothic" charset="-128"/>
                <a:ea typeface="MS PGothic" charset="-128"/>
                <a:cs typeface="MS PGothic" charset="-128"/>
              </a:rPr>
              <a:t>AP2800/3800</a:t>
            </a:r>
            <a:endParaRPr kumimoji="1" lang="ja-JP" altLang="en-US" dirty="0" smtClean="0">
              <a:solidFill>
                <a:schemeClr val="tx1">
                  <a:lumMod val="75000"/>
                  <a:lumOff val="25000"/>
                </a:schemeClr>
              </a:solidFill>
              <a:latin typeface="MS PGothic" charset="-128"/>
              <a:ea typeface="MS PGothic" charset="-128"/>
              <a:cs typeface="MS PGothic" charset="-128"/>
            </a:endParaRPr>
          </a:p>
        </p:txBody>
      </p:sp>
      <p:sp>
        <p:nvSpPr>
          <p:cNvPr id="17" name="テキスト ボックス 8"/>
          <p:cNvSpPr txBox="1"/>
          <p:nvPr/>
        </p:nvSpPr>
        <p:spPr>
          <a:xfrm>
            <a:off x="2822856" y="4137011"/>
            <a:ext cx="1718720" cy="923330"/>
          </a:xfrm>
          <a:prstGeom prst="rect">
            <a:avLst/>
          </a:prstGeom>
          <a:solidFill>
            <a:schemeClr val="bg2"/>
          </a:solidFill>
          <a:ln>
            <a:noFill/>
          </a:ln>
        </p:spPr>
        <p:txBody>
          <a:bodyPr wrap="square" rtlCol="0">
            <a:spAutoFit/>
          </a:bodyPr>
          <a:lstStyle/>
          <a:p>
            <a:r>
              <a:rPr kumimoji="1" lang="en-US" altLang="ja-JP" dirty="0" smtClean="0">
                <a:solidFill>
                  <a:srgbClr val="FF0000"/>
                </a:solidFill>
                <a:latin typeface="MS PGothic" charset="-128"/>
                <a:ea typeface="MS PGothic" charset="-128"/>
                <a:cs typeface="MS PGothic" charset="-128"/>
              </a:rPr>
              <a:t>Total </a:t>
            </a:r>
          </a:p>
          <a:p>
            <a:r>
              <a:rPr kumimoji="1" lang="en-US" altLang="ja-JP" u="sng" dirty="0" smtClean="0">
                <a:solidFill>
                  <a:srgbClr val="FF0000"/>
                </a:solidFill>
                <a:latin typeface="MS PGothic" charset="-128"/>
                <a:ea typeface="MS PGothic" charset="-128"/>
                <a:cs typeface="MS PGothic" charset="-128"/>
              </a:rPr>
              <a:t>CPU : 1.4GHz</a:t>
            </a:r>
          </a:p>
          <a:p>
            <a:r>
              <a:rPr kumimoji="1" lang="ja-JP" altLang="en-US" u="sng" dirty="0" smtClean="0">
                <a:solidFill>
                  <a:srgbClr val="FF0000"/>
                </a:solidFill>
                <a:latin typeface="MS PGothic" charset="-128"/>
                <a:ea typeface="MS PGothic" charset="-128"/>
                <a:cs typeface="MS PGothic" charset="-128"/>
              </a:rPr>
              <a:t>メモリ</a:t>
            </a:r>
            <a:r>
              <a:rPr kumimoji="1" lang="en-US" altLang="ja-JP" u="sng" dirty="0" smtClean="0">
                <a:solidFill>
                  <a:srgbClr val="FF0000"/>
                </a:solidFill>
                <a:latin typeface="MS PGothic" charset="-128"/>
                <a:ea typeface="MS PGothic" charset="-128"/>
                <a:cs typeface="MS PGothic" charset="-128"/>
              </a:rPr>
              <a:t>: 512M</a:t>
            </a:r>
            <a:endParaRPr kumimoji="1" lang="ja-JP" altLang="en-US" u="sng" dirty="0" smtClean="0">
              <a:solidFill>
                <a:srgbClr val="FF0000"/>
              </a:solidFill>
              <a:latin typeface="MS PGothic" charset="-128"/>
              <a:ea typeface="MS PGothic" charset="-128"/>
              <a:cs typeface="MS PGothic" charset="-128"/>
            </a:endParaRPr>
          </a:p>
        </p:txBody>
      </p:sp>
      <p:sp>
        <p:nvSpPr>
          <p:cNvPr id="18" name="テキスト ボックス 18"/>
          <p:cNvSpPr txBox="1"/>
          <p:nvPr/>
        </p:nvSpPr>
        <p:spPr>
          <a:xfrm>
            <a:off x="5350646" y="4137011"/>
            <a:ext cx="1718720" cy="923330"/>
          </a:xfrm>
          <a:prstGeom prst="rect">
            <a:avLst/>
          </a:prstGeom>
          <a:noFill/>
        </p:spPr>
        <p:txBody>
          <a:bodyPr wrap="square" rtlCol="0">
            <a:spAutoFit/>
          </a:bodyPr>
          <a:lstStyle/>
          <a:p>
            <a:r>
              <a:rPr kumimoji="1" lang="en-US" altLang="ja-JP" dirty="0" smtClean="0">
                <a:solidFill>
                  <a:schemeClr val="tx2"/>
                </a:solidFill>
                <a:latin typeface="MS PGothic" charset="-128"/>
                <a:ea typeface="MS PGothic" charset="-128"/>
                <a:cs typeface="MS PGothic" charset="-128"/>
              </a:rPr>
              <a:t>Total </a:t>
            </a:r>
          </a:p>
          <a:p>
            <a:r>
              <a:rPr kumimoji="1" lang="en-US" altLang="ja-JP" u="sng" dirty="0" smtClean="0">
                <a:solidFill>
                  <a:schemeClr val="tx2"/>
                </a:solidFill>
                <a:latin typeface="MS PGothic" charset="-128"/>
                <a:ea typeface="MS PGothic" charset="-128"/>
                <a:cs typeface="MS PGothic" charset="-128"/>
              </a:rPr>
              <a:t>CPU : 3.08GHz</a:t>
            </a:r>
          </a:p>
          <a:p>
            <a:r>
              <a:rPr kumimoji="1" lang="ja-JP" altLang="en-US" u="sng" dirty="0" smtClean="0">
                <a:solidFill>
                  <a:schemeClr val="tx2"/>
                </a:solidFill>
                <a:latin typeface="MS PGothic" charset="-128"/>
                <a:ea typeface="MS PGothic" charset="-128"/>
                <a:cs typeface="MS PGothic" charset="-128"/>
              </a:rPr>
              <a:t>メモリ</a:t>
            </a:r>
            <a:r>
              <a:rPr kumimoji="1" lang="en-US" altLang="ja-JP" u="sng" dirty="0" smtClean="0">
                <a:solidFill>
                  <a:schemeClr val="tx2"/>
                </a:solidFill>
                <a:latin typeface="MS PGothic" charset="-128"/>
                <a:ea typeface="MS PGothic" charset="-128"/>
                <a:cs typeface="MS PGothic" charset="-128"/>
              </a:rPr>
              <a:t>: 1548M</a:t>
            </a:r>
            <a:endParaRPr kumimoji="1" lang="ja-JP" altLang="en-US" u="sng" dirty="0" smtClean="0">
              <a:solidFill>
                <a:schemeClr val="tx2"/>
              </a:solidFill>
              <a:latin typeface="MS PGothic" charset="-128"/>
              <a:ea typeface="MS PGothic" charset="-128"/>
              <a:cs typeface="MS PGothic" charset="-128"/>
            </a:endParaRPr>
          </a:p>
        </p:txBody>
      </p:sp>
      <p:sp>
        <p:nvSpPr>
          <p:cNvPr id="19" name="Rounded Rectangular Callout 9"/>
          <p:cNvSpPr/>
          <p:nvPr/>
        </p:nvSpPr>
        <p:spPr>
          <a:xfrm>
            <a:off x="3125291" y="949192"/>
            <a:ext cx="1062383" cy="452782"/>
          </a:xfrm>
          <a:prstGeom prst="wedgeRoundRectCallout">
            <a:avLst>
              <a:gd name="adj1" fmla="val -60455"/>
              <a:gd name="adj2" fmla="val 110207"/>
              <a:gd name="adj3" fmla="val 16667"/>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dirty="0" smtClean="0">
                <a:solidFill>
                  <a:schemeClr val="bg2"/>
                </a:solidFill>
                <a:latin typeface="MS PGothic" charset="-128"/>
                <a:ea typeface="MS PGothic" charset="-128"/>
                <a:cs typeface="MS PGothic" charset="-128"/>
              </a:rPr>
              <a:t>汎用チップ</a:t>
            </a:r>
            <a:endParaRPr lang="en-US" sz="1400" dirty="0" smtClean="0">
              <a:solidFill>
                <a:schemeClr val="bg2"/>
              </a:solidFill>
              <a:latin typeface="MS PGothic" charset="-128"/>
              <a:ea typeface="MS PGothic" charset="-128"/>
              <a:cs typeface="MS PGothic" charset="-128"/>
            </a:endParaRPr>
          </a:p>
        </p:txBody>
      </p:sp>
      <p:sp>
        <p:nvSpPr>
          <p:cNvPr id="20" name="Rounded Rectangular Callout 15"/>
          <p:cNvSpPr/>
          <p:nvPr/>
        </p:nvSpPr>
        <p:spPr>
          <a:xfrm>
            <a:off x="7826318" y="1427006"/>
            <a:ext cx="1222155" cy="720837"/>
          </a:xfrm>
          <a:prstGeom prst="wedgeRoundRectCallout">
            <a:avLst>
              <a:gd name="adj1" fmla="val -67853"/>
              <a:gd name="adj2" fmla="val 30582"/>
              <a:gd name="adj3" fmla="val 16667"/>
            </a:avLst>
          </a:prstGeom>
          <a:solidFill>
            <a:srgbClr val="36A4D7"/>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2"/>
                </a:solidFill>
                <a:latin typeface="MS PGothic" charset="-128"/>
                <a:ea typeface="MS PGothic" charset="-128"/>
                <a:cs typeface="MS PGothic" charset="-128"/>
              </a:rPr>
              <a:t>Radio</a:t>
            </a:r>
            <a:r>
              <a:rPr lang="ja-JP" altLang="en-US" sz="1400" dirty="0" smtClean="0">
                <a:solidFill>
                  <a:schemeClr val="bg2"/>
                </a:solidFill>
                <a:latin typeface="MS PGothic" charset="-128"/>
                <a:ea typeface="MS PGothic" charset="-128"/>
                <a:cs typeface="MS PGothic" charset="-128"/>
              </a:rPr>
              <a:t>側にも</a:t>
            </a:r>
            <a:r>
              <a:rPr lang="en-US" altLang="ja-JP" sz="1400" dirty="0" smtClean="0">
                <a:solidFill>
                  <a:schemeClr val="bg2"/>
                </a:solidFill>
                <a:latin typeface="MS PGothic" charset="-128"/>
                <a:ea typeface="MS PGothic" charset="-128"/>
                <a:cs typeface="MS PGothic" charset="-128"/>
              </a:rPr>
              <a:t>CPU</a:t>
            </a:r>
            <a:r>
              <a:rPr lang="ja-JP" altLang="en-US" sz="1400" dirty="0" smtClean="0">
                <a:solidFill>
                  <a:schemeClr val="bg2"/>
                </a:solidFill>
                <a:latin typeface="MS PGothic" charset="-128"/>
                <a:ea typeface="MS PGothic" charset="-128"/>
                <a:cs typeface="MS PGothic" charset="-128"/>
              </a:rPr>
              <a:t>とメモリで分散処理</a:t>
            </a:r>
            <a:endParaRPr lang="en-US" sz="1400" dirty="0" smtClean="0">
              <a:solidFill>
                <a:schemeClr val="bg2"/>
              </a:solidFill>
              <a:latin typeface="MS PGothic" charset="-128"/>
              <a:ea typeface="MS PGothic" charset="-128"/>
              <a:cs typeface="MS PGothic" charset="-128"/>
            </a:endParaRPr>
          </a:p>
        </p:txBody>
      </p:sp>
      <p:sp>
        <p:nvSpPr>
          <p:cNvPr id="21" name="テキスト ボックス 10"/>
          <p:cNvSpPr txBox="1"/>
          <p:nvPr/>
        </p:nvSpPr>
        <p:spPr>
          <a:xfrm>
            <a:off x="4365629" y="4307414"/>
            <a:ext cx="985017" cy="646331"/>
          </a:xfrm>
          <a:prstGeom prst="rect">
            <a:avLst/>
          </a:prstGeom>
          <a:noFill/>
        </p:spPr>
        <p:txBody>
          <a:bodyPr wrap="square" rtlCol="0">
            <a:spAutoFit/>
          </a:bodyPr>
          <a:lstStyle/>
          <a:p>
            <a:r>
              <a:rPr kumimoji="1" lang="ja-JP" altLang="en-US" sz="3600" dirty="0" smtClean="0">
                <a:latin typeface="+mn-lt"/>
              </a:rPr>
              <a:t>＜</a:t>
            </a:r>
          </a:p>
        </p:txBody>
      </p:sp>
    </p:spTree>
    <p:extLst>
      <p:ext uri="{BB962C8B-B14F-4D97-AF65-F5344CB8AC3E}">
        <p14:creationId xmlns:p14="http://schemas.microsoft.com/office/powerpoint/2010/main" val="1011622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600" y="1500485"/>
            <a:ext cx="7429500" cy="2215991"/>
          </a:xfrm>
          <a:prstGeom prst="rect">
            <a:avLst/>
          </a:prstGeom>
        </p:spPr>
        <p:txBody>
          <a:bodyPr wrap="square">
            <a:spAutoFit/>
          </a:bodyPr>
          <a:lstStyle/>
          <a:p>
            <a:r>
              <a:rPr kumimoji="1" lang="en-US" altLang="ja-JP" sz="4600" dirty="0">
                <a:solidFill>
                  <a:srgbClr val="005073"/>
                </a:solidFill>
                <a:latin typeface="ＭＳ Ｐゴシック" panose="020B0600070205080204" pitchFamily="50" charset="-128"/>
                <a:ea typeface="ＭＳ Ｐゴシック" panose="020B0600070205080204" pitchFamily="50" charset="-128"/>
                <a:cs typeface="CiscoSansTT Thin" charset="0"/>
              </a:rPr>
              <a:t>40</a:t>
            </a:r>
            <a:r>
              <a:rPr lang="ja-JP" altLang="en-US" sz="4600" dirty="0">
                <a:solidFill>
                  <a:srgbClr val="005073"/>
                </a:solidFill>
                <a:latin typeface="ＭＳ Ｐゴシック" panose="020B0600070205080204" pitchFamily="50" charset="-128"/>
                <a:ea typeface="ＭＳ Ｐゴシック" panose="020B0600070205080204" pitchFamily="50" charset="-128"/>
                <a:cs typeface="CiscoSansTT Thin" charset="0"/>
              </a:rPr>
              <a:t>端末</a:t>
            </a:r>
            <a:r>
              <a:rPr kumimoji="1" lang="ja-JP" altLang="en-US" sz="4600" dirty="0">
                <a:solidFill>
                  <a:srgbClr val="005073"/>
                </a:solidFill>
                <a:latin typeface="ＭＳ Ｐゴシック" panose="020B0600070205080204" pitchFamily="50" charset="-128"/>
                <a:ea typeface="ＭＳ Ｐゴシック" panose="020B0600070205080204" pitchFamily="50" charset="-128"/>
                <a:cs typeface="CiscoSansTT Thin" charset="0"/>
              </a:rPr>
              <a:t>同時接続の試験結果</a:t>
            </a:r>
            <a:r>
              <a:rPr kumimoji="1" lang="en-US" altLang="ja-JP" sz="4600" dirty="0">
                <a:solidFill>
                  <a:srgbClr val="005073"/>
                </a:solidFill>
                <a:latin typeface="ＭＳ Ｐゴシック" panose="020B0600070205080204" pitchFamily="50" charset="-128"/>
                <a:ea typeface="ＭＳ Ｐゴシック" panose="020B0600070205080204" pitchFamily="50" charset="-128"/>
                <a:cs typeface="CiscoSansTT Thin" charset="0"/>
              </a:rPr>
              <a:t/>
            </a:r>
            <a:br>
              <a:rPr kumimoji="1" lang="en-US" altLang="ja-JP" sz="4600" dirty="0">
                <a:solidFill>
                  <a:srgbClr val="005073"/>
                </a:solidFill>
                <a:latin typeface="ＭＳ Ｐゴシック" panose="020B0600070205080204" pitchFamily="50" charset="-128"/>
                <a:ea typeface="ＭＳ Ｐゴシック" panose="020B0600070205080204" pitchFamily="50" charset="-128"/>
                <a:cs typeface="CiscoSansTT Thin" charset="0"/>
              </a:rPr>
            </a:br>
            <a:r>
              <a:rPr kumimoji="1" lang="en-US" altLang="ja-JP" sz="4600" dirty="0">
                <a:solidFill>
                  <a:srgbClr val="005073"/>
                </a:solidFill>
                <a:latin typeface="ＭＳ Ｐゴシック" panose="020B0600070205080204" pitchFamily="50" charset="-128"/>
                <a:ea typeface="ＭＳ Ｐゴシック" panose="020B0600070205080204" pitchFamily="50" charset="-128"/>
                <a:cs typeface="CiscoSansTT Thin" charset="0"/>
              </a:rPr>
              <a:t/>
            </a:r>
            <a:br>
              <a:rPr kumimoji="1" lang="en-US" altLang="ja-JP" sz="4600" dirty="0">
                <a:solidFill>
                  <a:srgbClr val="005073"/>
                </a:solidFill>
                <a:latin typeface="ＭＳ Ｐゴシック" panose="020B0600070205080204" pitchFamily="50" charset="-128"/>
                <a:ea typeface="ＭＳ Ｐゴシック" panose="020B0600070205080204" pitchFamily="50" charset="-128"/>
                <a:cs typeface="CiscoSansTT Thin" charset="0"/>
              </a:rPr>
            </a:br>
            <a:r>
              <a:rPr kumimoji="1" lang="ja-JP" altLang="en-US" sz="4600" dirty="0">
                <a:solidFill>
                  <a:srgbClr val="005073"/>
                </a:solidFill>
                <a:latin typeface="ＭＳ Ｐゴシック" panose="020B0600070205080204" pitchFamily="50" charset="-128"/>
                <a:ea typeface="ＭＳ Ｐゴシック" panose="020B0600070205080204" pitchFamily="50" charset="-128"/>
                <a:cs typeface="CiscoSansTT Thin" charset="0"/>
              </a:rPr>
              <a:t>ー某教育委員会様</a:t>
            </a:r>
            <a:endParaRPr lang="en-US" dirty="0"/>
          </a:p>
        </p:txBody>
      </p:sp>
    </p:spTree>
    <p:extLst>
      <p:ext uri="{BB962C8B-B14F-4D97-AF65-F5344CB8AC3E}">
        <p14:creationId xmlns:p14="http://schemas.microsoft.com/office/powerpoint/2010/main" val="714836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86"/>
          <p:cNvCxnSpPr/>
          <p:nvPr/>
        </p:nvCxnSpPr>
        <p:spPr>
          <a:xfrm flipH="1" flipV="1">
            <a:off x="4081121" y="1672076"/>
            <a:ext cx="2882719" cy="4416"/>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3" name="直線コネクタ 84"/>
          <p:cNvCxnSpPr/>
          <p:nvPr/>
        </p:nvCxnSpPr>
        <p:spPr>
          <a:xfrm flipV="1">
            <a:off x="3237266" y="1853712"/>
            <a:ext cx="613105" cy="397957"/>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4" name="タイトル 3"/>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dirty="0" smtClean="0">
                <a:latin typeface="ＭＳ Ｐゴシック" panose="020B0600070205080204" pitchFamily="50" charset="-128"/>
                <a:ea typeface="ＭＳ Ｐゴシック" panose="020B0600070205080204" pitchFamily="50" charset="-128"/>
              </a:rPr>
              <a:t>NHK For </a:t>
            </a:r>
            <a:r>
              <a:rPr lang="en-US" altLang="ja-JP" dirty="0" smtClean="0">
                <a:latin typeface="ＭＳ Ｐゴシック" panose="020B0600070205080204" pitchFamily="50" charset="-128"/>
                <a:ea typeface="ＭＳ Ｐゴシック" panose="020B0600070205080204" pitchFamily="50" charset="-128"/>
              </a:rPr>
              <a:t>School </a:t>
            </a:r>
            <a:r>
              <a:rPr lang="ja-JP" altLang="en-US" dirty="0" smtClean="0">
                <a:latin typeface="ＭＳ Ｐゴシック" panose="020B0600070205080204" pitchFamily="50" charset="-128"/>
                <a:ea typeface="ＭＳ Ｐゴシック" panose="020B0600070205080204" pitchFamily="50" charset="-128"/>
              </a:rPr>
              <a:t>視聴</a:t>
            </a:r>
            <a:r>
              <a:rPr lang="ja-JP" altLang="en-US" dirty="0" smtClean="0">
                <a:latin typeface="ＭＳ Ｐゴシック" panose="020B0600070205080204" pitchFamily="50" charset="-128"/>
                <a:ea typeface="ＭＳ Ｐゴシック" panose="020B0600070205080204" pitchFamily="50" charset="-128"/>
              </a:rPr>
              <a:t>試験環境</a:t>
            </a:r>
            <a:endParaRPr kumimoji="1" lang="en-US" altLang="ja-JP" dirty="0">
              <a:latin typeface="ＭＳ Ｐゴシック" panose="020B0600070205080204" pitchFamily="50" charset="-128"/>
              <a:ea typeface="ＭＳ Ｐゴシック" panose="020B0600070205080204" pitchFamily="50" charset="-128"/>
            </a:endParaRPr>
          </a:p>
        </p:txBody>
      </p:sp>
      <p:grpSp>
        <p:nvGrpSpPr>
          <p:cNvPr id="5" name="グループ化 5"/>
          <p:cNvGrpSpPr/>
          <p:nvPr/>
        </p:nvGrpSpPr>
        <p:grpSpPr>
          <a:xfrm>
            <a:off x="6963840" y="841322"/>
            <a:ext cx="1690127" cy="2215712"/>
            <a:chOff x="7048272" y="240585"/>
            <a:chExt cx="1569095" cy="1656668"/>
          </a:xfrm>
        </p:grpSpPr>
        <p:pic>
          <p:nvPicPr>
            <p:cNvPr id="6" name="Picture 60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9713" y="901719"/>
              <a:ext cx="1072992" cy="855073"/>
            </a:xfrm>
            <a:prstGeom prst="rect">
              <a:avLst/>
            </a:prstGeom>
          </p:spPr>
        </p:pic>
        <p:sp>
          <p:nvSpPr>
            <p:cNvPr id="7" name="Rounded Rectangle 604"/>
            <p:cNvSpPr/>
            <p:nvPr/>
          </p:nvSpPr>
          <p:spPr>
            <a:xfrm>
              <a:off x="7048272" y="240585"/>
              <a:ext cx="1569095" cy="1656668"/>
            </a:xfrm>
            <a:prstGeom prst="roundRect">
              <a:avLst>
                <a:gd name="adj" fmla="val 10310"/>
              </a:avLst>
            </a:prstGeom>
            <a:noFill/>
            <a:ln w="1270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5073"/>
                </a:solidFill>
                <a:latin typeface="ＭＳ Ｐゴシック" panose="020B0600070205080204" pitchFamily="50" charset="-128"/>
                <a:ea typeface="ＭＳ Ｐゴシック" panose="020B0600070205080204" pitchFamily="50" charset="-128"/>
              </a:endParaRPr>
            </a:p>
          </p:txBody>
        </p:sp>
      </p:grpSp>
      <p:sp>
        <p:nvSpPr>
          <p:cNvPr id="8" name="正方形/長方形 9"/>
          <p:cNvSpPr/>
          <p:nvPr/>
        </p:nvSpPr>
        <p:spPr>
          <a:xfrm>
            <a:off x="6438535" y="4092506"/>
            <a:ext cx="2564158" cy="523220"/>
          </a:xfrm>
          <a:prstGeom prst="rect">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40</a:t>
            </a:r>
            <a:r>
              <a:rPr kumimoji="1" lang="ja-JP" altLang="en-US" sz="1400" dirty="0" smtClean="0">
                <a:solidFill>
                  <a:srgbClr val="FFFFFF"/>
                </a:solidFill>
                <a:latin typeface="ＭＳ Ｐゴシック" panose="020B0600070205080204" pitchFamily="50" charset="-128"/>
                <a:ea typeface="ＭＳ Ｐゴシック" panose="020B0600070205080204" pitchFamily="50" charset="-128"/>
              </a:rPr>
              <a:t>台から一斉に</a:t>
            </a:r>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NHK</a:t>
            </a:r>
            <a:r>
              <a:rPr kumimoji="1" lang="ja-JP" altLang="en-US" sz="1400" dirty="0" smtClean="0">
                <a:solidFill>
                  <a:srgbClr val="FFFFFF"/>
                </a:solidFill>
                <a:latin typeface="ＭＳ Ｐゴシック" panose="020B0600070205080204" pitchFamily="50" charset="-128"/>
                <a:ea typeface="ＭＳ Ｐゴシック" panose="020B0600070205080204" pitchFamily="50" charset="-128"/>
              </a:rPr>
              <a:t> </a:t>
            </a:r>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for</a:t>
            </a:r>
            <a:r>
              <a:rPr kumimoji="1" lang="ja-JP" altLang="en-US" sz="1400" dirty="0" smtClean="0">
                <a:solidFill>
                  <a:srgbClr val="FFFFFF"/>
                </a:solidFill>
                <a:latin typeface="ＭＳ Ｐゴシック" panose="020B0600070205080204" pitchFamily="50" charset="-128"/>
                <a:ea typeface="ＭＳ Ｐゴシック" panose="020B0600070205080204" pitchFamily="50" charset="-128"/>
              </a:rPr>
              <a:t> </a:t>
            </a:r>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School</a:t>
            </a:r>
          </a:p>
          <a:p>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FFFFFF"/>
                </a:solidFill>
                <a:latin typeface="ＭＳ Ｐゴシック" panose="020B0600070205080204" pitchFamily="50" charset="-128"/>
                <a:ea typeface="ＭＳ Ｐゴシック" panose="020B0600070205080204" pitchFamily="50" charset="-128"/>
              </a:rPr>
              <a:t>インターネット</a:t>
            </a:r>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 </a:t>
            </a:r>
            <a:r>
              <a:rPr kumimoji="1" lang="ja-JP" altLang="en-US" sz="1400" dirty="0" smtClean="0">
                <a:solidFill>
                  <a:srgbClr val="FFFFFF"/>
                </a:solidFill>
                <a:latin typeface="ＭＳ Ｐゴシック" panose="020B0600070205080204" pitchFamily="50" charset="-128"/>
                <a:ea typeface="ＭＳ Ｐゴシック" panose="020B0600070205080204" pitchFamily="50" charset="-128"/>
              </a:rPr>
              <a:t>コンテンツ</a:t>
            </a:r>
            <a:r>
              <a:rPr kumimoji="1" lang="en-US" altLang="ja-JP" sz="1400" dirty="0" smtClean="0">
                <a:solidFill>
                  <a:srgbClr val="FFFFFF"/>
                </a:solidFill>
                <a:latin typeface="ＭＳ Ｐゴシック" panose="020B0600070205080204" pitchFamily="50" charset="-128"/>
                <a:ea typeface="ＭＳ Ｐゴシック" panose="020B0600070205080204" pitchFamily="50" charset="-128"/>
              </a:rPr>
              <a:t>)</a:t>
            </a:r>
            <a:r>
              <a:rPr kumimoji="1" lang="ja-JP" altLang="en-US" sz="1400" dirty="0" smtClean="0">
                <a:solidFill>
                  <a:srgbClr val="FFFFFF"/>
                </a:solidFill>
                <a:latin typeface="ＭＳ Ｐゴシック" panose="020B0600070205080204" pitchFamily="50" charset="-128"/>
                <a:ea typeface="ＭＳ Ｐゴシック" panose="020B0600070205080204" pitchFamily="50" charset="-128"/>
              </a:rPr>
              <a:t> 視聴</a:t>
            </a:r>
            <a:endParaRPr kumimoji="1" lang="en-US" altLang="ja-JP" sz="1400" dirty="0">
              <a:solidFill>
                <a:srgbClr val="FFFFFF"/>
              </a:solidFill>
              <a:latin typeface="ＭＳ Ｐゴシック" panose="020B0600070205080204" pitchFamily="50" charset="-128"/>
              <a:ea typeface="ＭＳ Ｐゴシック" panose="020B0600070205080204" pitchFamily="50" charset="-128"/>
            </a:endParaRPr>
          </a:p>
        </p:txBody>
      </p:sp>
      <p:grpSp>
        <p:nvGrpSpPr>
          <p:cNvPr id="9" name="Group 82"/>
          <p:cNvGrpSpPr/>
          <p:nvPr/>
        </p:nvGrpSpPr>
        <p:grpSpPr>
          <a:xfrm>
            <a:off x="859002" y="3977189"/>
            <a:ext cx="398690" cy="650843"/>
            <a:chOff x="4970152" y="3091086"/>
            <a:chExt cx="947854" cy="1962614"/>
          </a:xfrm>
        </p:grpSpPr>
        <p:sp>
          <p:nvSpPr>
            <p:cNvPr id="10"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1"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2"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9339" y="1132467"/>
            <a:ext cx="934133" cy="934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80109" y="1325107"/>
            <a:ext cx="737314" cy="737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 name="Group 82"/>
          <p:cNvGrpSpPr/>
          <p:nvPr/>
        </p:nvGrpSpPr>
        <p:grpSpPr>
          <a:xfrm>
            <a:off x="1574240" y="3977189"/>
            <a:ext cx="398690" cy="650843"/>
            <a:chOff x="4970152" y="3091086"/>
            <a:chExt cx="947854" cy="1962614"/>
          </a:xfrm>
        </p:grpSpPr>
        <p:sp>
          <p:nvSpPr>
            <p:cNvPr id="16"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7"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18"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grpSp>
        <p:nvGrpSpPr>
          <p:cNvPr id="19" name="Group 82"/>
          <p:cNvGrpSpPr/>
          <p:nvPr/>
        </p:nvGrpSpPr>
        <p:grpSpPr>
          <a:xfrm>
            <a:off x="2289478" y="3985331"/>
            <a:ext cx="398690" cy="650843"/>
            <a:chOff x="4970152" y="3091086"/>
            <a:chExt cx="947854" cy="1962614"/>
          </a:xfrm>
        </p:grpSpPr>
        <p:sp>
          <p:nvSpPr>
            <p:cNvPr id="20"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21"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22"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grpSp>
        <p:nvGrpSpPr>
          <p:cNvPr id="23" name="Group 82"/>
          <p:cNvGrpSpPr/>
          <p:nvPr/>
        </p:nvGrpSpPr>
        <p:grpSpPr>
          <a:xfrm>
            <a:off x="3004716" y="3985331"/>
            <a:ext cx="398690" cy="650843"/>
            <a:chOff x="4970152" y="3091086"/>
            <a:chExt cx="947854" cy="1962614"/>
          </a:xfrm>
        </p:grpSpPr>
        <p:sp>
          <p:nvSpPr>
            <p:cNvPr id="24"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25"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26"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grpSp>
        <p:nvGrpSpPr>
          <p:cNvPr id="27" name="Group 82"/>
          <p:cNvGrpSpPr/>
          <p:nvPr/>
        </p:nvGrpSpPr>
        <p:grpSpPr>
          <a:xfrm>
            <a:off x="3719954" y="3993473"/>
            <a:ext cx="398690" cy="650843"/>
            <a:chOff x="4970152" y="3091086"/>
            <a:chExt cx="947854" cy="1962614"/>
          </a:xfrm>
        </p:grpSpPr>
        <p:sp>
          <p:nvSpPr>
            <p:cNvPr id="28"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29"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30"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grpSp>
        <p:nvGrpSpPr>
          <p:cNvPr id="31" name="Group 82"/>
          <p:cNvGrpSpPr/>
          <p:nvPr/>
        </p:nvGrpSpPr>
        <p:grpSpPr>
          <a:xfrm>
            <a:off x="4435192" y="3993472"/>
            <a:ext cx="398690" cy="650843"/>
            <a:chOff x="4970152" y="3091086"/>
            <a:chExt cx="947854" cy="1962614"/>
          </a:xfrm>
        </p:grpSpPr>
        <p:sp>
          <p:nvSpPr>
            <p:cNvPr id="32"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33"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34"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grpSp>
        <p:nvGrpSpPr>
          <p:cNvPr id="35" name="Group 82"/>
          <p:cNvGrpSpPr/>
          <p:nvPr/>
        </p:nvGrpSpPr>
        <p:grpSpPr>
          <a:xfrm>
            <a:off x="5150430" y="3977189"/>
            <a:ext cx="398690" cy="650843"/>
            <a:chOff x="4970152" y="3091086"/>
            <a:chExt cx="947854" cy="1962614"/>
          </a:xfrm>
        </p:grpSpPr>
        <p:sp>
          <p:nvSpPr>
            <p:cNvPr id="36" name="Rounded Rectangle 4"/>
            <p:cNvSpPr/>
            <p:nvPr/>
          </p:nvSpPr>
          <p:spPr>
            <a:xfrm>
              <a:off x="4970152" y="3091086"/>
              <a:ext cx="947854" cy="1962614"/>
            </a:xfrm>
            <a:prstGeom prst="roundRect">
              <a:avLst/>
            </a:prstGeom>
            <a:solidFill>
              <a:srgbClr val="39393B"/>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37" name="Rectangle 5"/>
            <p:cNvSpPr/>
            <p:nvPr/>
          </p:nvSpPr>
          <p:spPr>
            <a:xfrm>
              <a:off x="5059362" y="3349816"/>
              <a:ext cx="769434" cy="1494264"/>
            </a:xfrm>
            <a:prstGeom prst="rect">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sp>
          <p:nvSpPr>
            <p:cNvPr id="38" name="Oval 6"/>
            <p:cNvSpPr/>
            <p:nvPr/>
          </p:nvSpPr>
          <p:spPr>
            <a:xfrm>
              <a:off x="5379021" y="4888686"/>
              <a:ext cx="144000" cy="144000"/>
            </a:xfrm>
            <a:prstGeom prst="ellipse">
              <a:avLst/>
            </a:prstGeom>
            <a:solidFill>
              <a:srgbClr val="FFFFFF"/>
            </a:solidFill>
            <a:ln w="25400" cap="flat" cmpd="sng" algn="ctr">
              <a:noFill/>
              <a:prstDash val="solid"/>
            </a:ln>
            <a:effectLst/>
          </p:spPr>
          <p:txBody>
            <a:bodyPr rtlCol="0" anchor="ctr"/>
            <a:lstStyle/>
            <a:p>
              <a:pPr algn="ctr" defTabSz="914400" eaLnBrk="0" fontAlgn="auto" hangingPunct="0">
                <a:spcBef>
                  <a:spcPts val="0"/>
                </a:spcBef>
                <a:spcAft>
                  <a:spcPts val="0"/>
                </a:spcAft>
                <a:defRPr/>
              </a:pPr>
              <a:endParaRPr lang="en-US" kern="0" dirty="0" smtClean="0">
                <a:solidFill>
                  <a:srgbClr val="FFFFFF"/>
                </a:solidFill>
                <a:latin typeface="ＭＳ Ｐゴシック" panose="020B0600070205080204" pitchFamily="50" charset="-128"/>
                <a:ea typeface="ＭＳ Ｐゴシック" panose="020B0600070205080204" pitchFamily="50" charset="-128"/>
                <a:cs typeface=""/>
              </a:endParaRPr>
            </a:p>
          </p:txBody>
        </p:sp>
      </p:grpSp>
      <p:sp>
        <p:nvSpPr>
          <p:cNvPr id="39" name="テキスト ボックス 51"/>
          <p:cNvSpPr txBox="1"/>
          <p:nvPr/>
        </p:nvSpPr>
        <p:spPr>
          <a:xfrm>
            <a:off x="5549120" y="4071131"/>
            <a:ext cx="723275" cy="523220"/>
          </a:xfrm>
          <a:prstGeom prst="rect">
            <a:avLst/>
          </a:prstGeom>
          <a:noFill/>
        </p:spPr>
        <p:txBody>
          <a:bodyPr wrap="none" rtlCol="0">
            <a:spAutoFit/>
          </a:bodyPr>
          <a:lstStyle/>
          <a:p>
            <a:r>
              <a:rPr kumimoji="1" lang="ja-JP" altLang="en-US" sz="2800" dirty="0" smtClean="0">
                <a:solidFill>
                  <a:srgbClr val="282828"/>
                </a:solidFill>
                <a:latin typeface="ＭＳ Ｐゴシック" panose="020B0600070205080204" pitchFamily="50" charset="-128"/>
                <a:ea typeface="ＭＳ Ｐゴシック" panose="020B0600070205080204" pitchFamily="50" charset="-128"/>
              </a:rPr>
              <a:t>・・・</a:t>
            </a:r>
          </a:p>
        </p:txBody>
      </p:sp>
      <p:sp>
        <p:nvSpPr>
          <p:cNvPr id="40" name="テキスト ボックス 52"/>
          <p:cNvSpPr txBox="1"/>
          <p:nvPr/>
        </p:nvSpPr>
        <p:spPr>
          <a:xfrm>
            <a:off x="944171" y="3239466"/>
            <a:ext cx="731290" cy="369332"/>
          </a:xfrm>
          <a:prstGeom prst="rect">
            <a:avLst/>
          </a:prstGeom>
          <a:noFill/>
        </p:spPr>
        <p:txBody>
          <a:bodyPr wrap="none" rtlCol="0">
            <a:spAutoFit/>
          </a:bodyPr>
          <a:lstStyle/>
          <a:p>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MR42</a:t>
            </a:r>
            <a:endParaRPr kumimoji="1" lang="ja-JP" altLang="en-US"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41" name="テキスト ボックス 53"/>
          <p:cNvSpPr txBox="1"/>
          <p:nvPr/>
        </p:nvSpPr>
        <p:spPr>
          <a:xfrm>
            <a:off x="1935259" y="3245091"/>
            <a:ext cx="731290" cy="369332"/>
          </a:xfrm>
          <a:prstGeom prst="rect">
            <a:avLst/>
          </a:prstGeom>
          <a:noFill/>
        </p:spPr>
        <p:txBody>
          <a:bodyPr wrap="none" rtlCol="0">
            <a:spAutoFit/>
          </a:bodyPr>
          <a:lstStyle/>
          <a:p>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MR33</a:t>
            </a:r>
            <a:endParaRPr kumimoji="1" lang="ja-JP" altLang="en-US"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42" name="テキスト ボックス 54"/>
          <p:cNvSpPr txBox="1"/>
          <p:nvPr/>
        </p:nvSpPr>
        <p:spPr>
          <a:xfrm>
            <a:off x="2949596" y="3239465"/>
            <a:ext cx="731290" cy="369332"/>
          </a:xfrm>
          <a:prstGeom prst="rect">
            <a:avLst/>
          </a:prstGeom>
          <a:noFill/>
        </p:spPr>
        <p:txBody>
          <a:bodyPr wrap="none" rtlCol="0">
            <a:spAutoFit/>
          </a:bodyPr>
          <a:lstStyle/>
          <a:p>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MR52</a:t>
            </a:r>
            <a:endParaRPr kumimoji="1" lang="ja-JP" altLang="en-US"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43" name="テキスト ボックス 55"/>
          <p:cNvSpPr txBox="1"/>
          <p:nvPr/>
        </p:nvSpPr>
        <p:spPr>
          <a:xfrm>
            <a:off x="3683294" y="3245948"/>
            <a:ext cx="1505540" cy="369332"/>
          </a:xfrm>
          <a:prstGeom prst="rect">
            <a:avLst/>
          </a:prstGeom>
          <a:noFill/>
        </p:spPr>
        <p:txBody>
          <a:bodyPr wrap="none" rtlCol="0">
            <a:spAutoFit/>
          </a:bodyPr>
          <a:lstStyle/>
          <a:p>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AP1852I</a:t>
            </a:r>
            <a:r>
              <a:rPr kumimoji="1" lang="ja-JP" altLang="en-US"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(ME)</a:t>
            </a:r>
            <a:endParaRPr kumimoji="1" lang="ja-JP" altLang="en-US"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44" name="テキスト ボックス 56"/>
          <p:cNvSpPr txBox="1"/>
          <p:nvPr/>
        </p:nvSpPr>
        <p:spPr>
          <a:xfrm>
            <a:off x="5123406" y="3253344"/>
            <a:ext cx="1505540" cy="369332"/>
          </a:xfrm>
          <a:prstGeom prst="rect">
            <a:avLst/>
          </a:prstGeom>
          <a:noFill/>
        </p:spPr>
        <p:txBody>
          <a:bodyPr wrap="none" rtlCol="0">
            <a:spAutoFit/>
          </a:bodyPr>
          <a:lstStyle/>
          <a:p>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AP2802I</a:t>
            </a:r>
            <a:r>
              <a:rPr kumimoji="1" lang="ja-JP" altLang="en-US"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(ME)</a:t>
            </a:r>
            <a:endParaRPr kumimoji="1" lang="ja-JP" altLang="en-US" dirty="0" smtClean="0">
              <a:solidFill>
                <a:srgbClr val="282828"/>
              </a:solidFill>
              <a:latin typeface="ＭＳ Ｐゴシック" panose="020B0600070205080204" pitchFamily="50" charset="-128"/>
              <a:ea typeface="ＭＳ Ｐゴシック" panose="020B0600070205080204" pitchFamily="50" charset="-128"/>
            </a:endParaRPr>
          </a:p>
        </p:txBody>
      </p:sp>
      <p:cxnSp>
        <p:nvCxnSpPr>
          <p:cNvPr id="45" name="直線コネクタ 58"/>
          <p:cNvCxnSpPr/>
          <p:nvPr/>
        </p:nvCxnSpPr>
        <p:spPr>
          <a:xfrm flipV="1">
            <a:off x="1309816" y="2440459"/>
            <a:ext cx="2003565" cy="599303"/>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6" name="直線コネクタ 60"/>
          <p:cNvCxnSpPr/>
          <p:nvPr/>
        </p:nvCxnSpPr>
        <p:spPr>
          <a:xfrm flipV="1">
            <a:off x="2335600" y="2473974"/>
            <a:ext cx="977781" cy="565788"/>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7" name="直線コネクタ 63"/>
          <p:cNvCxnSpPr/>
          <p:nvPr/>
        </p:nvCxnSpPr>
        <p:spPr>
          <a:xfrm flipV="1">
            <a:off x="3311815" y="2459182"/>
            <a:ext cx="1566" cy="58058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8" name="直線コネクタ 66"/>
          <p:cNvCxnSpPr/>
          <p:nvPr/>
        </p:nvCxnSpPr>
        <p:spPr>
          <a:xfrm flipH="1" flipV="1">
            <a:off x="3334089" y="2440460"/>
            <a:ext cx="990980" cy="599302"/>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49" name="直線コネクタ 69"/>
          <p:cNvCxnSpPr/>
          <p:nvPr/>
        </p:nvCxnSpPr>
        <p:spPr>
          <a:xfrm flipH="1" flipV="1">
            <a:off x="3415870" y="2473974"/>
            <a:ext cx="1906540" cy="58306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pic>
        <p:nvPicPr>
          <p:cNvPr id="50"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06995" y="1948916"/>
            <a:ext cx="850482" cy="850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629" y="2819963"/>
            <a:ext cx="714069" cy="714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0467" y="2819963"/>
            <a:ext cx="714069" cy="714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69305" y="2819963"/>
            <a:ext cx="714069" cy="714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8143" y="2817831"/>
            <a:ext cx="714069" cy="714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66981" y="2817831"/>
            <a:ext cx="714069" cy="714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 name="Group 81"/>
          <p:cNvGrpSpPr/>
          <p:nvPr/>
        </p:nvGrpSpPr>
        <p:grpSpPr>
          <a:xfrm rot="12568019">
            <a:off x="1631698" y="3482919"/>
            <a:ext cx="400818" cy="345271"/>
            <a:chOff x="5110862" y="2616478"/>
            <a:chExt cx="608452" cy="488934"/>
          </a:xfrm>
          <a:solidFill>
            <a:srgbClr val="004BAF">
              <a:lumMod val="20000"/>
              <a:lumOff val="80000"/>
            </a:srgbClr>
          </a:solidFill>
        </p:grpSpPr>
        <p:sp>
          <p:nvSpPr>
            <p:cNvPr id="57" name="Freeform 296"/>
            <p:cNvSpPr>
              <a:spLocks noChangeAspect="1"/>
            </p:cNvSpPr>
            <p:nvPr/>
          </p:nvSpPr>
          <p:spPr bwMode="auto">
            <a:xfrm>
              <a:off x="5110862" y="2616478"/>
              <a:ext cx="608452" cy="206438"/>
            </a:xfrm>
            <a:custGeom>
              <a:avLst/>
              <a:gdLst>
                <a:gd name="T0" fmla="*/ 36 w 71"/>
                <a:gd name="T1" fmla="*/ 0 h 24"/>
                <a:gd name="T2" fmla="*/ 2 w 71"/>
                <a:gd name="T3" fmla="*/ 14 h 24"/>
                <a:gd name="T4" fmla="*/ 2 w 71"/>
                <a:gd name="T5" fmla="*/ 22 h 24"/>
                <a:gd name="T6" fmla="*/ 9 w 71"/>
                <a:gd name="T7" fmla="*/ 22 h 24"/>
                <a:gd name="T8" fmla="*/ 36 w 71"/>
                <a:gd name="T9" fmla="*/ 11 h 24"/>
                <a:gd name="T10" fmla="*/ 62 w 71"/>
                <a:gd name="T11" fmla="*/ 22 h 24"/>
                <a:gd name="T12" fmla="*/ 65 w 71"/>
                <a:gd name="T13" fmla="*/ 23 h 24"/>
                <a:gd name="T14" fmla="*/ 69 w 71"/>
                <a:gd name="T15" fmla="*/ 22 h 24"/>
                <a:gd name="T16" fmla="*/ 69 w 71"/>
                <a:gd name="T17" fmla="*/ 14 h 24"/>
                <a:gd name="T18" fmla="*/ 36 w 7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4">
                  <a:moveTo>
                    <a:pt x="36" y="0"/>
                  </a:moveTo>
                  <a:cubicBezTo>
                    <a:pt x="23" y="0"/>
                    <a:pt x="11" y="5"/>
                    <a:pt x="2" y="14"/>
                  </a:cubicBezTo>
                  <a:cubicBezTo>
                    <a:pt x="0" y="16"/>
                    <a:pt x="0" y="20"/>
                    <a:pt x="2" y="22"/>
                  </a:cubicBezTo>
                  <a:cubicBezTo>
                    <a:pt x="4" y="24"/>
                    <a:pt x="7" y="24"/>
                    <a:pt x="9" y="22"/>
                  </a:cubicBezTo>
                  <a:cubicBezTo>
                    <a:pt x="16" y="15"/>
                    <a:pt x="26" y="11"/>
                    <a:pt x="36" y="11"/>
                  </a:cubicBezTo>
                  <a:cubicBezTo>
                    <a:pt x="45" y="11"/>
                    <a:pt x="55" y="15"/>
                    <a:pt x="62" y="22"/>
                  </a:cubicBezTo>
                  <a:cubicBezTo>
                    <a:pt x="63" y="23"/>
                    <a:pt x="64" y="23"/>
                    <a:pt x="65" y="23"/>
                  </a:cubicBezTo>
                  <a:cubicBezTo>
                    <a:pt x="67" y="23"/>
                    <a:pt x="68" y="23"/>
                    <a:pt x="69" y="22"/>
                  </a:cubicBezTo>
                  <a:cubicBezTo>
                    <a:pt x="71" y="20"/>
                    <a:pt x="71" y="16"/>
                    <a:pt x="69" y="14"/>
                  </a:cubicBezTo>
                  <a:cubicBezTo>
                    <a:pt x="60" y="5"/>
                    <a:pt x="48"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sp>
          <p:nvSpPr>
            <p:cNvPr id="58" name="Freeform 297"/>
            <p:cNvSpPr>
              <a:spLocks noChangeAspect="1"/>
            </p:cNvSpPr>
            <p:nvPr/>
          </p:nvSpPr>
          <p:spPr bwMode="auto">
            <a:xfrm>
              <a:off x="5230379" y="2761348"/>
              <a:ext cx="369417" cy="181085"/>
            </a:xfrm>
            <a:custGeom>
              <a:avLst/>
              <a:gdLst>
                <a:gd name="T0" fmla="*/ 2 w 43"/>
                <a:gd name="T1" fmla="*/ 11 h 21"/>
                <a:gd name="T2" fmla="*/ 2 w 43"/>
                <a:gd name="T3" fmla="*/ 18 h 21"/>
                <a:gd name="T4" fmla="*/ 9 w 43"/>
                <a:gd name="T5" fmla="*/ 18 h 21"/>
                <a:gd name="T6" fmla="*/ 34 w 43"/>
                <a:gd name="T7" fmla="*/ 18 h 21"/>
                <a:gd name="T8" fmla="*/ 38 w 43"/>
                <a:gd name="T9" fmla="*/ 20 h 21"/>
                <a:gd name="T10" fmla="*/ 41 w 43"/>
                <a:gd name="T11" fmla="*/ 18 h 21"/>
                <a:gd name="T12" fmla="*/ 41 w 43"/>
                <a:gd name="T13" fmla="*/ 11 h 21"/>
                <a:gd name="T14" fmla="*/ 2 w 43"/>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 y="11"/>
                  </a:moveTo>
                  <a:cubicBezTo>
                    <a:pt x="0" y="13"/>
                    <a:pt x="0" y="16"/>
                    <a:pt x="2" y="18"/>
                  </a:cubicBezTo>
                  <a:cubicBezTo>
                    <a:pt x="4" y="21"/>
                    <a:pt x="7" y="21"/>
                    <a:pt x="9" y="18"/>
                  </a:cubicBezTo>
                  <a:cubicBezTo>
                    <a:pt x="16" y="12"/>
                    <a:pt x="27" y="12"/>
                    <a:pt x="34" y="18"/>
                  </a:cubicBezTo>
                  <a:cubicBezTo>
                    <a:pt x="35" y="20"/>
                    <a:pt x="36" y="20"/>
                    <a:pt x="38" y="20"/>
                  </a:cubicBezTo>
                  <a:cubicBezTo>
                    <a:pt x="39" y="20"/>
                    <a:pt x="40" y="20"/>
                    <a:pt x="41" y="18"/>
                  </a:cubicBezTo>
                  <a:cubicBezTo>
                    <a:pt x="43" y="16"/>
                    <a:pt x="43" y="13"/>
                    <a:pt x="41" y="11"/>
                  </a:cubicBezTo>
                  <a:cubicBezTo>
                    <a:pt x="30" y="0"/>
                    <a:pt x="13" y="0"/>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sp>
          <p:nvSpPr>
            <p:cNvPr id="59" name="Freeform 298"/>
            <p:cNvSpPr>
              <a:spLocks noChangeAspect="1"/>
            </p:cNvSpPr>
            <p:nvPr/>
          </p:nvSpPr>
          <p:spPr bwMode="auto">
            <a:xfrm>
              <a:off x="5349897" y="2975029"/>
              <a:ext cx="130383" cy="130383"/>
            </a:xfrm>
            <a:custGeom>
              <a:avLst/>
              <a:gdLst>
                <a:gd name="T0" fmla="*/ 8 w 15"/>
                <a:gd name="T1" fmla="*/ 0 h 15"/>
                <a:gd name="T2" fmla="*/ 0 w 15"/>
                <a:gd name="T3" fmla="*/ 7 h 15"/>
                <a:gd name="T4" fmla="*/ 8 w 15"/>
                <a:gd name="T5" fmla="*/ 15 h 15"/>
                <a:gd name="T6" fmla="*/ 15 w 15"/>
                <a:gd name="T7" fmla="*/ 7 h 15"/>
                <a:gd name="T8" fmla="*/ 8 w 15"/>
                <a:gd name="T9" fmla="*/ 0 h 15"/>
              </a:gdLst>
              <a:ahLst/>
              <a:cxnLst>
                <a:cxn ang="0">
                  <a:pos x="T0" y="T1"/>
                </a:cxn>
                <a:cxn ang="0">
                  <a:pos x="T2" y="T3"/>
                </a:cxn>
                <a:cxn ang="0">
                  <a:pos x="T4" y="T5"/>
                </a:cxn>
                <a:cxn ang="0">
                  <a:pos x="T6" y="T7"/>
                </a:cxn>
                <a:cxn ang="0">
                  <a:pos x="T8" y="T9"/>
                </a:cxn>
              </a:cxnLst>
              <a:rect l="0" t="0" r="r" b="b"/>
              <a:pathLst>
                <a:path w="15" h="15">
                  <a:moveTo>
                    <a:pt x="8" y="0"/>
                  </a:moveTo>
                  <a:cubicBezTo>
                    <a:pt x="4" y="0"/>
                    <a:pt x="0" y="3"/>
                    <a:pt x="0" y="7"/>
                  </a:cubicBezTo>
                  <a:cubicBezTo>
                    <a:pt x="0" y="11"/>
                    <a:pt x="4" y="14"/>
                    <a:pt x="8" y="15"/>
                  </a:cubicBezTo>
                  <a:cubicBezTo>
                    <a:pt x="12" y="14"/>
                    <a:pt x="15" y="11"/>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grpSp>
      <p:grpSp>
        <p:nvGrpSpPr>
          <p:cNvPr id="60" name="Group 81"/>
          <p:cNvGrpSpPr/>
          <p:nvPr/>
        </p:nvGrpSpPr>
        <p:grpSpPr>
          <a:xfrm rot="10800000">
            <a:off x="3111406" y="3502585"/>
            <a:ext cx="400818" cy="345271"/>
            <a:chOff x="5110862" y="2616478"/>
            <a:chExt cx="608452" cy="488934"/>
          </a:xfrm>
          <a:solidFill>
            <a:srgbClr val="004BAF">
              <a:lumMod val="20000"/>
              <a:lumOff val="80000"/>
            </a:srgbClr>
          </a:solidFill>
        </p:grpSpPr>
        <p:sp>
          <p:nvSpPr>
            <p:cNvPr id="61" name="Freeform 296"/>
            <p:cNvSpPr>
              <a:spLocks noChangeAspect="1"/>
            </p:cNvSpPr>
            <p:nvPr/>
          </p:nvSpPr>
          <p:spPr bwMode="auto">
            <a:xfrm>
              <a:off x="5110862" y="2616478"/>
              <a:ext cx="608452" cy="206438"/>
            </a:xfrm>
            <a:custGeom>
              <a:avLst/>
              <a:gdLst>
                <a:gd name="T0" fmla="*/ 36 w 71"/>
                <a:gd name="T1" fmla="*/ 0 h 24"/>
                <a:gd name="T2" fmla="*/ 2 w 71"/>
                <a:gd name="T3" fmla="*/ 14 h 24"/>
                <a:gd name="T4" fmla="*/ 2 w 71"/>
                <a:gd name="T5" fmla="*/ 22 h 24"/>
                <a:gd name="T6" fmla="*/ 9 w 71"/>
                <a:gd name="T7" fmla="*/ 22 h 24"/>
                <a:gd name="T8" fmla="*/ 36 w 71"/>
                <a:gd name="T9" fmla="*/ 11 h 24"/>
                <a:gd name="T10" fmla="*/ 62 w 71"/>
                <a:gd name="T11" fmla="*/ 22 h 24"/>
                <a:gd name="T12" fmla="*/ 65 w 71"/>
                <a:gd name="T13" fmla="*/ 23 h 24"/>
                <a:gd name="T14" fmla="*/ 69 w 71"/>
                <a:gd name="T15" fmla="*/ 22 h 24"/>
                <a:gd name="T16" fmla="*/ 69 w 71"/>
                <a:gd name="T17" fmla="*/ 14 h 24"/>
                <a:gd name="T18" fmla="*/ 36 w 7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4">
                  <a:moveTo>
                    <a:pt x="36" y="0"/>
                  </a:moveTo>
                  <a:cubicBezTo>
                    <a:pt x="23" y="0"/>
                    <a:pt x="11" y="5"/>
                    <a:pt x="2" y="14"/>
                  </a:cubicBezTo>
                  <a:cubicBezTo>
                    <a:pt x="0" y="16"/>
                    <a:pt x="0" y="20"/>
                    <a:pt x="2" y="22"/>
                  </a:cubicBezTo>
                  <a:cubicBezTo>
                    <a:pt x="4" y="24"/>
                    <a:pt x="7" y="24"/>
                    <a:pt x="9" y="22"/>
                  </a:cubicBezTo>
                  <a:cubicBezTo>
                    <a:pt x="16" y="15"/>
                    <a:pt x="26" y="11"/>
                    <a:pt x="36" y="11"/>
                  </a:cubicBezTo>
                  <a:cubicBezTo>
                    <a:pt x="45" y="11"/>
                    <a:pt x="55" y="15"/>
                    <a:pt x="62" y="22"/>
                  </a:cubicBezTo>
                  <a:cubicBezTo>
                    <a:pt x="63" y="23"/>
                    <a:pt x="64" y="23"/>
                    <a:pt x="65" y="23"/>
                  </a:cubicBezTo>
                  <a:cubicBezTo>
                    <a:pt x="67" y="23"/>
                    <a:pt x="68" y="23"/>
                    <a:pt x="69" y="22"/>
                  </a:cubicBezTo>
                  <a:cubicBezTo>
                    <a:pt x="71" y="20"/>
                    <a:pt x="71" y="16"/>
                    <a:pt x="69" y="14"/>
                  </a:cubicBezTo>
                  <a:cubicBezTo>
                    <a:pt x="60" y="5"/>
                    <a:pt x="48"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sp>
          <p:nvSpPr>
            <p:cNvPr id="62" name="Freeform 297"/>
            <p:cNvSpPr>
              <a:spLocks noChangeAspect="1"/>
            </p:cNvSpPr>
            <p:nvPr/>
          </p:nvSpPr>
          <p:spPr bwMode="auto">
            <a:xfrm>
              <a:off x="5230379" y="2761348"/>
              <a:ext cx="369417" cy="181085"/>
            </a:xfrm>
            <a:custGeom>
              <a:avLst/>
              <a:gdLst>
                <a:gd name="T0" fmla="*/ 2 w 43"/>
                <a:gd name="T1" fmla="*/ 11 h 21"/>
                <a:gd name="T2" fmla="*/ 2 w 43"/>
                <a:gd name="T3" fmla="*/ 18 h 21"/>
                <a:gd name="T4" fmla="*/ 9 w 43"/>
                <a:gd name="T5" fmla="*/ 18 h 21"/>
                <a:gd name="T6" fmla="*/ 34 w 43"/>
                <a:gd name="T7" fmla="*/ 18 h 21"/>
                <a:gd name="T8" fmla="*/ 38 w 43"/>
                <a:gd name="T9" fmla="*/ 20 h 21"/>
                <a:gd name="T10" fmla="*/ 41 w 43"/>
                <a:gd name="T11" fmla="*/ 18 h 21"/>
                <a:gd name="T12" fmla="*/ 41 w 43"/>
                <a:gd name="T13" fmla="*/ 11 h 21"/>
                <a:gd name="T14" fmla="*/ 2 w 43"/>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 y="11"/>
                  </a:moveTo>
                  <a:cubicBezTo>
                    <a:pt x="0" y="13"/>
                    <a:pt x="0" y="16"/>
                    <a:pt x="2" y="18"/>
                  </a:cubicBezTo>
                  <a:cubicBezTo>
                    <a:pt x="4" y="21"/>
                    <a:pt x="7" y="21"/>
                    <a:pt x="9" y="18"/>
                  </a:cubicBezTo>
                  <a:cubicBezTo>
                    <a:pt x="16" y="12"/>
                    <a:pt x="27" y="12"/>
                    <a:pt x="34" y="18"/>
                  </a:cubicBezTo>
                  <a:cubicBezTo>
                    <a:pt x="35" y="20"/>
                    <a:pt x="36" y="20"/>
                    <a:pt x="38" y="20"/>
                  </a:cubicBezTo>
                  <a:cubicBezTo>
                    <a:pt x="39" y="20"/>
                    <a:pt x="40" y="20"/>
                    <a:pt x="41" y="18"/>
                  </a:cubicBezTo>
                  <a:cubicBezTo>
                    <a:pt x="43" y="16"/>
                    <a:pt x="43" y="13"/>
                    <a:pt x="41" y="11"/>
                  </a:cubicBezTo>
                  <a:cubicBezTo>
                    <a:pt x="30" y="0"/>
                    <a:pt x="13" y="0"/>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sp>
          <p:nvSpPr>
            <p:cNvPr id="63" name="Freeform 298"/>
            <p:cNvSpPr>
              <a:spLocks noChangeAspect="1"/>
            </p:cNvSpPr>
            <p:nvPr/>
          </p:nvSpPr>
          <p:spPr bwMode="auto">
            <a:xfrm>
              <a:off x="5349897" y="2975029"/>
              <a:ext cx="130383" cy="130383"/>
            </a:xfrm>
            <a:custGeom>
              <a:avLst/>
              <a:gdLst>
                <a:gd name="T0" fmla="*/ 8 w 15"/>
                <a:gd name="T1" fmla="*/ 0 h 15"/>
                <a:gd name="T2" fmla="*/ 0 w 15"/>
                <a:gd name="T3" fmla="*/ 7 h 15"/>
                <a:gd name="T4" fmla="*/ 8 w 15"/>
                <a:gd name="T5" fmla="*/ 15 h 15"/>
                <a:gd name="T6" fmla="*/ 15 w 15"/>
                <a:gd name="T7" fmla="*/ 7 h 15"/>
                <a:gd name="T8" fmla="*/ 8 w 15"/>
                <a:gd name="T9" fmla="*/ 0 h 15"/>
              </a:gdLst>
              <a:ahLst/>
              <a:cxnLst>
                <a:cxn ang="0">
                  <a:pos x="T0" y="T1"/>
                </a:cxn>
                <a:cxn ang="0">
                  <a:pos x="T2" y="T3"/>
                </a:cxn>
                <a:cxn ang="0">
                  <a:pos x="T4" y="T5"/>
                </a:cxn>
                <a:cxn ang="0">
                  <a:pos x="T6" y="T7"/>
                </a:cxn>
                <a:cxn ang="0">
                  <a:pos x="T8" y="T9"/>
                </a:cxn>
              </a:cxnLst>
              <a:rect l="0" t="0" r="r" b="b"/>
              <a:pathLst>
                <a:path w="15" h="15">
                  <a:moveTo>
                    <a:pt x="8" y="0"/>
                  </a:moveTo>
                  <a:cubicBezTo>
                    <a:pt x="4" y="0"/>
                    <a:pt x="0" y="3"/>
                    <a:pt x="0" y="7"/>
                  </a:cubicBezTo>
                  <a:cubicBezTo>
                    <a:pt x="0" y="11"/>
                    <a:pt x="4" y="14"/>
                    <a:pt x="8" y="15"/>
                  </a:cubicBezTo>
                  <a:cubicBezTo>
                    <a:pt x="12" y="14"/>
                    <a:pt x="15" y="11"/>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grpSp>
      <p:grpSp>
        <p:nvGrpSpPr>
          <p:cNvPr id="64" name="Group 81"/>
          <p:cNvGrpSpPr/>
          <p:nvPr/>
        </p:nvGrpSpPr>
        <p:grpSpPr>
          <a:xfrm rot="9269332">
            <a:off x="4679722" y="3501188"/>
            <a:ext cx="400818" cy="345271"/>
            <a:chOff x="5110862" y="2616478"/>
            <a:chExt cx="608452" cy="488934"/>
          </a:xfrm>
          <a:solidFill>
            <a:srgbClr val="004BAF">
              <a:lumMod val="20000"/>
              <a:lumOff val="80000"/>
            </a:srgbClr>
          </a:solidFill>
        </p:grpSpPr>
        <p:sp>
          <p:nvSpPr>
            <p:cNvPr id="65" name="Freeform 296"/>
            <p:cNvSpPr>
              <a:spLocks noChangeAspect="1"/>
            </p:cNvSpPr>
            <p:nvPr/>
          </p:nvSpPr>
          <p:spPr bwMode="auto">
            <a:xfrm>
              <a:off x="5110862" y="2616478"/>
              <a:ext cx="608452" cy="206438"/>
            </a:xfrm>
            <a:custGeom>
              <a:avLst/>
              <a:gdLst>
                <a:gd name="T0" fmla="*/ 36 w 71"/>
                <a:gd name="T1" fmla="*/ 0 h 24"/>
                <a:gd name="T2" fmla="*/ 2 w 71"/>
                <a:gd name="T3" fmla="*/ 14 h 24"/>
                <a:gd name="T4" fmla="*/ 2 w 71"/>
                <a:gd name="T5" fmla="*/ 22 h 24"/>
                <a:gd name="T6" fmla="*/ 9 w 71"/>
                <a:gd name="T7" fmla="*/ 22 h 24"/>
                <a:gd name="T8" fmla="*/ 36 w 71"/>
                <a:gd name="T9" fmla="*/ 11 h 24"/>
                <a:gd name="T10" fmla="*/ 62 w 71"/>
                <a:gd name="T11" fmla="*/ 22 h 24"/>
                <a:gd name="T12" fmla="*/ 65 w 71"/>
                <a:gd name="T13" fmla="*/ 23 h 24"/>
                <a:gd name="T14" fmla="*/ 69 w 71"/>
                <a:gd name="T15" fmla="*/ 22 h 24"/>
                <a:gd name="T16" fmla="*/ 69 w 71"/>
                <a:gd name="T17" fmla="*/ 14 h 24"/>
                <a:gd name="T18" fmla="*/ 36 w 7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24">
                  <a:moveTo>
                    <a:pt x="36" y="0"/>
                  </a:moveTo>
                  <a:cubicBezTo>
                    <a:pt x="23" y="0"/>
                    <a:pt x="11" y="5"/>
                    <a:pt x="2" y="14"/>
                  </a:cubicBezTo>
                  <a:cubicBezTo>
                    <a:pt x="0" y="16"/>
                    <a:pt x="0" y="20"/>
                    <a:pt x="2" y="22"/>
                  </a:cubicBezTo>
                  <a:cubicBezTo>
                    <a:pt x="4" y="24"/>
                    <a:pt x="7" y="24"/>
                    <a:pt x="9" y="22"/>
                  </a:cubicBezTo>
                  <a:cubicBezTo>
                    <a:pt x="16" y="15"/>
                    <a:pt x="26" y="11"/>
                    <a:pt x="36" y="11"/>
                  </a:cubicBezTo>
                  <a:cubicBezTo>
                    <a:pt x="45" y="11"/>
                    <a:pt x="55" y="15"/>
                    <a:pt x="62" y="22"/>
                  </a:cubicBezTo>
                  <a:cubicBezTo>
                    <a:pt x="63" y="23"/>
                    <a:pt x="64" y="23"/>
                    <a:pt x="65" y="23"/>
                  </a:cubicBezTo>
                  <a:cubicBezTo>
                    <a:pt x="67" y="23"/>
                    <a:pt x="68" y="23"/>
                    <a:pt x="69" y="22"/>
                  </a:cubicBezTo>
                  <a:cubicBezTo>
                    <a:pt x="71" y="20"/>
                    <a:pt x="71" y="16"/>
                    <a:pt x="69" y="14"/>
                  </a:cubicBezTo>
                  <a:cubicBezTo>
                    <a:pt x="60" y="5"/>
                    <a:pt x="48"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sp>
          <p:nvSpPr>
            <p:cNvPr id="66" name="Freeform 297"/>
            <p:cNvSpPr>
              <a:spLocks noChangeAspect="1"/>
            </p:cNvSpPr>
            <p:nvPr/>
          </p:nvSpPr>
          <p:spPr bwMode="auto">
            <a:xfrm>
              <a:off x="5230379" y="2761348"/>
              <a:ext cx="369417" cy="181085"/>
            </a:xfrm>
            <a:custGeom>
              <a:avLst/>
              <a:gdLst>
                <a:gd name="T0" fmla="*/ 2 w 43"/>
                <a:gd name="T1" fmla="*/ 11 h 21"/>
                <a:gd name="T2" fmla="*/ 2 w 43"/>
                <a:gd name="T3" fmla="*/ 18 h 21"/>
                <a:gd name="T4" fmla="*/ 9 w 43"/>
                <a:gd name="T5" fmla="*/ 18 h 21"/>
                <a:gd name="T6" fmla="*/ 34 w 43"/>
                <a:gd name="T7" fmla="*/ 18 h 21"/>
                <a:gd name="T8" fmla="*/ 38 w 43"/>
                <a:gd name="T9" fmla="*/ 20 h 21"/>
                <a:gd name="T10" fmla="*/ 41 w 43"/>
                <a:gd name="T11" fmla="*/ 18 h 21"/>
                <a:gd name="T12" fmla="*/ 41 w 43"/>
                <a:gd name="T13" fmla="*/ 11 h 21"/>
                <a:gd name="T14" fmla="*/ 2 w 43"/>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1">
                  <a:moveTo>
                    <a:pt x="2" y="11"/>
                  </a:moveTo>
                  <a:cubicBezTo>
                    <a:pt x="0" y="13"/>
                    <a:pt x="0" y="16"/>
                    <a:pt x="2" y="18"/>
                  </a:cubicBezTo>
                  <a:cubicBezTo>
                    <a:pt x="4" y="21"/>
                    <a:pt x="7" y="21"/>
                    <a:pt x="9" y="18"/>
                  </a:cubicBezTo>
                  <a:cubicBezTo>
                    <a:pt x="16" y="12"/>
                    <a:pt x="27" y="12"/>
                    <a:pt x="34" y="18"/>
                  </a:cubicBezTo>
                  <a:cubicBezTo>
                    <a:pt x="35" y="20"/>
                    <a:pt x="36" y="20"/>
                    <a:pt x="38" y="20"/>
                  </a:cubicBezTo>
                  <a:cubicBezTo>
                    <a:pt x="39" y="20"/>
                    <a:pt x="40" y="20"/>
                    <a:pt x="41" y="18"/>
                  </a:cubicBezTo>
                  <a:cubicBezTo>
                    <a:pt x="43" y="16"/>
                    <a:pt x="43" y="13"/>
                    <a:pt x="41" y="11"/>
                  </a:cubicBezTo>
                  <a:cubicBezTo>
                    <a:pt x="30" y="0"/>
                    <a:pt x="13" y="0"/>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sp>
          <p:nvSpPr>
            <p:cNvPr id="67" name="Freeform 298"/>
            <p:cNvSpPr>
              <a:spLocks noChangeAspect="1"/>
            </p:cNvSpPr>
            <p:nvPr/>
          </p:nvSpPr>
          <p:spPr bwMode="auto">
            <a:xfrm>
              <a:off x="5349897" y="2975029"/>
              <a:ext cx="130383" cy="130383"/>
            </a:xfrm>
            <a:custGeom>
              <a:avLst/>
              <a:gdLst>
                <a:gd name="T0" fmla="*/ 8 w 15"/>
                <a:gd name="T1" fmla="*/ 0 h 15"/>
                <a:gd name="T2" fmla="*/ 0 w 15"/>
                <a:gd name="T3" fmla="*/ 7 h 15"/>
                <a:gd name="T4" fmla="*/ 8 w 15"/>
                <a:gd name="T5" fmla="*/ 15 h 15"/>
                <a:gd name="T6" fmla="*/ 15 w 15"/>
                <a:gd name="T7" fmla="*/ 7 h 15"/>
                <a:gd name="T8" fmla="*/ 8 w 15"/>
                <a:gd name="T9" fmla="*/ 0 h 15"/>
              </a:gdLst>
              <a:ahLst/>
              <a:cxnLst>
                <a:cxn ang="0">
                  <a:pos x="T0" y="T1"/>
                </a:cxn>
                <a:cxn ang="0">
                  <a:pos x="T2" y="T3"/>
                </a:cxn>
                <a:cxn ang="0">
                  <a:pos x="T4" y="T5"/>
                </a:cxn>
                <a:cxn ang="0">
                  <a:pos x="T6" y="T7"/>
                </a:cxn>
                <a:cxn ang="0">
                  <a:pos x="T8" y="T9"/>
                </a:cxn>
              </a:cxnLst>
              <a:rect l="0" t="0" r="r" b="b"/>
              <a:pathLst>
                <a:path w="15" h="15">
                  <a:moveTo>
                    <a:pt x="8" y="0"/>
                  </a:moveTo>
                  <a:cubicBezTo>
                    <a:pt x="4" y="0"/>
                    <a:pt x="0" y="3"/>
                    <a:pt x="0" y="7"/>
                  </a:cubicBezTo>
                  <a:cubicBezTo>
                    <a:pt x="0" y="11"/>
                    <a:pt x="4" y="14"/>
                    <a:pt x="8" y="15"/>
                  </a:cubicBezTo>
                  <a:cubicBezTo>
                    <a:pt x="12" y="14"/>
                    <a:pt x="15" y="11"/>
                    <a:pt x="15" y="7"/>
                  </a:cubicBezTo>
                  <a:cubicBezTo>
                    <a:pt x="15" y="3"/>
                    <a:pt x="12"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0" fontAlgn="auto" hangingPunct="0">
                <a:spcBef>
                  <a:spcPts val="0"/>
                </a:spcBef>
                <a:spcAft>
                  <a:spcPts val="0"/>
                </a:spcAft>
                <a:defRPr/>
              </a:pPr>
              <a:endParaRPr lang="en-US" kern="0" smtClean="0">
                <a:solidFill>
                  <a:srgbClr val="58585B"/>
                </a:solidFill>
                <a:latin typeface="ＭＳ Ｐゴシック" panose="020B0600070205080204" pitchFamily="50" charset="-128"/>
                <a:ea typeface="ＭＳ Ｐゴシック" panose="020B0600070205080204" pitchFamily="50" charset="-128"/>
                <a:cs typeface=""/>
              </a:endParaRPr>
            </a:p>
          </p:txBody>
        </p:sp>
      </p:grpSp>
      <p:sp>
        <p:nvSpPr>
          <p:cNvPr id="68" name="テキスト ボックス 89"/>
          <p:cNvSpPr txBox="1"/>
          <p:nvPr/>
        </p:nvSpPr>
        <p:spPr>
          <a:xfrm>
            <a:off x="4722702" y="1859570"/>
            <a:ext cx="994183" cy="261610"/>
          </a:xfrm>
          <a:prstGeom prst="rect">
            <a:avLst/>
          </a:prstGeom>
          <a:noFill/>
        </p:spPr>
        <p:txBody>
          <a:bodyPr wrap="none" rtlCol="0">
            <a:spAutoFit/>
          </a:bodyPr>
          <a:lstStyle/>
          <a:p>
            <a:r>
              <a:rPr kumimoji="1" lang="ja-JP" altLang="en-US" sz="1100" dirty="0" smtClean="0">
                <a:solidFill>
                  <a:srgbClr val="282828"/>
                </a:solidFill>
                <a:latin typeface="ＭＳ Ｐゴシック" panose="020B0600070205080204" pitchFamily="50" charset="-128"/>
                <a:ea typeface="ＭＳ Ｐゴシック" panose="020B0600070205080204" pitchFamily="50" charset="-128"/>
              </a:rPr>
              <a:t>インターネット</a:t>
            </a:r>
          </a:p>
        </p:txBody>
      </p:sp>
      <p:sp>
        <p:nvSpPr>
          <p:cNvPr id="69" name="テキスト ボックス 90"/>
          <p:cNvSpPr txBox="1"/>
          <p:nvPr/>
        </p:nvSpPr>
        <p:spPr>
          <a:xfrm>
            <a:off x="7234014" y="802226"/>
            <a:ext cx="1130956" cy="923330"/>
          </a:xfrm>
          <a:prstGeom prst="rect">
            <a:avLst/>
          </a:prstGeom>
          <a:noFill/>
        </p:spPr>
        <p:txBody>
          <a:bodyPr wrap="square" rtlCol="0">
            <a:spAutoFit/>
          </a:bodyPr>
          <a:lstStyle/>
          <a:p>
            <a:pPr algn="ctr"/>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NHK</a:t>
            </a:r>
          </a:p>
          <a:p>
            <a:pPr algn="ctr"/>
            <a:r>
              <a:rPr kumimoji="1" lang="en-US" altLang="ja-JP" dirty="0">
                <a:solidFill>
                  <a:srgbClr val="282828"/>
                </a:solidFill>
                <a:latin typeface="ＭＳ Ｐゴシック" panose="020B0600070205080204" pitchFamily="50" charset="-128"/>
                <a:ea typeface="ＭＳ Ｐゴシック" panose="020B0600070205080204" pitchFamily="50" charset="-128"/>
              </a:rPr>
              <a:t>f</a:t>
            </a:r>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or </a:t>
            </a:r>
          </a:p>
          <a:p>
            <a:pPr algn="ctr"/>
            <a:r>
              <a:rPr kumimoji="1" lang="en-US" altLang="ja-JP" dirty="0" smtClean="0">
                <a:solidFill>
                  <a:srgbClr val="282828"/>
                </a:solidFill>
                <a:latin typeface="ＭＳ Ｐゴシック" panose="020B0600070205080204" pitchFamily="50" charset="-128"/>
                <a:ea typeface="ＭＳ Ｐゴシック" panose="020B0600070205080204" pitchFamily="50" charset="-128"/>
              </a:rPr>
              <a:t>School</a:t>
            </a:r>
            <a:endParaRPr kumimoji="1" lang="ja-JP" altLang="en-US"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70" name="テキスト ボックス 91"/>
          <p:cNvSpPr txBox="1"/>
          <p:nvPr/>
        </p:nvSpPr>
        <p:spPr>
          <a:xfrm>
            <a:off x="2930969" y="4650966"/>
            <a:ext cx="1653017" cy="276999"/>
          </a:xfrm>
          <a:prstGeom prst="rect">
            <a:avLst/>
          </a:prstGeom>
          <a:noFill/>
        </p:spPr>
        <p:txBody>
          <a:bodyPr wrap="none" rtlCol="0">
            <a:spAutoFit/>
          </a:bodyPr>
          <a:lstStyle/>
          <a:p>
            <a:r>
              <a:rPr kumimoji="1" lang="en-US" altLang="ja-JP" sz="1200" dirty="0" smtClean="0">
                <a:solidFill>
                  <a:srgbClr val="282828"/>
                </a:solidFill>
                <a:latin typeface="ＭＳ Ｐゴシック" panose="020B0600070205080204" pitchFamily="50" charset="-128"/>
                <a:ea typeface="ＭＳ Ｐゴシック" panose="020B0600070205080204" pitchFamily="50" charset="-128"/>
              </a:rPr>
              <a:t>Lenovo</a:t>
            </a:r>
            <a:r>
              <a:rPr kumimoji="1" lang="ja-JP" altLang="en-US" sz="12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200" dirty="0" smtClean="0">
                <a:solidFill>
                  <a:srgbClr val="282828"/>
                </a:solidFill>
                <a:latin typeface="ＭＳ Ｐゴシック" panose="020B0600070205080204" pitchFamily="50" charset="-128"/>
                <a:ea typeface="ＭＳ Ｐゴシック" panose="020B0600070205080204" pitchFamily="50" charset="-128"/>
              </a:rPr>
              <a:t>ThinkPad</a:t>
            </a:r>
            <a:r>
              <a:rPr kumimoji="1" lang="ja-JP" altLang="en-US" sz="1200" dirty="0" smtClean="0">
                <a:solidFill>
                  <a:srgbClr val="282828"/>
                </a:solidFill>
                <a:latin typeface="ＭＳ Ｐゴシック" panose="020B0600070205080204" pitchFamily="50" charset="-128"/>
                <a:ea typeface="ＭＳ Ｐゴシック" panose="020B0600070205080204" pitchFamily="50" charset="-128"/>
              </a:rPr>
              <a:t> </a:t>
            </a:r>
            <a:r>
              <a:rPr kumimoji="1" lang="en-US" altLang="ja-JP" sz="1200" dirty="0" smtClean="0">
                <a:solidFill>
                  <a:srgbClr val="282828"/>
                </a:solidFill>
                <a:latin typeface="ＭＳ Ｐゴシック" panose="020B0600070205080204" pitchFamily="50" charset="-128"/>
                <a:ea typeface="ＭＳ Ｐゴシック" panose="020B0600070205080204" pitchFamily="50" charset="-128"/>
              </a:rPr>
              <a:t>L560</a:t>
            </a:r>
            <a:endParaRPr kumimoji="1" lang="ja-JP" altLang="en-US" sz="1200" dirty="0" smtClean="0">
              <a:solidFill>
                <a:srgbClr val="282828"/>
              </a:solidFill>
              <a:latin typeface="ＭＳ Ｐゴシック" panose="020B0600070205080204" pitchFamily="50" charset="-128"/>
              <a:ea typeface="ＭＳ Ｐゴシック" panose="020B0600070205080204" pitchFamily="50" charset="-128"/>
            </a:endParaRPr>
          </a:p>
        </p:txBody>
      </p:sp>
      <p:sp>
        <p:nvSpPr>
          <p:cNvPr id="71" name="テキスト ボックス 70"/>
          <p:cNvSpPr txBox="1"/>
          <p:nvPr/>
        </p:nvSpPr>
        <p:spPr>
          <a:xfrm>
            <a:off x="6676898" y="3661121"/>
            <a:ext cx="2087431" cy="276999"/>
          </a:xfrm>
          <a:prstGeom prst="rect">
            <a:avLst/>
          </a:prstGeom>
          <a:noFill/>
        </p:spPr>
        <p:txBody>
          <a:bodyPr wrap="none" rtlCol="0">
            <a:spAutoFit/>
          </a:bodyPr>
          <a:lstStyle/>
          <a:p>
            <a:r>
              <a:rPr kumimoji="1" lang="en-US" altLang="ja-JP" sz="1200" dirty="0" smtClean="0">
                <a:solidFill>
                  <a:srgbClr val="282828"/>
                </a:solidFill>
              </a:rPr>
              <a:t>Channel</a:t>
            </a:r>
            <a:r>
              <a:rPr kumimoji="1" lang="ja-JP" altLang="en-US" sz="1200" dirty="0" smtClean="0">
                <a:solidFill>
                  <a:srgbClr val="282828"/>
                </a:solidFill>
              </a:rPr>
              <a:t> </a:t>
            </a:r>
            <a:r>
              <a:rPr kumimoji="1" lang="en-US" altLang="ja-JP" sz="1200" dirty="0">
                <a:solidFill>
                  <a:srgbClr val="282828"/>
                </a:solidFill>
              </a:rPr>
              <a:t>bonding:</a:t>
            </a:r>
            <a:r>
              <a:rPr kumimoji="1" lang="ja-JP" altLang="en-US" sz="1200" dirty="0">
                <a:solidFill>
                  <a:srgbClr val="282828"/>
                </a:solidFill>
              </a:rPr>
              <a:t> </a:t>
            </a:r>
            <a:r>
              <a:rPr kumimoji="1" lang="en-US" altLang="ja-JP" sz="1200" dirty="0">
                <a:solidFill>
                  <a:srgbClr val="282828"/>
                </a:solidFill>
              </a:rPr>
              <a:t>4</a:t>
            </a:r>
            <a:r>
              <a:rPr kumimoji="1" lang="en-US" altLang="ja-JP" sz="1200" dirty="0" smtClean="0">
                <a:solidFill>
                  <a:srgbClr val="282828"/>
                </a:solidFill>
              </a:rPr>
              <a:t>0MHz</a:t>
            </a:r>
            <a:r>
              <a:rPr kumimoji="1" lang="ja-JP" altLang="en-US" sz="1200" dirty="0" smtClean="0">
                <a:solidFill>
                  <a:srgbClr val="282828"/>
                </a:solidFill>
              </a:rPr>
              <a:t>幅</a:t>
            </a:r>
            <a:endParaRPr kumimoji="1" lang="ja-JP" altLang="en-US" sz="1200" dirty="0">
              <a:solidFill>
                <a:srgbClr val="282828"/>
              </a:solidFill>
            </a:endParaRPr>
          </a:p>
        </p:txBody>
      </p:sp>
    </p:spTree>
    <p:extLst>
      <p:ext uri="{BB962C8B-B14F-4D97-AF65-F5344CB8AC3E}">
        <p14:creationId xmlns:p14="http://schemas.microsoft.com/office/powerpoint/2010/main" val="1239651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mtClean="0">
                <a:latin typeface="ＭＳ Ｐゴシック" panose="020B0600070205080204" pitchFamily="50" charset="-128"/>
                <a:ea typeface="ＭＳ Ｐゴシック" panose="020B0600070205080204" pitchFamily="50" charset="-128"/>
              </a:rPr>
              <a:t>NHK For School</a:t>
            </a:r>
            <a:r>
              <a:rPr kumimoji="1" lang="ja-JP" altLang="en-US" smtClean="0">
                <a:latin typeface="ＭＳ Ｐゴシック" panose="020B0600070205080204" pitchFamily="50" charset="-128"/>
                <a:ea typeface="ＭＳ Ｐゴシック" panose="020B0600070205080204" pitchFamily="50" charset="-128"/>
              </a:rPr>
              <a:t>視聴試験結果</a:t>
            </a:r>
            <a:endParaRPr kumimoji="1" lang="en-US" altLang="ja-JP">
              <a:latin typeface="ＭＳ Ｐゴシック" panose="020B0600070205080204" pitchFamily="50" charset="-128"/>
              <a:ea typeface="ＭＳ Ｐゴシック" panose="020B0600070205080204" pitchFamily="50" charset="-128"/>
            </a:endParaRPr>
          </a:p>
        </p:txBody>
      </p:sp>
      <p:graphicFrame>
        <p:nvGraphicFramePr>
          <p:cNvPr id="3" name="表 3"/>
          <p:cNvGraphicFramePr>
            <a:graphicFrameLocks noGrp="1"/>
          </p:cNvGraphicFramePr>
          <p:nvPr>
            <p:extLst/>
          </p:nvPr>
        </p:nvGraphicFramePr>
        <p:xfrm>
          <a:off x="1300621" y="1073150"/>
          <a:ext cx="6542757" cy="2970055"/>
        </p:xfrm>
        <a:graphic>
          <a:graphicData uri="http://schemas.openxmlformats.org/drawingml/2006/table">
            <a:tbl>
              <a:tblPr firstRow="1" bandRow="1">
                <a:tableStyleId>{5C22544A-7EE6-4342-B048-85BDC9FD1C3A}</a:tableStyleId>
              </a:tblPr>
              <a:tblGrid>
                <a:gridCol w="2109246">
                  <a:extLst>
                    <a:ext uri="{9D8B030D-6E8A-4147-A177-3AD203B41FA5}">
                      <a16:colId xmlns="" xmlns:a16="http://schemas.microsoft.com/office/drawing/2014/main" val="203561494"/>
                    </a:ext>
                  </a:extLst>
                </a:gridCol>
                <a:gridCol w="2437137">
                  <a:extLst>
                    <a:ext uri="{9D8B030D-6E8A-4147-A177-3AD203B41FA5}">
                      <a16:colId xmlns="" xmlns:a16="http://schemas.microsoft.com/office/drawing/2014/main" val="2179678908"/>
                    </a:ext>
                  </a:extLst>
                </a:gridCol>
                <a:gridCol w="1996374">
                  <a:extLst>
                    <a:ext uri="{9D8B030D-6E8A-4147-A177-3AD203B41FA5}">
                      <a16:colId xmlns="" xmlns:a16="http://schemas.microsoft.com/office/drawing/2014/main" val="1251898076"/>
                    </a:ext>
                  </a:extLst>
                </a:gridCol>
              </a:tblGrid>
              <a:tr h="505820">
                <a:tc>
                  <a:txBody>
                    <a:bodyPr/>
                    <a:lstStyle/>
                    <a:p>
                      <a:pPr algn="ctr"/>
                      <a:r>
                        <a:rPr lang="ja-JP" altLang="en-US" dirty="0" smtClean="0"/>
                        <a:t>機器</a:t>
                      </a:r>
                      <a:endParaRPr lang="ja-JP" altLang="en-US" dirty="0"/>
                    </a:p>
                  </a:txBody>
                  <a:tcPr/>
                </a:tc>
                <a:tc>
                  <a:txBody>
                    <a:bodyPr/>
                    <a:lstStyle/>
                    <a:p>
                      <a:pPr algn="ctr"/>
                      <a:r>
                        <a:rPr lang="en-US" altLang="ja-JP" dirty="0" smtClean="0"/>
                        <a:t>OS</a:t>
                      </a:r>
                      <a:r>
                        <a:rPr lang="ja-JP" altLang="en-US" dirty="0" smtClean="0"/>
                        <a:t> </a:t>
                      </a:r>
                      <a:r>
                        <a:rPr lang="en-US" altLang="ja-JP" dirty="0" smtClean="0"/>
                        <a:t>version</a:t>
                      </a:r>
                      <a:endParaRPr lang="ja-JP" altLang="en-US" dirty="0"/>
                    </a:p>
                  </a:txBody>
                  <a:tcPr/>
                </a:tc>
                <a:tc>
                  <a:txBody>
                    <a:bodyPr/>
                    <a:lstStyle/>
                    <a:p>
                      <a:pPr algn="ctr"/>
                      <a:r>
                        <a:rPr lang="en-US" altLang="ja-JP" dirty="0" smtClean="0"/>
                        <a:t>NHK</a:t>
                      </a:r>
                      <a:r>
                        <a:rPr lang="ja-JP" altLang="en-US" dirty="0" smtClean="0"/>
                        <a:t> </a:t>
                      </a:r>
                      <a:r>
                        <a:rPr lang="en-US" altLang="ja-JP" dirty="0" smtClean="0"/>
                        <a:t>For School</a:t>
                      </a:r>
                      <a:br>
                        <a:rPr lang="en-US" altLang="ja-JP" dirty="0" smtClean="0"/>
                      </a:br>
                      <a:r>
                        <a:rPr lang="ja-JP" altLang="en-US" dirty="0" smtClean="0"/>
                        <a:t>視聴結果</a:t>
                      </a:r>
                      <a:endParaRPr lang="ja-JP" altLang="en-US" dirty="0"/>
                    </a:p>
                  </a:txBody>
                  <a:tcPr/>
                </a:tc>
                <a:extLst>
                  <a:ext uri="{0D108BD9-81ED-4DB2-BD59-A6C34878D82A}">
                    <a16:rowId xmlns="" xmlns:a16="http://schemas.microsoft.com/office/drawing/2014/main" val="2757449349"/>
                  </a:ext>
                </a:extLst>
              </a:tr>
              <a:tr h="490379">
                <a:tc>
                  <a:txBody>
                    <a:bodyPr/>
                    <a:lstStyle/>
                    <a:p>
                      <a:pPr algn="ctr" fontAlgn="ctr"/>
                      <a:r>
                        <a:rPr lang="en-US" altLang="ja-JP" sz="1400" b="0" i="0" u="none" strike="noStrike" dirty="0" err="1" smtClean="0">
                          <a:solidFill>
                            <a:schemeClr val="tx1"/>
                          </a:solidFill>
                          <a:effectLst/>
                          <a:latin typeface="+mn-lt"/>
                          <a:ea typeface="+mn-ea"/>
                        </a:rPr>
                        <a:t>Aironet</a:t>
                      </a:r>
                      <a:r>
                        <a:rPr lang="en-US" sz="1400" b="0" i="0" u="none" strike="noStrike" dirty="0" smtClean="0">
                          <a:solidFill>
                            <a:schemeClr val="tx1"/>
                          </a:solidFill>
                          <a:effectLst/>
                          <a:latin typeface="+mn-lt"/>
                          <a:ea typeface="+mn-ea"/>
                        </a:rPr>
                        <a:t> 1852I</a:t>
                      </a:r>
                      <a:r>
                        <a:rPr lang="ja-JP" altLang="en-US" sz="1400" b="0" i="0" u="none" strike="noStrike" baseline="0" dirty="0" smtClean="0">
                          <a:solidFill>
                            <a:schemeClr val="tx1"/>
                          </a:solidFill>
                          <a:effectLst/>
                          <a:latin typeface="+mn-lt"/>
                          <a:ea typeface="+mn-ea"/>
                        </a:rPr>
                        <a:t> </a:t>
                      </a:r>
                      <a:r>
                        <a:rPr lang="en-US" altLang="ja-JP" sz="1400" b="0" i="0" u="none" strike="noStrike" baseline="0" dirty="0" smtClean="0">
                          <a:solidFill>
                            <a:schemeClr val="tx1"/>
                          </a:solidFill>
                          <a:effectLst/>
                          <a:latin typeface="+mn-lt"/>
                          <a:ea typeface="+mn-ea"/>
                        </a:rPr>
                        <a:t>(ME)</a:t>
                      </a:r>
                      <a:endParaRPr lang="en-US" sz="1400" b="0" i="0" u="none" strike="noStrike" dirty="0">
                        <a:solidFill>
                          <a:schemeClr val="tx1"/>
                        </a:solidFill>
                        <a:effectLst/>
                        <a:latin typeface="+mn-lt"/>
                        <a:ea typeface="+mn-ea"/>
                      </a:endParaRPr>
                    </a:p>
                  </a:txBody>
                  <a:tcPr marL="9525" marR="9525" marT="9525" marB="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altLang="ja-JP" sz="1400" b="0" i="0" u="none" strike="noStrike" dirty="0" smtClean="0">
                          <a:solidFill>
                            <a:schemeClr val="tx1"/>
                          </a:solidFill>
                          <a:effectLst/>
                          <a:latin typeface="+mn-lt"/>
                          <a:ea typeface="+mn-ea"/>
                        </a:rPr>
                        <a:t>8.5.105.0</a:t>
                      </a:r>
                    </a:p>
                  </a:txBody>
                  <a:tcPr anchor="ctr"/>
                </a:tc>
                <a:tc>
                  <a:txBody>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a:t>
                      </a:r>
                      <a:endParaRPr lang="ja-JP" altLang="en-US" dirty="0">
                        <a:solidFill>
                          <a:schemeClr val="tx1"/>
                        </a:solidFill>
                        <a:latin typeface="+mn-lt"/>
                        <a:ea typeface="+mn-ea"/>
                      </a:endParaRPr>
                    </a:p>
                  </a:txBody>
                  <a:tcPr anchor="ctr"/>
                </a:tc>
                <a:extLst>
                  <a:ext uri="{0D108BD9-81ED-4DB2-BD59-A6C34878D82A}">
                    <a16:rowId xmlns="" xmlns:a16="http://schemas.microsoft.com/office/drawing/2014/main" val="1883781521"/>
                  </a:ext>
                </a:extLst>
              </a:tr>
              <a:tr h="490379">
                <a:tc>
                  <a:txBody>
                    <a:bodyPr/>
                    <a:lstStyle/>
                    <a:p>
                      <a:pPr algn="ctr" fontAlgn="ctr"/>
                      <a:r>
                        <a:rPr lang="en-US" altLang="ja-JP" sz="1400" b="0" i="0" u="none" strike="noStrike" dirty="0" err="1" smtClean="0">
                          <a:solidFill>
                            <a:schemeClr val="tx1"/>
                          </a:solidFill>
                          <a:effectLst/>
                          <a:latin typeface="+mn-lt"/>
                          <a:ea typeface="+mn-ea"/>
                        </a:rPr>
                        <a:t>Aironet</a:t>
                      </a:r>
                      <a:r>
                        <a:rPr lang="en-US" sz="1400" b="0" i="0" u="none" strike="noStrike" dirty="0" smtClean="0">
                          <a:solidFill>
                            <a:schemeClr val="tx1"/>
                          </a:solidFill>
                          <a:effectLst/>
                          <a:latin typeface="+mn-lt"/>
                          <a:ea typeface="+mn-ea"/>
                        </a:rPr>
                        <a:t> 2802 (ME)</a:t>
                      </a:r>
                      <a:endParaRPr lang="en-US" sz="1400" b="0" i="0" u="none" strike="noStrike" dirty="0">
                        <a:solidFill>
                          <a:schemeClr val="tx1"/>
                        </a:solidFill>
                        <a:effectLst/>
                        <a:latin typeface="+mn-lt"/>
                        <a:ea typeface="+mn-ea"/>
                      </a:endParaRPr>
                    </a:p>
                  </a:txBody>
                  <a:tcPr marL="9525" marR="9525" marT="9525" marB="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altLang="ja-JP" sz="1400" b="0" i="0" u="none" strike="noStrike" dirty="0" smtClean="0">
                          <a:solidFill>
                            <a:schemeClr val="tx1"/>
                          </a:solidFill>
                          <a:effectLst/>
                          <a:latin typeface="+mn-lt"/>
                          <a:ea typeface="+mn-ea"/>
                        </a:rPr>
                        <a:t>8.5.105.0</a:t>
                      </a:r>
                    </a:p>
                  </a:txBody>
                  <a:tcPr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latin typeface="ＭＳ Ｐゴシック" panose="020B0600070205080204" pitchFamily="50" charset="-128"/>
                          <a:ea typeface="ＭＳ Ｐゴシック" panose="020B0600070205080204" pitchFamily="50" charset="-128"/>
                        </a:rPr>
                        <a:t>✓</a:t>
                      </a:r>
                      <a:endParaRPr lang="ja-JP" altLang="en-US" dirty="0" smtClean="0">
                        <a:solidFill>
                          <a:schemeClr val="tx1"/>
                        </a:solidFill>
                        <a:latin typeface="+mn-lt"/>
                        <a:ea typeface="+mn-ea"/>
                      </a:endParaRPr>
                    </a:p>
                  </a:txBody>
                  <a:tcPr anchor="ctr"/>
                </a:tc>
                <a:extLst>
                  <a:ext uri="{0D108BD9-81ED-4DB2-BD59-A6C34878D82A}">
                    <a16:rowId xmlns="" xmlns:a16="http://schemas.microsoft.com/office/drawing/2014/main" val="34776621"/>
                  </a:ext>
                </a:extLst>
              </a:tr>
              <a:tr h="490379">
                <a:tc>
                  <a:txBody>
                    <a:bodyPr/>
                    <a:lstStyle/>
                    <a:p>
                      <a:pPr algn="ctr" fontAlgn="ctr"/>
                      <a:r>
                        <a:rPr lang="en-US" sz="1400" b="0" i="0" u="none" strike="noStrike" dirty="0" smtClean="0">
                          <a:solidFill>
                            <a:schemeClr val="tx1"/>
                          </a:solidFill>
                          <a:effectLst/>
                          <a:latin typeface="+mn-lt"/>
                          <a:ea typeface="+mn-ea"/>
                        </a:rPr>
                        <a:t>Meraki</a:t>
                      </a:r>
                      <a:r>
                        <a:rPr lang="en-US" sz="1400" b="0" i="0" u="none" strike="noStrike" baseline="0" dirty="0" smtClean="0">
                          <a:solidFill>
                            <a:schemeClr val="tx1"/>
                          </a:solidFill>
                          <a:effectLst/>
                          <a:latin typeface="+mn-lt"/>
                          <a:ea typeface="+mn-ea"/>
                        </a:rPr>
                        <a:t> </a:t>
                      </a:r>
                      <a:r>
                        <a:rPr lang="en-US" sz="1400" b="0" i="0" u="none" strike="noStrike" dirty="0" smtClean="0">
                          <a:solidFill>
                            <a:schemeClr val="tx1"/>
                          </a:solidFill>
                          <a:effectLst/>
                          <a:latin typeface="+mn-lt"/>
                          <a:ea typeface="+mn-ea"/>
                        </a:rPr>
                        <a:t>MR42</a:t>
                      </a:r>
                      <a:endParaRPr lang="en-US" sz="1400" b="0" i="0" u="none" strike="noStrike" dirty="0">
                        <a:solidFill>
                          <a:schemeClr val="tx1"/>
                        </a:solidFill>
                        <a:effectLst/>
                        <a:latin typeface="+mn-lt"/>
                        <a:ea typeface="+mn-ea"/>
                      </a:endParaRPr>
                    </a:p>
                  </a:txBody>
                  <a:tcPr marL="9525" marR="9525" marT="9525" marB="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latin typeface="+mn-lt"/>
                          <a:ea typeface="+mn-ea"/>
                        </a:rPr>
                        <a:t>最新</a:t>
                      </a:r>
                      <a:r>
                        <a:rPr lang="en-US" altLang="ja-JP" dirty="0" smtClean="0">
                          <a:solidFill>
                            <a:schemeClr val="tx1"/>
                          </a:solidFill>
                          <a:latin typeface="+mn-lt"/>
                          <a:ea typeface="+mn-ea"/>
                        </a:rPr>
                        <a:t>(10/23/2017</a:t>
                      </a:r>
                      <a:r>
                        <a:rPr lang="ja-JP" altLang="en-US" dirty="0" smtClean="0">
                          <a:solidFill>
                            <a:schemeClr val="tx1"/>
                          </a:solidFill>
                          <a:latin typeface="+mn-lt"/>
                          <a:ea typeface="+mn-ea"/>
                        </a:rPr>
                        <a:t>時点</a:t>
                      </a:r>
                      <a:r>
                        <a:rPr lang="en-US" altLang="ja-JP" dirty="0" smtClean="0">
                          <a:solidFill>
                            <a:schemeClr val="tx1"/>
                          </a:solidFill>
                          <a:latin typeface="+mn-lt"/>
                          <a:ea typeface="+mn-ea"/>
                        </a:rPr>
                        <a:t>)</a:t>
                      </a:r>
                      <a:endParaRPr lang="ja-JP" altLang="en-US" dirty="0" smtClean="0">
                        <a:solidFill>
                          <a:schemeClr val="tx1"/>
                        </a:solidFill>
                        <a:latin typeface="+mn-lt"/>
                        <a:ea typeface="+mn-ea"/>
                      </a:endParaRPr>
                    </a:p>
                  </a:txBody>
                  <a:tcPr anchor="ctr"/>
                </a:tc>
                <a:tc>
                  <a:txBody>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a:t>
                      </a:r>
                      <a:endParaRPr lang="ja-JP" altLang="en-US" dirty="0">
                        <a:solidFill>
                          <a:schemeClr val="tx1"/>
                        </a:solidFill>
                        <a:latin typeface="+mn-lt"/>
                        <a:ea typeface="+mn-ea"/>
                      </a:endParaRPr>
                    </a:p>
                  </a:txBody>
                  <a:tcPr anchor="ctr"/>
                </a:tc>
                <a:extLst>
                  <a:ext uri="{0D108BD9-81ED-4DB2-BD59-A6C34878D82A}">
                    <a16:rowId xmlns="" xmlns:a16="http://schemas.microsoft.com/office/drawing/2014/main" val="1900161383"/>
                  </a:ext>
                </a:extLst>
              </a:tr>
              <a:tr h="490379">
                <a:tc>
                  <a:txBody>
                    <a:bodyPr/>
                    <a:lstStyle/>
                    <a:p>
                      <a:pPr algn="ctr" fontAlgn="ctr"/>
                      <a:r>
                        <a:rPr lang="en-US" altLang="ja-JP" sz="1400" b="0" i="0" u="none" strike="noStrike" dirty="0" smtClean="0">
                          <a:solidFill>
                            <a:schemeClr val="tx1"/>
                          </a:solidFill>
                          <a:effectLst/>
                          <a:latin typeface="+mn-lt"/>
                          <a:ea typeface="+mn-ea"/>
                        </a:rPr>
                        <a:t>Meraki</a:t>
                      </a:r>
                      <a:r>
                        <a:rPr lang="en-US" altLang="ja-JP" sz="1400" b="0" i="0" u="none" strike="noStrike" baseline="0" dirty="0" smtClean="0">
                          <a:solidFill>
                            <a:schemeClr val="tx1"/>
                          </a:solidFill>
                          <a:effectLst/>
                          <a:latin typeface="+mn-lt"/>
                          <a:ea typeface="+mn-ea"/>
                        </a:rPr>
                        <a:t> </a:t>
                      </a:r>
                      <a:r>
                        <a:rPr lang="en-US" sz="1400" b="0" i="0" u="none" strike="noStrike" dirty="0" smtClean="0">
                          <a:solidFill>
                            <a:schemeClr val="tx1"/>
                          </a:solidFill>
                          <a:effectLst/>
                          <a:latin typeface="+mn-lt"/>
                          <a:ea typeface="+mn-ea"/>
                        </a:rPr>
                        <a:t>MR33</a:t>
                      </a:r>
                      <a:endParaRPr lang="en-US" sz="1400" b="0" i="0" u="none" strike="noStrike" dirty="0">
                        <a:solidFill>
                          <a:schemeClr val="tx1"/>
                        </a:solidFill>
                        <a:effectLst/>
                        <a:latin typeface="+mn-lt"/>
                        <a:ea typeface="+mn-ea"/>
                      </a:endParaRPr>
                    </a:p>
                  </a:txBody>
                  <a:tcPr marL="9525" marR="9525" marT="9525" marB="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latin typeface="+mn-lt"/>
                          <a:ea typeface="+mn-ea"/>
                        </a:rPr>
                        <a:t>最新</a:t>
                      </a:r>
                      <a:r>
                        <a:rPr lang="en-US" altLang="ja-JP" dirty="0" smtClean="0">
                          <a:solidFill>
                            <a:schemeClr val="tx1"/>
                          </a:solidFill>
                          <a:latin typeface="+mn-lt"/>
                          <a:ea typeface="+mn-ea"/>
                        </a:rPr>
                        <a:t>(10/23/2017</a:t>
                      </a:r>
                      <a:r>
                        <a:rPr lang="ja-JP" altLang="en-US" dirty="0" smtClean="0">
                          <a:solidFill>
                            <a:schemeClr val="tx1"/>
                          </a:solidFill>
                          <a:latin typeface="+mn-lt"/>
                          <a:ea typeface="+mn-ea"/>
                        </a:rPr>
                        <a:t>時点</a:t>
                      </a:r>
                      <a:r>
                        <a:rPr lang="en-US" altLang="ja-JP" dirty="0" smtClean="0">
                          <a:solidFill>
                            <a:schemeClr val="tx1"/>
                          </a:solidFill>
                          <a:latin typeface="+mn-lt"/>
                          <a:ea typeface="+mn-ea"/>
                        </a:rPr>
                        <a:t>)</a:t>
                      </a:r>
                      <a:endParaRPr lang="ja-JP" altLang="en-US" dirty="0" smtClean="0">
                        <a:solidFill>
                          <a:schemeClr val="tx1"/>
                        </a:solidFill>
                        <a:latin typeface="+mn-lt"/>
                        <a:ea typeface="+mn-ea"/>
                      </a:endParaRPr>
                    </a:p>
                  </a:txBody>
                  <a:tcPr anchor="ctr"/>
                </a:tc>
                <a:tc>
                  <a:txBody>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a:t>
                      </a:r>
                      <a:endParaRPr lang="ja-JP" altLang="en-US" dirty="0">
                        <a:solidFill>
                          <a:schemeClr val="tx1"/>
                        </a:solidFill>
                        <a:latin typeface="+mn-lt"/>
                        <a:ea typeface="+mn-ea"/>
                      </a:endParaRPr>
                    </a:p>
                  </a:txBody>
                  <a:tcPr anchor="ctr"/>
                </a:tc>
                <a:extLst>
                  <a:ext uri="{0D108BD9-81ED-4DB2-BD59-A6C34878D82A}">
                    <a16:rowId xmlns="" xmlns:a16="http://schemas.microsoft.com/office/drawing/2014/main" val="4073815506"/>
                  </a:ext>
                </a:extLst>
              </a:tr>
              <a:tr h="490379">
                <a:tc>
                  <a:txBody>
                    <a:bodyPr/>
                    <a:lstStyle/>
                    <a:p>
                      <a:pPr algn="ctr" fontAlgn="ctr"/>
                      <a:r>
                        <a:rPr lang="en-US" altLang="ja-JP" sz="1400" b="0" i="0" u="none" strike="noStrike" dirty="0" smtClean="0">
                          <a:solidFill>
                            <a:schemeClr val="tx1"/>
                          </a:solidFill>
                          <a:effectLst/>
                          <a:latin typeface="+mn-lt"/>
                          <a:ea typeface="+mn-ea"/>
                        </a:rPr>
                        <a:t>Meraki</a:t>
                      </a:r>
                      <a:r>
                        <a:rPr lang="en-US" altLang="ja-JP" sz="1400" b="0" i="0" u="none" strike="noStrike" baseline="0" dirty="0" smtClean="0">
                          <a:solidFill>
                            <a:schemeClr val="tx1"/>
                          </a:solidFill>
                          <a:effectLst/>
                          <a:latin typeface="+mn-lt"/>
                          <a:ea typeface="+mn-ea"/>
                        </a:rPr>
                        <a:t> </a:t>
                      </a:r>
                      <a:r>
                        <a:rPr lang="en-US" sz="1400" b="0" i="0" u="none" strike="noStrike" dirty="0" smtClean="0">
                          <a:solidFill>
                            <a:schemeClr val="tx1"/>
                          </a:solidFill>
                          <a:effectLst/>
                          <a:latin typeface="+mn-lt"/>
                          <a:ea typeface="+mn-ea"/>
                        </a:rPr>
                        <a:t>MR52</a:t>
                      </a:r>
                      <a:endParaRPr lang="en-US" sz="1400" b="0" i="0" u="none" strike="noStrike" dirty="0">
                        <a:solidFill>
                          <a:schemeClr val="tx1"/>
                        </a:solidFill>
                        <a:effectLst/>
                        <a:latin typeface="+mn-lt"/>
                        <a:ea typeface="+mn-ea"/>
                      </a:endParaRPr>
                    </a:p>
                  </a:txBody>
                  <a:tcPr marL="9525" marR="9525" marT="9525" marB="0" anchor="ct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latin typeface="+mn-lt"/>
                          <a:ea typeface="+mn-ea"/>
                        </a:rPr>
                        <a:t>最新</a:t>
                      </a:r>
                      <a:r>
                        <a:rPr lang="en-US" altLang="ja-JP" dirty="0" smtClean="0">
                          <a:solidFill>
                            <a:schemeClr val="tx1"/>
                          </a:solidFill>
                          <a:latin typeface="+mn-lt"/>
                          <a:ea typeface="+mn-ea"/>
                        </a:rPr>
                        <a:t>(10/23/2017</a:t>
                      </a:r>
                      <a:r>
                        <a:rPr lang="ja-JP" altLang="en-US" dirty="0" smtClean="0">
                          <a:solidFill>
                            <a:schemeClr val="tx1"/>
                          </a:solidFill>
                          <a:latin typeface="+mn-lt"/>
                          <a:ea typeface="+mn-ea"/>
                        </a:rPr>
                        <a:t>時点</a:t>
                      </a:r>
                      <a:r>
                        <a:rPr lang="en-US" altLang="ja-JP" dirty="0" smtClean="0">
                          <a:solidFill>
                            <a:schemeClr val="tx1"/>
                          </a:solidFill>
                          <a:latin typeface="+mn-lt"/>
                          <a:ea typeface="+mn-ea"/>
                        </a:rPr>
                        <a:t>)</a:t>
                      </a:r>
                      <a:endParaRPr lang="ja-JP" altLang="en-US" dirty="0" smtClean="0">
                        <a:solidFill>
                          <a:schemeClr val="tx1"/>
                        </a:solidFill>
                        <a:latin typeface="+mn-lt"/>
                        <a:ea typeface="+mn-ea"/>
                      </a:endParaRPr>
                    </a:p>
                  </a:txBody>
                  <a:tcPr anchor="ctr"/>
                </a:tc>
                <a:tc>
                  <a:txBody>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a:t>
                      </a:r>
                      <a:endParaRPr lang="ja-JP" altLang="en-US" dirty="0">
                        <a:solidFill>
                          <a:schemeClr val="tx1"/>
                        </a:solidFill>
                        <a:latin typeface="+mn-lt"/>
                        <a:ea typeface="+mn-ea"/>
                      </a:endParaRPr>
                    </a:p>
                  </a:txBody>
                  <a:tcPr anchor="ctr"/>
                </a:tc>
                <a:extLst>
                  <a:ext uri="{0D108BD9-81ED-4DB2-BD59-A6C34878D82A}">
                    <a16:rowId xmlns="" xmlns:a16="http://schemas.microsoft.com/office/drawing/2014/main" val="88229402"/>
                  </a:ext>
                </a:extLst>
              </a:tr>
            </a:tbl>
          </a:graphicData>
        </a:graphic>
      </p:graphicFrame>
      <p:sp>
        <p:nvSpPr>
          <p:cNvPr id="4" name="Rectangle 76"/>
          <p:cNvSpPr/>
          <p:nvPr/>
        </p:nvSpPr>
        <p:spPr>
          <a:xfrm>
            <a:off x="-1" y="4253024"/>
            <a:ext cx="9144000" cy="89047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defRPr/>
            </a:pPr>
            <a:r>
              <a:rPr lang="ja-JP" altLang="en-US" sz="2400" kern="0" dirty="0">
                <a:solidFill>
                  <a:schemeClr val="bg2"/>
                </a:solidFill>
                <a:latin typeface="ＭＳ Ｐゴシック" panose="020B0600070205080204" pitchFamily="50" charset="-128"/>
                <a:ea typeface="ＭＳ Ｐゴシック" panose="020B0600070205080204" pitchFamily="50" charset="-128"/>
              </a:rPr>
              <a:t>用意した</a:t>
            </a:r>
            <a:r>
              <a:rPr lang="en-US" altLang="ja-JP" sz="2400" kern="0" dirty="0" smtClean="0">
                <a:solidFill>
                  <a:schemeClr val="bg2"/>
                </a:solidFill>
                <a:latin typeface="ＭＳ Ｐゴシック" panose="020B0600070205080204" pitchFamily="50" charset="-128"/>
                <a:ea typeface="ＭＳ Ｐゴシック" panose="020B0600070205080204" pitchFamily="50" charset="-128"/>
              </a:rPr>
              <a:t>AP</a:t>
            </a:r>
            <a:r>
              <a:rPr lang="ja-JP" altLang="en-US" sz="2400" kern="0" dirty="0">
                <a:solidFill>
                  <a:schemeClr val="bg2"/>
                </a:solidFill>
                <a:latin typeface="ＭＳ Ｐゴシック" panose="020B0600070205080204" pitchFamily="50" charset="-128"/>
                <a:ea typeface="ＭＳ Ｐゴシック" panose="020B0600070205080204" pitchFamily="50" charset="-128"/>
              </a:rPr>
              <a:t>は</a:t>
            </a:r>
            <a:r>
              <a:rPr lang="ja-JP" altLang="en-US" sz="2400" kern="0" dirty="0" smtClean="0">
                <a:solidFill>
                  <a:schemeClr val="bg2"/>
                </a:solidFill>
                <a:latin typeface="ＭＳ Ｐゴシック" panose="020B0600070205080204" pitchFamily="50" charset="-128"/>
                <a:ea typeface="ＭＳ Ｐゴシック" panose="020B0600070205080204" pitchFamily="50" charset="-128"/>
              </a:rPr>
              <a:t>すべて</a:t>
            </a:r>
            <a:r>
              <a:rPr lang="ja-JP" altLang="en-US" sz="2400" kern="0" dirty="0">
                <a:solidFill>
                  <a:schemeClr val="bg2"/>
                </a:solidFill>
                <a:latin typeface="ＭＳ Ｐゴシック" panose="020B0600070205080204" pitchFamily="50" charset="-128"/>
                <a:ea typeface="ＭＳ Ｐゴシック" panose="020B0600070205080204" pitchFamily="50" charset="-128"/>
              </a:rPr>
              <a:t>問題</a:t>
            </a:r>
            <a:r>
              <a:rPr lang="ja-JP" altLang="en-US" sz="2400" kern="0" dirty="0" smtClean="0">
                <a:solidFill>
                  <a:schemeClr val="bg2"/>
                </a:solidFill>
                <a:latin typeface="ＭＳ Ｐゴシック" panose="020B0600070205080204" pitchFamily="50" charset="-128"/>
                <a:ea typeface="ＭＳ Ｐゴシック" panose="020B0600070205080204" pitchFamily="50" charset="-128"/>
              </a:rPr>
              <a:t>なく</a:t>
            </a:r>
            <a:r>
              <a:rPr lang="en-US" altLang="ja-JP" sz="2400" kern="0" dirty="0" smtClean="0">
                <a:solidFill>
                  <a:schemeClr val="bg2"/>
                </a:solidFill>
                <a:latin typeface="ＭＳ Ｐゴシック" panose="020B0600070205080204" pitchFamily="50" charset="-128"/>
                <a:ea typeface="ＭＳ Ｐゴシック" panose="020B0600070205080204" pitchFamily="50" charset="-128"/>
              </a:rPr>
              <a:t> NHK </a:t>
            </a:r>
            <a:r>
              <a:rPr lang="en-US" altLang="ja-JP" sz="2400" kern="0" dirty="0">
                <a:solidFill>
                  <a:schemeClr val="bg2"/>
                </a:solidFill>
                <a:latin typeface="ＭＳ Ｐゴシック" panose="020B0600070205080204" pitchFamily="50" charset="-128"/>
                <a:ea typeface="ＭＳ Ｐゴシック" panose="020B0600070205080204" pitchFamily="50" charset="-128"/>
              </a:rPr>
              <a:t>For </a:t>
            </a:r>
            <a:r>
              <a:rPr lang="en-US" altLang="ja-JP" sz="2400" kern="0" dirty="0" smtClean="0">
                <a:solidFill>
                  <a:schemeClr val="bg2"/>
                </a:solidFill>
                <a:latin typeface="ＭＳ Ｐゴシック" panose="020B0600070205080204" pitchFamily="50" charset="-128"/>
                <a:ea typeface="ＭＳ Ｐゴシック" panose="020B0600070205080204" pitchFamily="50" charset="-128"/>
              </a:rPr>
              <a:t>School </a:t>
            </a:r>
            <a:r>
              <a:rPr lang="ja-JP" altLang="en-US" sz="2400" kern="0" dirty="0" smtClean="0">
                <a:solidFill>
                  <a:schemeClr val="bg2"/>
                </a:solidFill>
                <a:latin typeface="ＭＳ Ｐゴシック" panose="020B0600070205080204" pitchFamily="50" charset="-128"/>
                <a:ea typeface="ＭＳ Ｐゴシック" panose="020B0600070205080204" pitchFamily="50" charset="-128"/>
              </a:rPr>
              <a:t>を</a:t>
            </a:r>
            <a:r>
              <a:rPr lang="ja-JP" altLang="en-US" sz="2400" kern="0" dirty="0">
                <a:solidFill>
                  <a:schemeClr val="bg2"/>
                </a:solidFill>
                <a:latin typeface="ＭＳ Ｐゴシック" panose="020B0600070205080204" pitchFamily="50" charset="-128"/>
                <a:ea typeface="ＭＳ Ｐゴシック" panose="020B0600070205080204" pitchFamily="50" charset="-128"/>
              </a:rPr>
              <a:t>視聴</a:t>
            </a:r>
            <a:r>
              <a:rPr lang="ja-JP" altLang="en-US" sz="2400" kern="0" dirty="0" smtClean="0">
                <a:solidFill>
                  <a:schemeClr val="bg2"/>
                </a:solidFill>
                <a:latin typeface="ＭＳ Ｐゴシック" panose="020B0600070205080204" pitchFamily="50" charset="-128"/>
                <a:ea typeface="ＭＳ Ｐゴシック" panose="020B0600070205080204" pitchFamily="50" charset="-128"/>
              </a:rPr>
              <a:t>可能</a:t>
            </a:r>
            <a:endParaRPr lang="ja-JP" altLang="en-US" sz="2400" kern="0" dirty="0">
              <a:solidFill>
                <a:schemeClr val="bg2"/>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91127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437766" y="9875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金融機関：導入事例</a:t>
            </a:r>
            <a:endParaRPr kumimoji="1"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66" y="666438"/>
            <a:ext cx="4523701" cy="2539623"/>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3648" y="1098899"/>
            <a:ext cx="2150352" cy="348892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0510" y="1367209"/>
            <a:ext cx="2394539" cy="2952303"/>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409" y="3206061"/>
            <a:ext cx="4078426" cy="1381762"/>
          </a:xfrm>
          <a:prstGeom prst="rect">
            <a:avLst/>
          </a:prstGeom>
        </p:spPr>
      </p:pic>
    </p:spTree>
    <p:extLst>
      <p:ext uri="{BB962C8B-B14F-4D97-AF65-F5344CB8AC3E}">
        <p14:creationId xmlns:p14="http://schemas.microsoft.com/office/powerpoint/2010/main" val="64568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9417" y="2450577"/>
            <a:ext cx="5020970" cy="2586573"/>
          </a:xfrm>
          <a:prstGeom prst="rect">
            <a:avLst/>
          </a:prstGeom>
        </p:spPr>
      </p:pic>
      <p:sp>
        <p:nvSpPr>
          <p:cNvPr id="3" name="Title 1"/>
          <p:cNvSpPr txBox="1">
            <a:spLocks/>
          </p:cNvSpPr>
          <p:nvPr/>
        </p:nvSpPr>
        <p:spPr>
          <a:xfrm>
            <a:off x="132967" y="193793"/>
            <a:ext cx="8345488" cy="731837"/>
          </a:xfrm>
          <a:prstGeom prst="rect">
            <a:avLst/>
          </a:prstGeom>
        </p:spPr>
        <p:txBody>
          <a:bodyPr>
            <a:noAutofit/>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latin typeface="MS PGothic" charset="-128"/>
                <a:ea typeface="MS PGothic" charset="-128"/>
                <a:cs typeface="MS PGothic" charset="-128"/>
              </a:rPr>
              <a:t>Cisco Catalyst 9</a:t>
            </a:r>
            <a:r>
              <a:rPr lang="en-US" altLang="ja-JP" smtClean="0">
                <a:latin typeface="MS PGothic" charset="-128"/>
                <a:ea typeface="MS PGothic" charset="-128"/>
                <a:cs typeface="MS PGothic" charset="-128"/>
              </a:rPr>
              <a:t>000 </a:t>
            </a:r>
            <a:r>
              <a:rPr lang="ja-JP" altLang="en-US" smtClean="0">
                <a:latin typeface="MS PGothic" charset="-128"/>
                <a:ea typeface="MS PGothic" charset="-128"/>
                <a:cs typeface="MS PGothic" charset="-128"/>
              </a:rPr>
              <a:t>ファミリ</a:t>
            </a:r>
            <a:endParaRPr lang="en-US">
              <a:latin typeface="MS PGothic" charset="-128"/>
              <a:ea typeface="MS PGothic" charset="-128"/>
              <a:cs typeface="MS PGothic" charset="-128"/>
            </a:endParaRPr>
          </a:p>
        </p:txBody>
      </p:sp>
      <p:sp>
        <p:nvSpPr>
          <p:cNvPr id="4" name="Rectangle 3"/>
          <p:cNvSpPr/>
          <p:nvPr/>
        </p:nvSpPr>
        <p:spPr>
          <a:xfrm>
            <a:off x="6727004" y="2608692"/>
            <a:ext cx="2188396" cy="923330"/>
          </a:xfrm>
          <a:prstGeom prst="rect">
            <a:avLst/>
          </a:prstGeom>
        </p:spPr>
        <p:txBody>
          <a:bodyPr wrap="square" anchor="ctr">
            <a:spAutoFit/>
          </a:bodyPr>
          <a:lstStyle/>
          <a:p>
            <a:pPr algn="ctr" defTabSz="457189">
              <a:defRPr/>
            </a:pPr>
            <a:r>
              <a:rPr lang="en-US" dirty="0">
                <a:solidFill>
                  <a:srgbClr val="00BCEB">
                    <a:lumMod val="50000"/>
                  </a:srgbClr>
                </a:solidFill>
                <a:latin typeface="MS PGothic" charset="-128"/>
                <a:ea typeface="MS PGothic" charset="-128"/>
                <a:cs typeface="MS PGothic" charset="-128"/>
              </a:rPr>
              <a:t>Catalyst 9300 </a:t>
            </a:r>
          </a:p>
          <a:p>
            <a:pPr algn="ctr" defTabSz="457189">
              <a:defRPr/>
            </a:pPr>
            <a:r>
              <a:rPr lang="ja-JP" altLang="en-US" dirty="0">
                <a:solidFill>
                  <a:srgbClr val="282828"/>
                </a:solidFill>
                <a:latin typeface="MS PGothic" charset="-128"/>
                <a:ea typeface="MS PGothic" charset="-128"/>
                <a:cs typeface="MS PGothic" charset="-128"/>
              </a:rPr>
              <a:t>固定型</a:t>
            </a:r>
            <a:r>
              <a:rPr lang="ja-JP" altLang="en-US" dirty="0" smtClean="0">
                <a:solidFill>
                  <a:srgbClr val="282828"/>
                </a:solidFill>
                <a:latin typeface="MS PGothic" charset="-128"/>
                <a:ea typeface="MS PGothic" charset="-128"/>
                <a:cs typeface="MS PGothic" charset="-128"/>
              </a:rPr>
              <a:t>アクセス</a:t>
            </a:r>
            <a:r>
              <a:rPr lang="en-US" altLang="ja-JP" dirty="0" smtClean="0">
                <a:solidFill>
                  <a:srgbClr val="282828"/>
                </a:solidFill>
                <a:latin typeface="MS PGothic" charset="-128"/>
                <a:ea typeface="MS PGothic" charset="-128"/>
                <a:cs typeface="MS PGothic" charset="-128"/>
              </a:rPr>
              <a:t> </a:t>
            </a:r>
          </a:p>
          <a:p>
            <a:pPr algn="ctr" defTabSz="457189">
              <a:defRPr/>
            </a:pPr>
            <a:r>
              <a:rPr lang="ja-JP" altLang="en-US" dirty="0" smtClean="0">
                <a:solidFill>
                  <a:srgbClr val="282828"/>
                </a:solidFill>
                <a:latin typeface="MS PGothic" charset="-128"/>
                <a:ea typeface="MS PGothic" charset="-128"/>
                <a:cs typeface="MS PGothic" charset="-128"/>
              </a:rPr>
              <a:t>スイッチ</a:t>
            </a:r>
            <a:endParaRPr lang="en-US" dirty="0">
              <a:solidFill>
                <a:srgbClr val="282828"/>
              </a:solidFill>
              <a:latin typeface="MS PGothic" charset="-128"/>
              <a:ea typeface="MS PGothic" charset="-128"/>
              <a:cs typeface="MS PGothic" charset="-128"/>
            </a:endParaRPr>
          </a:p>
        </p:txBody>
      </p:sp>
      <p:sp>
        <p:nvSpPr>
          <p:cNvPr id="5" name="Rectangle 4"/>
          <p:cNvSpPr/>
          <p:nvPr/>
        </p:nvSpPr>
        <p:spPr>
          <a:xfrm>
            <a:off x="1022840" y="2713740"/>
            <a:ext cx="2088688" cy="923330"/>
          </a:xfrm>
          <a:prstGeom prst="rect">
            <a:avLst/>
          </a:prstGeom>
        </p:spPr>
        <p:txBody>
          <a:bodyPr wrap="square">
            <a:spAutoFit/>
          </a:bodyPr>
          <a:lstStyle/>
          <a:p>
            <a:pPr algn="ctr" defTabSz="457189">
              <a:defRPr/>
            </a:pPr>
            <a:r>
              <a:rPr lang="en-US" dirty="0">
                <a:solidFill>
                  <a:srgbClr val="00BCEB">
                    <a:lumMod val="50000"/>
                  </a:srgbClr>
                </a:solidFill>
                <a:latin typeface="MS PGothic" charset="-128"/>
                <a:ea typeface="MS PGothic" charset="-128"/>
                <a:cs typeface="MS PGothic" charset="-128"/>
              </a:rPr>
              <a:t>Catalyst 9400</a:t>
            </a:r>
          </a:p>
          <a:p>
            <a:pPr algn="ctr" defTabSz="457189">
              <a:defRPr/>
            </a:pPr>
            <a:r>
              <a:rPr lang="ja-JP" altLang="en-US" dirty="0" smtClean="0">
                <a:solidFill>
                  <a:srgbClr val="282828"/>
                </a:solidFill>
                <a:latin typeface="MS PGothic" charset="-128"/>
                <a:ea typeface="MS PGothic" charset="-128"/>
                <a:cs typeface="MS PGothic" charset="-128"/>
              </a:rPr>
              <a:t>モジュラ型</a:t>
            </a:r>
            <a:endParaRPr lang="en-US" altLang="ja-JP" dirty="0" smtClean="0">
              <a:solidFill>
                <a:srgbClr val="282828"/>
              </a:solidFill>
              <a:latin typeface="MS PGothic" charset="-128"/>
              <a:ea typeface="MS PGothic" charset="-128"/>
              <a:cs typeface="MS PGothic" charset="-128"/>
            </a:endParaRPr>
          </a:p>
          <a:p>
            <a:pPr algn="ctr" defTabSz="457189">
              <a:defRPr/>
            </a:pPr>
            <a:r>
              <a:rPr lang="ja-JP" altLang="en-US" dirty="0" smtClean="0">
                <a:solidFill>
                  <a:srgbClr val="282828"/>
                </a:solidFill>
                <a:latin typeface="MS PGothic" charset="-128"/>
                <a:ea typeface="MS PGothic" charset="-128"/>
                <a:cs typeface="MS PGothic" charset="-128"/>
              </a:rPr>
              <a:t>アクセス</a:t>
            </a:r>
            <a:r>
              <a:rPr lang="en-US" altLang="ja-JP" dirty="0" smtClean="0">
                <a:solidFill>
                  <a:srgbClr val="282828"/>
                </a:solidFill>
                <a:latin typeface="MS PGothic" charset="-128"/>
                <a:ea typeface="MS PGothic" charset="-128"/>
                <a:cs typeface="MS PGothic" charset="-128"/>
              </a:rPr>
              <a:t> </a:t>
            </a:r>
            <a:r>
              <a:rPr lang="ja-JP" altLang="en-US" dirty="0" smtClean="0">
                <a:solidFill>
                  <a:srgbClr val="282828"/>
                </a:solidFill>
                <a:latin typeface="MS PGothic" charset="-128"/>
                <a:ea typeface="MS PGothic" charset="-128"/>
                <a:cs typeface="MS PGothic" charset="-128"/>
              </a:rPr>
              <a:t>スイッチ</a:t>
            </a:r>
            <a:endParaRPr lang="en-US" dirty="0">
              <a:solidFill>
                <a:srgbClr val="282828"/>
              </a:solidFill>
              <a:latin typeface="MS PGothic" charset="-128"/>
              <a:ea typeface="MS PGothic" charset="-128"/>
              <a:cs typeface="MS PGothic" charset="-128"/>
            </a:endParaRPr>
          </a:p>
        </p:txBody>
      </p:sp>
      <p:sp>
        <p:nvSpPr>
          <p:cNvPr id="6" name="Rectangle 5"/>
          <p:cNvSpPr/>
          <p:nvPr/>
        </p:nvSpPr>
        <p:spPr>
          <a:xfrm>
            <a:off x="802077" y="3845938"/>
            <a:ext cx="2309451" cy="923330"/>
          </a:xfrm>
          <a:prstGeom prst="rect">
            <a:avLst/>
          </a:prstGeom>
        </p:spPr>
        <p:txBody>
          <a:bodyPr wrap="square">
            <a:spAutoFit/>
          </a:bodyPr>
          <a:lstStyle/>
          <a:p>
            <a:pPr algn="ctr" defTabSz="457189">
              <a:defRPr/>
            </a:pPr>
            <a:r>
              <a:rPr lang="en-US" dirty="0">
                <a:solidFill>
                  <a:srgbClr val="00BCEB">
                    <a:lumMod val="50000"/>
                  </a:srgbClr>
                </a:solidFill>
                <a:latin typeface="MS PGothic" charset="-128"/>
                <a:ea typeface="MS PGothic" charset="-128"/>
                <a:cs typeface="MS PGothic" charset="-128"/>
              </a:rPr>
              <a:t>Catalyst 9500</a:t>
            </a:r>
          </a:p>
          <a:p>
            <a:pPr algn="ctr" defTabSz="457189">
              <a:defRPr/>
            </a:pPr>
            <a:r>
              <a:rPr lang="ja-JP" altLang="en-US" dirty="0" smtClean="0">
                <a:solidFill>
                  <a:srgbClr val="282828"/>
                </a:solidFill>
                <a:latin typeface="MS PGothic" charset="-128"/>
                <a:ea typeface="MS PGothic" charset="-128"/>
                <a:cs typeface="MS PGothic" charset="-128"/>
              </a:rPr>
              <a:t>固定型</a:t>
            </a:r>
            <a:endParaRPr lang="en-US" altLang="ja-JP" dirty="0" smtClean="0">
              <a:solidFill>
                <a:srgbClr val="282828"/>
              </a:solidFill>
              <a:latin typeface="MS PGothic" charset="-128"/>
              <a:ea typeface="MS PGothic" charset="-128"/>
              <a:cs typeface="MS PGothic" charset="-128"/>
            </a:endParaRPr>
          </a:p>
          <a:p>
            <a:pPr algn="ctr" defTabSz="457189">
              <a:defRPr/>
            </a:pPr>
            <a:r>
              <a:rPr lang="ja-JP" altLang="en-US" dirty="0" smtClean="0">
                <a:solidFill>
                  <a:srgbClr val="282828"/>
                </a:solidFill>
                <a:latin typeface="MS PGothic" charset="-128"/>
                <a:ea typeface="MS PGothic" charset="-128"/>
                <a:cs typeface="MS PGothic" charset="-128"/>
              </a:rPr>
              <a:t>コア</a:t>
            </a:r>
            <a:r>
              <a:rPr lang="en-US" altLang="ja-JP" dirty="0" smtClean="0">
                <a:solidFill>
                  <a:srgbClr val="282828"/>
                </a:solidFill>
                <a:latin typeface="MS PGothic" charset="-128"/>
                <a:ea typeface="MS PGothic" charset="-128"/>
                <a:cs typeface="MS PGothic" charset="-128"/>
              </a:rPr>
              <a:t> </a:t>
            </a:r>
            <a:r>
              <a:rPr lang="ja-JP" altLang="en-US" dirty="0" smtClean="0">
                <a:solidFill>
                  <a:srgbClr val="282828"/>
                </a:solidFill>
                <a:latin typeface="MS PGothic" charset="-128"/>
                <a:ea typeface="MS PGothic" charset="-128"/>
                <a:cs typeface="MS PGothic" charset="-128"/>
              </a:rPr>
              <a:t>スイッチ</a:t>
            </a:r>
            <a:endParaRPr lang="en-US" dirty="0">
              <a:solidFill>
                <a:srgbClr val="282828"/>
              </a:solidFill>
              <a:latin typeface="MS PGothic" charset="-128"/>
              <a:ea typeface="MS PGothic" charset="-128"/>
              <a:cs typeface="MS PGothic" charset="-128"/>
            </a:endParaRPr>
          </a:p>
        </p:txBody>
      </p:sp>
      <p:grpSp>
        <p:nvGrpSpPr>
          <p:cNvPr id="7" name="グループ化 16"/>
          <p:cNvGrpSpPr/>
          <p:nvPr/>
        </p:nvGrpSpPr>
        <p:grpSpPr>
          <a:xfrm>
            <a:off x="3506987" y="745068"/>
            <a:ext cx="1867072" cy="1759804"/>
            <a:chOff x="301540" y="1816224"/>
            <a:chExt cx="1261229" cy="1138470"/>
          </a:xfrm>
        </p:grpSpPr>
        <p:sp>
          <p:nvSpPr>
            <p:cNvPr id="8" name="32-Point Star 74"/>
            <p:cNvSpPr/>
            <p:nvPr/>
          </p:nvSpPr>
          <p:spPr>
            <a:xfrm>
              <a:off x="301540" y="1816224"/>
              <a:ext cx="1218752" cy="1138470"/>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005073"/>
                </a:solidFill>
                <a:latin typeface="MS PGothic" charset="-128"/>
                <a:ea typeface="MS PGothic" charset="-128"/>
                <a:cs typeface="MS PGothic" charset="-128"/>
              </a:endParaRPr>
            </a:p>
          </p:txBody>
        </p:sp>
        <p:sp>
          <p:nvSpPr>
            <p:cNvPr id="9" name="Rounded Rectangle 75"/>
            <p:cNvSpPr/>
            <p:nvPr/>
          </p:nvSpPr>
          <p:spPr>
            <a:xfrm>
              <a:off x="301540" y="2284505"/>
              <a:ext cx="1261229" cy="2307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dirty="0" smtClean="0">
                  <a:solidFill>
                    <a:srgbClr val="282828"/>
                  </a:solidFill>
                  <a:latin typeface="MS PGothic" charset="-128"/>
                  <a:ea typeface="MS PGothic" charset="-128"/>
                  <a:cs typeface="MS PGothic" charset="-128"/>
                </a:rPr>
                <a:t>ソフトウェア</a:t>
              </a:r>
              <a:endParaRPr lang="en-US" dirty="0">
                <a:solidFill>
                  <a:srgbClr val="282828"/>
                </a:solidFill>
                <a:latin typeface="MS PGothic" charset="-128"/>
                <a:ea typeface="MS PGothic" charset="-128"/>
                <a:cs typeface="MS PGothic" charset="-128"/>
              </a:endParaRPr>
            </a:p>
            <a:p>
              <a:pPr algn="ctr" defTabSz="457189"/>
              <a:r>
                <a:rPr lang="en-US" dirty="0" smtClean="0">
                  <a:solidFill>
                    <a:srgbClr val="282828"/>
                  </a:solidFill>
                  <a:latin typeface="MS PGothic" charset="-128"/>
                  <a:ea typeface="MS PGothic" charset="-128"/>
                  <a:cs typeface="MS PGothic" charset="-128"/>
                </a:rPr>
                <a:t>OS</a:t>
              </a:r>
              <a:endParaRPr lang="en-US" dirty="0">
                <a:solidFill>
                  <a:srgbClr val="282828"/>
                </a:solidFill>
                <a:latin typeface="MS PGothic" charset="-128"/>
                <a:ea typeface="MS PGothic" charset="-128"/>
                <a:cs typeface="MS PGothic" charset="-128"/>
              </a:endParaRPr>
            </a:p>
            <a:p>
              <a:pPr algn="ctr" defTabSz="457189"/>
              <a:r>
                <a:rPr lang="en-US" b="1" dirty="0">
                  <a:solidFill>
                    <a:srgbClr val="282828"/>
                  </a:solidFill>
                  <a:latin typeface="MS PGothic" charset="-128"/>
                  <a:ea typeface="MS PGothic" charset="-128"/>
                  <a:cs typeface="MS PGothic" charset="-128"/>
                </a:rPr>
                <a:t>Open IOS-XE</a:t>
              </a:r>
            </a:p>
          </p:txBody>
        </p:sp>
      </p:grpSp>
      <p:grpSp>
        <p:nvGrpSpPr>
          <p:cNvPr id="10" name="グループ化 19"/>
          <p:cNvGrpSpPr/>
          <p:nvPr/>
        </p:nvGrpSpPr>
        <p:grpSpPr>
          <a:xfrm>
            <a:off x="5981172" y="745067"/>
            <a:ext cx="2011361" cy="1705509"/>
            <a:chOff x="301540" y="2944583"/>
            <a:chExt cx="1218752" cy="1138470"/>
          </a:xfrm>
        </p:grpSpPr>
        <p:sp>
          <p:nvSpPr>
            <p:cNvPr id="11" name="Subtitle 2">
              <a:extLst>
                <a:ext uri="{FF2B5EF4-FFF2-40B4-BE49-F238E27FC236}">
                  <a16:creationId xmlns:a16="http://schemas.microsoft.com/office/drawing/2014/main" xmlns="" id="{414BE6AB-9747-463C-AF53-17E08DF57934}"/>
                </a:ext>
              </a:extLst>
            </p:cNvPr>
            <p:cNvSpPr txBox="1">
              <a:spLocks/>
            </p:cNvSpPr>
            <p:nvPr/>
          </p:nvSpPr>
          <p:spPr>
            <a:xfrm>
              <a:off x="484206" y="3327745"/>
              <a:ext cx="830654" cy="23091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378"/>
              <a:r>
                <a:rPr lang="en-US" sz="1800" dirty="0">
                  <a:solidFill>
                    <a:srgbClr val="4472C4">
                      <a:lumMod val="50000"/>
                    </a:srgbClr>
                  </a:solidFill>
                  <a:latin typeface="MS PGothic" charset="-128"/>
                  <a:ea typeface="MS PGothic" charset="-128"/>
                  <a:cs typeface="MS PGothic" charset="-128"/>
                </a:rPr>
                <a:t>Secure</a:t>
              </a:r>
            </a:p>
            <a:p>
              <a:pPr algn="l" defTabSz="914378">
                <a:spcBef>
                  <a:spcPts val="300"/>
                </a:spcBef>
              </a:pPr>
              <a:r>
                <a:rPr lang="en-US" sz="1800" dirty="0">
                  <a:solidFill>
                    <a:prstClr val="black"/>
                  </a:solidFill>
                  <a:latin typeface="MS PGothic" charset="-128"/>
                  <a:ea typeface="MS PGothic" charset="-128"/>
                  <a:cs typeface="MS PGothic" charset="-128"/>
                </a:rPr>
                <a:t/>
              </a:r>
              <a:br>
                <a:rPr lang="en-US" sz="1800" dirty="0">
                  <a:solidFill>
                    <a:prstClr val="black"/>
                  </a:solidFill>
                  <a:latin typeface="MS PGothic" charset="-128"/>
                  <a:ea typeface="MS PGothic" charset="-128"/>
                  <a:cs typeface="MS PGothic" charset="-128"/>
                </a:rPr>
              </a:br>
              <a:endParaRPr lang="en-US" sz="1800" dirty="0">
                <a:solidFill>
                  <a:prstClr val="black"/>
                </a:solidFill>
                <a:latin typeface="MS PGothic" charset="-128"/>
                <a:ea typeface="MS PGothic" charset="-128"/>
                <a:cs typeface="MS PGothic" charset="-128"/>
              </a:endParaRPr>
            </a:p>
          </p:txBody>
        </p:sp>
        <p:sp>
          <p:nvSpPr>
            <p:cNvPr id="12" name="32-Point Star 58"/>
            <p:cNvSpPr/>
            <p:nvPr/>
          </p:nvSpPr>
          <p:spPr>
            <a:xfrm>
              <a:off x="301540" y="2944583"/>
              <a:ext cx="1218752" cy="1138470"/>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005073"/>
                </a:solidFill>
                <a:latin typeface="MS PGothic" charset="-128"/>
                <a:ea typeface="MS PGothic" charset="-128"/>
                <a:cs typeface="MS PGothic" charset="-128"/>
              </a:endParaRPr>
            </a:p>
          </p:txBody>
        </p:sp>
        <p:sp>
          <p:nvSpPr>
            <p:cNvPr id="13" name="Rounded Rectangle 69"/>
            <p:cNvSpPr/>
            <p:nvPr/>
          </p:nvSpPr>
          <p:spPr>
            <a:xfrm>
              <a:off x="334195" y="3170660"/>
              <a:ext cx="1163177" cy="6966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dirty="0">
                  <a:solidFill>
                    <a:srgbClr val="282828"/>
                  </a:solidFill>
                  <a:latin typeface="MS PGothic" charset="-128"/>
                  <a:ea typeface="MS PGothic" charset="-128"/>
                  <a:cs typeface="MS PGothic" charset="-128"/>
                </a:rPr>
                <a:t>統合された</a:t>
              </a:r>
              <a:r>
                <a:rPr lang="en-US" altLang="ja-JP" dirty="0">
                  <a:solidFill>
                    <a:srgbClr val="282828"/>
                  </a:solidFill>
                  <a:latin typeface="MS PGothic" charset="-128"/>
                  <a:ea typeface="MS PGothic" charset="-128"/>
                  <a:cs typeface="MS PGothic" charset="-128"/>
                </a:rPr>
                <a:t/>
              </a:r>
              <a:br>
                <a:rPr lang="en-US" altLang="ja-JP" dirty="0">
                  <a:solidFill>
                    <a:srgbClr val="282828"/>
                  </a:solidFill>
                  <a:latin typeface="MS PGothic" charset="-128"/>
                  <a:ea typeface="MS PGothic" charset="-128"/>
                  <a:cs typeface="MS PGothic" charset="-128"/>
                </a:rPr>
              </a:br>
              <a:r>
                <a:rPr lang="ja-JP" altLang="en-US" dirty="0">
                  <a:solidFill>
                    <a:srgbClr val="282828"/>
                  </a:solidFill>
                  <a:latin typeface="MS PGothic" charset="-128"/>
                  <a:ea typeface="MS PGothic" charset="-128"/>
                  <a:cs typeface="MS PGothic" charset="-128"/>
                </a:rPr>
                <a:t>ライセンス</a:t>
              </a:r>
              <a:endParaRPr lang="en-US" dirty="0">
                <a:solidFill>
                  <a:srgbClr val="282828"/>
                </a:solidFill>
                <a:latin typeface="MS PGothic" charset="-128"/>
                <a:ea typeface="MS PGothic" charset="-128"/>
                <a:cs typeface="MS PGothic" charset="-128"/>
              </a:endParaRPr>
            </a:p>
          </p:txBody>
        </p:sp>
      </p:grpSp>
      <p:grpSp>
        <p:nvGrpSpPr>
          <p:cNvPr id="14" name="グループ化 23"/>
          <p:cNvGrpSpPr/>
          <p:nvPr/>
        </p:nvGrpSpPr>
        <p:grpSpPr>
          <a:xfrm>
            <a:off x="1057779" y="745068"/>
            <a:ext cx="2107160" cy="1759804"/>
            <a:chOff x="301540" y="681752"/>
            <a:chExt cx="1250447" cy="1138470"/>
          </a:xfrm>
        </p:grpSpPr>
        <p:sp>
          <p:nvSpPr>
            <p:cNvPr id="15" name="32-Point Star 64"/>
            <p:cNvSpPr/>
            <p:nvPr/>
          </p:nvSpPr>
          <p:spPr>
            <a:xfrm>
              <a:off x="301540" y="681752"/>
              <a:ext cx="1218752" cy="1138470"/>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srgbClr val="005073"/>
                </a:solidFill>
                <a:latin typeface="MS PGothic" charset="-128"/>
                <a:ea typeface="MS PGothic" charset="-128"/>
                <a:cs typeface="MS PGothic" charset="-128"/>
              </a:endParaRPr>
            </a:p>
          </p:txBody>
        </p:sp>
        <p:sp>
          <p:nvSpPr>
            <p:cNvPr id="16" name="Rounded Rectangle 65"/>
            <p:cNvSpPr/>
            <p:nvPr/>
          </p:nvSpPr>
          <p:spPr>
            <a:xfrm>
              <a:off x="301540" y="1094312"/>
              <a:ext cx="1250447" cy="373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ja-JP" altLang="en-US" dirty="0" smtClean="0">
                  <a:solidFill>
                    <a:srgbClr val="282828"/>
                  </a:solidFill>
                  <a:latin typeface="MS PGothic" charset="-128"/>
                  <a:ea typeface="MS PGothic" charset="-128"/>
                  <a:cs typeface="MS PGothic" charset="-128"/>
                </a:rPr>
                <a:t>ハードウェア</a:t>
              </a:r>
              <a:endParaRPr lang="en-US" dirty="0" smtClean="0">
                <a:solidFill>
                  <a:srgbClr val="282828"/>
                </a:solidFill>
                <a:latin typeface="MS PGothic" charset="-128"/>
                <a:ea typeface="MS PGothic" charset="-128"/>
                <a:cs typeface="MS PGothic" charset="-128"/>
              </a:endParaRPr>
            </a:p>
            <a:p>
              <a:pPr algn="ctr" defTabSz="457189"/>
              <a:r>
                <a:rPr lang="en-US" dirty="0" smtClean="0">
                  <a:solidFill>
                    <a:srgbClr val="282828"/>
                  </a:solidFill>
                  <a:latin typeface="MS PGothic" charset="-128"/>
                  <a:ea typeface="MS PGothic" charset="-128"/>
                  <a:cs typeface="MS PGothic" charset="-128"/>
                </a:rPr>
                <a:t>ASIC</a:t>
              </a:r>
              <a:endParaRPr lang="en-US" dirty="0">
                <a:solidFill>
                  <a:srgbClr val="282828"/>
                </a:solidFill>
                <a:latin typeface="MS PGothic" charset="-128"/>
                <a:ea typeface="MS PGothic" charset="-128"/>
                <a:cs typeface="MS PGothic" charset="-128"/>
              </a:endParaRPr>
            </a:p>
            <a:p>
              <a:pPr algn="ctr" defTabSz="457189"/>
              <a:r>
                <a:rPr lang="en-US" b="1" dirty="0">
                  <a:solidFill>
                    <a:srgbClr val="282828"/>
                  </a:solidFill>
                  <a:latin typeface="MS PGothic" charset="-128"/>
                  <a:ea typeface="MS PGothic" charset="-128"/>
                  <a:cs typeface="MS PGothic" charset="-128"/>
                </a:rPr>
                <a:t>UADP 2.0</a:t>
              </a:r>
            </a:p>
          </p:txBody>
        </p:sp>
      </p:grpSp>
    </p:spTree>
    <p:extLst>
      <p:ext uri="{BB962C8B-B14F-4D97-AF65-F5344CB8AC3E}">
        <p14:creationId xmlns:p14="http://schemas.microsoft.com/office/powerpoint/2010/main" val="726532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2"/>
          <p:cNvSpPr txBox="1">
            <a:spLocks/>
          </p:cNvSpPr>
          <p:nvPr/>
        </p:nvSpPr>
        <p:spPr bwMode="auto">
          <a:xfrm>
            <a:off x="349535" y="349337"/>
            <a:ext cx="8345488" cy="2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ja-JP" altLang="en-US" smtClean="0">
                <a:latin typeface="メイリオ" panose="020B0604030504040204" pitchFamily="50" charset="-128"/>
                <a:ea typeface="メイリオ" panose="020B0604030504040204" pitchFamily="50" charset="-128"/>
                <a:cs typeface="メイリオ" panose="020B0604030504040204" pitchFamily="50" charset="-128"/>
              </a:rPr>
              <a:t>静岡銀行様　導入事例</a:t>
            </a: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タイトル 2"/>
          <p:cNvSpPr txBox="1">
            <a:spLocks/>
          </p:cNvSpPr>
          <p:nvPr/>
        </p:nvSpPr>
        <p:spPr bwMode="auto">
          <a:xfrm>
            <a:off x="486325" y="782907"/>
            <a:ext cx="8065476" cy="389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無線</a:t>
            </a:r>
            <a:r>
              <a:rPr kumimoji="1" altLang="ja-JP"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LAN</a:t>
            </a:r>
            <a:r>
              <a:rPr kumimoji="1" lang="ja-JP" altLang="en-US"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環境とすることで、場所を限定せずに</a:t>
            </a:r>
            <a:r>
              <a:rPr kumimoji="1" altLang="ja-JP"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の利用が可能となり</a:t>
            </a:r>
            <a:r>
              <a:rPr kumimoji="1" lang="ja-JP" altLang="en-US" sz="1600" dirty="0" smtClean="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altLang="ja-JP" sz="1600" dirty="0" smtClean="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資料を持ちはこばず打合せ</a:t>
            </a:r>
            <a:r>
              <a:rPr kumimoji="1" lang="ja-JP" altLang="en-US"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が</a:t>
            </a:r>
            <a:r>
              <a:rPr kumimoji="1" lang="ja-JP" altLang="en-US" sz="1600" dirty="0" smtClean="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可能</a:t>
            </a:r>
            <a:endParaRPr kumimoji="1" lang="ja-JP" altLang="en-US" sz="16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029" y="1288836"/>
            <a:ext cx="1516063" cy="2183687"/>
          </a:xfrm>
          <a:prstGeom prst="rect">
            <a:avLst/>
          </a:prstGeom>
        </p:spPr>
      </p:pic>
      <p:pic>
        <p:nvPicPr>
          <p:cNvPr id="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8778" y="1341978"/>
            <a:ext cx="3109793" cy="212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F:\01.BUSINESS\1．WADADESIGN業務\07_NMS(2013)\NMS鈴資料\画像\ＳＢエスノ写真4階(suzu)_111025\IMG_008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6237" y="1322163"/>
            <a:ext cx="3138026" cy="23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0091" y="3707309"/>
            <a:ext cx="1564898" cy="1067746"/>
          </a:xfrm>
          <a:prstGeom prst="rect">
            <a:avLst/>
          </a:prstGeom>
        </p:spPr>
      </p:pic>
      <p:pic>
        <p:nvPicPr>
          <p:cNvPr id="23" name="Picture 14" descr="C:\Users\WADAK\Desktop\営業3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64989" y="3654037"/>
            <a:ext cx="1237162" cy="92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64927" y="4418484"/>
            <a:ext cx="1214184" cy="193566"/>
          </a:xfrm>
          <a:prstGeom prst="rect">
            <a:avLst/>
          </a:prstGeom>
        </p:spPr>
      </p:pic>
      <p:grpSp>
        <p:nvGrpSpPr>
          <p:cNvPr id="25" name="Group 14"/>
          <p:cNvGrpSpPr>
            <a:grpSpLocks/>
          </p:cNvGrpSpPr>
          <p:nvPr/>
        </p:nvGrpSpPr>
        <p:grpSpPr bwMode="auto">
          <a:xfrm>
            <a:off x="194107" y="3321984"/>
            <a:ext cx="2267953" cy="1453071"/>
            <a:chOff x="601" y="2617"/>
            <a:chExt cx="1414" cy="1414"/>
          </a:xfrm>
        </p:grpSpPr>
        <p:pic>
          <p:nvPicPr>
            <p:cNvPr id="26" name="Picture 15" descr="EU,ヨーロッパ,丸,交通,円,標識,欧州,禁止,規制標識,車両,通行止め,進入禁止,道路標識"/>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 y="2617"/>
              <a:ext cx="1414"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6"/>
            <p:cNvSpPr>
              <a:spLocks noChangeArrowheads="1"/>
            </p:cNvSpPr>
            <p:nvPr/>
          </p:nvSpPr>
          <p:spPr bwMode="auto">
            <a:xfrm>
              <a:off x="760" y="2808"/>
              <a:ext cx="992" cy="1040"/>
            </a:xfrm>
            <a:prstGeom prst="ellipse">
              <a:avLst/>
            </a:prstGeom>
            <a:solidFill>
              <a:sysClr val="window" lastClr="FFFFFF">
                <a:alpha val="59999"/>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77" tIns="45689" rIns="91377" bIns="45689"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914400" eaLnBrk="1" hangingPunct="1">
                <a:spcBef>
                  <a:spcPct val="0"/>
                </a:spcBef>
                <a:buFontTx/>
                <a:buNone/>
                <a:defRPr/>
              </a:pPr>
              <a:r>
                <a:rPr lang="en-US" altLang="ja-JP" sz="1800" kern="0" dirty="0">
                  <a:solidFill>
                    <a:prstClr val="black"/>
                  </a:solidFill>
                  <a:latin typeface="MS PGothic" charset="-128"/>
                  <a:ea typeface="MS PGothic" charset="-128"/>
                  <a:cs typeface="MS PGothic" charset="-128"/>
                </a:rPr>
                <a:t>PC</a:t>
              </a:r>
              <a:r>
                <a:rPr lang="ja-JP" altLang="en-US" sz="1800" kern="0" dirty="0">
                  <a:solidFill>
                    <a:prstClr val="black"/>
                  </a:solidFill>
                  <a:latin typeface="MS PGothic" charset="-128"/>
                  <a:ea typeface="MS PGothic" charset="-128"/>
                  <a:cs typeface="MS PGothic" charset="-128"/>
                </a:rPr>
                <a:t>を持ち運び</a:t>
              </a:r>
            </a:p>
            <a:p>
              <a:pPr algn="ctr" defTabSz="914400" eaLnBrk="1" hangingPunct="1">
                <a:spcBef>
                  <a:spcPct val="0"/>
                </a:spcBef>
                <a:buFontTx/>
                <a:buNone/>
                <a:defRPr/>
              </a:pPr>
              <a:r>
                <a:rPr lang="ja-JP" altLang="en-US" sz="1800" kern="0" dirty="0">
                  <a:solidFill>
                    <a:prstClr val="black"/>
                  </a:solidFill>
                  <a:latin typeface="MS PGothic" charset="-128"/>
                  <a:ea typeface="MS PGothic" charset="-128"/>
                  <a:cs typeface="MS PGothic" charset="-128"/>
                </a:rPr>
                <a:t>場所を問わず</a:t>
              </a:r>
            </a:p>
            <a:p>
              <a:pPr algn="ctr" defTabSz="914400" eaLnBrk="1" hangingPunct="1">
                <a:spcBef>
                  <a:spcPct val="0"/>
                </a:spcBef>
                <a:buFontTx/>
                <a:buNone/>
                <a:defRPr/>
              </a:pPr>
              <a:r>
                <a:rPr lang="ja-JP" altLang="en-US" sz="1800" kern="0" dirty="0">
                  <a:solidFill>
                    <a:prstClr val="black"/>
                  </a:solidFill>
                  <a:latin typeface="MS PGothic" charset="-128"/>
                  <a:ea typeface="MS PGothic" charset="-128"/>
                  <a:cs typeface="MS PGothic" charset="-128"/>
                </a:rPr>
                <a:t>会議開催可能</a:t>
              </a:r>
            </a:p>
          </p:txBody>
        </p:sp>
      </p:grpSp>
      <p:grpSp>
        <p:nvGrpSpPr>
          <p:cNvPr id="28" name="Group 14"/>
          <p:cNvGrpSpPr>
            <a:grpSpLocks/>
          </p:cNvGrpSpPr>
          <p:nvPr/>
        </p:nvGrpSpPr>
        <p:grpSpPr bwMode="auto">
          <a:xfrm>
            <a:off x="3111469" y="3302569"/>
            <a:ext cx="2386510" cy="1557298"/>
            <a:chOff x="783" y="2578"/>
            <a:chExt cx="1414" cy="1414"/>
          </a:xfrm>
        </p:grpSpPr>
        <p:pic>
          <p:nvPicPr>
            <p:cNvPr id="29" name="Picture 15" descr="EU,ヨーロッパ,丸,交通,円,標識,欧州,禁止,規制標識,車両,通行止め,進入禁止,道路標識"/>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3" y="2578"/>
              <a:ext cx="1414"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16"/>
            <p:cNvSpPr>
              <a:spLocks noChangeArrowheads="1"/>
            </p:cNvSpPr>
            <p:nvPr/>
          </p:nvSpPr>
          <p:spPr bwMode="auto">
            <a:xfrm>
              <a:off x="942" y="2769"/>
              <a:ext cx="992" cy="1040"/>
            </a:xfrm>
            <a:prstGeom prst="ellipse">
              <a:avLst/>
            </a:prstGeom>
            <a:solidFill>
              <a:sysClr val="window" lastClr="FFFFFF">
                <a:alpha val="59999"/>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77" tIns="45689" rIns="91377" bIns="45689"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914400" eaLnBrk="1" hangingPunct="1">
                <a:spcBef>
                  <a:spcPct val="0"/>
                </a:spcBef>
                <a:buFontTx/>
                <a:buNone/>
                <a:defRPr/>
              </a:pPr>
              <a:r>
                <a:rPr lang="ja-JP" altLang="en-US" sz="1800" kern="0" dirty="0">
                  <a:solidFill>
                    <a:prstClr val="black"/>
                  </a:solidFill>
                  <a:latin typeface="MS PGothic" charset="-128"/>
                  <a:ea typeface="MS PGothic" charset="-128"/>
                  <a:cs typeface="MS PGothic" charset="-128"/>
                </a:rPr>
                <a:t>ﾌﾘｰｱﾄﾞﾚｽと</a:t>
              </a:r>
            </a:p>
            <a:p>
              <a:pPr algn="ctr" defTabSz="914400" eaLnBrk="1" hangingPunct="1">
                <a:spcBef>
                  <a:spcPct val="0"/>
                </a:spcBef>
                <a:buFontTx/>
                <a:buNone/>
                <a:defRPr/>
              </a:pPr>
              <a:r>
                <a:rPr lang="ja-JP" altLang="en-US" sz="1800" kern="0" dirty="0" smtClean="0">
                  <a:solidFill>
                    <a:prstClr val="black"/>
                  </a:solidFill>
                  <a:latin typeface="MS PGothic" charset="-128"/>
                  <a:ea typeface="MS PGothic" charset="-128"/>
                  <a:cs typeface="MS PGothic" charset="-128"/>
                </a:rPr>
                <a:t>ﾍﾟｰﾊﾟｰﾚｽ化</a:t>
              </a:r>
              <a:endParaRPr lang="en-US" altLang="ja-JP" sz="1800" kern="0" dirty="0" smtClean="0">
                <a:solidFill>
                  <a:prstClr val="black"/>
                </a:solidFill>
                <a:latin typeface="MS PGothic" charset="-128"/>
                <a:ea typeface="MS PGothic" charset="-128"/>
                <a:cs typeface="MS PGothic" charset="-128"/>
              </a:endParaRPr>
            </a:p>
            <a:p>
              <a:pPr algn="ctr" defTabSz="914400" eaLnBrk="1" hangingPunct="1">
                <a:spcBef>
                  <a:spcPct val="0"/>
                </a:spcBef>
                <a:buFontTx/>
                <a:buNone/>
                <a:defRPr/>
              </a:pPr>
              <a:r>
                <a:rPr lang="ja-JP" altLang="en-US" sz="1800" kern="0" dirty="0" smtClean="0">
                  <a:solidFill>
                    <a:prstClr val="black"/>
                  </a:solidFill>
                  <a:latin typeface="MS PGothic" charset="-128"/>
                  <a:ea typeface="MS PGothic" charset="-128"/>
                  <a:cs typeface="MS PGothic" charset="-128"/>
                </a:rPr>
                <a:t>を促進</a:t>
              </a:r>
              <a:endParaRPr lang="ja-JP" altLang="en-US" sz="1800" kern="0" dirty="0">
                <a:solidFill>
                  <a:prstClr val="black"/>
                </a:solidFill>
                <a:latin typeface="MS PGothic" charset="-128"/>
                <a:ea typeface="MS PGothic" charset="-128"/>
                <a:cs typeface="MS PGothic" charset="-128"/>
              </a:endParaRPr>
            </a:p>
          </p:txBody>
        </p:sp>
      </p:grpSp>
      <p:sp>
        <p:nvSpPr>
          <p:cNvPr id="31" name="Right Arrow 30"/>
          <p:cNvSpPr/>
          <p:nvPr/>
        </p:nvSpPr>
        <p:spPr>
          <a:xfrm rot="10800000">
            <a:off x="4835991" y="2137008"/>
            <a:ext cx="844099" cy="837257"/>
          </a:xfrm>
          <a:prstGeom prst="rightArrow">
            <a:avLst/>
          </a:prstGeom>
          <a:solidFill>
            <a:srgbClr val="36A4D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Tree>
    <p:extLst>
      <p:ext uri="{BB962C8B-B14F-4D97-AF65-F5344CB8AC3E}">
        <p14:creationId xmlns:p14="http://schemas.microsoft.com/office/powerpoint/2010/main" val="902064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ja-JP" altLang="en-US" dirty="0" smtClean="0">
                <a:latin typeface="MS PGothic" charset="-128"/>
                <a:ea typeface="MS PGothic" charset="-128"/>
                <a:cs typeface="MS PGothic" charset="-128"/>
              </a:rPr>
              <a:t>機能強化された</a:t>
            </a:r>
            <a:r>
              <a:rPr lang="en-US" altLang="ja-JP" dirty="0">
                <a:latin typeface="MS PGothic" charset="-128"/>
                <a:ea typeface="MS PGothic" charset="-128"/>
                <a:cs typeface="MS PGothic" charset="-128"/>
              </a:rPr>
              <a:t/>
            </a:r>
            <a:br>
              <a:rPr lang="en-US" altLang="ja-JP" dirty="0">
                <a:latin typeface="MS PGothic" charset="-128"/>
                <a:ea typeface="MS PGothic" charset="-128"/>
                <a:cs typeface="MS PGothic" charset="-128"/>
              </a:rPr>
            </a:br>
            <a:r>
              <a:rPr lang="ja-JP" altLang="en-US" dirty="0" smtClean="0">
                <a:latin typeface="MS PGothic" charset="-128"/>
                <a:ea typeface="MS PGothic" charset="-128"/>
                <a:cs typeface="MS PGothic" charset="-128"/>
              </a:rPr>
              <a:t>モビリティ　エキスプレス（</a:t>
            </a:r>
            <a:r>
              <a:rPr lang="en-US" altLang="ja-JP" dirty="0" smtClean="0">
                <a:latin typeface="MS PGothic" charset="-128"/>
                <a:ea typeface="MS PGothic" charset="-128"/>
                <a:cs typeface="MS PGothic" charset="-128"/>
              </a:rPr>
              <a:t>ME)</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sz="3600" dirty="0" smtClean="0">
                <a:latin typeface="MS PGothic" charset="-128"/>
                <a:ea typeface="MS PGothic" charset="-128"/>
                <a:cs typeface="MS PGothic" charset="-128"/>
              </a:rPr>
              <a:t>（コントローラ内蔵アクセスポイント）</a:t>
            </a:r>
            <a:endParaRPr lang="en-US" sz="3600" dirty="0">
              <a:latin typeface="MS PGothic" charset="-128"/>
              <a:ea typeface="MS PGothic" charset="-128"/>
              <a:cs typeface="MS PGothic" charset="-128"/>
            </a:endParaRPr>
          </a:p>
        </p:txBody>
      </p:sp>
    </p:spTree>
    <p:extLst>
      <p:ext uri="{BB962C8B-B14F-4D97-AF65-F5344CB8AC3E}">
        <p14:creationId xmlns:p14="http://schemas.microsoft.com/office/powerpoint/2010/main" val="145464629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タイトル 5"/>
          <p:cNvSpPr txBox="1">
            <a:spLocks/>
          </p:cNvSpPr>
          <p:nvPr/>
        </p:nvSpPr>
        <p:spPr>
          <a:xfrm>
            <a:off x="306395" y="166122"/>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無線</a:t>
            </a:r>
            <a:r>
              <a:rPr lang="en-US" altLang="ja-JP" smtClean="0">
                <a:latin typeface="MS PGothic" charset="-128"/>
                <a:ea typeface="MS PGothic" charset="-128"/>
                <a:cs typeface="MS PGothic" charset="-128"/>
              </a:rPr>
              <a:t>LAN</a:t>
            </a:r>
            <a:r>
              <a:rPr lang="ja-JP" altLang="en-US" smtClean="0">
                <a:latin typeface="MS PGothic" charset="-128"/>
                <a:ea typeface="MS PGothic" charset="-128"/>
                <a:cs typeface="MS PGothic" charset="-128"/>
              </a:rPr>
              <a:t>システムのタイプ</a:t>
            </a:r>
            <a:endParaRPr kumimoji="1" lang="ja-JP" altLang="en-US">
              <a:latin typeface="MS PGothic" charset="-128"/>
              <a:ea typeface="MS PGothic" charset="-128"/>
              <a:cs typeface="MS PGothic" charset="-128"/>
            </a:endParaRPr>
          </a:p>
        </p:txBody>
      </p:sp>
      <p:sp>
        <p:nvSpPr>
          <p:cNvPr id="39" name="Slide Number Placeholder 2"/>
          <p:cNvSpPr txBox="1">
            <a:spLocks/>
          </p:cNvSpPr>
          <p:nvPr/>
        </p:nvSpPr>
        <p:spPr>
          <a:xfrm>
            <a:off x="0" y="4702175"/>
            <a:ext cx="381000" cy="2857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1pPr>
            <a:lvl2pPr marL="742950" indent="-28575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2pPr>
            <a:lvl3pPr marL="1143000" indent="-22860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3pPr>
            <a:lvl4pPr marL="1600200" indent="-22860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4pPr>
            <a:lvl5pPr marL="2057400" indent="-22860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5pPr>
            <a:lvl6pPr marL="25146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6pPr>
            <a:lvl7pPr marL="29718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7pPr>
            <a:lvl8pPr marL="34290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8pPr>
            <a:lvl9pPr marL="38862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9pPr>
          </a:lstStyle>
          <a:p>
            <a:fld id="{D4F5D546-A16E-4E6E-8025-45A0DB403050}" type="slidenum">
              <a:rPr lang="en-US" altLang="ja-JP" sz="1200" smtClean="0">
                <a:solidFill>
                  <a:srgbClr val="FFFFFF"/>
                </a:solidFill>
                <a:latin typeface="MS PGothic" charset="-128"/>
                <a:ea typeface="MS PGothic" charset="-128"/>
                <a:cs typeface="MS PGothic" charset="-128"/>
              </a:rPr>
              <a:pPr/>
              <a:t>62</a:t>
            </a:fld>
            <a:endParaRPr lang="en-US" altLang="ja-JP" sz="1200">
              <a:solidFill>
                <a:srgbClr val="FFFFFF"/>
              </a:solidFill>
              <a:latin typeface="MS PGothic" charset="-128"/>
              <a:ea typeface="MS PGothic" charset="-128"/>
              <a:cs typeface="MS PGothic" charset="-128"/>
            </a:endParaRPr>
          </a:p>
        </p:txBody>
      </p:sp>
      <p:sp>
        <p:nvSpPr>
          <p:cNvPr id="40"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2000" smtClean="0">
              <a:solidFill>
                <a:srgbClr val="FF3300"/>
              </a:solidFill>
              <a:latin typeface="MS PGothic" charset="-128"/>
              <a:ea typeface="MS PGothic" charset="-128"/>
              <a:cs typeface="MS PGothic" charset="-128"/>
            </a:endParaRPr>
          </a:p>
        </p:txBody>
      </p:sp>
      <p:sp>
        <p:nvSpPr>
          <p:cNvPr id="41" name="Text Box 9"/>
          <p:cNvSpPr txBox="1">
            <a:spLocks noChangeArrowheads="1"/>
          </p:cNvSpPr>
          <p:nvPr/>
        </p:nvSpPr>
        <p:spPr bwMode="auto">
          <a:xfrm>
            <a:off x="917567" y="1088746"/>
            <a:ext cx="95410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自律型</a:t>
            </a:r>
            <a:endParaRPr kumimoji="1" lang="en-US" altLang="ja-JP" sz="2000" b="1" dirty="0" smtClean="0">
              <a:solidFill>
                <a:srgbClr val="000000"/>
              </a:solidFill>
              <a:latin typeface="MS PGothic" charset="-128"/>
              <a:ea typeface="MS PGothic" charset="-128"/>
              <a:cs typeface="MS PGothic" charset="-128"/>
            </a:endParaRPr>
          </a:p>
        </p:txBody>
      </p:sp>
      <p:sp>
        <p:nvSpPr>
          <p:cNvPr id="42"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sp>
        <p:nvSpPr>
          <p:cNvPr id="43" name="AutoShape 24"/>
          <p:cNvSpPr>
            <a:spLocks noChangeArrowheads="1"/>
          </p:cNvSpPr>
          <p:nvPr/>
        </p:nvSpPr>
        <p:spPr bwMode="auto">
          <a:xfrm>
            <a:off x="2851151" y="1033462"/>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MS PGothic" charset="-128"/>
              <a:ea typeface="MS PGothic" charset="-128"/>
              <a:cs typeface="MS PGothic" charset="-128"/>
            </a:endParaRPr>
          </a:p>
        </p:txBody>
      </p:sp>
      <p:cxnSp>
        <p:nvCxnSpPr>
          <p:cNvPr id="44" name="直線コネクタ 474"/>
          <p:cNvCxnSpPr>
            <a:cxnSpLocks noChangeAspect="1" noChangeShapeType="1"/>
          </p:cNvCxnSpPr>
          <p:nvPr/>
        </p:nvCxnSpPr>
        <p:spPr bwMode="auto">
          <a:xfrm>
            <a:off x="3664260" y="2256821"/>
            <a:ext cx="1" cy="54523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sp>
        <p:nvSpPr>
          <p:cNvPr id="45" name="Text Box 34"/>
          <p:cNvSpPr txBox="1">
            <a:spLocks noChangeArrowheads="1"/>
          </p:cNvSpPr>
          <p:nvPr/>
        </p:nvSpPr>
        <p:spPr bwMode="auto">
          <a:xfrm>
            <a:off x="2851152" y="1092543"/>
            <a:ext cx="30464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集中管理型</a:t>
            </a:r>
          </a:p>
        </p:txBody>
      </p:sp>
      <p:sp>
        <p:nvSpPr>
          <p:cNvPr id="46" name="Line 35"/>
          <p:cNvSpPr>
            <a:spLocks noChangeShapeType="1"/>
          </p:cNvSpPr>
          <p:nvPr/>
        </p:nvSpPr>
        <p:spPr bwMode="auto">
          <a:xfrm>
            <a:off x="2800350" y="882252"/>
            <a:ext cx="0" cy="392513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pic>
        <p:nvPicPr>
          <p:cNvPr id="47" name="Picture 33"/>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52" y="2768417"/>
            <a:ext cx="880072" cy="5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AutoShape 24"/>
          <p:cNvSpPr>
            <a:spLocks noChangeArrowheads="1"/>
          </p:cNvSpPr>
          <p:nvPr/>
        </p:nvSpPr>
        <p:spPr bwMode="auto">
          <a:xfrm>
            <a:off x="339587"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en-US" altLang="ja-JP" sz="2400" dirty="0" err="1" smtClean="0">
                <a:solidFill>
                  <a:srgbClr val="FFFFFF"/>
                </a:solidFill>
                <a:latin typeface="MS PGothic" charset="-128"/>
                <a:ea typeface="MS PGothic" charset="-128"/>
                <a:cs typeface="MS PGothic" charset="-128"/>
              </a:rPr>
              <a:t>Aironet</a:t>
            </a:r>
            <a:r>
              <a:rPr kumimoji="1" lang="ja-JP" altLang="en-US" sz="2400" dirty="0">
                <a:solidFill>
                  <a:srgbClr val="FFFFFF"/>
                </a:solidFill>
                <a:latin typeface="MS PGothic" charset="-128"/>
                <a:ea typeface="MS PGothic" charset="-128"/>
                <a:cs typeface="MS PGothic" charset="-128"/>
              </a:rPr>
              <a:t>シリーズ</a:t>
            </a:r>
            <a:endParaRPr kumimoji="1" lang="en-US" altLang="ja-JP" sz="2400" dirty="0" smtClean="0">
              <a:solidFill>
                <a:srgbClr val="FFFFFF"/>
              </a:solidFill>
              <a:latin typeface="MS PGothic" charset="-128"/>
              <a:ea typeface="MS PGothic" charset="-128"/>
              <a:cs typeface="MS PGothic" charset="-128"/>
            </a:endParaRPr>
          </a:p>
        </p:txBody>
      </p:sp>
      <p:sp>
        <p:nvSpPr>
          <p:cNvPr id="49" name="TextBox 48"/>
          <p:cNvSpPr txBox="1"/>
          <p:nvPr/>
        </p:nvSpPr>
        <p:spPr>
          <a:xfrm>
            <a:off x="4631638" y="1975046"/>
            <a:ext cx="131020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50" name="TextBox 49"/>
          <p:cNvSpPr txBox="1"/>
          <p:nvPr/>
        </p:nvSpPr>
        <p:spPr>
          <a:xfrm>
            <a:off x="4211074" y="2874809"/>
            <a:ext cx="1797821"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51" name="TextBox 50"/>
          <p:cNvSpPr txBox="1"/>
          <p:nvPr/>
        </p:nvSpPr>
        <p:spPr>
          <a:xfrm>
            <a:off x="852479" y="2786289"/>
            <a:ext cx="1668734" cy="355449"/>
          </a:xfrm>
          <a:prstGeom prst="roundRect">
            <a:avLst/>
          </a:prstGeom>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52"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7797" y="2479346"/>
            <a:ext cx="585573" cy="601638"/>
          </a:xfrm>
          <a:prstGeom prst="rect">
            <a:avLst/>
          </a:prstGeom>
        </p:spPr>
      </p:pic>
      <p:pic>
        <p:nvPicPr>
          <p:cNvPr id="53"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6649" y="2583023"/>
            <a:ext cx="585573" cy="601638"/>
          </a:xfrm>
          <a:prstGeom prst="rect">
            <a:avLst/>
          </a:prstGeom>
        </p:spPr>
      </p:pic>
      <p:pic>
        <p:nvPicPr>
          <p:cNvPr id="5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6874" y="2717114"/>
            <a:ext cx="585573" cy="601638"/>
          </a:xfrm>
          <a:prstGeom prst="rect">
            <a:avLst/>
          </a:prstGeom>
        </p:spPr>
      </p:pic>
      <p:pic>
        <p:nvPicPr>
          <p:cNvPr id="55" name="Picture 7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39848" y="1907435"/>
            <a:ext cx="2127724" cy="52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703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10429" y="3645164"/>
            <a:ext cx="2473588" cy="72936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MS PGothic" charset="-128"/>
              <a:ea typeface="MS PGothic" charset="-128"/>
              <a:cs typeface="MS PGothic" charset="-128"/>
            </a:endParaRPr>
          </a:p>
        </p:txBody>
      </p:sp>
      <p:sp>
        <p:nvSpPr>
          <p:cNvPr id="3" name="タイトル 5"/>
          <p:cNvSpPr txBox="1">
            <a:spLocks/>
          </p:cNvSpPr>
          <p:nvPr/>
        </p:nvSpPr>
        <p:spPr>
          <a:xfrm>
            <a:off x="306395" y="166122"/>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無線</a:t>
            </a:r>
            <a:r>
              <a:rPr lang="en-US" altLang="ja-JP" smtClean="0">
                <a:latin typeface="MS PGothic" charset="-128"/>
                <a:ea typeface="MS PGothic" charset="-128"/>
                <a:cs typeface="MS PGothic" charset="-128"/>
              </a:rPr>
              <a:t>LAN</a:t>
            </a:r>
            <a:r>
              <a:rPr lang="ja-JP" altLang="en-US" smtClean="0">
                <a:latin typeface="MS PGothic" charset="-128"/>
                <a:ea typeface="MS PGothic" charset="-128"/>
                <a:cs typeface="MS PGothic" charset="-128"/>
              </a:rPr>
              <a:t>システムのタイプ</a:t>
            </a:r>
            <a:endParaRPr kumimoji="1" lang="ja-JP" altLang="en-US">
              <a:latin typeface="MS PGothic" charset="-128"/>
              <a:ea typeface="MS PGothic" charset="-128"/>
              <a:cs typeface="MS PGothic" charset="-128"/>
            </a:endParaRPr>
          </a:p>
        </p:txBody>
      </p:sp>
      <p:sp>
        <p:nvSpPr>
          <p:cNvPr id="4" name="Slide Number Placeholder 2"/>
          <p:cNvSpPr txBox="1">
            <a:spLocks/>
          </p:cNvSpPr>
          <p:nvPr/>
        </p:nvSpPr>
        <p:spPr>
          <a:xfrm>
            <a:off x="0" y="4702175"/>
            <a:ext cx="381000" cy="2857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1pPr>
            <a:lvl2pPr marL="742950" indent="-28575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2pPr>
            <a:lvl3pPr marL="1143000" indent="-22860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3pPr>
            <a:lvl4pPr marL="1600200" indent="-22860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4pPr>
            <a:lvl5pPr marL="2057400" indent="-228600" algn="l" defTabSz="457200" rtl="0" fontAlgn="base">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5pPr>
            <a:lvl6pPr marL="25146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6pPr>
            <a:lvl7pPr marL="29718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7pPr>
            <a:lvl8pPr marL="34290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8pPr>
            <a:lvl9pPr marL="3886200" indent="-228600" algn="l" defTabSz="457200" rtl="0" eaLnBrk="0" fontAlgn="base" latinLnBrk="0" hangingPunct="0">
              <a:spcBef>
                <a:spcPct val="0"/>
              </a:spcBef>
              <a:spcAft>
                <a:spcPct val="0"/>
              </a:spcAft>
              <a:defRPr sz="1400" kern="1200">
                <a:solidFill>
                  <a:srgbClr val="7AC142"/>
                </a:solidFill>
                <a:latin typeface="HGP創英角ｺﾞｼｯｸUB" pitchFamily="50" charset="-128"/>
                <a:ea typeface="Meiryo UI" pitchFamily="50" charset="-128"/>
                <a:cs typeface="Meiryo UI" pitchFamily="50" charset="-128"/>
              </a:defRPr>
            </a:lvl9pPr>
          </a:lstStyle>
          <a:p>
            <a:fld id="{D4F5D546-A16E-4E6E-8025-45A0DB403050}" type="slidenum">
              <a:rPr lang="en-US" altLang="ja-JP" sz="1200" smtClean="0">
                <a:solidFill>
                  <a:srgbClr val="FFFFFF"/>
                </a:solidFill>
                <a:latin typeface="MS PGothic" charset="-128"/>
                <a:ea typeface="MS PGothic" charset="-128"/>
                <a:cs typeface="MS PGothic" charset="-128"/>
              </a:rPr>
              <a:pPr/>
              <a:t>63</a:t>
            </a:fld>
            <a:endParaRPr lang="en-US" altLang="ja-JP" sz="1200">
              <a:solidFill>
                <a:srgbClr val="FFFFFF"/>
              </a:solidFill>
              <a:latin typeface="MS PGothic" charset="-128"/>
              <a:ea typeface="MS PGothic" charset="-128"/>
              <a:cs typeface="MS PGothic" charset="-128"/>
            </a:endParaRPr>
          </a:p>
        </p:txBody>
      </p:sp>
      <p:sp>
        <p:nvSpPr>
          <p:cNvPr id="5"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2000" smtClean="0">
              <a:solidFill>
                <a:srgbClr val="FF3300"/>
              </a:solidFill>
              <a:latin typeface="MS PGothic" charset="-128"/>
              <a:ea typeface="MS PGothic" charset="-128"/>
              <a:cs typeface="MS PGothic" charset="-128"/>
            </a:endParaRPr>
          </a:p>
        </p:txBody>
      </p:sp>
      <p:sp>
        <p:nvSpPr>
          <p:cNvPr id="6" name="Text Box 9"/>
          <p:cNvSpPr txBox="1">
            <a:spLocks noChangeArrowheads="1"/>
          </p:cNvSpPr>
          <p:nvPr/>
        </p:nvSpPr>
        <p:spPr bwMode="auto">
          <a:xfrm>
            <a:off x="917567" y="1088746"/>
            <a:ext cx="95410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自律型</a:t>
            </a:r>
            <a:endParaRPr kumimoji="1" lang="en-US" altLang="ja-JP" sz="2000" b="1" dirty="0" smtClean="0">
              <a:solidFill>
                <a:srgbClr val="000000"/>
              </a:solidFill>
              <a:latin typeface="MS PGothic" charset="-128"/>
              <a:ea typeface="MS PGothic" charset="-128"/>
              <a:cs typeface="MS PGothic" charset="-128"/>
            </a:endParaRPr>
          </a:p>
        </p:txBody>
      </p:sp>
      <p:sp>
        <p:nvSpPr>
          <p:cNvPr id="7" name="AutoShape 12"/>
          <p:cNvSpPr>
            <a:spLocks noChangeArrowheads="1"/>
          </p:cNvSpPr>
          <p:nvPr/>
        </p:nvSpPr>
        <p:spPr bwMode="auto">
          <a:xfrm>
            <a:off x="6022975" y="1023937"/>
            <a:ext cx="2981325"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MS PGothic" charset="-128"/>
              <a:ea typeface="MS PGothic" charset="-128"/>
              <a:cs typeface="MS PGothic" charset="-128"/>
            </a:endParaRPr>
          </a:p>
        </p:txBody>
      </p:sp>
      <p:cxnSp>
        <p:nvCxnSpPr>
          <p:cNvPr id="8" name="直線コネクタ 474"/>
          <p:cNvCxnSpPr>
            <a:cxnSpLocks noChangeAspect="1" noChangeShapeType="1"/>
          </p:cNvCxnSpPr>
          <p:nvPr/>
        </p:nvCxnSpPr>
        <p:spPr bwMode="auto">
          <a:xfrm flipH="1">
            <a:off x="6776508" y="2841758"/>
            <a:ext cx="11113" cy="471488"/>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pic>
        <p:nvPicPr>
          <p:cNvPr id="9"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33824" y="2966687"/>
            <a:ext cx="523403" cy="527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21"/>
          <p:cNvSpPr txBox="1">
            <a:spLocks noChangeArrowheads="1"/>
          </p:cNvSpPr>
          <p:nvPr/>
        </p:nvSpPr>
        <p:spPr bwMode="auto">
          <a:xfrm>
            <a:off x="6084888" y="1101124"/>
            <a:ext cx="272891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クラウド型ソリューション</a:t>
            </a:r>
          </a:p>
        </p:txBody>
      </p:sp>
      <p:sp>
        <p:nvSpPr>
          <p:cNvPr id="11"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sp>
        <p:nvSpPr>
          <p:cNvPr id="12" name="AutoShape 24"/>
          <p:cNvSpPr>
            <a:spLocks noChangeArrowheads="1"/>
          </p:cNvSpPr>
          <p:nvPr/>
        </p:nvSpPr>
        <p:spPr bwMode="auto">
          <a:xfrm>
            <a:off x="2851151" y="1033462"/>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endParaRPr kumimoji="1" lang="ja-JP" altLang="en-US" sz="1800" smtClean="0">
              <a:solidFill>
                <a:srgbClr val="FF3300"/>
              </a:solidFill>
              <a:latin typeface="MS PGothic" charset="-128"/>
              <a:ea typeface="MS PGothic" charset="-128"/>
              <a:cs typeface="MS PGothic" charset="-128"/>
            </a:endParaRPr>
          </a:p>
        </p:txBody>
      </p:sp>
      <p:cxnSp>
        <p:nvCxnSpPr>
          <p:cNvPr id="13" name="直線コネクタ 474"/>
          <p:cNvCxnSpPr>
            <a:cxnSpLocks noChangeAspect="1" noChangeShapeType="1"/>
          </p:cNvCxnSpPr>
          <p:nvPr/>
        </p:nvCxnSpPr>
        <p:spPr bwMode="auto">
          <a:xfrm>
            <a:off x="3664260" y="2256821"/>
            <a:ext cx="1" cy="54523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sp>
        <p:nvSpPr>
          <p:cNvPr id="14" name="Text Box 34"/>
          <p:cNvSpPr txBox="1">
            <a:spLocks noChangeArrowheads="1"/>
          </p:cNvSpPr>
          <p:nvPr/>
        </p:nvSpPr>
        <p:spPr bwMode="auto">
          <a:xfrm>
            <a:off x="2851152" y="1092543"/>
            <a:ext cx="30464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000" b="1" dirty="0" smtClean="0">
                <a:solidFill>
                  <a:srgbClr val="000000"/>
                </a:solidFill>
                <a:latin typeface="MS PGothic" charset="-128"/>
                <a:ea typeface="MS PGothic" charset="-128"/>
                <a:cs typeface="MS PGothic" charset="-128"/>
              </a:rPr>
              <a:t>集中管理型</a:t>
            </a:r>
          </a:p>
        </p:txBody>
      </p:sp>
      <p:sp>
        <p:nvSpPr>
          <p:cNvPr id="15" name="Line 35"/>
          <p:cNvSpPr>
            <a:spLocks noChangeShapeType="1"/>
          </p:cNvSpPr>
          <p:nvPr/>
        </p:nvSpPr>
        <p:spPr bwMode="auto">
          <a:xfrm>
            <a:off x="2800350" y="882252"/>
            <a:ext cx="0" cy="392513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ja-JP" altLang="en-US">
              <a:solidFill>
                <a:srgbClr val="676767"/>
              </a:solidFill>
              <a:latin typeface="MS PGothic" charset="-128"/>
              <a:ea typeface="MS PGothic" charset="-128"/>
              <a:cs typeface="MS PGothic" charset="-128"/>
            </a:endParaRPr>
          </a:p>
        </p:txBody>
      </p:sp>
      <p:pic>
        <p:nvPicPr>
          <p:cNvPr id="16" name="Picture 3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552" y="2768417"/>
            <a:ext cx="880072" cy="5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AutoShape 24"/>
          <p:cNvSpPr>
            <a:spLocks noChangeArrowheads="1"/>
          </p:cNvSpPr>
          <p:nvPr/>
        </p:nvSpPr>
        <p:spPr bwMode="auto">
          <a:xfrm>
            <a:off x="339587"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en-US" altLang="ja-JP" sz="2400" dirty="0" err="1" smtClean="0">
                <a:solidFill>
                  <a:srgbClr val="FFFFFF"/>
                </a:solidFill>
                <a:latin typeface="MS PGothic" charset="-128"/>
                <a:ea typeface="MS PGothic" charset="-128"/>
                <a:cs typeface="MS PGothic" charset="-128"/>
              </a:rPr>
              <a:t>Aironet</a:t>
            </a:r>
            <a:r>
              <a:rPr kumimoji="1" lang="en-US" altLang="ja-JP" sz="2400" dirty="0" smtClean="0">
                <a:solidFill>
                  <a:srgbClr val="FFFFFF"/>
                </a:solidFill>
                <a:latin typeface="MS PGothic" charset="-128"/>
                <a:ea typeface="MS PGothic" charset="-128"/>
                <a:cs typeface="MS PGothic" charset="-128"/>
              </a:rPr>
              <a:t> </a:t>
            </a:r>
            <a:r>
              <a:rPr kumimoji="1" lang="ja-JP" altLang="en-US" sz="2400" dirty="0" smtClean="0">
                <a:solidFill>
                  <a:srgbClr val="FFFFFF"/>
                </a:solidFill>
                <a:latin typeface="MS PGothic" charset="-128"/>
                <a:ea typeface="MS PGothic" charset="-128"/>
                <a:cs typeface="MS PGothic" charset="-128"/>
              </a:rPr>
              <a:t>シリーズ</a:t>
            </a:r>
            <a:endParaRPr kumimoji="1" lang="en-US" altLang="ja-JP" sz="2400" dirty="0" smtClean="0">
              <a:solidFill>
                <a:srgbClr val="FFFFFF"/>
              </a:solidFill>
              <a:latin typeface="MS PGothic" charset="-128"/>
              <a:ea typeface="MS PGothic" charset="-128"/>
              <a:cs typeface="MS PGothic" charset="-128"/>
            </a:endParaRPr>
          </a:p>
        </p:txBody>
      </p:sp>
      <p:sp>
        <p:nvSpPr>
          <p:cNvPr id="18" name="AutoShape 24"/>
          <p:cNvSpPr>
            <a:spLocks noChangeArrowheads="1"/>
          </p:cNvSpPr>
          <p:nvPr/>
        </p:nvSpPr>
        <p:spPr bwMode="auto">
          <a:xfrm>
            <a:off x="5994943" y="4351414"/>
            <a:ext cx="2829638" cy="344175"/>
          </a:xfrm>
          <a:prstGeom prst="roundRect">
            <a:avLst>
              <a:gd name="adj" fmla="val 7319"/>
            </a:avLst>
          </a:prstGeom>
          <a:ln>
            <a:headEnd/>
            <a:tailEnd/>
          </a:ln>
          <a:extLst/>
        </p:spPr>
        <p:style>
          <a:lnRef idx="1">
            <a:schemeClr val="accent4"/>
          </a:lnRef>
          <a:fillRef idx="3">
            <a:schemeClr val="accent4"/>
          </a:fillRef>
          <a:effectRef idx="2">
            <a:schemeClr val="accent4"/>
          </a:effectRef>
          <a:fontRef idx="minor">
            <a:schemeClr val="lt1"/>
          </a:fontRef>
        </p:style>
        <p:txBody>
          <a:bodyPr wrap="none"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a:defRPr/>
            </a:pPr>
            <a:r>
              <a:rPr kumimoji="1" lang="ja-JP" altLang="en-US" sz="2400" dirty="0" smtClean="0">
                <a:solidFill>
                  <a:srgbClr val="FFFFFF"/>
                </a:solidFill>
                <a:latin typeface="MS PGothic" charset="-128"/>
                <a:ea typeface="MS PGothic" charset="-128"/>
                <a:cs typeface="MS PGothic" charset="-128"/>
              </a:rPr>
              <a:t> </a:t>
            </a:r>
            <a:r>
              <a:rPr kumimoji="1" lang="en-US" altLang="ja-JP" sz="2400" dirty="0" smtClean="0">
                <a:solidFill>
                  <a:srgbClr val="FFFFFF"/>
                </a:solidFill>
                <a:latin typeface="MS PGothic" charset="-128"/>
                <a:ea typeface="MS PGothic" charset="-128"/>
                <a:cs typeface="MS PGothic" charset="-128"/>
              </a:rPr>
              <a:t>Meraki </a:t>
            </a:r>
            <a:r>
              <a:rPr kumimoji="1" lang="ja-JP" altLang="en-US" sz="2400" dirty="0" smtClean="0">
                <a:solidFill>
                  <a:srgbClr val="FFFFFF"/>
                </a:solidFill>
                <a:latin typeface="MS PGothic" charset="-128"/>
                <a:ea typeface="MS PGothic" charset="-128"/>
                <a:cs typeface="MS PGothic" charset="-128"/>
              </a:rPr>
              <a:t>シリーズ</a:t>
            </a:r>
            <a:endParaRPr kumimoji="1" lang="en-US" altLang="ja-JP" sz="2400" dirty="0" smtClean="0">
              <a:solidFill>
                <a:srgbClr val="FFFFFF"/>
              </a:solidFill>
              <a:latin typeface="MS PGothic" charset="-128"/>
              <a:ea typeface="MS PGothic" charset="-128"/>
              <a:cs typeface="MS PGothic" charset="-128"/>
            </a:endParaRPr>
          </a:p>
        </p:txBody>
      </p:sp>
      <p:sp>
        <p:nvSpPr>
          <p:cNvPr id="19" name="TextBox 18"/>
          <p:cNvSpPr txBox="1"/>
          <p:nvPr/>
        </p:nvSpPr>
        <p:spPr>
          <a:xfrm>
            <a:off x="4631638" y="1975046"/>
            <a:ext cx="1310202"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コントローラ</a:t>
            </a:r>
            <a:endParaRPr kumimoji="1" lang="ja-JP" altLang="en-US" sz="1400" dirty="0">
              <a:solidFill>
                <a:srgbClr val="FFFFFF"/>
              </a:solidFill>
              <a:latin typeface="MS PGothic" charset="-128"/>
              <a:ea typeface="MS PGothic" charset="-128"/>
              <a:cs typeface="MS PGothic" charset="-128"/>
            </a:endParaRPr>
          </a:p>
        </p:txBody>
      </p:sp>
      <p:sp>
        <p:nvSpPr>
          <p:cNvPr id="20" name="TextBox 19"/>
          <p:cNvSpPr txBox="1"/>
          <p:nvPr/>
        </p:nvSpPr>
        <p:spPr>
          <a:xfrm>
            <a:off x="4211074" y="2874809"/>
            <a:ext cx="1797821" cy="355449"/>
          </a:xfrm>
          <a:prstGeom prst="roundRect">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21" name="TextBox 20"/>
          <p:cNvSpPr txBox="1"/>
          <p:nvPr/>
        </p:nvSpPr>
        <p:spPr>
          <a:xfrm>
            <a:off x="7247072" y="3018871"/>
            <a:ext cx="1735139" cy="355449"/>
          </a:xfrm>
          <a:prstGeom prst="round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sp>
        <p:nvSpPr>
          <p:cNvPr id="22" name="TextBox 21"/>
          <p:cNvSpPr txBox="1"/>
          <p:nvPr/>
        </p:nvSpPr>
        <p:spPr>
          <a:xfrm>
            <a:off x="852479" y="2786289"/>
            <a:ext cx="1668734" cy="355449"/>
          </a:xfrm>
          <a:prstGeom prst="roundRect">
            <a:avLst/>
          </a:prstGeom>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nSpc>
                <a:spcPts val="3000"/>
              </a:lnSpc>
            </a:pPr>
            <a:r>
              <a:rPr kumimoji="1" lang="ja-JP" altLang="en-US" sz="1400" dirty="0" smtClean="0">
                <a:solidFill>
                  <a:srgbClr val="FFFFFF"/>
                </a:solidFill>
                <a:latin typeface="MS PGothic" charset="-128"/>
                <a:ea typeface="MS PGothic" charset="-128"/>
                <a:cs typeface="MS PGothic" charset="-128"/>
              </a:rPr>
              <a:t>アクセスポイント</a:t>
            </a:r>
            <a:endParaRPr kumimoji="1" lang="ja-JP" altLang="en-US" sz="1400" dirty="0">
              <a:solidFill>
                <a:srgbClr val="FFFFFF"/>
              </a:solidFill>
              <a:latin typeface="MS PGothic" charset="-128"/>
              <a:ea typeface="MS PGothic" charset="-128"/>
              <a:cs typeface="MS PGothic" charset="-128"/>
            </a:endParaRPr>
          </a:p>
        </p:txBody>
      </p:sp>
      <p:pic>
        <p:nvPicPr>
          <p:cNvPr id="23"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7797" y="2479346"/>
            <a:ext cx="585573" cy="601638"/>
          </a:xfrm>
          <a:prstGeom prst="rect">
            <a:avLst/>
          </a:prstGeom>
        </p:spPr>
      </p:pic>
      <p:pic>
        <p:nvPicPr>
          <p:cNvPr id="2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6649" y="2583023"/>
            <a:ext cx="585573" cy="601638"/>
          </a:xfrm>
          <a:prstGeom prst="rect">
            <a:avLst/>
          </a:prstGeom>
        </p:spPr>
      </p:pic>
      <p:pic>
        <p:nvPicPr>
          <p:cNvPr id="25"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874" y="2717114"/>
            <a:ext cx="585573" cy="601638"/>
          </a:xfrm>
          <a:prstGeom prst="rect">
            <a:avLst/>
          </a:prstGeom>
        </p:spPr>
      </p:pic>
      <p:pic>
        <p:nvPicPr>
          <p:cNvPr id="26" name="Picture 7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9848" y="1907435"/>
            <a:ext cx="2127724" cy="524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43"/>
          <p:cNvPicPr>
            <a:picLocks noChangeAspect="1"/>
          </p:cNvPicPr>
          <p:nvPr/>
        </p:nvPicPr>
        <p:blipFill>
          <a:blip r:embed="rId6"/>
          <a:stretch>
            <a:fillRect/>
          </a:stretch>
        </p:blipFill>
        <p:spPr>
          <a:xfrm>
            <a:off x="5871477" y="1540682"/>
            <a:ext cx="2205460" cy="1349506"/>
          </a:xfrm>
          <a:prstGeom prst="rect">
            <a:avLst/>
          </a:prstGeom>
        </p:spPr>
      </p:pic>
      <p:sp>
        <p:nvSpPr>
          <p:cNvPr id="28" name="テキスト ボックス 19"/>
          <p:cNvSpPr txBox="1"/>
          <p:nvPr/>
        </p:nvSpPr>
        <p:spPr>
          <a:xfrm>
            <a:off x="6441284" y="2172007"/>
            <a:ext cx="1201250" cy="400105"/>
          </a:xfrm>
          <a:prstGeom prst="rect">
            <a:avLst/>
          </a:prstGeom>
          <a:noFill/>
        </p:spPr>
        <p:txBody>
          <a:bodyPr wrap="square" lIns="91436" tIns="45718" rIns="91436" bIns="45718" rtlCol="0">
            <a:spAutoFit/>
          </a:bodyPr>
          <a:lstStyle/>
          <a:p>
            <a:r>
              <a:rPr kumimoji="1" lang="en-US" altLang="ja-JP" sz="2000" dirty="0" smtClean="0">
                <a:solidFill>
                  <a:srgbClr val="676767">
                    <a:lumMod val="65000"/>
                  </a:srgbClr>
                </a:solidFill>
                <a:latin typeface="MS PGothic" charset="-128"/>
                <a:ea typeface="MS PGothic" charset="-128"/>
                <a:cs typeface="MS PGothic" charset="-128"/>
              </a:rPr>
              <a:t>Cloud</a:t>
            </a:r>
            <a:endParaRPr kumimoji="1" lang="ja-JP" altLang="en-US" sz="2000" dirty="0">
              <a:solidFill>
                <a:srgbClr val="676767">
                  <a:lumMod val="65000"/>
                </a:srgbClr>
              </a:solidFill>
              <a:latin typeface="MS PGothic" charset="-128"/>
              <a:ea typeface="MS PGothic" charset="-128"/>
              <a:cs typeface="MS PGothic" charset="-128"/>
            </a:endParaRPr>
          </a:p>
        </p:txBody>
      </p:sp>
      <p:sp>
        <p:nvSpPr>
          <p:cNvPr id="30" name="Rounded Rectangle 29"/>
          <p:cNvSpPr/>
          <p:nvPr/>
        </p:nvSpPr>
        <p:spPr>
          <a:xfrm>
            <a:off x="7541031" y="2167641"/>
            <a:ext cx="1540022" cy="609599"/>
          </a:xfrm>
          <a:prstGeom prst="roundRect">
            <a:avLst/>
          </a:prstGeom>
          <a:solidFill>
            <a:srgbClr val="489542"/>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defRPr/>
            </a:pPr>
            <a:r>
              <a:rPr lang="en-US" altLang="ja-JP" sz="1400" dirty="0" smtClean="0">
                <a:solidFill>
                  <a:srgbClr val="FFFFFF"/>
                </a:solidFill>
                <a:latin typeface="MS PGothic" charset="-128"/>
                <a:ea typeface="MS PGothic" charset="-128"/>
                <a:cs typeface="MS PGothic" charset="-128"/>
              </a:rPr>
              <a:t>Cisco </a:t>
            </a:r>
            <a:r>
              <a:rPr lang="en-US" altLang="ja-JP" sz="1400" dirty="0">
                <a:solidFill>
                  <a:srgbClr val="FFFFFF"/>
                </a:solidFill>
                <a:latin typeface="MS PGothic" charset="-128"/>
                <a:ea typeface="MS PGothic" charset="-128"/>
                <a:cs typeface="MS PGothic" charset="-128"/>
              </a:rPr>
              <a:t>Meraki</a:t>
            </a:r>
          </a:p>
          <a:p>
            <a:pPr algn="ctr" defTabSz="914400">
              <a:lnSpc>
                <a:spcPct val="90000"/>
              </a:lnSpc>
              <a:defRPr/>
            </a:pPr>
            <a:r>
              <a:rPr lang="ja-JP" altLang="en-US" sz="1400" dirty="0">
                <a:solidFill>
                  <a:srgbClr val="FFFFFF"/>
                </a:solidFill>
                <a:latin typeface="MS PGothic" charset="-128"/>
                <a:ea typeface="MS PGothic" charset="-128"/>
                <a:cs typeface="MS PGothic" charset="-128"/>
              </a:rPr>
              <a:t>クラウド</a:t>
            </a:r>
            <a:endParaRPr lang="en-US" altLang="ja-JP" sz="1400" dirty="0">
              <a:solidFill>
                <a:srgbClr val="FFFFFF"/>
              </a:solidFill>
              <a:latin typeface="MS PGothic" charset="-128"/>
              <a:ea typeface="MS PGothic" charset="-128"/>
              <a:cs typeface="MS PGothic" charset="-128"/>
            </a:endParaRPr>
          </a:p>
          <a:p>
            <a:pPr algn="ctr" defTabSz="914400">
              <a:lnSpc>
                <a:spcPct val="90000"/>
              </a:lnSpc>
              <a:defRPr/>
            </a:pPr>
            <a:r>
              <a:rPr lang="ja-JP" altLang="en-US" sz="1400" dirty="0">
                <a:solidFill>
                  <a:srgbClr val="FFFFFF"/>
                </a:solidFill>
                <a:latin typeface="MS PGothic" charset="-128"/>
                <a:ea typeface="MS PGothic" charset="-128"/>
                <a:cs typeface="MS PGothic" charset="-128"/>
              </a:rPr>
              <a:t>コントローラ</a:t>
            </a:r>
          </a:p>
        </p:txBody>
      </p:sp>
      <p:pic>
        <p:nvPicPr>
          <p:cNvPr id="31"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1473" y="3707339"/>
            <a:ext cx="585573" cy="601638"/>
          </a:xfrm>
          <a:prstGeom prst="rect">
            <a:avLst/>
          </a:prstGeom>
        </p:spPr>
      </p:pic>
      <p:sp>
        <p:nvSpPr>
          <p:cNvPr id="32" name="TextBox 31"/>
          <p:cNvSpPr txBox="1"/>
          <p:nvPr/>
        </p:nvSpPr>
        <p:spPr>
          <a:xfrm>
            <a:off x="4045459" y="3746305"/>
            <a:ext cx="1322798" cy="646331"/>
          </a:xfrm>
          <a:prstGeom prst="rect">
            <a:avLst/>
          </a:prstGeom>
          <a:noFill/>
        </p:spPr>
        <p:txBody>
          <a:bodyPr wrap="none" rtlCol="0">
            <a:spAutoFit/>
          </a:bodyPr>
          <a:lstStyle/>
          <a:p>
            <a:r>
              <a:rPr lang="ja-JP" altLang="en-US" dirty="0" smtClean="0">
                <a:solidFill>
                  <a:srgbClr val="FFFFFF"/>
                </a:solidFill>
                <a:latin typeface="MS PGothic" charset="-128"/>
                <a:ea typeface="MS PGothic" charset="-128"/>
                <a:cs typeface="MS PGothic" charset="-128"/>
              </a:rPr>
              <a:t>コントローラ</a:t>
            </a:r>
            <a:endParaRPr lang="en-US" altLang="ja-JP" dirty="0" smtClean="0">
              <a:solidFill>
                <a:srgbClr val="FFFFFF"/>
              </a:solidFill>
              <a:latin typeface="MS PGothic" charset="-128"/>
              <a:ea typeface="MS PGothic" charset="-128"/>
              <a:cs typeface="MS PGothic" charset="-128"/>
            </a:endParaRPr>
          </a:p>
          <a:p>
            <a:r>
              <a:rPr lang="ja-JP" altLang="en-US" dirty="0" smtClean="0">
                <a:solidFill>
                  <a:srgbClr val="FFFFFF"/>
                </a:solidFill>
                <a:latin typeface="MS PGothic" charset="-128"/>
                <a:ea typeface="MS PGothic" charset="-128"/>
                <a:cs typeface="MS PGothic" charset="-128"/>
              </a:rPr>
              <a:t>内蔵</a:t>
            </a:r>
            <a:r>
              <a:rPr lang="en-US" altLang="ja-JP" dirty="0" smtClean="0">
                <a:solidFill>
                  <a:srgbClr val="FFFFFF"/>
                </a:solidFill>
                <a:latin typeface="MS PGothic" charset="-128"/>
                <a:ea typeface="MS PGothic" charset="-128"/>
                <a:cs typeface="MS PGothic" charset="-128"/>
              </a:rPr>
              <a:t>AP</a:t>
            </a:r>
            <a:endParaRPr lang="en-US"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286509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220133" y="535690"/>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lvl1pPr algn="l" defTabSz="68415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62"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24"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86"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648" algn="l" defTabSz="68415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lang="ja-JP" altLang="en-US" sz="2800" smtClean="0">
                <a:solidFill>
                  <a:srgbClr val="676767">
                    <a:lumMod val="50000"/>
                  </a:srgbClr>
                </a:solidFill>
                <a:latin typeface="Arial"/>
              </a:rPr>
              <a:t>無線</a:t>
            </a:r>
            <a:r>
              <a:rPr altLang="ja-JP" sz="2800" smtClean="0">
                <a:solidFill>
                  <a:srgbClr val="676767">
                    <a:lumMod val="50000"/>
                  </a:srgbClr>
                </a:solidFill>
                <a:latin typeface="Arial"/>
              </a:rPr>
              <a:t>LAN</a:t>
            </a:r>
            <a:r>
              <a:rPr lang="ja-JP" altLang="en-US" sz="2800" smtClean="0">
                <a:solidFill>
                  <a:srgbClr val="676767">
                    <a:lumMod val="50000"/>
                  </a:srgbClr>
                </a:solidFill>
                <a:latin typeface="Arial"/>
              </a:rPr>
              <a:t>コントローラの新しい形</a:t>
            </a:r>
            <a:endParaRPr altLang="ja-JP" sz="2800" smtClean="0">
              <a:solidFill>
                <a:srgbClr val="676767">
                  <a:lumMod val="50000"/>
                </a:srgbClr>
              </a:solidFill>
              <a:latin typeface="Arial"/>
            </a:endParaRPr>
          </a:p>
          <a:p>
            <a:pPr>
              <a:defRPr/>
            </a:pPr>
            <a:r>
              <a:rPr altLang="ja-JP" sz="2800" smtClean="0">
                <a:solidFill>
                  <a:srgbClr val="676767">
                    <a:lumMod val="50000"/>
                  </a:srgbClr>
                </a:solidFill>
                <a:latin typeface="Arial"/>
              </a:rPr>
              <a:t> </a:t>
            </a:r>
          </a:p>
          <a:p>
            <a:pPr>
              <a:defRPr/>
            </a:pPr>
            <a:r>
              <a:rPr lang="ja-JP" altLang="en-US" sz="2800" smtClean="0">
                <a:solidFill>
                  <a:srgbClr val="676767">
                    <a:lumMod val="50000"/>
                  </a:srgbClr>
                </a:solidFill>
                <a:latin typeface="Arial"/>
              </a:rPr>
              <a:t>モビリティ　エキスプレス　</a:t>
            </a:r>
            <a:r>
              <a:rPr altLang="ja-JP" sz="2800" smtClean="0">
                <a:solidFill>
                  <a:srgbClr val="676767">
                    <a:lumMod val="50000"/>
                  </a:srgbClr>
                </a:solidFill>
                <a:latin typeface="Arial"/>
              </a:rPr>
              <a:t>(</a:t>
            </a:r>
            <a:r>
              <a:rPr lang="ja-JP" altLang="en-US" sz="2800" smtClean="0">
                <a:solidFill>
                  <a:srgbClr val="676767">
                    <a:lumMod val="50000"/>
                  </a:srgbClr>
                </a:solidFill>
                <a:latin typeface="Arial"/>
              </a:rPr>
              <a:t>通称</a:t>
            </a:r>
            <a:r>
              <a:rPr altLang="ja-JP" sz="2800" smtClean="0">
                <a:solidFill>
                  <a:srgbClr val="676767">
                    <a:lumMod val="50000"/>
                  </a:srgbClr>
                </a:solidFill>
                <a:latin typeface="Arial"/>
              </a:rPr>
              <a:t>ME) </a:t>
            </a:r>
            <a:r>
              <a:rPr lang="ja-JP" altLang="en-US" sz="2800" smtClean="0">
                <a:solidFill>
                  <a:srgbClr val="676767">
                    <a:lumMod val="50000"/>
                  </a:srgbClr>
                </a:solidFill>
                <a:latin typeface="Arial"/>
              </a:rPr>
              <a:t>とは</a:t>
            </a:r>
            <a:endParaRPr sz="2800">
              <a:solidFill>
                <a:srgbClr val="676767">
                  <a:lumMod val="50000"/>
                </a:srgbClr>
              </a:solidFill>
              <a:latin typeface="Arial"/>
            </a:endParaRPr>
          </a:p>
        </p:txBody>
      </p:sp>
      <p:pic>
        <p:nvPicPr>
          <p:cNvPr id="10"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9579" y="2252136"/>
            <a:ext cx="1153031" cy="1184663"/>
          </a:xfrm>
          <a:prstGeom prst="rect">
            <a:avLst/>
          </a:prstGeom>
        </p:spPr>
      </p:pic>
      <p:sp>
        <p:nvSpPr>
          <p:cNvPr id="11" name="Circular Arrow 4"/>
          <p:cNvSpPr/>
          <p:nvPr/>
        </p:nvSpPr>
        <p:spPr>
          <a:xfrm flipH="1">
            <a:off x="3762068" y="1733942"/>
            <a:ext cx="986982" cy="929188"/>
          </a:xfrm>
          <a:prstGeom prst="circularArrow">
            <a:avLst>
              <a:gd name="adj1" fmla="val 12500"/>
              <a:gd name="adj2" fmla="val 1142319"/>
              <a:gd name="adj3" fmla="val 20457681"/>
              <a:gd name="adj4" fmla="val 10720439"/>
              <a:gd name="adj5" fmla="val 23040"/>
            </a:avLst>
          </a:prstGeom>
          <a:solidFill>
            <a:srgbClr val="36A4D7"/>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smtClean="0">
              <a:solidFill>
                <a:srgbClr val="676767"/>
              </a:solidFill>
              <a:latin typeface="Arial"/>
              <a:ea typeface=""/>
              <a:cs typeface=""/>
            </a:endParaRPr>
          </a:p>
        </p:txBody>
      </p:sp>
      <p:sp>
        <p:nvSpPr>
          <p:cNvPr id="12" name="TextBox 5"/>
          <p:cNvSpPr txBox="1"/>
          <p:nvPr/>
        </p:nvSpPr>
        <p:spPr>
          <a:xfrm>
            <a:off x="4255559" y="2271813"/>
            <a:ext cx="19343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676767"/>
                </a:solidFill>
                <a:effectLst/>
                <a:uLnTx/>
                <a:uFillTx/>
              </a:rPr>
              <a:t>＜コントローラ機能＞</a:t>
            </a:r>
            <a:endParaRPr kumimoji="0" lang="en-US" sz="1400" b="0" i="0" u="none" strike="noStrike" kern="0" cap="none" spc="0" normalizeH="0" baseline="0" noProof="0" dirty="0" smtClean="0">
              <a:ln>
                <a:noFill/>
              </a:ln>
              <a:solidFill>
                <a:srgbClr val="676767"/>
              </a:solidFill>
              <a:effectLst/>
              <a:uLnTx/>
              <a:uFillTx/>
            </a:endParaRPr>
          </a:p>
        </p:txBody>
      </p:sp>
      <p:sp>
        <p:nvSpPr>
          <p:cNvPr id="13" name="TextBox 6"/>
          <p:cNvSpPr txBox="1"/>
          <p:nvPr/>
        </p:nvSpPr>
        <p:spPr>
          <a:xfrm>
            <a:off x="3356790" y="1570645"/>
            <a:ext cx="78153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676767"/>
                </a:solidFill>
                <a:effectLst/>
                <a:uLnTx/>
                <a:uFillTx/>
              </a:rPr>
              <a:t>AP</a:t>
            </a:r>
          </a:p>
        </p:txBody>
      </p:sp>
      <p:sp>
        <p:nvSpPr>
          <p:cNvPr id="14" name="TextBox 7"/>
          <p:cNvSpPr txBox="1"/>
          <p:nvPr/>
        </p:nvSpPr>
        <p:spPr>
          <a:xfrm>
            <a:off x="524933" y="3684815"/>
            <a:ext cx="885769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676767"/>
                </a:solidFill>
                <a:effectLst/>
                <a:uLnTx/>
                <a:uFillTx/>
              </a:rPr>
              <a:t>コントローラ機能を内蔵したアクセスポイントです。</a:t>
            </a:r>
            <a:endParaRPr kumimoji="0" lang="en-US" altLang="ja-JP" sz="20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676767"/>
                </a:solidFill>
                <a:effectLst/>
                <a:uLnTx/>
                <a:uFillTx/>
              </a:rPr>
              <a:t>物理的なコントローラがなくとも、集中管理が行えるようになります。</a:t>
            </a:r>
            <a:endParaRPr kumimoji="0" lang="en-US" sz="2000" b="0" i="0" u="none" strike="noStrike" kern="0" cap="none" spc="0" normalizeH="0" baseline="0" noProof="0" dirty="0" smtClean="0">
              <a:ln>
                <a:noFill/>
              </a:ln>
              <a:solidFill>
                <a:srgbClr val="676767"/>
              </a:solidFill>
              <a:effectLst/>
              <a:uLnTx/>
              <a:uFillTx/>
            </a:endParaRPr>
          </a:p>
        </p:txBody>
      </p:sp>
      <p:pic>
        <p:nvPicPr>
          <p:cNvPr id="15" name="Picture 7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39959" y="2530372"/>
            <a:ext cx="2718485" cy="67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606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3"/>
          <p:cNvSpPr txBox="1">
            <a:spLocks/>
          </p:cNvSpPr>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kern="120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2800" b="0" i="0" u="none" strike="noStrike" kern="1200" cap="none" spc="0" normalizeH="0" baseline="0" noProof="0" smtClean="0">
                <a:ln>
                  <a:noFill/>
                </a:ln>
                <a:solidFill>
                  <a:srgbClr val="2968AF"/>
                </a:solidFill>
                <a:effectLst/>
                <a:uLnTx/>
                <a:uFillTx/>
                <a:latin typeface="Arial"/>
                <a:ea typeface="ＭＳ Ｐゴシック" charset="0"/>
                <a:cs typeface="CiscoSans"/>
              </a:rPr>
              <a:t>参考：</a:t>
            </a:r>
            <a:r>
              <a:rPr kumimoji="1" lang="en-US" altLang="ja-JP" sz="2800" b="0" i="0" u="none" strike="noStrike" kern="1200" cap="none" spc="0" normalizeH="0" baseline="0" noProof="0" smtClean="0">
                <a:ln>
                  <a:noFill/>
                </a:ln>
                <a:solidFill>
                  <a:srgbClr val="2968AF"/>
                </a:solidFill>
                <a:effectLst/>
                <a:uLnTx/>
                <a:uFillTx/>
                <a:latin typeface="Arial"/>
                <a:ea typeface="ＭＳ Ｐゴシック" charset="0"/>
                <a:cs typeface="CiscoSans"/>
              </a:rPr>
              <a:t>ME</a:t>
            </a:r>
            <a:r>
              <a:rPr kumimoji="1" lang="ja-JP" altLang="en-US" sz="2800" b="0" i="0" u="none" strike="noStrike" kern="1200" cap="none" spc="0" normalizeH="0" baseline="0" noProof="0" smtClean="0">
                <a:ln>
                  <a:noFill/>
                </a:ln>
                <a:solidFill>
                  <a:srgbClr val="2968AF"/>
                </a:solidFill>
                <a:effectLst/>
                <a:uLnTx/>
                <a:uFillTx/>
                <a:latin typeface="Arial"/>
                <a:ea typeface="ＭＳ Ｐゴシック" charset="0"/>
                <a:cs typeface="CiscoSans"/>
              </a:rPr>
              <a:t>と物理コントローラ（</a:t>
            </a:r>
            <a:r>
              <a:rPr kumimoji="1" lang="en-US" altLang="ja-JP" sz="2800" b="0" i="0" u="none" strike="noStrike" kern="1200" cap="none" spc="0" normalizeH="0" baseline="0" noProof="0" smtClean="0">
                <a:ln>
                  <a:noFill/>
                </a:ln>
                <a:solidFill>
                  <a:srgbClr val="2968AF"/>
                </a:solidFill>
                <a:effectLst/>
                <a:uLnTx/>
                <a:uFillTx/>
                <a:latin typeface="Arial"/>
                <a:ea typeface="ＭＳ Ｐゴシック" charset="0"/>
                <a:cs typeface="CiscoSans"/>
              </a:rPr>
              <a:t>WLC)</a:t>
            </a:r>
            <a:r>
              <a:rPr kumimoji="1" lang="ja-JP" altLang="en-US" sz="2800" b="0" i="0" u="none" strike="noStrike" kern="1200" cap="none" spc="0" normalizeH="0" baseline="0" noProof="0" smtClean="0">
                <a:ln>
                  <a:noFill/>
                </a:ln>
                <a:solidFill>
                  <a:srgbClr val="2968AF"/>
                </a:solidFill>
                <a:effectLst/>
                <a:uLnTx/>
                <a:uFillTx/>
                <a:latin typeface="Arial"/>
                <a:ea typeface="ＭＳ Ｐゴシック" charset="0"/>
                <a:cs typeface="CiscoSans"/>
              </a:rPr>
              <a:t>との比較</a:t>
            </a:r>
            <a:endParaRPr kumimoji="1" lang="ja-JP" altLang="en-US" sz="2800" b="0" i="0" u="none" strike="noStrike" kern="1200" cap="none" spc="0" normalizeH="0" baseline="0" noProof="0" dirty="0">
              <a:ln>
                <a:noFill/>
              </a:ln>
              <a:solidFill>
                <a:srgbClr val="2968AF"/>
              </a:solidFill>
              <a:effectLst/>
              <a:uLnTx/>
              <a:uFillTx/>
              <a:latin typeface="Arial"/>
              <a:ea typeface="ＭＳ Ｐゴシック" charset="0"/>
              <a:cs typeface="CiscoSans"/>
            </a:endParaRPr>
          </a:p>
        </p:txBody>
      </p:sp>
      <p:graphicFrame>
        <p:nvGraphicFramePr>
          <p:cNvPr id="6" name="表 6"/>
          <p:cNvGraphicFramePr>
            <a:graphicFrameLocks noGrp="1"/>
          </p:cNvGraphicFramePr>
          <p:nvPr>
            <p:extLst>
              <p:ext uri="{D42A27DB-BD31-4B8C-83A1-F6EECF244321}">
                <p14:modId xmlns:p14="http://schemas.microsoft.com/office/powerpoint/2010/main" val="1543725989"/>
              </p:ext>
            </p:extLst>
          </p:nvPr>
        </p:nvGraphicFramePr>
        <p:xfrm>
          <a:off x="564204" y="1176213"/>
          <a:ext cx="3800273" cy="3185160"/>
        </p:xfrm>
        <a:graphic>
          <a:graphicData uri="http://schemas.openxmlformats.org/drawingml/2006/table">
            <a:tbl>
              <a:tblPr firstRow="1" bandRow="1"/>
              <a:tblGrid>
                <a:gridCol w="3800273">
                  <a:extLst>
                    <a:ext uri="{9D8B030D-6E8A-4147-A177-3AD203B41FA5}">
                      <a16:colId xmlns="" xmlns:a16="http://schemas.microsoft.com/office/drawing/2014/main" val="20000"/>
                    </a:ext>
                  </a:extLst>
                </a:gridCol>
              </a:tblGrid>
              <a:tr h="370840">
                <a:tc>
                  <a:txBody>
                    <a:bodyPr/>
                    <a:lstStyle>
                      <a:lvl1pPr marL="0" algn="l" defTabSz="685777" rtl="0" eaLnBrk="1" latinLnBrk="0" hangingPunct="1">
                        <a:defRPr sz="1400" b="1" kern="1200">
                          <a:solidFill>
                            <a:schemeClr val="tx1"/>
                          </a:solidFill>
                          <a:latin typeface="Arial"/>
                          <a:ea typeface=""/>
                          <a:cs typeface=""/>
                        </a:defRPr>
                      </a:lvl1pPr>
                      <a:lvl2pPr marL="342886" algn="l" defTabSz="685777" rtl="0" eaLnBrk="1" latinLnBrk="0" hangingPunct="1">
                        <a:defRPr sz="1400" b="1" kern="1200">
                          <a:solidFill>
                            <a:schemeClr val="tx1"/>
                          </a:solidFill>
                          <a:latin typeface="Arial"/>
                          <a:ea typeface=""/>
                          <a:cs typeface=""/>
                        </a:defRPr>
                      </a:lvl2pPr>
                      <a:lvl3pPr marL="685777" algn="l" defTabSz="685777" rtl="0" eaLnBrk="1" latinLnBrk="0" hangingPunct="1">
                        <a:defRPr sz="1400" b="1" kern="1200">
                          <a:solidFill>
                            <a:schemeClr val="tx1"/>
                          </a:solidFill>
                          <a:latin typeface="Arial"/>
                          <a:ea typeface=""/>
                          <a:cs typeface=""/>
                        </a:defRPr>
                      </a:lvl3pPr>
                      <a:lvl4pPr marL="1028665" algn="l" defTabSz="685777" rtl="0" eaLnBrk="1" latinLnBrk="0" hangingPunct="1">
                        <a:defRPr sz="1400" b="1" kern="1200">
                          <a:solidFill>
                            <a:schemeClr val="tx1"/>
                          </a:solidFill>
                          <a:latin typeface="Arial"/>
                          <a:ea typeface=""/>
                          <a:cs typeface=""/>
                        </a:defRPr>
                      </a:lvl4pPr>
                      <a:lvl5pPr marL="1371555" algn="l" defTabSz="685777" rtl="0" eaLnBrk="1" latinLnBrk="0" hangingPunct="1">
                        <a:defRPr sz="1400" b="1" kern="1200">
                          <a:solidFill>
                            <a:schemeClr val="tx1"/>
                          </a:solidFill>
                          <a:latin typeface="Arial"/>
                          <a:ea typeface=""/>
                          <a:cs typeface=""/>
                        </a:defRPr>
                      </a:lvl5pPr>
                      <a:lvl6pPr marL="1714441" algn="l" defTabSz="685777" rtl="0" eaLnBrk="1" latinLnBrk="0" hangingPunct="1">
                        <a:defRPr sz="1400" b="1" kern="1200">
                          <a:solidFill>
                            <a:schemeClr val="tx1"/>
                          </a:solidFill>
                          <a:latin typeface="Arial"/>
                          <a:ea typeface=""/>
                          <a:cs typeface=""/>
                        </a:defRPr>
                      </a:lvl6pPr>
                      <a:lvl7pPr marL="2057332" algn="l" defTabSz="685777" rtl="0" eaLnBrk="1" latinLnBrk="0" hangingPunct="1">
                        <a:defRPr sz="1400" b="1" kern="1200">
                          <a:solidFill>
                            <a:schemeClr val="tx1"/>
                          </a:solidFill>
                          <a:latin typeface="Arial"/>
                          <a:ea typeface=""/>
                          <a:cs typeface=""/>
                        </a:defRPr>
                      </a:lvl7pPr>
                      <a:lvl8pPr marL="2400220" algn="l" defTabSz="685777" rtl="0" eaLnBrk="1" latinLnBrk="0" hangingPunct="1">
                        <a:defRPr sz="1400" b="1" kern="1200">
                          <a:solidFill>
                            <a:schemeClr val="tx1"/>
                          </a:solidFill>
                          <a:latin typeface="Arial"/>
                          <a:ea typeface=""/>
                          <a:cs typeface=""/>
                        </a:defRPr>
                      </a:lvl8pPr>
                      <a:lvl9pPr marL="2743110" algn="l" defTabSz="685777" rtl="0" eaLnBrk="1" latinLnBrk="0" hangingPunct="1">
                        <a:defRPr sz="1400" b="1" kern="1200">
                          <a:solidFill>
                            <a:schemeClr val="tx1"/>
                          </a:solidFill>
                          <a:latin typeface="Arial"/>
                          <a:ea typeface=""/>
                          <a:cs typeface=""/>
                        </a:defRPr>
                      </a:lvl9pPr>
                    </a:lstStyle>
                    <a:p>
                      <a:r>
                        <a:rPr kumimoji="1" lang="ja-JP" altLang="en-US" baseline="0" dirty="0" smtClean="0">
                          <a:solidFill>
                            <a:srgbClr val="000000"/>
                          </a:solidFill>
                          <a:latin typeface="MS PGothic" charset="-128"/>
                          <a:ea typeface="MS PGothic" charset="-128"/>
                          <a:cs typeface="MS PGothic" charset="-128"/>
                        </a:rPr>
                        <a:t>モビリティエキスプレス　（</a:t>
                      </a:r>
                      <a:r>
                        <a:rPr kumimoji="1" lang="en-US" altLang="ja-JP" baseline="0" dirty="0" smtClean="0">
                          <a:solidFill>
                            <a:srgbClr val="000000"/>
                          </a:solidFill>
                          <a:latin typeface="MS PGothic" charset="-128"/>
                          <a:ea typeface="MS PGothic" charset="-128"/>
                          <a:cs typeface="MS PGothic" charset="-128"/>
                        </a:rPr>
                        <a:t>ME)</a:t>
                      </a:r>
                      <a:endParaRPr kumimoji="1" lang="ja-JP" altLang="en-US" dirty="0">
                        <a:solidFill>
                          <a:srgbClr val="000000"/>
                        </a:solidFill>
                        <a:latin typeface="MS PGothic" charset="-128"/>
                        <a:ea typeface="MS PGothic" charset="-128"/>
                        <a:cs typeface="MS PGothic" charset="-128"/>
                      </a:endParaRPr>
                    </a:p>
                  </a:txBody>
                  <a:tcPr>
                    <a:lnL>
                      <a:noFill/>
                    </a:lnL>
                    <a:lnR>
                      <a:noFill/>
                    </a:lnR>
                    <a:lnT w="12700" cmpd="sng">
                      <a:solidFill>
                        <a:srgbClr val="214794"/>
                      </a:solidFill>
                    </a:lnT>
                    <a:lnB w="12700" cmpd="sng">
                      <a:solidFill>
                        <a:srgbClr val="214794"/>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lvl="0"/>
                      <a:r>
                        <a:rPr kumimoji="1" lang="ja-JP" altLang="en-US" dirty="0" smtClean="0">
                          <a:solidFill>
                            <a:srgbClr val="000000"/>
                          </a:solidFill>
                          <a:latin typeface="MS PGothic" charset="-128"/>
                          <a:ea typeface="MS PGothic" charset="-128"/>
                          <a:cs typeface="MS PGothic" charset="-128"/>
                        </a:rPr>
                        <a:t>コントローラ機能と</a:t>
                      </a: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機能を</a:t>
                      </a:r>
                      <a:r>
                        <a:rPr kumimoji="1" lang="en-US" altLang="ja-JP" dirty="0" smtClean="0">
                          <a:solidFill>
                            <a:srgbClr val="000000"/>
                          </a:solidFill>
                          <a:latin typeface="MS PGothic" charset="-128"/>
                          <a:ea typeface="MS PGothic" charset="-128"/>
                          <a:cs typeface="MS PGothic" charset="-128"/>
                        </a:rPr>
                        <a:t>Wave2AP</a:t>
                      </a:r>
                      <a:r>
                        <a:rPr kumimoji="1" lang="ja-JP" altLang="en-US" dirty="0" smtClean="0">
                          <a:solidFill>
                            <a:srgbClr val="000000"/>
                          </a:solidFill>
                          <a:latin typeface="MS PGothic" charset="-128"/>
                          <a:ea typeface="MS PGothic" charset="-128"/>
                          <a:cs typeface="MS PGothic" charset="-128"/>
                        </a:rPr>
                        <a:t>内に実装します。</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w="12700" cmpd="sng">
                      <a:solidFill>
                        <a:srgbClr val="214794"/>
                      </a:solidFill>
                    </a:lnT>
                    <a:lnB>
                      <a:noFill/>
                    </a:lnB>
                    <a:lnTlToBr w="12700" cmpd="sng">
                      <a:noFill/>
                      <a:prstDash val="solid"/>
                    </a:lnTlToBr>
                    <a:lnBlToTr w="12700" cmpd="sng">
                      <a:noFill/>
                      <a:prstDash val="solid"/>
                    </a:lnBlToTr>
                    <a:solidFill>
                      <a:srgbClr val="214794">
                        <a:alpha val="20000"/>
                      </a:srgbClr>
                    </a:solidFill>
                  </a:tcPr>
                </a:tc>
                <a:extLst>
                  <a:ext uri="{0D108BD9-81ED-4DB2-BD59-A6C34878D82A}">
                    <a16:rowId xmlns="" xmlns:a16="http://schemas.microsoft.com/office/drawing/2014/main" val="10001"/>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冗長化は</a:t>
                      </a:r>
                      <a:r>
                        <a:rPr kumimoji="1" lang="en-US" altLang="ja-JP" dirty="0" smtClean="0">
                          <a:solidFill>
                            <a:srgbClr val="000000"/>
                          </a:solidFill>
                          <a:latin typeface="MS PGothic" charset="-128"/>
                          <a:ea typeface="MS PGothic" charset="-128"/>
                          <a:cs typeface="MS PGothic" charset="-128"/>
                        </a:rPr>
                        <a:t>CME</a:t>
                      </a:r>
                      <a:r>
                        <a:rPr kumimoji="1" lang="ja-JP" altLang="en-US" dirty="0" smtClean="0">
                          <a:solidFill>
                            <a:srgbClr val="000000"/>
                          </a:solidFill>
                          <a:latin typeface="MS PGothic" charset="-128"/>
                          <a:ea typeface="MS PGothic" charset="-128"/>
                          <a:cs typeface="MS PGothic" charset="-128"/>
                        </a:rPr>
                        <a:t>を構成する</a:t>
                      </a: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内で自動的に</a:t>
                      </a:r>
                      <a:endParaRPr kumimoji="1" lang="en-US" altLang="ja-JP" dirty="0" smtClean="0">
                        <a:solidFill>
                          <a:srgbClr val="000000"/>
                        </a:solidFill>
                        <a:latin typeface="MS PGothic" charset="-128"/>
                        <a:ea typeface="MS PGothic" charset="-128"/>
                        <a:cs typeface="MS PGothic" charset="-128"/>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行われます。</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latin typeface="MS PGothic" charset="-128"/>
                          <a:ea typeface="MS PGothic" charset="-128"/>
                          <a:cs typeface="MS PGothic" charset="-128"/>
                        </a:rPr>
                        <a:t>CME</a:t>
                      </a:r>
                      <a:r>
                        <a:rPr kumimoji="1" lang="ja-JP" altLang="en-US" dirty="0" smtClean="0">
                          <a:solidFill>
                            <a:srgbClr val="000000"/>
                          </a:solidFill>
                          <a:latin typeface="MS PGothic" charset="-128"/>
                          <a:ea typeface="MS PGothic" charset="-128"/>
                          <a:cs typeface="MS PGothic" charset="-128"/>
                        </a:rPr>
                        <a:t>は同一ネットワーク（</a:t>
                      </a:r>
                      <a:r>
                        <a:rPr kumimoji="1" lang="en-US" altLang="ja-JP" dirty="0" smtClean="0">
                          <a:solidFill>
                            <a:srgbClr val="000000"/>
                          </a:solidFill>
                          <a:latin typeface="MS PGothic" charset="-128"/>
                          <a:ea typeface="MS PGothic" charset="-128"/>
                          <a:cs typeface="MS PGothic" charset="-128"/>
                        </a:rPr>
                        <a:t>Layer2</a:t>
                      </a:r>
                      <a:r>
                        <a:rPr kumimoji="1" lang="ja-JP" altLang="en-US" dirty="0" smtClean="0">
                          <a:solidFill>
                            <a:srgbClr val="000000"/>
                          </a:solidFill>
                          <a:latin typeface="MS PGothic" charset="-128"/>
                          <a:ea typeface="MS PGothic" charset="-128"/>
                          <a:cs typeface="MS PGothic" charset="-128"/>
                        </a:rPr>
                        <a:t>内）で展開します。</a:t>
                      </a:r>
                      <a:endParaRPr kumimoji="1" lang="en-US" altLang="ja-JP" dirty="0" smtClean="0">
                        <a:solidFill>
                          <a:srgbClr val="000000"/>
                        </a:solidFill>
                        <a:latin typeface="MS PGothic" charset="-128"/>
                        <a:ea typeface="MS PGothic" charset="-128"/>
                        <a:cs typeface="MS PGothic" charset="-128"/>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（管理</a:t>
                      </a:r>
                      <a:r>
                        <a:rPr kumimoji="1" lang="en-US" altLang="ja-JP" dirty="0" smtClean="0">
                          <a:solidFill>
                            <a:srgbClr val="000000"/>
                          </a:solidFill>
                          <a:latin typeface="MS PGothic" charset="-128"/>
                          <a:ea typeface="MS PGothic" charset="-128"/>
                          <a:cs typeface="MS PGothic" charset="-128"/>
                        </a:rPr>
                        <a:t>VLAN</a:t>
                      </a:r>
                      <a:r>
                        <a:rPr kumimoji="1" lang="ja-JP" altLang="en-US" dirty="0" smtClean="0">
                          <a:solidFill>
                            <a:srgbClr val="000000"/>
                          </a:solidFill>
                          <a:latin typeface="MS PGothic" charset="-128"/>
                          <a:ea typeface="MS PGothic" charset="-128"/>
                          <a:cs typeface="MS PGothic" charset="-128"/>
                        </a:rPr>
                        <a:t>のみ </a:t>
                      </a:r>
                      <a:r>
                        <a:rPr kumimoji="1" lang="en-US" altLang="ja-JP" dirty="0" smtClean="0">
                          <a:solidFill>
                            <a:srgbClr val="000000"/>
                          </a:solidFill>
                          <a:latin typeface="MS PGothic" charset="-128"/>
                          <a:ea typeface="MS PGothic" charset="-128"/>
                          <a:cs typeface="MS PGothic" charset="-128"/>
                        </a:rPr>
                        <a:t>Layer2</a:t>
                      </a:r>
                      <a:r>
                        <a:rPr kumimoji="1" lang="ja-JP" altLang="en-US" dirty="0" smtClean="0">
                          <a:solidFill>
                            <a:srgbClr val="000000"/>
                          </a:solidFill>
                          <a:latin typeface="MS PGothic" charset="-128"/>
                          <a:ea typeface="MS PGothic" charset="-128"/>
                          <a:cs typeface="MS PGothic" charset="-128"/>
                        </a:rPr>
                        <a:t>内）</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solidFill>
                      <a:srgbClr val="214794">
                        <a:alpha val="20000"/>
                      </a:srgbClr>
                    </a:solidFill>
                  </a:tcPr>
                </a:tc>
                <a:extLst>
                  <a:ext uri="{0D108BD9-81ED-4DB2-BD59-A6C34878D82A}">
                    <a16:rowId xmlns="" xmlns:a16="http://schemas.microsoft.com/office/drawing/2014/main" val="10003"/>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のモードは</a:t>
                      </a:r>
                      <a:r>
                        <a:rPr kumimoji="1" lang="en-US" altLang="ja-JP" dirty="0" err="1" smtClean="0">
                          <a:solidFill>
                            <a:srgbClr val="000000"/>
                          </a:solidFill>
                          <a:latin typeface="MS PGothic" charset="-128"/>
                          <a:ea typeface="MS PGothic" charset="-128"/>
                          <a:cs typeface="MS PGothic" charset="-128"/>
                        </a:rPr>
                        <a:t>Flexconnect</a:t>
                      </a:r>
                      <a:r>
                        <a:rPr kumimoji="1" lang="ja-JP" altLang="en-US" dirty="0" smtClean="0">
                          <a:solidFill>
                            <a:srgbClr val="000000"/>
                          </a:solidFill>
                          <a:latin typeface="MS PGothic" charset="-128"/>
                          <a:ea typeface="MS PGothic" charset="-128"/>
                          <a:cs typeface="MS PGothic" charset="-128"/>
                        </a:rPr>
                        <a:t>です。</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ライセンスが不要です。</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solidFill>
                      <a:srgbClr val="214794">
                        <a:alpha val="20000"/>
                      </a:srgbClr>
                    </a:solidFill>
                  </a:tcPr>
                </a:tc>
                <a:extLst>
                  <a:ext uri="{0D108BD9-81ED-4DB2-BD59-A6C34878D82A}">
                    <a16:rowId xmlns="" xmlns:a16="http://schemas.microsoft.com/office/drawing/2014/main" val="10005"/>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の機種によってサポート</a:t>
                      </a:r>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、クライアント数が異なります。</a:t>
                      </a:r>
                      <a:endParaRPr kumimoji="1" lang="ja-JP" altLang="en-US" dirty="0">
                        <a:solidFill>
                          <a:srgbClr val="000000"/>
                        </a:solidFill>
                        <a:latin typeface="MS PGothic" charset="-128"/>
                        <a:ea typeface="MS PGothic" charset="-128"/>
                        <a:cs typeface="MS PGothic" charset="-128"/>
                      </a:endParaRPr>
                    </a:p>
                  </a:txBody>
                  <a:tcPr>
                    <a:lnL>
                      <a:noFill/>
                    </a:lnL>
                    <a:lnR>
                      <a:noFill/>
                    </a:lnR>
                    <a:lnT>
                      <a:noFill/>
                    </a:lnT>
                    <a:lnB w="12700" cmpd="sng">
                      <a:solidFill>
                        <a:srgbClr val="214794"/>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graphicFrame>
        <p:nvGraphicFramePr>
          <p:cNvPr id="7" name="表 7"/>
          <p:cNvGraphicFramePr>
            <a:graphicFrameLocks noGrp="1"/>
          </p:cNvGraphicFramePr>
          <p:nvPr>
            <p:extLst>
              <p:ext uri="{D42A27DB-BD31-4B8C-83A1-F6EECF244321}">
                <p14:modId xmlns:p14="http://schemas.microsoft.com/office/powerpoint/2010/main" val="1652757716"/>
              </p:ext>
            </p:extLst>
          </p:nvPr>
        </p:nvGraphicFramePr>
        <p:xfrm>
          <a:off x="4695217" y="1176213"/>
          <a:ext cx="4198412" cy="3261360"/>
        </p:xfrm>
        <a:graphic>
          <a:graphicData uri="http://schemas.openxmlformats.org/drawingml/2006/table">
            <a:tbl>
              <a:tblPr firstRow="1" bandRow="1"/>
              <a:tblGrid>
                <a:gridCol w="4198412">
                  <a:extLst>
                    <a:ext uri="{9D8B030D-6E8A-4147-A177-3AD203B41FA5}">
                      <a16:colId xmlns="" xmlns:a16="http://schemas.microsoft.com/office/drawing/2014/main" val="20000"/>
                    </a:ext>
                  </a:extLst>
                </a:gridCol>
              </a:tblGrid>
              <a:tr h="370840">
                <a:tc>
                  <a:txBody>
                    <a:bodyPr/>
                    <a:lstStyle>
                      <a:lvl1pPr marL="0" algn="l" defTabSz="685777" rtl="0" eaLnBrk="1" latinLnBrk="0" hangingPunct="1">
                        <a:defRPr sz="1400" b="1" kern="1200">
                          <a:solidFill>
                            <a:schemeClr val="tx1"/>
                          </a:solidFill>
                          <a:latin typeface="Arial"/>
                          <a:ea typeface=""/>
                          <a:cs typeface=""/>
                        </a:defRPr>
                      </a:lvl1pPr>
                      <a:lvl2pPr marL="342886" algn="l" defTabSz="685777" rtl="0" eaLnBrk="1" latinLnBrk="0" hangingPunct="1">
                        <a:defRPr sz="1400" b="1" kern="1200">
                          <a:solidFill>
                            <a:schemeClr val="tx1"/>
                          </a:solidFill>
                          <a:latin typeface="Arial"/>
                          <a:ea typeface=""/>
                          <a:cs typeface=""/>
                        </a:defRPr>
                      </a:lvl2pPr>
                      <a:lvl3pPr marL="685777" algn="l" defTabSz="685777" rtl="0" eaLnBrk="1" latinLnBrk="0" hangingPunct="1">
                        <a:defRPr sz="1400" b="1" kern="1200">
                          <a:solidFill>
                            <a:schemeClr val="tx1"/>
                          </a:solidFill>
                          <a:latin typeface="Arial"/>
                          <a:ea typeface=""/>
                          <a:cs typeface=""/>
                        </a:defRPr>
                      </a:lvl3pPr>
                      <a:lvl4pPr marL="1028665" algn="l" defTabSz="685777" rtl="0" eaLnBrk="1" latinLnBrk="0" hangingPunct="1">
                        <a:defRPr sz="1400" b="1" kern="1200">
                          <a:solidFill>
                            <a:schemeClr val="tx1"/>
                          </a:solidFill>
                          <a:latin typeface="Arial"/>
                          <a:ea typeface=""/>
                          <a:cs typeface=""/>
                        </a:defRPr>
                      </a:lvl4pPr>
                      <a:lvl5pPr marL="1371555" algn="l" defTabSz="685777" rtl="0" eaLnBrk="1" latinLnBrk="0" hangingPunct="1">
                        <a:defRPr sz="1400" b="1" kern="1200">
                          <a:solidFill>
                            <a:schemeClr val="tx1"/>
                          </a:solidFill>
                          <a:latin typeface="Arial"/>
                          <a:ea typeface=""/>
                          <a:cs typeface=""/>
                        </a:defRPr>
                      </a:lvl5pPr>
                      <a:lvl6pPr marL="1714441" algn="l" defTabSz="685777" rtl="0" eaLnBrk="1" latinLnBrk="0" hangingPunct="1">
                        <a:defRPr sz="1400" b="1" kern="1200">
                          <a:solidFill>
                            <a:schemeClr val="tx1"/>
                          </a:solidFill>
                          <a:latin typeface="Arial"/>
                          <a:ea typeface=""/>
                          <a:cs typeface=""/>
                        </a:defRPr>
                      </a:lvl6pPr>
                      <a:lvl7pPr marL="2057332" algn="l" defTabSz="685777" rtl="0" eaLnBrk="1" latinLnBrk="0" hangingPunct="1">
                        <a:defRPr sz="1400" b="1" kern="1200">
                          <a:solidFill>
                            <a:schemeClr val="tx1"/>
                          </a:solidFill>
                          <a:latin typeface="Arial"/>
                          <a:ea typeface=""/>
                          <a:cs typeface=""/>
                        </a:defRPr>
                      </a:lvl7pPr>
                      <a:lvl8pPr marL="2400220" algn="l" defTabSz="685777" rtl="0" eaLnBrk="1" latinLnBrk="0" hangingPunct="1">
                        <a:defRPr sz="1400" b="1" kern="1200">
                          <a:solidFill>
                            <a:schemeClr val="tx1"/>
                          </a:solidFill>
                          <a:latin typeface="Arial"/>
                          <a:ea typeface=""/>
                          <a:cs typeface=""/>
                        </a:defRPr>
                      </a:lvl8pPr>
                      <a:lvl9pPr marL="2743110" algn="l" defTabSz="685777" rtl="0" eaLnBrk="1" latinLnBrk="0" hangingPunct="1">
                        <a:defRPr sz="1400" b="1" kern="1200">
                          <a:solidFill>
                            <a:schemeClr val="tx1"/>
                          </a:solidFill>
                          <a:latin typeface="Arial"/>
                          <a:ea typeface=""/>
                          <a:cs typeface=""/>
                        </a:defRPr>
                      </a:lvl9pPr>
                    </a:lstStyle>
                    <a:p>
                      <a:r>
                        <a:rPr kumimoji="1" lang="en-US" altLang="ja-JP" dirty="0" smtClean="0">
                          <a:solidFill>
                            <a:srgbClr val="000000"/>
                          </a:solidFill>
                          <a:latin typeface="MS PGothic" charset="-128"/>
                          <a:ea typeface="MS PGothic" charset="-128"/>
                          <a:cs typeface="MS PGothic" charset="-128"/>
                        </a:rPr>
                        <a:t>WLC</a:t>
                      </a:r>
                      <a:r>
                        <a:rPr kumimoji="1" lang="ja-JP" altLang="en-US" dirty="0" smtClean="0">
                          <a:solidFill>
                            <a:srgbClr val="000000"/>
                          </a:solidFill>
                          <a:latin typeface="MS PGothic" charset="-128"/>
                          <a:ea typeface="MS PGothic" charset="-128"/>
                          <a:cs typeface="MS PGothic" charset="-128"/>
                        </a:rPr>
                        <a:t>　コントローラ型</a:t>
                      </a:r>
                      <a:endParaRPr kumimoji="1" lang="ja-JP" altLang="en-US" dirty="0">
                        <a:solidFill>
                          <a:srgbClr val="000000"/>
                        </a:solidFill>
                        <a:latin typeface="MS PGothic" charset="-128"/>
                        <a:ea typeface="MS PGothic" charset="-128"/>
                        <a:cs typeface="MS PGothic" charset="-128"/>
                      </a:endParaRPr>
                    </a:p>
                  </a:txBody>
                  <a:tcPr>
                    <a:lnL>
                      <a:noFill/>
                    </a:lnL>
                    <a:lnR>
                      <a:noFill/>
                    </a:lnR>
                    <a:lnT w="12700" cmpd="sng">
                      <a:solidFill>
                        <a:srgbClr val="32B2DF"/>
                      </a:solidFill>
                    </a:lnT>
                    <a:lnB w="12700" cmpd="sng">
                      <a:solidFill>
                        <a:srgbClr val="32B2DF"/>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専用コントローラが必要です。</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w="12700" cmpd="sng">
                      <a:solidFill>
                        <a:srgbClr val="32B2DF"/>
                      </a:solidFill>
                    </a:lnT>
                    <a:lnB>
                      <a:noFill/>
                    </a:lnB>
                    <a:lnTlToBr w="12700" cmpd="sng">
                      <a:noFill/>
                      <a:prstDash val="solid"/>
                    </a:lnTlToBr>
                    <a:lnBlToTr w="12700" cmpd="sng">
                      <a:noFill/>
                      <a:prstDash val="solid"/>
                    </a:lnBlToTr>
                    <a:solidFill>
                      <a:srgbClr val="32B2DF">
                        <a:alpha val="20000"/>
                      </a:srgbClr>
                    </a:solidFill>
                  </a:tcPr>
                </a:tc>
                <a:extLst>
                  <a:ext uri="{0D108BD9-81ED-4DB2-BD59-A6C34878D82A}">
                    <a16:rowId xmlns="" xmlns:a16="http://schemas.microsoft.com/office/drawing/2014/main" val="10001"/>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dirty="0" smtClean="0">
                          <a:solidFill>
                            <a:srgbClr val="000000"/>
                          </a:solidFill>
                          <a:latin typeface="MS PGothic" charset="-128"/>
                          <a:ea typeface="MS PGothic" charset="-128"/>
                          <a:cs typeface="MS PGothic" charset="-128"/>
                        </a:rPr>
                        <a:t>冗長化は</a:t>
                      </a:r>
                      <a:r>
                        <a:rPr kumimoji="1" lang="en-US" altLang="ja-JP" dirty="0" smtClean="0">
                          <a:solidFill>
                            <a:srgbClr val="000000"/>
                          </a:solidFill>
                          <a:latin typeface="MS PGothic" charset="-128"/>
                          <a:ea typeface="MS PGothic" charset="-128"/>
                          <a:cs typeface="MS PGothic" charset="-128"/>
                        </a:rPr>
                        <a:t>N</a:t>
                      </a:r>
                      <a:r>
                        <a:rPr kumimoji="1" lang="ja-JP" altLang="en-US" dirty="0" smtClean="0">
                          <a:solidFill>
                            <a:srgbClr val="000000"/>
                          </a:solidFill>
                          <a:latin typeface="MS PGothic" charset="-128"/>
                          <a:ea typeface="MS PGothic" charset="-128"/>
                          <a:cs typeface="MS PGothic" charset="-128"/>
                        </a:rPr>
                        <a:t>＋１、</a:t>
                      </a:r>
                      <a:r>
                        <a:rPr kumimoji="1" lang="en-US" altLang="ja-JP" dirty="0" smtClean="0">
                          <a:solidFill>
                            <a:srgbClr val="000000"/>
                          </a:solidFill>
                          <a:latin typeface="MS PGothic" charset="-128"/>
                          <a:ea typeface="MS PGothic" charset="-128"/>
                          <a:cs typeface="MS PGothic" charset="-128"/>
                        </a:rPr>
                        <a:t>SSO</a:t>
                      </a:r>
                      <a:r>
                        <a:rPr kumimoji="1" lang="ja-JP" altLang="en-US" dirty="0" smtClean="0">
                          <a:solidFill>
                            <a:srgbClr val="000000"/>
                          </a:solidFill>
                          <a:latin typeface="MS PGothic" charset="-128"/>
                          <a:ea typeface="MS PGothic" charset="-128"/>
                          <a:cs typeface="MS PGothic" charset="-128"/>
                        </a:rPr>
                        <a:t>がサポートされます。</a:t>
                      </a:r>
                      <a:endParaRPr kumimoji="1" lang="en-US" altLang="ja-JP" dirty="0" smtClean="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r>
                        <a:rPr kumimoji="1" lang="ja-JP" altLang="en-US" dirty="0" smtClean="0">
                          <a:solidFill>
                            <a:srgbClr val="000000"/>
                          </a:solidFill>
                          <a:latin typeface="MS PGothic" charset="-128"/>
                          <a:ea typeface="MS PGothic" charset="-128"/>
                          <a:cs typeface="MS PGothic" charset="-128"/>
                        </a:rPr>
                        <a:t>コントローラはセンターに配置し、ネットワークを</a:t>
                      </a:r>
                      <a:endParaRPr kumimoji="1" lang="en-US" altLang="ja-JP" dirty="0" smtClean="0">
                        <a:solidFill>
                          <a:srgbClr val="000000"/>
                        </a:solidFill>
                        <a:latin typeface="MS PGothic" charset="-128"/>
                        <a:ea typeface="MS PGothic" charset="-128"/>
                        <a:cs typeface="MS PGothic" charset="-128"/>
                      </a:endParaRPr>
                    </a:p>
                    <a:p>
                      <a:r>
                        <a:rPr kumimoji="1" lang="ja-JP" altLang="en-US" dirty="0" smtClean="0">
                          <a:solidFill>
                            <a:srgbClr val="000000"/>
                          </a:solidFill>
                          <a:latin typeface="MS PGothic" charset="-128"/>
                          <a:ea typeface="MS PGothic" charset="-128"/>
                          <a:cs typeface="MS PGothic" charset="-128"/>
                        </a:rPr>
                        <a:t>跨ぐ展開が可能です。</a:t>
                      </a:r>
                      <a:endParaRPr kumimoji="1" lang="ja-JP" altLang="en-US" dirty="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solidFill>
                      <a:srgbClr val="32B2DF">
                        <a:alpha val="20000"/>
                      </a:srgbClr>
                    </a:solidFill>
                  </a:tcPr>
                </a:tc>
                <a:extLst>
                  <a:ext uri="{0D108BD9-81ED-4DB2-BD59-A6C34878D82A}">
                    <a16:rowId xmlns="" xmlns:a16="http://schemas.microsoft.com/office/drawing/2014/main" val="10003"/>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のモードは</a:t>
                      </a:r>
                      <a:r>
                        <a:rPr kumimoji="1" lang="en-US" altLang="ja-JP" dirty="0" smtClean="0">
                          <a:solidFill>
                            <a:srgbClr val="000000"/>
                          </a:solidFill>
                          <a:latin typeface="MS PGothic" charset="-128"/>
                          <a:ea typeface="MS PGothic" charset="-128"/>
                          <a:cs typeface="MS PGothic" charset="-128"/>
                        </a:rPr>
                        <a:t>Local</a:t>
                      </a:r>
                      <a:r>
                        <a:rPr kumimoji="1" lang="ja-JP" altLang="en-US" dirty="0" err="1"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Flex</a:t>
                      </a:r>
                      <a:r>
                        <a:rPr kumimoji="1" lang="ja-JP" altLang="en-US" dirty="0" err="1"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Mesh</a:t>
                      </a:r>
                      <a:r>
                        <a:rPr kumimoji="1" lang="ja-JP" altLang="en-US" dirty="0" smtClean="0">
                          <a:solidFill>
                            <a:srgbClr val="000000"/>
                          </a:solidFill>
                          <a:latin typeface="MS PGothic" charset="-128"/>
                          <a:ea typeface="MS PGothic" charset="-128"/>
                          <a:cs typeface="MS PGothic" charset="-128"/>
                        </a:rPr>
                        <a:t>等複数のモードをサポートします。</a:t>
                      </a:r>
                      <a:endParaRPr kumimoji="1" lang="ja-JP" altLang="en-US" dirty="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r>
                        <a:rPr kumimoji="1" lang="en-US" altLang="ja-JP" dirty="0" smtClean="0">
                          <a:solidFill>
                            <a:srgbClr val="000000"/>
                          </a:solidFill>
                          <a:latin typeface="MS PGothic" charset="-128"/>
                          <a:ea typeface="MS PGothic" charset="-128"/>
                          <a:cs typeface="MS PGothic" charset="-128"/>
                        </a:rPr>
                        <a:t>AP</a:t>
                      </a:r>
                      <a:r>
                        <a:rPr kumimoji="1" lang="ja-JP" altLang="en-US" dirty="0" smtClean="0">
                          <a:solidFill>
                            <a:srgbClr val="000000"/>
                          </a:solidFill>
                          <a:latin typeface="MS PGothic" charset="-128"/>
                          <a:ea typeface="MS PGothic" charset="-128"/>
                          <a:cs typeface="MS PGothic" charset="-128"/>
                        </a:rPr>
                        <a:t>の数でライセンスが必要です。</a:t>
                      </a:r>
                      <a:endParaRPr kumimoji="1" lang="ja-JP" altLang="en-US" dirty="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solidFill>
                      <a:srgbClr val="32B2DF">
                        <a:alpha val="20000"/>
                      </a:srgbClr>
                    </a:solidFill>
                  </a:tcPr>
                </a:tc>
                <a:extLst>
                  <a:ext uri="{0D108BD9-81ED-4DB2-BD59-A6C34878D82A}">
                    <a16:rowId xmlns="" xmlns:a16="http://schemas.microsoft.com/office/drawing/2014/main" val="10005"/>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r>
                        <a:rPr kumimoji="1" lang="ja-JP" altLang="en-US" dirty="0" smtClean="0">
                          <a:solidFill>
                            <a:srgbClr val="000000"/>
                          </a:solidFill>
                          <a:latin typeface="MS PGothic" charset="-128"/>
                          <a:ea typeface="MS PGothic" charset="-128"/>
                          <a:cs typeface="MS PGothic" charset="-128"/>
                        </a:rPr>
                        <a:t>ライセンスは</a:t>
                      </a:r>
                      <a:r>
                        <a:rPr kumimoji="1" lang="en-US" altLang="ja-JP" dirty="0" smtClean="0">
                          <a:solidFill>
                            <a:srgbClr val="000000"/>
                          </a:solidFill>
                          <a:latin typeface="MS PGothic" charset="-128"/>
                          <a:ea typeface="MS PGothic" charset="-128"/>
                          <a:cs typeface="MS PGothic" charset="-128"/>
                        </a:rPr>
                        <a:t>RTU</a:t>
                      </a:r>
                      <a:r>
                        <a:rPr kumimoji="1" lang="ja-JP" altLang="en-US" dirty="0"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5520</a:t>
                      </a:r>
                      <a:r>
                        <a:rPr kumimoji="1" lang="ja-JP" altLang="en-US" dirty="0" err="1" smtClean="0">
                          <a:solidFill>
                            <a:srgbClr val="000000"/>
                          </a:solidFill>
                          <a:latin typeface="MS PGothic" charset="-128"/>
                          <a:ea typeface="MS PGothic" charset="-128"/>
                          <a:cs typeface="MS PGothic" charset="-128"/>
                        </a:rPr>
                        <a:t>、</a:t>
                      </a:r>
                      <a:r>
                        <a:rPr kumimoji="1" lang="en-US" altLang="ja-JP" dirty="0" smtClean="0">
                          <a:solidFill>
                            <a:srgbClr val="000000"/>
                          </a:solidFill>
                          <a:latin typeface="MS PGothic" charset="-128"/>
                          <a:ea typeface="MS PGothic" charset="-128"/>
                          <a:cs typeface="MS PGothic" charset="-128"/>
                        </a:rPr>
                        <a:t>8540</a:t>
                      </a:r>
                      <a:r>
                        <a:rPr kumimoji="1" lang="ja-JP" altLang="en-US" dirty="0" err="1" smtClean="0">
                          <a:solidFill>
                            <a:srgbClr val="000000"/>
                          </a:solidFill>
                          <a:latin typeface="MS PGothic" charset="-128"/>
                          <a:ea typeface="MS PGothic" charset="-128"/>
                          <a:cs typeface="MS PGothic" charset="-128"/>
                        </a:rPr>
                        <a:t>、ｖ</a:t>
                      </a:r>
                      <a:r>
                        <a:rPr kumimoji="1" lang="en-US" altLang="ja-JP" dirty="0" smtClean="0">
                          <a:solidFill>
                            <a:srgbClr val="000000"/>
                          </a:solidFill>
                          <a:latin typeface="MS PGothic" charset="-128"/>
                          <a:ea typeface="MS PGothic" charset="-128"/>
                          <a:cs typeface="MS PGothic" charset="-128"/>
                        </a:rPr>
                        <a:t>WLC</a:t>
                      </a:r>
                      <a:r>
                        <a:rPr kumimoji="1" lang="ja-JP" altLang="en-US" dirty="0" smtClean="0">
                          <a:solidFill>
                            <a:srgbClr val="000000"/>
                          </a:solidFill>
                          <a:latin typeface="MS PGothic" charset="-128"/>
                          <a:ea typeface="MS PGothic" charset="-128"/>
                          <a:cs typeface="MS PGothic" charset="-128"/>
                        </a:rPr>
                        <a:t>）です。</a:t>
                      </a:r>
                      <a:endParaRPr kumimoji="1" lang="ja-JP" altLang="en-US" dirty="0">
                        <a:solidFill>
                          <a:srgbClr val="000000"/>
                        </a:solidFill>
                        <a:latin typeface="MS PGothic" charset="-128"/>
                        <a:ea typeface="MS PGothic" charset="-128"/>
                        <a:cs typeface="MS PGothic" charset="-128"/>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70840">
                <a:tc>
                  <a:txBody>
                    <a:bodyPr/>
                    <a:lstStyle>
                      <a:lvl1pPr marL="0" algn="l" defTabSz="685777" rtl="0" eaLnBrk="1" latinLnBrk="0" hangingPunct="1">
                        <a:defRPr sz="1400" kern="1200">
                          <a:solidFill>
                            <a:schemeClr val="tx1"/>
                          </a:solidFill>
                          <a:latin typeface="Arial"/>
                          <a:ea typeface=""/>
                          <a:cs typeface=""/>
                        </a:defRPr>
                      </a:lvl1pPr>
                      <a:lvl2pPr marL="342886" algn="l" defTabSz="685777" rtl="0" eaLnBrk="1" latinLnBrk="0" hangingPunct="1">
                        <a:defRPr sz="1400" kern="1200">
                          <a:solidFill>
                            <a:schemeClr val="tx1"/>
                          </a:solidFill>
                          <a:latin typeface="Arial"/>
                          <a:ea typeface=""/>
                          <a:cs typeface=""/>
                        </a:defRPr>
                      </a:lvl2pPr>
                      <a:lvl3pPr marL="685777" algn="l" defTabSz="685777" rtl="0" eaLnBrk="1" latinLnBrk="0" hangingPunct="1">
                        <a:defRPr sz="1400" kern="1200">
                          <a:solidFill>
                            <a:schemeClr val="tx1"/>
                          </a:solidFill>
                          <a:latin typeface="Arial"/>
                          <a:ea typeface=""/>
                          <a:cs typeface=""/>
                        </a:defRPr>
                      </a:lvl3pPr>
                      <a:lvl4pPr marL="1028665" algn="l" defTabSz="685777" rtl="0" eaLnBrk="1" latinLnBrk="0" hangingPunct="1">
                        <a:defRPr sz="1400" kern="1200">
                          <a:solidFill>
                            <a:schemeClr val="tx1"/>
                          </a:solidFill>
                          <a:latin typeface="Arial"/>
                          <a:ea typeface=""/>
                          <a:cs typeface=""/>
                        </a:defRPr>
                      </a:lvl4pPr>
                      <a:lvl5pPr marL="1371555" algn="l" defTabSz="685777" rtl="0" eaLnBrk="1" latinLnBrk="0" hangingPunct="1">
                        <a:defRPr sz="1400" kern="1200">
                          <a:solidFill>
                            <a:schemeClr val="tx1"/>
                          </a:solidFill>
                          <a:latin typeface="Arial"/>
                          <a:ea typeface=""/>
                          <a:cs typeface=""/>
                        </a:defRPr>
                      </a:lvl5pPr>
                      <a:lvl6pPr marL="1714441" algn="l" defTabSz="685777" rtl="0" eaLnBrk="1" latinLnBrk="0" hangingPunct="1">
                        <a:defRPr sz="1400" kern="1200">
                          <a:solidFill>
                            <a:schemeClr val="tx1"/>
                          </a:solidFill>
                          <a:latin typeface="Arial"/>
                          <a:ea typeface=""/>
                          <a:cs typeface=""/>
                        </a:defRPr>
                      </a:lvl6pPr>
                      <a:lvl7pPr marL="2057332" algn="l" defTabSz="685777" rtl="0" eaLnBrk="1" latinLnBrk="0" hangingPunct="1">
                        <a:defRPr sz="1400" kern="1200">
                          <a:solidFill>
                            <a:schemeClr val="tx1"/>
                          </a:solidFill>
                          <a:latin typeface="Arial"/>
                          <a:ea typeface=""/>
                          <a:cs typeface=""/>
                        </a:defRPr>
                      </a:lvl7pPr>
                      <a:lvl8pPr marL="2400220" algn="l" defTabSz="685777" rtl="0" eaLnBrk="1" latinLnBrk="0" hangingPunct="1">
                        <a:defRPr sz="1400" kern="1200">
                          <a:solidFill>
                            <a:schemeClr val="tx1"/>
                          </a:solidFill>
                          <a:latin typeface="Arial"/>
                          <a:ea typeface=""/>
                          <a:cs typeface=""/>
                        </a:defRPr>
                      </a:lvl8pPr>
                      <a:lvl9pPr marL="2743110" algn="l" defTabSz="685777" rtl="0" eaLnBrk="1" latinLnBrk="0" hangingPunct="1">
                        <a:defRPr sz="1400" kern="1200">
                          <a:solidFill>
                            <a:schemeClr val="tx1"/>
                          </a:solidFill>
                          <a:latin typeface="Arial"/>
                          <a:ea typeface=""/>
                          <a:cs typeface=""/>
                        </a:defRPr>
                      </a:lvl9pPr>
                    </a:lstStyle>
                    <a:p>
                      <a:endParaRPr kumimoji="1" lang="ja-JP" altLang="en-US" dirty="0">
                        <a:solidFill>
                          <a:srgbClr val="000000"/>
                        </a:solidFill>
                        <a:latin typeface="MS PGothic" charset="-128"/>
                        <a:ea typeface="MS PGothic" charset="-128"/>
                        <a:cs typeface="MS PGothic" charset="-128"/>
                      </a:endParaRPr>
                    </a:p>
                  </a:txBody>
                  <a:tcPr>
                    <a:lnL>
                      <a:noFill/>
                    </a:lnL>
                    <a:lnR>
                      <a:noFill/>
                    </a:lnR>
                    <a:lnT>
                      <a:noFill/>
                    </a:lnT>
                    <a:lnB w="12700" cmpd="sng">
                      <a:solidFill>
                        <a:srgbClr val="32B2DF"/>
                      </a:solidFill>
                    </a:lnB>
                    <a:lnTlToBr w="12700" cmpd="sng">
                      <a:noFill/>
                      <a:prstDash val="solid"/>
                    </a:lnTlToBr>
                    <a:lnBlToTr w="12700" cmpd="sng">
                      <a:noFill/>
                      <a:prstDash val="solid"/>
                    </a:lnBlToTr>
                    <a:solidFill>
                      <a:srgbClr val="32B2DF">
                        <a:alpha val="20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935675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5"/>
          <p:cNvSpPr txBox="1">
            <a:spLocks/>
          </p:cNvSpPr>
          <p:nvPr/>
        </p:nvSpPr>
        <p:spPr bwMode="auto">
          <a:xfrm>
            <a:off x="238799" y="118667"/>
            <a:ext cx="8685067"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3200" b="0" i="0" u="none" strike="noStrike" kern="1200" cap="none" spc="0" normalizeH="0" baseline="0" noProof="0" smtClean="0">
                <a:ln>
                  <a:noFill/>
                </a:ln>
                <a:solidFill>
                  <a:srgbClr val="676767"/>
                </a:solidFill>
                <a:effectLst/>
                <a:uLnTx/>
                <a:uFillTx/>
                <a:latin typeface="Arial"/>
                <a:ea typeface="ＭＳ Ｐゴシック" charset="0"/>
                <a:cs typeface="CiscoSans"/>
              </a:rPr>
              <a:t>ME</a:t>
            </a: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の登場により、コントローラ型をお手軽に導入</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31" name="Line 22"/>
          <p:cNvSpPr>
            <a:spLocks noChangeShapeType="1"/>
          </p:cNvSpPr>
          <p:nvPr/>
        </p:nvSpPr>
        <p:spPr bwMode="auto">
          <a:xfrm>
            <a:off x="5095492" y="1013224"/>
            <a:ext cx="0" cy="3546872"/>
          </a:xfrm>
          <a:prstGeom prst="line">
            <a:avLst/>
          </a:prstGeom>
          <a:noFill/>
          <a:ln w="9525">
            <a:solidFill>
              <a:srgbClr val="676767"/>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676767"/>
              </a:solidFill>
              <a:effectLst/>
              <a:uLnTx/>
              <a:uFillTx/>
              <a:latin typeface="ＭＳ Ｐゴシック" charset="-128"/>
              <a:ea typeface="ＭＳ Ｐゴシック" charset="-128"/>
              <a:cs typeface="Meiryo UI" panose="020B0604030504040204" pitchFamily="50" charset="-128"/>
            </a:endParaRPr>
          </a:p>
        </p:txBody>
      </p:sp>
      <p:cxnSp>
        <p:nvCxnSpPr>
          <p:cNvPr id="32" name="直線コネクタ 474"/>
          <p:cNvCxnSpPr>
            <a:cxnSpLocks noChangeAspect="1" noChangeShapeType="1"/>
          </p:cNvCxnSpPr>
          <p:nvPr/>
        </p:nvCxnSpPr>
        <p:spPr bwMode="auto">
          <a:xfrm rot="5400000">
            <a:off x="1305384" y="3565329"/>
            <a:ext cx="267890" cy="6350"/>
          </a:xfrm>
          <a:prstGeom prst="line">
            <a:avLst/>
          </a:prstGeom>
          <a:noFill/>
          <a:ln w="19050">
            <a:solidFill>
              <a:srgbClr val="676767"/>
            </a:solidFill>
            <a:round/>
            <a:headEnd/>
            <a:tailEnd/>
          </a:ln>
          <a:extLst>
            <a:ext uri="{909E8E84-426E-40dd-AFC4-6F175D3DCCD1}">
              <a14:hiddenFill xmlns:a14="http://schemas.microsoft.com/office/drawing/2010/main" xmlns="">
                <a:noFill/>
              </a14:hiddenFill>
            </a:ext>
          </a:extLst>
        </p:spPr>
      </p:cxnSp>
      <p:sp>
        <p:nvSpPr>
          <p:cNvPr id="33"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34"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35"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9" name="Group 105"/>
          <p:cNvGrpSpPr/>
          <p:nvPr/>
        </p:nvGrpSpPr>
        <p:grpSpPr>
          <a:xfrm>
            <a:off x="518308" y="2786845"/>
            <a:ext cx="2968879" cy="1127935"/>
            <a:chOff x="6621815" y="1627481"/>
            <a:chExt cx="3957474" cy="1503913"/>
          </a:xfrm>
        </p:grpSpPr>
        <p:sp>
          <p:nvSpPr>
            <p:cNvPr id="40"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メイリオ" pitchFamily="50" charset="-128"/>
                <a:ea typeface="メイリオ" pitchFamily="50" charset="-128"/>
                <a:cs typeface="メイリオ" pitchFamily="50" charset="-128"/>
              </a:endParaRPr>
            </a:p>
          </p:txBody>
        </p:sp>
        <p:pic>
          <p:nvPicPr>
            <p:cNvPr id="41" name="Picture 83" descr="5508.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無線</a:t>
              </a:r>
              <a:r>
                <a:rPr lang="en-US" altLang="ja-JP" sz="1000" dirty="0" smtClean="0">
                  <a:solidFill>
                    <a:srgbClr val="4D4D4D"/>
                  </a:solidFill>
                  <a:latin typeface="メイリオ" pitchFamily="50" charset="-128"/>
                  <a:ea typeface="メイリオ" pitchFamily="50" charset="-128"/>
                  <a:cs typeface="メイリオ" pitchFamily="50" charset="-128"/>
                </a:rPr>
                <a:t>LAN</a:t>
              </a:r>
              <a:r>
                <a:rPr lang="ja-JP" altLang="en-US" sz="1000" dirty="0" smtClean="0">
                  <a:solidFill>
                    <a:srgbClr val="4D4D4D"/>
                  </a:solidFill>
                  <a:latin typeface="メイリオ" pitchFamily="50" charset="-128"/>
                  <a:ea typeface="メイリオ" pitchFamily="50" charset="-128"/>
                  <a:cs typeface="メイリオ" pitchFamily="50" charset="-128"/>
                </a:rPr>
                <a:t>コントローラ</a:t>
              </a:r>
              <a:endParaRPr lang="en-US" altLang="ja-JP" sz="1000" dirty="0" smtClean="0">
                <a:solidFill>
                  <a:srgbClr val="4D4D4D"/>
                </a:solidFill>
                <a:latin typeface="メイリオ" pitchFamily="50" charset="-128"/>
                <a:ea typeface="メイリオ" pitchFamily="50" charset="-128"/>
                <a:cs typeface="メイリオ" pitchFamily="50" charset="-128"/>
              </a:endParaRPr>
            </a:p>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a:t>
              </a:r>
              <a:r>
                <a:rPr lang="en-US" altLang="ja-JP" sz="1000" dirty="0" smtClean="0">
                  <a:solidFill>
                    <a:srgbClr val="4D4D4D"/>
                  </a:solidFill>
                  <a:latin typeface="メイリオ" pitchFamily="50" charset="-128"/>
                  <a:ea typeface="メイリオ" pitchFamily="50" charset="-128"/>
                  <a:cs typeface="メイリオ" pitchFamily="50" charset="-128"/>
                </a:rPr>
                <a:t>WLC</a:t>
              </a:r>
              <a:r>
                <a:rPr lang="ja-JP" altLang="en-US" sz="1000" dirty="0" smtClean="0">
                  <a:solidFill>
                    <a:srgbClr val="4D4D4D"/>
                  </a:solidFill>
                  <a:latin typeface="メイリオ" pitchFamily="50" charset="-128"/>
                  <a:ea typeface="メイリオ" pitchFamily="50" charset="-128"/>
                  <a:cs typeface="メイリオ" pitchFamily="50" charset="-128"/>
                </a:rPr>
                <a:t>）</a:t>
              </a:r>
              <a:endParaRPr lang="en-US" sz="1000" dirty="0">
                <a:solidFill>
                  <a:srgbClr val="4D4D4D"/>
                </a:solidFill>
                <a:latin typeface="メイリオ" pitchFamily="50" charset="-128"/>
                <a:ea typeface="メイリオ" pitchFamily="50" charset="-128"/>
                <a:cs typeface="メイリオ" pitchFamily="50" charset="-128"/>
              </a:endParaRPr>
            </a:p>
          </p:txBody>
        </p:sp>
      </p:grpSp>
      <p:pic>
        <p:nvPicPr>
          <p:cNvPr id="4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sp>
        <p:nvSpPr>
          <p:cNvPr id="44" name="TextBox 1"/>
          <p:cNvSpPr txBox="1"/>
          <p:nvPr/>
        </p:nvSpPr>
        <p:spPr>
          <a:xfrm>
            <a:off x="3593465" y="3130148"/>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コントローラ</a:t>
            </a:r>
          </a:p>
        </p:txBody>
      </p:sp>
      <p:sp>
        <p:nvSpPr>
          <p:cNvPr id="45" name="TextBox 44"/>
          <p:cNvSpPr txBox="1"/>
          <p:nvPr/>
        </p:nvSpPr>
        <p:spPr>
          <a:xfrm>
            <a:off x="3095882" y="3750778"/>
            <a:ext cx="1817082"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メイリオ" pitchFamily="50" charset="-128"/>
                <a:ea typeface="メイリオ" pitchFamily="50" charset="-128"/>
                <a:cs typeface="メイリオ" pitchFamily="50"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p:txBody>
      </p:sp>
      <p:pic>
        <p:nvPicPr>
          <p:cNvPr id="46"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4038" y="2811902"/>
            <a:ext cx="607187" cy="623844"/>
          </a:xfrm>
          <a:prstGeom prst="rect">
            <a:avLst/>
          </a:prstGeom>
        </p:spPr>
      </p:pic>
      <p:sp>
        <p:nvSpPr>
          <p:cNvPr id="47" name="TextBox 46"/>
          <p:cNvSpPr txBox="1"/>
          <p:nvPr/>
        </p:nvSpPr>
        <p:spPr>
          <a:xfrm>
            <a:off x="7390209" y="2456395"/>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コントローラ</a:t>
            </a:r>
          </a:p>
        </p:txBody>
      </p:sp>
      <p:pic>
        <p:nvPicPr>
          <p:cNvPr id="48"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1354" y="3557168"/>
            <a:ext cx="607187" cy="623844"/>
          </a:xfrm>
          <a:prstGeom prst="rect">
            <a:avLst/>
          </a:prstGeom>
        </p:spPr>
      </p:pic>
      <p:pic>
        <p:nvPicPr>
          <p:cNvPr id="49"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5137" y="3568504"/>
            <a:ext cx="607187" cy="623844"/>
          </a:xfrm>
          <a:prstGeom prst="rect">
            <a:avLst/>
          </a:prstGeom>
        </p:spPr>
      </p:pic>
      <p:pic>
        <p:nvPicPr>
          <p:cNvPr id="50"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8920" y="3612008"/>
            <a:ext cx="607187" cy="623844"/>
          </a:xfrm>
          <a:prstGeom prst="rect">
            <a:avLst/>
          </a:prstGeom>
        </p:spPr>
      </p:pic>
      <p:sp>
        <p:nvSpPr>
          <p:cNvPr id="51" name="Oval 141"/>
          <p:cNvSpPr>
            <a:spLocks noChangeAspect="1" noChangeArrowheads="1"/>
          </p:cNvSpPr>
          <p:nvPr/>
        </p:nvSpPr>
        <p:spPr bwMode="auto">
          <a:xfrm>
            <a:off x="6079728" y="4345789"/>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52" name="AutoShape 142"/>
          <p:cNvSpPr>
            <a:spLocks noChangeAspect="1" noChangeArrowheads="1"/>
          </p:cNvSpPr>
          <p:nvPr/>
        </p:nvSpPr>
        <p:spPr bwMode="auto">
          <a:xfrm flipV="1">
            <a:off x="6037393" y="3914780"/>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53"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4412" y="4287998"/>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5485" y="4263235"/>
            <a:ext cx="296894" cy="434187"/>
          </a:xfrm>
          <a:prstGeom prst="rect">
            <a:avLst/>
          </a:prstGeom>
          <a:noFill/>
          <a:ln w="12700">
            <a:noFill/>
            <a:miter lim="800000"/>
            <a:headEnd/>
            <a:tailEnd/>
          </a:ln>
        </p:spPr>
      </p:pic>
      <p:sp>
        <p:nvSpPr>
          <p:cNvPr id="55" name="Rounded Rectangular Callout 54"/>
          <p:cNvSpPr/>
          <p:nvPr/>
        </p:nvSpPr>
        <p:spPr>
          <a:xfrm>
            <a:off x="116303" y="3123824"/>
            <a:ext cx="4938948" cy="1803775"/>
          </a:xfrm>
          <a:prstGeom prst="wedgeRoundRectCallout">
            <a:avLst>
              <a:gd name="adj1" fmla="val 75292"/>
              <a:gd name="adj2" fmla="val -31806"/>
              <a:gd name="adj3" fmla="val 16667"/>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56" name="TextBox 55"/>
          <p:cNvSpPr txBox="1"/>
          <p:nvPr/>
        </p:nvSpPr>
        <p:spPr>
          <a:xfrm>
            <a:off x="7221354" y="3230221"/>
            <a:ext cx="1817082"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メイリオ" pitchFamily="50" charset="-128"/>
                <a:ea typeface="メイリオ" pitchFamily="50" charset="-128"/>
                <a:cs typeface="メイリオ" pitchFamily="50"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7" name="TextBox 56"/>
          <p:cNvSpPr txBox="1"/>
          <p:nvPr/>
        </p:nvSpPr>
        <p:spPr>
          <a:xfrm>
            <a:off x="7897248" y="2744185"/>
            <a:ext cx="45878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3200" b="0" i="0" u="none" strike="noStrike" kern="0" cap="none" spc="0" normalizeH="0" baseline="0" noProof="0" smtClean="0">
                <a:ln>
                  <a:noFill/>
                </a:ln>
                <a:solidFill>
                  <a:srgbClr val="676767"/>
                </a:solidFill>
                <a:effectLst/>
                <a:uLnTx/>
                <a:uFillTx/>
              </a:rPr>
              <a:t>&amp;</a:t>
            </a:r>
            <a:endParaRPr kumimoji="0" lang="en-US" sz="3200" b="0" i="0" u="none" strike="noStrike" kern="0" cap="none" spc="0" normalizeH="0" baseline="0" noProof="0" dirty="0" smtClean="0">
              <a:ln>
                <a:noFill/>
              </a:ln>
              <a:solidFill>
                <a:srgbClr val="676767"/>
              </a:solidFill>
              <a:effectLst/>
              <a:uLnTx/>
              <a:uFillTx/>
            </a:endParaRPr>
          </a:p>
        </p:txBody>
      </p:sp>
    </p:spTree>
    <p:extLst>
      <p:ext uri="{BB962C8B-B14F-4D97-AF65-F5344CB8AC3E}">
        <p14:creationId xmlns:p14="http://schemas.microsoft.com/office/powerpoint/2010/main" val="2014999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5"/>
          <p:cNvSpPr txBox="1">
            <a:spLocks/>
          </p:cNvSpPr>
          <p:nvPr/>
        </p:nvSpPr>
        <p:spPr bwMode="auto">
          <a:xfrm>
            <a:off x="238799" y="118667"/>
            <a:ext cx="8685067"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3200" b="0" i="0" u="none" strike="noStrike" kern="1200" cap="none" spc="0" normalizeH="0" baseline="0" noProof="0" smtClean="0">
                <a:ln>
                  <a:noFill/>
                </a:ln>
                <a:solidFill>
                  <a:srgbClr val="676767"/>
                </a:solidFill>
                <a:effectLst/>
                <a:uLnTx/>
                <a:uFillTx/>
                <a:latin typeface="Arial"/>
                <a:ea typeface="ＭＳ Ｐゴシック" charset="0"/>
                <a:cs typeface="CiscoSans"/>
              </a:rPr>
              <a:t>ME</a:t>
            </a: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はコントローラを</a:t>
            </a:r>
            <a:r>
              <a:rPr kumimoji="0" lang="en-US" altLang="ja-JP" sz="3200" b="0" i="0" u="none" strike="noStrike" kern="1200" cap="none" spc="0" normalizeH="0" baseline="0" noProof="0" smtClean="0">
                <a:ln>
                  <a:noFill/>
                </a:ln>
                <a:solidFill>
                  <a:srgbClr val="676767"/>
                </a:solidFill>
                <a:effectLst/>
                <a:uLnTx/>
                <a:uFillTx/>
                <a:latin typeface="Arial"/>
                <a:ea typeface="ＭＳ Ｐゴシック" charset="0"/>
                <a:cs typeface="CiscoSans"/>
              </a:rPr>
              <a:t>AP</a:t>
            </a: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の中へ　</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44" name="Line 22"/>
          <p:cNvSpPr>
            <a:spLocks noChangeShapeType="1"/>
          </p:cNvSpPr>
          <p:nvPr/>
        </p:nvSpPr>
        <p:spPr bwMode="auto">
          <a:xfrm>
            <a:off x="5095492" y="1013224"/>
            <a:ext cx="0" cy="3546872"/>
          </a:xfrm>
          <a:prstGeom prst="line">
            <a:avLst/>
          </a:prstGeom>
          <a:noFill/>
          <a:ln w="9525">
            <a:solidFill>
              <a:srgbClr val="676767"/>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676767"/>
              </a:solidFill>
              <a:effectLst/>
              <a:uLnTx/>
              <a:uFillTx/>
              <a:latin typeface="ＭＳ Ｐゴシック" charset="-128"/>
              <a:ea typeface="ＭＳ Ｐゴシック" charset="-128"/>
              <a:cs typeface="Meiryo UI" panose="020B0604030504040204" pitchFamily="50" charset="-128"/>
            </a:endParaRPr>
          </a:p>
        </p:txBody>
      </p:sp>
      <p:sp>
        <p:nvSpPr>
          <p:cNvPr id="45" name="AutoShape 24"/>
          <p:cNvSpPr>
            <a:spLocks noChangeArrowheads="1"/>
          </p:cNvSpPr>
          <p:nvPr/>
        </p:nvSpPr>
        <p:spPr bwMode="auto">
          <a:xfrm>
            <a:off x="788770" y="907459"/>
            <a:ext cx="3084887" cy="330780"/>
          </a:xfrm>
          <a:prstGeom prst="roundRect">
            <a:avLst>
              <a:gd name="adj" fmla="val 7319"/>
            </a:avLst>
          </a:prstGeom>
          <a:solidFill>
            <a:srgbClr val="FFFFCC"/>
          </a:solidFill>
          <a:ln w="38100" cmpd="sng">
            <a:solidFill>
              <a:srgbClr val="214794">
                <a:lumMod val="50000"/>
              </a:srgb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000000"/>
                </a:solidFill>
                <a:effectLst/>
                <a:uLnTx/>
                <a:uFillTx/>
                <a:latin typeface="Meiryo UI" charset="0"/>
              </a:rPr>
              <a:t>オンプレミス型</a:t>
            </a:r>
          </a:p>
        </p:txBody>
      </p:sp>
      <p:cxnSp>
        <p:nvCxnSpPr>
          <p:cNvPr id="46" name="直線コネクタ 474"/>
          <p:cNvCxnSpPr>
            <a:cxnSpLocks noChangeAspect="1" noChangeShapeType="1"/>
          </p:cNvCxnSpPr>
          <p:nvPr/>
        </p:nvCxnSpPr>
        <p:spPr bwMode="auto">
          <a:xfrm rot="5400000">
            <a:off x="1305384" y="3565329"/>
            <a:ext cx="267890" cy="6350"/>
          </a:xfrm>
          <a:prstGeom prst="line">
            <a:avLst/>
          </a:prstGeom>
          <a:noFill/>
          <a:ln w="19050">
            <a:solidFill>
              <a:srgbClr val="676767"/>
            </a:solidFill>
            <a:round/>
            <a:headEnd/>
            <a:tailEnd/>
          </a:ln>
          <a:extLst>
            <a:ext uri="{909E8E84-426E-40dd-AFC4-6F175D3DCCD1}">
              <a14:hiddenFill xmlns:a14="http://schemas.microsoft.com/office/drawing/2010/main" xmlns="">
                <a:noFill/>
              </a14:hiddenFill>
            </a:ext>
          </a:extLst>
        </p:spPr>
      </p:cxnSp>
      <p:sp>
        <p:nvSpPr>
          <p:cNvPr id="47"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48"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49"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3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3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3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597" y="1996989"/>
            <a:ext cx="919862" cy="530075"/>
          </a:xfrm>
          <a:prstGeom prst="rect">
            <a:avLst/>
          </a:prstGeom>
          <a:ln>
            <a:solidFill>
              <a:srgbClr val="000000"/>
            </a:solidFill>
          </a:ln>
        </p:spPr>
      </p:pic>
      <p:grpSp>
        <p:nvGrpSpPr>
          <p:cNvPr id="54" name="Group 109"/>
          <p:cNvGrpSpPr/>
          <p:nvPr/>
        </p:nvGrpSpPr>
        <p:grpSpPr>
          <a:xfrm>
            <a:off x="1104269" y="2195782"/>
            <a:ext cx="2520834" cy="446323"/>
            <a:chOff x="8023931" y="2008723"/>
            <a:chExt cx="3360236" cy="595096"/>
          </a:xfrm>
        </p:grpSpPr>
        <p:pic>
          <p:nvPicPr>
            <p:cNvPr id="55" name="Picture 41" descr="C:\Users\girimaji\AppData\Local\Microsoft\Windows\Temporary Internet Files\Content.Outlook\QQG28TLI\BI01106 (2).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6"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Mobility Service Engine (MSE)</a:t>
              </a:r>
              <a:endParaRPr lang="en-US" sz="1000" dirty="0">
                <a:solidFill>
                  <a:srgbClr val="4D4D4D"/>
                </a:solidFill>
                <a:latin typeface="メイリオ" pitchFamily="50" charset="-128"/>
                <a:ea typeface="メイリオ" pitchFamily="50" charset="-128"/>
                <a:cs typeface="メイリオ" pitchFamily="50" charset="-128"/>
              </a:endParaRPr>
            </a:p>
          </p:txBody>
        </p:sp>
      </p:grpSp>
      <p:sp>
        <p:nvSpPr>
          <p:cNvPr id="57" name="TextBox 140"/>
          <p:cNvSpPr txBox="1"/>
          <p:nvPr/>
        </p:nvSpPr>
        <p:spPr>
          <a:xfrm>
            <a:off x="3580918" y="2090405"/>
            <a:ext cx="1319727" cy="492285"/>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non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位置情報</a:t>
            </a:r>
            <a:endParaRPr kumimoji="0" lang="en-US" altLang="ja-JP"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分析</a:t>
            </a:r>
          </a:p>
        </p:txBody>
      </p:sp>
      <p:grpSp>
        <p:nvGrpSpPr>
          <p:cNvPr id="58" name="Group 105"/>
          <p:cNvGrpSpPr/>
          <p:nvPr/>
        </p:nvGrpSpPr>
        <p:grpSpPr>
          <a:xfrm>
            <a:off x="518308" y="2786845"/>
            <a:ext cx="2968879" cy="1127935"/>
            <a:chOff x="6621815" y="1627481"/>
            <a:chExt cx="3957474" cy="1503913"/>
          </a:xfrm>
        </p:grpSpPr>
        <p:sp>
          <p:nvSpPr>
            <p:cNvPr id="59"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メイリオ" pitchFamily="50" charset="-128"/>
                <a:ea typeface="メイリオ" pitchFamily="50" charset="-128"/>
                <a:cs typeface="メイリオ" pitchFamily="50" charset="-128"/>
              </a:endParaRPr>
            </a:p>
          </p:txBody>
        </p:sp>
        <p:pic>
          <p:nvPicPr>
            <p:cNvPr id="60" name="Picture 83" descr="5508.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無線</a:t>
              </a:r>
              <a:r>
                <a:rPr lang="en-US" altLang="ja-JP" sz="1000" dirty="0" smtClean="0">
                  <a:solidFill>
                    <a:srgbClr val="4D4D4D"/>
                  </a:solidFill>
                  <a:latin typeface="メイリオ" pitchFamily="50" charset="-128"/>
                  <a:ea typeface="メイリオ" pitchFamily="50" charset="-128"/>
                  <a:cs typeface="メイリオ" pitchFamily="50" charset="-128"/>
                </a:rPr>
                <a:t>LAN</a:t>
              </a:r>
              <a:r>
                <a:rPr lang="ja-JP" altLang="en-US" sz="1000" dirty="0" smtClean="0">
                  <a:solidFill>
                    <a:srgbClr val="4D4D4D"/>
                  </a:solidFill>
                  <a:latin typeface="メイリオ" pitchFamily="50" charset="-128"/>
                  <a:ea typeface="メイリオ" pitchFamily="50" charset="-128"/>
                  <a:cs typeface="メイリオ" pitchFamily="50" charset="-128"/>
                </a:rPr>
                <a:t>コントローラ</a:t>
              </a:r>
              <a:endParaRPr lang="en-US" altLang="ja-JP" sz="1000" dirty="0" smtClean="0">
                <a:solidFill>
                  <a:srgbClr val="4D4D4D"/>
                </a:solidFill>
                <a:latin typeface="メイリオ" pitchFamily="50" charset="-128"/>
                <a:ea typeface="メイリオ" pitchFamily="50" charset="-128"/>
                <a:cs typeface="メイリオ" pitchFamily="50" charset="-128"/>
              </a:endParaRPr>
            </a:p>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a:t>
              </a:r>
              <a:r>
                <a:rPr lang="en-US" altLang="ja-JP" sz="1000" dirty="0" smtClean="0">
                  <a:solidFill>
                    <a:srgbClr val="4D4D4D"/>
                  </a:solidFill>
                  <a:latin typeface="メイリオ" pitchFamily="50" charset="-128"/>
                  <a:ea typeface="メイリオ" pitchFamily="50" charset="-128"/>
                  <a:cs typeface="メイリオ" pitchFamily="50" charset="-128"/>
                </a:rPr>
                <a:t>WLC</a:t>
              </a:r>
              <a:r>
                <a:rPr lang="ja-JP" altLang="en-US" sz="1000" dirty="0" smtClean="0">
                  <a:solidFill>
                    <a:srgbClr val="4D4D4D"/>
                  </a:solidFill>
                  <a:latin typeface="メイリオ" pitchFamily="50" charset="-128"/>
                  <a:ea typeface="メイリオ" pitchFamily="50" charset="-128"/>
                  <a:cs typeface="メイリオ" pitchFamily="50" charset="-128"/>
                </a:rPr>
                <a:t>）</a:t>
              </a:r>
              <a:endParaRPr lang="en-US" sz="1000" dirty="0">
                <a:solidFill>
                  <a:srgbClr val="4D4D4D"/>
                </a:solidFill>
                <a:latin typeface="メイリオ" pitchFamily="50" charset="-128"/>
                <a:ea typeface="メイリオ" pitchFamily="50" charset="-128"/>
                <a:cs typeface="メイリオ" pitchFamily="50" charset="-128"/>
              </a:endParaRPr>
            </a:p>
          </p:txBody>
        </p:sp>
      </p:grpSp>
      <p:pic>
        <p:nvPicPr>
          <p:cNvPr id="62"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sp>
        <p:nvSpPr>
          <p:cNvPr id="63" name="TextBox 1"/>
          <p:cNvSpPr txBox="1"/>
          <p:nvPr/>
        </p:nvSpPr>
        <p:spPr>
          <a:xfrm>
            <a:off x="3609936" y="2678590"/>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管理ツール</a:t>
            </a:r>
          </a:p>
        </p:txBody>
      </p:sp>
      <p:pic>
        <p:nvPicPr>
          <p:cNvPr id="64" name="Picture 19"/>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54041" y="2636122"/>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5" name="Picture 3" descr="mse 3350 Small"/>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800507"/>
            <a:ext cx="1146341" cy="309656"/>
          </a:xfrm>
          <a:prstGeom prst="rect">
            <a:avLst/>
          </a:prstGeom>
          <a:noFill/>
        </p:spPr>
      </p:pic>
      <p:sp>
        <p:nvSpPr>
          <p:cNvPr id="66" name="Rectangle 32"/>
          <p:cNvSpPr>
            <a:spLocks/>
          </p:cNvSpPr>
          <p:nvPr/>
        </p:nvSpPr>
        <p:spPr bwMode="auto">
          <a:xfrm>
            <a:off x="1918301" y="2637884"/>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Prime Infrastructure </a:t>
            </a:r>
          </a:p>
          <a:p>
            <a:pPr algn="ctr">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(PI)</a:t>
            </a:r>
            <a:endParaRPr lang="en-US" sz="1000" dirty="0">
              <a:solidFill>
                <a:srgbClr val="4D4D4D"/>
              </a:solidFill>
              <a:latin typeface="メイリオ" pitchFamily="50" charset="-128"/>
              <a:ea typeface="メイリオ" pitchFamily="50" charset="-128"/>
              <a:cs typeface="メイリオ" pitchFamily="50" charset="-128"/>
            </a:endParaRPr>
          </a:p>
        </p:txBody>
      </p:sp>
      <p:sp>
        <p:nvSpPr>
          <p:cNvPr id="67" name="角丸四角形 35"/>
          <p:cNvSpPr/>
          <p:nvPr/>
        </p:nvSpPr>
        <p:spPr>
          <a:xfrm>
            <a:off x="1067459" y="1446645"/>
            <a:ext cx="1751941" cy="678137"/>
          </a:xfrm>
          <a:prstGeom prst="roundRect">
            <a:avLst/>
          </a:prstGeom>
          <a:solidFill>
            <a:srgbClr val="D9C223">
              <a:alpha val="50000"/>
            </a:srgbClr>
          </a:solidFill>
          <a:ln w="25400" cap="flat" cmpd="sng" algn="ctr">
            <a:noFill/>
            <a:prstDash val="solid"/>
          </a:ln>
          <a:effectLst>
            <a:outerShdw blurRad="76200" dist="50800" dir="5400000" algn="ctr" rotWithShape="0">
              <a:srgbClr val="000000">
                <a:alpha val="27000"/>
              </a:srgbClr>
            </a:outerShdw>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Arial"/>
              <a:ea typeface="ＭＳ Ｐゴシック" charset="-128"/>
              <a:cs typeface=""/>
            </a:endParaRPr>
          </a:p>
        </p:txBody>
      </p:sp>
      <p:pic>
        <p:nvPicPr>
          <p:cNvPr id="68" name="Picture 15" descr="Serve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9683" y="1510303"/>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15" descr="Serve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96265" y="1293160"/>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 name="TextBox 1"/>
          <p:cNvSpPr txBox="1"/>
          <p:nvPr/>
        </p:nvSpPr>
        <p:spPr>
          <a:xfrm>
            <a:off x="3593465" y="3130148"/>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コントローラ</a:t>
            </a:r>
          </a:p>
        </p:txBody>
      </p:sp>
      <p:sp>
        <p:nvSpPr>
          <p:cNvPr id="71" name="TextBox 140"/>
          <p:cNvSpPr txBox="1"/>
          <p:nvPr/>
        </p:nvSpPr>
        <p:spPr>
          <a:xfrm>
            <a:off x="3553801" y="1517056"/>
            <a:ext cx="1319727" cy="492285"/>
          </a:xfrm>
          <a:prstGeom prst="roundRect">
            <a:avLst/>
          </a:prstGeom>
          <a:solidFill>
            <a:srgbClr val="214794">
              <a:lumMod val="40000"/>
              <a:lumOff val="60000"/>
            </a:srgbClr>
          </a:soli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non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Arial"/>
                <a:ea typeface="ＭＳ Ｐゴシック" charset="-128"/>
                <a:cs typeface=""/>
              </a:rPr>
              <a:t>ログサーバ</a:t>
            </a:r>
            <a:endParaRPr kumimoji="1" lang="en-US" altLang="ja-JP" sz="1400" b="0" i="0" u="none" strike="noStrike" kern="0" cap="none" spc="0" normalizeH="0" baseline="0" noProof="0" dirty="0" smtClean="0">
              <a:ln>
                <a:noFill/>
              </a:ln>
              <a:solidFill>
                <a:srgbClr val="FFFFFF"/>
              </a:solidFill>
              <a:effectLst/>
              <a:uLnTx/>
              <a:uFillTx/>
              <a:latin typeface="Arial"/>
              <a:ea typeface="ＭＳ Ｐゴシック" charset="-128"/>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Arial"/>
                <a:ea typeface="ＭＳ Ｐゴシック" charset="-128"/>
                <a:cs typeface=""/>
              </a:rPr>
              <a:t>認証サーバ</a:t>
            </a:r>
          </a:p>
        </p:txBody>
      </p:sp>
      <p:sp>
        <p:nvSpPr>
          <p:cNvPr id="72" name="TextBox 71"/>
          <p:cNvSpPr txBox="1"/>
          <p:nvPr/>
        </p:nvSpPr>
        <p:spPr>
          <a:xfrm>
            <a:off x="3095882" y="3750778"/>
            <a:ext cx="1817082"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メイリオ" pitchFamily="50" charset="-128"/>
                <a:ea typeface="メイリオ" pitchFamily="50" charset="-128"/>
                <a:cs typeface="メイリオ" pitchFamily="50"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p:txBody>
      </p:sp>
      <p:pic>
        <p:nvPicPr>
          <p:cNvPr id="73"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56348" y="3017038"/>
            <a:ext cx="607187" cy="623844"/>
          </a:xfrm>
          <a:prstGeom prst="rect">
            <a:avLst/>
          </a:prstGeom>
        </p:spPr>
      </p:pic>
      <p:sp>
        <p:nvSpPr>
          <p:cNvPr id="74" name="TextBox 73"/>
          <p:cNvSpPr txBox="1"/>
          <p:nvPr/>
        </p:nvSpPr>
        <p:spPr>
          <a:xfrm>
            <a:off x="7432543" y="3153285"/>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コントローラ</a:t>
            </a:r>
          </a:p>
        </p:txBody>
      </p:sp>
      <p:pic>
        <p:nvPicPr>
          <p:cNvPr id="75"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21354" y="3557168"/>
            <a:ext cx="607187" cy="623844"/>
          </a:xfrm>
          <a:prstGeom prst="rect">
            <a:avLst/>
          </a:prstGeom>
        </p:spPr>
      </p:pic>
      <p:pic>
        <p:nvPicPr>
          <p:cNvPr id="76"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15137" y="3568504"/>
            <a:ext cx="607187" cy="623844"/>
          </a:xfrm>
          <a:prstGeom prst="rect">
            <a:avLst/>
          </a:prstGeom>
        </p:spPr>
      </p:pic>
      <p:pic>
        <p:nvPicPr>
          <p:cNvPr id="77"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08920" y="3612008"/>
            <a:ext cx="607187" cy="623844"/>
          </a:xfrm>
          <a:prstGeom prst="rect">
            <a:avLst/>
          </a:prstGeom>
        </p:spPr>
      </p:pic>
      <p:sp>
        <p:nvSpPr>
          <p:cNvPr id="78" name="Oval 141"/>
          <p:cNvSpPr>
            <a:spLocks noChangeAspect="1" noChangeArrowheads="1"/>
          </p:cNvSpPr>
          <p:nvPr/>
        </p:nvSpPr>
        <p:spPr bwMode="auto">
          <a:xfrm>
            <a:off x="6079728" y="4345789"/>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79" name="AutoShape 142"/>
          <p:cNvSpPr>
            <a:spLocks noChangeAspect="1" noChangeArrowheads="1"/>
          </p:cNvSpPr>
          <p:nvPr/>
        </p:nvSpPr>
        <p:spPr bwMode="auto">
          <a:xfrm flipV="1">
            <a:off x="6037393" y="3914780"/>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80"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4412" y="4287998"/>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05485" y="4263235"/>
            <a:ext cx="296894" cy="434187"/>
          </a:xfrm>
          <a:prstGeom prst="rect">
            <a:avLst/>
          </a:prstGeom>
          <a:noFill/>
          <a:ln w="12700">
            <a:noFill/>
            <a:miter lim="800000"/>
            <a:headEnd/>
            <a:tailEnd/>
          </a:ln>
        </p:spPr>
      </p:pic>
      <p:sp>
        <p:nvSpPr>
          <p:cNvPr id="82" name="Rounded Rectangular Callout 81"/>
          <p:cNvSpPr/>
          <p:nvPr/>
        </p:nvSpPr>
        <p:spPr>
          <a:xfrm>
            <a:off x="116303" y="3123824"/>
            <a:ext cx="4938948" cy="1803775"/>
          </a:xfrm>
          <a:prstGeom prst="wedgeRoundRectCallout">
            <a:avLst>
              <a:gd name="adj1" fmla="val 75292"/>
              <a:gd name="adj2" fmla="val -31806"/>
              <a:gd name="adj3" fmla="val 16667"/>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83" name="Rounded Rectangle 82"/>
          <p:cNvSpPr/>
          <p:nvPr/>
        </p:nvSpPr>
        <p:spPr>
          <a:xfrm>
            <a:off x="5353518" y="1111268"/>
            <a:ext cx="3369734" cy="1692244"/>
          </a:xfrm>
          <a:prstGeom prst="roundRect">
            <a:avLst/>
          </a:prstGeom>
          <a:solidFill>
            <a:srgbClr val="676767">
              <a:lumMod val="20000"/>
              <a:lumOff val="80000"/>
            </a:srgbClr>
          </a:solidFill>
          <a:ln w="25400" cap="flat" cmpd="sng" algn="ctr">
            <a:solidFill>
              <a:srgbClr val="676767">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C00000"/>
                </a:solidFill>
                <a:effectLst/>
                <a:uLnTx/>
                <a:uFillTx/>
                <a:latin typeface="Arial"/>
                <a:ea typeface="ＭＳ Ｐゴシック" charset="-128"/>
                <a:cs typeface=""/>
              </a:rPr>
              <a:t>ここは別途用意が必要</a:t>
            </a:r>
            <a:endParaRPr kumimoji="0" lang="en-US" sz="1800" b="0" i="0" u="none" strike="noStrike" kern="0" cap="none" spc="0" normalizeH="0" baseline="0" noProof="0" dirty="0" smtClean="0">
              <a:ln>
                <a:noFill/>
              </a:ln>
              <a:solidFill>
                <a:srgbClr val="C00000"/>
              </a:solidFill>
              <a:effectLst/>
              <a:uLnTx/>
              <a:uFillTx/>
              <a:latin typeface="Arial"/>
              <a:ea typeface=""/>
              <a:cs typeface=""/>
            </a:endParaRPr>
          </a:p>
        </p:txBody>
      </p:sp>
    </p:spTree>
    <p:extLst>
      <p:ext uri="{BB962C8B-B14F-4D97-AF65-F5344CB8AC3E}">
        <p14:creationId xmlns:p14="http://schemas.microsoft.com/office/powerpoint/2010/main" val="279315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8934" y="2226734"/>
            <a:ext cx="6566221"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200" b="0" i="0" u="none" strike="noStrike" kern="0" cap="none" spc="0" normalizeH="0" baseline="0" noProof="0" dirty="0" smtClean="0">
                <a:ln>
                  <a:noFill/>
                </a:ln>
                <a:solidFill>
                  <a:srgbClr val="676767"/>
                </a:solidFill>
                <a:effectLst/>
                <a:uLnTx/>
                <a:uFillTx/>
              </a:rPr>
              <a:t>オンプレ型の限界をクラウドで解決！</a:t>
            </a:r>
            <a:endParaRPr kumimoji="0" lang="en-US" sz="3200" b="0" i="0" u="none" strike="noStrike" kern="0" cap="none" spc="0" normalizeH="0" baseline="0" noProof="0" dirty="0" smtClean="0">
              <a:ln>
                <a:noFill/>
              </a:ln>
              <a:solidFill>
                <a:srgbClr val="676767"/>
              </a:solidFill>
              <a:effectLst/>
              <a:uLnTx/>
              <a:uFillTx/>
            </a:endParaRPr>
          </a:p>
        </p:txBody>
      </p:sp>
    </p:spTree>
    <p:extLst>
      <p:ext uri="{BB962C8B-B14F-4D97-AF65-F5344CB8AC3E}">
        <p14:creationId xmlns:p14="http://schemas.microsoft.com/office/powerpoint/2010/main" val="51986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ular Callout 48"/>
          <p:cNvSpPr/>
          <p:nvPr/>
        </p:nvSpPr>
        <p:spPr>
          <a:xfrm>
            <a:off x="63213" y="1369199"/>
            <a:ext cx="4935282" cy="2195138"/>
          </a:xfrm>
          <a:prstGeom prst="wedgeRoundRectCallout">
            <a:avLst>
              <a:gd name="adj1" fmla="val 60549"/>
              <a:gd name="adj2" fmla="val -12981"/>
              <a:gd name="adj3" fmla="val 16667"/>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50" name="Title 5"/>
          <p:cNvSpPr txBox="1">
            <a:spLocks/>
          </p:cNvSpPr>
          <p:nvPr/>
        </p:nvSpPr>
        <p:spPr bwMode="auto">
          <a:xfrm>
            <a:off x="238800" y="11866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dirty="0" smtClean="0">
                <a:ln>
                  <a:noFill/>
                </a:ln>
                <a:solidFill>
                  <a:srgbClr val="676767"/>
                </a:solidFill>
                <a:effectLst/>
                <a:uLnTx/>
                <a:uFillTx/>
                <a:latin typeface="Arial"/>
                <a:ea typeface="ＭＳ Ｐゴシック" charset="0"/>
                <a:cs typeface="CiscoSans"/>
              </a:rPr>
              <a:t>クラウド化で初期投資を大幅削減</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51" name="AutoShape 12"/>
          <p:cNvSpPr>
            <a:spLocks noChangeArrowheads="1"/>
          </p:cNvSpPr>
          <p:nvPr/>
        </p:nvSpPr>
        <p:spPr bwMode="auto">
          <a:xfrm>
            <a:off x="5505337" y="923088"/>
            <a:ext cx="2981325" cy="300171"/>
          </a:xfrm>
          <a:prstGeom prst="roundRect">
            <a:avLst>
              <a:gd name="adj" fmla="val 7319"/>
            </a:avLst>
          </a:prstGeom>
          <a:solidFill>
            <a:srgbClr val="FFFFCC"/>
          </a:solidFill>
          <a:ln w="38100" cmpd="sng">
            <a:solidFill>
              <a:srgbClr val="48954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kumimoji="1" lang="ja-JP" altLang="en-US" sz="1400" dirty="0" smtClean="0">
                <a:solidFill>
                  <a:srgbClr val="000000"/>
                </a:solidFill>
                <a:latin typeface="Meiryo UI" charset="0"/>
              </a:rPr>
              <a:t>クラウド型</a:t>
            </a:r>
            <a:endParaRPr kumimoji="1" lang="ja-JP" altLang="en-US" sz="1400" dirty="0">
              <a:solidFill>
                <a:srgbClr val="000000"/>
              </a:solidFill>
              <a:latin typeface="Meiryo UI" charset="0"/>
            </a:endParaRPr>
          </a:p>
        </p:txBody>
      </p:sp>
      <p:sp>
        <p:nvSpPr>
          <p:cNvPr id="52" name="Oval 141"/>
          <p:cNvSpPr>
            <a:spLocks noChangeAspect="1" noChangeArrowheads="1"/>
          </p:cNvSpPr>
          <p:nvPr/>
        </p:nvSpPr>
        <p:spPr bwMode="auto">
          <a:xfrm>
            <a:off x="5447378" y="4344593"/>
            <a:ext cx="2092325"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eiryo UI" charset="0"/>
              <a:cs typeface="Arial" charset="0"/>
            </a:endParaRPr>
          </a:p>
        </p:txBody>
      </p:sp>
      <p:sp>
        <p:nvSpPr>
          <p:cNvPr id="53" name="AutoShape 142"/>
          <p:cNvSpPr>
            <a:spLocks noChangeAspect="1" noChangeArrowheads="1"/>
          </p:cNvSpPr>
          <p:nvPr/>
        </p:nvSpPr>
        <p:spPr bwMode="auto">
          <a:xfrm flipV="1">
            <a:off x="5396578" y="3939781"/>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sz="1400">
              <a:solidFill>
                <a:srgbClr val="676767"/>
              </a:solidFill>
              <a:latin typeface="ＭＳ Ｐゴシック" charset="-128"/>
              <a:ea typeface="ＭＳ Ｐゴシック" charset="-128"/>
              <a:cs typeface="Meiryo UI" panose="020B0604030504040204" pitchFamily="50" charset="-128"/>
            </a:endParaRPr>
          </a:p>
        </p:txBody>
      </p:sp>
      <p:pic>
        <p:nvPicPr>
          <p:cNvPr id="54"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74415" y="4344593"/>
            <a:ext cx="692150" cy="396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5" name="直線コネクタ 474"/>
          <p:cNvCxnSpPr>
            <a:cxnSpLocks noChangeAspect="1" noChangeShapeType="1"/>
          </p:cNvCxnSpPr>
          <p:nvPr/>
        </p:nvCxnSpPr>
        <p:spPr bwMode="auto">
          <a:xfrm flipH="1">
            <a:off x="6547516" y="3080169"/>
            <a:ext cx="14471" cy="823893"/>
          </a:xfrm>
          <a:prstGeom prst="line">
            <a:avLst/>
          </a:prstGeom>
          <a:noFill/>
          <a:ln w="19050">
            <a:solidFill>
              <a:srgbClr val="676767"/>
            </a:solidFill>
            <a:round/>
            <a:headEnd/>
            <a:tailEnd/>
          </a:ln>
          <a:extLst>
            <a:ext uri="{909E8E84-426E-40dd-AFC4-6F175D3DCCD1}">
              <a14:hiddenFill xmlns:a14="http://schemas.microsoft.com/office/drawing/2010/main" xmlns="">
                <a:noFill/>
              </a14:hiddenFill>
            </a:ext>
          </a:extLst>
        </p:spPr>
      </p:cxnSp>
      <p:pic>
        <p:nvPicPr>
          <p:cNvPr id="56"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7328" y="3904062"/>
            <a:ext cx="460375" cy="46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Line 22"/>
          <p:cNvSpPr>
            <a:spLocks noChangeShapeType="1"/>
          </p:cNvSpPr>
          <p:nvPr/>
        </p:nvSpPr>
        <p:spPr bwMode="auto">
          <a:xfrm>
            <a:off x="5095492" y="1013224"/>
            <a:ext cx="0" cy="3546872"/>
          </a:xfrm>
          <a:prstGeom prst="line">
            <a:avLst/>
          </a:prstGeom>
          <a:noFill/>
          <a:ln w="9525">
            <a:solidFill>
              <a:srgbClr val="676767"/>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676767"/>
              </a:solidFill>
              <a:effectLst/>
              <a:uLnTx/>
              <a:uFillTx/>
              <a:latin typeface="ＭＳ Ｐゴシック" charset="-128"/>
              <a:ea typeface="ＭＳ Ｐゴシック" charset="-128"/>
              <a:cs typeface="Meiryo UI" panose="020B0604030504040204" pitchFamily="50" charset="-128"/>
            </a:endParaRPr>
          </a:p>
        </p:txBody>
      </p:sp>
      <p:sp>
        <p:nvSpPr>
          <p:cNvPr id="58" name="AutoShape 24"/>
          <p:cNvSpPr>
            <a:spLocks noChangeArrowheads="1"/>
          </p:cNvSpPr>
          <p:nvPr/>
        </p:nvSpPr>
        <p:spPr bwMode="auto">
          <a:xfrm>
            <a:off x="788770" y="907459"/>
            <a:ext cx="3084887" cy="330780"/>
          </a:xfrm>
          <a:prstGeom prst="roundRect">
            <a:avLst>
              <a:gd name="adj" fmla="val 7319"/>
            </a:avLst>
          </a:prstGeom>
          <a:solidFill>
            <a:srgbClr val="FFFFCC"/>
          </a:solidFill>
          <a:ln w="38100" cmpd="sng">
            <a:solidFill>
              <a:srgbClr val="214794">
                <a:lumMod val="50000"/>
              </a:srgb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000000"/>
                </a:solidFill>
                <a:effectLst/>
                <a:uLnTx/>
                <a:uFillTx/>
                <a:latin typeface="Meiryo UI" charset="0"/>
              </a:rPr>
              <a:t>オンプレミス型</a:t>
            </a:r>
          </a:p>
        </p:txBody>
      </p:sp>
      <p:cxnSp>
        <p:nvCxnSpPr>
          <p:cNvPr id="59" name="直線コネクタ 474"/>
          <p:cNvCxnSpPr>
            <a:cxnSpLocks noChangeAspect="1" noChangeShapeType="1"/>
          </p:cNvCxnSpPr>
          <p:nvPr/>
        </p:nvCxnSpPr>
        <p:spPr bwMode="auto">
          <a:xfrm rot="5400000">
            <a:off x="1305384" y="3565329"/>
            <a:ext cx="267890" cy="6350"/>
          </a:xfrm>
          <a:prstGeom prst="line">
            <a:avLst/>
          </a:prstGeom>
          <a:noFill/>
          <a:ln w="19050">
            <a:solidFill>
              <a:srgbClr val="676767"/>
            </a:solidFill>
            <a:round/>
            <a:headEnd/>
            <a:tailEnd/>
          </a:ln>
          <a:extLst>
            <a:ext uri="{909E8E84-426E-40dd-AFC4-6F175D3DCCD1}">
              <a14:hiddenFill xmlns:a14="http://schemas.microsoft.com/office/drawing/2010/main" xmlns="">
                <a:noFill/>
              </a14:hiddenFill>
            </a:ext>
          </a:extLst>
        </p:spPr>
      </p:cxnSp>
      <p:sp>
        <p:nvSpPr>
          <p:cNvPr id="60"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eiryo UI" charset="0"/>
              <a:cs typeface="Arial" charset="0"/>
            </a:endParaRPr>
          </a:p>
        </p:txBody>
      </p:sp>
      <p:sp>
        <p:nvSpPr>
          <p:cNvPr id="61"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ＭＳ Ｐゴシック" charset="-128"/>
              <a:ea typeface="ＭＳ Ｐゴシック" charset="-128"/>
              <a:cs typeface="Meiryo UI" panose="020B0604030504040204" pitchFamily="50" charset="-128"/>
            </a:endParaRPr>
          </a:p>
        </p:txBody>
      </p:sp>
      <p:pic>
        <p:nvPicPr>
          <p:cNvPr id="62"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3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597" y="1996989"/>
            <a:ext cx="919862" cy="530075"/>
          </a:xfrm>
          <a:prstGeom prst="rect">
            <a:avLst/>
          </a:prstGeom>
          <a:ln>
            <a:solidFill>
              <a:srgbClr val="000000"/>
            </a:solidFill>
          </a:ln>
        </p:spPr>
      </p:pic>
      <p:grpSp>
        <p:nvGrpSpPr>
          <p:cNvPr id="67" name="Group 109"/>
          <p:cNvGrpSpPr/>
          <p:nvPr/>
        </p:nvGrpSpPr>
        <p:grpSpPr>
          <a:xfrm>
            <a:off x="1104269" y="2195782"/>
            <a:ext cx="2520834" cy="446323"/>
            <a:chOff x="8023931" y="2008723"/>
            <a:chExt cx="3360236" cy="595096"/>
          </a:xfrm>
        </p:grpSpPr>
        <p:pic>
          <p:nvPicPr>
            <p:cNvPr id="68" name="Picture 41" descr="C:\Users\girimaji\AppData\Local\Microsoft\Windows\Temporary Internet Files\Content.Outlook\QQG28TLI\BI01106 (2).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69"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Mobility Service Engine (MSE)</a:t>
              </a:r>
              <a:endParaRPr lang="en-US" sz="1000" dirty="0">
                <a:solidFill>
                  <a:srgbClr val="4D4D4D"/>
                </a:solidFill>
                <a:latin typeface="メイリオ" pitchFamily="50" charset="-128"/>
                <a:ea typeface="メイリオ" pitchFamily="50" charset="-128"/>
                <a:cs typeface="メイリオ" pitchFamily="50" charset="-128"/>
              </a:endParaRPr>
            </a:p>
          </p:txBody>
        </p:sp>
      </p:grpSp>
      <p:sp>
        <p:nvSpPr>
          <p:cNvPr id="70" name="TextBox 140"/>
          <p:cNvSpPr txBox="1"/>
          <p:nvPr/>
        </p:nvSpPr>
        <p:spPr>
          <a:xfrm>
            <a:off x="3580918" y="2090405"/>
            <a:ext cx="1319727" cy="492285"/>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non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位置情報</a:t>
            </a:r>
            <a:endParaRPr kumimoji="0" lang="en-US" altLang="ja-JP"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分析</a:t>
            </a:r>
          </a:p>
        </p:txBody>
      </p:sp>
      <p:grpSp>
        <p:nvGrpSpPr>
          <p:cNvPr id="71" name="Group 105"/>
          <p:cNvGrpSpPr/>
          <p:nvPr/>
        </p:nvGrpSpPr>
        <p:grpSpPr>
          <a:xfrm>
            <a:off x="518308" y="2786845"/>
            <a:ext cx="2968879" cy="1127935"/>
            <a:chOff x="6621815" y="1627481"/>
            <a:chExt cx="3957474" cy="1503913"/>
          </a:xfrm>
        </p:grpSpPr>
        <p:sp>
          <p:nvSpPr>
            <p:cNvPr id="72"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メイリオ" pitchFamily="50" charset="-128"/>
                <a:ea typeface="メイリオ" pitchFamily="50" charset="-128"/>
                <a:cs typeface="メイリオ" pitchFamily="50" charset="-128"/>
              </a:endParaRPr>
            </a:p>
          </p:txBody>
        </p:sp>
        <p:pic>
          <p:nvPicPr>
            <p:cNvPr id="73" name="Picture 83" descr="5508.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無線</a:t>
              </a:r>
              <a:r>
                <a:rPr lang="en-US" altLang="ja-JP" sz="1000" dirty="0" smtClean="0">
                  <a:solidFill>
                    <a:srgbClr val="4D4D4D"/>
                  </a:solidFill>
                  <a:latin typeface="メイリオ" pitchFamily="50" charset="-128"/>
                  <a:ea typeface="メイリオ" pitchFamily="50" charset="-128"/>
                  <a:cs typeface="メイリオ" pitchFamily="50" charset="-128"/>
                </a:rPr>
                <a:t>LAN</a:t>
              </a:r>
              <a:r>
                <a:rPr lang="ja-JP" altLang="en-US" sz="1000" dirty="0" smtClean="0">
                  <a:solidFill>
                    <a:srgbClr val="4D4D4D"/>
                  </a:solidFill>
                  <a:latin typeface="メイリオ" pitchFamily="50" charset="-128"/>
                  <a:ea typeface="メイリオ" pitchFamily="50" charset="-128"/>
                  <a:cs typeface="メイリオ" pitchFamily="50" charset="-128"/>
                </a:rPr>
                <a:t>コントローラ</a:t>
              </a:r>
              <a:endParaRPr lang="en-US" altLang="ja-JP" sz="1000" dirty="0" smtClean="0">
                <a:solidFill>
                  <a:srgbClr val="4D4D4D"/>
                </a:solidFill>
                <a:latin typeface="メイリオ" pitchFamily="50" charset="-128"/>
                <a:ea typeface="メイリオ" pitchFamily="50" charset="-128"/>
                <a:cs typeface="メイリオ" pitchFamily="50" charset="-128"/>
              </a:endParaRPr>
            </a:p>
            <a:p>
              <a:pPr algn="ctr">
                <a:buClr>
                  <a:srgbClr val="000000"/>
                </a:buClr>
                <a:buSzPct val="100000"/>
              </a:pPr>
              <a:r>
                <a:rPr lang="ja-JP" altLang="en-US" sz="1000" dirty="0" smtClean="0">
                  <a:solidFill>
                    <a:srgbClr val="4D4D4D"/>
                  </a:solidFill>
                  <a:latin typeface="メイリオ" pitchFamily="50" charset="-128"/>
                  <a:ea typeface="メイリオ" pitchFamily="50" charset="-128"/>
                  <a:cs typeface="メイリオ" pitchFamily="50" charset="-128"/>
                </a:rPr>
                <a:t>（</a:t>
              </a:r>
              <a:r>
                <a:rPr lang="en-US" altLang="ja-JP" sz="1000" dirty="0" smtClean="0">
                  <a:solidFill>
                    <a:srgbClr val="4D4D4D"/>
                  </a:solidFill>
                  <a:latin typeface="メイリオ" pitchFamily="50" charset="-128"/>
                  <a:ea typeface="メイリオ" pitchFamily="50" charset="-128"/>
                  <a:cs typeface="メイリオ" pitchFamily="50" charset="-128"/>
                </a:rPr>
                <a:t>WLC</a:t>
              </a:r>
              <a:r>
                <a:rPr lang="ja-JP" altLang="en-US" sz="1000" dirty="0" smtClean="0">
                  <a:solidFill>
                    <a:srgbClr val="4D4D4D"/>
                  </a:solidFill>
                  <a:latin typeface="メイリオ" pitchFamily="50" charset="-128"/>
                  <a:ea typeface="メイリオ" pitchFamily="50" charset="-128"/>
                  <a:cs typeface="メイリオ" pitchFamily="50" charset="-128"/>
                </a:rPr>
                <a:t>）</a:t>
              </a:r>
              <a:endParaRPr lang="en-US" sz="1000" dirty="0">
                <a:solidFill>
                  <a:srgbClr val="4D4D4D"/>
                </a:solidFill>
                <a:latin typeface="メイリオ" pitchFamily="50" charset="-128"/>
                <a:ea typeface="メイリオ" pitchFamily="50" charset="-128"/>
                <a:cs typeface="メイリオ" pitchFamily="50" charset="-128"/>
              </a:endParaRPr>
            </a:p>
          </p:txBody>
        </p:sp>
      </p:grpSp>
      <p:pic>
        <p:nvPicPr>
          <p:cNvPr id="75"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pic>
        <p:nvPicPr>
          <p:cNvPr id="76"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99106" y="4473314"/>
            <a:ext cx="296894" cy="434187"/>
          </a:xfrm>
          <a:prstGeom prst="rect">
            <a:avLst/>
          </a:prstGeom>
          <a:noFill/>
          <a:ln w="12700">
            <a:noFill/>
            <a:miter lim="800000"/>
            <a:headEnd/>
            <a:tailEnd/>
          </a:ln>
        </p:spPr>
      </p:pic>
      <p:sp>
        <p:nvSpPr>
          <p:cNvPr id="77" name="TextBox 1"/>
          <p:cNvSpPr txBox="1"/>
          <p:nvPr/>
        </p:nvSpPr>
        <p:spPr>
          <a:xfrm>
            <a:off x="3609936" y="2678590"/>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管理ツール</a:t>
            </a:r>
          </a:p>
        </p:txBody>
      </p:sp>
      <p:pic>
        <p:nvPicPr>
          <p:cNvPr id="78" name="Picture 19"/>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54041" y="2636122"/>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9" name="Picture 3" descr="mse 3350 Small"/>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800507"/>
            <a:ext cx="1146341" cy="309656"/>
          </a:xfrm>
          <a:prstGeom prst="rect">
            <a:avLst/>
          </a:prstGeom>
          <a:noFill/>
        </p:spPr>
      </p:pic>
      <p:sp>
        <p:nvSpPr>
          <p:cNvPr id="80" name="Rectangle 79"/>
          <p:cNvSpPr>
            <a:spLocks/>
          </p:cNvSpPr>
          <p:nvPr/>
        </p:nvSpPr>
        <p:spPr bwMode="auto">
          <a:xfrm>
            <a:off x="1918301" y="2637884"/>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Prime Infrastructure </a:t>
            </a:r>
          </a:p>
          <a:p>
            <a:pPr algn="ctr">
              <a:buClr>
                <a:srgbClr val="000000"/>
              </a:buClr>
              <a:buSzPct val="100000"/>
            </a:pPr>
            <a:r>
              <a:rPr lang="en-US" sz="1000" dirty="0" smtClean="0">
                <a:solidFill>
                  <a:srgbClr val="4D4D4D"/>
                </a:solidFill>
                <a:latin typeface="メイリオ" pitchFamily="50" charset="-128"/>
                <a:ea typeface="メイリオ" pitchFamily="50" charset="-128"/>
                <a:cs typeface="メイリオ" pitchFamily="50" charset="-128"/>
              </a:rPr>
              <a:t>(PI)</a:t>
            </a:r>
            <a:endParaRPr lang="en-US" sz="1000" dirty="0">
              <a:solidFill>
                <a:srgbClr val="4D4D4D"/>
              </a:solidFill>
              <a:latin typeface="メイリオ" pitchFamily="50" charset="-128"/>
              <a:ea typeface="メイリオ" pitchFamily="50" charset="-128"/>
              <a:cs typeface="メイリオ" pitchFamily="50" charset="-128"/>
            </a:endParaRPr>
          </a:p>
        </p:txBody>
      </p:sp>
      <p:sp>
        <p:nvSpPr>
          <p:cNvPr id="81" name="角丸四角形 35"/>
          <p:cNvSpPr/>
          <p:nvPr/>
        </p:nvSpPr>
        <p:spPr>
          <a:xfrm>
            <a:off x="1067459" y="1446645"/>
            <a:ext cx="1751941" cy="678137"/>
          </a:xfrm>
          <a:prstGeom prst="roundRect">
            <a:avLst/>
          </a:prstGeom>
          <a:solidFill>
            <a:srgbClr val="D9C223">
              <a:alpha val="50000"/>
            </a:srgbClr>
          </a:solidFill>
          <a:ln w="25400" cap="flat" cmpd="sng" algn="ctr">
            <a:noFill/>
            <a:prstDash val="solid"/>
          </a:ln>
          <a:effectLst>
            <a:outerShdw blurRad="76200" dist="50800" dir="5400000" algn="ctr" rotWithShape="0">
              <a:srgbClr val="000000">
                <a:alpha val="27000"/>
              </a:srgbClr>
            </a:outerShdw>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Arial"/>
              <a:ea typeface="ＭＳ Ｐゴシック" charset="-128"/>
              <a:cs typeface=""/>
            </a:endParaRPr>
          </a:p>
        </p:txBody>
      </p:sp>
      <p:pic>
        <p:nvPicPr>
          <p:cNvPr id="82"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89683" y="1510303"/>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6265" y="1293160"/>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TextBox 1"/>
          <p:cNvSpPr txBox="1"/>
          <p:nvPr/>
        </p:nvSpPr>
        <p:spPr>
          <a:xfrm>
            <a:off x="3593465" y="3130148"/>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rPr>
              <a:t>コントローラ</a:t>
            </a:r>
          </a:p>
        </p:txBody>
      </p:sp>
      <p:pic>
        <p:nvPicPr>
          <p:cNvPr id="85" name="Picture 43"/>
          <p:cNvPicPr>
            <a:picLocks noChangeAspect="1"/>
          </p:cNvPicPr>
          <p:nvPr/>
        </p:nvPicPr>
        <p:blipFill>
          <a:blip r:embed="rId12"/>
          <a:stretch>
            <a:fillRect/>
          </a:stretch>
        </p:blipFill>
        <p:spPr>
          <a:xfrm>
            <a:off x="5220718" y="1616829"/>
            <a:ext cx="2662575" cy="1629212"/>
          </a:xfrm>
          <a:prstGeom prst="rect">
            <a:avLst/>
          </a:prstGeom>
        </p:spPr>
      </p:pic>
      <p:sp>
        <p:nvSpPr>
          <p:cNvPr id="86" name="テキスト ボックス 19"/>
          <p:cNvSpPr txBox="1"/>
          <p:nvPr/>
        </p:nvSpPr>
        <p:spPr>
          <a:xfrm>
            <a:off x="6122480" y="2386429"/>
            <a:ext cx="827825" cy="403940"/>
          </a:xfrm>
          <a:prstGeom prst="rect">
            <a:avLst/>
          </a:prstGeom>
          <a:noFill/>
        </p:spPr>
        <p:txBody>
          <a:bodyPr wrap="none" lIns="91436" tIns="45718" rIns="91436" bIns="45718" rtlCol="0">
            <a:spAutoFit/>
          </a:bodyPr>
          <a:lstStyle/>
          <a:p>
            <a:r>
              <a:rPr kumimoji="1" lang="en-US" altLang="ja-JP" sz="2000" dirty="0">
                <a:solidFill>
                  <a:srgbClr val="676767">
                    <a:lumMod val="65000"/>
                  </a:srgbClr>
                </a:solidFill>
                <a:latin typeface="PT Sans"/>
                <a:cs typeface="PT Sans"/>
              </a:rPr>
              <a:t>Cloud</a:t>
            </a:r>
            <a:endParaRPr kumimoji="1" lang="ja-JP" altLang="en-US" sz="2000" dirty="0">
              <a:solidFill>
                <a:srgbClr val="676767">
                  <a:lumMod val="65000"/>
                </a:srgbClr>
              </a:solidFill>
              <a:latin typeface="PT Sans"/>
              <a:cs typeface="PT Sans"/>
            </a:endParaRPr>
          </a:p>
        </p:txBody>
      </p:sp>
      <p:sp>
        <p:nvSpPr>
          <p:cNvPr id="88" name="Rounded Rectangle 87"/>
          <p:cNvSpPr/>
          <p:nvPr/>
        </p:nvSpPr>
        <p:spPr>
          <a:xfrm>
            <a:off x="7532707" y="2210739"/>
            <a:ext cx="1540022" cy="609599"/>
          </a:xfrm>
          <a:prstGeom prst="roundRect">
            <a:avLst/>
          </a:prstGeom>
          <a:solidFill>
            <a:srgbClr val="489542"/>
          </a:solidFill>
          <a:ln w="25400" cap="flat" cmpd="sng" algn="ctr">
            <a:solidFill>
              <a:srgbClr val="335FFA"/>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srgbClr val="FFFFFF"/>
                </a:solidFill>
                <a:effectLst/>
                <a:uLnTx/>
                <a:uFillTx/>
                <a:latin typeface="ＭＳ Ｐゴシック" charset="-128"/>
                <a:ea typeface="ＭＳ Ｐゴシック" charset="-128"/>
                <a:cs typeface="Arial" panose="020B0604020202020204" pitchFamily="34" charset="0"/>
              </a:rPr>
              <a:t>Cisco </a:t>
            </a:r>
            <a:r>
              <a:rPr kumimoji="0" lang="en-US" altLang="ja-JP" sz="1400" b="0" i="0" u="none" strike="noStrike" kern="0" cap="none" spc="0" normalizeH="0" baseline="0" noProof="0" dirty="0">
                <a:ln>
                  <a:noFill/>
                </a:ln>
                <a:solidFill>
                  <a:srgbClr val="FFFFFF"/>
                </a:solidFill>
                <a:effectLst/>
                <a:uLnTx/>
                <a:uFillTx/>
                <a:latin typeface="ＭＳ Ｐゴシック" charset="-128"/>
                <a:ea typeface="ＭＳ Ｐゴシック" charset="-128"/>
                <a:cs typeface="Arial" panose="020B0604020202020204" pitchFamily="34" charset="0"/>
              </a:rPr>
              <a:t>Meraki</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ＭＳ Ｐゴシック" charset="-128"/>
                <a:ea typeface="ＭＳ Ｐゴシック" charset="-128"/>
                <a:cs typeface="Arial" panose="020B0604020202020204" pitchFamily="34" charset="0"/>
              </a:rPr>
              <a:t>クラウド</a:t>
            </a:r>
            <a:endParaRPr kumimoji="0" lang="en-US" altLang="ja-JP" sz="1400" b="0" i="0" u="none" strike="noStrike" kern="0" cap="none" spc="0" normalizeH="0" baseline="0" noProof="0" dirty="0">
              <a:ln>
                <a:noFill/>
              </a:ln>
              <a:solidFill>
                <a:srgbClr val="FFFFFF"/>
              </a:solidFill>
              <a:effectLst/>
              <a:uLnTx/>
              <a:uFillTx/>
              <a:latin typeface="ＭＳ Ｐゴシック" charset="-128"/>
              <a:ea typeface="ＭＳ Ｐゴシック" charset="-128"/>
              <a:cs typeface="Arial" panose="020B0604020202020204"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ＭＳ Ｐゴシック" charset="-128"/>
                <a:ea typeface="ＭＳ Ｐゴシック" charset="-128"/>
                <a:cs typeface="Arial" panose="020B0604020202020204" pitchFamily="34" charset="0"/>
              </a:rPr>
              <a:t>コントローラ</a:t>
            </a:r>
          </a:p>
        </p:txBody>
      </p:sp>
      <p:pic>
        <p:nvPicPr>
          <p:cNvPr id="89" name="図 29" descr="Screen Shot 2014-05-09 at 16.39.06.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6295" y="1375471"/>
            <a:ext cx="729430" cy="300923"/>
          </a:xfrm>
          <a:prstGeom prst="rect">
            <a:avLst/>
          </a:prstGeom>
          <a:ln>
            <a:solidFill>
              <a:srgbClr val="0000FF"/>
            </a:solidFill>
          </a:ln>
        </p:spPr>
      </p:pic>
      <p:pic>
        <p:nvPicPr>
          <p:cNvPr id="90" name="図 37" descr="Screen Shot 2014-05-09 at 16.59.0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57312" y="1781512"/>
            <a:ext cx="759871" cy="343270"/>
          </a:xfrm>
          <a:prstGeom prst="rect">
            <a:avLst/>
          </a:prstGeom>
          <a:ln>
            <a:solidFill>
              <a:srgbClr val="0000FF"/>
            </a:solidFill>
          </a:ln>
        </p:spPr>
      </p:pic>
      <p:sp>
        <p:nvSpPr>
          <p:cNvPr id="91" name="テキスト ボックス 39"/>
          <p:cNvSpPr txBox="1"/>
          <p:nvPr/>
        </p:nvSpPr>
        <p:spPr>
          <a:xfrm>
            <a:off x="8486662" y="1781512"/>
            <a:ext cx="508464" cy="307773"/>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343434"/>
                </a:solidFill>
                <a:effectLst/>
                <a:uLnTx/>
                <a:uFillTx/>
              </a:rPr>
              <a:t>ログ</a:t>
            </a:r>
          </a:p>
        </p:txBody>
      </p:sp>
      <p:sp>
        <p:nvSpPr>
          <p:cNvPr id="92" name="テキスト ボックス 40"/>
          <p:cNvSpPr txBox="1"/>
          <p:nvPr/>
        </p:nvSpPr>
        <p:spPr>
          <a:xfrm>
            <a:off x="8493619" y="1421180"/>
            <a:ext cx="543731" cy="307773"/>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343434"/>
                </a:solidFill>
                <a:effectLst/>
                <a:uLnTx/>
                <a:uFillTx/>
              </a:rPr>
              <a:t>認証</a:t>
            </a:r>
          </a:p>
        </p:txBody>
      </p:sp>
      <p:sp>
        <p:nvSpPr>
          <p:cNvPr id="93" name="TextBox 140"/>
          <p:cNvSpPr txBox="1"/>
          <p:nvPr/>
        </p:nvSpPr>
        <p:spPr>
          <a:xfrm>
            <a:off x="3553801" y="1517056"/>
            <a:ext cx="1319727" cy="492285"/>
          </a:xfrm>
          <a:prstGeom prst="roundRect">
            <a:avLst/>
          </a:prstGeom>
          <a:solidFill>
            <a:srgbClr val="214794">
              <a:lumMod val="40000"/>
              <a:lumOff val="60000"/>
            </a:srgbClr>
          </a:soli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non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Arial"/>
                <a:ea typeface="ＭＳ Ｐゴシック" charset="-128"/>
                <a:cs typeface=""/>
              </a:rPr>
              <a:t>ログ</a:t>
            </a:r>
            <a:r>
              <a:rPr kumimoji="1" lang="en-US" altLang="ja-JP" sz="1400" b="0" i="0" u="none" strike="noStrike" kern="0" cap="none" spc="0" normalizeH="0" baseline="0" noProof="0" dirty="0" smtClean="0">
                <a:ln>
                  <a:noFill/>
                </a:ln>
                <a:solidFill>
                  <a:srgbClr val="FFFFFF"/>
                </a:solidFill>
                <a:effectLst/>
                <a:uLnTx/>
                <a:uFillTx/>
                <a:latin typeface="Arial"/>
                <a:ea typeface="ＭＳ Ｐゴシック" charset="-128"/>
                <a:cs typeface=""/>
              </a:rPr>
              <a:t> </a:t>
            </a:r>
            <a:r>
              <a:rPr kumimoji="1" lang="ja-JP" altLang="en-US" sz="1400" b="0" i="0" u="none" strike="noStrike" kern="0" cap="none" spc="0" normalizeH="0" baseline="0" noProof="0" dirty="0" smtClean="0">
                <a:ln>
                  <a:noFill/>
                </a:ln>
                <a:solidFill>
                  <a:srgbClr val="FFFFFF"/>
                </a:solidFill>
                <a:effectLst/>
                <a:uLnTx/>
                <a:uFillTx/>
                <a:latin typeface="Arial"/>
                <a:ea typeface="ＭＳ Ｐゴシック" charset="-128"/>
                <a:cs typeface=""/>
              </a:rPr>
              <a:t>サーバ</a:t>
            </a:r>
            <a:endParaRPr kumimoji="1" lang="en-US" altLang="ja-JP" sz="1400" b="0" i="0" u="none" strike="noStrike" kern="0" cap="none" spc="0" normalizeH="0" baseline="0" noProof="0" dirty="0" smtClean="0">
              <a:ln>
                <a:noFill/>
              </a:ln>
              <a:solidFill>
                <a:srgbClr val="FFFFFF"/>
              </a:solidFill>
              <a:effectLst/>
              <a:uLnTx/>
              <a:uFillTx/>
              <a:latin typeface="Arial"/>
              <a:ea typeface="ＭＳ Ｐゴシック" charset="-128"/>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Arial"/>
                <a:ea typeface="ＭＳ Ｐゴシック" charset="-128"/>
                <a:cs typeface=""/>
              </a:rPr>
              <a:t>認証サーバ</a:t>
            </a:r>
          </a:p>
        </p:txBody>
      </p:sp>
      <p:sp>
        <p:nvSpPr>
          <p:cNvPr id="94" name="TextBox 93"/>
          <p:cNvSpPr txBox="1"/>
          <p:nvPr/>
        </p:nvSpPr>
        <p:spPr>
          <a:xfrm>
            <a:off x="3095882" y="3750778"/>
            <a:ext cx="1817082"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メイリオ" pitchFamily="50" charset="-128"/>
                <a:ea typeface="メイリオ" pitchFamily="50" charset="-128"/>
                <a:cs typeface="メイリオ" pitchFamily="50"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95" name="TextBox 94"/>
          <p:cNvSpPr txBox="1"/>
          <p:nvPr/>
        </p:nvSpPr>
        <p:spPr>
          <a:xfrm>
            <a:off x="7195960" y="3717877"/>
            <a:ext cx="1817082" cy="355449"/>
          </a:xfrm>
          <a:prstGeom prst="roundRect">
            <a:avLst/>
          </a:prstGeom>
          <a:solidFill>
            <a:srgbClr val="57B74E">
              <a:lumMod val="75000"/>
            </a:srgbClr>
          </a:soli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メイリオ" pitchFamily="50" charset="-128"/>
                <a:ea typeface="メイリオ" pitchFamily="50" charset="-128"/>
                <a:cs typeface="メイリオ" pitchFamily="50"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856022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latin typeface="MS PGothic" charset="-128"/>
                <a:ea typeface="MS PGothic" charset="-128"/>
                <a:cs typeface="MS PGothic" charset="-128"/>
              </a:rPr>
              <a:t>Cisco Catalyst 9300 </a:t>
            </a:r>
            <a:r>
              <a:rPr lang="ja-JP" altLang="en-US" smtClean="0">
                <a:latin typeface="MS PGothic" charset="-128"/>
                <a:ea typeface="MS PGothic" charset="-128"/>
                <a:cs typeface="MS PGothic" charset="-128"/>
              </a:rPr>
              <a:t>概要</a:t>
            </a:r>
            <a:endParaRPr lang="en-US">
              <a:latin typeface="MS PGothic" charset="-128"/>
              <a:ea typeface="MS PGothic" charset="-128"/>
              <a:cs typeface="MS PGothic" charset="-128"/>
            </a:endParaRPr>
          </a:p>
        </p:txBody>
      </p:sp>
      <p:sp>
        <p:nvSpPr>
          <p:cNvPr id="3" name="TextBox 15"/>
          <p:cNvSpPr txBox="1"/>
          <p:nvPr/>
        </p:nvSpPr>
        <p:spPr>
          <a:xfrm>
            <a:off x="1736855" y="1872935"/>
            <a:ext cx="2351810" cy="369332"/>
          </a:xfrm>
          <a:prstGeom prst="rect">
            <a:avLst/>
          </a:prstGeom>
          <a:noFill/>
        </p:spPr>
        <p:txBody>
          <a:bodyPr wrap="square" rtlCol="0">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676767"/>
                </a:solidFill>
                <a:effectLst/>
                <a:uLnTx/>
                <a:uFillTx/>
                <a:latin typeface="MS PGothic" charset="-128"/>
                <a:ea typeface="MS PGothic" charset="-128"/>
                <a:cs typeface="MS PGothic" charset="-128"/>
              </a:rPr>
              <a:t>Multigigabit</a:t>
            </a:r>
            <a:endPar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pic>
        <p:nvPicPr>
          <p:cNvPr id="4"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198" y="1511279"/>
            <a:ext cx="3685309" cy="407938"/>
          </a:xfrm>
          <a:prstGeom prst="rect">
            <a:avLst/>
          </a:prstGeom>
        </p:spPr>
      </p:pic>
      <p:pic>
        <p:nvPicPr>
          <p:cNvPr id="5"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98" y="1114356"/>
            <a:ext cx="3685309" cy="396923"/>
          </a:xfrm>
          <a:prstGeom prst="rect">
            <a:avLst/>
          </a:prstGeom>
        </p:spPr>
      </p:pic>
      <p:pic>
        <p:nvPicPr>
          <p:cNvPr id="6"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98" y="2583174"/>
            <a:ext cx="3685309" cy="371996"/>
          </a:xfrm>
          <a:prstGeom prst="rect">
            <a:avLst/>
          </a:prstGeom>
        </p:spPr>
      </p:pic>
      <p:pic>
        <p:nvPicPr>
          <p:cNvPr id="7"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98" y="2208698"/>
            <a:ext cx="3685309" cy="373444"/>
          </a:xfrm>
          <a:prstGeom prst="rect">
            <a:avLst/>
          </a:prstGeom>
        </p:spPr>
      </p:pic>
      <p:pic>
        <p:nvPicPr>
          <p:cNvPr id="8"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98" y="3606414"/>
            <a:ext cx="3685309" cy="371996"/>
          </a:xfrm>
          <a:prstGeom prst="rect">
            <a:avLst/>
          </a:prstGeom>
        </p:spPr>
      </p:pic>
      <p:pic>
        <p:nvPicPr>
          <p:cNvPr id="9"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98" y="3231938"/>
            <a:ext cx="3685309" cy="373444"/>
          </a:xfrm>
          <a:prstGeom prst="rect">
            <a:avLst/>
          </a:prstGeom>
        </p:spPr>
      </p:pic>
      <p:sp>
        <p:nvSpPr>
          <p:cNvPr id="10" name="TextBox 23"/>
          <p:cNvSpPr txBox="1"/>
          <p:nvPr/>
        </p:nvSpPr>
        <p:spPr>
          <a:xfrm>
            <a:off x="2514849" y="2937996"/>
            <a:ext cx="1621657" cy="369332"/>
          </a:xfrm>
          <a:prstGeom prst="rect">
            <a:avLst/>
          </a:prstGeom>
          <a:noFill/>
        </p:spPr>
        <p:txBody>
          <a:bodyPr wrap="square" rtlCol="0">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676767"/>
                </a:solidFill>
                <a:effectLst/>
                <a:uLnTx/>
                <a:uFillTx/>
                <a:latin typeface="MS PGothic" charset="-128"/>
                <a:ea typeface="MS PGothic" charset="-128"/>
                <a:cs typeface="MS PGothic" charset="-128"/>
              </a:rPr>
              <a:t>PoE</a:t>
            </a:r>
            <a:r>
              <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a:t>
            </a:r>
            <a:r>
              <a:rPr kumimoji="0" lang="en-US" b="0" i="0" u="none" strike="noStrike" kern="1200" cap="none" spc="0" normalizeH="0" baseline="0" noProof="0" dirty="0" err="1">
                <a:ln>
                  <a:noFill/>
                </a:ln>
                <a:solidFill>
                  <a:srgbClr val="676767"/>
                </a:solidFill>
                <a:effectLst/>
                <a:uLnTx/>
                <a:uFillTx/>
                <a:latin typeface="MS PGothic" charset="-128"/>
                <a:ea typeface="MS PGothic" charset="-128"/>
                <a:cs typeface="MS PGothic" charset="-128"/>
              </a:rPr>
              <a:t>UPoE</a:t>
            </a:r>
            <a:r>
              <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 </a:t>
            </a:r>
          </a:p>
        </p:txBody>
      </p:sp>
      <p:sp>
        <p:nvSpPr>
          <p:cNvPr id="11" name="TextBox 24"/>
          <p:cNvSpPr txBox="1"/>
          <p:nvPr/>
        </p:nvSpPr>
        <p:spPr>
          <a:xfrm>
            <a:off x="2902546" y="3978410"/>
            <a:ext cx="1230492" cy="253916"/>
          </a:xfrm>
          <a:prstGeom prst="rect">
            <a:avLst/>
          </a:prstGeom>
          <a:noFill/>
        </p:spPr>
        <p:txBody>
          <a:bodyPr wrap="square" rtlCol="0">
            <a:spAutoFit/>
          </a:bodyPr>
          <a:lstStyle/>
          <a:p>
            <a:pPr marL="0" marR="0" lvl="0" indent="0" algn="r" defTabSz="4571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Data</a:t>
            </a:r>
            <a:endParaRPr kumimoji="0" lang="en-US" sz="1200" b="0" i="0" u="none"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pic>
        <p:nvPicPr>
          <p:cNvPr id="12" name="Picture 2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593669" y="1944452"/>
            <a:ext cx="1048767" cy="899743"/>
          </a:xfrm>
          <a:prstGeom prst="rect">
            <a:avLst/>
          </a:prstGeom>
        </p:spPr>
      </p:pic>
      <p:pic>
        <p:nvPicPr>
          <p:cNvPr id="13" name="Picture 2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1248" y="1926117"/>
            <a:ext cx="1137335" cy="879421"/>
          </a:xfrm>
          <a:prstGeom prst="rect">
            <a:avLst/>
          </a:prstGeom>
        </p:spPr>
      </p:pic>
      <p:sp>
        <p:nvSpPr>
          <p:cNvPr id="14" name="Rounded Rectangle 30"/>
          <p:cNvSpPr/>
          <p:nvPr/>
        </p:nvSpPr>
        <p:spPr>
          <a:xfrm>
            <a:off x="5329284" y="1812088"/>
            <a:ext cx="1152385" cy="977497"/>
          </a:xfrm>
          <a:prstGeom prst="roundRect">
            <a:avLst>
              <a:gd name="adj" fmla="val 0"/>
            </a:avLst>
          </a:prstGeom>
          <a:blipFill rotWithShape="1">
            <a:blip r:embed="rId8" cstate="screen">
              <a:extLst>
                <a:ext uri="{28A0092B-C50C-407E-A947-70E740481C1C}">
                  <a14:useLocalDpi xmlns:a14="http://schemas.microsoft.com/office/drawing/2010/main"/>
                </a:ext>
              </a:extLst>
            </a:blip>
            <a:srcRect/>
            <a:stretch>
              <a:fillRect/>
            </a:stretch>
          </a:blipFill>
          <a:ln>
            <a:noFill/>
          </a:ln>
          <a:effectLst/>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FFFFFF">
                  <a:hueOff val="0"/>
                  <a:satOff val="0"/>
                  <a:lumOff val="0"/>
                  <a:alphaOff val="0"/>
                </a:srgbClr>
              </a:solidFill>
              <a:effectLst/>
              <a:uLnTx/>
              <a:uFillTx/>
              <a:latin typeface="MS PGothic" charset="-128"/>
              <a:ea typeface="MS PGothic" charset="-128"/>
              <a:cs typeface="MS PGothic" charset="-128"/>
            </a:endParaRPr>
          </a:p>
        </p:txBody>
      </p:sp>
      <p:sp>
        <p:nvSpPr>
          <p:cNvPr id="15" name="TextBox 1"/>
          <p:cNvSpPr txBox="1"/>
          <p:nvPr/>
        </p:nvSpPr>
        <p:spPr>
          <a:xfrm>
            <a:off x="0" y="4261094"/>
            <a:ext cx="9144000" cy="461665"/>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effectLst/>
                <a:uLnTx/>
                <a:uFillTx/>
                <a:latin typeface="MS PGothic" charset="-128"/>
                <a:ea typeface="MS PGothic" charset="-128"/>
                <a:cs typeface="MS PGothic" charset="-128"/>
              </a:rPr>
              <a:t>業界</a:t>
            </a:r>
            <a:r>
              <a:rPr kumimoji="0" lang="ja-JP" altLang="en-US" sz="2400" b="0" i="0" u="none" strike="noStrike" kern="1200" cap="none" spc="0" normalizeH="0" baseline="0" noProof="0" dirty="0" smtClean="0">
                <a:ln>
                  <a:noFill/>
                </a:ln>
                <a:effectLst/>
                <a:uLnTx/>
                <a:uFillTx/>
                <a:latin typeface="MS PGothic" charset="-128"/>
                <a:ea typeface="MS PGothic" charset="-128"/>
                <a:cs typeface="MS PGothic" charset="-128"/>
              </a:rPr>
              <a:t>で最大の</a:t>
            </a:r>
            <a:r>
              <a:rPr kumimoji="0" lang="en-US" sz="2400" b="0" i="0" u="none" strike="noStrike" kern="1200" cap="none" spc="0" normalizeH="0" baseline="0" noProof="0" dirty="0" smtClean="0">
                <a:ln>
                  <a:noFill/>
                </a:ln>
                <a:effectLst/>
                <a:uLnTx/>
                <a:uFillTx/>
                <a:latin typeface="MS PGothic" charset="-128"/>
                <a:ea typeface="MS PGothic" charset="-128"/>
                <a:cs typeface="MS PGothic" charset="-128"/>
              </a:rPr>
              <a:t> </a:t>
            </a:r>
            <a:r>
              <a:rPr kumimoji="0" lang="en-US" sz="2400" b="0" i="0" u="none" strike="noStrike" kern="1200" cap="none" spc="0" normalizeH="0" baseline="0" noProof="0" dirty="0" smtClean="0">
                <a:ln>
                  <a:noFill/>
                </a:ln>
                <a:solidFill>
                  <a:srgbClr val="0070C0"/>
                </a:solidFill>
                <a:effectLst/>
                <a:uLnTx/>
                <a:uFillTx/>
                <a:latin typeface="MS PGothic" charset="-128"/>
                <a:ea typeface="MS PGothic" charset="-128"/>
                <a:cs typeface="MS PGothic" charset="-128"/>
              </a:rPr>
              <a:t>2.5Gbps</a:t>
            </a:r>
            <a:r>
              <a:rPr kumimoji="0" lang="en-US" sz="2400" b="0" i="0" u="none" strike="noStrike" kern="1200" cap="none" spc="0" normalizeH="0" baseline="0" noProof="0" dirty="0" smtClean="0">
                <a:ln>
                  <a:noFill/>
                </a:ln>
                <a:effectLst/>
                <a:uLnTx/>
                <a:uFillTx/>
                <a:latin typeface="MS PGothic" charset="-128"/>
                <a:ea typeface="MS PGothic" charset="-128"/>
                <a:cs typeface="MS PGothic" charset="-128"/>
              </a:rPr>
              <a:t> </a:t>
            </a:r>
            <a:r>
              <a:rPr kumimoji="0" lang="ja-JP" altLang="en-US" sz="2400" b="0" i="0" u="none" strike="noStrike" kern="1200" cap="none" spc="0" normalizeH="0" baseline="0" noProof="0" dirty="0" smtClean="0">
                <a:ln>
                  <a:noFill/>
                </a:ln>
                <a:effectLst/>
                <a:uLnTx/>
                <a:uFillTx/>
                <a:latin typeface="MS PGothic" charset="-128"/>
                <a:ea typeface="MS PGothic" charset="-128"/>
                <a:cs typeface="MS PGothic" charset="-128"/>
              </a:rPr>
              <a:t>と</a:t>
            </a:r>
            <a:r>
              <a:rPr kumimoji="0" lang="en-US" sz="2400" b="0" i="0" u="none" strike="noStrike" kern="1200" cap="none" spc="0" normalizeH="0" baseline="0" noProof="0" dirty="0" smtClean="0">
                <a:ln>
                  <a:noFill/>
                </a:ln>
                <a:effectLst/>
                <a:uLnTx/>
                <a:uFillTx/>
                <a:latin typeface="MS PGothic" charset="-128"/>
                <a:ea typeface="MS PGothic" charset="-128"/>
                <a:cs typeface="MS PGothic" charset="-128"/>
              </a:rPr>
              <a:t> </a:t>
            </a:r>
            <a:r>
              <a:rPr kumimoji="0" lang="en-US" sz="2400" b="0" i="0" u="none" strike="noStrike" kern="1200" cap="none" spc="0" normalizeH="0" baseline="0" noProof="0" dirty="0" err="1">
                <a:ln>
                  <a:noFill/>
                </a:ln>
                <a:solidFill>
                  <a:srgbClr val="0070C0"/>
                </a:solidFill>
                <a:effectLst/>
                <a:uLnTx/>
                <a:uFillTx/>
                <a:latin typeface="MS PGothic" charset="-128"/>
                <a:ea typeface="MS PGothic" charset="-128"/>
                <a:cs typeface="MS PGothic" charset="-128"/>
              </a:rPr>
              <a:t>mGig</a:t>
            </a:r>
            <a:r>
              <a:rPr kumimoji="0" lang="en-US" sz="2400" b="0" i="0" u="none" strike="noStrike" kern="1200" cap="none" spc="0" normalizeH="0" baseline="0" noProof="0" dirty="0">
                <a:ln>
                  <a:noFill/>
                </a:ln>
                <a:effectLst/>
                <a:uLnTx/>
                <a:uFillTx/>
                <a:latin typeface="MS PGothic" charset="-128"/>
                <a:ea typeface="MS PGothic" charset="-128"/>
                <a:cs typeface="MS PGothic" charset="-128"/>
              </a:rPr>
              <a:t> </a:t>
            </a:r>
            <a:r>
              <a:rPr kumimoji="0" lang="ja-JP" altLang="en-US" sz="2400" b="0" i="0" u="none" strike="noStrike" kern="1200" cap="none" spc="0" normalizeH="0" baseline="0" noProof="0" dirty="0" smtClean="0">
                <a:ln>
                  <a:noFill/>
                </a:ln>
                <a:effectLst/>
                <a:uLnTx/>
                <a:uFillTx/>
                <a:latin typeface="MS PGothic" charset="-128"/>
                <a:ea typeface="MS PGothic" charset="-128"/>
                <a:cs typeface="MS PGothic" charset="-128"/>
              </a:rPr>
              <a:t>のポート密度</a:t>
            </a:r>
            <a:endParaRPr kumimoji="0" lang="en-US" sz="2400" b="0" i="0" u="none" strike="noStrike" kern="1200" cap="none" spc="0" normalizeH="0" baseline="0" noProof="0" dirty="0">
              <a:ln>
                <a:noFill/>
              </a:ln>
              <a:effectLst/>
              <a:uLnTx/>
              <a:uFillTx/>
              <a:latin typeface="MS PGothic" charset="-128"/>
              <a:ea typeface="MS PGothic" charset="-128"/>
              <a:cs typeface="MS PGothic" charset="-128"/>
            </a:endParaRPr>
          </a:p>
        </p:txBody>
      </p:sp>
      <p:sp>
        <p:nvSpPr>
          <p:cNvPr id="16" name="TextBox 22"/>
          <p:cNvSpPr txBox="1"/>
          <p:nvPr/>
        </p:nvSpPr>
        <p:spPr>
          <a:xfrm>
            <a:off x="5089649" y="2731956"/>
            <a:ext cx="1295707" cy="369332"/>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14794"/>
                </a:solidFill>
                <a:effectLst/>
                <a:uLnTx/>
                <a:uFillTx/>
                <a:latin typeface="MS PGothic" charset="-128"/>
                <a:ea typeface="MS PGothic" charset="-128"/>
                <a:cs typeface="MS PGothic" charset="-128"/>
              </a:rPr>
              <a:t>4</a:t>
            </a:r>
            <a:r>
              <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 x 1G</a:t>
            </a:r>
          </a:p>
        </p:txBody>
      </p:sp>
      <p:sp>
        <p:nvSpPr>
          <p:cNvPr id="17" name="TextBox 29"/>
          <p:cNvSpPr txBox="1"/>
          <p:nvPr/>
        </p:nvSpPr>
        <p:spPr>
          <a:xfrm>
            <a:off x="6415756" y="2731956"/>
            <a:ext cx="1295707" cy="369332"/>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14794"/>
                </a:solidFill>
                <a:effectLst/>
                <a:uLnTx/>
                <a:uFillTx/>
                <a:latin typeface="MS PGothic" charset="-128"/>
                <a:ea typeface="MS PGothic" charset="-128"/>
                <a:cs typeface="MS PGothic" charset="-128"/>
              </a:rPr>
              <a:t>8</a:t>
            </a:r>
            <a:r>
              <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 x 10G</a:t>
            </a:r>
          </a:p>
        </p:txBody>
      </p:sp>
      <p:sp>
        <p:nvSpPr>
          <p:cNvPr id="18" name="TextBox 31"/>
          <p:cNvSpPr txBox="1"/>
          <p:nvPr/>
        </p:nvSpPr>
        <p:spPr>
          <a:xfrm>
            <a:off x="6461646" y="1509864"/>
            <a:ext cx="1368279" cy="646331"/>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14794"/>
                </a:solidFill>
                <a:effectLst/>
                <a:uLnTx/>
                <a:uFillTx/>
                <a:latin typeface="MS PGothic" charset="-128"/>
                <a:ea typeface="MS PGothic" charset="-128"/>
                <a:cs typeface="MS PGothic" charset="-128"/>
              </a:rPr>
              <a:t>4</a:t>
            </a:r>
            <a:r>
              <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 x </a:t>
            </a:r>
            <a:r>
              <a:rPr kumimoji="0" lang="en-US" b="0" i="0" u="none" strike="noStrike" kern="1200" cap="none" spc="0" normalizeH="0" baseline="0" noProof="0" dirty="0" err="1">
                <a:ln>
                  <a:noFill/>
                </a:ln>
                <a:solidFill>
                  <a:srgbClr val="676767"/>
                </a:solidFill>
                <a:effectLst/>
                <a:uLnTx/>
                <a:uFillTx/>
                <a:latin typeface="MS PGothic" charset="-128"/>
                <a:ea typeface="MS PGothic" charset="-128"/>
                <a:cs typeface="MS PGothic" charset="-128"/>
              </a:rPr>
              <a:t>Multigigabit</a:t>
            </a:r>
            <a:endPar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19" name="TextBox 32"/>
          <p:cNvSpPr txBox="1"/>
          <p:nvPr/>
        </p:nvSpPr>
        <p:spPr>
          <a:xfrm>
            <a:off x="7775336" y="2731956"/>
            <a:ext cx="1295707" cy="369332"/>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14794"/>
                </a:solidFill>
                <a:effectLst/>
                <a:uLnTx/>
                <a:uFillTx/>
                <a:latin typeface="MS PGothic" charset="-128"/>
                <a:ea typeface="MS PGothic" charset="-128"/>
                <a:cs typeface="MS PGothic" charset="-128"/>
              </a:rPr>
              <a:t>2</a:t>
            </a:r>
            <a:r>
              <a:rPr kumimoji="0" lang="en-US" b="0" i="0" u="none" strike="noStrike" kern="1200" cap="none" spc="0" normalizeH="0" baseline="0" noProof="0" dirty="0">
                <a:ln>
                  <a:noFill/>
                </a:ln>
                <a:solidFill>
                  <a:srgbClr val="676767"/>
                </a:solidFill>
                <a:effectLst/>
                <a:uLnTx/>
                <a:uFillTx/>
                <a:latin typeface="MS PGothic" charset="-128"/>
                <a:ea typeface="MS PGothic" charset="-128"/>
                <a:cs typeface="MS PGothic" charset="-128"/>
              </a:rPr>
              <a:t> x 40G</a:t>
            </a:r>
          </a:p>
        </p:txBody>
      </p:sp>
      <p:pic>
        <p:nvPicPr>
          <p:cNvPr id="2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28242" y="989846"/>
            <a:ext cx="835089" cy="653697"/>
          </a:xfrm>
          <a:prstGeom prst="rect">
            <a:avLst/>
          </a:prstGeom>
        </p:spPr>
      </p:pic>
      <p:sp>
        <p:nvSpPr>
          <p:cNvPr id="21" name="Rounded Rectangle 28"/>
          <p:cNvSpPr/>
          <p:nvPr/>
        </p:nvSpPr>
        <p:spPr>
          <a:xfrm>
            <a:off x="5322572" y="3168557"/>
            <a:ext cx="1165808" cy="729518"/>
          </a:xfrm>
          <a:prstGeom prst="roundRect">
            <a:avLst/>
          </a:prstGeom>
          <a:solidFill>
            <a:srgbClr val="FFFFFF"/>
          </a:solidFill>
          <a:ln w="25400" cap="flat" cmpd="sng" algn="ctr">
            <a:solidFill>
              <a:srgbClr val="214794"/>
            </a:solidFill>
            <a:prstDash val="solid"/>
          </a:ln>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2968AF"/>
                </a:solidFill>
                <a:effectLst/>
                <a:uLnTx/>
                <a:uFillTx/>
                <a:latin typeface="MS PGothic" charset="-128"/>
                <a:ea typeface="MS PGothic" charset="-128"/>
                <a:cs typeface="MS PGothic" charset="-128"/>
              </a:rPr>
              <a:t>Stackwise-480</a:t>
            </a: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480Gbps</a:t>
            </a:r>
            <a:endParaRPr kumimoji="0" lang="en-US" sz="1200" b="0" i="0" u="none" strike="noStrike" kern="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22" name="Rounded Rectangle 33"/>
          <p:cNvSpPr/>
          <p:nvPr/>
        </p:nvSpPr>
        <p:spPr>
          <a:xfrm>
            <a:off x="6593669" y="3168557"/>
            <a:ext cx="1165808" cy="729518"/>
          </a:xfrm>
          <a:prstGeom prst="roundRect">
            <a:avLst/>
          </a:prstGeom>
          <a:solidFill>
            <a:srgbClr val="FFFFFF"/>
          </a:solidFill>
          <a:ln w="25400" cap="flat" cmpd="sng" algn="ctr">
            <a:solidFill>
              <a:srgbClr val="214794"/>
            </a:solidFill>
            <a:prstDash val="solid"/>
          </a:ln>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2968AF"/>
                </a:solidFill>
                <a:effectLst/>
                <a:uLnTx/>
                <a:uFillTx/>
                <a:latin typeface="MS PGothic" charset="-128"/>
                <a:ea typeface="MS PGothic" charset="-128"/>
                <a:cs typeface="MS PGothic" charset="-128"/>
              </a:rPr>
              <a:t>Stackpower</a:t>
            </a:r>
            <a:endParaRPr kumimoji="0" lang="en-US" sz="1200" b="0" i="0" u="none" strike="noStrike" kern="0" cap="none" spc="0" normalizeH="0" baseline="0" noProof="0" dirty="0" smtClean="0">
              <a:ln>
                <a:noFill/>
              </a:ln>
              <a:solidFill>
                <a:srgbClr val="2968AF"/>
              </a:solidFill>
              <a:effectLst/>
              <a:uLnTx/>
              <a:uFillTx/>
              <a:latin typeface="MS PGothic" charset="-128"/>
              <a:ea typeface="MS PGothic" charset="-128"/>
              <a:cs typeface="MS PGothic" charset="-128"/>
            </a:endParaRPr>
          </a:p>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ゼロ</a:t>
            </a:r>
            <a:r>
              <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 </a:t>
            </a: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フットプリントの</a:t>
            </a: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電源</a:t>
            </a:r>
            <a:r>
              <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
            </a:r>
            <a:br>
              <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b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冗長</a:t>
            </a:r>
            <a:endParaRPr kumimoji="0" lang="en-US" sz="1200" b="0" i="0" u="none" strike="noStrike" kern="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23" name="Rounded Rectangle 34"/>
          <p:cNvSpPr/>
          <p:nvPr/>
        </p:nvSpPr>
        <p:spPr>
          <a:xfrm>
            <a:off x="7864766" y="3168557"/>
            <a:ext cx="1165808" cy="729518"/>
          </a:xfrm>
          <a:prstGeom prst="roundRect">
            <a:avLst/>
          </a:prstGeom>
          <a:solidFill>
            <a:srgbClr val="FFFFFF"/>
          </a:solidFill>
          <a:ln w="25400" cap="flat" cmpd="sng" algn="ctr">
            <a:solidFill>
              <a:srgbClr val="214794"/>
            </a:solidFill>
            <a:prstDash val="solid"/>
          </a:ln>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ラージ</a:t>
            </a:r>
            <a:r>
              <a:rPr kumimoji="0" lang="en-US" altLang="ja-JP"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 </a:t>
            </a:r>
            <a:r>
              <a:rPr kumimoji="0" lang="ja-JP" altLang="en-US" sz="12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バッファと拡張性</a:t>
            </a:r>
            <a:endParaRPr kumimoji="0" lang="en-US" sz="1200" b="0" i="0" u="none" strike="noStrike" kern="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24" name="TextBox 3"/>
          <p:cNvSpPr txBox="1"/>
          <p:nvPr/>
        </p:nvSpPr>
        <p:spPr>
          <a:xfrm>
            <a:off x="4279769" y="1145154"/>
            <a:ext cx="1841938" cy="646331"/>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b="0" i="0" u="sng" strike="noStrike" kern="1200" cap="none" spc="0" normalizeH="0" baseline="0" noProof="0" dirty="0" smtClean="0">
                <a:ln>
                  <a:noFill/>
                </a:ln>
                <a:solidFill>
                  <a:srgbClr val="676767"/>
                </a:solidFill>
                <a:effectLst/>
                <a:uLnTx/>
                <a:uFillTx/>
                <a:latin typeface="MS PGothic" charset="-128"/>
                <a:ea typeface="MS PGothic" charset="-128"/>
                <a:cs typeface="MS PGothic" charset="-128"/>
              </a:rPr>
              <a:t>すべてのポートが</a:t>
            </a:r>
            <a:r>
              <a:rPr kumimoji="0" lang="en-US" b="0" i="0" u="sng" strike="noStrike" kern="1200" cap="none" spc="0" normalizeH="0" baseline="0" noProof="0" dirty="0" err="1" smtClean="0">
                <a:ln>
                  <a:noFill/>
                </a:ln>
                <a:solidFill>
                  <a:srgbClr val="676767"/>
                </a:solidFill>
                <a:effectLst/>
                <a:uLnTx/>
                <a:uFillTx/>
                <a:latin typeface="MS PGothic" charset="-128"/>
                <a:ea typeface="MS PGothic" charset="-128"/>
                <a:cs typeface="MS PGothic" charset="-128"/>
              </a:rPr>
              <a:t>UPo</a:t>
            </a:r>
            <a:r>
              <a:rPr kumimoji="0" lang="en-US" altLang="ja-JP" b="0" i="0" u="sng" strike="noStrike" kern="1200" cap="none" spc="0" normalizeH="0" baseline="0" noProof="0" dirty="0" err="1" smtClean="0">
                <a:ln>
                  <a:noFill/>
                </a:ln>
                <a:solidFill>
                  <a:srgbClr val="676767"/>
                </a:solidFill>
                <a:effectLst/>
                <a:uLnTx/>
                <a:uFillTx/>
                <a:latin typeface="MS PGothic" charset="-128"/>
                <a:ea typeface="MS PGothic" charset="-128"/>
                <a:cs typeface="MS PGothic" charset="-128"/>
              </a:rPr>
              <a:t>E</a:t>
            </a:r>
            <a:r>
              <a:rPr kumimoji="0" lang="ja-JP" altLang="en-US" b="0" i="0" u="sng" strike="noStrike" kern="1200" cap="none" spc="0" normalizeH="0" baseline="0" noProof="0" dirty="0" smtClean="0">
                <a:ln>
                  <a:noFill/>
                </a:ln>
                <a:solidFill>
                  <a:srgbClr val="676767"/>
                </a:solidFill>
                <a:effectLst/>
                <a:uLnTx/>
                <a:uFillTx/>
                <a:latin typeface="MS PGothic" charset="-128"/>
                <a:ea typeface="MS PGothic" charset="-128"/>
                <a:cs typeface="MS PGothic" charset="-128"/>
              </a:rPr>
              <a:t>対応</a:t>
            </a:r>
            <a:endParaRPr kumimoji="0" lang="en-US" b="0" i="0" u="sng"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25" name="Right Brace 4"/>
          <p:cNvSpPr/>
          <p:nvPr/>
        </p:nvSpPr>
        <p:spPr>
          <a:xfrm>
            <a:off x="4144665" y="1114356"/>
            <a:ext cx="135104" cy="1840814"/>
          </a:xfrm>
          <a:prstGeom prst="rightBrace">
            <a:avLst>
              <a:gd name="adj1" fmla="val 39411"/>
              <a:gd name="adj2" fmla="val 50000"/>
            </a:avLst>
          </a:prstGeom>
          <a:noFill/>
          <a:ln w="9525" cap="flat" cmpd="sng" algn="ctr">
            <a:solidFill>
              <a:srgbClr val="214794">
                <a:shade val="95000"/>
                <a:satMod val="105000"/>
              </a:srgbClr>
            </a:solidFill>
            <a:prstDash val="solid"/>
          </a:ln>
          <a:effectLst/>
        </p:spPr>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676767"/>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2379123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ltLang="ja-JP" dirty="0" smtClean="0"/>
              <a:t>Meraki </a:t>
            </a:r>
            <a:r>
              <a:rPr lang="ja-JP" altLang="en-US" dirty="0" smtClean="0"/>
              <a:t>シリーズの特徴</a:t>
            </a:r>
            <a:endParaRPr lang="en-US" dirty="0"/>
          </a:p>
        </p:txBody>
      </p:sp>
    </p:spTree>
    <p:extLst>
      <p:ext uri="{BB962C8B-B14F-4D97-AF65-F5344CB8AC3E}">
        <p14:creationId xmlns:p14="http://schemas.microsoft.com/office/powerpoint/2010/main" val="1953435728"/>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259742" y="137776"/>
            <a:ext cx="8659976" cy="72878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大学無線</a:t>
            </a:r>
            <a:r>
              <a:rPr kumimoji="0" lang="en-US" altLang="ja-JP" sz="3200" b="0" i="0" u="none" strike="noStrike" kern="1200" cap="none" spc="0" normalizeH="0" baseline="0" noProof="0" smtClean="0">
                <a:ln>
                  <a:noFill/>
                </a:ln>
                <a:solidFill>
                  <a:srgbClr val="676767"/>
                </a:solidFill>
                <a:effectLst/>
                <a:uLnTx/>
                <a:uFillTx/>
                <a:latin typeface="Arial"/>
                <a:ea typeface="ＭＳ Ｐゴシック" charset="0"/>
                <a:cs typeface="CiscoSans"/>
              </a:rPr>
              <a:t>LAN :</a:t>
            </a: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　東京海洋大学</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8" name="Chevron 7"/>
          <p:cNvSpPr/>
          <p:nvPr/>
        </p:nvSpPr>
        <p:spPr>
          <a:xfrm>
            <a:off x="706295" y="3362521"/>
            <a:ext cx="7766869" cy="691759"/>
          </a:xfrm>
          <a:prstGeom prst="chevron">
            <a:avLst/>
          </a:prstGeom>
          <a:noFill/>
          <a:ln w="9525" cap="flat" cmpd="sng" algn="ctr">
            <a:noFill/>
            <a:prstDash val="solid"/>
            <a:headEnd type="none" w="med" len="med"/>
            <a:tailEnd type="none" w="med" len="med"/>
          </a:ln>
          <a:effectLst/>
        </p:spPr>
        <p:txBody>
          <a:bodyPr vert="horz" wrap="square" lIns="61598" tIns="30798" rIns="61598" bIns="30798" numCol="1" rtlCol="0"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smtClean="0">
                <a:ln>
                  <a:noFill/>
                </a:ln>
                <a:solidFill>
                  <a:srgbClr val="000000"/>
                </a:solidFill>
                <a:effectLst/>
                <a:uLnTx/>
                <a:uFillTx/>
                <a:latin typeface="Arial"/>
                <a:ea typeface="ＭＳ Ｐゴシック" charset="-128"/>
                <a:cs typeface=""/>
              </a:rPr>
              <a:t>メインキャンパス（品川、越中島）では人がたくさんあつまるため、</a:t>
            </a:r>
            <a:r>
              <a:rPr kumimoji="0" lang="en-US" altLang="ja-JP" sz="2400" b="0" i="0" u="none" strike="noStrike" kern="0" cap="none" spc="0" normalizeH="0" baseline="0" noProof="0" dirty="0" err="1" smtClean="0">
                <a:ln>
                  <a:noFill/>
                </a:ln>
                <a:solidFill>
                  <a:srgbClr val="000000"/>
                </a:solidFill>
                <a:effectLst/>
                <a:uLnTx/>
                <a:uFillTx/>
                <a:latin typeface="Arial"/>
                <a:ea typeface="ＭＳ Ｐゴシック" charset="-128"/>
                <a:cs typeface=""/>
              </a:rPr>
              <a:t>Aironet</a:t>
            </a:r>
            <a:r>
              <a:rPr kumimoji="0" lang="ja-JP" altLang="en-US" sz="2400" b="0" i="0" u="none" strike="noStrike" kern="0" cap="none" spc="0" normalizeH="0" baseline="0" noProof="0" dirty="0" smtClean="0">
                <a:ln>
                  <a:noFill/>
                </a:ln>
                <a:solidFill>
                  <a:srgbClr val="000000"/>
                </a:solidFill>
                <a:effectLst/>
                <a:uLnTx/>
                <a:uFillTx/>
                <a:latin typeface="Arial"/>
                <a:ea typeface="ＭＳ Ｐゴシック" charset="-128"/>
                <a:cs typeface=""/>
              </a:rPr>
              <a:t>を利用</a:t>
            </a:r>
            <a:endParaRPr kumimoji="0" lang="en-US" altLang="ja-JP" sz="2400" b="0" i="0" u="none" strike="noStrike" kern="0" cap="none" spc="0" normalizeH="0" baseline="0" noProof="0" dirty="0" smtClean="0">
              <a:ln>
                <a:noFill/>
              </a:ln>
              <a:solidFill>
                <a:srgbClr val="000000"/>
              </a:solidFill>
              <a:effectLst/>
              <a:uLnTx/>
              <a:uFillTx/>
              <a:latin typeface="Arial"/>
              <a:ea typeface="ＭＳ Ｐゴシック" charset="-128"/>
              <a:cs typeface=""/>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2400" b="0" i="0" u="none" strike="noStrike" kern="0" cap="none" spc="0" normalizeH="0" baseline="0" noProof="0" dirty="0" smtClean="0">
              <a:ln>
                <a:noFill/>
              </a:ln>
              <a:solidFill>
                <a:srgbClr val="000000"/>
              </a:solidFill>
              <a:effectLst/>
              <a:uLnTx/>
              <a:uFillTx/>
              <a:latin typeface="Arial"/>
              <a:ea typeface="ＭＳ Ｐゴシック" charset="-128"/>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rgbClr val="57B74E">
                    <a:lumMod val="50000"/>
                  </a:srgbClr>
                </a:solidFill>
                <a:effectLst/>
                <a:uLnTx/>
                <a:uFillTx/>
                <a:latin typeface="Arial"/>
                <a:ea typeface="ＭＳ Ｐゴシック" charset="-128"/>
                <a:cs typeface=""/>
              </a:rPr>
              <a:t>離れた拠点では</a:t>
            </a:r>
            <a:r>
              <a:rPr kumimoji="0" lang="en-US" altLang="ja-JP" sz="2800" b="0" i="0" u="none" strike="noStrike" kern="0" cap="none" spc="0" normalizeH="0" baseline="0" noProof="0" dirty="0" smtClean="0">
                <a:ln>
                  <a:noFill/>
                </a:ln>
                <a:solidFill>
                  <a:srgbClr val="57B74E">
                    <a:lumMod val="50000"/>
                  </a:srgbClr>
                </a:solidFill>
                <a:effectLst/>
                <a:uLnTx/>
                <a:uFillTx/>
                <a:latin typeface="Arial"/>
                <a:ea typeface="ＭＳ Ｐゴシック" charset="-128"/>
                <a:cs typeface=""/>
              </a:rPr>
              <a:t>Meraki </a:t>
            </a:r>
            <a:r>
              <a:rPr kumimoji="0" lang="ja-JP" altLang="en-US" sz="2800" b="0" i="0" u="none" strike="noStrike" kern="0" cap="none" spc="0" normalizeH="0" baseline="0" noProof="0" dirty="0" smtClean="0">
                <a:ln>
                  <a:noFill/>
                </a:ln>
                <a:solidFill>
                  <a:srgbClr val="57B74E">
                    <a:lumMod val="50000"/>
                  </a:srgbClr>
                </a:solidFill>
                <a:effectLst/>
                <a:uLnTx/>
                <a:uFillTx/>
                <a:latin typeface="Arial"/>
                <a:ea typeface="ＭＳ Ｐゴシック" charset="-128"/>
                <a:cs typeface=""/>
              </a:rPr>
              <a:t>シリーズ</a:t>
            </a:r>
            <a:r>
              <a:rPr kumimoji="0" lang="ja-JP" altLang="en-US" sz="2800" b="0" i="0" u="none" strike="noStrike" kern="0" cap="none" spc="0" normalizeH="0" baseline="0" noProof="0" dirty="0" smtClean="0">
                <a:ln>
                  <a:noFill/>
                </a:ln>
                <a:solidFill>
                  <a:srgbClr val="57B74E">
                    <a:lumMod val="50000"/>
                  </a:srgbClr>
                </a:solidFill>
                <a:effectLst/>
                <a:uLnTx/>
                <a:uFillTx/>
                <a:latin typeface="Arial"/>
                <a:ea typeface="ＭＳ Ｐゴシック" charset="-128"/>
                <a:cs typeface=""/>
              </a:rPr>
              <a:t>を活用</a:t>
            </a:r>
          </a:p>
        </p:txBody>
      </p:sp>
      <p:sp>
        <p:nvSpPr>
          <p:cNvPr id="9" name="Rounded Rectangle 8"/>
          <p:cNvSpPr/>
          <p:nvPr/>
        </p:nvSpPr>
        <p:spPr>
          <a:xfrm>
            <a:off x="5858216" y="1314010"/>
            <a:ext cx="3061502" cy="1239108"/>
          </a:xfrm>
          <a:prstGeom prst="roundRect">
            <a:avLst/>
          </a:prstGeom>
          <a:solidFill>
            <a:srgbClr val="36A4D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FFFF"/>
                </a:solidFill>
                <a:effectLst/>
                <a:uLnTx/>
                <a:uFillTx/>
                <a:latin typeface="Arial"/>
                <a:ea typeface="ＭＳ Ｐゴシック" charset="-128"/>
                <a:cs typeface=""/>
              </a:rPr>
              <a:t>導入ソリューション</a:t>
            </a:r>
            <a:endParaRPr kumimoji="0" lang="en-US" sz="1200" b="0" i="0" u="none" strike="noStrike" kern="0" cap="none" spc="0" normalizeH="0" baseline="0" noProof="0" dirty="0" smtClean="0">
              <a:ln>
                <a:noFill/>
              </a:ln>
              <a:solidFill>
                <a:srgbClr val="FFFFFF"/>
              </a:solidFill>
              <a:effectLst/>
              <a:uLnTx/>
              <a:uFillTx/>
              <a:latin typeface="Arial"/>
              <a:ea typeface=""/>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a:t>
            </a:r>
            <a:r>
              <a:rPr kumimoji="0" lang="en-US" sz="1200" b="0" i="0" u="none" strike="noStrike" kern="0" cap="none" spc="0" normalizeH="0" baseline="0" noProof="0" dirty="0" err="1" smtClean="0">
                <a:ln>
                  <a:noFill/>
                </a:ln>
                <a:solidFill>
                  <a:srgbClr val="FFFFFF"/>
                </a:solidFill>
                <a:effectLst/>
                <a:uLnTx/>
                <a:uFillTx/>
                <a:latin typeface="Arial"/>
                <a:ea typeface=""/>
                <a:cs typeface=""/>
              </a:rPr>
              <a:t>Aironet</a:t>
            </a:r>
            <a:r>
              <a:rPr kumimoji="0" lang="en-US" sz="1200" b="0" i="0" u="none" strike="noStrike" kern="0" cap="none" spc="0" normalizeH="0" baseline="0" noProof="0" dirty="0" smtClean="0">
                <a:ln>
                  <a:noFill/>
                </a:ln>
                <a:solidFill>
                  <a:srgbClr val="FFFFFF"/>
                </a:solidFill>
                <a:effectLst/>
                <a:uLnTx/>
                <a:uFillTx/>
                <a:latin typeface="Arial"/>
                <a:ea typeface=""/>
                <a:cs typeface=""/>
              </a:rPr>
              <a:t> 1700/1830/1850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2500 </a:t>
            </a:r>
            <a:r>
              <a:rPr kumimoji="0" lang="ja-JP" altLang="en-US" sz="1200" b="0" i="0" u="none" strike="noStrike" kern="0" cap="none" spc="0" normalizeH="0" baseline="0" noProof="0" dirty="0" smtClean="0">
                <a:ln>
                  <a:noFill/>
                </a:ln>
                <a:solidFill>
                  <a:srgbClr val="FFFFFF"/>
                </a:solidFill>
                <a:effectLst/>
                <a:uLnTx/>
                <a:uFillTx/>
                <a:latin typeface="Arial"/>
                <a:ea typeface="ＭＳ Ｐゴシック" charset="-128"/>
                <a:cs typeface=""/>
              </a:rPr>
              <a:t>コントローラ</a:t>
            </a:r>
            <a:endParaRPr kumimoji="0" lang="en-US" sz="1200" b="0" i="0" u="none" strike="noStrike" kern="0" cap="none" spc="0" normalizeH="0" baseline="0" noProof="0" dirty="0" smtClean="0">
              <a:ln>
                <a:noFill/>
              </a:ln>
              <a:solidFill>
                <a:srgbClr val="FFFFFF"/>
              </a:solidFill>
              <a:effectLst/>
              <a:uLnTx/>
              <a:uFillTx/>
              <a:latin typeface="Arial"/>
              <a:ea typeface=""/>
              <a:cs typeface=""/>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Prime Infrastructure 3.1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ea typeface=""/>
                <a:cs typeface=""/>
              </a:rPr>
              <a:t>・Cisco Meraki MX</a:t>
            </a:r>
            <a:r>
              <a:rPr kumimoji="0" lang="ja-JP" altLang="en-US" sz="1200" b="0" i="0" u="none" strike="noStrike" kern="0" cap="none" spc="0" normalizeH="0" baseline="0" noProof="0" dirty="0" smtClean="0">
                <a:ln>
                  <a:noFill/>
                </a:ln>
                <a:solidFill>
                  <a:srgbClr val="FFFFFF"/>
                </a:solidFill>
                <a:effectLst/>
                <a:uLnTx/>
                <a:uFillTx/>
                <a:latin typeface="Arial"/>
                <a:ea typeface="ＭＳ Ｐゴシック" charset="-128"/>
                <a:cs typeface=""/>
              </a:rPr>
              <a:t>　</a:t>
            </a:r>
            <a:r>
              <a:rPr kumimoji="0" lang="en-US" sz="1200" b="0" i="0" u="none" strike="noStrike" kern="0" cap="none" spc="0" normalizeH="0" baseline="0" noProof="0" dirty="0" smtClean="0">
                <a:ln>
                  <a:noFill/>
                </a:ln>
                <a:solidFill>
                  <a:srgbClr val="FFFFFF"/>
                </a:solidFill>
                <a:effectLst/>
                <a:uLnTx/>
                <a:uFillTx/>
                <a:latin typeface="Arial"/>
                <a:ea typeface=""/>
                <a:cs typeface=""/>
              </a:rPr>
              <a:t>MR MS MV</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44" y="1238621"/>
            <a:ext cx="5712542" cy="1564026"/>
          </a:xfrm>
          <a:prstGeom prst="rect">
            <a:avLst/>
          </a:prstGeom>
        </p:spPr>
      </p:pic>
      <p:sp>
        <p:nvSpPr>
          <p:cNvPr id="11" name="TextBox 10"/>
          <p:cNvSpPr txBox="1"/>
          <p:nvPr/>
        </p:nvSpPr>
        <p:spPr>
          <a:xfrm>
            <a:off x="1282612" y="648258"/>
            <a:ext cx="5184433"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製品の特徴を活かした適材適所な組み合わせで</a:t>
            </a:r>
            <a:endParaRPr kumimoji="0" lang="en-US" altLang="ja-JP" sz="18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快適、セキュア、管理性の高い無線</a:t>
            </a:r>
            <a:r>
              <a:rPr kumimoji="0" lang="en-US" altLang="ja-JP" sz="1800" b="0" i="0" u="none" strike="noStrike" kern="0" cap="none" spc="0" normalizeH="0" baseline="0" noProof="0" dirty="0" smtClean="0">
                <a:ln>
                  <a:noFill/>
                </a:ln>
                <a:solidFill>
                  <a:srgbClr val="676767"/>
                </a:solidFill>
                <a:effectLst/>
                <a:uLnTx/>
                <a:uFillTx/>
              </a:rPr>
              <a:t>LAN</a:t>
            </a:r>
            <a:r>
              <a:rPr kumimoji="0" lang="ja-JP" altLang="en-US" sz="1800" b="0" i="0" u="none" strike="noStrike" kern="0" cap="none" spc="0" normalizeH="0" baseline="0" noProof="0" dirty="0" smtClean="0">
                <a:ln>
                  <a:noFill/>
                </a:ln>
                <a:solidFill>
                  <a:srgbClr val="676767"/>
                </a:solidFill>
                <a:effectLst/>
                <a:uLnTx/>
                <a:uFillTx/>
              </a:rPr>
              <a:t>環境を整備</a:t>
            </a:r>
            <a:endParaRPr kumimoji="0" lang="en-US" sz="1800" b="0" i="0" u="none" strike="noStrike" kern="0" cap="none" spc="0" normalizeH="0" baseline="0" noProof="0" dirty="0" smtClean="0">
              <a:ln>
                <a:noFill/>
              </a:ln>
              <a:solidFill>
                <a:srgbClr val="676767"/>
              </a:solidFill>
              <a:effectLst/>
              <a:uLnTx/>
              <a:uFillTx/>
            </a:endParaRPr>
          </a:p>
        </p:txBody>
      </p:sp>
    </p:spTree>
    <p:extLst>
      <p:ext uri="{BB962C8B-B14F-4D97-AF65-F5344CB8AC3E}">
        <p14:creationId xmlns:p14="http://schemas.microsoft.com/office/powerpoint/2010/main" val="19631931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2"/>
          <p:cNvSpPr txBox="1">
            <a:spLocks/>
          </p:cNvSpPr>
          <p:nvPr/>
        </p:nvSpPr>
        <p:spPr bwMode="auto">
          <a:xfrm>
            <a:off x="635698" y="291736"/>
            <a:ext cx="5659154"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2800" b="0" i="0" u="none" strike="noStrike" kern="1200" cap="none" spc="0" normalizeH="0" baseline="0" noProof="0" smtClean="0">
                <a:ln>
                  <a:noFill/>
                </a:ln>
                <a:solidFill>
                  <a:srgbClr val="0070C0"/>
                </a:solidFill>
                <a:effectLst/>
                <a:uLnTx/>
                <a:uFillTx/>
                <a:latin typeface="MS PGothic" charset="-128"/>
                <a:ea typeface="MS PGothic" charset="-128"/>
                <a:cs typeface="MS PGothic" charset="-128"/>
              </a:rPr>
              <a:t>寺岡精工　様</a:t>
            </a:r>
            <a:r>
              <a:rPr kumimoji="1" lang="ja-JP" altLang="en-US" sz="1600" b="0" i="0" u="none" strike="noStrike" kern="1200" cap="none" spc="0" normalizeH="0" baseline="0" noProof="0" smtClean="0">
                <a:ln>
                  <a:noFill/>
                </a:ln>
                <a:solidFill>
                  <a:srgbClr val="57B74E">
                    <a:lumMod val="75000"/>
                  </a:srgbClr>
                </a:solidFill>
                <a:effectLst/>
                <a:uLnTx/>
                <a:uFillTx/>
                <a:latin typeface="MS PGothic" charset="-128"/>
                <a:ea typeface="MS PGothic" charset="-128"/>
                <a:cs typeface="MS PGothic" charset="-128"/>
              </a:rPr>
              <a:t/>
            </a:r>
            <a:br>
              <a:rPr kumimoji="1" lang="ja-JP" altLang="en-US" sz="1600" b="0" i="0" u="none" strike="noStrike" kern="1200" cap="none" spc="0" normalizeH="0" baseline="0" noProof="0" smtClean="0">
                <a:ln>
                  <a:noFill/>
                </a:ln>
                <a:solidFill>
                  <a:srgbClr val="57B74E">
                    <a:lumMod val="75000"/>
                  </a:srgbClr>
                </a:solidFill>
                <a:effectLst/>
                <a:uLnTx/>
                <a:uFillTx/>
                <a:latin typeface="MS PGothic" charset="-128"/>
                <a:ea typeface="MS PGothic" charset="-128"/>
                <a:cs typeface="MS PGothic" charset="-128"/>
              </a:rPr>
            </a:br>
            <a:endParaRPr kumimoji="1" lang="ja-JP" altLang="en-US" sz="3200" b="0" i="0" u="none" strike="noStrike" kern="1200" cap="none" spc="0" normalizeH="0" baseline="0" noProof="0" dirty="0">
              <a:ln>
                <a:noFill/>
              </a:ln>
              <a:solidFill>
                <a:srgbClr val="57B74E">
                  <a:lumMod val="75000"/>
                </a:srgbClr>
              </a:solidFill>
              <a:effectLst/>
              <a:uLnTx/>
              <a:uFillTx/>
              <a:latin typeface="MS PGothic" charset="-128"/>
              <a:ea typeface="MS PGothic" charset="-128"/>
              <a:cs typeface="MS PGothic" charset="-128"/>
            </a:endParaRPr>
          </a:p>
        </p:txBody>
      </p:sp>
      <p:sp>
        <p:nvSpPr>
          <p:cNvPr id="15" name="Rounded Rectangle 22"/>
          <p:cNvSpPr/>
          <p:nvPr/>
        </p:nvSpPr>
        <p:spPr>
          <a:xfrm>
            <a:off x="69244" y="2356665"/>
            <a:ext cx="8982625" cy="1618186"/>
          </a:xfrm>
          <a:prstGeom prst="roundRect">
            <a:avLst>
              <a:gd name="adj" fmla="val 8790"/>
            </a:avLst>
          </a:prstGeom>
          <a:solidFill>
            <a:srgbClr val="FFFFFF"/>
          </a:solidFill>
          <a:ln w="12700" cap="flat" cmpd="sng" algn="ctr">
            <a:solidFill>
              <a:srgbClr val="FFFFFF">
                <a:lumMod val="65000"/>
              </a:srgbClr>
            </a:solidFill>
            <a:prstDash val="solid"/>
          </a:ln>
          <a:effectLst/>
        </p:spPr>
        <p:txBody>
          <a:bodyPr rtlCol="0" anchor="b"/>
          <a:lstStyle/>
          <a:p>
            <a:pPr marL="285750" marR="0" lvl="0" indent="-285750"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無線</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LAN</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の導入に伴い、順次スイッチ、セキュリティ、</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MDM</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を導入</a:t>
            </a: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285750" marR="0" lvl="0" indent="-285750" defTabSz="91440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使い勝手と欲しい情報が簡単にとれるというところが、素晴らしいです。運用者が運用するときに便利な情報が一目でわかるようになっていて、それをいつでもどこからでも確認でき</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トラブル</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シュート</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をすることができます</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r>
            <a:b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b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寺岡</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精工、</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IT</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アーキテクト談</a:t>
            </a: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16" name="Rounded Rectangle 21"/>
          <p:cNvSpPr/>
          <p:nvPr/>
        </p:nvSpPr>
        <p:spPr>
          <a:xfrm>
            <a:off x="3863622" y="1434825"/>
            <a:ext cx="5188247" cy="849588"/>
          </a:xfrm>
          <a:prstGeom prst="roundRect">
            <a:avLst>
              <a:gd name="adj" fmla="val 3179"/>
            </a:avLst>
          </a:prstGeom>
          <a:solidFill>
            <a:srgbClr val="FFFFFF"/>
          </a:solidFill>
          <a:ln w="12700" cap="flat" cmpd="sng" algn="ctr">
            <a:solidFill>
              <a:srgbClr val="FFFFFF">
                <a:lumMod val="65000"/>
              </a:srgbClr>
            </a:solidFill>
            <a:prstDash val="solid"/>
          </a:ln>
          <a:effectLst/>
        </p:spPr>
        <p:txBody>
          <a:bodyPr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smtClean="0">
              <a:ln>
                <a:noFill/>
              </a:ln>
              <a:solidFill>
                <a:srgbClr val="3366FF"/>
              </a:solidFill>
              <a:effectLst/>
              <a:uLnTx/>
              <a:uFillTx/>
              <a:latin typeface="MS PGothic" charset="-128"/>
              <a:ea typeface="MS PGothic" charset="-128"/>
              <a:cs typeface="MS PGothic" charset="-128"/>
            </a:endParaRPr>
          </a:p>
          <a:p>
            <a:pPr marL="184150" marR="0" lvl="0" indent="-184150" defTabSz="914400" eaLnBrk="1" fontAlgn="auto" latinLnBrk="0" hangingPunct="1">
              <a:lnSpc>
                <a:spcPct val="120000"/>
              </a:lnSpc>
              <a:spcBef>
                <a:spcPts val="0"/>
              </a:spcBef>
              <a:spcAft>
                <a:spcPts val="0"/>
              </a:spcAft>
              <a:buClrTx/>
              <a:buSzTx/>
              <a:buFont typeface="Arial"/>
              <a:buChar char="•"/>
              <a:tabLst/>
              <a:defRPr/>
            </a:pP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184150" marR="0" lvl="0" indent="-184150" defTabSz="914400" eaLnBrk="1" fontAlgn="auto" latinLnBrk="0" hangingPunct="1">
              <a:lnSpc>
                <a:spcPct val="120000"/>
              </a:lnSpc>
              <a:spcBef>
                <a:spcPts val="0"/>
              </a:spcBef>
              <a:spcAft>
                <a:spcPts val="0"/>
              </a:spcAft>
              <a:buClrTx/>
              <a:buSzTx/>
              <a:buFont typeface="Arial"/>
              <a:buChar char="•"/>
              <a:tabLst/>
              <a:defRPr/>
            </a:pP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184150" marR="0" lvl="0" indent="-184150" defTabSz="914400" eaLnBrk="1" fontAlgn="auto" latinLnBrk="0" hangingPunct="1">
              <a:lnSpc>
                <a:spcPct val="120000"/>
              </a:lnSpc>
              <a:spcBef>
                <a:spcPts val="0"/>
              </a:spcBef>
              <a:spcAft>
                <a:spcPts val="0"/>
              </a:spcAft>
              <a:buClrTx/>
              <a:buSzTx/>
              <a:buFont typeface="Arial"/>
              <a:buChar char="•"/>
              <a:tabLst/>
              <a:defRPr/>
            </a:pP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184150" marR="0" lvl="0" indent="-184150" defTabSz="914400" eaLnBrk="1" fontAlgn="auto" latinLnBrk="0" hangingPunct="1">
              <a:lnSpc>
                <a:spcPct val="120000"/>
              </a:lnSpc>
              <a:spcBef>
                <a:spcPts val="0"/>
              </a:spcBef>
              <a:spcAft>
                <a:spcPts val="0"/>
              </a:spcAft>
              <a:buClrTx/>
              <a:buSzTx/>
              <a:buFont typeface="Arial"/>
              <a:buChar char="•"/>
              <a:tabLst/>
              <a:defRPr/>
            </a:pP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184150" marR="0" lvl="0" indent="-184150" defTabSz="914400" eaLnBrk="1" fontAlgn="auto" latinLnBrk="0" hangingPunct="1">
              <a:lnSpc>
                <a:spcPct val="120000"/>
              </a:lnSpc>
              <a:spcBef>
                <a:spcPts val="0"/>
              </a:spcBef>
              <a:spcAft>
                <a:spcPts val="0"/>
              </a:spcAft>
              <a:buClrTx/>
              <a:buSzTx/>
              <a:buFont typeface="Arial"/>
              <a:buChar char="•"/>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日本初、</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Meraki </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無線</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LAN</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の導入</a:t>
            </a: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184150" marR="0" lvl="0" indent="-184150" defTabSz="914400" eaLnBrk="1" fontAlgn="auto" latinLnBrk="0" hangingPunct="1">
              <a:lnSpc>
                <a:spcPct val="120000"/>
              </a:lnSpc>
              <a:spcBef>
                <a:spcPts val="0"/>
              </a:spcBef>
              <a:spcAft>
                <a:spcPts val="0"/>
              </a:spcAft>
              <a:buClrTx/>
              <a:buSzTx/>
              <a:buFont typeface="Arial"/>
              <a:buChar char="•"/>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クラウド型ネットワークによるグローバル管理を実現</a:t>
            </a:r>
          </a:p>
          <a:p>
            <a:pPr marL="184150" marR="0" lvl="0" indent="-184150" defTabSz="914400" eaLnBrk="1" fontAlgn="auto" latinLnBrk="0" hangingPunct="1">
              <a:lnSpc>
                <a:spcPct val="120000"/>
              </a:lnSpc>
              <a:spcBef>
                <a:spcPts val="0"/>
              </a:spcBef>
              <a:spcAft>
                <a:spcPts val="0"/>
              </a:spcAft>
              <a:buClrTx/>
              <a:buSzTx/>
              <a:buFont typeface="Arial"/>
              <a:buChar char="•"/>
              <a:tabLst/>
              <a:defRPr/>
            </a:pP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MDM</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機能で各種端末をセキュアに管理</a:t>
            </a:r>
            <a:endParaRPr kumimoji="0" lang="en-US" altLang="ja-JP" sz="7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17" name="Rounded Rectangle 1"/>
          <p:cNvSpPr/>
          <p:nvPr/>
        </p:nvSpPr>
        <p:spPr>
          <a:xfrm>
            <a:off x="67800" y="1163892"/>
            <a:ext cx="3641977" cy="1139915"/>
          </a:xfrm>
          <a:prstGeom prst="roundRect">
            <a:avLst>
              <a:gd name="adj" fmla="val 2216"/>
            </a:avLst>
          </a:prstGeom>
          <a:solidFill>
            <a:srgbClr val="FFFFFF"/>
          </a:solidFill>
          <a:ln w="12700" cap="flat" cmpd="sng" algn="ctr">
            <a:solidFill>
              <a:srgbClr val="FFFFFF">
                <a:lumMod val="65000"/>
              </a:srgbClr>
            </a:solidFill>
            <a:prstDash val="solid"/>
          </a:ln>
          <a:effectLst/>
        </p:spPr>
        <p:txBody>
          <a:bodyPr rtlCol="0" anchor="b"/>
          <a:lstStyle/>
          <a:p>
            <a:pPr marL="184150" marR="0" lvl="0" indent="-184150" algn="just" defTabSz="914400" eaLnBrk="1" fontAlgn="auto" latinLnBrk="0" hangingPunct="1">
              <a:lnSpc>
                <a:spcPct val="120000"/>
              </a:lnSpc>
              <a:spcBef>
                <a:spcPts val="0"/>
              </a:spcBef>
              <a:spcAft>
                <a:spcPts val="0"/>
              </a:spcAft>
              <a:buClrTx/>
              <a:buSzTx/>
              <a:buFont typeface="Arial"/>
              <a:buChar char="•"/>
              <a:tabLst/>
              <a:defRPr/>
            </a:pPr>
            <a:r>
              <a:rPr kumimoji="0" lang="ja-JP" altLang="en-US"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rPr>
              <a:t>少人数でのシステム運用</a:t>
            </a:r>
            <a:endParaRPr kumimoji="0" lang="en-US" altLang="ja-JP"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a:p>
            <a:pPr marL="184150" marR="0" lvl="0" indent="-184150" algn="just" defTabSz="914400" eaLnBrk="1" fontAlgn="auto" latinLnBrk="0" hangingPunct="1">
              <a:lnSpc>
                <a:spcPct val="120000"/>
              </a:lnSpc>
              <a:spcBef>
                <a:spcPts val="0"/>
              </a:spcBef>
              <a:spcAft>
                <a:spcPts val="0"/>
              </a:spcAft>
              <a:buClrTx/>
              <a:buSzTx/>
              <a:buFont typeface="Arial"/>
              <a:buChar char="•"/>
              <a:tabLst/>
              <a:defRPr/>
            </a:pPr>
            <a:r>
              <a:rPr kumimoji="0" lang="ja-JP" altLang="en-US"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rPr>
              <a:t>無線</a:t>
            </a:r>
            <a:r>
              <a:rPr kumimoji="0" lang="en-US" altLang="ja-JP"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rPr>
              <a:t>LAN</a:t>
            </a:r>
            <a:r>
              <a:rPr kumimoji="0" lang="ja-JP" altLang="en-US"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rPr>
              <a:t>の導入の予定</a:t>
            </a:r>
          </a:p>
          <a:p>
            <a:pPr marL="184150" marR="0" lvl="0" indent="-184150" algn="just" defTabSz="914400" eaLnBrk="1" fontAlgn="auto" latinLnBrk="0" hangingPunct="1">
              <a:lnSpc>
                <a:spcPct val="120000"/>
              </a:lnSpc>
              <a:spcBef>
                <a:spcPts val="0"/>
              </a:spcBef>
              <a:spcAft>
                <a:spcPts val="0"/>
              </a:spcAft>
              <a:buClrTx/>
              <a:buSzTx/>
              <a:buFont typeface="Arial"/>
              <a:buChar char="•"/>
              <a:tabLst/>
              <a:defRPr/>
            </a:pPr>
            <a:r>
              <a:rPr kumimoji="0" lang="ja-JP" altLang="en-US"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rPr>
              <a:t>グローバルでのインフラ整備の必要性</a:t>
            </a:r>
            <a:endParaRPr kumimoji="0" lang="en-US" altLang="ja-JP" sz="1400" b="0" i="0" u="none" strike="noStrike" kern="10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18" name="角丸四角形 12"/>
          <p:cNvSpPr/>
          <p:nvPr/>
        </p:nvSpPr>
        <p:spPr>
          <a:xfrm>
            <a:off x="69244" y="1136373"/>
            <a:ext cx="3641977" cy="298452"/>
          </a:xfrm>
          <a:prstGeom prst="roundRect">
            <a:avLst/>
          </a:prstGeom>
          <a:solidFill>
            <a:srgbClr val="676767">
              <a:lumMod val="75000"/>
              <a:lumOff val="25000"/>
            </a:srgbClr>
          </a:solidFill>
          <a:ln w="127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課題</a:t>
            </a:r>
          </a:p>
        </p:txBody>
      </p:sp>
      <p:sp>
        <p:nvSpPr>
          <p:cNvPr id="19" name="角丸四角形 13"/>
          <p:cNvSpPr/>
          <p:nvPr/>
        </p:nvSpPr>
        <p:spPr>
          <a:xfrm>
            <a:off x="3863622" y="1144497"/>
            <a:ext cx="5189692" cy="298452"/>
          </a:xfrm>
          <a:prstGeom prst="roundRect">
            <a:avLst/>
          </a:prstGeom>
          <a:solidFill>
            <a:srgbClr val="214794">
              <a:lumMod val="20000"/>
              <a:lumOff val="80000"/>
            </a:srgbClr>
          </a:solidFill>
          <a:ln w="127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ソリューション</a:t>
            </a:r>
          </a:p>
        </p:txBody>
      </p:sp>
      <p:sp>
        <p:nvSpPr>
          <p:cNvPr id="20" name="角丸四角形 14"/>
          <p:cNvSpPr/>
          <p:nvPr/>
        </p:nvSpPr>
        <p:spPr>
          <a:xfrm>
            <a:off x="67800" y="2348540"/>
            <a:ext cx="8985514" cy="298452"/>
          </a:xfrm>
          <a:prstGeom prst="roundRect">
            <a:avLst>
              <a:gd name="adj" fmla="val 11673"/>
            </a:avLst>
          </a:prstGeom>
          <a:solidFill>
            <a:srgbClr val="214794">
              <a:lumMod val="20000"/>
              <a:lumOff val="80000"/>
            </a:srgbClr>
          </a:solidFill>
          <a:ln w="127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結果～今後の取り組み</a:t>
            </a:r>
          </a:p>
        </p:txBody>
      </p:sp>
      <p:sp>
        <p:nvSpPr>
          <p:cNvPr id="22" name="TextBox 42"/>
          <p:cNvSpPr txBox="1"/>
          <p:nvPr/>
        </p:nvSpPr>
        <p:spPr>
          <a:xfrm>
            <a:off x="1177553" y="4133390"/>
            <a:ext cx="8229025" cy="584775"/>
          </a:xfrm>
          <a:prstGeom prst="rect">
            <a:avLst/>
          </a:prstGeom>
          <a:noFill/>
        </p:spPr>
        <p:txBody>
          <a:bodyPr wrap="square" rtlCol="0" anchor="b">
            <a:spAutoFit/>
          </a:bodyPr>
          <a:lstStyle/>
          <a:p>
            <a:pPr>
              <a:spcAft>
                <a:spcPts val="0"/>
              </a:spcAft>
            </a:pPr>
            <a:r>
              <a:rPr lang="ja-JP" altLang="en-US" sz="1600" b="1" kern="100" dirty="0" smtClean="0">
                <a:solidFill>
                  <a:srgbClr val="000000"/>
                </a:solidFill>
                <a:latin typeface="MS PGothic" charset="-128"/>
                <a:ea typeface="MS PGothic" charset="-128"/>
                <a:cs typeface="MS PGothic" charset="-128"/>
              </a:rPr>
              <a:t>クラウド型ネットワークのメリットを最大限に活かし、</a:t>
            </a:r>
            <a:endParaRPr lang="en-US" altLang="ja-JP" sz="1600" b="1" kern="100" dirty="0" smtClean="0">
              <a:solidFill>
                <a:srgbClr val="000000"/>
              </a:solidFill>
              <a:latin typeface="MS PGothic" charset="-128"/>
              <a:ea typeface="MS PGothic" charset="-128"/>
              <a:cs typeface="MS PGothic" charset="-128"/>
            </a:endParaRPr>
          </a:p>
          <a:p>
            <a:pPr>
              <a:spcAft>
                <a:spcPts val="0"/>
              </a:spcAft>
            </a:pPr>
            <a:r>
              <a:rPr lang="ja-JP" altLang="en-US" sz="1600" b="1" kern="100" dirty="0" smtClean="0">
                <a:solidFill>
                  <a:srgbClr val="000000"/>
                </a:solidFill>
                <a:latin typeface="MS PGothic" charset="-128"/>
                <a:ea typeface="MS PGothic" charset="-128"/>
                <a:cs typeface="MS PGothic" charset="-128"/>
              </a:rPr>
              <a:t>無線</a:t>
            </a:r>
            <a:r>
              <a:rPr lang="en-US" altLang="ja-JP" sz="1600" b="1" kern="100" dirty="0" smtClean="0">
                <a:solidFill>
                  <a:srgbClr val="000000"/>
                </a:solidFill>
                <a:latin typeface="MS PGothic" charset="-128"/>
                <a:ea typeface="MS PGothic" charset="-128"/>
                <a:cs typeface="MS PGothic" charset="-128"/>
              </a:rPr>
              <a:t>LAN</a:t>
            </a:r>
            <a:r>
              <a:rPr lang="ja-JP" altLang="en-US" sz="1600" b="1" kern="100" dirty="0" smtClean="0">
                <a:solidFill>
                  <a:srgbClr val="000000"/>
                </a:solidFill>
                <a:latin typeface="MS PGothic" charset="-128"/>
                <a:ea typeface="MS PGothic" charset="-128"/>
                <a:cs typeface="MS PGothic" charset="-128"/>
              </a:rPr>
              <a:t>の追加とネットワーク更新を迅速に実現</a:t>
            </a:r>
            <a:endParaRPr lang="en-US" altLang="ja-JP" sz="1600" b="1" kern="100" dirty="0" smtClean="0">
              <a:solidFill>
                <a:srgbClr val="000000"/>
              </a:solidFill>
              <a:latin typeface="MS PGothic" charset="-128"/>
              <a:ea typeface="MS PGothic" charset="-128"/>
              <a:cs typeface="MS PGothic" charset="-128"/>
            </a:endParaRPr>
          </a:p>
        </p:txBody>
      </p:sp>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6776" y="-10504"/>
            <a:ext cx="1950243" cy="1115367"/>
          </a:xfrm>
          <a:prstGeom prst="rect">
            <a:avLst/>
          </a:prstGeom>
        </p:spPr>
      </p:pic>
      <p:sp>
        <p:nvSpPr>
          <p:cNvPr id="25" name="TextBox 24"/>
          <p:cNvSpPr txBox="1"/>
          <p:nvPr/>
        </p:nvSpPr>
        <p:spPr>
          <a:xfrm>
            <a:off x="339259" y="712905"/>
            <a:ext cx="625203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smtClean="0">
                <a:ln>
                  <a:noFill/>
                </a:ln>
                <a:solidFill>
                  <a:srgbClr val="335FFA"/>
                </a:solidFill>
                <a:effectLst/>
                <a:uLnTx/>
                <a:uFillTx/>
                <a:latin typeface="MS PGothic" charset="-128"/>
                <a:ea typeface="MS PGothic" charset="-128"/>
                <a:cs typeface="MS PGothic" charset="-128"/>
              </a:rPr>
              <a:t>https://</a:t>
            </a:r>
            <a:r>
              <a:rPr kumimoji="0" lang="en-US" sz="1400" b="0" i="0" u="sng" strike="noStrike" kern="0" cap="none" spc="0" normalizeH="0" baseline="0" noProof="0" dirty="0" err="1" smtClean="0">
                <a:ln>
                  <a:noFill/>
                </a:ln>
                <a:solidFill>
                  <a:srgbClr val="335FFA"/>
                </a:solidFill>
                <a:effectLst/>
                <a:uLnTx/>
                <a:uFillTx/>
                <a:latin typeface="MS PGothic" charset="-128"/>
                <a:ea typeface="MS PGothic" charset="-128"/>
                <a:cs typeface="MS PGothic" charset="-128"/>
              </a:rPr>
              <a:t>meraki.cisco.com</a:t>
            </a:r>
            <a:r>
              <a:rPr kumimoji="0" lang="en-US" sz="1400" b="0" i="0" u="sng" strike="noStrike" kern="0" cap="none" spc="0" normalizeH="0" baseline="0" noProof="0" dirty="0" smtClean="0">
                <a:ln>
                  <a:noFill/>
                </a:ln>
                <a:solidFill>
                  <a:srgbClr val="335FFA"/>
                </a:solidFill>
                <a:effectLst/>
                <a:uLnTx/>
                <a:uFillTx/>
                <a:latin typeface="MS PGothic" charset="-128"/>
                <a:ea typeface="MS PGothic" charset="-128"/>
                <a:cs typeface="MS PGothic" charset="-128"/>
              </a:rPr>
              <a:t>/ja/customers/industrial-manufacturing/</a:t>
            </a:r>
            <a:r>
              <a:rPr kumimoji="0" lang="en-US" sz="1400" b="0" i="0" u="sng" strike="noStrike" kern="0" cap="none" spc="0" normalizeH="0" baseline="0" noProof="0" dirty="0" err="1" smtClean="0">
                <a:ln>
                  <a:noFill/>
                </a:ln>
                <a:solidFill>
                  <a:srgbClr val="335FFA"/>
                </a:solidFill>
                <a:effectLst/>
                <a:uLnTx/>
                <a:uFillTx/>
                <a:latin typeface="MS PGothic" charset="-128"/>
                <a:ea typeface="MS PGothic" charset="-128"/>
                <a:cs typeface="MS PGothic" charset="-128"/>
              </a:rPr>
              <a:t>teraoka-seiko</a:t>
            </a:r>
            <a:endParaRPr kumimoji="0" lang="en-US" sz="1400" b="0" i="0" u="sng" strike="noStrike" kern="0" cap="none" spc="0" normalizeH="0" baseline="0" noProof="0" dirty="0" smtClean="0">
              <a:ln>
                <a:noFill/>
              </a:ln>
              <a:solidFill>
                <a:srgbClr val="335FFA"/>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1447897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52"/>
          <p:cNvGrpSpPr>
            <a:grpSpLocks/>
          </p:cNvGrpSpPr>
          <p:nvPr/>
        </p:nvGrpSpPr>
        <p:grpSpPr bwMode="auto">
          <a:xfrm>
            <a:off x="3875581" y="805508"/>
            <a:ext cx="3457912" cy="1200871"/>
            <a:chOff x="2015" y="1453"/>
            <a:chExt cx="2968" cy="1923"/>
          </a:xfrm>
        </p:grpSpPr>
        <p:sp>
          <p:nvSpPr>
            <p:cNvPr id="53" name="Text Box 12"/>
            <p:cNvSpPr txBox="1">
              <a:spLocks noChangeArrowheads="1"/>
            </p:cNvSpPr>
            <p:nvPr/>
          </p:nvSpPr>
          <p:spPr bwMode="auto">
            <a:xfrm>
              <a:off x="2477" y="1453"/>
              <a:ext cx="880" cy="297"/>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工場</a:t>
              </a:r>
              <a:endParaRPr kumimoji="0" lang="en-US" sz="1800" b="0" i="0" u="none" strike="noStrike" kern="0" cap="none" spc="0" normalizeH="0" baseline="0" noProof="0" dirty="0">
                <a:ln>
                  <a:noFill/>
                </a:ln>
                <a:solidFill>
                  <a:srgbClr val="435153"/>
                </a:solidFill>
                <a:effectLst/>
                <a:uLnTx/>
                <a:uFillTx/>
              </a:endParaRPr>
            </a:p>
          </p:txBody>
        </p:sp>
        <p:sp>
          <p:nvSpPr>
            <p:cNvPr id="54" name="Text Box 12"/>
            <p:cNvSpPr txBox="1">
              <a:spLocks noChangeArrowheads="1"/>
            </p:cNvSpPr>
            <p:nvPr/>
          </p:nvSpPr>
          <p:spPr bwMode="auto">
            <a:xfrm>
              <a:off x="4103" y="3140"/>
              <a:ext cx="880" cy="236"/>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本社</a:t>
              </a:r>
              <a:endParaRPr kumimoji="0" lang="en-US" sz="1800" b="0" i="0" u="none" strike="noStrike" kern="0" cap="none" spc="0" normalizeH="0" baseline="0" noProof="0" dirty="0">
                <a:ln>
                  <a:noFill/>
                </a:ln>
                <a:solidFill>
                  <a:srgbClr val="435153"/>
                </a:solidFill>
                <a:effectLst/>
                <a:uLnTx/>
                <a:uFillTx/>
              </a:endParaRPr>
            </a:p>
          </p:txBody>
        </p:sp>
        <p:pic>
          <p:nvPicPr>
            <p:cNvPr id="55" name="Picture 38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5" y="1956"/>
              <a:ext cx="1040" cy="1219"/>
            </a:xfrm>
            <a:prstGeom prst="rect">
              <a:avLst/>
            </a:prstGeom>
            <a:noFill/>
            <a:ln w="25400" algn="ctr">
              <a:noFill/>
              <a:miter lim="800000"/>
              <a:headEnd/>
              <a:tailEnd/>
            </a:ln>
          </p:spPr>
        </p:pic>
      </p:grpSp>
      <p:grpSp>
        <p:nvGrpSpPr>
          <p:cNvPr id="56" name="Group 423"/>
          <p:cNvGrpSpPr>
            <a:grpSpLocks/>
          </p:cNvGrpSpPr>
          <p:nvPr/>
        </p:nvGrpSpPr>
        <p:grpSpPr bwMode="auto">
          <a:xfrm>
            <a:off x="2080383" y="1164085"/>
            <a:ext cx="1770320" cy="999034"/>
            <a:chOff x="130" y="1028"/>
            <a:chExt cx="2286" cy="1390"/>
          </a:xfrm>
        </p:grpSpPr>
        <p:sp>
          <p:nvSpPr>
            <p:cNvPr id="57" name="Text Box 12"/>
            <p:cNvSpPr txBox="1">
              <a:spLocks noChangeArrowheads="1"/>
            </p:cNvSpPr>
            <p:nvPr/>
          </p:nvSpPr>
          <p:spPr bwMode="auto">
            <a:xfrm>
              <a:off x="1362" y="2243"/>
              <a:ext cx="1054" cy="175"/>
            </a:xfrm>
            <a:prstGeom prst="rect">
              <a:avLst/>
            </a:prstGeom>
            <a:noFill/>
            <a:ln w="9525" algn="ctr">
              <a:noFill/>
              <a:miter lim="800000"/>
              <a:headEnd/>
              <a:tailEnd/>
            </a:ln>
          </p:spPr>
          <p:txBody>
            <a:bodyPr wrap="none"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サプライ</a:t>
              </a:r>
              <a:r>
                <a:rPr kumimoji="0" lang="en-US" altLang="ja-JP" sz="1400" b="0" i="0" u="none" strike="noStrike" kern="0" cap="none" spc="0" normalizeH="0" baseline="0" noProof="0" dirty="0" smtClean="0">
                  <a:ln>
                    <a:noFill/>
                  </a:ln>
                  <a:solidFill>
                    <a:srgbClr val="435153"/>
                  </a:solidFill>
                  <a:effectLst/>
                  <a:uLnTx/>
                  <a:uFillTx/>
                </a:rPr>
                <a:t> </a:t>
              </a:r>
              <a:r>
                <a:rPr kumimoji="0" lang="ja-JP" altLang="en-US" sz="1400" b="0" i="0" u="none" strike="noStrike" kern="0" cap="none" spc="0" normalizeH="0" baseline="0" noProof="0" dirty="0" smtClean="0">
                  <a:ln>
                    <a:noFill/>
                  </a:ln>
                  <a:solidFill>
                    <a:srgbClr val="435153"/>
                  </a:solidFill>
                  <a:effectLst/>
                  <a:uLnTx/>
                  <a:uFillTx/>
                </a:rPr>
                <a:t>チェイン</a:t>
              </a:r>
              <a:endParaRPr kumimoji="0" lang="en-US" sz="1400" b="0" i="0" u="none" strike="noStrike" kern="0" cap="none" spc="0" normalizeH="0" baseline="0" noProof="0" dirty="0">
                <a:ln>
                  <a:noFill/>
                </a:ln>
                <a:solidFill>
                  <a:srgbClr val="435153"/>
                </a:solidFill>
                <a:effectLst/>
                <a:uLnTx/>
                <a:uFillTx/>
              </a:endParaRPr>
            </a:p>
          </p:txBody>
        </p:sp>
        <p:pic>
          <p:nvPicPr>
            <p:cNvPr id="58" name="Picture 4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 y="1028"/>
              <a:ext cx="1051" cy="742"/>
            </a:xfrm>
            <a:prstGeom prst="rect">
              <a:avLst/>
            </a:prstGeom>
            <a:noFill/>
            <a:ln w="25400" algn="ctr">
              <a:noFill/>
              <a:miter lim="800000"/>
              <a:headEnd/>
              <a:tailEnd/>
            </a:ln>
          </p:spPr>
        </p:pic>
        <p:pic>
          <p:nvPicPr>
            <p:cNvPr id="59" name="Picture 40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876" y="1514"/>
              <a:ext cx="160" cy="196"/>
            </a:xfrm>
            <a:prstGeom prst="rect">
              <a:avLst/>
            </a:prstGeom>
            <a:noFill/>
            <a:ln w="25400" algn="ctr">
              <a:noFill/>
              <a:miter lim="800000"/>
              <a:headEnd/>
              <a:tailEnd/>
            </a:ln>
          </p:spPr>
        </p:pic>
        <p:pic>
          <p:nvPicPr>
            <p:cNvPr id="60" name="Picture 4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30" y="1403"/>
              <a:ext cx="954" cy="714"/>
            </a:xfrm>
            <a:prstGeom prst="rect">
              <a:avLst/>
            </a:prstGeom>
            <a:noFill/>
            <a:ln w="25400" algn="ctr">
              <a:noFill/>
              <a:miter lim="800000"/>
              <a:headEnd/>
              <a:tailEnd/>
            </a:ln>
          </p:spPr>
        </p:pic>
      </p:grpSp>
      <p:grpSp>
        <p:nvGrpSpPr>
          <p:cNvPr id="61" name="Group 482"/>
          <p:cNvGrpSpPr>
            <a:grpSpLocks/>
          </p:cNvGrpSpPr>
          <p:nvPr/>
        </p:nvGrpSpPr>
        <p:grpSpPr bwMode="auto">
          <a:xfrm>
            <a:off x="2565017" y="3477671"/>
            <a:ext cx="1793875" cy="1220391"/>
            <a:chOff x="3279" y="2478"/>
            <a:chExt cx="1130" cy="1025"/>
          </a:xfrm>
        </p:grpSpPr>
        <p:sp>
          <p:nvSpPr>
            <p:cNvPr id="62" name="Text Box 59"/>
            <p:cNvSpPr txBox="1">
              <a:spLocks noChangeArrowheads="1"/>
            </p:cNvSpPr>
            <p:nvPr/>
          </p:nvSpPr>
          <p:spPr bwMode="auto">
            <a:xfrm>
              <a:off x="3279" y="3108"/>
              <a:ext cx="1130" cy="395"/>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全国</a:t>
              </a:r>
              <a:endParaRPr kumimoji="0" lang="en-US" altLang="ja-JP" sz="14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営業拠点</a:t>
              </a:r>
              <a:endParaRPr kumimoji="0" lang="en-US" altLang="ja-JP" sz="1400" b="0" i="0" u="none" strike="noStrike" kern="0" cap="none" spc="0" normalizeH="0" baseline="0" noProof="0" dirty="0">
                <a:ln>
                  <a:noFill/>
                </a:ln>
                <a:solidFill>
                  <a:srgbClr val="435153"/>
                </a:solidFill>
                <a:effectLst/>
                <a:uLnTx/>
                <a:uFillTx/>
              </a:endParaRPr>
            </a:p>
          </p:txBody>
        </p:sp>
        <p:pic>
          <p:nvPicPr>
            <p:cNvPr id="63" name="Picture 430"/>
            <p:cNvPicPr>
              <a:picLocks noChangeAspect="1" noChangeArrowheads="1"/>
            </p:cNvPicPr>
            <p:nvPr/>
          </p:nvPicPr>
          <p:blipFill>
            <a:blip r:embed="rId6" cstate="print"/>
            <a:srcRect/>
            <a:stretch>
              <a:fillRect/>
            </a:stretch>
          </p:blipFill>
          <p:spPr bwMode="auto">
            <a:xfrm>
              <a:off x="3660" y="2478"/>
              <a:ext cx="424" cy="511"/>
            </a:xfrm>
            <a:prstGeom prst="rect">
              <a:avLst/>
            </a:prstGeom>
            <a:noFill/>
            <a:ln w="25400" algn="ctr">
              <a:noFill/>
              <a:miter lim="800000"/>
              <a:headEnd/>
              <a:tailEnd/>
            </a:ln>
          </p:spPr>
        </p:pic>
      </p:grpSp>
      <p:grpSp>
        <p:nvGrpSpPr>
          <p:cNvPr id="64" name="Group 481"/>
          <p:cNvGrpSpPr>
            <a:grpSpLocks/>
          </p:cNvGrpSpPr>
          <p:nvPr/>
        </p:nvGrpSpPr>
        <p:grpSpPr bwMode="auto">
          <a:xfrm>
            <a:off x="5817555" y="3378648"/>
            <a:ext cx="1430554" cy="1022465"/>
            <a:chOff x="1181" y="2255"/>
            <a:chExt cx="1111" cy="1481"/>
          </a:xfrm>
        </p:grpSpPr>
        <p:sp>
          <p:nvSpPr>
            <p:cNvPr id="65" name="Text Box 12"/>
            <p:cNvSpPr txBox="1">
              <a:spLocks noChangeArrowheads="1"/>
            </p:cNvSpPr>
            <p:nvPr/>
          </p:nvSpPr>
          <p:spPr bwMode="auto">
            <a:xfrm>
              <a:off x="1181" y="3300"/>
              <a:ext cx="1111" cy="436"/>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435153"/>
                  </a:solidFill>
                  <a:effectLst/>
                  <a:uLnTx/>
                  <a:uFillTx/>
                </a:rPr>
                <a:t>研究</a:t>
              </a:r>
              <a:r>
                <a:rPr kumimoji="0" lang="ja-JP" altLang="en-US" sz="1400" b="0" i="0" u="none" strike="noStrike" kern="0" cap="none" spc="0" normalizeH="0" baseline="0" noProof="0" dirty="0" smtClean="0">
                  <a:ln>
                    <a:noFill/>
                  </a:ln>
                  <a:solidFill>
                    <a:srgbClr val="435153"/>
                  </a:solidFill>
                  <a:effectLst/>
                  <a:uLnTx/>
                  <a:uFillTx/>
                </a:rPr>
                <a:t>開発施設</a:t>
              </a:r>
              <a:endParaRPr kumimoji="0" lang="en-US" sz="1400" b="0" i="0" u="none" strike="noStrike" kern="0" cap="none" spc="0" normalizeH="0" baseline="0" noProof="0" dirty="0">
                <a:ln>
                  <a:noFill/>
                </a:ln>
                <a:solidFill>
                  <a:srgbClr val="435153"/>
                </a:solidFill>
                <a:effectLst/>
                <a:uLnTx/>
                <a:uFillTx/>
              </a:endParaRPr>
            </a:p>
          </p:txBody>
        </p:sp>
        <p:grpSp>
          <p:nvGrpSpPr>
            <p:cNvPr id="66" name="Group 451"/>
            <p:cNvGrpSpPr>
              <a:grpSpLocks/>
            </p:cNvGrpSpPr>
            <p:nvPr/>
          </p:nvGrpSpPr>
          <p:grpSpPr bwMode="auto">
            <a:xfrm>
              <a:off x="1456" y="2255"/>
              <a:ext cx="617" cy="872"/>
              <a:chOff x="1313" y="2074"/>
              <a:chExt cx="682" cy="963"/>
            </a:xfrm>
          </p:grpSpPr>
          <p:pic>
            <p:nvPicPr>
              <p:cNvPr id="67" name="Picture 431" descr="r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3" y="2082"/>
                <a:ext cx="543" cy="955"/>
              </a:xfrm>
              <a:prstGeom prst="rect">
                <a:avLst/>
              </a:prstGeom>
              <a:noFill/>
              <a:ln w="9525">
                <a:noFill/>
                <a:miter lim="800000"/>
                <a:headEnd/>
                <a:tailEnd/>
              </a:ln>
            </p:spPr>
          </p:pic>
          <p:pic>
            <p:nvPicPr>
              <p:cNvPr id="68" name="Picture 450"/>
              <p:cNvPicPr>
                <a:picLocks noChangeAspect="1" noChangeArrowheads="1"/>
              </p:cNvPicPr>
              <p:nvPr/>
            </p:nvPicPr>
            <p:blipFill>
              <a:blip r:embed="rId8" cstate="print"/>
              <a:srcRect/>
              <a:stretch>
                <a:fillRect/>
              </a:stretch>
            </p:blipFill>
            <p:spPr bwMode="auto">
              <a:xfrm>
                <a:off x="1717" y="2074"/>
                <a:ext cx="278" cy="877"/>
              </a:xfrm>
              <a:prstGeom prst="rect">
                <a:avLst/>
              </a:prstGeom>
              <a:noFill/>
              <a:ln w="25400" algn="ctr">
                <a:noFill/>
                <a:miter lim="800000"/>
                <a:headEnd/>
                <a:tailEnd/>
              </a:ln>
            </p:spPr>
          </p:pic>
        </p:grpSp>
      </p:grpSp>
      <p:grpSp>
        <p:nvGrpSpPr>
          <p:cNvPr id="69" name="Group 480"/>
          <p:cNvGrpSpPr>
            <a:grpSpLocks/>
          </p:cNvGrpSpPr>
          <p:nvPr/>
        </p:nvGrpSpPr>
        <p:grpSpPr bwMode="auto">
          <a:xfrm>
            <a:off x="6282931" y="794753"/>
            <a:ext cx="2791341" cy="1018323"/>
            <a:chOff x="3754" y="724"/>
            <a:chExt cx="2462" cy="1475"/>
          </a:xfrm>
        </p:grpSpPr>
        <p:sp>
          <p:nvSpPr>
            <p:cNvPr id="70" name="Line 456"/>
            <p:cNvSpPr>
              <a:spLocks noChangeShapeType="1"/>
            </p:cNvSpPr>
            <p:nvPr/>
          </p:nvSpPr>
          <p:spPr bwMode="auto">
            <a:xfrm>
              <a:off x="4541" y="1675"/>
              <a:ext cx="514" cy="297"/>
            </a:xfrm>
            <a:prstGeom prst="line">
              <a:avLst/>
            </a:prstGeom>
            <a:noFill/>
            <a:ln w="127000">
              <a:solidFill>
                <a:srgbClr val="0096D6">
                  <a:alpha val="50195"/>
                </a:srgbClr>
              </a:solidFill>
              <a:round/>
              <a:headEnd/>
              <a:tailEnd/>
            </a:ln>
          </p:spPr>
          <p:txBody>
            <a:bodyPr wrap="none" anchor="ctr"/>
            <a:lstStyle/>
            <a:p>
              <a:pPr marL="0" marR="0" lvl="0" indent="0" algn="ctr" defTabSz="6858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35153"/>
                </a:solidFill>
                <a:effectLst/>
                <a:uLnTx/>
                <a:uFillTx/>
              </a:endParaRPr>
            </a:p>
          </p:txBody>
        </p:sp>
        <p:sp>
          <p:nvSpPr>
            <p:cNvPr id="71" name="Text Box 59"/>
            <p:cNvSpPr txBox="1">
              <a:spLocks noChangeArrowheads="1"/>
            </p:cNvSpPr>
            <p:nvPr/>
          </p:nvSpPr>
          <p:spPr bwMode="auto">
            <a:xfrm>
              <a:off x="4710" y="836"/>
              <a:ext cx="1506" cy="381"/>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435153"/>
                  </a:solidFill>
                  <a:effectLst/>
                  <a:uLnTx/>
                  <a:uFillTx/>
                </a:rPr>
                <a:t>完成品の配送</a:t>
              </a:r>
              <a:endParaRPr kumimoji="0" lang="en-US" sz="1400" b="0" i="0" u="none" strike="noStrike" kern="0" cap="none" spc="0" normalizeH="0" baseline="0" noProof="0" dirty="0">
                <a:ln>
                  <a:noFill/>
                </a:ln>
                <a:solidFill>
                  <a:srgbClr val="435153"/>
                </a:solidFill>
                <a:effectLst/>
                <a:uLnTx/>
                <a:uFillTx/>
              </a:endParaRPr>
            </a:p>
          </p:txBody>
        </p:sp>
        <p:sp>
          <p:nvSpPr>
            <p:cNvPr id="72" name="Text Box 12"/>
            <p:cNvSpPr txBox="1">
              <a:spLocks noChangeArrowheads="1"/>
            </p:cNvSpPr>
            <p:nvPr/>
          </p:nvSpPr>
          <p:spPr bwMode="auto">
            <a:xfrm>
              <a:off x="3754" y="724"/>
              <a:ext cx="999" cy="269"/>
            </a:xfrm>
            <a:prstGeom prst="rect">
              <a:avLst/>
            </a:prstGeom>
            <a:noFill/>
            <a:ln w="9525" algn="ctr">
              <a:noFill/>
              <a:miter lim="800000"/>
              <a:headEnd/>
              <a:tailEnd/>
            </a:ln>
          </p:spPr>
          <p:txBody>
            <a:bodyPr wrap="none"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完成品倉庫</a:t>
              </a:r>
              <a:endParaRPr kumimoji="0" lang="en-US" sz="1800" b="0" i="0" u="none" strike="noStrike" kern="0" cap="none" spc="0" normalizeH="0" baseline="0" noProof="0" dirty="0">
                <a:ln>
                  <a:noFill/>
                </a:ln>
                <a:solidFill>
                  <a:srgbClr val="435153"/>
                </a:solidFill>
                <a:effectLst/>
                <a:uLnTx/>
                <a:uFillTx/>
              </a:endParaRPr>
            </a:p>
          </p:txBody>
        </p:sp>
        <p:pic>
          <p:nvPicPr>
            <p:cNvPr id="73" name="Picture 4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95" y="1223"/>
              <a:ext cx="829" cy="671"/>
            </a:xfrm>
            <a:prstGeom prst="rect">
              <a:avLst/>
            </a:prstGeom>
            <a:noFill/>
            <a:ln w="25400" algn="ctr">
              <a:noFill/>
              <a:miter lim="800000"/>
              <a:headEnd/>
              <a:tailEnd/>
            </a:ln>
          </p:spPr>
        </p:pic>
        <p:grpSp>
          <p:nvGrpSpPr>
            <p:cNvPr id="74" name="Group 414"/>
            <p:cNvGrpSpPr>
              <a:grpSpLocks/>
            </p:cNvGrpSpPr>
            <p:nvPr/>
          </p:nvGrpSpPr>
          <p:grpSpPr bwMode="auto">
            <a:xfrm>
              <a:off x="4649" y="1763"/>
              <a:ext cx="674" cy="436"/>
              <a:chOff x="3837" y="-784"/>
              <a:chExt cx="1494" cy="968"/>
            </a:xfrm>
          </p:grpSpPr>
          <p:pic>
            <p:nvPicPr>
              <p:cNvPr id="76" name="Picture 4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21" y="-784"/>
                <a:ext cx="710" cy="612"/>
              </a:xfrm>
              <a:prstGeom prst="rect">
                <a:avLst/>
              </a:prstGeom>
              <a:noFill/>
              <a:ln w="25400" algn="ctr">
                <a:noFill/>
                <a:miter lim="800000"/>
                <a:headEnd/>
                <a:tailEnd/>
              </a:ln>
            </p:spPr>
          </p:pic>
          <p:pic>
            <p:nvPicPr>
              <p:cNvPr id="77" name="Picture 41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29" y="-606"/>
                <a:ext cx="710" cy="612"/>
              </a:xfrm>
              <a:prstGeom prst="rect">
                <a:avLst/>
              </a:prstGeom>
              <a:noFill/>
              <a:ln w="25400" algn="ctr">
                <a:noFill/>
                <a:miter lim="800000"/>
                <a:headEnd/>
                <a:tailEnd/>
              </a:ln>
            </p:spPr>
          </p:pic>
          <p:pic>
            <p:nvPicPr>
              <p:cNvPr id="78" name="Picture 4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37" y="-428"/>
                <a:ext cx="710" cy="612"/>
              </a:xfrm>
              <a:prstGeom prst="rect">
                <a:avLst/>
              </a:prstGeom>
              <a:noFill/>
              <a:ln w="25400" algn="ctr">
                <a:noFill/>
                <a:miter lim="800000"/>
                <a:headEnd/>
                <a:tailEnd/>
              </a:ln>
            </p:spPr>
          </p:pic>
        </p:grpSp>
        <p:pic>
          <p:nvPicPr>
            <p:cNvPr id="75" name="Picture 4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7" y="1692"/>
              <a:ext cx="145" cy="177"/>
            </a:xfrm>
            <a:prstGeom prst="rect">
              <a:avLst/>
            </a:prstGeom>
            <a:noFill/>
            <a:ln w="25400" algn="ctr">
              <a:noFill/>
              <a:miter lim="800000"/>
              <a:headEnd/>
              <a:tailEnd/>
            </a:ln>
          </p:spPr>
        </p:pic>
      </p:grpSp>
      <p:sp>
        <p:nvSpPr>
          <p:cNvPr id="79" name="Text Box 461"/>
          <p:cNvSpPr txBox="1">
            <a:spLocks noChangeArrowheads="1"/>
          </p:cNvSpPr>
          <p:nvPr/>
        </p:nvSpPr>
        <p:spPr bwMode="auto">
          <a:xfrm>
            <a:off x="1758818" y="794753"/>
            <a:ext cx="2323561" cy="369332"/>
          </a:xfrm>
          <a:prstGeom prst="rect">
            <a:avLst/>
          </a:prstGeom>
          <a:noFill/>
          <a:ln w="9525" algn="ctr">
            <a:noFill/>
            <a:miter lim="800000"/>
            <a:headEnd/>
            <a:tailEnd/>
          </a:ln>
        </p:spPr>
        <p:txBody>
          <a:bodyPr wrap="square">
            <a:spAutoFit/>
          </a:bodyPr>
          <a:lstStyle/>
          <a:p>
            <a:pPr marL="0" marR="0" lvl="0" indent="0" algn="ctr" defTabSz="685891" eaLnBrk="1" fontAlgn="auto" latinLnBrk="0" hangingPunct="1">
              <a:lnSpc>
                <a:spcPct val="100000"/>
              </a:lnSpc>
              <a:spcBef>
                <a:spcPct val="5000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物流（</a:t>
            </a:r>
            <a:r>
              <a:rPr kumimoji="0" lang="ja-JP" altLang="en-US" sz="1800" b="0" i="0" u="none" strike="noStrike" kern="0" cap="none" spc="0" normalizeH="0" baseline="0" noProof="0">
                <a:ln>
                  <a:noFill/>
                </a:ln>
                <a:solidFill>
                  <a:srgbClr val="435153"/>
                </a:solidFill>
                <a:effectLst/>
                <a:uLnTx/>
                <a:uFillTx/>
              </a:rPr>
              <a:t>原材料</a:t>
            </a:r>
            <a:r>
              <a:rPr kumimoji="0" lang="ja-JP" altLang="en-US" sz="1800" b="0" i="0" u="none" strike="noStrike" kern="0" cap="none" spc="0" normalizeH="0" baseline="0" noProof="0" smtClean="0">
                <a:ln>
                  <a:noFill/>
                </a:ln>
                <a:solidFill>
                  <a:srgbClr val="435153"/>
                </a:solidFill>
                <a:effectLst/>
                <a:uLnTx/>
                <a:uFillTx/>
              </a:rPr>
              <a:t>）倉庫</a:t>
            </a:r>
            <a:endParaRPr kumimoji="0" lang="en-US" sz="1800" b="0" i="0" u="none" strike="noStrike" kern="0" cap="none" spc="0" normalizeH="0" baseline="0" noProof="0" dirty="0">
              <a:ln>
                <a:noFill/>
              </a:ln>
              <a:solidFill>
                <a:srgbClr val="435153"/>
              </a:solidFill>
              <a:effectLst/>
              <a:uLnTx/>
              <a:uFillTx/>
            </a:endParaRPr>
          </a:p>
        </p:txBody>
      </p:sp>
      <p:sp>
        <p:nvSpPr>
          <p:cNvPr id="80" name="Title 1"/>
          <p:cNvSpPr txBox="1">
            <a:spLocks/>
          </p:cNvSpPr>
          <p:nvPr/>
        </p:nvSpPr>
        <p:spPr bwMode="auto">
          <a:xfrm>
            <a:off x="125042" y="104296"/>
            <a:ext cx="8659976" cy="62329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用途とデバイス密度により選択  ハイブリット型</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81" name="Rounded Rectangle 80"/>
          <p:cNvSpPr/>
          <p:nvPr/>
        </p:nvSpPr>
        <p:spPr>
          <a:xfrm>
            <a:off x="1508758" y="727588"/>
            <a:ext cx="7517796" cy="2128473"/>
          </a:xfrm>
          <a:prstGeom prst="roundRect">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pic>
        <p:nvPicPr>
          <p:cNvPr id="82" name="Picture 5" descr="C:\Users\waaraya\AppData\Local\Microsoft\Windows\Temporary Internet Files\Content.IE5\TGVM31MK\MC900079072[1].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42030" y="3425278"/>
            <a:ext cx="1228730" cy="520541"/>
          </a:xfrm>
          <a:prstGeom prst="rect">
            <a:avLst/>
          </a:prstGeom>
          <a:noFill/>
        </p:spPr>
      </p:pic>
      <p:sp>
        <p:nvSpPr>
          <p:cNvPr id="83" name="Text Box 12"/>
          <p:cNvSpPr txBox="1">
            <a:spLocks noChangeArrowheads="1"/>
          </p:cNvSpPr>
          <p:nvPr/>
        </p:nvSpPr>
        <p:spPr bwMode="auto">
          <a:xfrm>
            <a:off x="7277895" y="4115690"/>
            <a:ext cx="1430554" cy="301009"/>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海外工場</a:t>
            </a:r>
            <a:endParaRPr kumimoji="0" lang="en-US" sz="1400" b="0" i="0" u="none" strike="noStrike" kern="0" cap="none" spc="0" normalizeH="0" baseline="0" noProof="0" dirty="0">
              <a:ln>
                <a:noFill/>
              </a:ln>
              <a:solidFill>
                <a:srgbClr val="435153"/>
              </a:solidFill>
              <a:effectLst/>
              <a:uLnTx/>
              <a:uFillTx/>
            </a:endParaRPr>
          </a:p>
        </p:txBody>
      </p:sp>
      <p:pic>
        <p:nvPicPr>
          <p:cNvPr id="84" name="Picture 8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8561" y="3309606"/>
            <a:ext cx="812511" cy="924785"/>
          </a:xfrm>
          <a:prstGeom prst="rect">
            <a:avLst/>
          </a:prstGeom>
        </p:spPr>
      </p:pic>
      <p:sp>
        <p:nvSpPr>
          <p:cNvPr id="85" name="Text Box 12"/>
          <p:cNvSpPr txBox="1">
            <a:spLocks noChangeArrowheads="1"/>
          </p:cNvSpPr>
          <p:nvPr/>
        </p:nvSpPr>
        <p:spPr bwMode="auto">
          <a:xfrm>
            <a:off x="1386617" y="4206907"/>
            <a:ext cx="1430554" cy="301009"/>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小規模</a:t>
            </a:r>
            <a:endParaRPr kumimoji="0" lang="en-US" altLang="ja-JP" sz="1400" b="0" i="0" u="none" strike="noStrike" kern="0" cap="none" spc="0" normalizeH="0" baseline="0" noProof="0" dirty="0" smtClean="0">
              <a:ln>
                <a:noFill/>
              </a:ln>
              <a:solidFill>
                <a:srgbClr val="435153"/>
              </a:solidFill>
              <a:effectLst/>
              <a:uLnTx/>
              <a:uFillTx/>
            </a:endParaRPr>
          </a:p>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関連会社</a:t>
            </a:r>
            <a:endParaRPr kumimoji="0" lang="en-US" sz="1400" b="0" i="0" u="none" strike="noStrike" kern="0" cap="none" spc="0" normalizeH="0" baseline="0" noProof="0" dirty="0">
              <a:ln>
                <a:noFill/>
              </a:ln>
              <a:solidFill>
                <a:srgbClr val="435153"/>
              </a:solidFill>
              <a:effectLst/>
              <a:uLnTx/>
              <a:uFillTx/>
            </a:endParaRPr>
          </a:p>
        </p:txBody>
      </p:sp>
      <p:pic>
        <p:nvPicPr>
          <p:cNvPr id="86" name="Picture 8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22744" y="3379284"/>
            <a:ext cx="1206832" cy="774698"/>
          </a:xfrm>
          <a:prstGeom prst="rect">
            <a:avLst/>
          </a:prstGeom>
        </p:spPr>
      </p:pic>
      <p:sp>
        <p:nvSpPr>
          <p:cNvPr id="87" name="TextBox 86"/>
          <p:cNvSpPr txBox="1"/>
          <p:nvPr/>
        </p:nvSpPr>
        <p:spPr>
          <a:xfrm>
            <a:off x="132361" y="1454084"/>
            <a:ext cx="122982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オンプレ型</a:t>
            </a:r>
            <a:endParaRPr kumimoji="0" lang="en-US" altLang="ja-JP" sz="18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シスコ</a:t>
            </a:r>
            <a:endParaRPr kumimoji="0" lang="en-US" altLang="ja-JP" sz="1800" b="0" i="0" u="none" strike="noStrike" kern="0" cap="none" spc="0" normalizeH="0" baseline="0" noProof="0" dirty="0" smtClean="0">
              <a:ln>
                <a:noFill/>
              </a:ln>
              <a:solidFill>
                <a:srgbClr val="676767"/>
              </a:solidFill>
              <a:effectLst/>
              <a:uLnTx/>
              <a:uFillTx/>
            </a:endParaRPr>
          </a:p>
        </p:txBody>
      </p:sp>
      <p:sp>
        <p:nvSpPr>
          <p:cNvPr id="88" name="Rounded Rectangle 87"/>
          <p:cNvSpPr/>
          <p:nvPr/>
        </p:nvSpPr>
        <p:spPr>
          <a:xfrm>
            <a:off x="1508459" y="2944593"/>
            <a:ext cx="7517796" cy="2128473"/>
          </a:xfrm>
          <a:prstGeom prst="roundRect">
            <a:avLst/>
          </a:prstGeom>
          <a:noFill/>
          <a:ln w="25400" cap="flat" cmpd="sng" algn="ctr">
            <a:solidFill>
              <a:srgbClr val="57B74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89" name="Text Box 59"/>
          <p:cNvSpPr txBox="1">
            <a:spLocks noChangeArrowheads="1"/>
          </p:cNvSpPr>
          <p:nvPr/>
        </p:nvSpPr>
        <p:spPr bwMode="auto">
          <a:xfrm>
            <a:off x="4023680" y="4181338"/>
            <a:ext cx="1793875" cy="470722"/>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保養所</a:t>
            </a:r>
            <a:endParaRPr kumimoji="0" lang="en-US" altLang="ja-JP" sz="14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研修施設</a:t>
            </a:r>
            <a:endParaRPr kumimoji="0" lang="en-US" altLang="ja-JP" sz="1400" b="0" i="0" u="none" strike="noStrike" kern="0" cap="none" spc="0" normalizeH="0" baseline="0" noProof="0" dirty="0">
              <a:ln>
                <a:noFill/>
              </a:ln>
              <a:solidFill>
                <a:srgbClr val="435153"/>
              </a:solidFill>
              <a:effectLst/>
              <a:uLnTx/>
              <a:uFillTx/>
            </a:endParaRPr>
          </a:p>
        </p:txBody>
      </p:sp>
      <p:sp>
        <p:nvSpPr>
          <p:cNvPr id="90" name="TextBox 89"/>
          <p:cNvSpPr txBox="1"/>
          <p:nvPr/>
        </p:nvSpPr>
        <p:spPr>
          <a:xfrm>
            <a:off x="184156" y="3322459"/>
            <a:ext cx="116891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クラウド型</a:t>
            </a:r>
            <a:endParaRPr kumimoji="0" lang="en-US" altLang="ja-JP" sz="18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676767"/>
                </a:solidFill>
                <a:effectLst/>
                <a:uLnTx/>
                <a:uFillTx/>
              </a:rPr>
              <a:t>Meraki</a:t>
            </a:r>
          </a:p>
        </p:txBody>
      </p:sp>
      <p:pic>
        <p:nvPicPr>
          <p:cNvPr id="91" name="Picture 9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67526" y="2430292"/>
            <a:ext cx="940070" cy="940070"/>
          </a:xfrm>
          <a:prstGeom prst="rect">
            <a:avLst/>
          </a:prstGeom>
        </p:spPr>
      </p:pic>
      <p:pic>
        <p:nvPicPr>
          <p:cNvPr id="92" name="Picture 9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547301" y="1883099"/>
            <a:ext cx="939030" cy="939030"/>
          </a:xfrm>
          <a:prstGeom prst="rect">
            <a:avLst/>
          </a:prstGeom>
        </p:spPr>
      </p:pic>
      <p:sp>
        <p:nvSpPr>
          <p:cNvPr id="93" name="TextBox 92"/>
          <p:cNvSpPr txBox="1"/>
          <p:nvPr/>
        </p:nvSpPr>
        <p:spPr>
          <a:xfrm>
            <a:off x="6446705" y="2095698"/>
            <a:ext cx="1539204"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高密度対応</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多数の</a:t>
            </a:r>
            <a:r>
              <a:rPr kumimoji="0" lang="en-US" altLang="ja-JP" sz="1200" b="0" i="0" u="none" strike="noStrike" kern="0" cap="none" spc="0" normalizeH="0" baseline="0" noProof="0" dirty="0" smtClean="0">
                <a:ln>
                  <a:noFill/>
                </a:ln>
                <a:solidFill>
                  <a:srgbClr val="676767"/>
                </a:solidFill>
                <a:effectLst/>
                <a:uLnTx/>
                <a:uFillTx/>
              </a:rPr>
              <a:t>AP</a:t>
            </a:r>
            <a:r>
              <a:rPr kumimoji="0" lang="ja-JP" altLang="en-US" sz="1200" b="0" i="0" u="none" strike="noStrike" kern="0" cap="none" spc="0" normalizeH="0" baseline="0" noProof="0" dirty="0" smtClean="0">
                <a:ln>
                  <a:noFill/>
                </a:ln>
                <a:solidFill>
                  <a:srgbClr val="676767"/>
                </a:solidFill>
                <a:effectLst/>
                <a:uLnTx/>
                <a:uFillTx/>
              </a:rPr>
              <a:t>の管理</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デバイス増加</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高度アプリケーション</a:t>
            </a:r>
          </a:p>
        </p:txBody>
      </p:sp>
      <p:sp>
        <p:nvSpPr>
          <p:cNvPr id="94" name="TextBox 93"/>
          <p:cNvSpPr txBox="1"/>
          <p:nvPr/>
        </p:nvSpPr>
        <p:spPr>
          <a:xfrm>
            <a:off x="8069434" y="1125105"/>
            <a:ext cx="95090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セキュリティ</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耐環境</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電波干渉</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5" name="TextBox 94"/>
          <p:cNvSpPr txBox="1"/>
          <p:nvPr/>
        </p:nvSpPr>
        <p:spPr>
          <a:xfrm>
            <a:off x="5084523" y="1095828"/>
            <a:ext cx="95090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安定稼働</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セキュリティ</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耐環境</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電波干渉</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6" name="TextBox 95"/>
          <p:cNvSpPr txBox="1"/>
          <p:nvPr/>
        </p:nvSpPr>
        <p:spPr>
          <a:xfrm>
            <a:off x="3121322" y="2218273"/>
            <a:ext cx="95090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セキュリティ</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耐環境</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電波干渉</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7" name="TextBox 96"/>
          <p:cNvSpPr txBox="1"/>
          <p:nvPr/>
        </p:nvSpPr>
        <p:spPr>
          <a:xfrm>
            <a:off x="1758818" y="4619481"/>
            <a:ext cx="954107"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遠隔地</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管理者不在</a:t>
            </a:r>
            <a:endParaRPr kumimoji="0" lang="en-US" sz="1200" b="0" i="0" u="none" strike="noStrike" kern="0" cap="none" spc="0" normalizeH="0" baseline="0" noProof="0" dirty="0" smtClean="0">
              <a:ln>
                <a:noFill/>
              </a:ln>
              <a:solidFill>
                <a:srgbClr val="676767"/>
              </a:solidFill>
              <a:effectLst/>
              <a:uLnTx/>
              <a:uFillTx/>
            </a:endParaRPr>
          </a:p>
        </p:txBody>
      </p:sp>
      <p:sp>
        <p:nvSpPr>
          <p:cNvPr id="98" name="TextBox 97"/>
          <p:cNvSpPr txBox="1"/>
          <p:nvPr/>
        </p:nvSpPr>
        <p:spPr>
          <a:xfrm>
            <a:off x="3208749" y="4800107"/>
            <a:ext cx="646331"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遠隔地</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9" name="Text Box 59"/>
          <p:cNvSpPr txBox="1">
            <a:spLocks noChangeArrowheads="1"/>
          </p:cNvSpPr>
          <p:nvPr/>
        </p:nvSpPr>
        <p:spPr bwMode="auto">
          <a:xfrm>
            <a:off x="4046895" y="4691986"/>
            <a:ext cx="1793875"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業務対策</a:t>
            </a:r>
            <a:endParaRPr kumimoji="0" lang="en-US" altLang="ja-JP" sz="12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役員対応</a:t>
            </a:r>
            <a:endParaRPr kumimoji="0" lang="en-US" altLang="ja-JP" sz="1200" b="0" i="0" u="none" strike="noStrike" kern="0" cap="none" spc="0" normalizeH="0" baseline="0" noProof="0" dirty="0">
              <a:ln>
                <a:noFill/>
              </a:ln>
              <a:solidFill>
                <a:srgbClr val="435153"/>
              </a:solidFill>
              <a:effectLst/>
              <a:uLnTx/>
              <a:uFillTx/>
            </a:endParaRPr>
          </a:p>
        </p:txBody>
      </p:sp>
      <p:sp>
        <p:nvSpPr>
          <p:cNvPr id="100" name="Text Box 59"/>
          <p:cNvSpPr txBox="1">
            <a:spLocks noChangeArrowheads="1"/>
          </p:cNvSpPr>
          <p:nvPr/>
        </p:nvSpPr>
        <p:spPr bwMode="auto">
          <a:xfrm>
            <a:off x="5817555" y="4411819"/>
            <a:ext cx="1338707"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セキュリティ</a:t>
            </a:r>
            <a:endParaRPr kumimoji="0" lang="en-US" altLang="ja-JP" sz="12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業務効率化</a:t>
            </a:r>
            <a:endParaRPr kumimoji="0" lang="en-US" altLang="ja-JP" sz="1200" b="0" i="0" u="none" strike="noStrike" kern="0" cap="none" spc="0" normalizeH="0" baseline="0" noProof="0" dirty="0">
              <a:ln>
                <a:noFill/>
              </a:ln>
              <a:solidFill>
                <a:srgbClr val="435153"/>
              </a:solidFill>
              <a:effectLst/>
              <a:uLnTx/>
              <a:uFillTx/>
            </a:endParaRPr>
          </a:p>
        </p:txBody>
      </p:sp>
      <p:sp>
        <p:nvSpPr>
          <p:cNvPr id="101" name="Text Box 59"/>
          <p:cNvSpPr txBox="1">
            <a:spLocks noChangeArrowheads="1"/>
          </p:cNvSpPr>
          <p:nvPr/>
        </p:nvSpPr>
        <p:spPr bwMode="auto">
          <a:xfrm>
            <a:off x="7297331" y="4384784"/>
            <a:ext cx="1338707"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セキュリティ</a:t>
            </a:r>
            <a:endParaRPr kumimoji="0" lang="en-US" altLang="ja-JP" sz="12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業務効率化</a:t>
            </a:r>
            <a:endParaRPr kumimoji="0" lang="en-US" altLang="ja-JP" sz="1200" b="0" i="0" u="none" strike="noStrike" kern="0" cap="none" spc="0" normalizeH="0" baseline="0" noProof="0" dirty="0">
              <a:ln>
                <a:noFill/>
              </a:ln>
              <a:solidFill>
                <a:srgbClr val="435153"/>
              </a:solidFill>
              <a:effectLst/>
              <a:uLnTx/>
              <a:uFillTx/>
            </a:endParaRPr>
          </a:p>
        </p:txBody>
      </p:sp>
    </p:spTree>
    <p:extLst>
      <p:ext uri="{BB962C8B-B14F-4D97-AF65-F5344CB8AC3E}">
        <p14:creationId xmlns:p14="http://schemas.microsoft.com/office/powerpoint/2010/main" val="1679154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452"/>
          <p:cNvGrpSpPr>
            <a:grpSpLocks/>
          </p:cNvGrpSpPr>
          <p:nvPr/>
        </p:nvGrpSpPr>
        <p:grpSpPr bwMode="auto">
          <a:xfrm>
            <a:off x="3875581" y="805508"/>
            <a:ext cx="3457912" cy="1200871"/>
            <a:chOff x="2015" y="1453"/>
            <a:chExt cx="2968" cy="1923"/>
          </a:xfrm>
        </p:grpSpPr>
        <p:sp>
          <p:nvSpPr>
            <p:cNvPr id="55" name="Text Box 12"/>
            <p:cNvSpPr txBox="1">
              <a:spLocks noChangeArrowheads="1"/>
            </p:cNvSpPr>
            <p:nvPr/>
          </p:nvSpPr>
          <p:spPr bwMode="auto">
            <a:xfrm>
              <a:off x="2477" y="1453"/>
              <a:ext cx="880" cy="297"/>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工場</a:t>
              </a:r>
              <a:endParaRPr kumimoji="0" lang="en-US" sz="1800" b="0" i="0" u="none" strike="noStrike" kern="0" cap="none" spc="0" normalizeH="0" baseline="0" noProof="0" dirty="0">
                <a:ln>
                  <a:noFill/>
                </a:ln>
                <a:solidFill>
                  <a:srgbClr val="435153"/>
                </a:solidFill>
                <a:effectLst/>
                <a:uLnTx/>
                <a:uFillTx/>
              </a:endParaRPr>
            </a:p>
          </p:txBody>
        </p:sp>
        <p:sp>
          <p:nvSpPr>
            <p:cNvPr id="56" name="Text Box 12"/>
            <p:cNvSpPr txBox="1">
              <a:spLocks noChangeArrowheads="1"/>
            </p:cNvSpPr>
            <p:nvPr/>
          </p:nvSpPr>
          <p:spPr bwMode="auto">
            <a:xfrm>
              <a:off x="4103" y="3140"/>
              <a:ext cx="880" cy="236"/>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本社</a:t>
              </a:r>
              <a:endParaRPr kumimoji="0" lang="en-US" sz="1800" b="0" i="0" u="none" strike="noStrike" kern="0" cap="none" spc="0" normalizeH="0" baseline="0" noProof="0" dirty="0">
                <a:ln>
                  <a:noFill/>
                </a:ln>
                <a:solidFill>
                  <a:srgbClr val="435153"/>
                </a:solidFill>
                <a:effectLst/>
                <a:uLnTx/>
                <a:uFillTx/>
              </a:endParaRPr>
            </a:p>
          </p:txBody>
        </p:sp>
        <p:pic>
          <p:nvPicPr>
            <p:cNvPr id="57" name="Picture 38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5" y="1956"/>
              <a:ext cx="1040" cy="1219"/>
            </a:xfrm>
            <a:prstGeom prst="rect">
              <a:avLst/>
            </a:prstGeom>
            <a:noFill/>
            <a:ln w="25400" algn="ctr">
              <a:noFill/>
              <a:miter lim="800000"/>
              <a:headEnd/>
              <a:tailEnd/>
            </a:ln>
          </p:spPr>
        </p:pic>
      </p:grpSp>
      <p:grpSp>
        <p:nvGrpSpPr>
          <p:cNvPr id="58" name="Group 423"/>
          <p:cNvGrpSpPr>
            <a:grpSpLocks/>
          </p:cNvGrpSpPr>
          <p:nvPr/>
        </p:nvGrpSpPr>
        <p:grpSpPr bwMode="auto">
          <a:xfrm>
            <a:off x="2080383" y="1164085"/>
            <a:ext cx="1770320" cy="999034"/>
            <a:chOff x="130" y="1028"/>
            <a:chExt cx="2286" cy="1390"/>
          </a:xfrm>
        </p:grpSpPr>
        <p:sp>
          <p:nvSpPr>
            <p:cNvPr id="59" name="Text Box 12"/>
            <p:cNvSpPr txBox="1">
              <a:spLocks noChangeArrowheads="1"/>
            </p:cNvSpPr>
            <p:nvPr/>
          </p:nvSpPr>
          <p:spPr bwMode="auto">
            <a:xfrm>
              <a:off x="1362" y="2243"/>
              <a:ext cx="1054" cy="175"/>
            </a:xfrm>
            <a:prstGeom prst="rect">
              <a:avLst/>
            </a:prstGeom>
            <a:noFill/>
            <a:ln w="9525" algn="ctr">
              <a:noFill/>
              <a:miter lim="800000"/>
              <a:headEnd/>
              <a:tailEnd/>
            </a:ln>
          </p:spPr>
          <p:txBody>
            <a:bodyPr wrap="none"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サプライチェイン</a:t>
              </a:r>
              <a:endParaRPr kumimoji="0" lang="en-US" sz="1400" b="0" i="0" u="none" strike="noStrike" kern="0" cap="none" spc="0" normalizeH="0" baseline="0" noProof="0" dirty="0">
                <a:ln>
                  <a:noFill/>
                </a:ln>
                <a:solidFill>
                  <a:srgbClr val="435153"/>
                </a:solidFill>
                <a:effectLst/>
                <a:uLnTx/>
                <a:uFillTx/>
              </a:endParaRPr>
            </a:p>
          </p:txBody>
        </p:sp>
        <p:pic>
          <p:nvPicPr>
            <p:cNvPr id="60" name="Picture 4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 y="1028"/>
              <a:ext cx="1051" cy="742"/>
            </a:xfrm>
            <a:prstGeom prst="rect">
              <a:avLst/>
            </a:prstGeom>
            <a:noFill/>
            <a:ln w="25400" algn="ctr">
              <a:noFill/>
              <a:miter lim="800000"/>
              <a:headEnd/>
              <a:tailEnd/>
            </a:ln>
          </p:spPr>
        </p:pic>
        <p:pic>
          <p:nvPicPr>
            <p:cNvPr id="61" name="Picture 40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876" y="1514"/>
              <a:ext cx="160" cy="196"/>
            </a:xfrm>
            <a:prstGeom prst="rect">
              <a:avLst/>
            </a:prstGeom>
            <a:noFill/>
            <a:ln w="25400" algn="ctr">
              <a:noFill/>
              <a:miter lim="800000"/>
              <a:headEnd/>
              <a:tailEnd/>
            </a:ln>
          </p:spPr>
        </p:pic>
        <p:pic>
          <p:nvPicPr>
            <p:cNvPr id="62" name="Picture 4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30" y="1403"/>
              <a:ext cx="954" cy="714"/>
            </a:xfrm>
            <a:prstGeom prst="rect">
              <a:avLst/>
            </a:prstGeom>
            <a:noFill/>
            <a:ln w="25400" algn="ctr">
              <a:noFill/>
              <a:miter lim="800000"/>
              <a:headEnd/>
              <a:tailEnd/>
            </a:ln>
          </p:spPr>
        </p:pic>
      </p:grpSp>
      <p:grpSp>
        <p:nvGrpSpPr>
          <p:cNvPr id="63" name="Group 482"/>
          <p:cNvGrpSpPr>
            <a:grpSpLocks/>
          </p:cNvGrpSpPr>
          <p:nvPr/>
        </p:nvGrpSpPr>
        <p:grpSpPr bwMode="auto">
          <a:xfrm>
            <a:off x="2565017" y="3477671"/>
            <a:ext cx="1793875" cy="1220391"/>
            <a:chOff x="3279" y="2478"/>
            <a:chExt cx="1130" cy="1025"/>
          </a:xfrm>
        </p:grpSpPr>
        <p:sp>
          <p:nvSpPr>
            <p:cNvPr id="64" name="Text Box 59"/>
            <p:cNvSpPr txBox="1">
              <a:spLocks noChangeArrowheads="1"/>
            </p:cNvSpPr>
            <p:nvPr/>
          </p:nvSpPr>
          <p:spPr bwMode="auto">
            <a:xfrm>
              <a:off x="3279" y="3108"/>
              <a:ext cx="1130" cy="395"/>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全国</a:t>
              </a:r>
              <a:endParaRPr kumimoji="0" lang="en-US" altLang="ja-JP" sz="14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営業拠点</a:t>
              </a:r>
              <a:endParaRPr kumimoji="0" lang="en-US" altLang="ja-JP" sz="1400" b="0" i="0" u="none" strike="noStrike" kern="0" cap="none" spc="0" normalizeH="0" baseline="0" noProof="0" dirty="0">
                <a:ln>
                  <a:noFill/>
                </a:ln>
                <a:solidFill>
                  <a:srgbClr val="435153"/>
                </a:solidFill>
                <a:effectLst/>
                <a:uLnTx/>
                <a:uFillTx/>
              </a:endParaRPr>
            </a:p>
          </p:txBody>
        </p:sp>
        <p:pic>
          <p:nvPicPr>
            <p:cNvPr id="65" name="Picture 430"/>
            <p:cNvPicPr>
              <a:picLocks noChangeAspect="1" noChangeArrowheads="1"/>
            </p:cNvPicPr>
            <p:nvPr/>
          </p:nvPicPr>
          <p:blipFill>
            <a:blip r:embed="rId6" cstate="print"/>
            <a:srcRect/>
            <a:stretch>
              <a:fillRect/>
            </a:stretch>
          </p:blipFill>
          <p:spPr bwMode="auto">
            <a:xfrm>
              <a:off x="3660" y="2478"/>
              <a:ext cx="424" cy="511"/>
            </a:xfrm>
            <a:prstGeom prst="rect">
              <a:avLst/>
            </a:prstGeom>
            <a:noFill/>
            <a:ln w="25400" algn="ctr">
              <a:noFill/>
              <a:miter lim="800000"/>
              <a:headEnd/>
              <a:tailEnd/>
            </a:ln>
          </p:spPr>
        </p:pic>
      </p:grpSp>
      <p:grpSp>
        <p:nvGrpSpPr>
          <p:cNvPr id="66" name="Group 481"/>
          <p:cNvGrpSpPr>
            <a:grpSpLocks/>
          </p:cNvGrpSpPr>
          <p:nvPr/>
        </p:nvGrpSpPr>
        <p:grpSpPr bwMode="auto">
          <a:xfrm>
            <a:off x="5817555" y="3378648"/>
            <a:ext cx="1430554" cy="1022465"/>
            <a:chOff x="1181" y="2255"/>
            <a:chExt cx="1111" cy="1481"/>
          </a:xfrm>
        </p:grpSpPr>
        <p:sp>
          <p:nvSpPr>
            <p:cNvPr id="67" name="Text Box 12"/>
            <p:cNvSpPr txBox="1">
              <a:spLocks noChangeArrowheads="1"/>
            </p:cNvSpPr>
            <p:nvPr/>
          </p:nvSpPr>
          <p:spPr bwMode="auto">
            <a:xfrm>
              <a:off x="1181" y="3300"/>
              <a:ext cx="1111" cy="436"/>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435153"/>
                  </a:solidFill>
                  <a:effectLst/>
                  <a:uLnTx/>
                  <a:uFillTx/>
                </a:rPr>
                <a:t>研究</a:t>
              </a:r>
              <a:r>
                <a:rPr kumimoji="0" lang="ja-JP" altLang="en-US" sz="1400" b="0" i="0" u="none" strike="noStrike" kern="0" cap="none" spc="0" normalizeH="0" baseline="0" noProof="0" dirty="0" smtClean="0">
                  <a:ln>
                    <a:noFill/>
                  </a:ln>
                  <a:solidFill>
                    <a:srgbClr val="435153"/>
                  </a:solidFill>
                  <a:effectLst/>
                  <a:uLnTx/>
                  <a:uFillTx/>
                </a:rPr>
                <a:t>開発施設</a:t>
              </a:r>
              <a:endParaRPr kumimoji="0" lang="en-US" sz="1400" b="0" i="0" u="none" strike="noStrike" kern="0" cap="none" spc="0" normalizeH="0" baseline="0" noProof="0" dirty="0">
                <a:ln>
                  <a:noFill/>
                </a:ln>
                <a:solidFill>
                  <a:srgbClr val="435153"/>
                </a:solidFill>
                <a:effectLst/>
                <a:uLnTx/>
                <a:uFillTx/>
              </a:endParaRPr>
            </a:p>
          </p:txBody>
        </p:sp>
        <p:grpSp>
          <p:nvGrpSpPr>
            <p:cNvPr id="68" name="Group 451"/>
            <p:cNvGrpSpPr>
              <a:grpSpLocks/>
            </p:cNvGrpSpPr>
            <p:nvPr/>
          </p:nvGrpSpPr>
          <p:grpSpPr bwMode="auto">
            <a:xfrm>
              <a:off x="1456" y="2255"/>
              <a:ext cx="617" cy="872"/>
              <a:chOff x="1313" y="2074"/>
              <a:chExt cx="682" cy="963"/>
            </a:xfrm>
          </p:grpSpPr>
          <p:pic>
            <p:nvPicPr>
              <p:cNvPr id="69" name="Picture 431" descr="r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13" y="2082"/>
                <a:ext cx="543" cy="955"/>
              </a:xfrm>
              <a:prstGeom prst="rect">
                <a:avLst/>
              </a:prstGeom>
              <a:noFill/>
              <a:ln w="9525">
                <a:noFill/>
                <a:miter lim="800000"/>
                <a:headEnd/>
                <a:tailEnd/>
              </a:ln>
            </p:spPr>
          </p:pic>
          <p:pic>
            <p:nvPicPr>
              <p:cNvPr id="70" name="Picture 450"/>
              <p:cNvPicPr>
                <a:picLocks noChangeAspect="1" noChangeArrowheads="1"/>
              </p:cNvPicPr>
              <p:nvPr/>
            </p:nvPicPr>
            <p:blipFill>
              <a:blip r:embed="rId8" cstate="print"/>
              <a:srcRect/>
              <a:stretch>
                <a:fillRect/>
              </a:stretch>
            </p:blipFill>
            <p:spPr bwMode="auto">
              <a:xfrm>
                <a:off x="1717" y="2074"/>
                <a:ext cx="278" cy="877"/>
              </a:xfrm>
              <a:prstGeom prst="rect">
                <a:avLst/>
              </a:prstGeom>
              <a:noFill/>
              <a:ln w="25400" algn="ctr">
                <a:noFill/>
                <a:miter lim="800000"/>
                <a:headEnd/>
                <a:tailEnd/>
              </a:ln>
            </p:spPr>
          </p:pic>
        </p:grpSp>
      </p:grpSp>
      <p:grpSp>
        <p:nvGrpSpPr>
          <p:cNvPr id="71" name="Group 480"/>
          <p:cNvGrpSpPr>
            <a:grpSpLocks/>
          </p:cNvGrpSpPr>
          <p:nvPr/>
        </p:nvGrpSpPr>
        <p:grpSpPr bwMode="auto">
          <a:xfrm>
            <a:off x="6282931" y="794753"/>
            <a:ext cx="2791341" cy="1018323"/>
            <a:chOff x="3754" y="724"/>
            <a:chExt cx="2462" cy="1475"/>
          </a:xfrm>
        </p:grpSpPr>
        <p:sp>
          <p:nvSpPr>
            <p:cNvPr id="72" name="Line 456"/>
            <p:cNvSpPr>
              <a:spLocks noChangeShapeType="1"/>
            </p:cNvSpPr>
            <p:nvPr/>
          </p:nvSpPr>
          <p:spPr bwMode="auto">
            <a:xfrm>
              <a:off x="4541" y="1675"/>
              <a:ext cx="514" cy="297"/>
            </a:xfrm>
            <a:prstGeom prst="line">
              <a:avLst/>
            </a:prstGeom>
            <a:noFill/>
            <a:ln w="127000">
              <a:solidFill>
                <a:srgbClr val="0096D6">
                  <a:alpha val="50195"/>
                </a:srgbClr>
              </a:solidFill>
              <a:round/>
              <a:headEnd/>
              <a:tailEnd/>
            </a:ln>
          </p:spPr>
          <p:txBody>
            <a:bodyPr wrap="none" anchor="ctr"/>
            <a:lstStyle/>
            <a:p>
              <a:pPr marL="0" marR="0" lvl="0" indent="0" algn="ctr" defTabSz="6858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35153"/>
                </a:solidFill>
                <a:effectLst/>
                <a:uLnTx/>
                <a:uFillTx/>
              </a:endParaRPr>
            </a:p>
          </p:txBody>
        </p:sp>
        <p:sp>
          <p:nvSpPr>
            <p:cNvPr id="73" name="Text Box 59"/>
            <p:cNvSpPr txBox="1">
              <a:spLocks noChangeArrowheads="1"/>
            </p:cNvSpPr>
            <p:nvPr/>
          </p:nvSpPr>
          <p:spPr bwMode="auto">
            <a:xfrm>
              <a:off x="4710" y="836"/>
              <a:ext cx="1506" cy="381"/>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435153"/>
                  </a:solidFill>
                  <a:effectLst/>
                  <a:uLnTx/>
                  <a:uFillTx/>
                </a:rPr>
                <a:t>完成品の配送</a:t>
              </a:r>
              <a:endParaRPr kumimoji="0" lang="en-US" sz="1400" b="0" i="0" u="none" strike="noStrike" kern="0" cap="none" spc="0" normalizeH="0" baseline="0" noProof="0" dirty="0">
                <a:ln>
                  <a:noFill/>
                </a:ln>
                <a:solidFill>
                  <a:srgbClr val="435153"/>
                </a:solidFill>
                <a:effectLst/>
                <a:uLnTx/>
                <a:uFillTx/>
              </a:endParaRPr>
            </a:p>
          </p:txBody>
        </p:sp>
        <p:sp>
          <p:nvSpPr>
            <p:cNvPr id="74" name="Text Box 12"/>
            <p:cNvSpPr txBox="1">
              <a:spLocks noChangeArrowheads="1"/>
            </p:cNvSpPr>
            <p:nvPr/>
          </p:nvSpPr>
          <p:spPr bwMode="auto">
            <a:xfrm>
              <a:off x="3754" y="724"/>
              <a:ext cx="999" cy="269"/>
            </a:xfrm>
            <a:prstGeom prst="rect">
              <a:avLst/>
            </a:prstGeom>
            <a:noFill/>
            <a:ln w="9525" algn="ctr">
              <a:noFill/>
              <a:miter lim="800000"/>
              <a:headEnd/>
              <a:tailEnd/>
            </a:ln>
          </p:spPr>
          <p:txBody>
            <a:bodyPr wrap="none"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完成品倉庫</a:t>
              </a:r>
              <a:endParaRPr kumimoji="0" lang="en-US" sz="1800" b="0" i="0" u="none" strike="noStrike" kern="0" cap="none" spc="0" normalizeH="0" baseline="0" noProof="0" dirty="0">
                <a:ln>
                  <a:noFill/>
                </a:ln>
                <a:solidFill>
                  <a:srgbClr val="435153"/>
                </a:solidFill>
                <a:effectLst/>
                <a:uLnTx/>
                <a:uFillTx/>
              </a:endParaRPr>
            </a:p>
          </p:txBody>
        </p:sp>
        <p:pic>
          <p:nvPicPr>
            <p:cNvPr id="75" name="Picture 4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95" y="1223"/>
              <a:ext cx="829" cy="671"/>
            </a:xfrm>
            <a:prstGeom prst="rect">
              <a:avLst/>
            </a:prstGeom>
            <a:noFill/>
            <a:ln w="25400" algn="ctr">
              <a:noFill/>
              <a:miter lim="800000"/>
              <a:headEnd/>
              <a:tailEnd/>
            </a:ln>
          </p:spPr>
        </p:pic>
        <p:grpSp>
          <p:nvGrpSpPr>
            <p:cNvPr id="76" name="Group 414"/>
            <p:cNvGrpSpPr>
              <a:grpSpLocks/>
            </p:cNvGrpSpPr>
            <p:nvPr/>
          </p:nvGrpSpPr>
          <p:grpSpPr bwMode="auto">
            <a:xfrm>
              <a:off x="4649" y="1763"/>
              <a:ext cx="674" cy="436"/>
              <a:chOff x="3837" y="-784"/>
              <a:chExt cx="1494" cy="968"/>
            </a:xfrm>
          </p:grpSpPr>
          <p:pic>
            <p:nvPicPr>
              <p:cNvPr id="78" name="Picture 4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21" y="-784"/>
                <a:ext cx="710" cy="612"/>
              </a:xfrm>
              <a:prstGeom prst="rect">
                <a:avLst/>
              </a:prstGeom>
              <a:noFill/>
              <a:ln w="25400" algn="ctr">
                <a:noFill/>
                <a:miter lim="800000"/>
                <a:headEnd/>
                <a:tailEnd/>
              </a:ln>
            </p:spPr>
          </p:pic>
          <p:pic>
            <p:nvPicPr>
              <p:cNvPr id="79" name="Picture 41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29" y="-606"/>
                <a:ext cx="710" cy="612"/>
              </a:xfrm>
              <a:prstGeom prst="rect">
                <a:avLst/>
              </a:prstGeom>
              <a:noFill/>
              <a:ln w="25400" algn="ctr">
                <a:noFill/>
                <a:miter lim="800000"/>
                <a:headEnd/>
                <a:tailEnd/>
              </a:ln>
            </p:spPr>
          </p:pic>
          <p:pic>
            <p:nvPicPr>
              <p:cNvPr id="80" name="Picture 4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37" y="-428"/>
                <a:ext cx="710" cy="612"/>
              </a:xfrm>
              <a:prstGeom prst="rect">
                <a:avLst/>
              </a:prstGeom>
              <a:noFill/>
              <a:ln w="25400" algn="ctr">
                <a:noFill/>
                <a:miter lim="800000"/>
                <a:headEnd/>
                <a:tailEnd/>
              </a:ln>
            </p:spPr>
          </p:pic>
        </p:grpSp>
        <p:pic>
          <p:nvPicPr>
            <p:cNvPr id="77" name="Picture 4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7" y="1692"/>
              <a:ext cx="145" cy="177"/>
            </a:xfrm>
            <a:prstGeom prst="rect">
              <a:avLst/>
            </a:prstGeom>
            <a:noFill/>
            <a:ln w="25400" algn="ctr">
              <a:noFill/>
              <a:miter lim="800000"/>
              <a:headEnd/>
              <a:tailEnd/>
            </a:ln>
          </p:spPr>
        </p:pic>
      </p:grpSp>
      <p:sp>
        <p:nvSpPr>
          <p:cNvPr id="81" name="Text Box 461"/>
          <p:cNvSpPr txBox="1">
            <a:spLocks noChangeArrowheads="1"/>
          </p:cNvSpPr>
          <p:nvPr/>
        </p:nvSpPr>
        <p:spPr bwMode="auto">
          <a:xfrm>
            <a:off x="1758818" y="794753"/>
            <a:ext cx="2323561" cy="369332"/>
          </a:xfrm>
          <a:prstGeom prst="rect">
            <a:avLst/>
          </a:prstGeom>
          <a:noFill/>
          <a:ln w="9525" algn="ctr">
            <a:noFill/>
            <a:miter lim="800000"/>
            <a:headEnd/>
            <a:tailEnd/>
          </a:ln>
        </p:spPr>
        <p:txBody>
          <a:bodyPr wrap="square">
            <a:spAutoFit/>
          </a:bodyPr>
          <a:lstStyle/>
          <a:p>
            <a:pPr marL="0" marR="0" lvl="0" indent="0" algn="ctr" defTabSz="685891" eaLnBrk="1" fontAlgn="auto" latinLnBrk="0" hangingPunct="1">
              <a:lnSpc>
                <a:spcPct val="100000"/>
              </a:lnSpc>
              <a:spcBef>
                <a:spcPct val="50000"/>
              </a:spcBef>
              <a:spcAft>
                <a:spcPts val="0"/>
              </a:spcAft>
              <a:buClrTx/>
              <a:buSzTx/>
              <a:buFontTx/>
              <a:buNone/>
              <a:tabLst/>
              <a:defRPr/>
            </a:pPr>
            <a:r>
              <a:rPr kumimoji="0" lang="ja-JP" altLang="en-US" sz="1800" b="0" i="0" u="none" strike="noStrike" kern="0" cap="none" spc="0" normalizeH="0" baseline="0" noProof="0" dirty="0">
                <a:ln>
                  <a:noFill/>
                </a:ln>
                <a:solidFill>
                  <a:srgbClr val="435153"/>
                </a:solidFill>
                <a:effectLst/>
                <a:uLnTx/>
                <a:uFillTx/>
              </a:rPr>
              <a:t>物流（</a:t>
            </a:r>
            <a:r>
              <a:rPr kumimoji="0" lang="ja-JP" altLang="en-US" sz="1800" b="0" i="0" u="none" strike="noStrike" kern="0" cap="none" spc="0" normalizeH="0" baseline="0" noProof="0">
                <a:ln>
                  <a:noFill/>
                </a:ln>
                <a:solidFill>
                  <a:srgbClr val="435153"/>
                </a:solidFill>
                <a:effectLst/>
                <a:uLnTx/>
                <a:uFillTx/>
              </a:rPr>
              <a:t>原材料</a:t>
            </a:r>
            <a:r>
              <a:rPr kumimoji="0" lang="ja-JP" altLang="en-US" sz="1800" b="0" i="0" u="none" strike="noStrike" kern="0" cap="none" spc="0" normalizeH="0" baseline="0" noProof="0" smtClean="0">
                <a:ln>
                  <a:noFill/>
                </a:ln>
                <a:solidFill>
                  <a:srgbClr val="435153"/>
                </a:solidFill>
                <a:effectLst/>
                <a:uLnTx/>
                <a:uFillTx/>
              </a:rPr>
              <a:t>）倉庫</a:t>
            </a:r>
            <a:endParaRPr kumimoji="0" lang="en-US" sz="1800" b="0" i="0" u="none" strike="noStrike" kern="0" cap="none" spc="0" normalizeH="0" baseline="0" noProof="0" dirty="0">
              <a:ln>
                <a:noFill/>
              </a:ln>
              <a:solidFill>
                <a:srgbClr val="435153"/>
              </a:solidFill>
              <a:effectLst/>
              <a:uLnTx/>
              <a:uFillTx/>
            </a:endParaRPr>
          </a:p>
        </p:txBody>
      </p:sp>
      <p:sp>
        <p:nvSpPr>
          <p:cNvPr id="82" name="Title 1"/>
          <p:cNvSpPr txBox="1">
            <a:spLocks/>
          </p:cNvSpPr>
          <p:nvPr/>
        </p:nvSpPr>
        <p:spPr bwMode="auto">
          <a:xfrm>
            <a:off x="125042" y="104296"/>
            <a:ext cx="8659976" cy="62329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Arial"/>
                <a:ea typeface="ＭＳ Ｐゴシック" charset="0"/>
                <a:cs typeface="CiscoSans"/>
              </a:rPr>
              <a:t>用途とデバイス密度により選択  ハイブリット型</a:t>
            </a:r>
            <a:endParaRPr kumimoji="0" lang="ja-JP" altLang="en-US" sz="3200" b="0" i="0" u="none" strike="noStrike" kern="1200" cap="none" spc="0" normalizeH="0" baseline="0" noProof="0" dirty="0">
              <a:ln>
                <a:noFill/>
              </a:ln>
              <a:solidFill>
                <a:srgbClr val="676767"/>
              </a:solidFill>
              <a:effectLst/>
              <a:uLnTx/>
              <a:uFillTx/>
              <a:latin typeface="Arial"/>
              <a:ea typeface="ＭＳ Ｐゴシック" charset="0"/>
              <a:cs typeface="CiscoSans"/>
            </a:endParaRPr>
          </a:p>
        </p:txBody>
      </p:sp>
      <p:sp>
        <p:nvSpPr>
          <p:cNvPr id="83" name="Rounded Rectangle 82"/>
          <p:cNvSpPr/>
          <p:nvPr/>
        </p:nvSpPr>
        <p:spPr>
          <a:xfrm>
            <a:off x="1508758" y="727588"/>
            <a:ext cx="7517796" cy="2128473"/>
          </a:xfrm>
          <a:prstGeom prst="roundRect">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pic>
        <p:nvPicPr>
          <p:cNvPr id="84" name="Picture 5" descr="C:\Users\waaraya\AppData\Local\Microsoft\Windows\Temporary Internet Files\Content.IE5\TGVM31MK\MC900079072[1].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42030" y="3425278"/>
            <a:ext cx="1228730" cy="520541"/>
          </a:xfrm>
          <a:prstGeom prst="rect">
            <a:avLst/>
          </a:prstGeom>
          <a:noFill/>
        </p:spPr>
      </p:pic>
      <p:sp>
        <p:nvSpPr>
          <p:cNvPr id="85" name="Text Box 12"/>
          <p:cNvSpPr txBox="1">
            <a:spLocks noChangeArrowheads="1"/>
          </p:cNvSpPr>
          <p:nvPr/>
        </p:nvSpPr>
        <p:spPr bwMode="auto">
          <a:xfrm>
            <a:off x="7277895" y="4115690"/>
            <a:ext cx="1430554" cy="301009"/>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海外工場</a:t>
            </a:r>
            <a:endParaRPr kumimoji="0" lang="en-US" sz="1400" b="0" i="0" u="none" strike="noStrike" kern="0" cap="none" spc="0" normalizeH="0" baseline="0" noProof="0" dirty="0">
              <a:ln>
                <a:noFill/>
              </a:ln>
              <a:solidFill>
                <a:srgbClr val="435153"/>
              </a:solidFill>
              <a:effectLst/>
              <a:uLnTx/>
              <a:uFillTx/>
            </a:endParaRPr>
          </a:p>
        </p:txBody>
      </p:sp>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8561" y="3309606"/>
            <a:ext cx="812511" cy="924785"/>
          </a:xfrm>
          <a:prstGeom prst="rect">
            <a:avLst/>
          </a:prstGeom>
        </p:spPr>
      </p:pic>
      <p:sp>
        <p:nvSpPr>
          <p:cNvPr id="87" name="Text Box 12"/>
          <p:cNvSpPr txBox="1">
            <a:spLocks noChangeArrowheads="1"/>
          </p:cNvSpPr>
          <p:nvPr/>
        </p:nvSpPr>
        <p:spPr bwMode="auto">
          <a:xfrm>
            <a:off x="1386617" y="4206907"/>
            <a:ext cx="1430554" cy="301009"/>
          </a:xfrm>
          <a:prstGeom prst="rect">
            <a:avLst/>
          </a:prstGeom>
          <a:noFill/>
          <a:ln w="9525" algn="ctr">
            <a:noFill/>
            <a:miter lim="800000"/>
            <a:headEnd/>
            <a:tailEnd/>
          </a:ln>
        </p:spPr>
        <p:txBody>
          <a:bodyPr lIns="82124" tIns="41061" rIns="82124" bIns="41061"/>
          <a:lstStyle/>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小規模</a:t>
            </a:r>
            <a:endParaRPr kumimoji="0" lang="en-US" altLang="ja-JP" sz="1400" b="0" i="0" u="none" strike="noStrike" kern="0" cap="none" spc="0" normalizeH="0" baseline="0" noProof="0" dirty="0" smtClean="0">
              <a:ln>
                <a:noFill/>
              </a:ln>
              <a:solidFill>
                <a:srgbClr val="435153"/>
              </a:solidFill>
              <a:effectLst/>
              <a:uLnTx/>
              <a:uFillTx/>
            </a:endParaRPr>
          </a:p>
          <a:p>
            <a:pPr marL="139322" marR="0" lvl="0" indent="-139322"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関連会社</a:t>
            </a:r>
            <a:endParaRPr kumimoji="0" lang="en-US" sz="1400" b="0" i="0" u="none" strike="noStrike" kern="0" cap="none" spc="0" normalizeH="0" baseline="0" noProof="0" dirty="0">
              <a:ln>
                <a:noFill/>
              </a:ln>
              <a:solidFill>
                <a:srgbClr val="435153"/>
              </a:solidFill>
              <a:effectLst/>
              <a:uLnTx/>
              <a:uFillTx/>
            </a:endParaRPr>
          </a:p>
        </p:txBody>
      </p:sp>
      <p:pic>
        <p:nvPicPr>
          <p:cNvPr id="88" name="Picture 8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22744" y="3379284"/>
            <a:ext cx="1206832" cy="774698"/>
          </a:xfrm>
          <a:prstGeom prst="rect">
            <a:avLst/>
          </a:prstGeom>
        </p:spPr>
      </p:pic>
      <p:sp>
        <p:nvSpPr>
          <p:cNvPr id="89" name="TextBox 88"/>
          <p:cNvSpPr txBox="1"/>
          <p:nvPr/>
        </p:nvSpPr>
        <p:spPr>
          <a:xfrm>
            <a:off x="132361" y="1454084"/>
            <a:ext cx="122982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オンプレ型</a:t>
            </a:r>
            <a:endParaRPr kumimoji="0" lang="en-US" altLang="ja-JP" sz="18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シスコ</a:t>
            </a:r>
            <a:endParaRPr kumimoji="0" lang="en-US" altLang="ja-JP" sz="1800" b="0" i="0" u="none" strike="noStrike" kern="0" cap="none" spc="0" normalizeH="0" baseline="0" noProof="0" dirty="0" smtClean="0">
              <a:ln>
                <a:noFill/>
              </a:ln>
              <a:solidFill>
                <a:srgbClr val="676767"/>
              </a:solidFill>
              <a:effectLst/>
              <a:uLnTx/>
              <a:uFillTx/>
            </a:endParaRPr>
          </a:p>
        </p:txBody>
      </p:sp>
      <p:sp>
        <p:nvSpPr>
          <p:cNvPr id="90" name="Rounded Rectangle 89"/>
          <p:cNvSpPr/>
          <p:nvPr/>
        </p:nvSpPr>
        <p:spPr>
          <a:xfrm>
            <a:off x="1508459" y="2944593"/>
            <a:ext cx="7517796" cy="2128473"/>
          </a:xfrm>
          <a:prstGeom prst="roundRect">
            <a:avLst/>
          </a:prstGeom>
          <a:noFill/>
          <a:ln w="25400" cap="flat" cmpd="sng" algn="ctr">
            <a:solidFill>
              <a:srgbClr val="57B74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
        <p:nvSpPr>
          <p:cNvPr id="91" name="Text Box 59"/>
          <p:cNvSpPr txBox="1">
            <a:spLocks noChangeArrowheads="1"/>
          </p:cNvSpPr>
          <p:nvPr/>
        </p:nvSpPr>
        <p:spPr bwMode="auto">
          <a:xfrm>
            <a:off x="4023680" y="4181338"/>
            <a:ext cx="1793875" cy="470722"/>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保養所</a:t>
            </a:r>
            <a:endParaRPr kumimoji="0" lang="en-US" altLang="ja-JP" sz="14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435153"/>
                </a:solidFill>
                <a:effectLst/>
                <a:uLnTx/>
                <a:uFillTx/>
              </a:rPr>
              <a:t>研修施設</a:t>
            </a:r>
            <a:endParaRPr kumimoji="0" lang="en-US" altLang="ja-JP" sz="1400" b="0" i="0" u="none" strike="noStrike" kern="0" cap="none" spc="0" normalizeH="0" baseline="0" noProof="0" dirty="0">
              <a:ln>
                <a:noFill/>
              </a:ln>
              <a:solidFill>
                <a:srgbClr val="435153"/>
              </a:solidFill>
              <a:effectLst/>
              <a:uLnTx/>
              <a:uFillTx/>
            </a:endParaRPr>
          </a:p>
        </p:txBody>
      </p:sp>
      <p:sp>
        <p:nvSpPr>
          <p:cNvPr id="92" name="TextBox 91"/>
          <p:cNvSpPr txBox="1"/>
          <p:nvPr/>
        </p:nvSpPr>
        <p:spPr>
          <a:xfrm>
            <a:off x="184156" y="3322459"/>
            <a:ext cx="116891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676767"/>
                </a:solidFill>
                <a:effectLst/>
                <a:uLnTx/>
                <a:uFillTx/>
              </a:rPr>
              <a:t>クラウド型</a:t>
            </a:r>
            <a:endParaRPr kumimoji="0" lang="en-US" altLang="ja-JP" sz="18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676767"/>
                </a:solidFill>
                <a:effectLst/>
                <a:uLnTx/>
                <a:uFillTx/>
              </a:rPr>
              <a:t>Meraki</a:t>
            </a:r>
          </a:p>
        </p:txBody>
      </p:sp>
      <p:pic>
        <p:nvPicPr>
          <p:cNvPr id="93" name="Picture 9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47301" y="1883099"/>
            <a:ext cx="939030" cy="939030"/>
          </a:xfrm>
          <a:prstGeom prst="rect">
            <a:avLst/>
          </a:prstGeom>
        </p:spPr>
      </p:pic>
      <p:sp>
        <p:nvSpPr>
          <p:cNvPr id="94" name="TextBox 93"/>
          <p:cNvSpPr txBox="1"/>
          <p:nvPr/>
        </p:nvSpPr>
        <p:spPr>
          <a:xfrm>
            <a:off x="6446705" y="2095698"/>
            <a:ext cx="1539204"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高密度対応</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多数の</a:t>
            </a:r>
            <a:r>
              <a:rPr kumimoji="0" lang="en-US" altLang="ja-JP" sz="1200" b="0" i="0" u="none" strike="noStrike" kern="0" cap="none" spc="0" normalizeH="0" baseline="0" noProof="0" dirty="0" smtClean="0">
                <a:ln>
                  <a:noFill/>
                </a:ln>
                <a:solidFill>
                  <a:srgbClr val="676767"/>
                </a:solidFill>
                <a:effectLst/>
                <a:uLnTx/>
                <a:uFillTx/>
              </a:rPr>
              <a:t>AP</a:t>
            </a:r>
            <a:r>
              <a:rPr kumimoji="0" lang="ja-JP" altLang="en-US" sz="1200" b="0" i="0" u="none" strike="noStrike" kern="0" cap="none" spc="0" normalizeH="0" baseline="0" noProof="0" dirty="0" smtClean="0">
                <a:ln>
                  <a:noFill/>
                </a:ln>
                <a:solidFill>
                  <a:srgbClr val="676767"/>
                </a:solidFill>
                <a:effectLst/>
                <a:uLnTx/>
                <a:uFillTx/>
              </a:rPr>
              <a:t>の管理</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デバイス増加</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高度アプリケーション</a:t>
            </a:r>
          </a:p>
        </p:txBody>
      </p:sp>
      <p:sp>
        <p:nvSpPr>
          <p:cNvPr id="95" name="TextBox 94"/>
          <p:cNvSpPr txBox="1"/>
          <p:nvPr/>
        </p:nvSpPr>
        <p:spPr>
          <a:xfrm>
            <a:off x="8069434" y="1125105"/>
            <a:ext cx="95090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セキュリティ</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耐環境</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電波干渉</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6" name="TextBox 95"/>
          <p:cNvSpPr txBox="1"/>
          <p:nvPr/>
        </p:nvSpPr>
        <p:spPr>
          <a:xfrm>
            <a:off x="5084523" y="1095828"/>
            <a:ext cx="95090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安定稼働</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セキュリティ</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耐環境</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電波干渉</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7" name="TextBox 96"/>
          <p:cNvSpPr txBox="1"/>
          <p:nvPr/>
        </p:nvSpPr>
        <p:spPr>
          <a:xfrm>
            <a:off x="3121322" y="2218273"/>
            <a:ext cx="95090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セキュリティ</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耐環境</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電波干渉</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98" name="TextBox 97"/>
          <p:cNvSpPr txBox="1"/>
          <p:nvPr/>
        </p:nvSpPr>
        <p:spPr>
          <a:xfrm>
            <a:off x="1758818" y="4619481"/>
            <a:ext cx="954107"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遠隔地</a:t>
            </a:r>
            <a:endParaRPr kumimoji="0" lang="en-US" altLang="ja-JP" sz="1200" b="0" i="0" u="none" strike="noStrike" kern="0" cap="none" spc="0" normalizeH="0" baseline="0" noProof="0" dirty="0" smtClean="0">
              <a:ln>
                <a:noFill/>
              </a:ln>
              <a:solidFill>
                <a:srgbClr val="676767"/>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管理者不在</a:t>
            </a:r>
            <a:endParaRPr kumimoji="0" lang="en-US" sz="1200" b="0" i="0" u="none" strike="noStrike" kern="0" cap="none" spc="0" normalizeH="0" baseline="0" noProof="0" dirty="0" smtClean="0">
              <a:ln>
                <a:noFill/>
              </a:ln>
              <a:solidFill>
                <a:srgbClr val="676767"/>
              </a:solidFill>
              <a:effectLst/>
              <a:uLnTx/>
              <a:uFillTx/>
            </a:endParaRPr>
          </a:p>
        </p:txBody>
      </p:sp>
      <p:sp>
        <p:nvSpPr>
          <p:cNvPr id="99" name="TextBox 98"/>
          <p:cNvSpPr txBox="1"/>
          <p:nvPr/>
        </p:nvSpPr>
        <p:spPr>
          <a:xfrm>
            <a:off x="3208749" y="4800107"/>
            <a:ext cx="646331"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676767"/>
                </a:solidFill>
                <a:effectLst/>
                <a:uLnTx/>
                <a:uFillTx/>
              </a:rPr>
              <a:t>遠隔地</a:t>
            </a:r>
            <a:endParaRPr kumimoji="0" lang="en-US" altLang="ja-JP" sz="1200" b="0" i="0" u="none" strike="noStrike" kern="0" cap="none" spc="0" normalizeH="0" baseline="0" noProof="0" dirty="0" smtClean="0">
              <a:ln>
                <a:noFill/>
              </a:ln>
              <a:solidFill>
                <a:srgbClr val="676767"/>
              </a:solidFill>
              <a:effectLst/>
              <a:uLnTx/>
              <a:uFillTx/>
            </a:endParaRPr>
          </a:p>
        </p:txBody>
      </p:sp>
      <p:sp>
        <p:nvSpPr>
          <p:cNvPr id="100" name="Text Box 59"/>
          <p:cNvSpPr txBox="1">
            <a:spLocks noChangeArrowheads="1"/>
          </p:cNvSpPr>
          <p:nvPr/>
        </p:nvSpPr>
        <p:spPr bwMode="auto">
          <a:xfrm>
            <a:off x="4046895" y="4691986"/>
            <a:ext cx="1793875"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業務対策</a:t>
            </a:r>
            <a:endParaRPr kumimoji="0" lang="en-US" altLang="ja-JP" sz="12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役員対応</a:t>
            </a:r>
            <a:endParaRPr kumimoji="0" lang="en-US" altLang="ja-JP" sz="1200" b="0" i="0" u="none" strike="noStrike" kern="0" cap="none" spc="0" normalizeH="0" baseline="0" noProof="0" dirty="0">
              <a:ln>
                <a:noFill/>
              </a:ln>
              <a:solidFill>
                <a:srgbClr val="435153"/>
              </a:solidFill>
              <a:effectLst/>
              <a:uLnTx/>
              <a:uFillTx/>
            </a:endParaRPr>
          </a:p>
        </p:txBody>
      </p:sp>
      <p:sp>
        <p:nvSpPr>
          <p:cNvPr id="101" name="Text Box 59"/>
          <p:cNvSpPr txBox="1">
            <a:spLocks noChangeArrowheads="1"/>
          </p:cNvSpPr>
          <p:nvPr/>
        </p:nvSpPr>
        <p:spPr bwMode="auto">
          <a:xfrm>
            <a:off x="5817555" y="4411819"/>
            <a:ext cx="1338707"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セキュリティ</a:t>
            </a:r>
            <a:endParaRPr kumimoji="0" lang="en-US" altLang="ja-JP" sz="12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業務効率化</a:t>
            </a:r>
            <a:endParaRPr kumimoji="0" lang="en-US" altLang="ja-JP" sz="1200" b="0" i="0" u="none" strike="noStrike" kern="0" cap="none" spc="0" normalizeH="0" baseline="0" noProof="0" dirty="0">
              <a:ln>
                <a:noFill/>
              </a:ln>
              <a:solidFill>
                <a:srgbClr val="435153"/>
              </a:solidFill>
              <a:effectLst/>
              <a:uLnTx/>
              <a:uFillTx/>
            </a:endParaRPr>
          </a:p>
        </p:txBody>
      </p:sp>
      <p:sp>
        <p:nvSpPr>
          <p:cNvPr id="102" name="Text Box 59"/>
          <p:cNvSpPr txBox="1">
            <a:spLocks noChangeArrowheads="1"/>
          </p:cNvSpPr>
          <p:nvPr/>
        </p:nvSpPr>
        <p:spPr bwMode="auto">
          <a:xfrm>
            <a:off x="7297331" y="4384784"/>
            <a:ext cx="1338707" cy="415323"/>
          </a:xfrm>
          <a:prstGeom prst="rect">
            <a:avLst/>
          </a:prstGeom>
          <a:noFill/>
          <a:ln w="9525" algn="ctr">
            <a:noFill/>
            <a:miter lim="800000"/>
            <a:headEnd/>
            <a:tailEnd/>
          </a:ln>
        </p:spPr>
        <p:txBody>
          <a:bodyPr wrap="square" lIns="82124" tIns="41061" rIns="82124" bIns="41061">
            <a:spAutoFit/>
          </a:bodyPr>
          <a:lstStyle/>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セキュリティ</a:t>
            </a:r>
            <a:endParaRPr kumimoji="0" lang="en-US" altLang="ja-JP" sz="1200" b="0" i="0" u="none" strike="noStrike" kern="0" cap="none" spc="0" normalizeH="0" baseline="0" noProof="0" dirty="0" smtClean="0">
              <a:ln>
                <a:noFill/>
              </a:ln>
              <a:solidFill>
                <a:srgbClr val="435153"/>
              </a:solidFill>
              <a:effectLst/>
              <a:uLnTx/>
              <a:uFillTx/>
            </a:endParaRPr>
          </a:p>
          <a:p>
            <a:pPr marL="0" marR="0" lvl="0" indent="0" algn="ctr" defTabSz="610872" eaLnBrk="0" fontAlgn="auto" latinLnBrk="0" hangingPunct="0">
              <a:lnSpc>
                <a:spcPct val="9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435153"/>
                </a:solidFill>
                <a:effectLst/>
                <a:uLnTx/>
                <a:uFillTx/>
              </a:rPr>
              <a:t>業務効率化</a:t>
            </a:r>
            <a:endParaRPr kumimoji="0" lang="en-US" altLang="ja-JP" sz="1200" b="0" i="0" u="none" strike="noStrike" kern="0" cap="none" spc="0" normalizeH="0" baseline="0" noProof="0" dirty="0">
              <a:ln>
                <a:noFill/>
              </a:ln>
              <a:solidFill>
                <a:srgbClr val="435153"/>
              </a:solidFill>
              <a:effectLst/>
              <a:uLnTx/>
              <a:uFillTx/>
            </a:endParaRPr>
          </a:p>
        </p:txBody>
      </p:sp>
      <p:sp>
        <p:nvSpPr>
          <p:cNvPr id="103" name="Rounded Rectangle 102"/>
          <p:cNvSpPr/>
          <p:nvPr/>
        </p:nvSpPr>
        <p:spPr>
          <a:xfrm>
            <a:off x="2599271" y="2886287"/>
            <a:ext cx="5099715" cy="580678"/>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FFFF"/>
                </a:solidFill>
                <a:effectLst/>
                <a:uLnTx/>
                <a:uFillTx/>
                <a:latin typeface="Arial"/>
                <a:ea typeface="ＭＳ Ｐゴシック" charset="-128"/>
                <a:cs typeface=""/>
              </a:rPr>
              <a:t>MX</a:t>
            </a:r>
            <a:r>
              <a:rPr kumimoji="0" lang="ja-JP" altLang="en-US" sz="1800" b="0" i="0" u="none" strike="noStrike" kern="0" cap="none" spc="0" normalizeH="0" baseline="0" noProof="0" dirty="0" smtClean="0">
                <a:ln>
                  <a:noFill/>
                </a:ln>
                <a:solidFill>
                  <a:srgbClr val="FFFFFF"/>
                </a:solidFill>
                <a:effectLst/>
                <a:uLnTx/>
                <a:uFillTx/>
                <a:latin typeface="Arial"/>
                <a:ea typeface="ＭＳ Ｐゴシック" charset="-128"/>
                <a:cs typeface=""/>
              </a:rPr>
              <a:t>（</a:t>
            </a:r>
            <a:r>
              <a:rPr kumimoji="0" lang="en-US" altLang="ja-JP" sz="1800" b="0" i="0" u="none" strike="noStrike" kern="0" cap="none" spc="0" normalizeH="0" baseline="0" noProof="0" dirty="0" smtClean="0">
                <a:ln>
                  <a:noFill/>
                </a:ln>
                <a:solidFill>
                  <a:srgbClr val="FFFFFF"/>
                </a:solidFill>
                <a:effectLst/>
                <a:uLnTx/>
                <a:uFillTx/>
                <a:latin typeface="Arial"/>
                <a:ea typeface="ＭＳ Ｐゴシック" charset="-128"/>
                <a:cs typeface=""/>
              </a:rPr>
              <a:t>VPN)</a:t>
            </a:r>
            <a:r>
              <a:rPr kumimoji="0" lang="ja-JP" altLang="en-US" sz="1800" b="0" i="0" u="none" strike="noStrike" kern="0" cap="none" spc="0" normalizeH="0" baseline="0" noProof="0" dirty="0" smtClean="0">
                <a:ln>
                  <a:noFill/>
                </a:ln>
                <a:solidFill>
                  <a:srgbClr val="FFFFFF"/>
                </a:solidFill>
                <a:effectLst/>
                <a:uLnTx/>
                <a:uFillTx/>
                <a:latin typeface="Arial"/>
                <a:ea typeface="ＭＳ Ｐゴシック" charset="-128"/>
                <a:cs typeface=""/>
              </a:rPr>
              <a:t>　＋　</a:t>
            </a:r>
            <a:r>
              <a:rPr kumimoji="0" lang="en-US" altLang="ja-JP" sz="1800" b="0" i="0" u="none" strike="noStrike" kern="0" cap="none" spc="0" normalizeH="0" baseline="0" noProof="0" dirty="0" smtClean="0">
                <a:ln>
                  <a:noFill/>
                </a:ln>
                <a:solidFill>
                  <a:srgbClr val="FFFFFF"/>
                </a:solidFill>
                <a:effectLst/>
                <a:uLnTx/>
                <a:uFillTx/>
                <a:latin typeface="Arial"/>
                <a:ea typeface="ＭＳ Ｐゴシック" charset="-128"/>
                <a:cs typeface=""/>
              </a:rPr>
              <a:t>MR (</a:t>
            </a:r>
            <a:r>
              <a:rPr kumimoji="0" lang="ja-JP" altLang="en-US" sz="1800" b="0" i="0" u="none" strike="noStrike" kern="0" cap="none" spc="0" normalizeH="0" baseline="0" noProof="0" dirty="0" smtClean="0">
                <a:ln>
                  <a:noFill/>
                </a:ln>
                <a:solidFill>
                  <a:srgbClr val="FFFFFF"/>
                </a:solidFill>
                <a:effectLst/>
                <a:uLnTx/>
                <a:uFillTx/>
                <a:latin typeface="Arial"/>
                <a:ea typeface="ＭＳ Ｐゴシック" charset="-128"/>
                <a:cs typeface=""/>
              </a:rPr>
              <a:t>無線</a:t>
            </a:r>
            <a:r>
              <a:rPr kumimoji="0" lang="en-US" altLang="ja-JP" sz="1800" b="0" i="0" u="none" strike="noStrike" kern="0" cap="none" spc="0" normalizeH="0" baseline="0" noProof="0" dirty="0" smtClean="0">
                <a:ln>
                  <a:noFill/>
                </a:ln>
                <a:solidFill>
                  <a:srgbClr val="FFFFFF"/>
                </a:solidFill>
                <a:effectLst/>
                <a:uLnTx/>
                <a:uFillTx/>
                <a:latin typeface="Arial"/>
                <a:ea typeface="ＭＳ Ｐゴシック" charset="-128"/>
                <a:cs typeface=""/>
              </a:rPr>
              <a:t>LAN)</a:t>
            </a: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pic>
        <p:nvPicPr>
          <p:cNvPr id="104" name="Picture 10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63574" y="2095698"/>
            <a:ext cx="940070" cy="940070"/>
          </a:xfrm>
          <a:prstGeom prst="rect">
            <a:avLst/>
          </a:prstGeom>
        </p:spPr>
      </p:pic>
      <p:sp>
        <p:nvSpPr>
          <p:cNvPr id="105" name="Rounded Rectangle 104"/>
          <p:cNvSpPr/>
          <p:nvPr/>
        </p:nvSpPr>
        <p:spPr>
          <a:xfrm>
            <a:off x="2565017" y="1278265"/>
            <a:ext cx="5099715" cy="580678"/>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Arial"/>
                <a:ea typeface=""/>
                <a:cs typeface=""/>
              </a:rPr>
              <a:t>Catalyst  +  </a:t>
            </a:r>
            <a:r>
              <a:rPr kumimoji="0" lang="en-US" sz="1800" b="0" i="0" u="none" strike="noStrike" kern="0" cap="none" spc="0" normalizeH="0" baseline="0" noProof="0" dirty="0" err="1" smtClean="0">
                <a:ln>
                  <a:noFill/>
                </a:ln>
                <a:solidFill>
                  <a:srgbClr val="FFFFFF"/>
                </a:solidFill>
                <a:effectLst/>
                <a:uLnTx/>
                <a:uFillTx/>
                <a:latin typeface="Arial"/>
                <a:ea typeface=""/>
                <a:cs typeface=""/>
              </a:rPr>
              <a:t>Aironet</a:t>
            </a:r>
            <a:endParaRPr kumimoji="0" lang="en-US" sz="1800" b="0" i="0" u="none" strike="noStrike" kern="0" cap="none" spc="0" normalizeH="0" baseline="0" noProof="0" dirty="0" smtClean="0">
              <a:ln>
                <a:noFill/>
              </a:ln>
              <a:solidFill>
                <a:srgbClr val="FFFFFF"/>
              </a:solidFill>
              <a:effectLst/>
              <a:uLnTx/>
              <a:uFillTx/>
              <a:latin typeface="Arial"/>
              <a:ea typeface=""/>
              <a:cs typeface=""/>
            </a:endParaRPr>
          </a:p>
        </p:txBody>
      </p:sp>
    </p:spTree>
    <p:extLst>
      <p:ext uri="{BB962C8B-B14F-4D97-AF65-F5344CB8AC3E}">
        <p14:creationId xmlns:p14="http://schemas.microsoft.com/office/powerpoint/2010/main" val="1459076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1541077" y="-508"/>
            <a:ext cx="0" cy="5144008"/>
          </a:xfrm>
          <a:prstGeom prst="line">
            <a:avLst/>
          </a:prstGeom>
          <a:ln w="22225">
            <a:solidFill>
              <a:srgbClr val="214794">
                <a:lumMod val="60000"/>
                <a:lumOff val="40000"/>
              </a:srgbClr>
            </a:solidFill>
            <a:miter lim="400000"/>
            <a:tailEnd type="none"/>
          </a:ln>
        </p:spPr>
      </p:cxnSp>
      <p:sp>
        <p:nvSpPr>
          <p:cNvPr id="17" name="Oval 16"/>
          <p:cNvSpPr/>
          <p:nvPr/>
        </p:nvSpPr>
        <p:spPr>
          <a:xfrm>
            <a:off x="1491367" y="2972359"/>
            <a:ext cx="99421" cy="99421"/>
          </a:xfrm>
          <a:prstGeom prst="ellipse">
            <a:avLst/>
          </a:prstGeom>
          <a:solidFill>
            <a:srgbClr val="FFFFFF"/>
          </a:solidFill>
          <a:ln w="114300" cap="flat">
            <a:solidFill>
              <a:srgbClr val="214794">
                <a:lumMod val="60000"/>
                <a:lumOff val="40000"/>
              </a:srgbClr>
            </a:solidFill>
            <a:miter lim="400000"/>
          </a:ln>
          <a:effectLst/>
        </p:spPr>
        <p:txBody>
          <a:bodyPr wrap="square" lIns="0" tIns="0" rIns="0" bIns="0" numCol="1" anchor="ctr">
            <a:noAutofit/>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smtClean="0">
              <a:ln>
                <a:noFill/>
              </a:ln>
              <a:solidFill>
                <a:srgbClr val="2968AF"/>
              </a:solidFill>
              <a:effectLst>
                <a:outerShdw blurRad="38100" dist="12700" dir="5400000" rotWithShape="0">
                  <a:srgbClr val="000000">
                    <a:alpha val="50000"/>
                  </a:srgbClr>
                </a:outerShdw>
              </a:effectLst>
              <a:uLnTx/>
              <a:uFillTx/>
              <a:latin typeface="MS PGothic" charset="-128"/>
              <a:ea typeface="MS PGothic" charset="-128"/>
              <a:cs typeface="MS PGothic" charset="-128"/>
            </a:endParaRPr>
          </a:p>
        </p:txBody>
      </p:sp>
      <p:sp>
        <p:nvSpPr>
          <p:cNvPr id="18" name="Oval 17"/>
          <p:cNvSpPr/>
          <p:nvPr/>
        </p:nvSpPr>
        <p:spPr>
          <a:xfrm>
            <a:off x="1491367" y="994869"/>
            <a:ext cx="99421" cy="99421"/>
          </a:xfrm>
          <a:prstGeom prst="ellipse">
            <a:avLst/>
          </a:prstGeom>
          <a:solidFill>
            <a:srgbClr val="FFFFFF"/>
          </a:solidFill>
          <a:ln w="114300" cap="flat">
            <a:solidFill>
              <a:srgbClr val="214794">
                <a:lumMod val="60000"/>
                <a:lumOff val="40000"/>
              </a:srgbClr>
            </a:solidFill>
            <a:miter lim="400000"/>
          </a:ln>
          <a:effectLst/>
        </p:spPr>
        <p:txBody>
          <a:bodyPr wrap="square" lIns="0" tIns="0" rIns="0" bIns="0" numCol="1" anchor="ctr">
            <a:noAutofit/>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smtClean="0">
              <a:ln>
                <a:noFill/>
              </a:ln>
              <a:solidFill>
                <a:srgbClr val="2968AF"/>
              </a:solidFill>
              <a:effectLst>
                <a:outerShdw blurRad="38100" dist="12700" dir="5400000" rotWithShape="0">
                  <a:srgbClr val="000000">
                    <a:alpha val="50000"/>
                  </a:srgbClr>
                </a:outerShdw>
              </a:effectLst>
              <a:uLnTx/>
              <a:uFillTx/>
              <a:latin typeface="MS PGothic" charset="-128"/>
              <a:ea typeface="MS PGothic" charset="-128"/>
              <a:cs typeface="MS PGothic" charset="-128"/>
            </a:endParaRPr>
          </a:p>
        </p:txBody>
      </p:sp>
      <p:sp>
        <p:nvSpPr>
          <p:cNvPr id="19" name="Oval 18"/>
          <p:cNvSpPr/>
          <p:nvPr/>
        </p:nvSpPr>
        <p:spPr>
          <a:xfrm>
            <a:off x="1483352" y="1894618"/>
            <a:ext cx="99421" cy="99421"/>
          </a:xfrm>
          <a:prstGeom prst="ellipse">
            <a:avLst/>
          </a:prstGeom>
          <a:solidFill>
            <a:srgbClr val="FFFFFF"/>
          </a:solidFill>
          <a:ln w="114300" cap="flat">
            <a:solidFill>
              <a:srgbClr val="214794">
                <a:lumMod val="60000"/>
                <a:lumOff val="40000"/>
              </a:srgbClr>
            </a:solidFill>
            <a:miter lim="400000"/>
          </a:ln>
          <a:effectLst/>
        </p:spPr>
        <p:txBody>
          <a:bodyPr wrap="square" lIns="0" tIns="0" rIns="0" bIns="0" numCol="1" anchor="ctr">
            <a:noAutofit/>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smtClean="0">
              <a:ln>
                <a:noFill/>
              </a:ln>
              <a:solidFill>
                <a:srgbClr val="2968AF"/>
              </a:solidFill>
              <a:effectLst>
                <a:outerShdw blurRad="38100" dist="12700" dir="5400000" rotWithShape="0">
                  <a:srgbClr val="000000">
                    <a:alpha val="50000"/>
                  </a:srgbClr>
                </a:outerShdw>
              </a:effectLst>
              <a:uLnTx/>
              <a:uFillTx/>
              <a:latin typeface="MS PGothic" charset="-128"/>
              <a:ea typeface="MS PGothic" charset="-128"/>
              <a:cs typeface="MS PGothic" charset="-128"/>
            </a:endParaRPr>
          </a:p>
        </p:txBody>
      </p:sp>
      <p:pic>
        <p:nvPicPr>
          <p:cNvPr id="20" name="Picture 2" descr="C:\Users\spius\Pictures\cisco logo blue gradient.png"/>
          <p:cNvPicPr>
            <a:picLocks noChangeAspect="1" noChangeArrowheads="1"/>
          </p:cNvPicPr>
          <p:nvPr/>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1" name="Group 20"/>
          <p:cNvGrpSpPr/>
          <p:nvPr/>
        </p:nvGrpSpPr>
        <p:grpSpPr>
          <a:xfrm>
            <a:off x="1533062" y="0"/>
            <a:ext cx="0" cy="5159534"/>
            <a:chOff x="915576" y="195278"/>
            <a:chExt cx="0" cy="5159534"/>
          </a:xfrm>
        </p:grpSpPr>
        <p:cxnSp>
          <p:nvCxnSpPr>
            <p:cNvPr id="22" name="Straight Connector 21"/>
            <p:cNvCxnSpPr/>
            <p:nvPr/>
          </p:nvCxnSpPr>
          <p:spPr>
            <a:xfrm>
              <a:off x="915576" y="195278"/>
              <a:ext cx="0" cy="799425"/>
            </a:xfrm>
            <a:prstGeom prst="line">
              <a:avLst/>
            </a:prstGeom>
            <a:ln w="22225">
              <a:solidFill>
                <a:srgbClr val="214794">
                  <a:lumMod val="60000"/>
                  <a:lumOff val="40000"/>
                </a:srgbClr>
              </a:solidFill>
              <a:miter lim="400000"/>
              <a:tailEnd type="none"/>
            </a:ln>
          </p:spPr>
        </p:cxnSp>
        <p:cxnSp>
          <p:nvCxnSpPr>
            <p:cNvPr id="23" name="Straight Connector 22"/>
            <p:cNvCxnSpPr/>
            <p:nvPr/>
          </p:nvCxnSpPr>
          <p:spPr>
            <a:xfrm>
              <a:off x="915576" y="1501326"/>
              <a:ext cx="0" cy="3853486"/>
            </a:xfrm>
            <a:prstGeom prst="line">
              <a:avLst/>
            </a:prstGeom>
            <a:ln w="22225">
              <a:solidFill>
                <a:srgbClr val="214794">
                  <a:lumMod val="60000"/>
                  <a:lumOff val="40000"/>
                </a:srgbClr>
              </a:solidFill>
              <a:miter lim="400000"/>
              <a:tailEnd type="none"/>
            </a:ln>
          </p:spPr>
        </p:cxnSp>
      </p:grpSp>
      <p:sp>
        <p:nvSpPr>
          <p:cNvPr id="24" name="Shape 537"/>
          <p:cNvSpPr/>
          <p:nvPr/>
        </p:nvSpPr>
        <p:spPr>
          <a:xfrm>
            <a:off x="1280871" y="795918"/>
            <a:ext cx="504384" cy="5043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alpha val="7000"/>
            </a:srgbClr>
          </a:solidFill>
          <a:ln w="22225" cap="flat" cmpd="sng" algn="ctr">
            <a:solidFill>
              <a:srgbClr val="214794">
                <a:lumMod val="60000"/>
                <a:lumOff val="40000"/>
              </a:srgbClr>
            </a:solidFill>
            <a:prstDash val="solid"/>
          </a:ln>
          <a:effectLst/>
        </p:spPr>
        <p:txBody>
          <a:bodyPr lIns="91428" tIns="45714" rIns="91428" bIns="45714"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2968AF"/>
              </a:solidFill>
              <a:effectLst/>
              <a:uLnTx/>
              <a:uFillTx/>
              <a:latin typeface="MS PGothic" charset="-128"/>
              <a:ea typeface="MS PGothic" charset="-128"/>
              <a:cs typeface="MS PGothic" charset="-128"/>
            </a:endParaRPr>
          </a:p>
        </p:txBody>
      </p:sp>
      <p:sp>
        <p:nvSpPr>
          <p:cNvPr id="25" name="Oval 24"/>
          <p:cNvSpPr/>
          <p:nvPr/>
        </p:nvSpPr>
        <p:spPr>
          <a:xfrm>
            <a:off x="1168138" y="683185"/>
            <a:ext cx="729850" cy="729850"/>
          </a:xfrm>
          <a:prstGeom prst="ellipse">
            <a:avLst/>
          </a:prstGeom>
          <a:noFill/>
          <a:ln w="25400" cap="flat">
            <a:solidFill>
              <a:srgbClr val="214794">
                <a:lumMod val="60000"/>
                <a:lumOff val="40000"/>
              </a:srgbClr>
            </a:solidFill>
            <a:miter lim="400000"/>
          </a:ln>
          <a:effectLst/>
        </p:spPr>
        <p:txBody>
          <a:bodyPr wrap="square" lIns="0" tIns="0" rIns="0" bIns="0" numCol="1" anchor="ctr">
            <a:noAutofit/>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smtClean="0">
              <a:ln>
                <a:noFill/>
              </a:ln>
              <a:solidFill>
                <a:srgbClr val="2968AF"/>
              </a:solidFill>
              <a:effectLst>
                <a:outerShdw blurRad="38100" dist="12700" dir="5400000" rotWithShape="0">
                  <a:srgbClr val="000000">
                    <a:alpha val="50000"/>
                  </a:srgbClr>
                </a:outerShdw>
              </a:effectLst>
              <a:uLnTx/>
              <a:uFillTx/>
              <a:latin typeface="MS PGothic" charset="-128"/>
              <a:ea typeface="MS PGothic" charset="-128"/>
              <a:cs typeface="MS PGothic" charset="-128"/>
            </a:endParaRPr>
          </a:p>
        </p:txBody>
      </p:sp>
      <p:sp>
        <p:nvSpPr>
          <p:cNvPr id="26" name="Oval 25"/>
          <p:cNvSpPr/>
          <p:nvPr/>
        </p:nvSpPr>
        <p:spPr>
          <a:xfrm>
            <a:off x="1085479" y="600526"/>
            <a:ext cx="895168" cy="895168"/>
          </a:xfrm>
          <a:prstGeom prst="ellipse">
            <a:avLst/>
          </a:prstGeom>
          <a:noFill/>
          <a:ln w="25400" cap="flat">
            <a:solidFill>
              <a:srgbClr val="214794">
                <a:lumMod val="60000"/>
                <a:lumOff val="40000"/>
              </a:srgbClr>
            </a:solidFill>
            <a:miter lim="400000"/>
          </a:ln>
          <a:effectLst/>
        </p:spPr>
        <p:txBody>
          <a:bodyPr wrap="square" lIns="0" tIns="0" rIns="0" bIns="0" numCol="1" anchor="ctr">
            <a:noAutofit/>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smtClean="0">
              <a:ln>
                <a:noFill/>
              </a:ln>
              <a:solidFill>
                <a:srgbClr val="2968AF"/>
              </a:solidFill>
              <a:effectLst>
                <a:outerShdw blurRad="38100" dist="12700" dir="5400000" rotWithShape="0">
                  <a:srgbClr val="000000">
                    <a:alpha val="50000"/>
                  </a:srgbClr>
                </a:outerShdw>
              </a:effectLst>
              <a:uLnTx/>
              <a:uFillTx/>
              <a:latin typeface="MS PGothic" charset="-128"/>
              <a:ea typeface="MS PGothic" charset="-128"/>
              <a:cs typeface="MS PGothic" charset="-128"/>
            </a:endParaRPr>
          </a:p>
        </p:txBody>
      </p:sp>
      <p:sp>
        <p:nvSpPr>
          <p:cNvPr id="27" name="TextBox 26"/>
          <p:cNvSpPr txBox="1"/>
          <p:nvPr/>
        </p:nvSpPr>
        <p:spPr>
          <a:xfrm>
            <a:off x="2176668" y="793679"/>
            <a:ext cx="4830168" cy="13849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シスコ　</a:t>
            </a:r>
            <a:r>
              <a:rPr kumimoji="0" lang="en-US" altLang="ja-JP" sz="2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Meraki</a:t>
            </a:r>
            <a:r>
              <a:rPr kumimoji="0" lang="ja-JP" altLang="en-US" sz="2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シリーズ　とは</a:t>
            </a:r>
            <a:endParaRPr kumimoji="0" lang="en-US" altLang="ja-JP" sz="2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28" name="TextBox 27"/>
          <p:cNvSpPr txBox="1"/>
          <p:nvPr/>
        </p:nvSpPr>
        <p:spPr>
          <a:xfrm>
            <a:off x="1801284" y="1855784"/>
            <a:ext cx="6479116"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クラウドネットワーク　業界のリーダー</a:t>
            </a:r>
            <a:endParaRPr kumimoji="0" 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2006</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年に</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MIT</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にて設立</a:t>
            </a:r>
            <a:r>
              <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20,000</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社以上のお客様へご提供</a:t>
            </a: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クラウド</a:t>
            </a: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ベース</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での</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マネージド</a:t>
            </a: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ネットワーク</a:t>
            </a: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ポートフォリオ</a:t>
            </a:r>
            <a:endParaRPr kumimoji="0" 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無線</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LAN</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、スイッチ、セキュリティ、</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WAN</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r>
              <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MDM</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、カメラ、（音声）</a:t>
            </a:r>
            <a:endParaRPr kumimoji="0" lang="en-US" altLang="ja-JP"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2012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年</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に</a:t>
            </a: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12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億</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ドル</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で</a:t>
            </a:r>
            <a:r>
              <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Cisco </a:t>
            </a:r>
            <a:r>
              <a:rPr kumimoji="0" lang="ja-JP" altLang="en-US"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が買収！</a:t>
            </a:r>
            <a:endParaRPr kumimoji="0" lang="en-US" altLang="ja-JP" sz="20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クラウド</a:t>
            </a:r>
            <a:r>
              <a:rPr kumimoji="0" lang="en-US"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ネットワーキング</a:t>
            </a:r>
            <a:r>
              <a:rPr kumimoji="0" lang="en-US"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グループ</a:t>
            </a:r>
            <a:endParaRPr kumimoji="0" lang="en-US"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Meraki </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テクノロジーへの投資増加</a:t>
            </a:r>
            <a:r>
              <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 (</a:t>
            </a:r>
            <a:r>
              <a:rPr kumimoji="0"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チーム増員や</a:t>
            </a:r>
            <a:r>
              <a:rPr kumimoji="0" 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R&amp;D)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29" name="Oval 28"/>
          <p:cNvSpPr/>
          <p:nvPr/>
        </p:nvSpPr>
        <p:spPr>
          <a:xfrm>
            <a:off x="1491367" y="3791151"/>
            <a:ext cx="99421" cy="99421"/>
          </a:xfrm>
          <a:prstGeom prst="ellipse">
            <a:avLst/>
          </a:prstGeom>
          <a:solidFill>
            <a:srgbClr val="FFFFFF"/>
          </a:solidFill>
          <a:ln w="114300" cap="flat">
            <a:solidFill>
              <a:srgbClr val="214794">
                <a:lumMod val="60000"/>
                <a:lumOff val="40000"/>
              </a:srgbClr>
            </a:solidFill>
            <a:miter lim="400000"/>
          </a:ln>
          <a:effectLst/>
        </p:spPr>
        <p:txBody>
          <a:bodyPr wrap="square" lIns="0" tIns="0" rIns="0" bIns="0" numCol="1" anchor="ctr">
            <a:noAutofit/>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smtClean="0">
              <a:ln>
                <a:noFill/>
              </a:ln>
              <a:solidFill>
                <a:srgbClr val="2968AF"/>
              </a:solidFill>
              <a:effectLst>
                <a:outerShdw blurRad="38100" dist="12700" dir="5400000" rotWithShape="0">
                  <a:srgbClr val="000000">
                    <a:alpha val="50000"/>
                  </a:srgbClr>
                </a:outerShdw>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576936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545885" y="2712191"/>
            <a:ext cx="2839402" cy="1153896"/>
            <a:chOff x="5701622" y="-556516"/>
            <a:chExt cx="3950148" cy="1840523"/>
          </a:xfrm>
        </p:grpSpPr>
        <p:pic>
          <p:nvPicPr>
            <p:cNvPr id="24" name="Picture 23" descr="dashboard_screenshots.jpg"/>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5701622" y="-556516"/>
              <a:ext cx="3950148" cy="1840523"/>
            </a:xfrm>
            <a:prstGeom prst="rect">
              <a:avLst/>
            </a:prstGeom>
          </p:spPr>
        </p:pic>
        <p:pic>
          <p:nvPicPr>
            <p:cNvPr id="25" name="Picture 24" descr="Screen Shot 2013-05-13 at 4.52.45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3231" y="-556516"/>
              <a:ext cx="2886626" cy="1824508"/>
            </a:xfrm>
            <a:prstGeom prst="rect">
              <a:avLst/>
            </a:prstGeom>
            <a:ln>
              <a:solidFill>
                <a:srgbClr val="BFBFBF"/>
              </a:solidFill>
            </a:ln>
            <a:effectLst>
              <a:reflection blurRad="6350" stA="42000" endA="300" endPos="10000" dir="5400000" sy="-100000" algn="bl" rotWithShape="0"/>
            </a:effectLst>
          </p:spPr>
        </p:pic>
      </p:grpSp>
      <p:sp>
        <p:nvSpPr>
          <p:cNvPr id="26" name="Rectangle 25"/>
          <p:cNvSpPr/>
          <p:nvPr/>
        </p:nvSpPr>
        <p:spPr>
          <a:xfrm>
            <a:off x="5683028" y="3780910"/>
            <a:ext cx="3250400" cy="878278"/>
          </a:xfrm>
          <a:prstGeom prst="rect">
            <a:avLst/>
          </a:prstGeom>
          <a:solidFill>
            <a:srgbClr val="FFFFFF"/>
          </a:solidFill>
          <a:ln w="25400" cap="flat" cmpd="sng" algn="ctr">
            <a:solidFill>
              <a:srgbClr val="676767">
                <a:alpha val="15000"/>
              </a:srgbClr>
            </a:solidFill>
            <a:prstDash val="solid"/>
          </a:ln>
          <a:effectLst>
            <a:outerShdw blurRad="50800" dist="76200" dir="2700000" algn="tl" rotWithShape="0">
              <a:srgbClr val="676767">
                <a:alpha val="7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6"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sp>
        <p:nvSpPr>
          <p:cNvPr id="27" name="Content Placeholder 4"/>
          <p:cNvSpPr txBox="1">
            <a:spLocks/>
          </p:cNvSpPr>
          <p:nvPr/>
        </p:nvSpPr>
        <p:spPr>
          <a:xfrm>
            <a:off x="5545885" y="3814369"/>
            <a:ext cx="3451214" cy="60642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69863" marR="0" lvl="0" indent="-169863" algn="ctr" defTabSz="684213" rtl="0" eaLnBrk="1" fontAlgn="base" latinLnBrk="0" hangingPunct="1">
              <a:lnSpc>
                <a:spcPct val="95000"/>
              </a:lnSpc>
              <a:spcBef>
                <a:spcPts val="1075"/>
              </a:spcBef>
              <a:spcAft>
                <a:spcPct val="0"/>
              </a:spcAft>
              <a:buClr>
                <a:srgbClr val="2968AF"/>
              </a:buClr>
              <a:buSzPct val="90000"/>
              <a:buFont typeface="Arial" charset="0"/>
              <a:buChar char="•"/>
              <a:tabLst/>
              <a:defRPr/>
            </a:pPr>
            <a:r>
              <a:rPr kumimoji="0" lang="ja-JP" altLang="en-US" sz="1200" b="0" i="0" u="none" strike="noStrike" kern="1200" cap="none" spc="0" normalizeH="0" baseline="0" noProof="0" smtClean="0">
                <a:ln>
                  <a:noFill/>
                </a:ln>
                <a:solidFill>
                  <a:srgbClr val="214794"/>
                </a:solidFill>
                <a:effectLst/>
                <a:uLnTx/>
                <a:uFillTx/>
                <a:latin typeface="MS PGothic" charset="-128"/>
                <a:ea typeface="MS PGothic" charset="-128"/>
                <a:cs typeface="MS PGothic" charset="-128"/>
              </a:rPr>
              <a:t>ネットワーク機器だけではなく</a:t>
            </a:r>
            <a:br>
              <a:rPr kumimoji="0" lang="ja-JP" altLang="en-US" sz="1200" b="0" i="0" u="none" strike="noStrike" kern="1200" cap="none" spc="0" normalizeH="0" baseline="0" noProof="0" smtClean="0">
                <a:ln>
                  <a:noFill/>
                </a:ln>
                <a:solidFill>
                  <a:srgbClr val="214794"/>
                </a:solidFill>
                <a:effectLst/>
                <a:uLnTx/>
                <a:uFillTx/>
                <a:latin typeface="MS PGothic" charset="-128"/>
                <a:ea typeface="MS PGothic" charset="-128"/>
                <a:cs typeface="MS PGothic" charset="-128"/>
              </a:rPr>
            </a:br>
            <a:r>
              <a:rPr kumimoji="0" lang="en-US" altLang="ja-JP" sz="1200" b="0" i="0" u="none" strike="noStrike" kern="1200" cap="none" spc="0" normalizeH="0" baseline="0" noProof="0" smtClean="0">
                <a:ln>
                  <a:noFill/>
                </a:ln>
                <a:solidFill>
                  <a:srgbClr val="214794"/>
                </a:solidFill>
                <a:effectLst/>
                <a:uLnTx/>
                <a:uFillTx/>
                <a:latin typeface="MS PGothic" charset="-128"/>
                <a:ea typeface="MS PGothic" charset="-128"/>
                <a:cs typeface="MS PGothic" charset="-128"/>
              </a:rPr>
              <a:t>IT</a:t>
            </a:r>
            <a:r>
              <a:rPr kumimoji="0" lang="ja-JP" altLang="en-US" sz="1200" b="0" i="0" u="none" strike="noStrike" kern="1200" cap="none" spc="0" normalizeH="0" baseline="0" noProof="0" smtClean="0">
                <a:ln>
                  <a:noFill/>
                </a:ln>
                <a:solidFill>
                  <a:srgbClr val="214794"/>
                </a:solidFill>
                <a:effectLst/>
                <a:uLnTx/>
                <a:uFillTx/>
                <a:latin typeface="MS PGothic" charset="-128"/>
                <a:ea typeface="MS PGothic" charset="-128"/>
                <a:cs typeface="MS PGothic" charset="-128"/>
              </a:rPr>
              <a:t>のエンドツーエンドを</a:t>
            </a:r>
          </a:p>
          <a:p>
            <a:pPr marL="169863" marR="0" lvl="0" indent="-169863" algn="ctr" defTabSz="684213" rtl="0" eaLnBrk="1" fontAlgn="base" latinLnBrk="0" hangingPunct="1">
              <a:lnSpc>
                <a:spcPct val="95000"/>
              </a:lnSpc>
              <a:spcBef>
                <a:spcPts val="1075"/>
              </a:spcBef>
              <a:spcAft>
                <a:spcPct val="0"/>
              </a:spcAft>
              <a:buClr>
                <a:srgbClr val="2968AF"/>
              </a:buClr>
              <a:buSzPct val="90000"/>
              <a:buFont typeface="Arial" charset="0"/>
              <a:buChar char="•"/>
              <a:tabLst/>
              <a:defRPr/>
            </a:pPr>
            <a:r>
              <a:rPr kumimoji="0" lang="ja-JP" altLang="en-US" sz="1400" b="1" i="0" u="sng" strike="noStrike" kern="1200" cap="none" spc="0" normalizeH="0" baseline="0" noProof="0" smtClean="0">
                <a:ln>
                  <a:noFill/>
                </a:ln>
                <a:solidFill>
                  <a:srgbClr val="214794"/>
                </a:solidFill>
                <a:effectLst/>
                <a:uLnTx/>
                <a:uFillTx/>
                <a:latin typeface="MS PGothic" charset="-128"/>
                <a:ea typeface="MS PGothic" charset="-128"/>
                <a:cs typeface="MS PGothic" charset="-128"/>
              </a:rPr>
              <a:t>一つのポイントから横断的に管理</a:t>
            </a:r>
            <a:endParaRPr kumimoji="0" lang="ja-JP" altLang="en-US" sz="1400" b="1" i="0" u="sng" strike="noStrike" kern="1200" cap="none" spc="0" normalizeH="0" baseline="0" noProof="0" dirty="0">
              <a:ln>
                <a:noFill/>
              </a:ln>
              <a:solidFill>
                <a:srgbClr val="214794"/>
              </a:solidFill>
              <a:effectLst/>
              <a:uLnTx/>
              <a:uFillTx/>
              <a:latin typeface="MS PGothic" charset="-128"/>
              <a:ea typeface="MS PGothic" charset="-128"/>
              <a:cs typeface="MS PGothic" charset="-128"/>
            </a:endParaRPr>
          </a:p>
        </p:txBody>
      </p:sp>
      <p:sp>
        <p:nvSpPr>
          <p:cNvPr id="28" name="Title 1"/>
          <p:cNvSpPr txBox="1">
            <a:spLocks/>
          </p:cNvSpPr>
          <p:nvPr/>
        </p:nvSpPr>
        <p:spPr bwMode="auto">
          <a:xfrm>
            <a:off x="204993" y="279632"/>
            <a:ext cx="7886700" cy="368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3200" b="0" i="0" u="none" strike="noStrike" kern="1200" cap="none" spc="0" normalizeH="0" baseline="0" noProof="0" smtClean="0">
                <a:ln>
                  <a:noFill/>
                </a:ln>
                <a:solidFill>
                  <a:srgbClr val="000000"/>
                </a:solidFill>
                <a:effectLst/>
                <a:uLnTx/>
                <a:uFillTx/>
                <a:latin typeface="MS PGothic" charset="-128"/>
                <a:ea typeface="MS PGothic" charset="-128"/>
                <a:cs typeface="MS PGothic" charset="-128"/>
              </a:rPr>
              <a:t>Meraki </a:t>
            </a:r>
            <a:r>
              <a:rPr kumimoji="0" lang="ja-JP" altLang="en-US" sz="3200" b="0" i="0" u="none" strike="noStrike" kern="1200" cap="none" spc="0" normalizeH="0" baseline="0" noProof="0" smtClean="0">
                <a:ln>
                  <a:noFill/>
                </a:ln>
                <a:solidFill>
                  <a:srgbClr val="000000"/>
                </a:solidFill>
                <a:effectLst/>
                <a:uLnTx/>
                <a:uFillTx/>
                <a:latin typeface="MS PGothic" charset="-128"/>
                <a:ea typeface="MS PGothic" charset="-128"/>
                <a:cs typeface="MS PGothic" charset="-128"/>
              </a:rPr>
              <a:t>フルスタック</a:t>
            </a:r>
            <a:endParaRPr kumimoji="0" lang="ja-JP" altLang="en-US" sz="3200" b="0" i="0" u="none" strike="noStrike" kern="1200" cap="none" spc="0" normalizeH="0" baseline="0" noProof="0" dirty="0">
              <a:ln>
                <a:noFill/>
              </a:ln>
              <a:solidFill>
                <a:srgbClr val="000000"/>
              </a:solidFill>
              <a:effectLst/>
              <a:uLnTx/>
              <a:uFillTx/>
              <a:latin typeface="MS PGothic" charset="-128"/>
              <a:ea typeface="MS PGothic" charset="-128"/>
              <a:cs typeface="MS PGothic" charset="-128"/>
            </a:endParaRPr>
          </a:p>
        </p:txBody>
      </p:sp>
      <p:sp>
        <p:nvSpPr>
          <p:cNvPr id="29" name="TextBox 28"/>
          <p:cNvSpPr txBox="1"/>
          <p:nvPr/>
        </p:nvSpPr>
        <p:spPr>
          <a:xfrm>
            <a:off x="1605367" y="3800754"/>
            <a:ext cx="1401179" cy="430887"/>
          </a:xfrm>
          <a:prstGeom prst="rect">
            <a:avLst/>
          </a:prstGeom>
          <a:noFill/>
        </p:spPr>
        <p:txBody>
          <a:bodyPr wrap="square" lIns="0" tIns="0" rIns="0" bIns="0" rtlCol="0">
            <a:spAutoFit/>
          </a:bodyPr>
          <a:lstStyle/>
          <a:p>
            <a:r>
              <a:rPr lang="en-US" sz="1400" dirty="0">
                <a:solidFill>
                  <a:srgbClr val="000000"/>
                </a:solidFill>
                <a:latin typeface="MS PGothic" charset="-128"/>
                <a:ea typeface="MS PGothic" charset="-128"/>
                <a:cs typeface="MS PGothic" charset="-128"/>
              </a:rPr>
              <a:t>Systems Manager</a:t>
            </a:r>
          </a:p>
          <a:p>
            <a:r>
              <a:rPr lang="ja-JP" altLang="en-US" sz="1400" dirty="0" smtClean="0">
                <a:solidFill>
                  <a:srgbClr val="000000"/>
                </a:solidFill>
                <a:latin typeface="MS PGothic" charset="-128"/>
                <a:ea typeface="MS PGothic" charset="-128"/>
                <a:cs typeface="MS PGothic" charset="-128"/>
              </a:rPr>
              <a:t>デバイス管理</a:t>
            </a:r>
            <a:endParaRPr lang="en-US" sz="1400" dirty="0">
              <a:solidFill>
                <a:srgbClr val="000000"/>
              </a:solidFill>
              <a:latin typeface="MS PGothic" charset="-128"/>
              <a:ea typeface="MS PGothic" charset="-128"/>
              <a:cs typeface="MS PGothic" charset="-128"/>
            </a:endParaRPr>
          </a:p>
        </p:txBody>
      </p:sp>
      <p:pic>
        <p:nvPicPr>
          <p:cNvPr id="30" name="Picture 2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93257" y="4544488"/>
            <a:ext cx="742171" cy="439876"/>
          </a:xfrm>
          <a:prstGeom prst="rect">
            <a:avLst/>
          </a:prstGeom>
        </p:spPr>
      </p:pic>
      <p:sp>
        <p:nvSpPr>
          <p:cNvPr id="31" name="TextBox 30"/>
          <p:cNvSpPr txBox="1"/>
          <p:nvPr/>
        </p:nvSpPr>
        <p:spPr>
          <a:xfrm>
            <a:off x="2987538" y="4494658"/>
            <a:ext cx="1441559" cy="577081"/>
          </a:xfrm>
          <a:prstGeom prst="rect">
            <a:avLst/>
          </a:prstGeom>
          <a:noFill/>
        </p:spPr>
        <p:txBody>
          <a:bodyPr wrap="square" rtlCol="0">
            <a:spAutoFit/>
          </a:bodyPr>
          <a:lstStyle/>
          <a:p>
            <a:r>
              <a:rPr lang="en-US" sz="1050" dirty="0">
                <a:solidFill>
                  <a:srgbClr val="676767"/>
                </a:solidFill>
                <a:latin typeface="MS PGothic" charset="-128"/>
                <a:ea typeface="MS PGothic" charset="-128"/>
                <a:cs typeface="MS PGothic" charset="-128"/>
              </a:rPr>
              <a:t>MC</a:t>
            </a:r>
          </a:p>
          <a:p>
            <a:r>
              <a:rPr lang="en-US" sz="1050" dirty="0" smtClean="0">
                <a:solidFill>
                  <a:srgbClr val="676767"/>
                </a:solidFill>
                <a:latin typeface="MS PGothic" charset="-128"/>
                <a:ea typeface="MS PGothic" charset="-128"/>
                <a:cs typeface="MS PGothic" charset="-128"/>
              </a:rPr>
              <a:t>Communications</a:t>
            </a:r>
          </a:p>
          <a:p>
            <a:r>
              <a:rPr lang="ja-JP" altLang="en-US" sz="1050" dirty="0" smtClean="0">
                <a:solidFill>
                  <a:srgbClr val="676767"/>
                </a:solidFill>
                <a:latin typeface="MS PGothic" charset="-128"/>
                <a:ea typeface="MS PGothic" charset="-128"/>
                <a:cs typeface="MS PGothic" charset="-128"/>
              </a:rPr>
              <a:t>（日本未導入）</a:t>
            </a:r>
            <a:endParaRPr lang="en-US" sz="1050" dirty="0">
              <a:solidFill>
                <a:srgbClr val="676767"/>
              </a:solidFill>
              <a:latin typeface="MS PGothic" charset="-128"/>
              <a:ea typeface="MS PGothic" charset="-128"/>
              <a:cs typeface="MS PGothic" charset="-128"/>
            </a:endParaRPr>
          </a:p>
        </p:txBody>
      </p:sp>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860" y="3608317"/>
            <a:ext cx="708041" cy="708041"/>
          </a:xfrm>
          <a:prstGeom prst="rect">
            <a:avLst/>
          </a:prstGeom>
        </p:spPr>
      </p:pic>
      <p:sp>
        <p:nvSpPr>
          <p:cNvPr id="33" name="TextBox 32"/>
          <p:cNvSpPr txBox="1"/>
          <p:nvPr/>
        </p:nvSpPr>
        <p:spPr>
          <a:xfrm>
            <a:off x="2987538" y="2712191"/>
            <a:ext cx="893193" cy="523220"/>
          </a:xfrm>
          <a:prstGeom prst="rect">
            <a:avLst/>
          </a:prstGeom>
          <a:noFill/>
        </p:spPr>
        <p:txBody>
          <a:bodyPr wrap="none" rtlCol="0">
            <a:spAutoFit/>
          </a:bodyPr>
          <a:lstStyle/>
          <a:p>
            <a:r>
              <a:rPr lang="en-US" sz="1400" dirty="0">
                <a:solidFill>
                  <a:srgbClr val="000000"/>
                </a:solidFill>
                <a:latin typeface="MS PGothic" charset="-128"/>
                <a:ea typeface="MS PGothic" charset="-128"/>
                <a:cs typeface="MS PGothic" charset="-128"/>
              </a:rPr>
              <a:t>MR </a:t>
            </a:r>
          </a:p>
          <a:p>
            <a:r>
              <a:rPr lang="ja-JP" altLang="en-US" sz="1400" dirty="0" smtClean="0">
                <a:solidFill>
                  <a:srgbClr val="000000"/>
                </a:solidFill>
                <a:latin typeface="MS PGothic" charset="-128"/>
                <a:ea typeface="MS PGothic" charset="-128"/>
                <a:cs typeface="MS PGothic" charset="-128"/>
              </a:rPr>
              <a:t>無線</a:t>
            </a:r>
            <a:r>
              <a:rPr lang="en-US" altLang="ja-JP" sz="1400" dirty="0" smtClean="0">
                <a:solidFill>
                  <a:srgbClr val="000000"/>
                </a:solidFill>
                <a:latin typeface="MS PGothic" charset="-128"/>
                <a:ea typeface="MS PGothic" charset="-128"/>
                <a:cs typeface="MS PGothic" charset="-128"/>
              </a:rPr>
              <a:t>LAN</a:t>
            </a:r>
            <a:endParaRPr lang="en-US" sz="1400" dirty="0" smtClean="0">
              <a:solidFill>
                <a:srgbClr val="000000"/>
              </a:solidFill>
              <a:latin typeface="MS PGothic" charset="-128"/>
              <a:ea typeface="MS PGothic" charset="-128"/>
              <a:cs typeface="MS PGothic" charset="-128"/>
            </a:endParaRPr>
          </a:p>
        </p:txBody>
      </p:sp>
      <p:sp>
        <p:nvSpPr>
          <p:cNvPr id="34" name="TextBox 33"/>
          <p:cNvSpPr txBox="1"/>
          <p:nvPr/>
        </p:nvSpPr>
        <p:spPr>
          <a:xfrm>
            <a:off x="4330864" y="1805763"/>
            <a:ext cx="1441559" cy="523220"/>
          </a:xfrm>
          <a:prstGeom prst="rect">
            <a:avLst/>
          </a:prstGeom>
          <a:noFill/>
        </p:spPr>
        <p:txBody>
          <a:bodyPr wrap="square" rtlCol="0">
            <a:spAutoFit/>
          </a:bodyPr>
          <a:lstStyle/>
          <a:p>
            <a:r>
              <a:rPr lang="en-US" sz="1400" dirty="0" smtClean="0">
                <a:solidFill>
                  <a:srgbClr val="000000"/>
                </a:solidFill>
                <a:latin typeface="MS PGothic" charset="-128"/>
                <a:ea typeface="MS PGothic" charset="-128"/>
                <a:cs typeface="MS PGothic" charset="-128"/>
              </a:rPr>
              <a:t>MS</a:t>
            </a:r>
          </a:p>
          <a:p>
            <a:r>
              <a:rPr lang="ja-JP" altLang="en-US" sz="1400" dirty="0" smtClean="0">
                <a:solidFill>
                  <a:srgbClr val="000000"/>
                </a:solidFill>
                <a:latin typeface="MS PGothic" charset="-128"/>
                <a:ea typeface="MS PGothic" charset="-128"/>
                <a:cs typeface="MS PGothic" charset="-128"/>
              </a:rPr>
              <a:t>スイッチ</a:t>
            </a:r>
            <a:endParaRPr lang="en-US" sz="1400" dirty="0">
              <a:solidFill>
                <a:srgbClr val="000000"/>
              </a:solidFill>
              <a:latin typeface="MS PGothic" charset="-128"/>
              <a:ea typeface="MS PGothic" charset="-128"/>
              <a:cs typeface="MS PGothic" charset="-128"/>
            </a:endParaRPr>
          </a:p>
        </p:txBody>
      </p:sp>
      <p:pic>
        <p:nvPicPr>
          <p:cNvPr id="35" name="Picture 34" descr="mr-mx-ms.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82430" y="1695599"/>
            <a:ext cx="1241265" cy="635826"/>
          </a:xfrm>
          <a:prstGeom prst="rect">
            <a:avLst/>
          </a:prstGeom>
        </p:spPr>
      </p:pic>
      <p:pic>
        <p:nvPicPr>
          <p:cNvPr id="36" name="Picture 35" descr="mr-mx-ms.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81383" y="605540"/>
            <a:ext cx="1155819" cy="840797"/>
          </a:xfrm>
          <a:prstGeom prst="rect">
            <a:avLst/>
          </a:prstGeom>
        </p:spPr>
      </p:pic>
      <p:sp>
        <p:nvSpPr>
          <p:cNvPr id="37" name="TextBox 36"/>
          <p:cNvSpPr txBox="1"/>
          <p:nvPr/>
        </p:nvSpPr>
        <p:spPr>
          <a:xfrm>
            <a:off x="5838375" y="563287"/>
            <a:ext cx="1483098" cy="523220"/>
          </a:xfrm>
          <a:prstGeom prst="rect">
            <a:avLst/>
          </a:prstGeom>
          <a:noFill/>
        </p:spPr>
        <p:txBody>
          <a:bodyPr wrap="none" rtlCol="0">
            <a:spAutoFit/>
          </a:bodyPr>
          <a:lstStyle/>
          <a:p>
            <a:r>
              <a:rPr lang="en-US" sz="1400" dirty="0">
                <a:solidFill>
                  <a:srgbClr val="57B74E">
                    <a:lumMod val="50000"/>
                  </a:srgbClr>
                </a:solidFill>
                <a:latin typeface="MS PGothic" charset="-128"/>
                <a:ea typeface="MS PGothic" charset="-128"/>
                <a:cs typeface="MS PGothic" charset="-128"/>
              </a:rPr>
              <a:t>MX </a:t>
            </a:r>
            <a:endParaRPr lang="en-US" sz="1400" dirty="0" smtClean="0">
              <a:solidFill>
                <a:srgbClr val="57B74E">
                  <a:lumMod val="50000"/>
                </a:srgbClr>
              </a:solidFill>
              <a:latin typeface="MS PGothic" charset="-128"/>
              <a:ea typeface="MS PGothic" charset="-128"/>
              <a:cs typeface="MS PGothic" charset="-128"/>
            </a:endParaRPr>
          </a:p>
          <a:p>
            <a:r>
              <a:rPr lang="en-US" altLang="ja-JP" sz="1400" dirty="0" smtClean="0">
                <a:solidFill>
                  <a:srgbClr val="57B74E">
                    <a:lumMod val="50000"/>
                  </a:srgbClr>
                </a:solidFill>
                <a:latin typeface="MS PGothic" charset="-128"/>
                <a:ea typeface="MS PGothic" charset="-128"/>
                <a:cs typeface="MS PGothic" charset="-128"/>
              </a:rPr>
              <a:t>UTM/VPN</a:t>
            </a:r>
            <a:r>
              <a:rPr lang="ja-JP" altLang="en-US" sz="1400" dirty="0" smtClean="0">
                <a:solidFill>
                  <a:srgbClr val="57B74E">
                    <a:lumMod val="50000"/>
                  </a:srgbClr>
                </a:solidFill>
                <a:latin typeface="MS PGothic" charset="-128"/>
                <a:ea typeface="MS PGothic" charset="-128"/>
                <a:cs typeface="MS PGothic" charset="-128"/>
              </a:rPr>
              <a:t>ルータ</a:t>
            </a:r>
            <a:endParaRPr lang="en-US" sz="1400" dirty="0">
              <a:solidFill>
                <a:srgbClr val="57B74E">
                  <a:lumMod val="50000"/>
                </a:srgbClr>
              </a:solidFill>
              <a:latin typeface="MS PGothic" charset="-128"/>
              <a:ea typeface="MS PGothic" charset="-128"/>
              <a:cs typeface="MS PGothic" charset="-128"/>
            </a:endParaRPr>
          </a:p>
        </p:txBody>
      </p:sp>
      <p:pic>
        <p:nvPicPr>
          <p:cNvPr id="38" name="Picture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1540" y="2657595"/>
            <a:ext cx="1048190" cy="705781"/>
          </a:xfrm>
          <a:prstGeom prst="rect">
            <a:avLst/>
          </a:prstGeom>
        </p:spPr>
      </p:pic>
      <p:pic>
        <p:nvPicPr>
          <p:cNvPr id="39" name="Picture 38" descr="Tilted Spencer.8.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06678" y="3633087"/>
            <a:ext cx="1001640" cy="728676"/>
          </a:xfrm>
          <a:prstGeom prst="rect">
            <a:avLst/>
          </a:prstGeom>
        </p:spPr>
      </p:pic>
      <p:sp>
        <p:nvSpPr>
          <p:cNvPr id="40" name="TextBox 39"/>
          <p:cNvSpPr txBox="1"/>
          <p:nvPr/>
        </p:nvSpPr>
        <p:spPr>
          <a:xfrm>
            <a:off x="3555436" y="3778081"/>
            <a:ext cx="1752436" cy="523220"/>
          </a:xfrm>
          <a:prstGeom prst="rect">
            <a:avLst/>
          </a:prstGeom>
          <a:noFill/>
        </p:spPr>
        <p:txBody>
          <a:bodyPr wrap="square" rtlCol="0">
            <a:spAutoFit/>
          </a:bodyPr>
          <a:lstStyle/>
          <a:p>
            <a:r>
              <a:rPr lang="en-US" sz="1400" dirty="0" smtClean="0">
                <a:solidFill>
                  <a:srgbClr val="000000"/>
                </a:solidFill>
                <a:latin typeface="MS PGothic" charset="-128"/>
                <a:ea typeface="MS PGothic" charset="-128"/>
                <a:cs typeface="MS PGothic" charset="-128"/>
              </a:rPr>
              <a:t>MV</a:t>
            </a:r>
          </a:p>
          <a:p>
            <a:r>
              <a:rPr lang="ja-JP" altLang="en-US" sz="1400" dirty="0" smtClean="0">
                <a:solidFill>
                  <a:srgbClr val="000000"/>
                </a:solidFill>
                <a:latin typeface="MS PGothic" charset="-128"/>
                <a:ea typeface="MS PGothic" charset="-128"/>
                <a:cs typeface="MS PGothic" charset="-128"/>
              </a:rPr>
              <a:t>セキュリティカメラ</a:t>
            </a:r>
            <a:endParaRPr lang="en-US" sz="1400" dirty="0">
              <a:solidFill>
                <a:srgbClr val="000000"/>
              </a:solidFill>
              <a:latin typeface="MS PGothic" charset="-128"/>
              <a:ea typeface="MS PGothic" charset="-128"/>
              <a:cs typeface="MS PGothic" charset="-128"/>
            </a:endParaRPr>
          </a:p>
        </p:txBody>
      </p:sp>
      <p:sp>
        <p:nvSpPr>
          <p:cNvPr id="41" name="Left-Right Arrow 40"/>
          <p:cNvSpPr/>
          <p:nvPr/>
        </p:nvSpPr>
        <p:spPr>
          <a:xfrm rot="18947971">
            <a:off x="3749635" y="2207473"/>
            <a:ext cx="4115026" cy="561481"/>
          </a:xfrm>
          <a:prstGeom prst="leftRightArrow">
            <a:avLst>
              <a:gd name="adj1" fmla="val 41374"/>
              <a:gd name="adj2" fmla="val 50000"/>
            </a:avLst>
          </a:prstGeom>
          <a:solidFill>
            <a:srgbClr val="36A4D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42" name="TextBox 41"/>
          <p:cNvSpPr txBox="1"/>
          <p:nvPr/>
        </p:nvSpPr>
        <p:spPr>
          <a:xfrm>
            <a:off x="147485" y="901160"/>
            <a:ext cx="433272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WAN</a:t>
            </a:r>
            <a:r>
              <a:rPr kumimoji="0" lang="ja-JP" alt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rPr>
              <a:t>から端末までのトータルソリューション</a:t>
            </a:r>
            <a:endParaRPr kumimoji="0" lang="en-US" sz="1800" b="0" i="0" u="none" strike="noStrike" kern="0" cap="none" spc="0" normalizeH="0" baseline="0" noProof="0" dirty="0" smtClean="0">
              <a:ln>
                <a:noFill/>
              </a:ln>
              <a:solidFill>
                <a:srgbClr val="676767"/>
              </a:solidFill>
              <a:effectLst/>
              <a:uLnTx/>
              <a:uFillTx/>
              <a:latin typeface="MS PGothic" charset="-128"/>
              <a:ea typeface="MS PGothic" charset="-128"/>
              <a:cs typeface="MS PGothic" charset="-128"/>
            </a:endParaRPr>
          </a:p>
        </p:txBody>
      </p:sp>
      <p:sp>
        <p:nvSpPr>
          <p:cNvPr id="43" name="Cloud 42"/>
          <p:cNvSpPr/>
          <p:nvPr/>
        </p:nvSpPr>
        <p:spPr>
          <a:xfrm>
            <a:off x="7287359" y="418759"/>
            <a:ext cx="1608668" cy="747713"/>
          </a:xfrm>
          <a:prstGeom prst="cloud">
            <a:avLst/>
          </a:prstGeom>
          <a:solidFill>
            <a:srgbClr val="FFFFFF">
              <a:lumMod val="65000"/>
            </a:srgbClr>
          </a:solidFill>
          <a:ln w="9525" cap="flat" cmpd="sng" algn="ctr">
            <a:solidFill>
              <a:srgbClr val="67676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WAN</a:t>
            </a:r>
          </a:p>
        </p:txBody>
      </p:sp>
    </p:spTree>
    <p:extLst>
      <p:ext uri="{BB962C8B-B14F-4D97-AF65-F5344CB8AC3E}">
        <p14:creationId xmlns:p14="http://schemas.microsoft.com/office/powerpoint/2010/main" val="686349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ular Callout 48"/>
          <p:cNvSpPr/>
          <p:nvPr/>
        </p:nvSpPr>
        <p:spPr>
          <a:xfrm>
            <a:off x="63213" y="1369199"/>
            <a:ext cx="4935282" cy="2195138"/>
          </a:xfrm>
          <a:prstGeom prst="wedgeRoundRectCallout">
            <a:avLst>
              <a:gd name="adj1" fmla="val 60549"/>
              <a:gd name="adj2" fmla="val -12981"/>
              <a:gd name="adj3" fmla="val 16667"/>
            </a:avLst>
          </a:prstGeom>
          <a:no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50" name="Title 5"/>
          <p:cNvSpPr txBox="1">
            <a:spLocks/>
          </p:cNvSpPr>
          <p:nvPr/>
        </p:nvSpPr>
        <p:spPr bwMode="auto">
          <a:xfrm>
            <a:off x="238800" y="118667"/>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rgbClr val="676767"/>
                </a:solidFill>
                <a:effectLst/>
                <a:uLnTx/>
                <a:uFillTx/>
                <a:latin typeface="MS PGothic" charset="-128"/>
                <a:ea typeface="MS PGothic" charset="-128"/>
                <a:cs typeface="MS PGothic" charset="-128"/>
              </a:rPr>
              <a:t>クラウド化で、初期投資と専門技術を大幅削減</a:t>
            </a:r>
            <a:endParaRPr kumimoji="0" lang="ja-JP" altLang="en-US" sz="3200" b="0" i="0" u="none" strike="noStrike" kern="1200" cap="none" spc="0" normalizeH="0" baseline="0" noProof="0" dirty="0">
              <a:ln>
                <a:noFill/>
              </a:ln>
              <a:solidFill>
                <a:srgbClr val="676767"/>
              </a:solidFill>
              <a:effectLst/>
              <a:uLnTx/>
              <a:uFillTx/>
              <a:latin typeface="MS PGothic" charset="-128"/>
              <a:ea typeface="MS PGothic" charset="-128"/>
              <a:cs typeface="MS PGothic" charset="-128"/>
            </a:endParaRPr>
          </a:p>
        </p:txBody>
      </p:sp>
      <p:sp>
        <p:nvSpPr>
          <p:cNvPr id="51" name="AutoShape 12"/>
          <p:cNvSpPr>
            <a:spLocks noChangeArrowheads="1"/>
          </p:cNvSpPr>
          <p:nvPr/>
        </p:nvSpPr>
        <p:spPr bwMode="auto">
          <a:xfrm>
            <a:off x="5505337" y="923088"/>
            <a:ext cx="2981325" cy="300171"/>
          </a:xfrm>
          <a:prstGeom prst="roundRect">
            <a:avLst>
              <a:gd name="adj" fmla="val 7319"/>
            </a:avLst>
          </a:prstGeom>
          <a:solidFill>
            <a:srgbClr val="FFFFCC"/>
          </a:solidFill>
          <a:ln w="38100" cmpd="sng">
            <a:solidFill>
              <a:srgbClr val="48954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kumimoji="1" lang="ja-JP" altLang="en-US" sz="1400" dirty="0" smtClean="0">
                <a:solidFill>
                  <a:srgbClr val="000000"/>
                </a:solidFill>
                <a:latin typeface="MS PGothic" charset="-128"/>
                <a:ea typeface="MS PGothic" charset="-128"/>
                <a:cs typeface="MS PGothic" charset="-128"/>
              </a:rPr>
              <a:t>クラウド型</a:t>
            </a:r>
            <a:endParaRPr kumimoji="1" lang="ja-JP" altLang="en-US" sz="1400" dirty="0">
              <a:solidFill>
                <a:srgbClr val="000000"/>
              </a:solidFill>
              <a:latin typeface="MS PGothic" charset="-128"/>
              <a:ea typeface="MS PGothic" charset="-128"/>
              <a:cs typeface="MS PGothic" charset="-128"/>
            </a:endParaRPr>
          </a:p>
        </p:txBody>
      </p:sp>
      <p:sp>
        <p:nvSpPr>
          <p:cNvPr id="52" name="Oval 141"/>
          <p:cNvSpPr>
            <a:spLocks noChangeAspect="1" noChangeArrowheads="1"/>
          </p:cNvSpPr>
          <p:nvPr/>
        </p:nvSpPr>
        <p:spPr bwMode="auto">
          <a:xfrm>
            <a:off x="5447378" y="4344593"/>
            <a:ext cx="2092325"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1400" i="1">
              <a:solidFill>
                <a:srgbClr val="000000"/>
              </a:solidFill>
              <a:latin typeface="MS PGothic" charset="-128"/>
              <a:ea typeface="MS PGothic" charset="-128"/>
              <a:cs typeface="MS PGothic" charset="-128"/>
            </a:endParaRPr>
          </a:p>
        </p:txBody>
      </p:sp>
      <p:sp>
        <p:nvSpPr>
          <p:cNvPr id="53" name="AutoShape 142"/>
          <p:cNvSpPr>
            <a:spLocks noChangeAspect="1" noChangeArrowheads="1"/>
          </p:cNvSpPr>
          <p:nvPr/>
        </p:nvSpPr>
        <p:spPr bwMode="auto">
          <a:xfrm flipV="1">
            <a:off x="5396578" y="3939781"/>
            <a:ext cx="2187575"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0 w 21600"/>
              <a:gd name="T13" fmla="*/ 5222 h 21600"/>
              <a:gd name="T14" fmla="*/ 16380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sz="1400">
              <a:solidFill>
                <a:srgbClr val="676767"/>
              </a:solidFill>
              <a:latin typeface="MS PGothic" charset="-128"/>
              <a:ea typeface="MS PGothic" charset="-128"/>
              <a:cs typeface="MS PGothic" charset="-128"/>
            </a:endParaRPr>
          </a:p>
        </p:txBody>
      </p:sp>
      <p:pic>
        <p:nvPicPr>
          <p:cNvPr id="54"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74415" y="4344593"/>
            <a:ext cx="692150" cy="396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5" name="直線コネクタ 474"/>
          <p:cNvCxnSpPr>
            <a:cxnSpLocks noChangeAspect="1" noChangeShapeType="1"/>
          </p:cNvCxnSpPr>
          <p:nvPr/>
        </p:nvCxnSpPr>
        <p:spPr bwMode="auto">
          <a:xfrm flipH="1">
            <a:off x="6547516" y="3080169"/>
            <a:ext cx="14471" cy="823893"/>
          </a:xfrm>
          <a:prstGeom prst="line">
            <a:avLst/>
          </a:prstGeom>
          <a:noFill/>
          <a:ln w="19050">
            <a:solidFill>
              <a:srgbClr val="676767"/>
            </a:solidFill>
            <a:round/>
            <a:headEnd/>
            <a:tailEnd/>
          </a:ln>
          <a:extLst>
            <a:ext uri="{909E8E84-426E-40dd-AFC4-6F175D3DCCD1}">
              <a14:hiddenFill xmlns:a14="http://schemas.microsoft.com/office/drawing/2010/main" xmlns="">
                <a:noFill/>
              </a14:hiddenFill>
            </a:ext>
          </a:extLst>
        </p:spPr>
      </p:cxnSp>
      <p:pic>
        <p:nvPicPr>
          <p:cNvPr id="56"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7328" y="3904062"/>
            <a:ext cx="460375" cy="46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Line 22"/>
          <p:cNvSpPr>
            <a:spLocks noChangeShapeType="1"/>
          </p:cNvSpPr>
          <p:nvPr/>
        </p:nvSpPr>
        <p:spPr bwMode="auto">
          <a:xfrm>
            <a:off x="5095492" y="1013224"/>
            <a:ext cx="0" cy="3546872"/>
          </a:xfrm>
          <a:prstGeom prst="line">
            <a:avLst/>
          </a:prstGeom>
          <a:noFill/>
          <a:ln w="9525">
            <a:solidFill>
              <a:srgbClr val="676767"/>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676767"/>
              </a:solidFill>
              <a:effectLst/>
              <a:uLnTx/>
              <a:uFillTx/>
              <a:latin typeface="MS PGothic" charset="-128"/>
              <a:ea typeface="MS PGothic" charset="-128"/>
              <a:cs typeface="MS PGothic" charset="-128"/>
            </a:endParaRPr>
          </a:p>
        </p:txBody>
      </p:sp>
      <p:sp>
        <p:nvSpPr>
          <p:cNvPr id="58" name="AutoShape 24"/>
          <p:cNvSpPr>
            <a:spLocks noChangeArrowheads="1"/>
          </p:cNvSpPr>
          <p:nvPr/>
        </p:nvSpPr>
        <p:spPr bwMode="auto">
          <a:xfrm>
            <a:off x="788770" y="907459"/>
            <a:ext cx="3084887" cy="330780"/>
          </a:xfrm>
          <a:prstGeom prst="roundRect">
            <a:avLst>
              <a:gd name="adj" fmla="val 7319"/>
            </a:avLst>
          </a:prstGeom>
          <a:solidFill>
            <a:srgbClr val="FFFFCC"/>
          </a:solidFill>
          <a:ln w="38100" cmpd="sng">
            <a:solidFill>
              <a:srgbClr val="214794">
                <a:lumMod val="50000"/>
              </a:srgb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オンプレミス型</a:t>
            </a:r>
          </a:p>
        </p:txBody>
      </p:sp>
      <p:cxnSp>
        <p:nvCxnSpPr>
          <p:cNvPr id="59" name="直線コネクタ 474"/>
          <p:cNvCxnSpPr>
            <a:cxnSpLocks noChangeAspect="1" noChangeShapeType="1"/>
          </p:cNvCxnSpPr>
          <p:nvPr/>
        </p:nvCxnSpPr>
        <p:spPr bwMode="auto">
          <a:xfrm rot="5400000">
            <a:off x="1305384" y="3565329"/>
            <a:ext cx="267890" cy="6350"/>
          </a:xfrm>
          <a:prstGeom prst="line">
            <a:avLst/>
          </a:prstGeom>
          <a:noFill/>
          <a:ln w="19050">
            <a:solidFill>
              <a:srgbClr val="676767"/>
            </a:solidFill>
            <a:round/>
            <a:headEnd/>
            <a:tailEnd/>
          </a:ln>
          <a:extLst>
            <a:ext uri="{909E8E84-426E-40dd-AFC4-6F175D3DCCD1}">
              <a14:hiddenFill xmlns:a14="http://schemas.microsoft.com/office/drawing/2010/main" xmlns="">
                <a:noFill/>
              </a14:hiddenFill>
            </a:ext>
          </a:extLst>
        </p:spPr>
      </p:cxnSp>
      <p:sp>
        <p:nvSpPr>
          <p:cNvPr id="60" name="Oval 141"/>
          <p:cNvSpPr>
            <a:spLocks noChangeAspect="1" noChangeArrowheads="1"/>
          </p:cNvSpPr>
          <p:nvPr/>
        </p:nvSpPr>
        <p:spPr bwMode="auto">
          <a:xfrm>
            <a:off x="787400" y="4439446"/>
            <a:ext cx="1625600" cy="421481"/>
          </a:xfrm>
          <a:prstGeom prst="ellipse">
            <a:avLst/>
          </a:prstGeom>
          <a:solidFill>
            <a:srgbClr val="00FF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124" tIns="41061" rIns="82124" bIns="41061" anchor="ctr"/>
          <a:lstStyle/>
          <a:p>
            <a:pPr algn="ctr" defTabSz="914400">
              <a:lnSpc>
                <a:spcPct val="90000"/>
              </a:lnSpc>
            </a:pPr>
            <a:endParaRPr lang="ja-JP" altLang="en-US" sz="2000" i="1">
              <a:solidFill>
                <a:srgbClr val="000000"/>
              </a:solidFill>
              <a:latin typeface="MS PGothic" charset="-128"/>
              <a:ea typeface="MS PGothic" charset="-128"/>
              <a:cs typeface="MS PGothic" charset="-128"/>
            </a:endParaRPr>
          </a:p>
        </p:txBody>
      </p:sp>
      <p:sp>
        <p:nvSpPr>
          <p:cNvPr id="61" name="AutoShape 142"/>
          <p:cNvSpPr>
            <a:spLocks noChangeAspect="1" noChangeArrowheads="1"/>
          </p:cNvSpPr>
          <p:nvPr/>
        </p:nvSpPr>
        <p:spPr bwMode="auto">
          <a:xfrm flipV="1">
            <a:off x="745065" y="4008437"/>
            <a:ext cx="1698680" cy="6846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21 w 21600"/>
              <a:gd name="T13" fmla="*/ 5210 h 21600"/>
              <a:gd name="T14" fmla="*/ 16379 w 21600"/>
              <a:gd name="T15" fmla="*/ 16390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82124" tIns="41061" rIns="82124" bIns="41061" anchor="ctr"/>
          <a:lstStyle/>
          <a:p>
            <a:pPr>
              <a:defRPr/>
            </a:pPr>
            <a:endParaRPr lang="ja-JP" altLang="en-US">
              <a:solidFill>
                <a:srgbClr val="676767"/>
              </a:solidFill>
              <a:latin typeface="MS PGothic" charset="-128"/>
              <a:ea typeface="MS PGothic" charset="-128"/>
              <a:cs typeface="MS PGothic" charset="-128"/>
            </a:endParaRPr>
          </a:p>
        </p:txBody>
      </p:sp>
      <p:pic>
        <p:nvPicPr>
          <p:cNvPr id="62" name="Picture 254" descr="lapto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084" y="4381655"/>
            <a:ext cx="671271" cy="3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3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2505"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6416" y="3716739"/>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3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030" y="3716739"/>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597" y="1996989"/>
            <a:ext cx="919862" cy="530075"/>
          </a:xfrm>
          <a:prstGeom prst="rect">
            <a:avLst/>
          </a:prstGeom>
          <a:ln>
            <a:solidFill>
              <a:srgbClr val="000000"/>
            </a:solidFill>
          </a:ln>
        </p:spPr>
      </p:pic>
      <p:grpSp>
        <p:nvGrpSpPr>
          <p:cNvPr id="67" name="Group 109"/>
          <p:cNvGrpSpPr/>
          <p:nvPr/>
        </p:nvGrpSpPr>
        <p:grpSpPr>
          <a:xfrm>
            <a:off x="1104269" y="2195782"/>
            <a:ext cx="2520834" cy="446323"/>
            <a:chOff x="8023931" y="2008723"/>
            <a:chExt cx="3360236" cy="595096"/>
          </a:xfrm>
        </p:grpSpPr>
        <p:pic>
          <p:nvPicPr>
            <p:cNvPr id="68" name="Picture 41" descr="C:\Users\girimaji\AppData\Local\Microsoft\Windows\Temporary Internet Files\Content.Outlook\QQG28TLI\BI01106 (2).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023931" y="2211753"/>
              <a:ext cx="1344740" cy="392066"/>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69" name="Rectangle 32"/>
            <p:cNvSpPr>
              <a:spLocks/>
            </p:cNvSpPr>
            <p:nvPr/>
          </p:nvSpPr>
          <p:spPr bwMode="auto">
            <a:xfrm>
              <a:off x="8981862" y="2008723"/>
              <a:ext cx="2402305"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MS PGothic" charset="-128"/>
                  <a:ea typeface="MS PGothic" charset="-128"/>
                  <a:cs typeface="MS PGothic" charset="-128"/>
                </a:rPr>
                <a:t>Mobility Service Engine (MSE)</a:t>
              </a:r>
              <a:endParaRPr lang="en-US" sz="1000" dirty="0">
                <a:solidFill>
                  <a:srgbClr val="4D4D4D"/>
                </a:solidFill>
                <a:latin typeface="MS PGothic" charset="-128"/>
                <a:ea typeface="MS PGothic" charset="-128"/>
                <a:cs typeface="MS PGothic" charset="-128"/>
              </a:endParaRPr>
            </a:p>
          </p:txBody>
        </p:sp>
      </p:grpSp>
      <p:sp>
        <p:nvSpPr>
          <p:cNvPr id="70" name="TextBox 140"/>
          <p:cNvSpPr txBox="1"/>
          <p:nvPr/>
        </p:nvSpPr>
        <p:spPr>
          <a:xfrm>
            <a:off x="3580918" y="2090405"/>
            <a:ext cx="1319727" cy="492285"/>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non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位置情報</a:t>
            </a:r>
            <a:endParaRPr kumimoji="0" lang="en-US" altLang="ja-JP"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分析</a:t>
            </a:r>
          </a:p>
        </p:txBody>
      </p:sp>
      <p:grpSp>
        <p:nvGrpSpPr>
          <p:cNvPr id="71" name="Group 105"/>
          <p:cNvGrpSpPr/>
          <p:nvPr/>
        </p:nvGrpSpPr>
        <p:grpSpPr>
          <a:xfrm>
            <a:off x="518308" y="2786845"/>
            <a:ext cx="2968879" cy="1127935"/>
            <a:chOff x="6621815" y="1627481"/>
            <a:chExt cx="3957474" cy="1503913"/>
          </a:xfrm>
        </p:grpSpPr>
        <p:sp>
          <p:nvSpPr>
            <p:cNvPr id="72" name="Oval 106"/>
            <p:cNvSpPr/>
            <p:nvPr/>
          </p:nvSpPr>
          <p:spPr>
            <a:xfrm flipH="1">
              <a:off x="6621815" y="2281623"/>
              <a:ext cx="2906897" cy="224276"/>
            </a:xfrm>
            <a:prstGeom prst="ellipse">
              <a:avLst/>
            </a:prstGeom>
            <a:gradFill flip="none" rotWithShape="1">
              <a:gsLst>
                <a:gs pos="0">
                  <a:srgbClr val="212227">
                    <a:alpha val="66000"/>
                  </a:srgbClr>
                </a:gs>
                <a:gs pos="100000">
                  <a:srgbClr val="FFFFFF">
                    <a:alpha val="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rtlCol="0" anchor="ctr">
              <a:noAutofit/>
            </a:bodyPr>
            <a:lstStyle/>
            <a:p>
              <a:pPr algn="ctr" defTabSz="1218884">
                <a:defRPr/>
              </a:pPr>
              <a:endParaRPr lang="en-US" sz="2500" kern="0" dirty="0">
                <a:solidFill>
                  <a:srgbClr val="025CE0"/>
                </a:solidFill>
                <a:latin typeface="MS PGothic" charset="-128"/>
                <a:ea typeface="MS PGothic" charset="-128"/>
                <a:cs typeface="MS PGothic" charset="-128"/>
              </a:endParaRPr>
            </a:p>
          </p:txBody>
        </p:sp>
        <p:pic>
          <p:nvPicPr>
            <p:cNvPr id="73" name="Picture 83" descr="5508.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54903" y="1627481"/>
              <a:ext cx="1879891" cy="15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Rectangle 32"/>
            <p:cNvSpPr>
              <a:spLocks/>
            </p:cNvSpPr>
            <p:nvPr/>
          </p:nvSpPr>
          <p:spPr bwMode="auto">
            <a:xfrm>
              <a:off x="8879477" y="2110604"/>
              <a:ext cx="1699812" cy="479396"/>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無線</a:t>
              </a:r>
              <a:r>
                <a:rPr lang="en-US" altLang="ja-JP" sz="1000" dirty="0" smtClean="0">
                  <a:solidFill>
                    <a:srgbClr val="4D4D4D"/>
                  </a:solidFill>
                  <a:latin typeface="MS PGothic" charset="-128"/>
                  <a:ea typeface="MS PGothic" charset="-128"/>
                  <a:cs typeface="MS PGothic" charset="-128"/>
                </a:rPr>
                <a:t>LAN</a:t>
              </a:r>
              <a:r>
                <a:rPr lang="ja-JP" altLang="en-US" sz="1000" dirty="0" smtClean="0">
                  <a:solidFill>
                    <a:srgbClr val="4D4D4D"/>
                  </a:solidFill>
                  <a:latin typeface="MS PGothic" charset="-128"/>
                  <a:ea typeface="MS PGothic" charset="-128"/>
                  <a:cs typeface="MS PGothic" charset="-128"/>
                </a:rPr>
                <a:t>コントローラ</a:t>
              </a:r>
              <a:endParaRPr lang="en-US" altLang="ja-JP" sz="1000" dirty="0" smtClean="0">
                <a:solidFill>
                  <a:srgbClr val="4D4D4D"/>
                </a:solidFill>
                <a:latin typeface="MS PGothic" charset="-128"/>
                <a:ea typeface="MS PGothic" charset="-128"/>
                <a:cs typeface="MS PGothic" charset="-128"/>
              </a:endParaRPr>
            </a:p>
            <a:p>
              <a:pPr algn="ctr">
                <a:buClr>
                  <a:srgbClr val="000000"/>
                </a:buClr>
                <a:buSzPct val="100000"/>
              </a:pPr>
              <a:r>
                <a:rPr lang="ja-JP" altLang="en-US" sz="1000" dirty="0" smtClean="0">
                  <a:solidFill>
                    <a:srgbClr val="4D4D4D"/>
                  </a:solidFill>
                  <a:latin typeface="MS PGothic" charset="-128"/>
                  <a:ea typeface="MS PGothic" charset="-128"/>
                  <a:cs typeface="MS PGothic" charset="-128"/>
                </a:rPr>
                <a:t>（</a:t>
              </a:r>
              <a:r>
                <a:rPr lang="en-US" altLang="ja-JP" sz="1000" dirty="0" smtClean="0">
                  <a:solidFill>
                    <a:srgbClr val="4D4D4D"/>
                  </a:solidFill>
                  <a:latin typeface="MS PGothic" charset="-128"/>
                  <a:ea typeface="MS PGothic" charset="-128"/>
                  <a:cs typeface="MS PGothic" charset="-128"/>
                </a:rPr>
                <a:t>WLC</a:t>
              </a:r>
              <a:r>
                <a:rPr lang="ja-JP" altLang="en-US" sz="1000" dirty="0" smtClean="0">
                  <a:solidFill>
                    <a:srgbClr val="4D4D4D"/>
                  </a:solidFill>
                  <a:latin typeface="MS PGothic" charset="-128"/>
                  <a:ea typeface="MS PGothic" charset="-128"/>
                  <a:cs typeface="MS PGothic" charset="-128"/>
                </a:rPr>
                <a:t>）</a:t>
              </a:r>
              <a:endParaRPr lang="en-US" sz="1000" dirty="0">
                <a:solidFill>
                  <a:srgbClr val="4D4D4D"/>
                </a:solidFill>
                <a:latin typeface="MS PGothic" charset="-128"/>
                <a:ea typeface="MS PGothic" charset="-128"/>
                <a:cs typeface="MS PGothic" charset="-128"/>
              </a:endParaRPr>
            </a:p>
          </p:txBody>
        </p:sp>
      </p:grpSp>
      <p:pic>
        <p:nvPicPr>
          <p:cNvPr id="75"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13157" y="4356892"/>
            <a:ext cx="296894" cy="434187"/>
          </a:xfrm>
          <a:prstGeom prst="rect">
            <a:avLst/>
          </a:prstGeom>
          <a:noFill/>
          <a:ln w="12700">
            <a:noFill/>
            <a:miter lim="800000"/>
            <a:headEnd/>
            <a:tailEnd/>
          </a:ln>
        </p:spPr>
      </p:pic>
      <p:pic>
        <p:nvPicPr>
          <p:cNvPr id="76"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99106" y="4473314"/>
            <a:ext cx="296894" cy="434187"/>
          </a:xfrm>
          <a:prstGeom prst="rect">
            <a:avLst/>
          </a:prstGeom>
          <a:noFill/>
          <a:ln w="12700">
            <a:noFill/>
            <a:miter lim="800000"/>
            <a:headEnd/>
            <a:tailEnd/>
          </a:ln>
        </p:spPr>
      </p:pic>
      <p:sp>
        <p:nvSpPr>
          <p:cNvPr id="77" name="TextBox 1"/>
          <p:cNvSpPr txBox="1"/>
          <p:nvPr/>
        </p:nvSpPr>
        <p:spPr>
          <a:xfrm>
            <a:off x="3609936" y="2678590"/>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管理ツール</a:t>
            </a:r>
          </a:p>
        </p:txBody>
      </p:sp>
      <p:pic>
        <p:nvPicPr>
          <p:cNvPr id="78" name="Picture 19"/>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54041" y="2636122"/>
            <a:ext cx="859906" cy="45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9" name="Picture 3" descr="mse 3350 Small"/>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b="-351"/>
          <a:stretch>
            <a:fillRect/>
          </a:stretch>
        </p:blipFill>
        <p:spPr bwMode="auto">
          <a:xfrm>
            <a:off x="982376" y="2800507"/>
            <a:ext cx="1146341" cy="309656"/>
          </a:xfrm>
          <a:prstGeom prst="rect">
            <a:avLst/>
          </a:prstGeom>
          <a:noFill/>
        </p:spPr>
      </p:pic>
      <p:sp>
        <p:nvSpPr>
          <p:cNvPr id="80" name="Rectangle 79"/>
          <p:cNvSpPr>
            <a:spLocks/>
          </p:cNvSpPr>
          <p:nvPr/>
        </p:nvSpPr>
        <p:spPr bwMode="auto">
          <a:xfrm>
            <a:off x="1918301" y="2637884"/>
            <a:ext cx="1802198" cy="359547"/>
          </a:xfrm>
          <a:prstGeom prst="rect">
            <a:avLst/>
          </a:prstGeom>
          <a:noFill/>
          <a:ln w="12700">
            <a:noFill/>
            <a:miter lim="800000"/>
            <a:headEnd/>
            <a:tailEnd/>
          </a:ln>
        </p:spPr>
        <p:txBody>
          <a:bodyPr lIns="0" tIns="0" rIns="0" bIns="0" anchor="ctr">
            <a:prstTxWarp prst="textNoShape">
              <a:avLst/>
            </a:prstTxWarp>
            <a:noAutofit/>
          </a:bodyPr>
          <a:lstStyle/>
          <a:p>
            <a:pPr algn="ctr">
              <a:buClr>
                <a:srgbClr val="000000"/>
              </a:buClr>
              <a:buSzPct val="100000"/>
            </a:pPr>
            <a:r>
              <a:rPr lang="en-US" sz="1000" dirty="0" smtClean="0">
                <a:solidFill>
                  <a:srgbClr val="4D4D4D"/>
                </a:solidFill>
                <a:latin typeface="MS PGothic" charset="-128"/>
                <a:ea typeface="MS PGothic" charset="-128"/>
                <a:cs typeface="MS PGothic" charset="-128"/>
              </a:rPr>
              <a:t>Prime Infrastructure </a:t>
            </a:r>
          </a:p>
          <a:p>
            <a:pPr algn="ctr">
              <a:buClr>
                <a:srgbClr val="000000"/>
              </a:buClr>
              <a:buSzPct val="100000"/>
            </a:pPr>
            <a:r>
              <a:rPr lang="en-US" sz="1000" dirty="0" smtClean="0">
                <a:solidFill>
                  <a:srgbClr val="4D4D4D"/>
                </a:solidFill>
                <a:latin typeface="MS PGothic" charset="-128"/>
                <a:ea typeface="MS PGothic" charset="-128"/>
                <a:cs typeface="MS PGothic" charset="-128"/>
              </a:rPr>
              <a:t>(PI)</a:t>
            </a:r>
            <a:endParaRPr lang="en-US" sz="1000" dirty="0">
              <a:solidFill>
                <a:srgbClr val="4D4D4D"/>
              </a:solidFill>
              <a:latin typeface="MS PGothic" charset="-128"/>
              <a:ea typeface="MS PGothic" charset="-128"/>
              <a:cs typeface="MS PGothic" charset="-128"/>
            </a:endParaRPr>
          </a:p>
        </p:txBody>
      </p:sp>
      <p:sp>
        <p:nvSpPr>
          <p:cNvPr id="81" name="角丸四角形 35"/>
          <p:cNvSpPr/>
          <p:nvPr/>
        </p:nvSpPr>
        <p:spPr>
          <a:xfrm>
            <a:off x="1067459" y="1446645"/>
            <a:ext cx="1751941" cy="678137"/>
          </a:xfrm>
          <a:prstGeom prst="roundRect">
            <a:avLst/>
          </a:prstGeom>
          <a:solidFill>
            <a:srgbClr val="D9C223">
              <a:alpha val="50000"/>
            </a:srgbClr>
          </a:solidFill>
          <a:ln w="25400" cap="flat" cmpd="sng" algn="ctr">
            <a:noFill/>
            <a:prstDash val="solid"/>
          </a:ln>
          <a:effectLst>
            <a:outerShdw blurRad="76200" dist="50800" dir="5400000" algn="ctr" rotWithShape="0">
              <a:srgbClr val="000000">
                <a:alpha val="27000"/>
              </a:srgbClr>
            </a:outerShdw>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82"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89683" y="1510303"/>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 name="Picture 15" descr="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6265" y="1293160"/>
            <a:ext cx="413876" cy="578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TextBox 1"/>
          <p:cNvSpPr txBox="1"/>
          <p:nvPr/>
        </p:nvSpPr>
        <p:spPr>
          <a:xfrm>
            <a:off x="3593465" y="3130148"/>
            <a:ext cx="1290709"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コントローラ</a:t>
            </a:r>
          </a:p>
        </p:txBody>
      </p:sp>
      <p:pic>
        <p:nvPicPr>
          <p:cNvPr id="85" name="Picture 43"/>
          <p:cNvPicPr>
            <a:picLocks noChangeAspect="1"/>
          </p:cNvPicPr>
          <p:nvPr/>
        </p:nvPicPr>
        <p:blipFill>
          <a:blip r:embed="rId12"/>
          <a:stretch>
            <a:fillRect/>
          </a:stretch>
        </p:blipFill>
        <p:spPr>
          <a:xfrm>
            <a:off x="5220718" y="1616829"/>
            <a:ext cx="2662575" cy="1629212"/>
          </a:xfrm>
          <a:prstGeom prst="rect">
            <a:avLst/>
          </a:prstGeom>
        </p:spPr>
      </p:pic>
      <p:sp>
        <p:nvSpPr>
          <p:cNvPr id="86" name="テキスト ボックス 19"/>
          <p:cNvSpPr txBox="1"/>
          <p:nvPr/>
        </p:nvSpPr>
        <p:spPr>
          <a:xfrm>
            <a:off x="6220330" y="2375556"/>
            <a:ext cx="793799" cy="400105"/>
          </a:xfrm>
          <a:prstGeom prst="rect">
            <a:avLst/>
          </a:prstGeom>
          <a:noFill/>
        </p:spPr>
        <p:txBody>
          <a:bodyPr wrap="none" lIns="91436" tIns="45718" rIns="91436" bIns="45718" rtlCol="0">
            <a:spAutoFit/>
          </a:bodyPr>
          <a:lstStyle/>
          <a:p>
            <a:r>
              <a:rPr kumimoji="1" lang="en-US" altLang="ja-JP" sz="2000" dirty="0">
                <a:solidFill>
                  <a:srgbClr val="676767">
                    <a:lumMod val="65000"/>
                  </a:srgbClr>
                </a:solidFill>
                <a:latin typeface="MS PGothic" charset="-128"/>
                <a:ea typeface="MS PGothic" charset="-128"/>
                <a:cs typeface="MS PGothic" charset="-128"/>
              </a:rPr>
              <a:t>Cloud</a:t>
            </a:r>
            <a:endParaRPr kumimoji="1" lang="ja-JP" altLang="en-US" sz="2000" dirty="0">
              <a:solidFill>
                <a:srgbClr val="676767">
                  <a:lumMod val="65000"/>
                </a:srgbClr>
              </a:solidFill>
              <a:latin typeface="MS PGothic" charset="-128"/>
              <a:ea typeface="MS PGothic" charset="-128"/>
              <a:cs typeface="MS PGothic" charset="-128"/>
            </a:endParaRPr>
          </a:p>
        </p:txBody>
      </p:sp>
      <p:sp>
        <p:nvSpPr>
          <p:cNvPr id="88" name="Rounded Rectangle 87"/>
          <p:cNvSpPr/>
          <p:nvPr/>
        </p:nvSpPr>
        <p:spPr>
          <a:xfrm>
            <a:off x="7532707" y="2210739"/>
            <a:ext cx="1540022" cy="609599"/>
          </a:xfrm>
          <a:prstGeom prst="roundRect">
            <a:avLst/>
          </a:prstGeom>
          <a:solidFill>
            <a:srgbClr val="489542"/>
          </a:solidFill>
          <a:ln w="25400" cap="flat" cmpd="sng" algn="ctr">
            <a:solidFill>
              <a:srgbClr val="335FFA"/>
            </a:solidFill>
            <a:prstDash val="solid"/>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altLang="ja-JP" sz="1400" kern="0" dirty="0" smtClean="0">
                <a:solidFill>
                  <a:srgbClr val="FFFFFF"/>
                </a:solidFill>
                <a:latin typeface="MS PGothic" charset="-128"/>
                <a:ea typeface="MS PGothic" charset="-128"/>
                <a:cs typeface="MS PGothic" charset="-128"/>
              </a:rPr>
              <a:t>Cisco</a:t>
            </a:r>
            <a:r>
              <a:rPr kumimoji="0" lang="en-US" altLang="ja-JP"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 </a:t>
            </a:r>
            <a:r>
              <a:rPr kumimoji="0" lang="en-US" altLang="ja-JP" sz="1400" b="0" i="0" u="none" strike="noStrike" kern="0" cap="none" spc="0" normalizeH="0" baseline="0" noProof="0" dirty="0">
                <a:ln>
                  <a:noFill/>
                </a:ln>
                <a:solidFill>
                  <a:srgbClr val="FFFFFF"/>
                </a:solidFill>
                <a:effectLst/>
                <a:uLnTx/>
                <a:uFillTx/>
                <a:latin typeface="MS PGothic" charset="-128"/>
                <a:ea typeface="MS PGothic" charset="-128"/>
                <a:cs typeface="MS PGothic" charset="-128"/>
              </a:rPr>
              <a:t>Meraki</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MS PGothic" charset="-128"/>
                <a:ea typeface="MS PGothic" charset="-128"/>
                <a:cs typeface="MS PGothic" charset="-128"/>
              </a:rPr>
              <a:t>クラウド</a:t>
            </a:r>
            <a:endParaRPr kumimoji="0" lang="en-US" altLang="ja-JP" sz="1400" b="0" i="0" u="none" strike="noStrike" kern="0" cap="none" spc="0" normalizeH="0" baseline="0" noProof="0" dirty="0">
              <a:ln>
                <a:noFill/>
              </a:ln>
              <a:solidFill>
                <a:srgbClr val="FFFFFF"/>
              </a:solidFill>
              <a:effectLst/>
              <a:uLnTx/>
              <a:uFillTx/>
              <a:latin typeface="MS PGothic" charset="-128"/>
              <a:ea typeface="MS PGothic" charset="-128"/>
              <a:cs typeface="MS PGothic" charset="-128"/>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MS PGothic" charset="-128"/>
                <a:ea typeface="MS PGothic" charset="-128"/>
                <a:cs typeface="MS PGothic" charset="-128"/>
              </a:rPr>
              <a:t>コントローラ</a:t>
            </a:r>
          </a:p>
        </p:txBody>
      </p:sp>
      <p:pic>
        <p:nvPicPr>
          <p:cNvPr id="89" name="図 29" descr="Screen Shot 2014-05-09 at 16.39.06.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6295" y="1375471"/>
            <a:ext cx="729430" cy="300923"/>
          </a:xfrm>
          <a:prstGeom prst="rect">
            <a:avLst/>
          </a:prstGeom>
          <a:ln>
            <a:solidFill>
              <a:srgbClr val="0000FF"/>
            </a:solidFill>
          </a:ln>
        </p:spPr>
      </p:pic>
      <p:pic>
        <p:nvPicPr>
          <p:cNvPr id="90" name="図 37" descr="Screen Shot 2014-05-09 at 16.59.0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57312" y="1781512"/>
            <a:ext cx="759871" cy="343270"/>
          </a:xfrm>
          <a:prstGeom prst="rect">
            <a:avLst/>
          </a:prstGeom>
          <a:ln>
            <a:solidFill>
              <a:srgbClr val="0000FF"/>
            </a:solidFill>
          </a:ln>
        </p:spPr>
      </p:pic>
      <p:sp>
        <p:nvSpPr>
          <p:cNvPr id="91" name="テキスト ボックス 39"/>
          <p:cNvSpPr txBox="1"/>
          <p:nvPr/>
        </p:nvSpPr>
        <p:spPr>
          <a:xfrm>
            <a:off x="8486662" y="1781512"/>
            <a:ext cx="508464" cy="307773"/>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343434"/>
                </a:solidFill>
                <a:effectLst/>
                <a:uLnTx/>
                <a:uFillTx/>
                <a:latin typeface="MS PGothic" charset="-128"/>
                <a:ea typeface="MS PGothic" charset="-128"/>
                <a:cs typeface="MS PGothic" charset="-128"/>
              </a:rPr>
              <a:t>ログ</a:t>
            </a:r>
          </a:p>
        </p:txBody>
      </p:sp>
      <p:sp>
        <p:nvSpPr>
          <p:cNvPr id="92" name="テキスト ボックス 40"/>
          <p:cNvSpPr txBox="1"/>
          <p:nvPr/>
        </p:nvSpPr>
        <p:spPr>
          <a:xfrm>
            <a:off x="8493619" y="1421180"/>
            <a:ext cx="543731" cy="307773"/>
          </a:xfrm>
          <a:prstGeom prst="rect">
            <a:avLst/>
          </a:prstGeom>
          <a:noFill/>
        </p:spPr>
        <p:txBody>
          <a:bodyPr wrap="none" lIns="91436" tIns="45718" rIns="91436" bIns="4571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343434"/>
                </a:solidFill>
                <a:effectLst/>
                <a:uLnTx/>
                <a:uFillTx/>
                <a:latin typeface="MS PGothic" charset="-128"/>
                <a:ea typeface="MS PGothic" charset="-128"/>
                <a:cs typeface="MS PGothic" charset="-128"/>
              </a:rPr>
              <a:t>認証</a:t>
            </a:r>
          </a:p>
        </p:txBody>
      </p:sp>
      <p:sp>
        <p:nvSpPr>
          <p:cNvPr id="93" name="TextBox 140"/>
          <p:cNvSpPr txBox="1"/>
          <p:nvPr/>
        </p:nvSpPr>
        <p:spPr>
          <a:xfrm>
            <a:off x="3553801" y="1517056"/>
            <a:ext cx="1319727" cy="492285"/>
          </a:xfrm>
          <a:prstGeom prst="roundRect">
            <a:avLst/>
          </a:prstGeom>
          <a:solidFill>
            <a:srgbClr val="214794">
              <a:lumMod val="40000"/>
              <a:lumOff val="60000"/>
            </a:srgbClr>
          </a:soli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non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ログサーバ</a:t>
            </a:r>
            <a:endParaRPr kumimoji="1" lang="en-US" altLang="ja-JP"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認証サーバ</a:t>
            </a:r>
          </a:p>
        </p:txBody>
      </p:sp>
      <p:sp>
        <p:nvSpPr>
          <p:cNvPr id="94" name="TextBox 93"/>
          <p:cNvSpPr txBox="1"/>
          <p:nvPr/>
        </p:nvSpPr>
        <p:spPr>
          <a:xfrm>
            <a:off x="3095882" y="3750778"/>
            <a:ext cx="1817082" cy="355449"/>
          </a:xfrm>
          <a:prstGeom prst="roundRect">
            <a:avLst/>
          </a:prstGeom>
          <a:gradFill rotWithShape="1">
            <a:gsLst>
              <a:gs pos="0">
                <a:srgbClr val="214794">
                  <a:shade val="51000"/>
                  <a:satMod val="130000"/>
                </a:srgbClr>
              </a:gs>
              <a:gs pos="80000">
                <a:srgbClr val="214794">
                  <a:shade val="93000"/>
                  <a:satMod val="130000"/>
                </a:srgbClr>
              </a:gs>
              <a:gs pos="100000">
                <a:srgbClr val="214794">
                  <a:shade val="94000"/>
                  <a:satMod val="135000"/>
                </a:srgbClr>
              </a:gs>
            </a:gsLst>
            <a:lin ang="16200000" scaled="0"/>
          </a:gra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95" name="TextBox 94"/>
          <p:cNvSpPr txBox="1"/>
          <p:nvPr/>
        </p:nvSpPr>
        <p:spPr>
          <a:xfrm>
            <a:off x="7195960" y="3717877"/>
            <a:ext cx="1817082" cy="355449"/>
          </a:xfrm>
          <a:prstGeom prst="roundRect">
            <a:avLst/>
          </a:prstGeom>
          <a:solidFill>
            <a:srgbClr val="57B74E">
              <a:lumMod val="75000"/>
            </a:srgbClr>
          </a:solidFill>
          <a:ln w="9525" cap="flat" cmpd="sng" algn="ctr">
            <a:solidFill>
              <a:srgbClr val="214794">
                <a:shade val="95000"/>
                <a:satMod val="105000"/>
              </a:srgbClr>
            </a:solidFill>
            <a:prstDash val="solid"/>
          </a:ln>
          <a:effectLst>
            <a:outerShdw blurRad="40000" dist="23000" dir="5400000" rotWithShape="0">
              <a:srgbClr val="000000">
                <a:alpha val="35000"/>
              </a:srgbClr>
            </a:outerShdw>
          </a:effectLst>
        </p:spPr>
        <p:txBody>
          <a:bodyPr wrap="square" rtlCol="0" anchor="ctr">
            <a:noAutofit/>
          </a:bodyPr>
          <a:lstStyle/>
          <a:p>
            <a:pPr marL="0" marR="0" lvl="0" indent="0" defTabSz="914400" eaLnBrk="1" fontAlgn="auto" latinLnBrk="0" hangingPunct="1">
              <a:lnSpc>
                <a:spcPts val="3000"/>
              </a:lnSpc>
              <a:spcBef>
                <a:spcPts val="0"/>
              </a:spcBef>
              <a:spcAft>
                <a:spcPts val="0"/>
              </a:spcAft>
              <a:buClrTx/>
              <a:buSzTx/>
              <a:buFontTx/>
              <a:buNone/>
              <a:tabLst/>
              <a:defRPr/>
            </a:pPr>
            <a:r>
              <a:rPr kumimoji="1" lang="ja-JP" altLang="en-US" sz="14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rPr>
              <a:t>アクセスポイント</a:t>
            </a:r>
            <a:endParaRPr kumimoji="1" lang="ja-JP" altLang="en-US" sz="1400"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1347311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285" y="842963"/>
            <a:ext cx="1495288" cy="3889472"/>
          </a:xfrm>
          <a:prstGeom prst="rect">
            <a:avLst/>
          </a:prstGeom>
        </p:spPr>
      </p:pic>
      <p:sp>
        <p:nvSpPr>
          <p:cNvPr id="8" name="Title 1"/>
          <p:cNvSpPr txBox="1">
            <a:spLocks/>
          </p:cNvSpPr>
          <p:nvPr/>
        </p:nvSpPr>
        <p:spPr bwMode="auto">
          <a:xfrm>
            <a:off x="229702" y="214313"/>
            <a:ext cx="8588861" cy="6286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5891" rtl="0" eaLnBrk="1" fontAlgn="base" latinLnBrk="0" hangingPunct="1">
              <a:lnSpc>
                <a:spcPct val="80000"/>
              </a:lnSpc>
              <a:spcBef>
                <a:spcPct val="0"/>
              </a:spcBef>
              <a:spcAft>
                <a:spcPct val="0"/>
              </a:spcAft>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5891" rtl="0" eaLnBrk="1" fontAlgn="base" latinLnBrk="0" hangingPunct="1">
              <a:lnSpc>
                <a:spcPct val="80000"/>
              </a:lnSpc>
              <a:spcBef>
                <a:spcPct val="0"/>
              </a:spcBef>
              <a:spcAft>
                <a:spcPct val="0"/>
              </a:spcAft>
              <a:buClrTx/>
              <a:buSzTx/>
              <a:buFontTx/>
              <a:buNone/>
              <a:tabLst/>
              <a:defRPr/>
            </a:pPr>
            <a:r>
              <a:rPr kumimoji="0" lang="ja-JP" altLang="en-US" sz="2700" b="0" i="0" u="none" strike="noStrike" kern="1200" cap="none" spc="0" normalizeH="0" baseline="0" noProof="0" smtClean="0">
                <a:ln>
                  <a:noFill/>
                </a:ln>
                <a:solidFill>
                  <a:srgbClr val="676767">
                    <a:lumMod val="50000"/>
                  </a:srgbClr>
                </a:solidFill>
                <a:effectLst/>
                <a:uLnTx/>
                <a:uFillTx/>
                <a:latin typeface="Arial"/>
                <a:ea typeface="ＭＳ Ｐゴシック" charset="-128"/>
                <a:cs typeface=""/>
              </a:rPr>
              <a:t>クラウドネットワーキングの特徴</a:t>
            </a:r>
            <a:endParaRPr kumimoji="0" lang="ja-JP" altLang="en-US" sz="2700" b="0" i="0" u="none" strike="noStrike" kern="1200" cap="none" spc="0" normalizeH="0" baseline="0" noProof="0" dirty="0">
              <a:ln>
                <a:noFill/>
              </a:ln>
              <a:solidFill>
                <a:srgbClr val="676767">
                  <a:lumMod val="50000"/>
                </a:srgbClr>
              </a:solidFill>
              <a:effectLst/>
              <a:uLnTx/>
              <a:uFillTx/>
              <a:latin typeface="Arial"/>
              <a:ea typeface="ＭＳ Ｐゴシック" charset="-128"/>
              <a:cs typeface=""/>
            </a:endParaRPr>
          </a:p>
        </p:txBody>
      </p:sp>
      <p:sp>
        <p:nvSpPr>
          <p:cNvPr id="9" name="Content Placeholder 2"/>
          <p:cNvSpPr txBox="1">
            <a:spLocks/>
          </p:cNvSpPr>
          <p:nvPr/>
        </p:nvSpPr>
        <p:spPr>
          <a:xfrm>
            <a:off x="2781751" y="796925"/>
            <a:ext cx="6279099" cy="3724275"/>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69863" marR="0" lvl="0" indent="-169863" algn="l" defTabSz="684213" rtl="0" eaLnBrk="1" fontAlgn="base" latinLnBrk="0" hangingPunct="1">
              <a:lnSpc>
                <a:spcPct val="95000"/>
              </a:lnSpc>
              <a:spcBef>
                <a:spcPts val="1800"/>
              </a:spcBef>
              <a:spcAft>
                <a:spcPct val="0"/>
              </a:spcAft>
              <a:buClr>
                <a:srgbClr val="2968AF"/>
              </a:buClr>
              <a:buSzPct val="90000"/>
              <a:buFont typeface="Wingdings" charset="2"/>
              <a:buChar char="q"/>
              <a:tabLst/>
              <a:defRPr/>
            </a:pPr>
            <a:r>
              <a:rPr kumimoji="0" lang="ja-JP" altLang="en-US" sz="1800" b="0" i="0" u="none" strike="noStrike" kern="1200" cap="none" spc="0" normalizeH="0" baseline="0" noProof="0" dirty="0" smtClean="0">
                <a:ln>
                  <a:noFill/>
                </a:ln>
                <a:solidFill>
                  <a:srgbClr val="343434"/>
                </a:solidFill>
                <a:effectLst/>
                <a:uLnTx/>
                <a:uFillTx/>
                <a:latin typeface="Arial"/>
                <a:ea typeface="ＭＳ Ｐゴシック" charset="0"/>
                <a:cs typeface="CiscoSans"/>
              </a:rPr>
              <a:t>セキュリティ</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ユーザ</a:t>
            </a:r>
            <a:r>
              <a:rPr kumimoji="0" lang="en-US" altLang="ja-JP"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 </a:t>
            </a:r>
            <a:r>
              <a:rPr kumimoji="0" lang="ja-JP" altLang="en-US"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トラフィック</a:t>
            </a:r>
            <a:r>
              <a:rPr kumimoji="0" lang="ja-JP" altLang="en-US"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はクラウドを経由しない</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HIPAA / PCI </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準拠 </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レベル</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1</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認定</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第三者によるセキュリティ監査</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 </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日次での脆弱性テスト</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ユーザ</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 </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スケジュール</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による）自動</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ファームウェア</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 / </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セキュリティアップデート</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A</a:t>
            </a:r>
          </a:p>
          <a:p>
            <a:pPr marL="169863" marR="0" lvl="0" indent="-169863" algn="l" defTabSz="684213" rtl="0" eaLnBrk="1" fontAlgn="base" latinLnBrk="0" hangingPunct="1">
              <a:lnSpc>
                <a:spcPct val="95000"/>
              </a:lnSpc>
              <a:spcBef>
                <a:spcPts val="1800"/>
              </a:spcBef>
              <a:spcAft>
                <a:spcPct val="0"/>
              </a:spcAft>
              <a:buClr>
                <a:srgbClr val="2968AF"/>
              </a:buClr>
              <a:buSzPct val="90000"/>
              <a:buFont typeface="Wingdings" charset="2"/>
              <a:buChar char="q"/>
              <a:tabLst/>
              <a:defRPr/>
            </a:pPr>
            <a:r>
              <a:rPr kumimoji="0" lang="ja-JP" altLang="en-US" sz="1800" b="0" i="0" u="none" strike="noStrike" kern="1200" cap="none" spc="0" normalizeH="0" baseline="0" noProof="0" dirty="0" smtClean="0">
                <a:ln>
                  <a:noFill/>
                </a:ln>
                <a:solidFill>
                  <a:srgbClr val="343434"/>
                </a:solidFill>
                <a:effectLst/>
                <a:uLnTx/>
                <a:uFillTx/>
                <a:latin typeface="Arial"/>
                <a:ea typeface="ＭＳ Ｐゴシック" charset="0"/>
                <a:cs typeface="CiscoSans"/>
              </a:rPr>
              <a:t>スケーラビリティ</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無制限のスループット、</a:t>
            </a:r>
            <a:r>
              <a:rPr kumimoji="0" lang="en-US" altLang="ja-JP"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No-</a:t>
            </a:r>
            <a:r>
              <a:rPr kumimoji="0" lang="ja-JP" altLang="en-US"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ボトルネッック</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機器、拠点の簡単な増設</a:t>
            </a:r>
          </a:p>
          <a:p>
            <a:pPr marL="169863" marR="0" lvl="0" indent="-169863" algn="l" defTabSz="684213" rtl="0" eaLnBrk="1" fontAlgn="base" latinLnBrk="0" hangingPunct="1">
              <a:lnSpc>
                <a:spcPct val="95000"/>
              </a:lnSpc>
              <a:spcBef>
                <a:spcPts val="1800"/>
              </a:spcBef>
              <a:spcAft>
                <a:spcPct val="0"/>
              </a:spcAft>
              <a:buClr>
                <a:srgbClr val="2968AF"/>
              </a:buClr>
              <a:buSzPct val="90000"/>
              <a:buFont typeface="Wingdings" charset="2"/>
              <a:buChar char="q"/>
              <a:tabLst/>
              <a:defRPr/>
            </a:pPr>
            <a:r>
              <a:rPr kumimoji="0" lang="ja-JP" altLang="en-US" sz="1800" b="0" i="0" u="none" strike="noStrike" kern="1200" cap="none" spc="0" normalizeH="0" baseline="0" noProof="0" dirty="0" smtClean="0">
                <a:ln>
                  <a:noFill/>
                </a:ln>
                <a:solidFill>
                  <a:srgbClr val="343434"/>
                </a:solidFill>
                <a:effectLst/>
                <a:uLnTx/>
                <a:uFillTx/>
                <a:latin typeface="Arial"/>
                <a:ea typeface="ＭＳ Ｐゴシック" charset="0"/>
                <a:cs typeface="CiscoSans"/>
              </a:rPr>
              <a:t>信頼性</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800000"/>
                </a:solidFill>
                <a:effectLst/>
                <a:uLnTx/>
                <a:uFillTx/>
                <a:latin typeface="Arial"/>
                <a:ea typeface="ＭＳ Ｐゴシック" charset="0"/>
                <a:cs typeface="CiscoSans"/>
              </a:rPr>
              <a:t>複数データセンタを使用した高可用性</a:t>
            </a: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万一クラウドの障害にも影響受けない</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ネットワーク</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 </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ファンクション</a:t>
            </a:r>
            <a:endPar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endParaRPr>
          </a:p>
          <a:p>
            <a:pPr marL="358775" marR="0" lvl="1" indent="-215900" algn="l" defTabSz="684213" rtl="0" eaLnBrk="1" fontAlgn="base" latinLnBrk="0" hangingPunct="1">
              <a:lnSpc>
                <a:spcPct val="95000"/>
              </a:lnSpc>
              <a:spcBef>
                <a:spcPts val="600"/>
              </a:spcBef>
              <a:spcAft>
                <a:spcPct val="0"/>
              </a:spcAft>
              <a:buClr>
                <a:srgbClr val="2968AF"/>
              </a:buClr>
              <a:buSzTx/>
              <a:buFont typeface="Arial" charset="0"/>
              <a:buChar char="•"/>
              <a:tabLst/>
              <a:defRPr/>
            </a:pP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99.99% </a:t>
            </a:r>
            <a:r>
              <a:rPr kumimoji="0" lang="ja-JP" altLang="en-US"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アップタイム</a:t>
            </a:r>
            <a:r>
              <a:rPr kumimoji="0" lang="en-US" altLang="ja-JP" sz="1400" b="0" i="0" u="none" strike="noStrike" kern="1200" cap="none" spc="0" normalizeH="0" baseline="0" noProof="0" dirty="0" smtClean="0">
                <a:ln>
                  <a:noFill/>
                </a:ln>
                <a:solidFill>
                  <a:srgbClr val="343434"/>
                </a:solidFill>
                <a:effectLst/>
                <a:uLnTx/>
                <a:uFillTx/>
                <a:latin typeface="Arial"/>
                <a:ea typeface="ＭＳ Ｐゴシック" charset="0"/>
                <a:cs typeface="CiscoSans"/>
              </a:rPr>
              <a:t>SLA</a:t>
            </a:r>
          </a:p>
          <a:p>
            <a:pPr marL="176236" marR="0" lvl="0" indent="0" algn="l" defTabSz="684213" rtl="0" eaLnBrk="1" fontAlgn="base" latinLnBrk="0" hangingPunct="1">
              <a:lnSpc>
                <a:spcPct val="95000"/>
              </a:lnSpc>
              <a:spcBef>
                <a:spcPts val="1075"/>
              </a:spcBef>
              <a:spcAft>
                <a:spcPct val="0"/>
              </a:spcAft>
              <a:buClr>
                <a:srgbClr val="2968AF"/>
              </a:buClr>
              <a:buSzPct val="90000"/>
              <a:buFont typeface="Arial" charset="0"/>
              <a:buNone/>
              <a:tabLst/>
              <a:defRPr/>
            </a:pPr>
            <a:r>
              <a:rPr kumimoji="0" lang="en-US" altLang="ja-JP" sz="900" b="0" i="1" u="none" strike="noStrike" kern="1200" cap="none" spc="0" normalizeH="0" baseline="0" noProof="0" dirty="0" smtClean="0">
                <a:ln>
                  <a:noFill/>
                </a:ln>
                <a:solidFill>
                  <a:srgbClr val="343434"/>
                </a:solidFill>
                <a:effectLst/>
                <a:uLnTx/>
                <a:uFillTx/>
                <a:latin typeface="Arial"/>
                <a:ea typeface="ＭＳ Ｐゴシック" charset="0"/>
                <a:cs typeface="CiscoSans"/>
              </a:rPr>
              <a:t>Reliability and security information at </a:t>
            </a:r>
            <a:r>
              <a:rPr kumimoji="0" lang="en-US" altLang="ja-JP" sz="900" b="0" i="1" u="none" strike="noStrike" kern="1200" cap="none" spc="0" normalizeH="0" baseline="0" noProof="0" dirty="0" err="1" smtClean="0">
                <a:ln>
                  <a:noFill/>
                </a:ln>
                <a:solidFill>
                  <a:srgbClr val="343434"/>
                </a:solidFill>
                <a:effectLst/>
                <a:uLnTx/>
                <a:uFillTx/>
                <a:latin typeface="Arial"/>
                <a:ea typeface="ＭＳ Ｐゴシック" charset="0"/>
                <a:cs typeface="CiscoSans"/>
              </a:rPr>
              <a:t>meraki.cisco.com</a:t>
            </a:r>
            <a:r>
              <a:rPr kumimoji="0" lang="en-US" altLang="ja-JP" sz="900" b="0" i="1" u="none" strike="noStrike" kern="1200" cap="none" spc="0" normalizeH="0" baseline="0" noProof="0" dirty="0" smtClean="0">
                <a:ln>
                  <a:noFill/>
                </a:ln>
                <a:solidFill>
                  <a:srgbClr val="343434"/>
                </a:solidFill>
                <a:effectLst/>
                <a:uLnTx/>
                <a:uFillTx/>
                <a:latin typeface="Arial"/>
                <a:ea typeface="ＭＳ Ｐゴシック" charset="0"/>
                <a:cs typeface="CiscoSans"/>
              </a:rPr>
              <a:t>/trust</a:t>
            </a:r>
            <a:endParaRPr kumimoji="0" lang="en-US" altLang="ja-JP" sz="900" b="0" i="1" u="none" strike="noStrike" kern="1200" cap="none" spc="0" normalizeH="0" baseline="0" noProof="0" dirty="0">
              <a:ln>
                <a:noFill/>
              </a:ln>
              <a:solidFill>
                <a:srgbClr val="343434"/>
              </a:solidFill>
              <a:effectLst/>
              <a:uLnTx/>
              <a:uFillTx/>
              <a:latin typeface="Arial"/>
              <a:ea typeface="ＭＳ Ｐゴシック" charset="0"/>
              <a:cs typeface="CiscoSans"/>
            </a:endParaRPr>
          </a:p>
        </p:txBody>
      </p:sp>
      <p:sp>
        <p:nvSpPr>
          <p:cNvPr id="10" name="TextBox 9"/>
          <p:cNvSpPr txBox="1"/>
          <p:nvPr/>
        </p:nvSpPr>
        <p:spPr>
          <a:xfrm>
            <a:off x="1529562" y="1749990"/>
            <a:ext cx="1048021" cy="407814"/>
          </a:xfrm>
          <a:prstGeom prst="rect">
            <a:avLst/>
          </a:prstGeom>
          <a:noFill/>
        </p:spPr>
        <p:txBody>
          <a:bodyPr wrap="square" lIns="68589" tIns="34295" rIns="68589" bIns="34295" rtlCol="0">
            <a:spAutoFit/>
          </a:bodyPr>
          <a:lstStyle/>
          <a:p>
            <a:pPr defTabSz="685891"/>
            <a:r>
              <a:rPr lang="en-US" sz="1100" dirty="0">
                <a:solidFill>
                  <a:srgbClr val="000000"/>
                </a:solidFill>
                <a:latin typeface="Arial"/>
              </a:rPr>
              <a:t>Management </a:t>
            </a:r>
            <a:br>
              <a:rPr lang="en-US" sz="1100" dirty="0">
                <a:solidFill>
                  <a:srgbClr val="000000"/>
                </a:solidFill>
                <a:latin typeface="Arial"/>
              </a:rPr>
            </a:br>
            <a:r>
              <a:rPr lang="en-US" sz="1100" dirty="0">
                <a:solidFill>
                  <a:srgbClr val="000000"/>
                </a:solidFill>
                <a:latin typeface="Arial"/>
              </a:rPr>
              <a:t>data (1 kb/s)</a:t>
            </a:r>
          </a:p>
        </p:txBody>
      </p:sp>
      <p:sp>
        <p:nvSpPr>
          <p:cNvPr id="11" name="TextBox 10"/>
          <p:cNvSpPr txBox="1"/>
          <p:nvPr/>
        </p:nvSpPr>
        <p:spPr>
          <a:xfrm>
            <a:off x="558285" y="2157804"/>
            <a:ext cx="515095" cy="207749"/>
          </a:xfrm>
          <a:prstGeom prst="rect">
            <a:avLst/>
          </a:prstGeom>
          <a:noFill/>
        </p:spPr>
        <p:txBody>
          <a:bodyPr wrap="square" lIns="68589" tIns="34295" rIns="68589" bIns="34295" rtlCol="0">
            <a:spAutoFit/>
          </a:bodyPr>
          <a:lstStyle/>
          <a:p>
            <a:pPr defTabSz="685891"/>
            <a:r>
              <a:rPr lang="en-US" sz="900" dirty="0">
                <a:solidFill>
                  <a:srgbClr val="DF5E41"/>
                </a:solidFill>
                <a:latin typeface="Arial"/>
              </a:rPr>
              <a:t>WAN</a:t>
            </a:r>
          </a:p>
        </p:txBody>
      </p:sp>
    </p:spTree>
    <p:extLst>
      <p:ext uri="{BB962C8B-B14F-4D97-AF65-F5344CB8AC3E}">
        <p14:creationId xmlns:p14="http://schemas.microsoft.com/office/powerpoint/2010/main" val="1194016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259742" y="303064"/>
            <a:ext cx="8659976" cy="72878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defTabSz="684213" eaLnBrk="1" hangingPunct="1">
              <a:lnSpc>
                <a:spcPct val="80000"/>
              </a:lnSpc>
              <a:defRPr kumimoji="1" lang="en-US" sz="2475">
                <a:solidFill>
                  <a:schemeClr val="accent1"/>
                </a:solidFill>
                <a:latin typeface="+mj-ea"/>
                <a:ea typeface="+mj-ea"/>
                <a:cs typeface="Proxima Nova Light" charset="0"/>
              </a:defRPr>
            </a:lvl1pPr>
            <a:lvl2pPr defTabSz="684213" eaLnBrk="1" hangingPunct="1">
              <a:lnSpc>
                <a:spcPct val="80000"/>
              </a:lnSpc>
              <a:defRPr kumimoji="1" sz="3200">
                <a:solidFill>
                  <a:srgbClr val="676767"/>
                </a:solidFill>
                <a:ea typeface="ＭＳ Ｐゴシック" charset="0"/>
                <a:cs typeface="CiscoSans" pitchFamily="34" charset="0"/>
              </a:defRPr>
            </a:lvl2pPr>
            <a:lvl3pPr defTabSz="684213" eaLnBrk="1" hangingPunct="1">
              <a:lnSpc>
                <a:spcPct val="80000"/>
              </a:lnSpc>
              <a:defRPr kumimoji="1" sz="3200">
                <a:solidFill>
                  <a:srgbClr val="676767"/>
                </a:solidFill>
                <a:ea typeface="ＭＳ Ｐゴシック" charset="0"/>
                <a:cs typeface="CiscoSans" pitchFamily="34" charset="0"/>
              </a:defRPr>
            </a:lvl3pPr>
            <a:lvl4pPr defTabSz="684213" eaLnBrk="1" hangingPunct="1">
              <a:lnSpc>
                <a:spcPct val="80000"/>
              </a:lnSpc>
              <a:defRPr kumimoji="1" sz="3200">
                <a:solidFill>
                  <a:srgbClr val="676767"/>
                </a:solidFill>
                <a:ea typeface="ＭＳ Ｐゴシック" charset="0"/>
                <a:cs typeface="CiscoSans" pitchFamily="34" charset="0"/>
              </a:defRPr>
            </a:lvl4pPr>
            <a:lvl5pPr defTabSz="684213" eaLnBrk="1" hangingPunct="1">
              <a:lnSpc>
                <a:spcPct val="80000"/>
              </a:lnSpc>
              <a:defRPr kumimoji="1" sz="3200">
                <a:solidFill>
                  <a:srgbClr val="676767"/>
                </a:solidFill>
                <a:ea typeface="ＭＳ Ｐゴシック" charset="0"/>
                <a:cs typeface="CiscoSans" pitchFamily="34" charset="0"/>
              </a:defRPr>
            </a:lvl5pPr>
            <a:lvl6pPr marL="457200" defTabSz="684213" fontAlgn="base">
              <a:lnSpc>
                <a:spcPct val="80000"/>
              </a:lnSpc>
              <a:spcBef>
                <a:spcPct val="0"/>
              </a:spcBef>
              <a:spcAft>
                <a:spcPct val="0"/>
              </a:spcAft>
              <a:defRPr kumimoji="1" sz="3200">
                <a:solidFill>
                  <a:srgbClr val="676767"/>
                </a:solidFill>
                <a:ea typeface="ＭＳ Ｐゴシック" charset="0"/>
              </a:defRPr>
            </a:lvl6pPr>
            <a:lvl7pPr marL="914400" defTabSz="684213" fontAlgn="base">
              <a:lnSpc>
                <a:spcPct val="80000"/>
              </a:lnSpc>
              <a:spcBef>
                <a:spcPct val="0"/>
              </a:spcBef>
              <a:spcAft>
                <a:spcPct val="0"/>
              </a:spcAft>
              <a:defRPr kumimoji="1" sz="3200">
                <a:solidFill>
                  <a:srgbClr val="676767"/>
                </a:solidFill>
                <a:ea typeface="ＭＳ Ｐゴシック" charset="0"/>
              </a:defRPr>
            </a:lvl7pPr>
            <a:lvl8pPr marL="1371600" defTabSz="684213" fontAlgn="base">
              <a:lnSpc>
                <a:spcPct val="80000"/>
              </a:lnSpc>
              <a:spcBef>
                <a:spcPct val="0"/>
              </a:spcBef>
              <a:spcAft>
                <a:spcPct val="0"/>
              </a:spcAft>
              <a:defRPr kumimoji="1" sz="3200">
                <a:solidFill>
                  <a:srgbClr val="676767"/>
                </a:solidFill>
                <a:ea typeface="ＭＳ Ｐゴシック" charset="0"/>
              </a:defRPr>
            </a:lvl8pPr>
            <a:lvl9pPr marL="1828800" defTabSz="684213" fontAlgn="base">
              <a:lnSpc>
                <a:spcPct val="80000"/>
              </a:lnSpc>
              <a:spcBef>
                <a:spcPct val="0"/>
              </a:spcBef>
              <a:spcAft>
                <a:spcPct val="0"/>
              </a:spcAft>
              <a:defRPr kumimoji="1" sz="3200">
                <a:solidFill>
                  <a:srgbClr val="676767"/>
                </a:solidFill>
                <a:ea typeface="ＭＳ Ｐゴシック" charset="0"/>
              </a:defRPr>
            </a:lvl9pPr>
          </a:lstStyle>
          <a:p>
            <a:endParaRPr lang="ja-JP" altLang="en-US" dirty="0"/>
          </a:p>
        </p:txBody>
      </p:sp>
      <p:sp>
        <p:nvSpPr>
          <p:cNvPr id="3" name="Title 1"/>
          <p:cNvSpPr txBox="1">
            <a:spLocks/>
          </p:cNvSpPr>
          <p:nvPr/>
        </p:nvSpPr>
        <p:spPr>
          <a:xfrm>
            <a:off x="355815" y="408851"/>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MS PGothic" charset="-128"/>
                <a:ea typeface="MS PGothic" charset="-128"/>
                <a:cs typeface="MS PGothic" charset="-128"/>
              </a:rPr>
              <a:t>MR </a:t>
            </a:r>
            <a:r>
              <a:rPr lang="ja-JP" altLang="en-US" smtClean="0">
                <a:latin typeface="MS PGothic" charset="-128"/>
                <a:ea typeface="MS PGothic" charset="-128"/>
                <a:cs typeface="MS PGothic" charset="-128"/>
              </a:rPr>
              <a:t>アクセスポイント</a:t>
            </a:r>
            <a:endParaRPr lang="ja-JP" altLang="en-US">
              <a:latin typeface="MS PGothic" charset="-128"/>
              <a:ea typeface="MS PGothic" charset="-128"/>
              <a:cs typeface="MS PGothic" charset="-128"/>
            </a:endParaRPr>
          </a:p>
        </p:txBody>
      </p:sp>
      <p:sp>
        <p:nvSpPr>
          <p:cNvPr id="4" name="Content Placeholder 2"/>
          <p:cNvSpPr txBox="1">
            <a:spLocks/>
          </p:cNvSpPr>
          <p:nvPr/>
        </p:nvSpPr>
        <p:spPr>
          <a:xfrm>
            <a:off x="474133" y="3006554"/>
            <a:ext cx="6653213" cy="752475"/>
          </a:xfrm>
          <a:prstGeom prst="rect">
            <a:avLst/>
          </a:prstGeom>
        </p:spPr>
        <p:txBody>
          <a:bodyPr lIns="91399" tIns="45698" rIns="91399" bIns="45698"/>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900"/>
              </a:spcBef>
              <a:buClr>
                <a:schemeClr val="accent4"/>
              </a:buClr>
            </a:pPr>
            <a:r>
              <a:rPr lang="ja-JP" altLang="en-US" sz="2000" dirty="0" smtClean="0">
                <a:solidFill>
                  <a:srgbClr val="000000"/>
                </a:solidFill>
                <a:latin typeface="MS PGothic" charset="-128"/>
                <a:ea typeface="MS PGothic" charset="-128"/>
                <a:cs typeface="MS PGothic" charset="-128"/>
              </a:rPr>
              <a:t>幅広いラインナップ　</a:t>
            </a:r>
            <a:br>
              <a:rPr lang="ja-JP" altLang="en-US" sz="2000" dirty="0" smtClean="0">
                <a:solidFill>
                  <a:srgbClr val="000000"/>
                </a:solidFill>
                <a:latin typeface="MS PGothic" charset="-128"/>
                <a:ea typeface="MS PGothic" charset="-128"/>
                <a:cs typeface="MS PGothic" charset="-128"/>
              </a:rPr>
            </a:br>
            <a:r>
              <a:rPr lang="ja-JP" altLang="en-US" sz="1600" dirty="0" smtClean="0">
                <a:solidFill>
                  <a:srgbClr val="000000"/>
                </a:solidFill>
                <a:latin typeface="MS PGothic" charset="-128"/>
                <a:ea typeface="MS PGothic" charset="-128"/>
                <a:cs typeface="MS PGothic" charset="-128"/>
              </a:rPr>
              <a:t>屋内タイプ、屋外タイプ、</a:t>
            </a:r>
            <a:r>
              <a:rPr lang="en-US" altLang="ja-JP" sz="1600" dirty="0" smtClean="0">
                <a:solidFill>
                  <a:srgbClr val="000000"/>
                </a:solidFill>
                <a:latin typeface="MS PGothic" charset="-128"/>
                <a:ea typeface="MS PGothic" charset="-128"/>
                <a:cs typeface="MS PGothic" charset="-128"/>
              </a:rPr>
              <a:t>11acWave2</a:t>
            </a:r>
            <a:r>
              <a:rPr lang="ja-JP" altLang="en-US" sz="1600" dirty="0" smtClean="0">
                <a:solidFill>
                  <a:srgbClr val="000000"/>
                </a:solidFill>
                <a:latin typeface="MS PGothic" charset="-128"/>
                <a:ea typeface="MS PGothic" charset="-128"/>
                <a:cs typeface="MS PGothic" charset="-128"/>
              </a:rPr>
              <a:t>、</a:t>
            </a:r>
            <a:r>
              <a:rPr lang="ja-JP" altLang="en-US" sz="1600" dirty="0" smtClean="0">
                <a:solidFill>
                  <a:srgbClr val="000000"/>
                </a:solidFill>
                <a:latin typeface="MS PGothic" charset="-128"/>
                <a:ea typeface="MS PGothic" charset="-128"/>
                <a:cs typeface="MS PGothic" charset="-128"/>
              </a:rPr>
              <a:t>スタンダード</a:t>
            </a:r>
            <a:r>
              <a:rPr lang="en-US" altLang="ja-JP" sz="1600" dirty="0" smtClean="0">
                <a:solidFill>
                  <a:srgbClr val="000000"/>
                </a:solidFill>
                <a:latin typeface="MS PGothic" charset="-128"/>
                <a:ea typeface="MS PGothic" charset="-128"/>
                <a:cs typeface="MS PGothic" charset="-128"/>
              </a:rPr>
              <a:t> / </a:t>
            </a:r>
            <a:r>
              <a:rPr lang="ja-JP" altLang="en-US" sz="1600" dirty="0" smtClean="0">
                <a:solidFill>
                  <a:srgbClr val="000000"/>
                </a:solidFill>
                <a:latin typeface="MS PGothic" charset="-128"/>
                <a:ea typeface="MS PGothic" charset="-128"/>
                <a:cs typeface="MS PGothic" charset="-128"/>
              </a:rPr>
              <a:t>ハイスペック</a:t>
            </a:r>
            <a:endParaRPr lang="ja-JP" altLang="en-US" sz="1600" dirty="0" smtClean="0">
              <a:solidFill>
                <a:srgbClr val="000000"/>
              </a:solidFill>
              <a:latin typeface="MS PGothic" charset="-128"/>
              <a:ea typeface="MS PGothic" charset="-128"/>
              <a:cs typeface="MS PGothic" charset="-128"/>
            </a:endParaRPr>
          </a:p>
          <a:p>
            <a:pPr>
              <a:spcBef>
                <a:spcPts val="900"/>
              </a:spcBef>
              <a:buClr>
                <a:schemeClr val="accent4"/>
              </a:buClr>
            </a:pPr>
            <a:r>
              <a:rPr lang="ja-JP" altLang="en-US" sz="2400" dirty="0" smtClean="0">
                <a:solidFill>
                  <a:srgbClr val="000000"/>
                </a:solidFill>
                <a:latin typeface="MS PGothic" charset="-128"/>
                <a:ea typeface="MS PGothic" charset="-128"/>
                <a:cs typeface="MS PGothic" charset="-128"/>
              </a:rPr>
              <a:t>豊富な機能</a:t>
            </a:r>
            <a:br>
              <a:rPr lang="ja-JP" altLang="en-US" sz="2400" dirty="0" smtClean="0">
                <a:solidFill>
                  <a:srgbClr val="000000"/>
                </a:solidFill>
                <a:latin typeface="MS PGothic" charset="-128"/>
                <a:ea typeface="MS PGothic" charset="-128"/>
                <a:cs typeface="MS PGothic" charset="-128"/>
              </a:rPr>
            </a:br>
            <a:r>
              <a:rPr lang="ja-JP" altLang="en-US" sz="1600" dirty="0" smtClean="0">
                <a:solidFill>
                  <a:srgbClr val="000000"/>
                </a:solidFill>
                <a:latin typeface="MS PGothic" charset="-128"/>
                <a:ea typeface="MS PGothic" charset="-128"/>
                <a:cs typeface="MS PGothic" charset="-128"/>
              </a:rPr>
              <a:t>電波自動最適化、</a:t>
            </a:r>
            <a:r>
              <a:rPr lang="en-US" altLang="ja-JP" sz="1600" dirty="0" err="1" smtClean="0">
                <a:solidFill>
                  <a:srgbClr val="000000"/>
                </a:solidFill>
                <a:latin typeface="MS PGothic" charset="-128"/>
                <a:ea typeface="MS PGothic" charset="-128"/>
                <a:cs typeface="MS PGothic" charset="-128"/>
              </a:rPr>
              <a:t>PoE</a:t>
            </a:r>
            <a:r>
              <a:rPr lang="ja-JP" altLang="en-US" sz="1600" dirty="0" smtClean="0">
                <a:solidFill>
                  <a:srgbClr val="000000"/>
                </a:solidFill>
                <a:latin typeface="MS PGothic" charset="-128"/>
                <a:ea typeface="MS PGothic" charset="-128"/>
                <a:cs typeface="MS PGothic" charset="-128"/>
              </a:rPr>
              <a:t>、</a:t>
            </a:r>
            <a:r>
              <a:rPr lang="ja-JP" altLang="en-US" sz="1600" dirty="0" smtClean="0">
                <a:solidFill>
                  <a:srgbClr val="000000"/>
                </a:solidFill>
                <a:latin typeface="MS PGothic" charset="-128"/>
                <a:ea typeface="MS PGothic" charset="-128"/>
                <a:cs typeface="MS PGothic" charset="-128"/>
              </a:rPr>
              <a:t>音声</a:t>
            </a:r>
            <a:r>
              <a:rPr lang="en-US" altLang="ja-JP" sz="1600" dirty="0" smtClean="0">
                <a:solidFill>
                  <a:srgbClr val="000000"/>
                </a:solidFill>
                <a:latin typeface="MS PGothic" charset="-128"/>
                <a:ea typeface="MS PGothic" charset="-128"/>
                <a:cs typeface="MS PGothic" charset="-128"/>
              </a:rPr>
              <a:t> / </a:t>
            </a:r>
            <a:r>
              <a:rPr lang="ja-JP" altLang="en-US" sz="1600" dirty="0" smtClean="0">
                <a:solidFill>
                  <a:srgbClr val="000000"/>
                </a:solidFill>
                <a:latin typeface="MS PGothic" charset="-128"/>
                <a:ea typeface="MS PGothic" charset="-128"/>
                <a:cs typeface="MS PGothic" charset="-128"/>
              </a:rPr>
              <a:t>ビデオ</a:t>
            </a:r>
            <a:r>
              <a:rPr lang="en-US" altLang="ja-JP" sz="1600" dirty="0" err="1" smtClean="0">
                <a:solidFill>
                  <a:srgbClr val="000000"/>
                </a:solidFill>
                <a:latin typeface="MS PGothic" charset="-128"/>
                <a:ea typeface="MS PGothic" charset="-128"/>
                <a:cs typeface="MS PGothic" charset="-128"/>
              </a:rPr>
              <a:t>QoS</a:t>
            </a:r>
            <a:r>
              <a:rPr lang="ja-JP" altLang="en-US" sz="1600" dirty="0" smtClean="0">
                <a:solidFill>
                  <a:srgbClr val="000000"/>
                </a:solidFill>
                <a:latin typeface="MS PGothic" charset="-128"/>
                <a:ea typeface="MS PGothic" charset="-128"/>
                <a:cs typeface="MS PGothic" charset="-128"/>
              </a:rPr>
              <a:t>、アプリケーション制御</a:t>
            </a:r>
            <a:endParaRPr lang="ja-JP" altLang="en-US" sz="1600" dirty="0">
              <a:solidFill>
                <a:srgbClr val="000000"/>
              </a:solidFill>
              <a:latin typeface="MS PGothic" charset="-128"/>
              <a:ea typeface="MS PGothic" charset="-128"/>
              <a:cs typeface="MS PGothic" charset="-128"/>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7738" y="1249530"/>
            <a:ext cx="5225754" cy="1367558"/>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552" y="3006554"/>
            <a:ext cx="804517" cy="135553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8937" y="-1"/>
            <a:ext cx="2444908" cy="1752601"/>
          </a:xfrm>
          <a:prstGeom prst="rect">
            <a:avLst/>
          </a:prstGeom>
        </p:spPr>
      </p:pic>
    </p:spTree>
    <p:extLst>
      <p:ext uri="{BB962C8B-B14F-4D97-AF65-F5344CB8AC3E}">
        <p14:creationId xmlns:p14="http://schemas.microsoft.com/office/powerpoint/2010/main" val="174929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4121" y="2190189"/>
            <a:ext cx="2401016" cy="1502057"/>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4411" y="1495087"/>
            <a:ext cx="2359326" cy="224859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1375" y="559976"/>
            <a:ext cx="2951934" cy="3312467"/>
          </a:xfrm>
          <a:prstGeom prst="rect">
            <a:avLst/>
          </a:prstGeom>
        </p:spPr>
      </p:pic>
      <p:sp>
        <p:nvSpPr>
          <p:cNvPr id="5" name="Oval 4"/>
          <p:cNvSpPr>
            <a:spLocks noChangeAspect="1"/>
          </p:cNvSpPr>
          <p:nvPr/>
        </p:nvSpPr>
        <p:spPr>
          <a:xfrm>
            <a:off x="3700346" y="3322728"/>
            <a:ext cx="126981" cy="126948"/>
          </a:xfrm>
          <a:prstGeom prst="ellipse">
            <a:avLst/>
          </a:prstGeom>
          <a:solidFill>
            <a:srgbClr val="FFFFFF">
              <a:alpha val="4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Oval 5"/>
          <p:cNvSpPr>
            <a:spLocks noChangeAspect="1"/>
          </p:cNvSpPr>
          <p:nvPr/>
        </p:nvSpPr>
        <p:spPr>
          <a:xfrm>
            <a:off x="5470488" y="4753417"/>
            <a:ext cx="126981" cy="126948"/>
          </a:xfrm>
          <a:prstGeom prst="ellipse">
            <a:avLst/>
          </a:prstGeom>
          <a:solidFill>
            <a:srgbClr val="FFFFFF">
              <a:alpha val="4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7" name="TextBox 6"/>
          <p:cNvSpPr txBox="1"/>
          <p:nvPr/>
        </p:nvSpPr>
        <p:spPr>
          <a:xfrm>
            <a:off x="1724672" y="3653908"/>
            <a:ext cx="550151"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4-Slot</a:t>
            </a:r>
            <a:r>
              <a:rPr kumimoji="0" lang="en-US"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endParaRPr kumimoji="0" lang="en-US" sz="9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8" name="TextBox 7"/>
          <p:cNvSpPr txBox="1"/>
          <p:nvPr/>
        </p:nvSpPr>
        <p:spPr>
          <a:xfrm>
            <a:off x="4235885" y="3662511"/>
            <a:ext cx="492443"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7-Slot</a:t>
            </a:r>
          </a:p>
        </p:txBody>
      </p:sp>
      <p:sp>
        <p:nvSpPr>
          <p:cNvPr id="9" name="TextBox 8"/>
          <p:cNvSpPr txBox="1"/>
          <p:nvPr/>
        </p:nvSpPr>
        <p:spPr>
          <a:xfrm>
            <a:off x="6715998" y="3645366"/>
            <a:ext cx="550151"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10-Slot</a:t>
            </a:r>
          </a:p>
        </p:txBody>
      </p:sp>
      <p:sp>
        <p:nvSpPr>
          <p:cNvPr id="10" name="TextBox 9"/>
          <p:cNvSpPr txBox="1"/>
          <p:nvPr/>
        </p:nvSpPr>
        <p:spPr>
          <a:xfrm>
            <a:off x="6880336" y="3953181"/>
            <a:ext cx="814967" cy="66941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電源</a:t>
            </a:r>
            <a:endParaRPr kumimoji="0" lang="en-US" sz="105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3200W AC</a:t>
            </a: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3200W </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DC</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2200W</a:t>
            </a:r>
            <a:r>
              <a:rPr kumimoji="0" lang="ja-JP" alt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en-US" altLang="ja-JP"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AC</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11" name="TextBox 10"/>
          <p:cNvSpPr txBox="1"/>
          <p:nvPr/>
        </p:nvSpPr>
        <p:spPr>
          <a:xfrm>
            <a:off x="5089022" y="3953180"/>
            <a:ext cx="1405482" cy="66941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コア</a:t>
            </a:r>
            <a:r>
              <a:rPr kumimoji="0" lang="en-US" altLang="ja-JP"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ja-JP" altLang="en-US"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ラインカード</a:t>
            </a:r>
            <a:endParaRPr kumimoji="0" lang="en-US" sz="105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24x10G </a:t>
            </a: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SFP+</a:t>
            </a: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48x1G </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SFP</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24x1G </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SFP</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12" name="TextBox 11"/>
          <p:cNvSpPr txBox="1"/>
          <p:nvPr/>
        </p:nvSpPr>
        <p:spPr>
          <a:xfrm>
            <a:off x="3378362" y="3938590"/>
            <a:ext cx="1372492" cy="807913"/>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アクセス</a:t>
            </a:r>
            <a:r>
              <a:rPr kumimoji="0" lang="en-US" altLang="ja-JP"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ja-JP" altLang="en-US"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ラインカード</a:t>
            </a:r>
            <a:endParaRPr kumimoji="0" lang="en-US" sz="105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24xmGig + 24xUPOE</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48xUPoE</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48xPoE</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48xData</a:t>
            </a:r>
          </a:p>
        </p:txBody>
      </p:sp>
      <p:sp>
        <p:nvSpPr>
          <p:cNvPr id="13" name="TextBox 12"/>
          <p:cNvSpPr txBox="1"/>
          <p:nvPr/>
        </p:nvSpPr>
        <p:spPr>
          <a:xfrm>
            <a:off x="1028207" y="3953181"/>
            <a:ext cx="2141825" cy="5309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Supervisor</a:t>
            </a: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Sup-1: </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80G/</a:t>
            </a:r>
            <a:r>
              <a:rPr kumimoji="0" lang="en-US" altLang="ja-JP"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Slot</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ja-JP" alt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アクセスに最適</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6858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Sup-1XL</a:t>
            </a:r>
            <a:r>
              <a:rPr kumimoji="0" lang="en-US" altLang="ja-JP" sz="9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a:t>
            </a:r>
            <a:r>
              <a:rPr kumimoji="0" 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120G/Slot </a:t>
            </a:r>
            <a:r>
              <a:rPr kumimoji="0" lang="ja-JP" alt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rPr>
              <a:t>コアに最適</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14" name="Rounded Rectangle 13"/>
          <p:cNvSpPr/>
          <p:nvPr/>
        </p:nvSpPr>
        <p:spPr>
          <a:xfrm>
            <a:off x="931193" y="3899168"/>
            <a:ext cx="7184996" cy="837335"/>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15" name="32-Point Star 14"/>
          <p:cNvSpPr/>
          <p:nvPr/>
        </p:nvSpPr>
        <p:spPr>
          <a:xfrm>
            <a:off x="717948" y="1094480"/>
            <a:ext cx="1875903" cy="1474585"/>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32-Point Star 15"/>
          <p:cNvSpPr/>
          <p:nvPr/>
        </p:nvSpPr>
        <p:spPr>
          <a:xfrm>
            <a:off x="3858184" y="673589"/>
            <a:ext cx="1675554" cy="1516599"/>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Rectangle 16"/>
          <p:cNvSpPr/>
          <p:nvPr/>
        </p:nvSpPr>
        <p:spPr>
          <a:xfrm>
            <a:off x="4064301" y="1083280"/>
            <a:ext cx="1328053"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Redundancy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is now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Table-stakes</a:t>
            </a:r>
            <a:endPar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8" name="32-Point Star 17"/>
          <p:cNvSpPr/>
          <p:nvPr/>
        </p:nvSpPr>
        <p:spPr>
          <a:xfrm>
            <a:off x="6433325" y="154303"/>
            <a:ext cx="1728550" cy="1640630"/>
          </a:xfrm>
          <a:prstGeom prst="star3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9" name="Rectangle 18"/>
          <p:cNvSpPr/>
          <p:nvPr/>
        </p:nvSpPr>
        <p:spPr>
          <a:xfrm>
            <a:off x="1040721" y="1492427"/>
            <a:ext cx="1230355"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IEEE 802.3BT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100W </a:t>
            </a:r>
            <a:r>
              <a:rPr kumimoji="0" lang="en-US" sz="1200" b="0" i="0" u="none" strike="noStrike" kern="1200" cap="none" spc="0" normalizeH="0" baseline="0" noProof="0" dirty="0" err="1">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PoE</a:t>
            </a:r>
            <a:endPar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S PGothic" charset="-128"/>
              </a:rPr>
              <a:t>対応</a:t>
            </a:r>
            <a:endParaRPr kumimoji="0" lang="en-US"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20" name="Rectangle 19"/>
          <p:cNvSpPr/>
          <p:nvPr/>
        </p:nvSpPr>
        <p:spPr>
          <a:xfrm>
            <a:off x="6798071" y="533251"/>
            <a:ext cx="1086995"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9Tbps </a:t>
            </a:r>
            <a:r>
              <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System b/w</a:t>
            </a:r>
          </a:p>
        </p:txBody>
      </p:sp>
      <p:sp>
        <p:nvSpPr>
          <p:cNvPr id="21" name="TextBox 20"/>
          <p:cNvSpPr txBox="1"/>
          <p:nvPr/>
        </p:nvSpPr>
        <p:spPr>
          <a:xfrm>
            <a:off x="7287819" y="4737370"/>
            <a:ext cx="777777"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en-US" altLang="ja-JP" sz="10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rPr>
              <a:t>Roadmap</a:t>
            </a:r>
            <a:endParaRPr kumimoji="0" 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22" name="タイトル 2"/>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ＭＳ Ｐゴシック" panose="020B0600070205080204" pitchFamily="50" charset="-128"/>
                <a:ea typeface="ＭＳ Ｐゴシック" panose="020B0600070205080204" pitchFamily="50" charset="-128"/>
                <a:cs typeface="MS PGothic" charset="-128"/>
              </a:rPr>
              <a:t>Cisco Catalyst 9400 </a:t>
            </a:r>
            <a:r>
              <a:rPr lang="ja-JP" altLang="en-US" smtClean="0">
                <a:latin typeface="ＭＳ Ｐゴシック" panose="020B0600070205080204" pitchFamily="50" charset="-128"/>
                <a:ea typeface="ＭＳ Ｐゴシック" panose="020B0600070205080204" pitchFamily="50" charset="-128"/>
                <a:cs typeface="MS PGothic" charset="-128"/>
              </a:rPr>
              <a:t>概要</a:t>
            </a:r>
            <a:br>
              <a:rPr lang="ja-JP" altLang="en-US" smtClean="0">
                <a:latin typeface="ＭＳ Ｐゴシック" panose="020B0600070205080204" pitchFamily="50" charset="-128"/>
                <a:ea typeface="ＭＳ Ｐゴシック" panose="020B0600070205080204" pitchFamily="50" charset="-128"/>
                <a:cs typeface="MS PGothic" charset="-128"/>
              </a:rPr>
            </a:br>
            <a:r>
              <a:rPr lang="ja-JP" altLang="en-US" sz="1800" smtClean="0">
                <a:solidFill>
                  <a:schemeClr val="tx1"/>
                </a:solidFill>
                <a:latin typeface="ＭＳ Ｐゴシック" panose="020B0600070205080204" pitchFamily="50" charset="-128"/>
                <a:ea typeface="ＭＳ Ｐゴシック" panose="020B0600070205080204" pitchFamily="50" charset="-128"/>
                <a:cs typeface="MS PGothic" charset="-128"/>
              </a:rPr>
              <a:t>次世代モジュール型アクセス スイッチ</a:t>
            </a:r>
            <a:endParaRPr kumimoji="1" lang="ja-JP" altLang="en-US" sz="1800">
              <a:solidFill>
                <a:schemeClr val="tx1"/>
              </a:solidFill>
              <a:latin typeface="ＭＳ Ｐゴシック" panose="020B0600070205080204" pitchFamily="50" charset="-128"/>
              <a:ea typeface="ＭＳ Ｐゴシック" panose="020B0600070205080204" pitchFamily="50" charset="-128"/>
              <a:cs typeface="MS PGothic" charset="-128"/>
            </a:endParaRPr>
          </a:p>
        </p:txBody>
      </p:sp>
    </p:spTree>
    <p:extLst>
      <p:ext uri="{BB962C8B-B14F-4D97-AF65-F5344CB8AC3E}">
        <p14:creationId xmlns:p14="http://schemas.microsoft.com/office/powerpoint/2010/main" val="2125110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txBox="1">
            <a:spLocks/>
          </p:cNvSpPr>
          <p:nvPr/>
        </p:nvSpPr>
        <p:spPr>
          <a:xfrm>
            <a:off x="375344" y="68549"/>
            <a:ext cx="7882594" cy="367039"/>
          </a:xfrm>
          <a:prstGeom prst="rect">
            <a:avLst/>
          </a:prstGeom>
        </p:spPr>
        <p:txBody>
          <a:bodyPr/>
          <a:lstStyle>
            <a:lvl1pPr algn="l" defTabSz="685663" rtl="0" eaLnBrk="1" latinLnBrk="0" hangingPunct="1">
              <a:lnSpc>
                <a:spcPct val="90000"/>
              </a:lnSpc>
              <a:spcBef>
                <a:spcPct val="0"/>
              </a:spcBef>
              <a:buNone/>
              <a:defRPr sz="2473" b="0" i="0" kern="1200" baseline="0">
                <a:solidFill>
                  <a:schemeClr val="accent1"/>
                </a:solidFill>
                <a:latin typeface="Meiryo" charset="-128"/>
                <a:ea typeface="Meiryo" charset="-128"/>
                <a:cs typeface="Meiryo" charset="-128"/>
              </a:defRPr>
            </a:lvl1pPr>
          </a:lstStyle>
          <a:p>
            <a:pPr fontAlgn="auto">
              <a:lnSpc>
                <a:spcPct val="80000"/>
              </a:lnSpc>
              <a:spcAft>
                <a:spcPts val="0"/>
              </a:spcAft>
            </a:pPr>
            <a:r>
              <a:rPr lang="en-US" sz="3600" smtClean="0">
                <a:solidFill>
                  <a:srgbClr val="000000"/>
                </a:solidFill>
                <a:latin typeface="MS PGothic" charset="-128"/>
                <a:ea typeface="MS PGothic" charset="-128"/>
                <a:cs typeface="MS PGothic" charset="-128"/>
              </a:rPr>
              <a:t>MR </a:t>
            </a:r>
            <a:r>
              <a:rPr lang="ja-JP" altLang="en-US" sz="3600" smtClean="0">
                <a:solidFill>
                  <a:srgbClr val="000000"/>
                </a:solidFill>
                <a:latin typeface="MS PGothic" charset="-128"/>
                <a:ea typeface="MS PGothic" charset="-128"/>
                <a:cs typeface="MS PGothic" charset="-128"/>
              </a:rPr>
              <a:t>アクセスポイント</a:t>
            </a:r>
            <a:endParaRPr lang="en-US" sz="3600" dirty="0">
              <a:solidFill>
                <a:srgbClr val="000000"/>
              </a:solidFill>
              <a:latin typeface="MS PGothic" charset="-128"/>
              <a:ea typeface="MS PGothic" charset="-128"/>
              <a:cs typeface="MS PGothic" charset="-128"/>
            </a:endParaRPr>
          </a:p>
        </p:txBody>
      </p:sp>
      <p:sp>
        <p:nvSpPr>
          <p:cNvPr id="71" name="Rectangle 70"/>
          <p:cNvSpPr/>
          <p:nvPr/>
        </p:nvSpPr>
        <p:spPr>
          <a:xfrm>
            <a:off x="375344" y="1170625"/>
            <a:ext cx="2802252" cy="3477614"/>
          </a:xfrm>
          <a:prstGeom prst="rect">
            <a:avLst/>
          </a:prstGeom>
          <a:noFill/>
          <a:ln w="38100" cap="flat" cmpd="sng" algn="ctr">
            <a:solidFill>
              <a:srgbClr val="FFC000"/>
            </a:solidFill>
            <a:prstDash val="dash"/>
            <a:miter lim="800000"/>
          </a:ln>
          <a:effectLst/>
        </p:spPr>
        <p:txBody>
          <a:bodyPr rtlCol="0" anchor="t"/>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1</a:t>
            </a: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台でも</a:t>
            </a:r>
            <a:r>
              <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100</a:t>
            </a: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台でも同じ</a:t>
            </a:r>
            <a:r>
              <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Dashboard</a:t>
            </a: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で同じ設定！</a:t>
            </a:r>
            <a:endPar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無線</a:t>
            </a:r>
            <a:r>
              <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LAN</a:t>
            </a: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拡張時にコントローラや管理サーバの再設計は一切不要</a:t>
            </a:r>
            <a:endPar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p:txBody>
      </p:sp>
      <p:sp>
        <p:nvSpPr>
          <p:cNvPr id="72" name="Rectangle 71"/>
          <p:cNvSpPr/>
          <p:nvPr/>
        </p:nvSpPr>
        <p:spPr>
          <a:xfrm>
            <a:off x="3260286" y="1170625"/>
            <a:ext cx="2802252" cy="3477614"/>
          </a:xfrm>
          <a:prstGeom prst="rect">
            <a:avLst/>
          </a:prstGeom>
          <a:noFill/>
          <a:ln w="38100" cap="flat" cmpd="sng" algn="ctr">
            <a:solidFill>
              <a:srgbClr val="3E9FDB"/>
            </a:solidFill>
            <a:prstDash val="dash"/>
            <a:miter lim="800000"/>
          </a:ln>
          <a:effectLst/>
        </p:spPr>
        <p:txBody>
          <a:bodyPr rtlCol="0" anchor="t"/>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アプリケーションの可視化とアクセス制御を</a:t>
            </a:r>
            <a:r>
              <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AP</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の標準機能で提供</a:t>
            </a: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クラウド内蔵の認証サーバを使い、無線</a:t>
            </a:r>
            <a:r>
              <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LAN</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アクセスで最もセキュアな</a:t>
            </a:r>
            <a:r>
              <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IEEE802.1x</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認証を</a:t>
            </a:r>
            <a:r>
              <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AP</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だけで提供</a:t>
            </a: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p:txBody>
      </p:sp>
      <p:sp>
        <p:nvSpPr>
          <p:cNvPr id="73" name="Rectangle 72"/>
          <p:cNvSpPr/>
          <p:nvPr/>
        </p:nvSpPr>
        <p:spPr>
          <a:xfrm>
            <a:off x="6145227" y="1170625"/>
            <a:ext cx="2802252" cy="3477614"/>
          </a:xfrm>
          <a:prstGeom prst="rect">
            <a:avLst/>
          </a:prstGeom>
          <a:noFill/>
          <a:ln w="38100" cap="flat" cmpd="sng" algn="ctr">
            <a:solidFill>
              <a:srgbClr val="65B144"/>
            </a:solidFill>
            <a:prstDash val="dash"/>
            <a:miter lim="800000"/>
          </a:ln>
          <a:effectLst/>
        </p:spPr>
        <p:txBody>
          <a:bodyPr rtlCol="0" anchor="t"/>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フロアマップに端末の位置情報や端末のヒートマップを表示</a:t>
            </a:r>
            <a:endPar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Wi-Fi</a:t>
            </a:r>
            <a:r>
              <a:rPr kumimoji="0" lang="ja-JP" altLang="en-US"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端末の位置情報を自動分析し、来店者数、滞在時間などマーケティング情報を提供</a:t>
            </a:r>
            <a:endParaRPr kumimoji="0" lang="en-US" altLang="ja-JP" sz="14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p:txBody>
      </p:sp>
      <p:sp>
        <p:nvSpPr>
          <p:cNvPr id="74" name="Rectangle 73"/>
          <p:cNvSpPr/>
          <p:nvPr/>
        </p:nvSpPr>
        <p:spPr>
          <a:xfrm>
            <a:off x="375344" y="572239"/>
            <a:ext cx="2802252" cy="547986"/>
          </a:xfrm>
          <a:prstGeom prst="rect">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柔軟性</a:t>
            </a:r>
            <a:endParaRPr kumimoji="0" lang="en-US" altLang="ja-JP"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スモールスタート</a:t>
            </a:r>
            <a:r>
              <a:rPr kumimoji="0" lang="en-US" altLang="ja-JP"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a:t>
            </a: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拡張も容易</a:t>
            </a:r>
            <a:endPar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75" name="Rectangle 74"/>
          <p:cNvSpPr/>
          <p:nvPr/>
        </p:nvSpPr>
        <p:spPr>
          <a:xfrm>
            <a:off x="3260286" y="572239"/>
            <a:ext cx="2802252" cy="547986"/>
          </a:xfrm>
          <a:prstGeom prst="rect">
            <a:avLst/>
          </a:prstGeom>
          <a:solidFill>
            <a:srgbClr val="3E9FD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セキュリティ</a:t>
            </a:r>
            <a:endParaRPr kumimoji="0" lang="en-US" altLang="ja-JP"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AP</a:t>
            </a: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だけでも高セキュア</a:t>
            </a:r>
            <a:endParaRPr kumimoji="0" lang="en-US" sz="1799"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76" name="Rectangle 75"/>
          <p:cNvSpPr/>
          <p:nvPr/>
        </p:nvSpPr>
        <p:spPr>
          <a:xfrm>
            <a:off x="6145227" y="572239"/>
            <a:ext cx="2802252" cy="547986"/>
          </a:xfrm>
          <a:prstGeom prst="rect">
            <a:avLst/>
          </a:prstGeom>
          <a:solidFill>
            <a:srgbClr val="65B14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付加価値</a:t>
            </a:r>
            <a:endParaRPr kumimoji="0" lang="en-US" altLang="ja-JP"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AP</a:t>
            </a: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だけでも高機能！</a:t>
            </a:r>
            <a:endPar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77" name="Picture 7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6888" y="2723246"/>
            <a:ext cx="666041" cy="129290"/>
          </a:xfrm>
          <a:prstGeom prst="rect">
            <a:avLst/>
          </a:prstGeom>
        </p:spPr>
      </p:pic>
      <p:pic>
        <p:nvPicPr>
          <p:cNvPr id="78" name="Picture 7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9796" y="2299987"/>
            <a:ext cx="1171008" cy="726025"/>
          </a:xfrm>
          <a:prstGeom prst="rect">
            <a:avLst/>
          </a:prstGeom>
        </p:spPr>
      </p:pic>
      <p:pic>
        <p:nvPicPr>
          <p:cNvPr id="79" name="Picture 7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2926" y="1621333"/>
            <a:ext cx="2376970" cy="983116"/>
          </a:xfrm>
          <a:prstGeom prst="rect">
            <a:avLst/>
          </a:prstGeom>
        </p:spPr>
      </p:pic>
      <p:pic>
        <p:nvPicPr>
          <p:cNvPr id="80" name="Picture 79"/>
          <p:cNvPicPr>
            <a:picLocks noChangeAspect="1"/>
          </p:cNvPicPr>
          <p:nvPr/>
        </p:nvPicPr>
        <p:blipFill rotWithShape="1">
          <a:blip r:embed="rId5" cstate="screen">
            <a:alphaModFix amt="8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6346331" y="1775827"/>
            <a:ext cx="2400043" cy="981893"/>
          </a:xfrm>
          <a:prstGeom prst="rect">
            <a:avLst/>
          </a:prstGeom>
        </p:spPr>
      </p:pic>
      <p:grpSp>
        <p:nvGrpSpPr>
          <p:cNvPr id="81" name="Group 80"/>
          <p:cNvGrpSpPr/>
          <p:nvPr/>
        </p:nvGrpSpPr>
        <p:grpSpPr>
          <a:xfrm>
            <a:off x="411880" y="2255652"/>
            <a:ext cx="840104" cy="569718"/>
            <a:chOff x="1067146" y="6198678"/>
            <a:chExt cx="2241441" cy="1520038"/>
          </a:xfrm>
        </p:grpSpPr>
        <p:pic>
          <p:nvPicPr>
            <p:cNvPr id="82" name="Picture 33" descr="C:\Users\akerr\Desktop\PNG\Wireless LAN Controller.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14648" y="6198678"/>
              <a:ext cx="946438" cy="714935"/>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1067146" y="7102844"/>
              <a:ext cx="2241441" cy="615872"/>
            </a:xfrm>
            <a:prstGeom prst="rect">
              <a:avLst/>
            </a:prstGeom>
            <a:noFill/>
          </p:spPr>
          <p:txBody>
            <a:bodyPr wrap="square" rtlCol="0">
              <a:spAutoFit/>
            </a:bodyPr>
            <a:lstStyle/>
            <a:p>
              <a:pPr algn="ctr" defTabSz="685800" fontAlgn="auto">
                <a:spcBef>
                  <a:spcPts val="0"/>
                </a:spcBef>
                <a:spcAft>
                  <a:spcPts val="0"/>
                </a:spcAft>
              </a:pPr>
              <a:r>
                <a:rPr lang="ja-JP" altLang="en-US" sz="900" dirty="0">
                  <a:solidFill>
                    <a:srgbClr val="8A8A8D"/>
                  </a:solidFill>
                  <a:latin typeface="MS PGothic" charset="-128"/>
                  <a:ea typeface="MS PGothic" charset="-128"/>
                  <a:cs typeface="MS PGothic" charset="-128"/>
                </a:rPr>
                <a:t>コントローラ</a:t>
              </a:r>
              <a:endParaRPr lang="en-US" sz="900" dirty="0">
                <a:solidFill>
                  <a:srgbClr val="8A8A8D"/>
                </a:solidFill>
                <a:latin typeface="MS PGothic" charset="-128"/>
                <a:ea typeface="MS PGothic" charset="-128"/>
                <a:cs typeface="MS PGothic" charset="-128"/>
              </a:endParaRPr>
            </a:p>
          </p:txBody>
        </p:sp>
      </p:grpSp>
      <p:grpSp>
        <p:nvGrpSpPr>
          <p:cNvPr id="84" name="Group 83"/>
          <p:cNvGrpSpPr/>
          <p:nvPr/>
        </p:nvGrpSpPr>
        <p:grpSpPr>
          <a:xfrm>
            <a:off x="2301482" y="2177075"/>
            <a:ext cx="840104" cy="620873"/>
            <a:chOff x="774461" y="7704895"/>
            <a:chExt cx="2241441" cy="1656527"/>
          </a:xfrm>
        </p:grpSpPr>
        <p:pic>
          <p:nvPicPr>
            <p:cNvPr id="85" name="Picture 27" descr="C:\Users\akerr\Desktop\PNG\Server.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68317" y="7704895"/>
              <a:ext cx="504728" cy="87293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774461" y="8745548"/>
              <a:ext cx="2241441" cy="615874"/>
            </a:xfrm>
            <a:prstGeom prst="rect">
              <a:avLst/>
            </a:prstGeom>
            <a:noFill/>
          </p:spPr>
          <p:txBody>
            <a:bodyPr wrap="square" rtlCol="0">
              <a:spAutoFit/>
            </a:bodyPr>
            <a:lstStyle/>
            <a:p>
              <a:pPr algn="ctr" defTabSz="685800" fontAlgn="auto">
                <a:spcBef>
                  <a:spcPts val="0"/>
                </a:spcBef>
                <a:spcAft>
                  <a:spcPts val="0"/>
                </a:spcAft>
              </a:pPr>
              <a:r>
                <a:rPr lang="ja-JP" altLang="en-US" sz="900" dirty="0">
                  <a:solidFill>
                    <a:srgbClr val="8A8A8D"/>
                  </a:solidFill>
                  <a:latin typeface="MS PGothic" charset="-128"/>
                  <a:ea typeface="MS PGothic" charset="-128"/>
                  <a:cs typeface="MS PGothic" charset="-128"/>
                </a:rPr>
                <a:t>管理サーバ</a:t>
              </a:r>
              <a:endParaRPr lang="en-US" sz="900" dirty="0">
                <a:solidFill>
                  <a:srgbClr val="8A8A8D"/>
                </a:solidFill>
                <a:latin typeface="MS PGothic" charset="-128"/>
                <a:ea typeface="MS PGothic" charset="-128"/>
                <a:cs typeface="MS PGothic" charset="-128"/>
              </a:endParaRPr>
            </a:p>
          </p:txBody>
        </p:sp>
      </p:grpSp>
      <p:pic>
        <p:nvPicPr>
          <p:cNvPr id="87" name="Picture 8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1691" y="3897415"/>
            <a:ext cx="539441" cy="363224"/>
          </a:xfrm>
          <a:prstGeom prst="rect">
            <a:avLst/>
          </a:prstGeom>
        </p:spPr>
      </p:pic>
      <p:grpSp>
        <p:nvGrpSpPr>
          <p:cNvPr id="88" name="Group 87"/>
          <p:cNvGrpSpPr/>
          <p:nvPr/>
        </p:nvGrpSpPr>
        <p:grpSpPr>
          <a:xfrm>
            <a:off x="1558917" y="3671061"/>
            <a:ext cx="1513238" cy="726413"/>
            <a:chOff x="3722621" y="9306930"/>
            <a:chExt cx="4037404" cy="1938108"/>
          </a:xfrm>
        </p:grpSpPr>
        <p:grpSp>
          <p:nvGrpSpPr>
            <p:cNvPr id="89" name="Group 88"/>
            <p:cNvGrpSpPr/>
            <p:nvPr/>
          </p:nvGrpSpPr>
          <p:grpSpPr>
            <a:xfrm>
              <a:off x="5560389" y="9315894"/>
              <a:ext cx="2199636" cy="1929144"/>
              <a:chOff x="4565311" y="9289000"/>
              <a:chExt cx="2199636" cy="1929144"/>
            </a:xfrm>
          </p:grpSpPr>
          <p:pic>
            <p:nvPicPr>
              <p:cNvPr id="112" name="Picture 1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5311" y="9289000"/>
                <a:ext cx="828036" cy="557544"/>
              </a:xfrm>
              <a:prstGeom prst="rect">
                <a:avLst/>
              </a:prstGeom>
            </p:spPr>
          </p:pic>
          <p:pic>
            <p:nvPicPr>
              <p:cNvPr id="113" name="Picture 1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17711" y="9441400"/>
                <a:ext cx="828036" cy="557544"/>
              </a:xfrm>
              <a:prstGeom prst="rect">
                <a:avLst/>
              </a:prstGeom>
            </p:spPr>
          </p:pic>
          <p:pic>
            <p:nvPicPr>
              <p:cNvPr id="114" name="Picture 1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0111" y="9593800"/>
                <a:ext cx="828036" cy="557544"/>
              </a:xfrm>
              <a:prstGeom prst="rect">
                <a:avLst/>
              </a:prstGeom>
            </p:spPr>
          </p:pic>
          <p:pic>
            <p:nvPicPr>
              <p:cNvPr id="115" name="Picture 1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2511" y="9746200"/>
                <a:ext cx="828036" cy="557544"/>
              </a:xfrm>
              <a:prstGeom prst="rect">
                <a:avLst/>
              </a:prstGeom>
            </p:spPr>
          </p:pic>
          <p:pic>
            <p:nvPicPr>
              <p:cNvPr id="116" name="Picture 1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74911" y="9898600"/>
                <a:ext cx="828036" cy="557544"/>
              </a:xfrm>
              <a:prstGeom prst="rect">
                <a:avLst/>
              </a:prstGeom>
            </p:spPr>
          </p:pic>
          <p:pic>
            <p:nvPicPr>
              <p:cNvPr id="117" name="Picture 1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27311" y="10051000"/>
                <a:ext cx="828036" cy="557544"/>
              </a:xfrm>
              <a:prstGeom prst="rect">
                <a:avLst/>
              </a:prstGeom>
            </p:spPr>
          </p:pic>
          <p:pic>
            <p:nvPicPr>
              <p:cNvPr id="118" name="Picture 1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9711" y="10203400"/>
                <a:ext cx="828036" cy="557544"/>
              </a:xfrm>
              <a:prstGeom prst="rect">
                <a:avLst/>
              </a:prstGeom>
            </p:spPr>
          </p:pic>
          <p:pic>
            <p:nvPicPr>
              <p:cNvPr id="119" name="Picture 1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32111" y="10355800"/>
                <a:ext cx="828036" cy="557544"/>
              </a:xfrm>
              <a:prstGeom prst="rect">
                <a:avLst/>
              </a:prstGeom>
            </p:spPr>
          </p:pic>
          <p:pic>
            <p:nvPicPr>
              <p:cNvPr id="120" name="Picture 1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4511" y="10508200"/>
                <a:ext cx="828036" cy="557544"/>
              </a:xfrm>
              <a:prstGeom prst="rect">
                <a:avLst/>
              </a:prstGeom>
            </p:spPr>
          </p:pic>
          <p:pic>
            <p:nvPicPr>
              <p:cNvPr id="121" name="Picture 1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6911" y="10660600"/>
                <a:ext cx="828036" cy="557544"/>
              </a:xfrm>
              <a:prstGeom prst="rect">
                <a:avLst/>
              </a:prstGeom>
            </p:spPr>
          </p:pic>
        </p:grpSp>
        <p:grpSp>
          <p:nvGrpSpPr>
            <p:cNvPr id="90" name="Group 89"/>
            <p:cNvGrpSpPr/>
            <p:nvPr/>
          </p:nvGrpSpPr>
          <p:grpSpPr>
            <a:xfrm>
              <a:off x="4637026" y="9306930"/>
              <a:ext cx="2199636" cy="1929144"/>
              <a:chOff x="4565311" y="9289000"/>
              <a:chExt cx="2199636" cy="1929144"/>
            </a:xfrm>
          </p:grpSpPr>
          <p:pic>
            <p:nvPicPr>
              <p:cNvPr id="102" name="Picture 10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5311" y="9289000"/>
                <a:ext cx="828036" cy="557544"/>
              </a:xfrm>
              <a:prstGeom prst="rect">
                <a:avLst/>
              </a:prstGeom>
            </p:spPr>
          </p:pic>
          <p:pic>
            <p:nvPicPr>
              <p:cNvPr id="103" name="Picture 10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17711" y="9441400"/>
                <a:ext cx="828036" cy="557544"/>
              </a:xfrm>
              <a:prstGeom prst="rect">
                <a:avLst/>
              </a:prstGeom>
            </p:spPr>
          </p:pic>
          <p:pic>
            <p:nvPicPr>
              <p:cNvPr id="104" name="Picture 10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0111" y="9593800"/>
                <a:ext cx="828036" cy="557544"/>
              </a:xfrm>
              <a:prstGeom prst="rect">
                <a:avLst/>
              </a:prstGeom>
            </p:spPr>
          </p:pic>
          <p:pic>
            <p:nvPicPr>
              <p:cNvPr id="105" name="Picture 10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2511" y="9746200"/>
                <a:ext cx="828036" cy="557544"/>
              </a:xfrm>
              <a:prstGeom prst="rect">
                <a:avLst/>
              </a:prstGeom>
            </p:spPr>
          </p:pic>
          <p:pic>
            <p:nvPicPr>
              <p:cNvPr id="106" name="Picture 10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74911" y="9898600"/>
                <a:ext cx="828036" cy="557544"/>
              </a:xfrm>
              <a:prstGeom prst="rect">
                <a:avLst/>
              </a:prstGeom>
            </p:spPr>
          </p:pic>
          <p:pic>
            <p:nvPicPr>
              <p:cNvPr id="107" name="Picture 10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27311" y="10051000"/>
                <a:ext cx="828036" cy="557544"/>
              </a:xfrm>
              <a:prstGeom prst="rect">
                <a:avLst/>
              </a:prstGeom>
            </p:spPr>
          </p:pic>
          <p:pic>
            <p:nvPicPr>
              <p:cNvPr id="108" name="Picture 10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9711" y="10203400"/>
                <a:ext cx="828036" cy="557544"/>
              </a:xfrm>
              <a:prstGeom prst="rect">
                <a:avLst/>
              </a:prstGeom>
            </p:spPr>
          </p:pic>
          <p:pic>
            <p:nvPicPr>
              <p:cNvPr id="109" name="Picture 10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32111" y="10355800"/>
                <a:ext cx="828036" cy="557544"/>
              </a:xfrm>
              <a:prstGeom prst="rect">
                <a:avLst/>
              </a:prstGeom>
            </p:spPr>
          </p:pic>
          <p:pic>
            <p:nvPicPr>
              <p:cNvPr id="110" name="Picture 10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4511" y="10508200"/>
                <a:ext cx="828036" cy="557544"/>
              </a:xfrm>
              <a:prstGeom prst="rect">
                <a:avLst/>
              </a:prstGeom>
            </p:spPr>
          </p:pic>
          <p:pic>
            <p:nvPicPr>
              <p:cNvPr id="111" name="Picture 1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6911" y="10660600"/>
                <a:ext cx="828036" cy="557544"/>
              </a:xfrm>
              <a:prstGeom prst="rect">
                <a:avLst/>
              </a:prstGeom>
            </p:spPr>
          </p:pic>
        </p:grpSp>
        <p:grpSp>
          <p:nvGrpSpPr>
            <p:cNvPr id="91" name="Group 90"/>
            <p:cNvGrpSpPr/>
            <p:nvPr/>
          </p:nvGrpSpPr>
          <p:grpSpPr>
            <a:xfrm>
              <a:off x="3722621" y="9306930"/>
              <a:ext cx="2199636" cy="1929144"/>
              <a:chOff x="4565311" y="9289000"/>
              <a:chExt cx="2199636" cy="1929144"/>
            </a:xfrm>
          </p:grpSpPr>
          <p:pic>
            <p:nvPicPr>
              <p:cNvPr id="92" name="Picture 9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5311" y="9289000"/>
                <a:ext cx="828036" cy="557544"/>
              </a:xfrm>
              <a:prstGeom prst="rect">
                <a:avLst/>
              </a:prstGeom>
            </p:spPr>
          </p:pic>
          <p:pic>
            <p:nvPicPr>
              <p:cNvPr id="93" name="Picture 9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17711" y="9441400"/>
                <a:ext cx="828036" cy="557544"/>
              </a:xfrm>
              <a:prstGeom prst="rect">
                <a:avLst/>
              </a:prstGeom>
            </p:spPr>
          </p:pic>
          <p:pic>
            <p:nvPicPr>
              <p:cNvPr id="94" name="Picture 9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0111" y="9593800"/>
                <a:ext cx="828036" cy="557544"/>
              </a:xfrm>
              <a:prstGeom prst="rect">
                <a:avLst/>
              </a:prstGeom>
            </p:spPr>
          </p:pic>
          <p:pic>
            <p:nvPicPr>
              <p:cNvPr id="95" name="Picture 9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2511" y="9746200"/>
                <a:ext cx="828036" cy="557544"/>
              </a:xfrm>
              <a:prstGeom prst="rect">
                <a:avLst/>
              </a:prstGeom>
            </p:spPr>
          </p:pic>
          <p:pic>
            <p:nvPicPr>
              <p:cNvPr id="96" name="Picture 9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74911" y="9898600"/>
                <a:ext cx="828036" cy="557544"/>
              </a:xfrm>
              <a:prstGeom prst="rect">
                <a:avLst/>
              </a:prstGeom>
            </p:spPr>
          </p:pic>
          <p:pic>
            <p:nvPicPr>
              <p:cNvPr id="97" name="Picture 9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27311" y="10051000"/>
                <a:ext cx="828036" cy="557544"/>
              </a:xfrm>
              <a:prstGeom prst="rect">
                <a:avLst/>
              </a:prstGeom>
            </p:spPr>
          </p:pic>
          <p:pic>
            <p:nvPicPr>
              <p:cNvPr id="98" name="Picture 9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9711" y="10203400"/>
                <a:ext cx="828036" cy="557544"/>
              </a:xfrm>
              <a:prstGeom prst="rect">
                <a:avLst/>
              </a:prstGeom>
            </p:spPr>
          </p:pic>
          <p:pic>
            <p:nvPicPr>
              <p:cNvPr id="99" name="Picture 9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32111" y="10355800"/>
                <a:ext cx="828036" cy="557544"/>
              </a:xfrm>
              <a:prstGeom prst="rect">
                <a:avLst/>
              </a:prstGeom>
            </p:spPr>
          </p:pic>
          <p:pic>
            <p:nvPicPr>
              <p:cNvPr id="100" name="Picture 9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4511" y="10508200"/>
                <a:ext cx="828036" cy="557544"/>
              </a:xfrm>
              <a:prstGeom prst="rect">
                <a:avLst/>
              </a:prstGeom>
            </p:spPr>
          </p:pic>
          <p:pic>
            <p:nvPicPr>
              <p:cNvPr id="101" name="Picture 10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6911" y="10660600"/>
                <a:ext cx="828036" cy="557544"/>
              </a:xfrm>
              <a:prstGeom prst="rect">
                <a:avLst/>
              </a:prstGeom>
            </p:spPr>
          </p:pic>
        </p:grpSp>
      </p:grpSp>
      <p:sp>
        <p:nvSpPr>
          <p:cNvPr id="122" name="Right Arrow 121"/>
          <p:cNvSpPr/>
          <p:nvPr/>
        </p:nvSpPr>
        <p:spPr>
          <a:xfrm>
            <a:off x="1229946" y="3934052"/>
            <a:ext cx="228972" cy="285602"/>
          </a:xfrm>
          <a:prstGeom prst="rightArrow">
            <a:avLst/>
          </a:prstGeom>
          <a:solidFill>
            <a:srgbClr val="65B14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75"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123" name="TextBox 122"/>
          <p:cNvSpPr txBox="1"/>
          <p:nvPr/>
        </p:nvSpPr>
        <p:spPr>
          <a:xfrm>
            <a:off x="803377" y="4416524"/>
            <a:ext cx="2058071" cy="230832"/>
          </a:xfrm>
          <a:prstGeom prst="rect">
            <a:avLst/>
          </a:prstGeom>
          <a:noFill/>
        </p:spPr>
        <p:txBody>
          <a:bodyPr wrap="square" rtlCol="0">
            <a:spAutoFit/>
          </a:bodyPr>
          <a:lstStyle/>
          <a:p>
            <a:pPr algn="just" defTabSz="685800" fontAlgn="auto">
              <a:spcBef>
                <a:spcPts val="0"/>
              </a:spcBef>
              <a:spcAft>
                <a:spcPts val="0"/>
              </a:spcAft>
            </a:pPr>
            <a:r>
              <a:rPr lang="en-US" altLang="ja-JP" sz="900" dirty="0">
                <a:solidFill>
                  <a:srgbClr val="8A8A8D"/>
                </a:solidFill>
                <a:latin typeface="MS PGothic" charset="-128"/>
                <a:ea typeface="MS PGothic" charset="-128"/>
                <a:cs typeface="MS PGothic" charset="-128"/>
              </a:rPr>
              <a:t>AP</a:t>
            </a:r>
            <a:r>
              <a:rPr lang="ja-JP" altLang="en-US" sz="900" dirty="0">
                <a:solidFill>
                  <a:srgbClr val="8A8A8D"/>
                </a:solidFill>
                <a:latin typeface="MS PGothic" charset="-128"/>
                <a:ea typeface="MS PGothic" charset="-128"/>
                <a:cs typeface="MS PGothic" charset="-128"/>
              </a:rPr>
              <a:t>の台数と設置箇所のみ設計！</a:t>
            </a:r>
            <a:endParaRPr lang="en-US" altLang="ja-JP" sz="900" dirty="0">
              <a:solidFill>
                <a:srgbClr val="8A8A8D"/>
              </a:solidFill>
              <a:latin typeface="MS PGothic" charset="-128"/>
              <a:ea typeface="MS PGothic" charset="-128"/>
              <a:cs typeface="MS PGothic" charset="-128"/>
            </a:endParaRPr>
          </a:p>
        </p:txBody>
      </p:sp>
      <p:pic>
        <p:nvPicPr>
          <p:cNvPr id="124" name="Picture 1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46332" y="3465124"/>
            <a:ext cx="2462345" cy="1139294"/>
          </a:xfrm>
          <a:prstGeom prst="rect">
            <a:avLst/>
          </a:prstGeom>
        </p:spPr>
      </p:pic>
      <p:pic>
        <p:nvPicPr>
          <p:cNvPr id="125" name="Picture 12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46698" y="3677706"/>
            <a:ext cx="1141979" cy="708026"/>
          </a:xfrm>
          <a:prstGeom prst="rect">
            <a:avLst/>
          </a:prstGeom>
        </p:spPr>
      </p:pic>
      <p:pic>
        <p:nvPicPr>
          <p:cNvPr id="126" name="Picture 12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93391" y="3968467"/>
            <a:ext cx="515361" cy="347009"/>
          </a:xfrm>
          <a:prstGeom prst="rect">
            <a:avLst/>
          </a:prstGeom>
        </p:spPr>
      </p:pic>
      <p:pic>
        <p:nvPicPr>
          <p:cNvPr id="127" name="Picture 23" descr="C:\Users\akerr\Desktop\PNG\Laptop.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413024" y="4001743"/>
            <a:ext cx="334922" cy="276851"/>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Straight Arrow Connector 127"/>
          <p:cNvCxnSpPr/>
          <p:nvPr/>
        </p:nvCxnSpPr>
        <p:spPr>
          <a:xfrm>
            <a:off x="3597884" y="4430693"/>
            <a:ext cx="1888040" cy="690"/>
          </a:xfrm>
          <a:prstGeom prst="straightConnector1">
            <a:avLst/>
          </a:prstGeom>
          <a:noFill/>
          <a:ln w="50800" cap="flat" cmpd="sng" algn="ctr">
            <a:solidFill>
              <a:srgbClr val="65B144"/>
            </a:solidFill>
            <a:prstDash val="solid"/>
            <a:miter lim="800000"/>
            <a:headEnd type="arrow" w="lg" len="lg"/>
            <a:tailEnd type="arrow" w="lg" len="lg"/>
          </a:ln>
          <a:effectLst/>
        </p:spPr>
      </p:cxnSp>
      <p:sp>
        <p:nvSpPr>
          <p:cNvPr id="129" name="TextBox 128"/>
          <p:cNvSpPr txBox="1"/>
          <p:nvPr/>
        </p:nvSpPr>
        <p:spPr>
          <a:xfrm>
            <a:off x="3661648" y="4432326"/>
            <a:ext cx="1765193" cy="253916"/>
          </a:xfrm>
          <a:prstGeom prst="rect">
            <a:avLst/>
          </a:prstGeom>
          <a:noFill/>
        </p:spPr>
        <p:txBody>
          <a:bodyPr wrap="square" rtlCol="0">
            <a:spAutoFit/>
          </a:bodyPr>
          <a:lstStyle/>
          <a:p>
            <a:pPr algn="ctr" defTabSz="685800" fontAlgn="auto">
              <a:spcBef>
                <a:spcPts val="0"/>
              </a:spcBef>
              <a:spcAft>
                <a:spcPts val="0"/>
              </a:spcAft>
            </a:pPr>
            <a:r>
              <a:rPr lang="ja-JP" altLang="en-US" sz="1050" dirty="0">
                <a:solidFill>
                  <a:srgbClr val="8A8A8D"/>
                </a:solidFill>
                <a:latin typeface="MS PGothic" charset="-128"/>
                <a:ea typeface="MS PGothic" charset="-128"/>
                <a:cs typeface="MS PGothic" charset="-128"/>
              </a:rPr>
              <a:t>セキュアな</a:t>
            </a:r>
            <a:r>
              <a:rPr lang="en-US" altLang="ja-JP" sz="1050" dirty="0">
                <a:solidFill>
                  <a:srgbClr val="8A8A8D"/>
                </a:solidFill>
                <a:latin typeface="MS PGothic" charset="-128"/>
                <a:ea typeface="MS PGothic" charset="-128"/>
                <a:cs typeface="MS PGothic" charset="-128"/>
              </a:rPr>
              <a:t>802.1x</a:t>
            </a:r>
            <a:r>
              <a:rPr lang="ja-JP" altLang="en-US" sz="1050" dirty="0">
                <a:solidFill>
                  <a:srgbClr val="8A8A8D"/>
                </a:solidFill>
                <a:latin typeface="MS PGothic" charset="-128"/>
                <a:ea typeface="MS PGothic" charset="-128"/>
                <a:cs typeface="MS PGothic" charset="-128"/>
              </a:rPr>
              <a:t>認証</a:t>
            </a:r>
            <a:endParaRPr lang="en-US" sz="1050" dirty="0">
              <a:solidFill>
                <a:srgbClr val="8A8A8D"/>
              </a:solidFill>
              <a:latin typeface="MS PGothic" charset="-128"/>
              <a:ea typeface="MS PGothic" charset="-128"/>
              <a:cs typeface="MS PGothic" charset="-128"/>
            </a:endParaRPr>
          </a:p>
        </p:txBody>
      </p:sp>
      <p:pic>
        <p:nvPicPr>
          <p:cNvPr id="130" name="Picture 22" descr="C:\Users\akerr\Desktop\PNG\Database Relational.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395512" y="3925984"/>
            <a:ext cx="270427" cy="270427"/>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p:cNvSpPr txBox="1"/>
          <p:nvPr/>
        </p:nvSpPr>
        <p:spPr>
          <a:xfrm>
            <a:off x="4191202" y="3456942"/>
            <a:ext cx="1108349" cy="415498"/>
          </a:xfrm>
          <a:prstGeom prst="borderCallout1">
            <a:avLst>
              <a:gd name="adj1" fmla="val 41752"/>
              <a:gd name="adj2" fmla="val 101964"/>
              <a:gd name="adj3" fmla="val 116333"/>
              <a:gd name="adj4" fmla="val 112959"/>
            </a:avLst>
          </a:prstGeom>
          <a:solidFill>
            <a:srgbClr val="65B144">
              <a:lumMod val="60000"/>
              <a:lumOff val="40000"/>
            </a:srgbClr>
          </a:solidFill>
          <a:ln>
            <a:solidFill>
              <a:srgbClr val="A5A5A5">
                <a:lumMod val="50000"/>
              </a:srgbClr>
            </a:solidFill>
          </a:ln>
        </p:spPr>
        <p:txBody>
          <a:bodyPr wrap="square" rtlCol="0" anchor="ctr">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クラウド内蔵の</a:t>
            </a:r>
            <a:endPar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認証サーバ</a:t>
            </a:r>
            <a:endParaRPr kumimoji="0" 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endParaRPr>
          </a:p>
        </p:txBody>
      </p:sp>
      <p:sp>
        <p:nvSpPr>
          <p:cNvPr id="132" name="Multiply 131"/>
          <p:cNvSpPr/>
          <p:nvPr/>
        </p:nvSpPr>
        <p:spPr>
          <a:xfrm>
            <a:off x="2437600" y="2083201"/>
            <a:ext cx="539720" cy="539720"/>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75"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133" name="Multiply 132"/>
          <p:cNvSpPr/>
          <p:nvPr/>
        </p:nvSpPr>
        <p:spPr>
          <a:xfrm>
            <a:off x="548725" y="2099265"/>
            <a:ext cx="539720" cy="539720"/>
          </a:xfrm>
          <a:prstGeom prst="mathMultiply">
            <a:avLst/>
          </a:prstGeom>
          <a:solidFill>
            <a:srgbClr val="FF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75"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cxnSp>
        <p:nvCxnSpPr>
          <p:cNvPr id="134" name="Straight Connector 133"/>
          <p:cNvCxnSpPr/>
          <p:nvPr/>
        </p:nvCxnSpPr>
        <p:spPr>
          <a:xfrm flipH="1">
            <a:off x="831931" y="3026012"/>
            <a:ext cx="726986" cy="638682"/>
          </a:xfrm>
          <a:prstGeom prst="line">
            <a:avLst/>
          </a:prstGeom>
          <a:noFill/>
          <a:ln w="50800" cap="flat" cmpd="sng" algn="ctr">
            <a:solidFill>
              <a:srgbClr val="65B144"/>
            </a:solidFill>
            <a:prstDash val="dash"/>
            <a:miter lim="800000"/>
          </a:ln>
          <a:effectLst/>
        </p:spPr>
      </p:cxnSp>
      <p:sp>
        <p:nvSpPr>
          <p:cNvPr id="135" name="Left Brace 134"/>
          <p:cNvSpPr/>
          <p:nvPr/>
        </p:nvSpPr>
        <p:spPr>
          <a:xfrm rot="5400000">
            <a:off x="2202718" y="2804984"/>
            <a:ext cx="188530" cy="1550346"/>
          </a:xfrm>
          <a:prstGeom prst="leftBrace">
            <a:avLst>
              <a:gd name="adj1" fmla="val 55662"/>
              <a:gd name="adj2" fmla="val 50000"/>
            </a:avLst>
          </a:prstGeom>
          <a:noFill/>
          <a:ln w="6350" cap="flat" cmpd="sng" algn="ctr">
            <a:solidFill>
              <a:srgbClr val="65B14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75"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cxnSp>
        <p:nvCxnSpPr>
          <p:cNvPr id="136" name="Straight Connector 135"/>
          <p:cNvCxnSpPr/>
          <p:nvPr/>
        </p:nvCxnSpPr>
        <p:spPr>
          <a:xfrm>
            <a:off x="1865912" y="3026012"/>
            <a:ext cx="431071" cy="459881"/>
          </a:xfrm>
          <a:prstGeom prst="line">
            <a:avLst/>
          </a:prstGeom>
          <a:noFill/>
          <a:ln w="50800" cap="flat" cmpd="sng" algn="ctr">
            <a:solidFill>
              <a:srgbClr val="65B144"/>
            </a:solidFill>
            <a:prstDash val="dash"/>
            <a:miter lim="800000"/>
          </a:ln>
          <a:effectLst/>
        </p:spPr>
      </p:cxnSp>
      <p:sp>
        <p:nvSpPr>
          <p:cNvPr id="137" name="TextBox 136"/>
          <p:cNvSpPr txBox="1"/>
          <p:nvPr/>
        </p:nvSpPr>
        <p:spPr>
          <a:xfrm>
            <a:off x="1147726" y="3075827"/>
            <a:ext cx="1328476" cy="369332"/>
          </a:xfrm>
          <a:prstGeom prst="rect">
            <a:avLst/>
          </a:prstGeom>
          <a:noFill/>
        </p:spPr>
        <p:txBody>
          <a:bodyPr wrap="square" rtlCol="0">
            <a:spAutoFit/>
          </a:bodyPr>
          <a:lstStyle/>
          <a:p>
            <a:pPr algn="ctr" defTabSz="685800" fontAlgn="auto">
              <a:spcBef>
                <a:spcPts val="0"/>
              </a:spcBef>
              <a:spcAft>
                <a:spcPts val="0"/>
              </a:spcAft>
            </a:pPr>
            <a:r>
              <a:rPr lang="en-US" altLang="ja-JP" sz="900" dirty="0">
                <a:solidFill>
                  <a:srgbClr val="8A8A8D"/>
                </a:solidFill>
                <a:latin typeface="MS PGothic" charset="-128"/>
                <a:ea typeface="MS PGothic" charset="-128"/>
                <a:cs typeface="MS PGothic" charset="-128"/>
              </a:rPr>
              <a:t>AP</a:t>
            </a:r>
            <a:r>
              <a:rPr lang="ja-JP" altLang="en-US" sz="900" dirty="0">
                <a:solidFill>
                  <a:srgbClr val="8A8A8D"/>
                </a:solidFill>
                <a:latin typeface="MS PGothic" charset="-128"/>
                <a:ea typeface="MS PGothic" charset="-128"/>
                <a:cs typeface="MS PGothic" charset="-128"/>
              </a:rPr>
              <a:t>の台数に関係なく</a:t>
            </a:r>
            <a:endParaRPr lang="en-US" altLang="ja-JP" sz="900" dirty="0">
              <a:solidFill>
                <a:srgbClr val="8A8A8D"/>
              </a:solidFill>
              <a:latin typeface="MS PGothic" charset="-128"/>
              <a:ea typeface="MS PGothic" charset="-128"/>
              <a:cs typeface="MS PGothic" charset="-128"/>
            </a:endParaRPr>
          </a:p>
          <a:p>
            <a:pPr algn="ctr" defTabSz="685800" fontAlgn="auto">
              <a:spcBef>
                <a:spcPts val="0"/>
              </a:spcBef>
              <a:spcAft>
                <a:spcPts val="0"/>
              </a:spcAft>
            </a:pPr>
            <a:r>
              <a:rPr lang="ja-JP" altLang="en-US" sz="900" dirty="0">
                <a:solidFill>
                  <a:srgbClr val="8A8A8D"/>
                </a:solidFill>
                <a:latin typeface="MS PGothic" charset="-128"/>
                <a:ea typeface="MS PGothic" charset="-128"/>
                <a:cs typeface="MS PGothic" charset="-128"/>
              </a:rPr>
              <a:t>同じクラウドで管理</a:t>
            </a:r>
            <a:endParaRPr lang="en-US" altLang="ja-JP" sz="900" dirty="0">
              <a:solidFill>
                <a:srgbClr val="8A8A8D"/>
              </a:solidFill>
              <a:latin typeface="MS PGothic" charset="-128"/>
              <a:ea typeface="MS PGothic" charset="-128"/>
              <a:cs typeface="MS PGothic" charset="-128"/>
            </a:endParaRPr>
          </a:p>
        </p:txBody>
      </p:sp>
    </p:spTree>
    <p:extLst>
      <p:ext uri="{BB962C8B-B14F-4D97-AF65-F5344CB8AC3E}">
        <p14:creationId xmlns:p14="http://schemas.microsoft.com/office/powerpoint/2010/main" val="1340223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34566" y="131762"/>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ホテル　導入事例</a:t>
            </a:r>
            <a:endParaRPr lang="ja-JP" altLang="en-US">
              <a:latin typeface="MS PGothic" charset="-128"/>
              <a:ea typeface="MS PGothic" charset="-128"/>
              <a:cs typeface="MS PGothic"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63599"/>
            <a:ext cx="6950705" cy="396663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9666" y="2905400"/>
            <a:ext cx="2599267" cy="1831698"/>
          </a:xfrm>
          <a:prstGeom prst="rect">
            <a:avLst/>
          </a:prstGeom>
        </p:spPr>
      </p:pic>
    </p:spTree>
    <p:extLst>
      <p:ext uri="{BB962C8B-B14F-4D97-AF65-F5344CB8AC3E}">
        <p14:creationId xmlns:p14="http://schemas.microsoft.com/office/powerpoint/2010/main" val="14638953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00" y="0"/>
            <a:ext cx="7865957" cy="5143500"/>
          </a:xfrm>
          <a:prstGeom prst="rect">
            <a:avLst/>
          </a:prstGeom>
        </p:spPr>
      </p:pic>
    </p:spTree>
    <p:extLst>
      <p:ext uri="{BB962C8B-B14F-4D97-AF65-F5344CB8AC3E}">
        <p14:creationId xmlns:p14="http://schemas.microsoft.com/office/powerpoint/2010/main" val="2116672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3099" y="166588"/>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導入　ポイント</a:t>
            </a:r>
            <a:endParaRPr lang="ja-JP" altLang="en-US">
              <a:latin typeface="MS PGothic" charset="-128"/>
              <a:ea typeface="MS PGothic" charset="-128"/>
              <a:cs typeface="MS PGothic"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8400" y="1544756"/>
            <a:ext cx="6570133" cy="3154346"/>
          </a:xfrm>
          <a:prstGeom prst="rect">
            <a:avLst/>
          </a:prstGeom>
        </p:spPr>
      </p:pic>
      <p:sp>
        <p:nvSpPr>
          <p:cNvPr id="4" name="TextBox 3"/>
          <p:cNvSpPr txBox="1"/>
          <p:nvPr/>
        </p:nvSpPr>
        <p:spPr>
          <a:xfrm>
            <a:off x="471633" y="743951"/>
            <a:ext cx="7817234" cy="1200329"/>
          </a:xfrm>
          <a:prstGeom prst="rect">
            <a:avLst/>
          </a:prstGeom>
          <a:noFill/>
        </p:spPr>
        <p:txBody>
          <a:bodyPr wrap="square" rtlCol="0">
            <a:spAutoFit/>
          </a:bodyPr>
          <a:lstStyle/>
          <a:p>
            <a:r>
              <a:rPr lang="ja-JP" altLang="en-US" dirty="0" smtClean="0">
                <a:latin typeface="+mn-lt"/>
              </a:rPr>
              <a:t>＊複雑かつ高度化するネットワーク　ー</a:t>
            </a:r>
            <a:r>
              <a:rPr lang="ja-JP" altLang="en-US" dirty="0">
                <a:latin typeface="+mn-lt"/>
              </a:rPr>
              <a:t>　</a:t>
            </a:r>
            <a:r>
              <a:rPr lang="ja-JP" altLang="en-US" dirty="0" smtClean="0">
                <a:latin typeface="+mn-lt"/>
              </a:rPr>
              <a:t>シンプルなダッシュボードで見える化</a:t>
            </a:r>
            <a:endParaRPr lang="en-US" altLang="ja-JP" dirty="0" smtClean="0">
              <a:latin typeface="+mn-lt"/>
            </a:endParaRPr>
          </a:p>
          <a:p>
            <a:r>
              <a:rPr lang="ja-JP" altLang="en-US" dirty="0" smtClean="0"/>
              <a:t>＊トラフィックの急増　ー　動画サイトやインターネット前提のビジネスの増加</a:t>
            </a:r>
            <a:endParaRPr lang="en-US" altLang="ja-JP" dirty="0"/>
          </a:p>
          <a:p>
            <a:r>
              <a:rPr lang="ja-JP" altLang="en-US" dirty="0"/>
              <a:t>＊</a:t>
            </a:r>
            <a:r>
              <a:rPr lang="en-US" altLang="ja-JP" dirty="0"/>
              <a:t>IT</a:t>
            </a:r>
            <a:r>
              <a:rPr lang="ja-JP" altLang="en-US" dirty="0"/>
              <a:t>管理者　実質２名　　ー　クラウド上の高機能が協力にサポート</a:t>
            </a:r>
            <a:endParaRPr lang="en-US" altLang="ja-JP" dirty="0"/>
          </a:p>
          <a:p>
            <a:endParaRPr lang="en-US" dirty="0" smtClean="0">
              <a:latin typeface="+mn-lt"/>
            </a:endParaRPr>
          </a:p>
        </p:txBody>
      </p:sp>
    </p:spTree>
    <p:extLst>
      <p:ext uri="{BB962C8B-B14F-4D97-AF65-F5344CB8AC3E}">
        <p14:creationId xmlns:p14="http://schemas.microsoft.com/office/powerpoint/2010/main" val="19503864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2"/>
          <p:cNvSpPr txBox="1">
            <a:spLocks/>
          </p:cNvSpPr>
          <p:nvPr/>
        </p:nvSpPr>
        <p:spPr bwMode="auto">
          <a:xfrm>
            <a:off x="414519" y="0"/>
            <a:ext cx="8341142" cy="73164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61" tIns="60931" rIns="121861" bIns="60931" numCol="1" anchor="t" anchorCtr="0" compatLnSpc="1">
            <a:prstTxWarp prst="textNoShape">
              <a:avLst/>
            </a:prstTxWarp>
          </a:bodyPr>
          <a:lstStyle>
            <a:lvl1pPr algn="l" defTabSz="685663" rtl="0" eaLnBrk="1" latinLnBrk="0" hangingPunct="1">
              <a:lnSpc>
                <a:spcPct val="90000"/>
              </a:lnSpc>
              <a:spcBef>
                <a:spcPct val="0"/>
              </a:spcBef>
              <a:buNone/>
              <a:defRPr lang="en-GB" sz="2474" b="0" i="0" kern="1200" baseline="0" dirty="0">
                <a:solidFill>
                  <a:schemeClr val="accent1"/>
                </a:solidFill>
                <a:latin typeface="Proxima Nova Light" charset="0"/>
                <a:ea typeface="Proxima Nova Light" charset="0"/>
                <a:cs typeface="Proxima Nova Light" charset="0"/>
              </a:defRPr>
            </a:lvl1pPr>
          </a:lstStyle>
          <a:p>
            <a:pPr fontAlgn="base">
              <a:lnSpc>
                <a:spcPct val="80000"/>
              </a:lnSpc>
              <a:spcAft>
                <a:spcPct val="0"/>
              </a:spcAft>
            </a:pPr>
            <a:r>
              <a:rPr lang="en-US" altLang="ja-JP" sz="2000" smtClean="0">
                <a:ln w="0"/>
                <a:solidFill>
                  <a:schemeClr val="bg1">
                    <a:lumMod val="50000"/>
                  </a:schemeClr>
                </a:solidFill>
                <a:effectLst>
                  <a:outerShdw blurRad="38100" dist="19050" dir="2700000" algn="tl" rotWithShape="0">
                    <a:schemeClr val="dk1">
                      <a:alpha val="40000"/>
                    </a:schemeClr>
                  </a:outerShdw>
                </a:effectLst>
                <a:latin typeface="MS PGothic" charset="-128"/>
                <a:ea typeface="MS PGothic" charset="-128"/>
                <a:cs typeface="MS PGothic" charset="-128"/>
              </a:rPr>
              <a:t>MS</a:t>
            </a:r>
            <a:r>
              <a:rPr lang="ja-JP" altLang="en-US" sz="2000" smtClean="0">
                <a:ln w="0"/>
                <a:solidFill>
                  <a:schemeClr val="bg1">
                    <a:lumMod val="50000"/>
                  </a:schemeClr>
                </a:solidFill>
                <a:effectLst>
                  <a:outerShdw blurRad="38100" dist="19050" dir="2700000" algn="tl" rotWithShape="0">
                    <a:schemeClr val="dk1">
                      <a:alpha val="40000"/>
                    </a:schemeClr>
                  </a:outerShdw>
                </a:effectLst>
                <a:latin typeface="MS PGothic" charset="-128"/>
                <a:ea typeface="MS PGothic" charset="-128"/>
                <a:cs typeface="MS PGothic" charset="-128"/>
              </a:rPr>
              <a:t>ラインナップ（</a:t>
            </a:r>
            <a:r>
              <a:rPr lang="en-US" altLang="ja-JP" sz="2000" smtClean="0">
                <a:ln w="0"/>
                <a:solidFill>
                  <a:schemeClr val="bg1">
                    <a:lumMod val="50000"/>
                  </a:schemeClr>
                </a:solidFill>
                <a:effectLst>
                  <a:outerShdw blurRad="38100" dist="19050" dir="2700000" algn="tl" rotWithShape="0">
                    <a:schemeClr val="dk1">
                      <a:alpha val="40000"/>
                    </a:schemeClr>
                  </a:outerShdw>
                </a:effectLst>
                <a:latin typeface="MS PGothic" charset="-128"/>
                <a:ea typeface="MS PGothic" charset="-128"/>
                <a:cs typeface="MS PGothic" charset="-128"/>
              </a:rPr>
              <a:t>LAN</a:t>
            </a:r>
            <a:r>
              <a:rPr lang="ja-JP" altLang="en-US" sz="2000" smtClean="0">
                <a:ln w="0"/>
                <a:solidFill>
                  <a:schemeClr val="bg1">
                    <a:lumMod val="50000"/>
                  </a:schemeClr>
                </a:solidFill>
                <a:effectLst>
                  <a:outerShdw blurRad="38100" dist="19050" dir="2700000" algn="tl" rotWithShape="0">
                    <a:schemeClr val="dk1">
                      <a:alpha val="40000"/>
                    </a:schemeClr>
                  </a:outerShdw>
                </a:effectLst>
                <a:latin typeface="MS PGothic" charset="-128"/>
                <a:ea typeface="MS PGothic" charset="-128"/>
                <a:cs typeface="MS PGothic" charset="-128"/>
              </a:rPr>
              <a:t>スイッチ）</a:t>
            </a:r>
            <a:endParaRPr lang="ja-JP" altLang="en-US" sz="2000">
              <a:ln w="0"/>
              <a:solidFill>
                <a:schemeClr val="bg1">
                  <a:lumMod val="50000"/>
                </a:schemeClr>
              </a:solidFill>
              <a:effectLst>
                <a:outerShdw blurRad="38100" dist="19050" dir="2700000" algn="tl" rotWithShape="0">
                  <a:schemeClr val="dk1">
                    <a:alpha val="40000"/>
                  </a:schemeClr>
                </a:outerShdw>
              </a:effectLst>
              <a:latin typeface="MS PGothic" charset="-128"/>
              <a:ea typeface="MS PGothic" charset="-128"/>
              <a:cs typeface="MS PGothic" charset="-128"/>
            </a:endParaRPr>
          </a:p>
        </p:txBody>
      </p:sp>
      <p:graphicFrame>
        <p:nvGraphicFramePr>
          <p:cNvPr id="18" name="Table 17"/>
          <p:cNvGraphicFramePr>
            <a:graphicFrameLocks noGrp="1"/>
          </p:cNvGraphicFramePr>
          <p:nvPr>
            <p:extLst>
              <p:ext uri="{D42A27DB-BD31-4B8C-83A1-F6EECF244321}">
                <p14:modId xmlns:p14="http://schemas.microsoft.com/office/powerpoint/2010/main" val="762247105"/>
              </p:ext>
            </p:extLst>
          </p:nvPr>
        </p:nvGraphicFramePr>
        <p:xfrm>
          <a:off x="414519" y="392024"/>
          <a:ext cx="8303799" cy="4577128"/>
        </p:xfrm>
        <a:graphic>
          <a:graphicData uri="http://schemas.openxmlformats.org/drawingml/2006/table">
            <a:tbl>
              <a:tblPr firstRow="1" bandRow="1"/>
              <a:tblGrid>
                <a:gridCol w="1186257"/>
                <a:gridCol w="1186257"/>
                <a:gridCol w="1186257"/>
                <a:gridCol w="1186257"/>
                <a:gridCol w="1186257"/>
                <a:gridCol w="1186257"/>
                <a:gridCol w="1186257"/>
              </a:tblGrid>
              <a:tr h="343911">
                <a:tc gridSpan="5">
                  <a:txBody>
                    <a:bodyPr/>
                    <a:lstStyle>
                      <a:lvl1pPr marL="0" algn="l" defTabSz="685777" rtl="0" eaLnBrk="1" latinLnBrk="0" hangingPunct="1">
                        <a:defRPr sz="1400" b="1" kern="1200">
                          <a:solidFill>
                            <a:schemeClr val="lt1"/>
                          </a:solidFill>
                          <a:latin typeface="Proxima Nova"/>
                          <a:ea typeface=""/>
                          <a:cs typeface=""/>
                        </a:defRPr>
                      </a:lvl1pPr>
                      <a:lvl2pPr marL="342886" algn="l" defTabSz="685777" rtl="0" eaLnBrk="1" latinLnBrk="0" hangingPunct="1">
                        <a:defRPr sz="1400" b="1" kern="1200">
                          <a:solidFill>
                            <a:schemeClr val="lt1"/>
                          </a:solidFill>
                          <a:latin typeface="Proxima Nova"/>
                          <a:ea typeface=""/>
                          <a:cs typeface=""/>
                        </a:defRPr>
                      </a:lvl2pPr>
                      <a:lvl3pPr marL="685777" algn="l" defTabSz="685777" rtl="0" eaLnBrk="1" latinLnBrk="0" hangingPunct="1">
                        <a:defRPr sz="1400" b="1" kern="1200">
                          <a:solidFill>
                            <a:schemeClr val="lt1"/>
                          </a:solidFill>
                          <a:latin typeface="Proxima Nova"/>
                          <a:ea typeface=""/>
                          <a:cs typeface=""/>
                        </a:defRPr>
                      </a:lvl3pPr>
                      <a:lvl4pPr marL="1028665" algn="l" defTabSz="685777" rtl="0" eaLnBrk="1" latinLnBrk="0" hangingPunct="1">
                        <a:defRPr sz="1400" b="1" kern="1200">
                          <a:solidFill>
                            <a:schemeClr val="lt1"/>
                          </a:solidFill>
                          <a:latin typeface="Proxima Nova"/>
                          <a:ea typeface=""/>
                          <a:cs typeface=""/>
                        </a:defRPr>
                      </a:lvl4pPr>
                      <a:lvl5pPr marL="1371555" algn="l" defTabSz="685777" rtl="0" eaLnBrk="1" latinLnBrk="0" hangingPunct="1">
                        <a:defRPr sz="1400" b="1" kern="1200">
                          <a:solidFill>
                            <a:schemeClr val="lt1"/>
                          </a:solidFill>
                          <a:latin typeface="Proxima Nova"/>
                          <a:ea typeface=""/>
                          <a:cs typeface=""/>
                        </a:defRPr>
                      </a:lvl5pPr>
                      <a:lvl6pPr marL="1714441" algn="l" defTabSz="685777" rtl="0" eaLnBrk="1" latinLnBrk="0" hangingPunct="1">
                        <a:defRPr sz="1400" b="1" kern="1200">
                          <a:solidFill>
                            <a:schemeClr val="lt1"/>
                          </a:solidFill>
                          <a:latin typeface="Proxima Nova"/>
                          <a:ea typeface=""/>
                          <a:cs typeface=""/>
                        </a:defRPr>
                      </a:lvl6pPr>
                      <a:lvl7pPr marL="2057332" algn="l" defTabSz="685777" rtl="0" eaLnBrk="1" latinLnBrk="0" hangingPunct="1">
                        <a:defRPr sz="1400" b="1" kern="1200">
                          <a:solidFill>
                            <a:schemeClr val="lt1"/>
                          </a:solidFill>
                          <a:latin typeface="Proxima Nova"/>
                          <a:ea typeface=""/>
                          <a:cs typeface=""/>
                        </a:defRPr>
                      </a:lvl7pPr>
                      <a:lvl8pPr marL="2400220" algn="l" defTabSz="685777" rtl="0" eaLnBrk="1" latinLnBrk="0" hangingPunct="1">
                        <a:defRPr sz="1400" b="1" kern="1200">
                          <a:solidFill>
                            <a:schemeClr val="lt1"/>
                          </a:solidFill>
                          <a:latin typeface="Proxima Nova"/>
                          <a:ea typeface=""/>
                          <a:cs typeface=""/>
                        </a:defRPr>
                      </a:lvl8pPr>
                      <a:lvl9pPr marL="2743110" algn="l" defTabSz="685777" rtl="0" eaLnBrk="1" latinLnBrk="0" hangingPunct="1">
                        <a:defRPr sz="1400" b="1" kern="1200">
                          <a:solidFill>
                            <a:schemeClr val="lt1"/>
                          </a:solidFill>
                          <a:latin typeface="Proxima Nova"/>
                          <a:ea typeface=""/>
                          <a:cs typeface=""/>
                        </a:defRPr>
                      </a:lvl9pPr>
                    </a:lstStyle>
                    <a:p>
                      <a:pPr algn="ctr"/>
                      <a:r>
                        <a:rPr lang="ja-JP" altLang="en-US" sz="1800" b="0" i="0" dirty="0" smtClean="0">
                          <a:solidFill>
                            <a:schemeClr val="bg1"/>
                          </a:solidFill>
                          <a:latin typeface="MS PGothic" charset="-128"/>
                          <a:ea typeface="MS PGothic" charset="-128"/>
                          <a:cs typeface="MS PGothic" charset="-128"/>
                        </a:rPr>
                        <a:t>アクセス</a:t>
                      </a:r>
                      <a:endParaRPr lang="en-US" sz="1800" b="0" i="0" dirty="0">
                        <a:solidFill>
                          <a:schemeClr val="bg1"/>
                        </a:solidFill>
                        <a:latin typeface="MS PGothic" charset="-128"/>
                        <a:ea typeface="MS PGothic" charset="-128"/>
                        <a:cs typeface="MS PGothic" charset="-128"/>
                      </a:endParaRPr>
                    </a:p>
                  </a:txBody>
                  <a:tcPr marL="60497" marR="60497" marT="22680" marB="22680" anchor="b">
                    <a:lnL w="12700" cmpd="sng">
                      <a:noFill/>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5A5A5"/>
                    </a:solidFill>
                  </a:tcPr>
                </a:tc>
                <a:tc hMerge="1">
                  <a:txBody>
                    <a:bodyPr/>
                    <a:lstStyle/>
                    <a:p>
                      <a:pPr algn="ctr"/>
                      <a:endParaRPr lang="en-US" sz="2400" b="0" i="0" dirty="0">
                        <a:solidFill>
                          <a:schemeClr val="bg1"/>
                        </a:solidFill>
                        <a:latin typeface="Meiryo" charset="-128"/>
                        <a:ea typeface="Meiryo" charset="-128"/>
                        <a:cs typeface="Meiryo" charset="-128"/>
                      </a:endParaRPr>
                    </a:p>
                  </a:txBody>
                  <a:tcPr marL="80662" marR="80662" marT="30240" marB="3024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sz="2400" b="0" i="0" dirty="0">
                        <a:solidFill>
                          <a:schemeClr val="bg1"/>
                        </a:solidFill>
                        <a:latin typeface="Meiryo" charset="-128"/>
                        <a:ea typeface="Meiryo" charset="-128"/>
                        <a:cs typeface="Meiryo" charset="-128"/>
                      </a:endParaRPr>
                    </a:p>
                  </a:txBody>
                  <a:tcPr marL="80662" marR="80662" marT="30240" marB="3024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0096D6"/>
                        </a:solidFill>
                      </a:endParaRPr>
                    </a:p>
                  </a:txBody>
                  <a:tcPr marT="34290" marB="3429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0096D6"/>
                        </a:solidFill>
                      </a:endParaRPr>
                    </a:p>
                  </a:txBody>
                  <a:tcPr marT="34290" marB="34290" anchor="b">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gridSpan="2">
                  <a:txBody>
                    <a:bodyPr/>
                    <a:lstStyle>
                      <a:lvl1pPr marL="0" algn="l" defTabSz="685777" rtl="0" eaLnBrk="1" latinLnBrk="0" hangingPunct="1">
                        <a:defRPr sz="1400" b="1" kern="1200">
                          <a:solidFill>
                            <a:schemeClr val="lt1"/>
                          </a:solidFill>
                          <a:latin typeface="Proxima Nova"/>
                          <a:ea typeface=""/>
                          <a:cs typeface=""/>
                        </a:defRPr>
                      </a:lvl1pPr>
                      <a:lvl2pPr marL="342886" algn="l" defTabSz="685777" rtl="0" eaLnBrk="1" latinLnBrk="0" hangingPunct="1">
                        <a:defRPr sz="1400" b="1" kern="1200">
                          <a:solidFill>
                            <a:schemeClr val="lt1"/>
                          </a:solidFill>
                          <a:latin typeface="Proxima Nova"/>
                          <a:ea typeface=""/>
                          <a:cs typeface=""/>
                        </a:defRPr>
                      </a:lvl2pPr>
                      <a:lvl3pPr marL="685777" algn="l" defTabSz="685777" rtl="0" eaLnBrk="1" latinLnBrk="0" hangingPunct="1">
                        <a:defRPr sz="1400" b="1" kern="1200">
                          <a:solidFill>
                            <a:schemeClr val="lt1"/>
                          </a:solidFill>
                          <a:latin typeface="Proxima Nova"/>
                          <a:ea typeface=""/>
                          <a:cs typeface=""/>
                        </a:defRPr>
                      </a:lvl3pPr>
                      <a:lvl4pPr marL="1028665" algn="l" defTabSz="685777" rtl="0" eaLnBrk="1" latinLnBrk="0" hangingPunct="1">
                        <a:defRPr sz="1400" b="1" kern="1200">
                          <a:solidFill>
                            <a:schemeClr val="lt1"/>
                          </a:solidFill>
                          <a:latin typeface="Proxima Nova"/>
                          <a:ea typeface=""/>
                          <a:cs typeface=""/>
                        </a:defRPr>
                      </a:lvl4pPr>
                      <a:lvl5pPr marL="1371555" algn="l" defTabSz="685777" rtl="0" eaLnBrk="1" latinLnBrk="0" hangingPunct="1">
                        <a:defRPr sz="1400" b="1" kern="1200">
                          <a:solidFill>
                            <a:schemeClr val="lt1"/>
                          </a:solidFill>
                          <a:latin typeface="Proxima Nova"/>
                          <a:ea typeface=""/>
                          <a:cs typeface=""/>
                        </a:defRPr>
                      </a:lvl5pPr>
                      <a:lvl6pPr marL="1714441" algn="l" defTabSz="685777" rtl="0" eaLnBrk="1" latinLnBrk="0" hangingPunct="1">
                        <a:defRPr sz="1400" b="1" kern="1200">
                          <a:solidFill>
                            <a:schemeClr val="lt1"/>
                          </a:solidFill>
                          <a:latin typeface="Proxima Nova"/>
                          <a:ea typeface=""/>
                          <a:cs typeface=""/>
                        </a:defRPr>
                      </a:lvl6pPr>
                      <a:lvl7pPr marL="2057332" algn="l" defTabSz="685777" rtl="0" eaLnBrk="1" latinLnBrk="0" hangingPunct="1">
                        <a:defRPr sz="1400" b="1" kern="1200">
                          <a:solidFill>
                            <a:schemeClr val="lt1"/>
                          </a:solidFill>
                          <a:latin typeface="Proxima Nova"/>
                          <a:ea typeface=""/>
                          <a:cs typeface=""/>
                        </a:defRPr>
                      </a:lvl7pPr>
                      <a:lvl8pPr marL="2400220" algn="l" defTabSz="685777" rtl="0" eaLnBrk="1" latinLnBrk="0" hangingPunct="1">
                        <a:defRPr sz="1400" b="1" kern="1200">
                          <a:solidFill>
                            <a:schemeClr val="lt1"/>
                          </a:solidFill>
                          <a:latin typeface="Proxima Nova"/>
                          <a:ea typeface=""/>
                          <a:cs typeface=""/>
                        </a:defRPr>
                      </a:lvl8pPr>
                      <a:lvl9pPr marL="2743110" algn="l" defTabSz="685777" rtl="0" eaLnBrk="1" latinLnBrk="0" hangingPunct="1">
                        <a:defRPr sz="1400" b="1" kern="1200">
                          <a:solidFill>
                            <a:schemeClr val="lt1"/>
                          </a:solidFill>
                          <a:latin typeface="Proxima Nova"/>
                          <a:ea typeface=""/>
                          <a:cs typeface=""/>
                        </a:defRPr>
                      </a:lvl9pPr>
                    </a:lstStyle>
                    <a:p>
                      <a:pPr algn="ctr"/>
                      <a:r>
                        <a:rPr lang="ja-JP" altLang="en-US" sz="1800" b="0" i="0" dirty="0" smtClean="0">
                          <a:solidFill>
                            <a:srgbClr val="FFFFFF"/>
                          </a:solidFill>
                          <a:latin typeface="MS PGothic" charset="-128"/>
                          <a:ea typeface="MS PGothic" charset="-128"/>
                          <a:cs typeface="MS PGothic" charset="-128"/>
                        </a:rPr>
                        <a:t>集線スイッチ</a:t>
                      </a:r>
                      <a:endParaRPr lang="en-US" sz="1800" b="0" i="0" dirty="0">
                        <a:solidFill>
                          <a:srgbClr val="FFFFFF"/>
                        </a:solidFill>
                        <a:latin typeface="MS PGothic" charset="-128"/>
                        <a:ea typeface="MS PGothic" charset="-128"/>
                        <a:cs typeface="MS PGothic" charset="-128"/>
                      </a:endParaRPr>
                    </a:p>
                  </a:txBody>
                  <a:tcPr marL="60497" marR="60497" marT="22680" marB="22680" anchor="b">
                    <a:lnL w="12700" cap="flat" cmpd="sng" algn="ctr">
                      <a:solidFill>
                        <a:srgbClr val="FFFFFF">
                          <a:lumMod val="75000"/>
                        </a:srgb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5A5A5"/>
                    </a:solidFill>
                  </a:tcPr>
                </a:tc>
                <a:tc hMerge="1">
                  <a:txBody>
                    <a:bodyPr/>
                    <a:lstStyle/>
                    <a:p>
                      <a:pPr algn="ctr"/>
                      <a:endParaRPr lang="en-US" sz="1600" b="0" i="0" dirty="0">
                        <a:solidFill>
                          <a:srgbClr val="FFFFFF"/>
                        </a:solidFill>
                        <a:latin typeface="+mn-lt"/>
                        <a:cs typeface="CiscoSans ExtraLight"/>
                      </a:endParaRPr>
                    </a:p>
                  </a:txBody>
                  <a:tcPr marL="80682" marR="80682" marT="30248" marB="30248" anchor="b">
                    <a:lnL w="12700" cap="flat" cmpd="sng" algn="ctr">
                      <a:solidFill>
                        <a:srgbClr val="FFFFFF">
                          <a:lumMod val="75000"/>
                        </a:srgb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solidFill>
                  </a:tcPr>
                </a:tc>
              </a:tr>
              <a:tr h="510938">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algn="ctr"/>
                      <a:r>
                        <a:rPr lang="en-US" sz="1100" b="0" i="0" dirty="0" smtClean="0">
                          <a:solidFill>
                            <a:srgbClr val="000000"/>
                          </a:solidFill>
                          <a:latin typeface="Meiryo" charset="-128"/>
                          <a:ea typeface="Meiryo" charset="-128"/>
                          <a:cs typeface="Meiryo" charset="-128"/>
                        </a:rPr>
                        <a:t>MS120/220-8</a:t>
                      </a:r>
                      <a:endParaRPr lang="en-US" sz="1100" b="0" i="0" dirty="0">
                        <a:solidFill>
                          <a:srgbClr val="000000"/>
                        </a:solidFill>
                        <a:latin typeface="Meiryo" charset="-128"/>
                        <a:ea typeface="Meiryo" charset="-128"/>
                        <a:cs typeface="Meiryo" charset="-128"/>
                      </a:endParaRPr>
                    </a:p>
                  </a:txBody>
                  <a:tcPr marL="60497" marR="60497" marT="22680" marB="22680">
                    <a:lnL w="12700" cmpd="sng">
                      <a:noFill/>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algn="ctr"/>
                      <a:r>
                        <a:rPr lang="en-US" sz="1400" b="0" i="0" dirty="0" smtClean="0">
                          <a:solidFill>
                            <a:srgbClr val="000000"/>
                          </a:solidFill>
                          <a:latin typeface="Meiryo" charset="-128"/>
                          <a:ea typeface="Meiryo" charset="-128"/>
                          <a:cs typeface="Meiryo" charset="-128"/>
                        </a:rPr>
                        <a:t>MS210</a:t>
                      </a:r>
                      <a:endParaRPr lang="en-US" sz="1400" b="0" i="0" dirty="0">
                        <a:solidFill>
                          <a:srgbClr val="000000"/>
                        </a:solidFill>
                        <a:latin typeface="Meiryo" charset="-128"/>
                        <a:ea typeface="Meiryo" charset="-128"/>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algn="ctr"/>
                      <a:r>
                        <a:rPr lang="en-US" sz="1400" b="0" i="0" dirty="0" smtClean="0">
                          <a:solidFill>
                            <a:srgbClr val="000000"/>
                          </a:solidFill>
                          <a:latin typeface="Meiryo" charset="-128"/>
                          <a:ea typeface="Meiryo" charset="-128"/>
                          <a:cs typeface="Meiryo" charset="-128"/>
                        </a:rPr>
                        <a:t>MS225</a:t>
                      </a:r>
                      <a:endParaRPr lang="en-US" sz="1400" b="0" i="0" dirty="0">
                        <a:solidFill>
                          <a:srgbClr val="000000"/>
                        </a:solidFill>
                        <a:latin typeface="Meiryo" charset="-128"/>
                        <a:ea typeface="Meiryo" charset="-128"/>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smtClean="0">
                          <a:solidFill>
                            <a:srgbClr val="000000"/>
                          </a:solidFill>
                          <a:latin typeface="Meiryo" charset="-128"/>
                          <a:ea typeface="Meiryo" charset="-128"/>
                          <a:cs typeface="Meiryo" charset="-128"/>
                        </a:rPr>
                        <a:t>MS250</a:t>
                      </a: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smtClean="0">
                          <a:solidFill>
                            <a:srgbClr val="000000"/>
                          </a:solidFill>
                          <a:latin typeface="Meiryo" charset="-128"/>
                          <a:ea typeface="Meiryo" charset="-128"/>
                          <a:cs typeface="Meiryo" charset="-128"/>
                        </a:rPr>
                        <a:t>MS350</a:t>
                      </a: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algn="ctr"/>
                      <a:r>
                        <a:rPr lang="en-US" sz="1400" b="0" i="0" dirty="0" smtClean="0">
                          <a:solidFill>
                            <a:srgbClr val="000000"/>
                          </a:solidFill>
                          <a:latin typeface="Meiryo" charset="-128"/>
                          <a:ea typeface="Meiryo" charset="-128"/>
                          <a:cs typeface="Meiryo" charset="-128"/>
                        </a:rPr>
                        <a:t>MS410</a:t>
                      </a:r>
                      <a:endParaRPr lang="en-US" sz="1400" b="0" i="0" dirty="0">
                        <a:solidFill>
                          <a:srgbClr val="000000"/>
                        </a:solidFill>
                        <a:latin typeface="Meiryo" charset="-128"/>
                        <a:ea typeface="Meiryo" charset="-128"/>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algn="ctr"/>
                      <a:r>
                        <a:rPr lang="en-US" sz="1400" b="0" i="0" dirty="0" smtClean="0">
                          <a:solidFill>
                            <a:srgbClr val="000000"/>
                          </a:solidFill>
                          <a:latin typeface="Meiryo" charset="-128"/>
                          <a:ea typeface="Meiryo" charset="-128"/>
                          <a:cs typeface="Meiryo" charset="-128"/>
                        </a:rPr>
                        <a:t>MS425</a:t>
                      </a:r>
                      <a:endParaRPr lang="en-US" sz="1400" b="0" i="0" dirty="0">
                        <a:solidFill>
                          <a:srgbClr val="000000"/>
                        </a:solidFill>
                        <a:latin typeface="Meiryo" charset="-128"/>
                        <a:ea typeface="Meiryo" charset="-128"/>
                        <a:cs typeface="Meiryo" charset="-128"/>
                      </a:endParaRPr>
                    </a:p>
                  </a:txBody>
                  <a:tcPr marL="60497" marR="60497" marT="22680" marB="22680">
                    <a:lnL w="12700" cap="flat" cmpd="sng" algn="ctr">
                      <a:solidFill>
                        <a:srgbClr val="FFFFFF">
                          <a:lumMod val="75000"/>
                        </a:srgb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r h="240579">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r>
                        <a:rPr lang="ja-JP" altLang="en-US" sz="900" b="0" i="0" dirty="0" smtClean="0">
                          <a:solidFill>
                            <a:srgbClr val="FFFFFF"/>
                          </a:solidFill>
                          <a:latin typeface="Meiryo" charset="-128"/>
                          <a:ea typeface="Meiryo" charset="-128"/>
                          <a:cs typeface="Meiryo" charset="-128"/>
                        </a:rPr>
                        <a:t>機能</a:t>
                      </a:r>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50000"/>
                      </a:srgbClr>
                    </a:solidFill>
                  </a:tcPr>
                </a:tc>
              </a:tr>
              <a:tr h="2401877">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343434"/>
                          </a:solidFill>
                          <a:latin typeface="MS PGothic" charset="-128"/>
                          <a:ea typeface="MS PGothic" charset="-128"/>
                          <a:cs typeface="MS PGothic" charset="-128"/>
                        </a:rPr>
                        <a:t>8,24,48</a:t>
                      </a:r>
                      <a:r>
                        <a:rPr lang="ja-JP" altLang="en-US" sz="900" b="0" i="0" dirty="0" smtClean="0">
                          <a:solidFill>
                            <a:srgbClr val="343434"/>
                          </a:solidFill>
                          <a:latin typeface="MS PGothic" charset="-128"/>
                          <a:ea typeface="MS PGothic" charset="-128"/>
                          <a:cs typeface="MS PGothic" charset="-128"/>
                        </a:rPr>
                        <a:t>ポート</a:t>
                      </a:r>
                      <a:endParaRPr lang="en-US" altLang="ja-JP" sz="900" b="0" i="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altLang="ja-JP" sz="900" b="0" i="0" dirty="0" smtClean="0">
                          <a:solidFill>
                            <a:srgbClr val="343434"/>
                          </a:solidFill>
                          <a:latin typeface="MS PGothic" charset="-128"/>
                          <a:ea typeface="MS PGothic" charset="-128"/>
                          <a:cs typeface="MS PGothic" charset="-128"/>
                        </a:rPr>
                        <a:t>Layer2</a:t>
                      </a: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343434"/>
                          </a:solidFill>
                          <a:latin typeface="MS PGothic" charset="-128"/>
                          <a:ea typeface="MS PGothic" charset="-128"/>
                          <a:cs typeface="MS PGothic" charset="-128"/>
                        </a:rPr>
                        <a:t>1Gb</a:t>
                      </a:r>
                      <a:r>
                        <a:rPr lang="en-US" sz="900" b="0" i="0" baseline="0" dirty="0" smtClean="0">
                          <a:solidFill>
                            <a:srgbClr val="343434"/>
                          </a:solidFill>
                          <a:latin typeface="MS PGothic" charset="-128"/>
                          <a:ea typeface="MS PGothic" charset="-128"/>
                          <a:cs typeface="MS PGothic" charset="-128"/>
                        </a:rPr>
                        <a:t> SFP</a:t>
                      </a:r>
                      <a:r>
                        <a:rPr lang="ja-JP" altLang="en-US" sz="900" b="0" i="0" baseline="0" dirty="0" smtClean="0">
                          <a:solidFill>
                            <a:srgbClr val="343434"/>
                          </a:solidFill>
                          <a:latin typeface="MS PGothic" charset="-128"/>
                          <a:ea typeface="MS PGothic" charset="-128"/>
                          <a:cs typeface="MS PGothic" charset="-128"/>
                        </a:rPr>
                        <a:t>アップリンク</a:t>
                      </a:r>
                      <a:endParaRPr lang="en-US" altLang="ja-JP" sz="900" b="0" i="0" baseline="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343434"/>
                          </a:solidFill>
                          <a:latin typeface="MS PGothic" charset="-128"/>
                          <a:ea typeface="MS PGothic" charset="-128"/>
                          <a:cs typeface="MS PGothic" charset="-128"/>
                        </a:rPr>
                        <a:t>電源冗長は</a:t>
                      </a:r>
                      <a:r>
                        <a:rPr lang="en-US" altLang="ja-JP" sz="900" b="0" i="0" baseline="0" dirty="0" smtClean="0">
                          <a:solidFill>
                            <a:srgbClr val="343434"/>
                          </a:solidFill>
                          <a:latin typeface="MS PGothic" charset="-128"/>
                          <a:ea typeface="MS PGothic" charset="-128"/>
                          <a:cs typeface="MS PGothic" charset="-128"/>
                        </a:rPr>
                        <a:t>Cisco</a:t>
                      </a:r>
                      <a:r>
                        <a:rPr lang="ja-JP" altLang="en-US" sz="900" b="0" i="0" baseline="0" dirty="0" smtClean="0">
                          <a:solidFill>
                            <a:srgbClr val="343434"/>
                          </a:solidFill>
                          <a:latin typeface="MS PGothic" charset="-128"/>
                          <a:ea typeface="MS PGothic" charset="-128"/>
                          <a:cs typeface="MS PGothic" charset="-128"/>
                        </a:rPr>
                        <a:t>外部</a:t>
                      </a:r>
                      <a:r>
                        <a:rPr lang="en-US" altLang="ja-JP" sz="900" b="0" i="0" baseline="0" dirty="0" smtClean="0">
                          <a:solidFill>
                            <a:srgbClr val="343434"/>
                          </a:solidFill>
                          <a:latin typeface="MS PGothic" charset="-128"/>
                          <a:ea typeface="MS PGothic" charset="-128"/>
                          <a:cs typeface="MS PGothic" charset="-128"/>
                        </a:rPr>
                        <a:t>RPS</a:t>
                      </a:r>
                      <a:r>
                        <a:rPr lang="ja-JP" altLang="en-US" sz="900" b="0" i="0" baseline="0" dirty="0" smtClean="0">
                          <a:solidFill>
                            <a:srgbClr val="343434"/>
                          </a:solidFill>
                          <a:latin typeface="MS PGothic" charset="-128"/>
                          <a:ea typeface="MS PGothic" charset="-128"/>
                          <a:cs typeface="MS PGothic" charset="-128"/>
                        </a:rPr>
                        <a:t>に対応</a:t>
                      </a:r>
                      <a:endParaRPr lang="en-US" sz="900" b="0" i="0" baseline="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343434"/>
                          </a:solidFill>
                          <a:latin typeface="MS PGothic" charset="-128"/>
                          <a:ea typeface="MS PGothic" charset="-128"/>
                          <a:cs typeface="MS PGothic" charset="-128"/>
                        </a:rPr>
                        <a:t>仮想スタック</a:t>
                      </a:r>
                      <a:endParaRPr lang="en-US" sz="900" b="0" i="0" dirty="0" smtClean="0">
                        <a:solidFill>
                          <a:srgbClr val="343434"/>
                        </a:solidFill>
                        <a:latin typeface="MS PGothic" charset="-128"/>
                        <a:ea typeface="MS PGothic" charset="-128"/>
                        <a:cs typeface="MS PGothic" charset="-128"/>
                      </a:endParaRPr>
                    </a:p>
                  </a:txBody>
                  <a:tcPr marL="60497" marR="60497" marT="45360" marB="22680">
                    <a:lnL w="12700" cmpd="sng">
                      <a:noFill/>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343434"/>
                          </a:solidFill>
                          <a:latin typeface="MS PGothic" charset="-128"/>
                          <a:ea typeface="MS PGothic" charset="-128"/>
                          <a:cs typeface="MS PGothic" charset="-128"/>
                        </a:rPr>
                        <a:t>24,</a:t>
                      </a:r>
                      <a:r>
                        <a:rPr lang="en-US" sz="900" b="0" i="0" baseline="0" dirty="0" smtClean="0">
                          <a:solidFill>
                            <a:srgbClr val="343434"/>
                          </a:solidFill>
                          <a:latin typeface="MS PGothic" charset="-128"/>
                          <a:ea typeface="MS PGothic" charset="-128"/>
                          <a:cs typeface="MS PGothic" charset="-128"/>
                        </a:rPr>
                        <a:t> 48</a:t>
                      </a:r>
                      <a:r>
                        <a:rPr lang="ja-JP" altLang="en-US" sz="900" b="0" i="0" baseline="0" dirty="0" smtClean="0">
                          <a:solidFill>
                            <a:srgbClr val="343434"/>
                          </a:solidFill>
                          <a:latin typeface="MS PGothic" charset="-128"/>
                          <a:ea typeface="MS PGothic" charset="-128"/>
                          <a:cs typeface="MS PGothic" charset="-128"/>
                        </a:rPr>
                        <a:t>ポート</a:t>
                      </a:r>
                      <a:endParaRPr lang="en-US" altLang="ja-JP" sz="900" b="0" i="0" baseline="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baseline="0" dirty="0" smtClean="0">
                          <a:solidFill>
                            <a:srgbClr val="343434"/>
                          </a:solidFill>
                          <a:latin typeface="MS PGothic" charset="-128"/>
                          <a:ea typeface="MS PGothic" charset="-128"/>
                          <a:cs typeface="MS PGothic" charset="-128"/>
                        </a:rPr>
                        <a:t>Layer 2 /3 (Basic)</a:t>
                      </a: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baseline="0" dirty="0" smtClean="0">
                          <a:solidFill>
                            <a:srgbClr val="343434"/>
                          </a:solidFill>
                          <a:latin typeface="MS PGothic" charset="-128"/>
                          <a:ea typeface="MS PGothic" charset="-128"/>
                          <a:cs typeface="MS PGothic" charset="-128"/>
                        </a:rPr>
                        <a:t>1Gb SFP </a:t>
                      </a:r>
                      <a:r>
                        <a:rPr lang="ja-JP" altLang="en-US" sz="900" b="0" i="0" baseline="0" dirty="0" smtClean="0">
                          <a:solidFill>
                            <a:srgbClr val="343434"/>
                          </a:solidFill>
                          <a:latin typeface="MS PGothic" charset="-128"/>
                          <a:ea typeface="MS PGothic" charset="-128"/>
                          <a:cs typeface="MS PGothic" charset="-128"/>
                        </a:rPr>
                        <a:t>アップリンク</a:t>
                      </a:r>
                      <a:endParaRPr lang="en-US" altLang="ja-JP" sz="900" b="0" i="0" baseline="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343434"/>
                          </a:solidFill>
                          <a:latin typeface="MS PGothic" charset="-128"/>
                          <a:ea typeface="MS PGothic" charset="-128"/>
                          <a:cs typeface="MS PGothic" charset="-128"/>
                        </a:rPr>
                        <a:t>電源冗長は</a:t>
                      </a:r>
                      <a:r>
                        <a:rPr lang="en-US" altLang="ja-JP" sz="900" b="0" i="0" baseline="0" dirty="0" smtClean="0">
                          <a:solidFill>
                            <a:srgbClr val="343434"/>
                          </a:solidFill>
                          <a:latin typeface="MS PGothic" charset="-128"/>
                          <a:ea typeface="MS PGothic" charset="-128"/>
                          <a:cs typeface="MS PGothic" charset="-128"/>
                        </a:rPr>
                        <a:t>Cisco</a:t>
                      </a:r>
                      <a:r>
                        <a:rPr lang="ja-JP" altLang="en-US" sz="900" b="0" i="0" baseline="0" dirty="0" smtClean="0">
                          <a:solidFill>
                            <a:srgbClr val="343434"/>
                          </a:solidFill>
                          <a:latin typeface="MS PGothic" charset="-128"/>
                          <a:ea typeface="MS PGothic" charset="-128"/>
                          <a:cs typeface="MS PGothic" charset="-128"/>
                        </a:rPr>
                        <a:t>外部</a:t>
                      </a:r>
                      <a:r>
                        <a:rPr lang="en-US" altLang="ja-JP" sz="900" b="0" i="0" baseline="0" dirty="0" smtClean="0">
                          <a:solidFill>
                            <a:srgbClr val="343434"/>
                          </a:solidFill>
                          <a:latin typeface="MS PGothic" charset="-128"/>
                          <a:ea typeface="MS PGothic" charset="-128"/>
                          <a:cs typeface="MS PGothic" charset="-128"/>
                        </a:rPr>
                        <a:t>RPS</a:t>
                      </a:r>
                      <a:r>
                        <a:rPr lang="ja-JP" altLang="en-US" sz="900" b="0" i="0" baseline="0" dirty="0" smtClean="0">
                          <a:solidFill>
                            <a:srgbClr val="343434"/>
                          </a:solidFill>
                          <a:latin typeface="MS PGothic" charset="-128"/>
                          <a:ea typeface="MS PGothic" charset="-128"/>
                          <a:cs typeface="MS PGothic" charset="-128"/>
                        </a:rPr>
                        <a:t>に対応</a:t>
                      </a:r>
                      <a:endParaRPr lang="en-US" altLang="ja-JP" sz="900" b="0" i="0" baseline="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baseline="0" dirty="0" smtClean="0">
                          <a:solidFill>
                            <a:srgbClr val="FF0000"/>
                          </a:solidFill>
                          <a:latin typeface="MS PGothic" charset="-128"/>
                          <a:ea typeface="MS PGothic" charset="-128"/>
                          <a:cs typeface="MS PGothic" charset="-128"/>
                        </a:rPr>
                        <a:t>物理スタック</a:t>
                      </a:r>
                      <a:r>
                        <a:rPr lang="en-US" altLang="ja-JP" sz="900" b="0" i="0" baseline="0" dirty="0" smtClean="0">
                          <a:solidFill>
                            <a:srgbClr val="FF0000"/>
                          </a:solidFill>
                          <a:latin typeface="MS PGothic" charset="-128"/>
                          <a:ea typeface="MS PGothic" charset="-128"/>
                          <a:cs typeface="MS PGothic" charset="-128"/>
                        </a:rPr>
                        <a:t>(80Gbs)</a:t>
                      </a:r>
                      <a:endParaRPr lang="en-US" sz="900" b="0" i="0" baseline="0" dirty="0" smtClean="0">
                        <a:solidFill>
                          <a:srgbClr val="FF0000"/>
                        </a:solidFill>
                        <a:latin typeface="MS PGothic" charset="-128"/>
                        <a:ea typeface="MS PGothic" charset="-128"/>
                        <a:cs typeface="MS PGothic"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24, 48</a:t>
                      </a:r>
                      <a:r>
                        <a:rPr lang="en-US" sz="900" b="0" i="0" baseline="0" dirty="0" smtClean="0">
                          <a:solidFill>
                            <a:srgbClr val="505153"/>
                          </a:solidFill>
                          <a:latin typeface="MS PGothic" charset="-128"/>
                          <a:ea typeface="MS PGothic" charset="-128"/>
                          <a:cs typeface="MS PGothic" charset="-128"/>
                        </a:rPr>
                        <a:t> </a:t>
                      </a:r>
                      <a:r>
                        <a:rPr lang="ja-JP" altLang="en-US" sz="900" b="0" i="0" baseline="0" dirty="0" smtClean="0">
                          <a:solidFill>
                            <a:srgbClr val="505153"/>
                          </a:solidFill>
                          <a:latin typeface="MS PGothic" charset="-128"/>
                          <a:ea typeface="MS PGothic" charset="-128"/>
                          <a:cs typeface="MS PGothic" charset="-128"/>
                        </a:rPr>
                        <a:t>ポート</a:t>
                      </a:r>
                      <a:endParaRPr lang="en-US"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en-US" sz="900" b="0" i="0" dirty="0" smtClean="0">
                          <a:solidFill>
                            <a:srgbClr val="343434"/>
                          </a:solidFill>
                          <a:latin typeface="MS PGothic" charset="-128"/>
                          <a:ea typeface="MS PGothic" charset="-128"/>
                          <a:cs typeface="MS PGothic" charset="-128"/>
                        </a:rPr>
                        <a:t>Layer 2 /</a:t>
                      </a:r>
                      <a:r>
                        <a:rPr lang="en-US" sz="900" b="0" i="0" baseline="0" dirty="0" smtClean="0">
                          <a:solidFill>
                            <a:srgbClr val="343434"/>
                          </a:solidFill>
                          <a:latin typeface="MS PGothic" charset="-128"/>
                          <a:ea typeface="MS PGothic" charset="-128"/>
                          <a:cs typeface="MS PGothic" charset="-128"/>
                        </a:rPr>
                        <a:t> 3 (Basic)</a:t>
                      </a:r>
                      <a:endParaRPr lang="en-US" sz="900" b="0" i="0" dirty="0" smtClean="0">
                        <a:solidFill>
                          <a:srgbClr val="343434"/>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505153"/>
                          </a:solidFill>
                          <a:latin typeface="MS PGothic" charset="-128"/>
                          <a:ea typeface="MS PGothic" charset="-128"/>
                          <a:cs typeface="MS PGothic" charset="-128"/>
                        </a:rPr>
                        <a:t>10Gb SFP+ </a:t>
                      </a:r>
                      <a:r>
                        <a:rPr lang="ja-JP" altLang="en-US" sz="900" b="0" i="0" dirty="0" smtClean="0">
                          <a:solidFill>
                            <a:srgbClr val="505153"/>
                          </a:solidFill>
                          <a:latin typeface="MS PGothic" charset="-128"/>
                          <a:ea typeface="MS PGothic" charset="-128"/>
                          <a:cs typeface="MS PGothic" charset="-128"/>
                        </a:rPr>
                        <a:t>アップリンク</a:t>
                      </a:r>
                      <a:endParaRPr lang="en-US" sz="900" b="0" i="0" dirty="0" smtClean="0">
                        <a:solidFill>
                          <a:schemeClr val="tx2"/>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505153"/>
                          </a:solidFill>
                          <a:latin typeface="MS PGothic" charset="-128"/>
                          <a:ea typeface="MS PGothic" charset="-128"/>
                          <a:cs typeface="MS PGothic" charset="-128"/>
                        </a:rPr>
                        <a:t>電源冗長は</a:t>
                      </a:r>
                      <a:r>
                        <a:rPr lang="en-US" altLang="ja-JP" sz="900" b="0" i="0" dirty="0" smtClean="0">
                          <a:solidFill>
                            <a:srgbClr val="505153"/>
                          </a:solidFill>
                          <a:latin typeface="MS PGothic" charset="-128"/>
                          <a:ea typeface="MS PGothic" charset="-128"/>
                          <a:cs typeface="MS PGothic" charset="-128"/>
                        </a:rPr>
                        <a:t>Cisco</a:t>
                      </a:r>
                      <a:r>
                        <a:rPr lang="ja-JP" altLang="en-US" sz="900" b="0" i="0" dirty="0" smtClean="0">
                          <a:solidFill>
                            <a:srgbClr val="505153"/>
                          </a:solidFill>
                          <a:latin typeface="MS PGothic" charset="-128"/>
                          <a:ea typeface="MS PGothic" charset="-128"/>
                          <a:cs typeface="MS PGothic" charset="-128"/>
                        </a:rPr>
                        <a:t>外部</a:t>
                      </a:r>
                      <a:r>
                        <a:rPr lang="en-US" altLang="ja-JP" sz="900" b="0" i="0" dirty="0" smtClean="0">
                          <a:solidFill>
                            <a:srgbClr val="505153"/>
                          </a:solidFill>
                          <a:latin typeface="MS PGothic" charset="-128"/>
                          <a:ea typeface="MS PGothic" charset="-128"/>
                          <a:cs typeface="MS PGothic" charset="-128"/>
                        </a:rPr>
                        <a:t>RPS</a:t>
                      </a:r>
                      <a:r>
                        <a:rPr lang="ja-JP" altLang="en-US" sz="900" b="0" i="0" dirty="0" smtClean="0">
                          <a:solidFill>
                            <a:srgbClr val="505153"/>
                          </a:solidFill>
                          <a:latin typeface="MS PGothic" charset="-128"/>
                          <a:ea typeface="MS PGothic" charset="-128"/>
                          <a:cs typeface="MS PGothic" charset="-128"/>
                        </a:rPr>
                        <a:t>に対応</a:t>
                      </a:r>
                      <a:endParaRPr lang="en-US" altLang="ja-JP" sz="900" b="0" i="0" dirty="0" smtClean="0">
                        <a:solidFill>
                          <a:srgbClr val="505153"/>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000000"/>
                          </a:solidFill>
                          <a:latin typeface="MS PGothic" charset="-128"/>
                          <a:ea typeface="MS PGothic" charset="-128"/>
                          <a:cs typeface="MS PGothic" charset="-128"/>
                        </a:rPr>
                        <a:t>物理スタック</a:t>
                      </a:r>
                      <a:r>
                        <a:rPr lang="en-US" sz="900" b="0" i="0" baseline="0" dirty="0" smtClean="0">
                          <a:solidFill>
                            <a:srgbClr val="000000"/>
                          </a:solidFill>
                          <a:latin typeface="MS PGothic" charset="-128"/>
                          <a:ea typeface="MS PGothic" charset="-128"/>
                          <a:cs typeface="MS PGothic" charset="-128"/>
                        </a:rPr>
                        <a:t> </a:t>
                      </a:r>
                      <a:r>
                        <a:rPr lang="en-US" sz="900" b="0" i="0" baseline="0" dirty="0" smtClean="0">
                          <a:solidFill>
                            <a:srgbClr val="343434"/>
                          </a:solidFill>
                          <a:latin typeface="MS PGothic" charset="-128"/>
                          <a:ea typeface="MS PGothic" charset="-128"/>
                          <a:cs typeface="MS PGothic" charset="-128"/>
                        </a:rPr>
                        <a:t>(80Gbps)</a:t>
                      </a:r>
                      <a:endParaRPr lang="en-US" sz="900" b="0" i="0" dirty="0" smtClean="0">
                        <a:solidFill>
                          <a:srgbClr val="343434"/>
                        </a:solidFill>
                        <a:latin typeface="MS PGothic" charset="-128"/>
                        <a:ea typeface="MS PGothic" charset="-128"/>
                        <a:cs typeface="MS PGothic"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24, 48 </a:t>
                      </a:r>
                      <a:r>
                        <a:rPr lang="ja-JP" altLang="en-US" sz="900" b="0" i="0" dirty="0" smtClean="0">
                          <a:solidFill>
                            <a:srgbClr val="505153"/>
                          </a:solidFill>
                          <a:latin typeface="MS PGothic" charset="-128"/>
                          <a:ea typeface="MS PGothic" charset="-128"/>
                          <a:cs typeface="MS PGothic" charset="-128"/>
                        </a:rPr>
                        <a:t>ポート</a:t>
                      </a:r>
                      <a:endParaRPr lang="en-US" altLang="ja-JP"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en-US" sz="900" b="0" i="0" kern="1200" dirty="0" smtClean="0">
                          <a:solidFill>
                            <a:srgbClr val="000000"/>
                          </a:solidFill>
                          <a:latin typeface="MS PGothic" charset="-128"/>
                          <a:ea typeface="MS PGothic" charset="-128"/>
                          <a:cs typeface="MS PGothic" charset="-128"/>
                        </a:rPr>
                        <a:t>Layer 3</a:t>
                      </a:r>
                    </a:p>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10Gb SFP+ </a:t>
                      </a:r>
                      <a:r>
                        <a:rPr lang="ja-JP" altLang="en-US" sz="900" b="0" i="0" dirty="0" smtClean="0">
                          <a:solidFill>
                            <a:srgbClr val="505153"/>
                          </a:solidFill>
                          <a:latin typeface="MS PGothic" charset="-128"/>
                          <a:ea typeface="MS PGothic" charset="-128"/>
                          <a:cs typeface="MS PGothic" charset="-128"/>
                        </a:rPr>
                        <a:t>アップリンク</a:t>
                      </a:r>
                      <a:endParaRPr lang="en-US"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ホットスワップ・冗長電源対応</a:t>
                      </a:r>
                      <a:endParaRPr lang="en-US" altLang="ja-JP" sz="900" b="0" i="0" dirty="0" smtClean="0">
                        <a:solidFill>
                          <a:srgbClr val="505153"/>
                        </a:solidFill>
                        <a:latin typeface="MS PGothic" charset="-128"/>
                        <a:ea typeface="MS PGothic" charset="-128"/>
                        <a:cs typeface="MS PGothic" charset="-128"/>
                      </a:endParaRP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kern="1200" dirty="0" smtClean="0">
                          <a:solidFill>
                            <a:srgbClr val="000000"/>
                          </a:solidFill>
                          <a:latin typeface="MS PGothic" charset="-128"/>
                          <a:ea typeface="MS PGothic" charset="-128"/>
                          <a:cs typeface="MS PGothic" charset="-128"/>
                        </a:rPr>
                        <a:t>物理スタック</a:t>
                      </a:r>
                      <a:r>
                        <a:rPr lang="en-US" sz="900" b="0" i="0" kern="1200" dirty="0" smtClean="0">
                          <a:solidFill>
                            <a:srgbClr val="000000"/>
                          </a:solidFill>
                          <a:latin typeface="MS PGothic" charset="-128"/>
                          <a:ea typeface="MS PGothic" charset="-128"/>
                          <a:cs typeface="MS PGothic" charset="-128"/>
                        </a:rPr>
                        <a:t> (80Gbps)</a:t>
                      </a: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marR="0" indent="-169863" algn="l" defTabSz="914400" rtl="0" eaLnBrk="1" fontAlgn="auto" latinLnBrk="0" hangingPunct="1">
                        <a:lnSpc>
                          <a:spcPct val="100000"/>
                        </a:lnSpc>
                        <a:spcBef>
                          <a:spcPts val="0"/>
                        </a:spcBef>
                        <a:spcAft>
                          <a:spcPts val="300"/>
                        </a:spcAft>
                        <a:buClrTx/>
                        <a:buSzTx/>
                        <a:buFont typeface="Arial"/>
                        <a:buChar char="•"/>
                        <a:tabLst/>
                        <a:defRPr/>
                      </a:pPr>
                      <a:r>
                        <a:rPr lang="en-US" sz="900" b="0" i="0" dirty="0" smtClean="0">
                          <a:solidFill>
                            <a:srgbClr val="505153"/>
                          </a:solidFill>
                          <a:latin typeface="MS PGothic" charset="-128"/>
                          <a:ea typeface="MS PGothic" charset="-128"/>
                          <a:cs typeface="MS PGothic" charset="-128"/>
                        </a:rPr>
                        <a:t>24, 48 </a:t>
                      </a:r>
                      <a:r>
                        <a:rPr lang="ja-JP" altLang="en-US" sz="900" b="0" i="0" dirty="0" smtClean="0">
                          <a:solidFill>
                            <a:srgbClr val="505153"/>
                          </a:solidFill>
                          <a:latin typeface="MS PGothic" charset="-128"/>
                          <a:ea typeface="MS PGothic" charset="-128"/>
                          <a:cs typeface="MS PGothic" charset="-128"/>
                        </a:rPr>
                        <a:t>ポート</a:t>
                      </a:r>
                      <a:endParaRPr lang="en-US" altLang="ja-JP" sz="900" b="0" i="0" dirty="0" smtClean="0">
                        <a:solidFill>
                          <a:srgbClr val="505153"/>
                        </a:solidFill>
                        <a:latin typeface="MS PGothic" charset="-128"/>
                        <a:ea typeface="MS PGothic" charset="-128"/>
                        <a:cs typeface="MS PGothic" charset="-128"/>
                      </a:endParaRPr>
                    </a:p>
                    <a:p>
                      <a:pPr marL="169863" marR="0" indent="-169863" algn="l" defTabSz="914400"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505153"/>
                          </a:solidFill>
                          <a:latin typeface="MS PGothic" charset="-128"/>
                          <a:ea typeface="MS PGothic" charset="-128"/>
                          <a:cs typeface="MS PGothic" charset="-128"/>
                        </a:rPr>
                        <a:t>高パフォーマンス</a:t>
                      </a:r>
                      <a:r>
                        <a:rPr lang="en-US" altLang="ja-JP" sz="900" b="0" i="0" dirty="0" smtClean="0">
                          <a:solidFill>
                            <a:srgbClr val="505153"/>
                          </a:solidFill>
                          <a:latin typeface="MS PGothic" charset="-128"/>
                          <a:ea typeface="MS PGothic" charset="-128"/>
                          <a:cs typeface="MS PGothic" charset="-128"/>
                        </a:rPr>
                        <a:t>L3</a:t>
                      </a:r>
                      <a:r>
                        <a:rPr lang="ja-JP" altLang="en-US" sz="900" b="0" i="0" dirty="0" smtClean="0">
                          <a:solidFill>
                            <a:srgbClr val="505153"/>
                          </a:solidFill>
                          <a:latin typeface="MS PGothic" charset="-128"/>
                          <a:ea typeface="MS PGothic" charset="-128"/>
                          <a:cs typeface="MS PGothic" charset="-128"/>
                        </a:rPr>
                        <a:t>スイッチ</a:t>
                      </a:r>
                      <a:r>
                        <a:rPr lang="en-US" sz="900" b="0" i="0" dirty="0" smtClean="0">
                          <a:solidFill>
                            <a:srgbClr val="505153"/>
                          </a:solidFill>
                          <a:latin typeface="MS PGothic" charset="-128"/>
                          <a:ea typeface="MS PGothic" charset="-128"/>
                          <a:cs typeface="MS PGothic" charset="-128"/>
                        </a:rPr>
                        <a:t> </a:t>
                      </a:r>
                    </a:p>
                    <a:p>
                      <a:pPr marL="169863" marR="0" indent="-169863" algn="l" defTabSz="685818" rtl="0" eaLnBrk="1" fontAlgn="auto" latinLnBrk="0" hangingPunct="1">
                        <a:lnSpc>
                          <a:spcPct val="100000"/>
                        </a:lnSpc>
                        <a:spcBef>
                          <a:spcPts val="0"/>
                        </a:spcBef>
                        <a:spcAft>
                          <a:spcPts val="300"/>
                        </a:spcAft>
                        <a:buClrTx/>
                        <a:buSzTx/>
                        <a:buFont typeface="Arial"/>
                        <a:buChar char="•"/>
                        <a:tabLst/>
                        <a:defRPr/>
                      </a:pPr>
                      <a:r>
                        <a:rPr lang="ja-JP" altLang="en-US" sz="900" b="0" i="0" kern="1200" dirty="0" smtClean="0">
                          <a:solidFill>
                            <a:srgbClr val="FF0000"/>
                          </a:solidFill>
                          <a:latin typeface="MS PGothic" charset="-128"/>
                          <a:ea typeface="MS PGothic" charset="-128"/>
                          <a:cs typeface="MS PGothic" charset="-128"/>
                        </a:rPr>
                        <a:t>物理スタック</a:t>
                      </a:r>
                      <a:r>
                        <a:rPr lang="en-US" sz="900" b="0" i="0" kern="1200" dirty="0" smtClean="0">
                          <a:solidFill>
                            <a:srgbClr val="FF0000"/>
                          </a:solidFill>
                          <a:latin typeface="MS PGothic" charset="-128"/>
                          <a:ea typeface="MS PGothic" charset="-128"/>
                          <a:cs typeface="MS PGothic" charset="-128"/>
                        </a:rPr>
                        <a:t> (160Gbps)</a:t>
                      </a:r>
                    </a:p>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高パフォーマンス</a:t>
                      </a:r>
                      <a:r>
                        <a:rPr lang="en-US" altLang="ja-JP" sz="900" b="0" i="0" dirty="0" smtClean="0">
                          <a:solidFill>
                            <a:srgbClr val="505153"/>
                          </a:solidFill>
                          <a:latin typeface="MS PGothic" charset="-128"/>
                          <a:ea typeface="MS PGothic" charset="-128"/>
                          <a:cs typeface="MS PGothic" charset="-128"/>
                        </a:rPr>
                        <a:t>L3</a:t>
                      </a:r>
                      <a:r>
                        <a:rPr lang="ja-JP" altLang="en-US" sz="900" b="0" i="0" dirty="0" smtClean="0">
                          <a:solidFill>
                            <a:srgbClr val="505153"/>
                          </a:solidFill>
                          <a:latin typeface="MS PGothic" charset="-128"/>
                          <a:ea typeface="MS PGothic" charset="-128"/>
                          <a:cs typeface="MS PGothic" charset="-128"/>
                        </a:rPr>
                        <a:t>スイッチ</a:t>
                      </a:r>
                      <a:r>
                        <a:rPr lang="en-US" sz="900" b="0" i="0" dirty="0" smtClean="0">
                          <a:solidFill>
                            <a:srgbClr val="505153"/>
                          </a:solidFill>
                          <a:latin typeface="MS PGothic" charset="-128"/>
                          <a:ea typeface="MS PGothic" charset="-128"/>
                          <a:cs typeface="MS PGothic" charset="-128"/>
                        </a:rPr>
                        <a:t> </a:t>
                      </a:r>
                    </a:p>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1Gb </a:t>
                      </a:r>
                      <a:r>
                        <a:rPr lang="en-US" sz="900" b="1" i="0" dirty="0" smtClean="0">
                          <a:solidFill>
                            <a:srgbClr val="FF0000"/>
                          </a:solidFill>
                          <a:latin typeface="MS PGothic" charset="-128"/>
                          <a:ea typeface="MS PGothic" charset="-128"/>
                          <a:cs typeface="MS PGothic" charset="-128"/>
                        </a:rPr>
                        <a:t>&amp; </a:t>
                      </a:r>
                      <a:r>
                        <a:rPr lang="en-US" sz="900" b="1" i="0" dirty="0" err="1" smtClean="0">
                          <a:solidFill>
                            <a:srgbClr val="FF0000"/>
                          </a:solidFill>
                          <a:latin typeface="MS PGothic" charset="-128"/>
                          <a:ea typeface="MS PGothic" charset="-128"/>
                          <a:cs typeface="MS PGothic" charset="-128"/>
                        </a:rPr>
                        <a:t>Multigigabit</a:t>
                      </a:r>
                      <a:endParaRPr lang="en-US" sz="900" b="1" i="0" dirty="0" smtClean="0">
                        <a:solidFill>
                          <a:srgbClr val="FF0000"/>
                        </a:solidFill>
                        <a:latin typeface="MS PGothic" charset="-128"/>
                        <a:ea typeface="MS PGothic" charset="-128"/>
                        <a:cs typeface="MS PGothic" charset="-128"/>
                      </a:endParaRPr>
                    </a:p>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10Gb SFP+ </a:t>
                      </a:r>
                      <a:r>
                        <a:rPr lang="ja-JP" altLang="en-US" sz="900" b="0" i="0" dirty="0" smtClean="0">
                          <a:solidFill>
                            <a:srgbClr val="505153"/>
                          </a:solidFill>
                          <a:latin typeface="MS PGothic" charset="-128"/>
                          <a:ea typeface="MS PGothic" charset="-128"/>
                          <a:cs typeface="MS PGothic" charset="-128"/>
                        </a:rPr>
                        <a:t>アップリンク</a:t>
                      </a:r>
                      <a:endParaRPr lang="en-US"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ホットスワップ・冗長電源対応</a:t>
                      </a:r>
                      <a:endParaRPr lang="en-US"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baseline="0" dirty="0" smtClean="0">
                          <a:solidFill>
                            <a:srgbClr val="505153"/>
                          </a:solidFill>
                          <a:latin typeface="MS PGothic" charset="-128"/>
                          <a:ea typeface="MS PGothic" charset="-128"/>
                          <a:cs typeface="MS PGothic" charset="-128"/>
                        </a:rPr>
                        <a:t>管理専用ポート搭載</a:t>
                      </a:r>
                      <a:endParaRPr lang="en-US" sz="900" b="0" i="0" dirty="0" smtClean="0">
                        <a:solidFill>
                          <a:srgbClr val="505153"/>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16, 32 </a:t>
                      </a:r>
                      <a:r>
                        <a:rPr lang="ja-JP" altLang="en-US" sz="900" b="0" i="0" dirty="0" smtClean="0">
                          <a:solidFill>
                            <a:srgbClr val="505153"/>
                          </a:solidFill>
                          <a:latin typeface="MS PGothic" charset="-128"/>
                          <a:ea typeface="MS PGothic" charset="-128"/>
                          <a:cs typeface="MS PGothic" charset="-128"/>
                        </a:rPr>
                        <a:t>ポート</a:t>
                      </a:r>
                      <a:endParaRPr lang="en-US" altLang="ja-JP"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kern="1200" dirty="0" smtClean="0">
                          <a:solidFill>
                            <a:srgbClr val="000000"/>
                          </a:solidFill>
                          <a:latin typeface="MS PGothic" charset="-128"/>
                          <a:ea typeface="MS PGothic" charset="-128"/>
                          <a:cs typeface="MS PGothic" charset="-128"/>
                        </a:rPr>
                        <a:t>物理スタック</a:t>
                      </a:r>
                      <a:r>
                        <a:rPr lang="en-US" sz="900" b="0" i="0" kern="1200" dirty="0" smtClean="0">
                          <a:solidFill>
                            <a:srgbClr val="000000"/>
                          </a:solidFill>
                          <a:latin typeface="MS PGothic" charset="-128"/>
                          <a:ea typeface="MS PGothic" charset="-128"/>
                          <a:cs typeface="MS PGothic" charset="-128"/>
                        </a:rPr>
                        <a:t> (160Gbps)</a:t>
                      </a:r>
                    </a:p>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高パフォーマンス</a:t>
                      </a:r>
                      <a:r>
                        <a:rPr lang="en-US" altLang="ja-JP" sz="900" b="0" i="0" dirty="0" smtClean="0">
                          <a:solidFill>
                            <a:srgbClr val="505153"/>
                          </a:solidFill>
                          <a:latin typeface="MS PGothic" charset="-128"/>
                          <a:ea typeface="MS PGothic" charset="-128"/>
                          <a:cs typeface="MS PGothic" charset="-128"/>
                        </a:rPr>
                        <a:t>L3</a:t>
                      </a:r>
                      <a:r>
                        <a:rPr lang="ja-JP" altLang="en-US" sz="900" b="0" i="0" dirty="0" smtClean="0">
                          <a:solidFill>
                            <a:srgbClr val="505153"/>
                          </a:solidFill>
                          <a:latin typeface="MS PGothic" charset="-128"/>
                          <a:ea typeface="MS PGothic" charset="-128"/>
                          <a:cs typeface="MS PGothic" charset="-128"/>
                        </a:rPr>
                        <a:t>スイッチ</a:t>
                      </a:r>
                      <a:r>
                        <a:rPr lang="en-US" sz="900" b="0" i="0" dirty="0" smtClean="0">
                          <a:solidFill>
                            <a:srgbClr val="505153"/>
                          </a:solidFill>
                          <a:latin typeface="MS PGothic" charset="-128"/>
                          <a:ea typeface="MS PGothic" charset="-128"/>
                          <a:cs typeface="MS PGothic" charset="-128"/>
                        </a:rPr>
                        <a:t> </a:t>
                      </a:r>
                    </a:p>
                    <a:p>
                      <a:pPr marL="169863" indent="-169863">
                        <a:spcAft>
                          <a:spcPts val="300"/>
                        </a:spcAft>
                        <a:buFont typeface="Arial"/>
                        <a:buChar char="•"/>
                      </a:pPr>
                      <a:r>
                        <a:rPr lang="en-US" sz="900" b="0" i="0" baseline="0" dirty="0" smtClean="0">
                          <a:solidFill>
                            <a:srgbClr val="505153"/>
                          </a:solidFill>
                          <a:latin typeface="MS PGothic" charset="-128"/>
                          <a:ea typeface="MS PGothic" charset="-128"/>
                          <a:cs typeface="MS PGothic" charset="-128"/>
                        </a:rPr>
                        <a:t>1Gb SFP interfaces</a:t>
                      </a:r>
                    </a:p>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10Gb SFP+ </a:t>
                      </a:r>
                      <a:r>
                        <a:rPr lang="ja-JP" altLang="en-US" sz="900" b="0" i="0" dirty="0" smtClean="0">
                          <a:solidFill>
                            <a:srgbClr val="505153"/>
                          </a:solidFill>
                          <a:latin typeface="MS PGothic" charset="-128"/>
                          <a:ea typeface="MS PGothic" charset="-128"/>
                          <a:cs typeface="MS PGothic" charset="-128"/>
                        </a:rPr>
                        <a:t>アップリンク</a:t>
                      </a:r>
                      <a:endParaRPr lang="en-US"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ホットスワップ・冗長電源対応</a:t>
                      </a:r>
                      <a:endParaRPr lang="en-US"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baseline="0" dirty="0" smtClean="0">
                          <a:solidFill>
                            <a:srgbClr val="505153"/>
                          </a:solidFill>
                          <a:latin typeface="MS PGothic" charset="-128"/>
                          <a:ea typeface="MS PGothic" charset="-128"/>
                          <a:cs typeface="MS PGothic" charset="-128"/>
                        </a:rPr>
                        <a:t>管理専用ポート搭載</a:t>
                      </a:r>
                      <a:endParaRPr lang="en-US" sz="900" b="0" i="0" dirty="0" smtClean="0">
                        <a:solidFill>
                          <a:srgbClr val="505153"/>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16, 32 </a:t>
                      </a:r>
                      <a:r>
                        <a:rPr lang="ja-JP" altLang="en-US" sz="900" b="0" i="0" dirty="0" smtClean="0">
                          <a:solidFill>
                            <a:srgbClr val="505153"/>
                          </a:solidFill>
                          <a:latin typeface="MS PGothic" charset="-128"/>
                          <a:ea typeface="MS PGothic" charset="-128"/>
                          <a:cs typeface="MS PGothic" charset="-128"/>
                        </a:rPr>
                        <a:t>ポート</a:t>
                      </a:r>
                      <a:endParaRPr lang="en-US" altLang="ja-JP" sz="900" b="0" i="0" dirty="0" smtClean="0">
                        <a:solidFill>
                          <a:srgbClr val="505153"/>
                        </a:solidFill>
                        <a:latin typeface="MS PGothic" charset="-128"/>
                        <a:ea typeface="MS PGothic" charset="-128"/>
                        <a:cs typeface="MS PGothic" charset="-128"/>
                      </a:endParaRPr>
                    </a:p>
                    <a:p>
                      <a:pPr marL="169863" indent="-169863">
                        <a:spcAft>
                          <a:spcPts val="300"/>
                        </a:spcAft>
                        <a:buFont typeface="Arial"/>
                        <a:buChar char="•"/>
                      </a:pPr>
                      <a:r>
                        <a:rPr lang="ja-JP" altLang="en-US" sz="900" b="0" i="0" dirty="0" smtClean="0">
                          <a:solidFill>
                            <a:srgbClr val="FF0000"/>
                          </a:solidFill>
                          <a:latin typeface="MS PGothic" charset="-128"/>
                          <a:ea typeface="MS PGothic" charset="-128"/>
                          <a:cs typeface="MS PGothic" charset="-128"/>
                        </a:rPr>
                        <a:t>前面ポートでスタックに対応</a:t>
                      </a:r>
                      <a:endParaRPr lang="en-US" altLang="ja-JP" sz="900" b="0" i="0" dirty="0" smtClean="0">
                        <a:solidFill>
                          <a:srgbClr val="FF0000"/>
                        </a:solidFill>
                        <a:latin typeface="MS PGothic" charset="-128"/>
                        <a:ea typeface="MS PGothic" charset="-128"/>
                        <a:cs typeface="MS PGothic" charset="-128"/>
                      </a:endParaRPr>
                    </a:p>
                    <a:p>
                      <a:pPr marL="169863" indent="-169863">
                        <a:spcAft>
                          <a:spcPts val="300"/>
                        </a:spcAft>
                        <a:buFont typeface="Arial"/>
                        <a:buChar char="•"/>
                      </a:pPr>
                      <a:r>
                        <a:rPr lang="ja-JP" altLang="en-US" sz="900" b="0" i="0" dirty="0" smtClean="0">
                          <a:solidFill>
                            <a:srgbClr val="343434"/>
                          </a:solidFill>
                          <a:latin typeface="MS PGothic" charset="-128"/>
                          <a:ea typeface="MS PGothic" charset="-128"/>
                          <a:cs typeface="MS PGothic" charset="-128"/>
                        </a:rPr>
                        <a:t>高パフォーマンス</a:t>
                      </a:r>
                      <a:r>
                        <a:rPr lang="en-US" altLang="ja-JP" sz="900" b="0" i="0" dirty="0" smtClean="0">
                          <a:solidFill>
                            <a:srgbClr val="343434"/>
                          </a:solidFill>
                          <a:latin typeface="MS PGothic" charset="-128"/>
                          <a:ea typeface="MS PGothic" charset="-128"/>
                          <a:cs typeface="MS PGothic" charset="-128"/>
                        </a:rPr>
                        <a:t>L3</a:t>
                      </a:r>
                      <a:r>
                        <a:rPr lang="ja-JP" altLang="en-US" sz="900" b="0" i="0" dirty="0" smtClean="0">
                          <a:solidFill>
                            <a:srgbClr val="343434"/>
                          </a:solidFill>
                          <a:latin typeface="MS PGothic" charset="-128"/>
                          <a:ea typeface="MS PGothic" charset="-128"/>
                          <a:cs typeface="MS PGothic" charset="-128"/>
                        </a:rPr>
                        <a:t>スイッチ</a:t>
                      </a:r>
                      <a:r>
                        <a:rPr lang="en-US" sz="900" b="0" i="0" dirty="0" smtClean="0">
                          <a:solidFill>
                            <a:srgbClr val="343434"/>
                          </a:solidFill>
                          <a:latin typeface="MS PGothic" charset="-128"/>
                          <a:ea typeface="MS PGothic" charset="-128"/>
                          <a:cs typeface="MS PGothic" charset="-128"/>
                        </a:rPr>
                        <a:t> </a:t>
                      </a:r>
                    </a:p>
                    <a:p>
                      <a:pPr marL="169863" indent="-169863">
                        <a:spcAft>
                          <a:spcPts val="300"/>
                        </a:spcAft>
                        <a:buFont typeface="Arial"/>
                        <a:buChar char="•"/>
                      </a:pPr>
                      <a:r>
                        <a:rPr lang="en-US" sz="900" b="0" i="0" dirty="0" smtClean="0">
                          <a:solidFill>
                            <a:srgbClr val="343434"/>
                          </a:solidFill>
                          <a:latin typeface="MS PGothic" charset="-128"/>
                          <a:ea typeface="MS PGothic" charset="-128"/>
                          <a:cs typeface="MS PGothic" charset="-128"/>
                        </a:rPr>
                        <a:t>10Gb SFP+</a:t>
                      </a:r>
                      <a:r>
                        <a:rPr lang="ja-JP" altLang="en-US" sz="900" b="0" i="0" dirty="0" smtClean="0">
                          <a:solidFill>
                            <a:srgbClr val="343434"/>
                          </a:solidFill>
                          <a:latin typeface="MS PGothic" charset="-128"/>
                          <a:ea typeface="MS PGothic" charset="-128"/>
                          <a:cs typeface="MS PGothic" charset="-128"/>
                        </a:rPr>
                        <a:t>ダウンリンク</a:t>
                      </a:r>
                      <a:r>
                        <a:rPr lang="en-US" altLang="ja-JP" sz="900" b="0" i="0" dirty="0" smtClean="0">
                          <a:solidFill>
                            <a:srgbClr val="343434"/>
                          </a:solidFill>
                          <a:latin typeface="MS PGothic" charset="-128"/>
                          <a:ea typeface="MS PGothic" charset="-128"/>
                          <a:cs typeface="MS PGothic" charset="-128"/>
                        </a:rPr>
                        <a:t> (16</a:t>
                      </a:r>
                      <a:r>
                        <a:rPr lang="ja-JP" altLang="en-US" sz="900" b="0" i="0" dirty="0" smtClean="0">
                          <a:solidFill>
                            <a:srgbClr val="343434"/>
                          </a:solidFill>
                          <a:latin typeface="MS PGothic" charset="-128"/>
                          <a:ea typeface="MS PGothic" charset="-128"/>
                          <a:cs typeface="MS PGothic" charset="-128"/>
                        </a:rPr>
                        <a:t>か</a:t>
                      </a:r>
                      <a:r>
                        <a:rPr lang="en-US" altLang="ja-JP" sz="900" b="0" i="0" dirty="0" smtClean="0">
                          <a:solidFill>
                            <a:srgbClr val="343434"/>
                          </a:solidFill>
                          <a:latin typeface="MS PGothic" charset="-128"/>
                          <a:ea typeface="MS PGothic" charset="-128"/>
                          <a:cs typeface="MS PGothic" charset="-128"/>
                        </a:rPr>
                        <a:t>32)</a:t>
                      </a:r>
                    </a:p>
                    <a:p>
                      <a:pPr marL="169863" indent="-169863">
                        <a:spcAft>
                          <a:spcPts val="300"/>
                        </a:spcAft>
                        <a:buFont typeface="Arial"/>
                        <a:buChar char="•"/>
                      </a:pPr>
                      <a:r>
                        <a:rPr lang="en-US" sz="900" b="0" i="0" dirty="0" smtClean="0">
                          <a:solidFill>
                            <a:srgbClr val="343434"/>
                          </a:solidFill>
                          <a:latin typeface="MS PGothic" charset="-128"/>
                          <a:ea typeface="MS PGothic" charset="-128"/>
                          <a:cs typeface="MS PGothic" charset="-128"/>
                        </a:rPr>
                        <a:t>40Gb QSFP+ </a:t>
                      </a:r>
                      <a:r>
                        <a:rPr lang="ja-JP" altLang="en-US" sz="900" b="0" i="0" dirty="0" smtClean="0">
                          <a:solidFill>
                            <a:srgbClr val="343434"/>
                          </a:solidFill>
                          <a:latin typeface="MS PGothic" charset="-128"/>
                          <a:ea typeface="MS PGothic" charset="-128"/>
                          <a:cs typeface="MS PGothic" charset="-128"/>
                        </a:rPr>
                        <a:t>アップリンク</a:t>
                      </a:r>
                      <a:r>
                        <a:rPr lang="en-US" altLang="ja-JP" sz="900" b="0" i="0" dirty="0" smtClean="0">
                          <a:solidFill>
                            <a:srgbClr val="343434"/>
                          </a:solidFill>
                          <a:latin typeface="MS PGothic" charset="-128"/>
                          <a:ea typeface="MS PGothic" charset="-128"/>
                          <a:cs typeface="MS PGothic" charset="-128"/>
                        </a:rPr>
                        <a:t> x</a:t>
                      </a:r>
                      <a:r>
                        <a:rPr lang="en-US" altLang="ja-JP" sz="900" b="0" i="0" baseline="0" dirty="0" smtClean="0">
                          <a:solidFill>
                            <a:srgbClr val="343434"/>
                          </a:solidFill>
                          <a:latin typeface="MS PGothic" charset="-128"/>
                          <a:ea typeface="MS PGothic" charset="-128"/>
                          <a:cs typeface="MS PGothic" charset="-128"/>
                        </a:rPr>
                        <a:t> 2</a:t>
                      </a:r>
                      <a:endParaRPr lang="en-US" sz="900" b="0" i="0" dirty="0" smtClean="0">
                        <a:solidFill>
                          <a:srgbClr val="343434"/>
                        </a:solidFill>
                        <a:latin typeface="MS PGothic" charset="-128"/>
                        <a:ea typeface="MS PGothic" charset="-128"/>
                        <a:cs typeface="MS PGothic" charset="-128"/>
                      </a:endParaRPr>
                    </a:p>
                    <a:p>
                      <a:pPr marL="169863" indent="-169863">
                        <a:spcAft>
                          <a:spcPts val="300"/>
                        </a:spcAft>
                        <a:buFont typeface="Arial"/>
                        <a:buChar char="•"/>
                      </a:pPr>
                      <a:r>
                        <a:rPr lang="ja-JP" altLang="en-US" sz="900" b="0" i="0" dirty="0" smtClean="0">
                          <a:solidFill>
                            <a:srgbClr val="343434"/>
                          </a:solidFill>
                          <a:latin typeface="MS PGothic" charset="-128"/>
                          <a:ea typeface="MS PGothic" charset="-128"/>
                          <a:cs typeface="MS PGothic" charset="-128"/>
                        </a:rPr>
                        <a:t>ホットスワップ・冗長電源対応</a:t>
                      </a:r>
                      <a:endParaRPr lang="en-US" sz="900" b="0" i="0" dirty="0" smtClean="0">
                        <a:solidFill>
                          <a:srgbClr val="343434"/>
                        </a:solidFill>
                        <a:latin typeface="MS PGothic" charset="-128"/>
                        <a:ea typeface="MS PGothic" charset="-128"/>
                        <a:cs typeface="MS PGothic" charset="-128"/>
                      </a:endParaRPr>
                    </a:p>
                    <a:p>
                      <a:pPr marL="169863" indent="-169863">
                        <a:spcAft>
                          <a:spcPts val="300"/>
                        </a:spcAft>
                        <a:buFont typeface="Arial"/>
                        <a:buChar char="•"/>
                      </a:pPr>
                      <a:r>
                        <a:rPr lang="ja-JP" altLang="en-US" sz="900" b="0" i="0" baseline="0" dirty="0" smtClean="0">
                          <a:solidFill>
                            <a:srgbClr val="343434"/>
                          </a:solidFill>
                          <a:latin typeface="MS PGothic" charset="-128"/>
                          <a:ea typeface="MS PGothic" charset="-128"/>
                          <a:cs typeface="MS PGothic" charset="-128"/>
                        </a:rPr>
                        <a:t>管理専用ポート搭載</a:t>
                      </a:r>
                      <a:endParaRPr lang="en-US" sz="900" b="0" i="0" dirty="0" smtClean="0">
                        <a:solidFill>
                          <a:srgbClr val="343434"/>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40579">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r>
                        <a:rPr lang="ja-JP" altLang="en-US" sz="900" b="0" i="0" dirty="0" smtClean="0">
                          <a:solidFill>
                            <a:srgbClr val="FFFFFF"/>
                          </a:solidFill>
                          <a:latin typeface="Meiryo" charset="-128"/>
                          <a:ea typeface="Meiryo" charset="-128"/>
                          <a:cs typeface="Meiryo" charset="-128"/>
                        </a:rPr>
                        <a:t>位置づけ</a:t>
                      </a:r>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endParaRPr lang="en-US" sz="900" b="0" i="0" dirty="0">
                        <a:solidFill>
                          <a:srgbClr val="FFFFFF"/>
                        </a:solidFill>
                        <a:latin typeface="Meiryo" charset="-128"/>
                        <a:ea typeface="Meiryo" charset="-128"/>
                        <a:cs typeface="Meiryo" charset="-128"/>
                      </a:endParaRPr>
                    </a:p>
                  </a:txBody>
                  <a:tcPr marL="60497" marR="60497" marT="22680" marB="2268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E7E"/>
                    </a:solidFill>
                  </a:tcPr>
                </a:tc>
              </a:tr>
              <a:tr h="839244">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ベーシックな接続のみを提供したい場合</a:t>
                      </a:r>
                      <a:endParaRPr lang="en-US" sz="900" b="0" i="0" dirty="0" smtClean="0">
                        <a:solidFill>
                          <a:srgbClr val="505153"/>
                        </a:solidFill>
                        <a:latin typeface="MS PGothic" charset="-128"/>
                        <a:ea typeface="MS PGothic" charset="-128"/>
                        <a:cs typeface="MS PGothic" charset="-128"/>
                      </a:endParaRPr>
                    </a:p>
                  </a:txBody>
                  <a:tcPr marL="60497" marR="60497" marT="45360" marB="22680">
                    <a:lnL w="12700" cmpd="sng">
                      <a:noFill/>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en-US" sz="900" b="0" i="0" dirty="0" smtClean="0">
                          <a:solidFill>
                            <a:srgbClr val="505153"/>
                          </a:solidFill>
                          <a:latin typeface="MS PGothic" charset="-128"/>
                          <a:ea typeface="MS PGothic" charset="-128"/>
                          <a:cs typeface="MS PGothic" charset="-128"/>
                        </a:rPr>
                        <a:t>1G</a:t>
                      </a:r>
                      <a:r>
                        <a:rPr lang="ja-JP" altLang="en-US" sz="900" b="0" i="0" dirty="0" smtClean="0">
                          <a:solidFill>
                            <a:srgbClr val="505153"/>
                          </a:solidFill>
                          <a:latin typeface="MS PGothic" charset="-128"/>
                          <a:ea typeface="MS PGothic" charset="-128"/>
                          <a:cs typeface="MS PGothic" charset="-128"/>
                        </a:rPr>
                        <a:t>アップリンクで問題ない場合</a:t>
                      </a:r>
                      <a:endParaRPr lang="en-US" sz="900" b="0" i="0" dirty="0" smtClean="0">
                        <a:solidFill>
                          <a:srgbClr val="505153"/>
                        </a:solidFill>
                        <a:latin typeface="MS PGothic" charset="-128"/>
                        <a:ea typeface="MS PGothic" charset="-128"/>
                        <a:cs typeface="MS PGothic"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en-US" altLang="ja-JP" sz="900" b="0" i="0" dirty="0" smtClean="0">
                          <a:solidFill>
                            <a:srgbClr val="505153"/>
                          </a:solidFill>
                          <a:latin typeface="MS PGothic" charset="-128"/>
                          <a:ea typeface="MS PGothic" charset="-128"/>
                          <a:cs typeface="MS PGothic" charset="-128"/>
                        </a:rPr>
                        <a:t>10G</a:t>
                      </a:r>
                      <a:r>
                        <a:rPr lang="ja-JP" altLang="en-US" sz="900" b="0" i="0" dirty="0" smtClean="0">
                          <a:solidFill>
                            <a:srgbClr val="505153"/>
                          </a:solidFill>
                          <a:latin typeface="MS PGothic" charset="-128"/>
                          <a:ea typeface="MS PGothic" charset="-128"/>
                          <a:cs typeface="MS PGothic" charset="-128"/>
                        </a:rPr>
                        <a:t>アップリンクが必要な場合</a:t>
                      </a:r>
                      <a:endParaRPr lang="en-US" sz="900" b="0" i="0" dirty="0" smtClean="0">
                        <a:solidFill>
                          <a:srgbClr val="505153"/>
                        </a:solidFill>
                        <a:latin typeface="MS PGothic" charset="-128"/>
                        <a:ea typeface="MS PGothic" charset="-128"/>
                        <a:cs typeface="MS PGothic" charset="-128"/>
                      </a:endParaRPr>
                    </a:p>
                  </a:txBody>
                  <a:tcPr marL="60497" marR="60497"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indent="-169863">
                        <a:spcAft>
                          <a:spcPts val="300"/>
                        </a:spcAft>
                        <a:buFont typeface="Arial"/>
                        <a:buChar char="•"/>
                      </a:pPr>
                      <a:r>
                        <a:rPr lang="ja-JP" altLang="en-US" sz="900" b="0" i="0" dirty="0" smtClean="0">
                          <a:solidFill>
                            <a:srgbClr val="505153"/>
                          </a:solidFill>
                          <a:latin typeface="MS PGothic" charset="-128"/>
                          <a:ea typeface="MS PGothic" charset="-128"/>
                          <a:cs typeface="MS PGothic" charset="-128"/>
                        </a:rPr>
                        <a:t>ブランチやキャンパスの</a:t>
                      </a:r>
                      <a:r>
                        <a:rPr lang="en-US" altLang="ja-JP" sz="900" b="0" i="0" dirty="0" smtClean="0">
                          <a:solidFill>
                            <a:srgbClr val="505153"/>
                          </a:solidFill>
                          <a:latin typeface="MS PGothic" charset="-128"/>
                          <a:ea typeface="MS PGothic" charset="-128"/>
                          <a:cs typeface="MS PGothic" charset="-128"/>
                        </a:rPr>
                        <a:t>L2</a:t>
                      </a:r>
                      <a:r>
                        <a:rPr lang="ja-JP" altLang="en-US" sz="900" b="0" i="0" dirty="0" smtClean="0">
                          <a:solidFill>
                            <a:srgbClr val="505153"/>
                          </a:solidFill>
                          <a:latin typeface="MS PGothic" charset="-128"/>
                          <a:ea typeface="MS PGothic" charset="-128"/>
                          <a:cs typeface="MS PGothic" charset="-128"/>
                        </a:rPr>
                        <a:t>・</a:t>
                      </a:r>
                      <a:r>
                        <a:rPr lang="en-US" altLang="ja-JP" sz="900" b="0" i="0" dirty="0" smtClean="0">
                          <a:solidFill>
                            <a:srgbClr val="505153"/>
                          </a:solidFill>
                          <a:latin typeface="MS PGothic" charset="-128"/>
                          <a:ea typeface="MS PGothic" charset="-128"/>
                          <a:cs typeface="MS PGothic" charset="-128"/>
                        </a:rPr>
                        <a:t>L3</a:t>
                      </a:r>
                      <a:r>
                        <a:rPr lang="ja-JP" altLang="en-US" sz="900" b="0" i="0" dirty="0" smtClean="0">
                          <a:solidFill>
                            <a:srgbClr val="505153"/>
                          </a:solidFill>
                          <a:latin typeface="MS PGothic" charset="-128"/>
                          <a:ea typeface="MS PGothic" charset="-128"/>
                          <a:cs typeface="MS PGothic" charset="-128"/>
                        </a:rPr>
                        <a:t>アクセススイッチ</a:t>
                      </a:r>
                      <a:endParaRPr lang="en-US" sz="900" b="0" i="0" dirty="0" smtClean="0">
                        <a:solidFill>
                          <a:srgbClr val="505153"/>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71450" indent="-171450">
                        <a:spcAft>
                          <a:spcPts val="300"/>
                        </a:spcAft>
                        <a:buFont typeface="Arial"/>
                        <a:buChar char="•"/>
                      </a:pPr>
                      <a:r>
                        <a:rPr lang="ja-JP" altLang="en-US" sz="900" b="0" i="0" baseline="0" dirty="0" smtClean="0">
                          <a:solidFill>
                            <a:srgbClr val="505153"/>
                          </a:solidFill>
                          <a:latin typeface="MS PGothic" charset="-128"/>
                          <a:ea typeface="MS PGothic" charset="-128"/>
                          <a:cs typeface="MS PGothic" charset="-128"/>
                        </a:rPr>
                        <a:t>ブランチやキャンパスむけ物理スタック可能な</a:t>
                      </a:r>
                      <a:r>
                        <a:rPr lang="en-US" altLang="ja-JP" sz="900" b="0" i="0" baseline="0" dirty="0" smtClean="0">
                          <a:solidFill>
                            <a:srgbClr val="505153"/>
                          </a:solidFill>
                          <a:latin typeface="MS PGothic" charset="-128"/>
                          <a:ea typeface="MS PGothic" charset="-128"/>
                          <a:cs typeface="MS PGothic" charset="-128"/>
                        </a:rPr>
                        <a:t>L2</a:t>
                      </a:r>
                      <a:r>
                        <a:rPr lang="ja-JP" altLang="en-US" sz="900" b="0" i="0" baseline="0" dirty="0" smtClean="0">
                          <a:solidFill>
                            <a:srgbClr val="505153"/>
                          </a:solidFill>
                          <a:latin typeface="MS PGothic" charset="-128"/>
                          <a:ea typeface="MS PGothic" charset="-128"/>
                          <a:cs typeface="MS PGothic" charset="-128"/>
                        </a:rPr>
                        <a:t>・</a:t>
                      </a:r>
                      <a:r>
                        <a:rPr lang="en-US" altLang="ja-JP" sz="900" b="0" i="0" baseline="0" dirty="0" smtClean="0">
                          <a:solidFill>
                            <a:srgbClr val="505153"/>
                          </a:solidFill>
                          <a:latin typeface="MS PGothic" charset="-128"/>
                          <a:ea typeface="MS PGothic" charset="-128"/>
                          <a:cs typeface="MS PGothic" charset="-128"/>
                        </a:rPr>
                        <a:t>L3</a:t>
                      </a:r>
                      <a:r>
                        <a:rPr lang="ja-JP" altLang="en-US" sz="900" b="0" i="0" baseline="0" dirty="0" smtClean="0">
                          <a:solidFill>
                            <a:srgbClr val="505153"/>
                          </a:solidFill>
                          <a:latin typeface="MS PGothic" charset="-128"/>
                          <a:ea typeface="MS PGothic" charset="-128"/>
                          <a:cs typeface="MS PGothic" charset="-128"/>
                        </a:rPr>
                        <a:t>アクセススイッチ</a:t>
                      </a:r>
                      <a:endParaRPr lang="en-US" sz="900" b="0" i="0" dirty="0" smtClean="0">
                        <a:solidFill>
                          <a:srgbClr val="505153"/>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71450" indent="-171450">
                        <a:spcAft>
                          <a:spcPts val="300"/>
                        </a:spcAft>
                        <a:buFont typeface="Arial"/>
                        <a:buChar char="•"/>
                      </a:pPr>
                      <a:r>
                        <a:rPr lang="ja-JP" altLang="en-US" sz="900" b="0" i="0" baseline="0" dirty="0" smtClean="0">
                          <a:solidFill>
                            <a:srgbClr val="505153"/>
                          </a:solidFill>
                          <a:latin typeface="MS PGothic" charset="-128"/>
                          <a:ea typeface="MS PGothic" charset="-128"/>
                          <a:cs typeface="MS PGothic" charset="-128"/>
                        </a:rPr>
                        <a:t>ブランチやキャンパスむけ物理スタック可能な</a:t>
                      </a:r>
                      <a:r>
                        <a:rPr lang="en-US" altLang="ja-JP" sz="900" b="0" i="0" baseline="0" dirty="0" smtClean="0">
                          <a:solidFill>
                            <a:srgbClr val="505153"/>
                          </a:solidFill>
                          <a:latin typeface="MS PGothic" charset="-128"/>
                          <a:ea typeface="MS PGothic" charset="-128"/>
                          <a:cs typeface="MS PGothic" charset="-128"/>
                        </a:rPr>
                        <a:t>L2</a:t>
                      </a:r>
                      <a:r>
                        <a:rPr lang="ja-JP" altLang="en-US" sz="900" b="0" i="0" baseline="0" dirty="0" smtClean="0">
                          <a:solidFill>
                            <a:srgbClr val="505153"/>
                          </a:solidFill>
                          <a:latin typeface="MS PGothic" charset="-128"/>
                          <a:ea typeface="MS PGothic" charset="-128"/>
                          <a:cs typeface="MS PGothic" charset="-128"/>
                        </a:rPr>
                        <a:t>・</a:t>
                      </a:r>
                      <a:r>
                        <a:rPr lang="en-US" altLang="ja-JP" sz="900" b="0" i="0" baseline="0" dirty="0" smtClean="0">
                          <a:solidFill>
                            <a:srgbClr val="505153"/>
                          </a:solidFill>
                          <a:latin typeface="MS PGothic" charset="-128"/>
                          <a:ea typeface="MS PGothic" charset="-128"/>
                          <a:cs typeface="MS PGothic" charset="-128"/>
                        </a:rPr>
                        <a:t>L3</a:t>
                      </a:r>
                      <a:r>
                        <a:rPr lang="ja-JP" altLang="en-US" sz="900" b="0" i="0" baseline="0" dirty="0" smtClean="0">
                          <a:solidFill>
                            <a:srgbClr val="505153"/>
                          </a:solidFill>
                          <a:latin typeface="MS PGothic" charset="-128"/>
                          <a:ea typeface="MS PGothic" charset="-128"/>
                          <a:cs typeface="MS PGothic" charset="-128"/>
                        </a:rPr>
                        <a:t>集線スイッチ</a:t>
                      </a:r>
                      <a:endParaRPr lang="en-US" sz="900" b="0" i="0" dirty="0" smtClean="0">
                        <a:solidFill>
                          <a:srgbClr val="505153"/>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dk1"/>
                          </a:solidFill>
                          <a:latin typeface="Proxima Nova"/>
                          <a:ea typeface=""/>
                          <a:cs typeface=""/>
                        </a:defRPr>
                      </a:lvl1pPr>
                      <a:lvl2pPr marL="342886" algn="l" defTabSz="685777" rtl="0" eaLnBrk="1" latinLnBrk="0" hangingPunct="1">
                        <a:defRPr sz="1400" kern="1200">
                          <a:solidFill>
                            <a:schemeClr val="dk1"/>
                          </a:solidFill>
                          <a:latin typeface="Proxima Nova"/>
                          <a:ea typeface=""/>
                          <a:cs typeface=""/>
                        </a:defRPr>
                      </a:lvl2pPr>
                      <a:lvl3pPr marL="685777" algn="l" defTabSz="685777" rtl="0" eaLnBrk="1" latinLnBrk="0" hangingPunct="1">
                        <a:defRPr sz="1400" kern="1200">
                          <a:solidFill>
                            <a:schemeClr val="dk1"/>
                          </a:solidFill>
                          <a:latin typeface="Proxima Nova"/>
                          <a:ea typeface=""/>
                          <a:cs typeface=""/>
                        </a:defRPr>
                      </a:lvl3pPr>
                      <a:lvl4pPr marL="1028665" algn="l" defTabSz="685777" rtl="0" eaLnBrk="1" latinLnBrk="0" hangingPunct="1">
                        <a:defRPr sz="1400" kern="1200">
                          <a:solidFill>
                            <a:schemeClr val="dk1"/>
                          </a:solidFill>
                          <a:latin typeface="Proxima Nova"/>
                          <a:ea typeface=""/>
                          <a:cs typeface=""/>
                        </a:defRPr>
                      </a:lvl4pPr>
                      <a:lvl5pPr marL="1371555" algn="l" defTabSz="685777" rtl="0" eaLnBrk="1" latinLnBrk="0" hangingPunct="1">
                        <a:defRPr sz="1400" kern="1200">
                          <a:solidFill>
                            <a:schemeClr val="dk1"/>
                          </a:solidFill>
                          <a:latin typeface="Proxima Nova"/>
                          <a:ea typeface=""/>
                          <a:cs typeface=""/>
                        </a:defRPr>
                      </a:lvl5pPr>
                      <a:lvl6pPr marL="1714441" algn="l" defTabSz="685777" rtl="0" eaLnBrk="1" latinLnBrk="0" hangingPunct="1">
                        <a:defRPr sz="1400" kern="1200">
                          <a:solidFill>
                            <a:schemeClr val="dk1"/>
                          </a:solidFill>
                          <a:latin typeface="Proxima Nova"/>
                          <a:ea typeface=""/>
                          <a:cs typeface=""/>
                        </a:defRPr>
                      </a:lvl6pPr>
                      <a:lvl7pPr marL="2057332" algn="l" defTabSz="685777" rtl="0" eaLnBrk="1" latinLnBrk="0" hangingPunct="1">
                        <a:defRPr sz="1400" kern="1200">
                          <a:solidFill>
                            <a:schemeClr val="dk1"/>
                          </a:solidFill>
                          <a:latin typeface="Proxima Nova"/>
                          <a:ea typeface=""/>
                          <a:cs typeface=""/>
                        </a:defRPr>
                      </a:lvl7pPr>
                      <a:lvl8pPr marL="2400220" algn="l" defTabSz="685777" rtl="0" eaLnBrk="1" latinLnBrk="0" hangingPunct="1">
                        <a:defRPr sz="1400" kern="1200">
                          <a:solidFill>
                            <a:schemeClr val="dk1"/>
                          </a:solidFill>
                          <a:latin typeface="Proxima Nova"/>
                          <a:ea typeface=""/>
                          <a:cs typeface=""/>
                        </a:defRPr>
                      </a:lvl8pPr>
                      <a:lvl9pPr marL="2743110" algn="l" defTabSz="685777" rtl="0" eaLnBrk="1" latinLnBrk="0" hangingPunct="1">
                        <a:defRPr sz="1400" kern="1200">
                          <a:solidFill>
                            <a:schemeClr val="dk1"/>
                          </a:solidFill>
                          <a:latin typeface="Proxima Nova"/>
                          <a:ea typeface=""/>
                          <a:cs typeface=""/>
                        </a:defRPr>
                      </a:lvl9pPr>
                    </a:lstStyle>
                    <a:p>
                      <a:pPr marL="169863" marR="0" indent="-169863" algn="l" defTabSz="685891" rtl="0" eaLnBrk="1" fontAlgn="auto" latinLnBrk="0" hangingPunct="1">
                        <a:lnSpc>
                          <a:spcPct val="100000"/>
                        </a:lnSpc>
                        <a:spcBef>
                          <a:spcPts val="0"/>
                        </a:spcBef>
                        <a:spcAft>
                          <a:spcPts val="300"/>
                        </a:spcAft>
                        <a:buClrTx/>
                        <a:buSzTx/>
                        <a:buFont typeface="Arial"/>
                        <a:buChar char="•"/>
                        <a:tabLst/>
                        <a:defRPr/>
                      </a:pPr>
                      <a:r>
                        <a:rPr lang="ja-JP" altLang="en-US" sz="900" b="0" i="0" dirty="0" smtClean="0">
                          <a:solidFill>
                            <a:srgbClr val="505153"/>
                          </a:solidFill>
                          <a:latin typeface="MS PGothic" charset="-128"/>
                          <a:ea typeface="MS PGothic" charset="-128"/>
                          <a:cs typeface="MS PGothic" charset="-128"/>
                        </a:rPr>
                        <a:t>物理スタック可能な、キャンパス向け集線スイッチ（</a:t>
                      </a:r>
                      <a:r>
                        <a:rPr lang="en-US" altLang="ja-JP" sz="900" b="0" i="0" dirty="0" smtClean="0">
                          <a:solidFill>
                            <a:srgbClr val="505153"/>
                          </a:solidFill>
                          <a:latin typeface="MS PGothic" charset="-128"/>
                          <a:ea typeface="MS PGothic" charset="-128"/>
                          <a:cs typeface="MS PGothic" charset="-128"/>
                        </a:rPr>
                        <a:t>L3)</a:t>
                      </a:r>
                      <a:endParaRPr lang="en-US" sz="900" b="0" i="0" dirty="0" smtClean="0">
                        <a:solidFill>
                          <a:srgbClr val="505153"/>
                        </a:solidFill>
                        <a:latin typeface="MS PGothic" charset="-128"/>
                        <a:ea typeface="MS PGothic" charset="-128"/>
                        <a:cs typeface="MS PGothic" charset="-128"/>
                      </a:endParaRPr>
                    </a:p>
                  </a:txBody>
                  <a:tcPr marL="45383" marR="45383" marT="45360" marB="22680">
                    <a:lnL w="12700" cap="flat" cmpd="sng" algn="ctr">
                      <a:solidFill>
                        <a:srgbClr val="FFFFFF">
                          <a:lumMod val="75000"/>
                        </a:srgb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pic>
        <p:nvPicPr>
          <p:cNvPr id="19" name="Pictur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02758" y="973679"/>
            <a:ext cx="1191059" cy="243921"/>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403" y="1013090"/>
            <a:ext cx="1025720" cy="21006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5392" y="977882"/>
            <a:ext cx="1145957" cy="234685"/>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5245" y="958042"/>
            <a:ext cx="902936" cy="363527"/>
          </a:xfrm>
          <a:prstGeom prst="rect">
            <a:avLst/>
          </a:prstGeom>
        </p:spPr>
      </p:pic>
      <p:pic>
        <p:nvPicPr>
          <p:cNvPr id="23" name="Picture 22"/>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55302" y="917023"/>
            <a:ext cx="1104320" cy="295097"/>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7638" y="980668"/>
            <a:ext cx="1137452" cy="232943"/>
          </a:xfrm>
          <a:prstGeom prst="rect">
            <a:avLst/>
          </a:prstGeom>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6155" y="1023334"/>
            <a:ext cx="1137452" cy="232943"/>
          </a:xfrm>
          <a:prstGeom prst="rect">
            <a:avLst/>
          </a:prstGeom>
        </p:spPr>
      </p:pic>
      <p:pic>
        <p:nvPicPr>
          <p:cNvPr id="26" name="Picture 25" descr="cisco-ms220P_front.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5060" y="951428"/>
            <a:ext cx="393077" cy="152702"/>
          </a:xfrm>
          <a:prstGeom prst="rect">
            <a:avLst/>
          </a:prstGeom>
        </p:spPr>
      </p:pic>
      <p:sp>
        <p:nvSpPr>
          <p:cNvPr id="27" name="16-Point Star 26"/>
          <p:cNvSpPr/>
          <p:nvPr/>
        </p:nvSpPr>
        <p:spPr>
          <a:xfrm>
            <a:off x="1511783" y="528836"/>
            <a:ext cx="901217" cy="229286"/>
          </a:xfrm>
          <a:prstGeom prst="star16">
            <a:avLst/>
          </a:prstGeom>
          <a:solidFill>
            <a:srgbClr val="65B144"/>
          </a:solidFill>
          <a:ln w="12700" cap="flat" cmpd="sng" algn="ctr">
            <a:solidFill>
              <a:srgbClr val="65B14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rPr>
              <a:t>New</a:t>
            </a:r>
          </a:p>
        </p:txBody>
      </p:sp>
      <p:sp>
        <p:nvSpPr>
          <p:cNvPr id="28" name="16-Point Star 27"/>
          <p:cNvSpPr/>
          <p:nvPr/>
        </p:nvSpPr>
        <p:spPr>
          <a:xfrm>
            <a:off x="263557" y="521131"/>
            <a:ext cx="913310" cy="229286"/>
          </a:xfrm>
          <a:prstGeom prst="star16">
            <a:avLst/>
          </a:prstGeom>
          <a:solidFill>
            <a:srgbClr val="65B144"/>
          </a:solidFill>
          <a:ln w="12700" cap="flat" cmpd="sng" algn="ctr">
            <a:solidFill>
              <a:srgbClr val="65B14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rgbClr val="FFFFFF"/>
                </a:solidFill>
                <a:effectLst/>
                <a:uLnTx/>
                <a:uFillTx/>
                <a:latin typeface="MS PGothic" charset="-128"/>
                <a:ea typeface="MS PGothic" charset="-128"/>
                <a:cs typeface="MS PGothic" charset="-128"/>
              </a:rPr>
              <a:t>New</a:t>
            </a:r>
          </a:p>
        </p:txBody>
      </p:sp>
    </p:spTree>
    <p:extLst>
      <p:ext uri="{BB962C8B-B14F-4D97-AF65-F5344CB8AC3E}">
        <p14:creationId xmlns:p14="http://schemas.microsoft.com/office/powerpoint/2010/main" val="9551479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5344" y="53587"/>
            <a:ext cx="7886700" cy="367230"/>
          </a:xfrm>
          <a:prstGeom prst="rect">
            <a:avLst/>
          </a:prstGeom>
        </p:spPr>
        <p:txBody>
          <a:bodyPr/>
          <a:lstStyle>
            <a:lvl1pPr algn="l" defTabSz="685663" rtl="0" eaLnBrk="1" latinLnBrk="0" hangingPunct="1">
              <a:lnSpc>
                <a:spcPct val="90000"/>
              </a:lnSpc>
              <a:spcBef>
                <a:spcPct val="0"/>
              </a:spcBef>
              <a:buNone/>
              <a:defRPr sz="2473" b="0" i="0" kern="1200" baseline="0">
                <a:solidFill>
                  <a:schemeClr val="accent1"/>
                </a:solidFill>
                <a:latin typeface="Meiryo" charset="-128"/>
                <a:ea typeface="Meiryo" charset="-128"/>
                <a:cs typeface="Meiryo" charset="-128"/>
              </a:defRPr>
            </a:lvl1pPr>
          </a:lstStyle>
          <a:p>
            <a:pPr fontAlgn="auto">
              <a:lnSpc>
                <a:spcPct val="80000"/>
              </a:lnSpc>
              <a:spcAft>
                <a:spcPts val="0"/>
              </a:spcAft>
            </a:pPr>
            <a:r>
              <a:rPr lang="en-US" sz="3600" smtClean="0">
                <a:solidFill>
                  <a:srgbClr val="000000"/>
                </a:solidFill>
                <a:latin typeface="MS PGothic" charset="-128"/>
                <a:ea typeface="MS PGothic" charset="-128"/>
                <a:cs typeface="MS PGothic" charset="-128"/>
              </a:rPr>
              <a:t>MS</a:t>
            </a:r>
            <a:r>
              <a:rPr lang="ja-JP" altLang="en-US" sz="3600" smtClean="0">
                <a:solidFill>
                  <a:srgbClr val="000000"/>
                </a:solidFill>
                <a:latin typeface="MS PGothic" charset="-128"/>
                <a:ea typeface="MS PGothic" charset="-128"/>
                <a:cs typeface="MS PGothic" charset="-128"/>
              </a:rPr>
              <a:t>（スイッチ）</a:t>
            </a:r>
            <a:endParaRPr lang="en-US" sz="3600" dirty="0">
              <a:solidFill>
                <a:srgbClr val="000000"/>
              </a:solidFill>
              <a:latin typeface="MS PGothic" charset="-128"/>
              <a:ea typeface="MS PGothic" charset="-128"/>
              <a:cs typeface="MS PGothic" charset="-128"/>
            </a:endParaRPr>
          </a:p>
        </p:txBody>
      </p:sp>
      <p:sp>
        <p:nvSpPr>
          <p:cNvPr id="22" name="Rectangle 21"/>
          <p:cNvSpPr/>
          <p:nvPr/>
        </p:nvSpPr>
        <p:spPr>
          <a:xfrm>
            <a:off x="375344" y="1170625"/>
            <a:ext cx="2802252" cy="3477614"/>
          </a:xfrm>
          <a:prstGeom prst="rect">
            <a:avLst/>
          </a:prstGeom>
          <a:noFill/>
          <a:ln w="38100" cap="flat" cmpd="sng" algn="ctr">
            <a:solidFill>
              <a:srgbClr val="FFC000"/>
            </a:solidFill>
            <a:prstDash val="dash"/>
            <a:miter lim="800000"/>
          </a:ln>
          <a:effectLst/>
        </p:spPr>
        <p:txBody>
          <a:bodyPr rtlCol="0" anchor="t"/>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バーチャル</a:t>
            </a:r>
            <a:r>
              <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 </a:t>
            </a: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スタッキング</a:t>
            </a: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でネットワーク内の全てのスイッチの全てのポートを一元管理</a:t>
            </a: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設定コストの大幅削減と設定ミスによるセキュリティ問題を一掃</a:t>
            </a:r>
            <a:endParaRPr kumimoji="0" 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p:txBody>
      </p:sp>
      <p:sp>
        <p:nvSpPr>
          <p:cNvPr id="23" name="Rectangle 22"/>
          <p:cNvSpPr/>
          <p:nvPr/>
        </p:nvSpPr>
        <p:spPr>
          <a:xfrm>
            <a:off x="3260286" y="1170625"/>
            <a:ext cx="2802252" cy="3477614"/>
          </a:xfrm>
          <a:prstGeom prst="rect">
            <a:avLst/>
          </a:prstGeom>
          <a:noFill/>
          <a:ln w="38100" cap="flat" cmpd="sng" algn="ctr">
            <a:solidFill>
              <a:srgbClr val="3E9FDB"/>
            </a:solidFill>
            <a:prstDash val="dash"/>
            <a:miter lim="800000"/>
          </a:ln>
          <a:effectLst/>
        </p:spPr>
        <p:txBody>
          <a:bodyPr rtlCol="0" anchor="t"/>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ネットワーク</a:t>
            </a:r>
            <a:r>
              <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 </a:t>
            </a: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トポロジー</a:t>
            </a: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を自動的に識別して表示</a:t>
            </a: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有線端末のアプリケーション通信を可視化</a:t>
            </a:r>
            <a:endParaRPr kumimoji="0" lang="en-US" altLang="ja-JP" sz="11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p:txBody>
      </p:sp>
      <p:sp>
        <p:nvSpPr>
          <p:cNvPr id="24" name="Rectangle 23"/>
          <p:cNvSpPr/>
          <p:nvPr/>
        </p:nvSpPr>
        <p:spPr>
          <a:xfrm>
            <a:off x="6145227" y="1170625"/>
            <a:ext cx="2802252" cy="3477614"/>
          </a:xfrm>
          <a:prstGeom prst="rect">
            <a:avLst/>
          </a:prstGeom>
          <a:noFill/>
          <a:ln w="38100" cap="flat" cmpd="sng" algn="ctr">
            <a:solidFill>
              <a:srgbClr val="65B144"/>
            </a:solidFill>
            <a:prstDash val="dash"/>
            <a:miter lim="800000"/>
          </a:ln>
          <a:effectLst/>
        </p:spPr>
        <p:txBody>
          <a:bodyPr rtlCol="0" anchor="t"/>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時間帯に応じて</a:t>
            </a:r>
            <a:r>
              <a:rPr kumimoji="0" lang="en-US" sz="1200" b="1" i="0" u="none" strike="noStrike" kern="0" cap="none" spc="0" normalizeH="0" baseline="0" noProof="0" dirty="0" err="1" smtClean="0">
                <a:ln>
                  <a:noFill/>
                </a:ln>
                <a:solidFill>
                  <a:srgbClr val="8A8A8D"/>
                </a:solidFill>
                <a:effectLst/>
                <a:uLnTx/>
                <a:uFillTx/>
                <a:latin typeface="MS PGothic" charset="-128"/>
                <a:ea typeface="MS PGothic" charset="-128"/>
                <a:cs typeface="MS PGothic" charset="-128"/>
              </a:rPr>
              <a:t>PoE</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ポートのオン・オフを自動化することで消費電力を削減</a:t>
            </a:r>
            <a:endParaRPr kumimoji="0" 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2999"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リモートから任意のポートの</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パケット</a:t>
            </a:r>
            <a:r>
              <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 </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キャプチャ</a:t>
            </a:r>
            <a:r>
              <a:rPr kumimoji="0" lang="ja-JP" altLang="en-US"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rPr>
              <a:t>の取得やケーブルテストを実施。障害時の迅速な対応と現地スタッフ派遣コストを大幅削減</a:t>
            </a:r>
            <a:endParaRPr kumimoji="0" lang="en-US" altLang="ja-JP" sz="1200" b="1" i="0" u="none" strike="noStrike" kern="0" cap="none" spc="0" normalizeH="0" baseline="0" noProof="0" dirty="0" smtClean="0">
              <a:ln>
                <a:noFill/>
              </a:ln>
              <a:solidFill>
                <a:srgbClr val="8A8A8D"/>
              </a:solidFill>
              <a:effectLst/>
              <a:uLnTx/>
              <a:uFillTx/>
              <a:latin typeface="MS PGothic" charset="-128"/>
              <a:ea typeface="MS PGothic" charset="-128"/>
              <a:cs typeface="MS PGothic" charset="-128"/>
            </a:endParaRPr>
          </a:p>
        </p:txBody>
      </p:sp>
      <p:sp>
        <p:nvSpPr>
          <p:cNvPr id="25" name="Rectangle 24"/>
          <p:cNvSpPr/>
          <p:nvPr/>
        </p:nvSpPr>
        <p:spPr>
          <a:xfrm>
            <a:off x="375344" y="565787"/>
            <a:ext cx="2802252" cy="554438"/>
          </a:xfrm>
          <a:prstGeom prst="rect">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管理性</a:t>
            </a:r>
            <a:endParaRPr kumimoji="0" lang="en-US" altLang="ja-JP"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とにかく設定が簡単！</a:t>
            </a:r>
            <a:endPar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26" name="Rectangle 25"/>
          <p:cNvSpPr/>
          <p:nvPr/>
        </p:nvSpPr>
        <p:spPr>
          <a:xfrm>
            <a:off x="3260286" y="565787"/>
            <a:ext cx="2802252" cy="554438"/>
          </a:xfrm>
          <a:prstGeom prst="rect">
            <a:avLst/>
          </a:prstGeom>
          <a:solidFill>
            <a:srgbClr val="3E9FD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可視化</a:t>
            </a:r>
            <a:endParaRPr kumimoji="0" lang="en-US" altLang="ja-JP"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自動的にネットワークを可視化</a:t>
            </a:r>
            <a:endPar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27" name="Rectangle 26"/>
          <p:cNvSpPr/>
          <p:nvPr/>
        </p:nvSpPr>
        <p:spPr>
          <a:xfrm>
            <a:off x="6145227" y="565787"/>
            <a:ext cx="2802252" cy="554438"/>
          </a:xfrm>
          <a:prstGeom prst="rect">
            <a:avLst/>
          </a:prstGeom>
          <a:solidFill>
            <a:srgbClr val="65B14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付加価値</a:t>
            </a:r>
            <a:endParaRPr kumimoji="0" lang="en-US" altLang="ja-JP" sz="2024"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エコ</a:t>
            </a:r>
            <a:r>
              <a:rPr kumimoji="0" lang="en-US" altLang="ja-JP"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+OPEX</a:t>
            </a:r>
            <a:r>
              <a:rPr kumimoji="0" lang="ja-JP" alt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rPr>
              <a:t>を削減</a:t>
            </a:r>
            <a:endParaRPr kumimoji="0" lang="en-US" sz="1500" b="1"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28" name="Picture 2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8538" y="2445117"/>
            <a:ext cx="1838309" cy="997146"/>
          </a:xfrm>
          <a:prstGeom prst="rect">
            <a:avLst/>
          </a:prstGeom>
        </p:spPr>
      </p:pic>
      <p:pic>
        <p:nvPicPr>
          <p:cNvPr id="29" name="Picture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539" y="3639875"/>
            <a:ext cx="1679049" cy="938725"/>
          </a:xfrm>
          <a:prstGeom prst="rect">
            <a:avLst/>
          </a:prstGeom>
        </p:spPr>
      </p:pic>
      <p:sp>
        <p:nvSpPr>
          <p:cNvPr id="30" name="TextBox 29"/>
          <p:cNvSpPr txBox="1"/>
          <p:nvPr/>
        </p:nvSpPr>
        <p:spPr>
          <a:xfrm>
            <a:off x="1633736" y="3849684"/>
            <a:ext cx="1543860" cy="401402"/>
          </a:xfrm>
          <a:prstGeom prst="borderCallout1">
            <a:avLst>
              <a:gd name="adj1" fmla="val -8571"/>
              <a:gd name="adj2" fmla="val 6059"/>
              <a:gd name="adj3" fmla="val -38665"/>
              <a:gd name="adj4" fmla="val -50185"/>
            </a:avLst>
          </a:prstGeom>
          <a:solidFill>
            <a:srgbClr val="65B144">
              <a:lumMod val="60000"/>
              <a:lumOff val="40000"/>
            </a:srgbClr>
          </a:solidFill>
          <a:ln>
            <a:solidFill>
              <a:srgbClr val="A5A5A5">
                <a:lumMod val="50000"/>
              </a:srgbClr>
            </a:solidFill>
          </a:ln>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IP</a:t>
            </a:r>
            <a:r>
              <a:rPr kumimoji="0" lang="ja-JP" alt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電話が接続しているポートだけ抽出して設定</a:t>
            </a:r>
            <a:endPar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endParaRPr>
          </a:p>
        </p:txBody>
      </p:sp>
      <p:sp>
        <p:nvSpPr>
          <p:cNvPr id="31" name="TextBox 30"/>
          <p:cNvSpPr txBox="1"/>
          <p:nvPr/>
        </p:nvSpPr>
        <p:spPr>
          <a:xfrm>
            <a:off x="1770387" y="2811657"/>
            <a:ext cx="1407209" cy="431065"/>
          </a:xfrm>
          <a:prstGeom prst="borderCallout1">
            <a:avLst>
              <a:gd name="adj1" fmla="val -6290"/>
              <a:gd name="adj2" fmla="val 20847"/>
              <a:gd name="adj3" fmla="val -28511"/>
              <a:gd name="adj4" fmla="val 1931"/>
            </a:avLst>
          </a:prstGeom>
          <a:solidFill>
            <a:srgbClr val="65B144">
              <a:lumMod val="60000"/>
              <a:lumOff val="40000"/>
            </a:srgbClr>
          </a:solidFill>
          <a:ln>
            <a:solidFill>
              <a:srgbClr val="A5A5A5">
                <a:lumMod val="50000"/>
              </a:srgbClr>
            </a:solidFill>
          </a:ln>
        </p:spPr>
        <p:txBody>
          <a:bodyPr wrap="square" rtlCol="0" anchor="ctr">
            <a:noAutofit/>
          </a:bodyPr>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smtClean="0">
                <a:ln>
                  <a:noFill/>
                </a:ln>
                <a:solidFill>
                  <a:srgbClr val="A5A5A5">
                    <a:lumMod val="50000"/>
                  </a:srgbClr>
                </a:solidFill>
                <a:effectLst/>
                <a:uLnTx/>
                <a:uFillTx/>
                <a:latin typeface="MS PGothic" charset="-128"/>
                <a:ea typeface="MS PGothic" charset="-128"/>
                <a:cs typeface="MS PGothic" charset="-128"/>
              </a:rPr>
              <a:t>ネットワーク上全てのポートを</a:t>
            </a:r>
            <a:r>
              <a:rPr kumimoji="0" lang="ja-JP" alt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一元管理</a:t>
            </a:r>
            <a:endPar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endParaRPr>
          </a:p>
        </p:txBody>
      </p:sp>
      <p:sp>
        <p:nvSpPr>
          <p:cNvPr id="32" name="Rectangle 31"/>
          <p:cNvSpPr/>
          <p:nvPr/>
        </p:nvSpPr>
        <p:spPr>
          <a:xfrm flipV="1">
            <a:off x="1414394" y="2614045"/>
            <a:ext cx="355994" cy="87940"/>
          </a:xfrm>
          <a:prstGeom prst="rect">
            <a:avLst/>
          </a:prstGeom>
          <a:noFill/>
          <a:ln w="5080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75"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sp>
        <p:nvSpPr>
          <p:cNvPr id="33" name="Rectangle 32"/>
          <p:cNvSpPr/>
          <p:nvPr/>
        </p:nvSpPr>
        <p:spPr>
          <a:xfrm flipV="1">
            <a:off x="553021" y="3630785"/>
            <a:ext cx="355994" cy="87940"/>
          </a:xfrm>
          <a:prstGeom prst="rect">
            <a:avLst/>
          </a:prstGeom>
          <a:noFill/>
          <a:ln w="5080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75"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34" name="Picture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2667" y="2151541"/>
            <a:ext cx="2374352" cy="1012946"/>
          </a:xfrm>
          <a:prstGeom prst="rect">
            <a:avLst/>
          </a:prstGeom>
        </p:spPr>
      </p:pic>
      <p:pic>
        <p:nvPicPr>
          <p:cNvPr id="35" name="Picture 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2667" y="3454428"/>
            <a:ext cx="2146123" cy="887638"/>
          </a:xfrm>
          <a:prstGeom prst="rect">
            <a:avLst/>
          </a:prstGeom>
        </p:spPr>
      </p:pic>
      <p:sp>
        <p:nvSpPr>
          <p:cNvPr id="36" name="TextBox 35"/>
          <p:cNvSpPr txBox="1"/>
          <p:nvPr/>
        </p:nvSpPr>
        <p:spPr>
          <a:xfrm>
            <a:off x="4087622" y="1638191"/>
            <a:ext cx="1876392" cy="479198"/>
          </a:xfrm>
          <a:prstGeom prst="borderCallout1">
            <a:avLst>
              <a:gd name="adj1" fmla="val 110723"/>
              <a:gd name="adj2" fmla="val 70771"/>
              <a:gd name="adj3" fmla="val 165295"/>
              <a:gd name="adj4" fmla="val 53074"/>
            </a:avLst>
          </a:prstGeom>
          <a:solidFill>
            <a:srgbClr val="65B144">
              <a:lumMod val="60000"/>
              <a:lumOff val="40000"/>
            </a:srgbClr>
          </a:solidFill>
          <a:ln>
            <a:solidFill>
              <a:srgbClr val="A5A5A5">
                <a:lumMod val="50000"/>
              </a:srgbClr>
            </a:solidFill>
          </a:ln>
        </p:spPr>
        <p:txBody>
          <a:bodyPr wrap="square" rtlCol="0" anchor="ctr">
            <a:noAutofit/>
          </a:bodyPr>
          <a:lstStyle/>
          <a:p>
            <a:pPr marL="0" marR="0" lvl="0" indent="0" algn="just" defTabSz="6858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LLDP/CDP</a:t>
            </a:r>
            <a:r>
              <a:rPr kumimoji="0" lang="ja-JP" alt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を使ってスイッチ、</a:t>
            </a:r>
            <a:r>
              <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AP</a:t>
            </a:r>
            <a:r>
              <a:rPr kumimoji="0" lang="ja-JP" altLang="en-US"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rPr>
              <a:t>、カメラなどを自動識別</a:t>
            </a:r>
            <a:endParaRPr kumimoji="0" lang="en-US" altLang="ja-JP" sz="1050" b="0" i="0" u="none" strike="noStrike" kern="0" cap="none" spc="0" normalizeH="0" baseline="0" noProof="0" dirty="0" smtClean="0">
              <a:ln>
                <a:noFill/>
              </a:ln>
              <a:solidFill>
                <a:srgbClr val="A5A5A5">
                  <a:lumMod val="50000"/>
                </a:srgbClr>
              </a:solidFill>
              <a:effectLst/>
              <a:uLnTx/>
              <a:uFillTx/>
              <a:latin typeface="MS PGothic" charset="-128"/>
              <a:ea typeface="MS PGothic" charset="-128"/>
              <a:cs typeface="MS PGothic" charset="-128"/>
            </a:endParaRPr>
          </a:p>
        </p:txBody>
      </p:sp>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874" y="1769641"/>
            <a:ext cx="1628133" cy="919391"/>
          </a:xfrm>
          <a:prstGeom prst="rect">
            <a:avLst/>
          </a:prstGeom>
        </p:spPr>
      </p:pic>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84702" y="3762776"/>
            <a:ext cx="1087312" cy="780368"/>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7584" y="3979304"/>
            <a:ext cx="1470337" cy="485906"/>
          </a:xfrm>
          <a:prstGeom prst="rect">
            <a:avLst/>
          </a:prstGeom>
        </p:spPr>
      </p:pic>
    </p:spTree>
    <p:extLst>
      <p:ext uri="{BB962C8B-B14F-4D97-AF65-F5344CB8AC3E}">
        <p14:creationId xmlns:p14="http://schemas.microsoft.com/office/powerpoint/2010/main" val="1740716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クラウドでスイッチを管理する利点</a:t>
            </a:r>
            <a:endParaRPr lang="ja-JP" altLang="en-US">
              <a:latin typeface="MS PGothic" charset="-128"/>
              <a:ea typeface="MS PGothic" charset="-128"/>
              <a:cs typeface="MS PGothic" charset="-128"/>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7833" y="1963372"/>
            <a:ext cx="5006301" cy="2135788"/>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4338" y="1346889"/>
            <a:ext cx="3105268" cy="168437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4338" y="3286191"/>
            <a:ext cx="2908230" cy="1625937"/>
          </a:xfrm>
          <a:prstGeom prst="rect">
            <a:avLst/>
          </a:prstGeom>
        </p:spPr>
      </p:pic>
      <p:sp>
        <p:nvSpPr>
          <p:cNvPr id="6" name="TextBox 5"/>
          <p:cNvSpPr txBox="1"/>
          <p:nvPr/>
        </p:nvSpPr>
        <p:spPr>
          <a:xfrm>
            <a:off x="948267" y="1205683"/>
            <a:ext cx="2300630" cy="369332"/>
          </a:xfrm>
          <a:prstGeom prst="rect">
            <a:avLst/>
          </a:prstGeom>
          <a:noFill/>
        </p:spPr>
        <p:txBody>
          <a:bodyPr wrap="none" rtlCol="0">
            <a:spAutoFit/>
          </a:bodyPr>
          <a:lstStyle/>
          <a:p>
            <a:r>
              <a:rPr lang="ja-JP" altLang="en-US" smtClean="0">
                <a:latin typeface="+mn-lt"/>
              </a:rPr>
              <a:t>トポロジーを自動描写</a:t>
            </a:r>
            <a:endParaRPr lang="en-US" dirty="0" smtClean="0">
              <a:latin typeface="+mn-lt"/>
            </a:endParaRPr>
          </a:p>
        </p:txBody>
      </p:sp>
      <p:sp>
        <p:nvSpPr>
          <p:cNvPr id="7" name="TextBox 6"/>
          <p:cNvSpPr txBox="1"/>
          <p:nvPr/>
        </p:nvSpPr>
        <p:spPr>
          <a:xfrm>
            <a:off x="5064338" y="920672"/>
            <a:ext cx="3834704" cy="369332"/>
          </a:xfrm>
          <a:prstGeom prst="rect">
            <a:avLst/>
          </a:prstGeom>
          <a:noFill/>
        </p:spPr>
        <p:txBody>
          <a:bodyPr wrap="none" rtlCol="0">
            <a:spAutoFit/>
          </a:bodyPr>
          <a:lstStyle/>
          <a:p>
            <a:r>
              <a:rPr lang="ja-JP" altLang="en-US" dirty="0" smtClean="0">
                <a:latin typeface="+mn-lt"/>
              </a:rPr>
              <a:t>ポート単位、接続デバイス単位で管理</a:t>
            </a:r>
            <a:endParaRPr lang="en-US" dirty="0" smtClean="0">
              <a:latin typeface="+mn-lt"/>
            </a:endParaRPr>
          </a:p>
        </p:txBody>
      </p:sp>
    </p:spTree>
    <p:extLst>
      <p:ext uri="{BB962C8B-B14F-4D97-AF65-F5344CB8AC3E}">
        <p14:creationId xmlns:p14="http://schemas.microsoft.com/office/powerpoint/2010/main" val="7500825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Meraki</a:t>
            </a:r>
            <a:r>
              <a:rPr lang="ja-JP" altLang="en-US" dirty="0" smtClean="0"/>
              <a:t>で実現する</a:t>
            </a:r>
            <a:r>
              <a:rPr lang="en-US" altLang="ja-JP" dirty="0" smtClean="0"/>
              <a:t>SD-WAN</a:t>
            </a:r>
            <a:r>
              <a:rPr lang="ja-JP" altLang="en-US" dirty="0" smtClean="0"/>
              <a:t>の世界</a:t>
            </a:r>
            <a:endParaRPr lang="en-US" dirty="0"/>
          </a:p>
        </p:txBody>
      </p:sp>
    </p:spTree>
    <p:extLst>
      <p:ext uri="{BB962C8B-B14F-4D97-AF65-F5344CB8AC3E}">
        <p14:creationId xmlns:p14="http://schemas.microsoft.com/office/powerpoint/2010/main" val="1445546960"/>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6425" y="2819399"/>
            <a:ext cx="7598042" cy="665955"/>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MS PGothic" charset="-128"/>
                <a:ea typeface="MS PGothic" charset="-128"/>
                <a:cs typeface="MS PGothic" charset="-128"/>
              </a:rPr>
              <a:t>SD-WAN</a:t>
            </a:r>
            <a:r>
              <a:rPr lang="ja-JP" altLang="en-US" smtClean="0">
                <a:latin typeface="MS PGothic" charset="-128"/>
                <a:ea typeface="MS PGothic" charset="-128"/>
                <a:cs typeface="MS PGothic" charset="-128"/>
              </a:rPr>
              <a:t>市場の動向 </a:t>
            </a:r>
            <a:br>
              <a:rPr lang="ja-JP" altLang="en-US" smtClean="0">
                <a:latin typeface="MS PGothic" charset="-128"/>
                <a:ea typeface="MS PGothic" charset="-128"/>
                <a:cs typeface="MS PGothic" charset="-128"/>
              </a:rPr>
            </a:br>
            <a:endParaRPr lang="ja-JP" altLang="en-US">
              <a:latin typeface="MS PGothic" charset="-128"/>
              <a:ea typeface="MS PGothic" charset="-128"/>
              <a:cs typeface="MS PGothic" charset="-128"/>
            </a:endParaRPr>
          </a:p>
        </p:txBody>
      </p:sp>
    </p:spTree>
    <p:extLst>
      <p:ext uri="{BB962C8B-B14F-4D97-AF65-F5344CB8AC3E}">
        <p14:creationId xmlns:p14="http://schemas.microsoft.com/office/powerpoint/2010/main" val="9089309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024" y="4548254"/>
            <a:ext cx="2523114" cy="144744"/>
          </a:xfrm>
          <a:prstGeom prst="rect">
            <a:avLst/>
          </a:prstGeom>
          <a:noFill/>
        </p:spPr>
        <p:txBody>
          <a:bodyPr wrap="none" lIns="21425" tIns="10712" rIns="21425" bIns="10712" rtlCol="0" anchor="ctr" anchorCtr="0">
            <a:spAutoFit/>
          </a:bodyPr>
          <a:lstStyle/>
          <a:p>
            <a:pPr defTabSz="685800" fontAlgn="auto">
              <a:spcBef>
                <a:spcPts val="0"/>
              </a:spcBef>
              <a:spcAft>
                <a:spcPts val="0"/>
              </a:spcAft>
            </a:pPr>
            <a:r>
              <a:rPr lang="en-US" sz="800" dirty="0">
                <a:solidFill>
                  <a:srgbClr val="4472C4">
                    <a:lumMod val="20000"/>
                    <a:lumOff val="80000"/>
                  </a:srgbClr>
                </a:solidFill>
                <a:latin typeface="MS PGothic" charset="-128"/>
                <a:ea typeface="MS PGothic" charset="-128"/>
                <a:cs typeface="MS PGothic" charset="-128"/>
              </a:rPr>
              <a:t>Source: Gartner: How to Cost-Justify WAN Optimization </a:t>
            </a:r>
          </a:p>
        </p:txBody>
      </p:sp>
      <p:sp>
        <p:nvSpPr>
          <p:cNvPr id="3" name="Freeform 38"/>
          <p:cNvSpPr>
            <a:spLocks noChangeAspect="1" noEditPoints="1"/>
          </p:cNvSpPr>
          <p:nvPr/>
        </p:nvSpPr>
        <p:spPr bwMode="auto">
          <a:xfrm>
            <a:off x="2231632" y="1905687"/>
            <a:ext cx="1085174" cy="923405"/>
          </a:xfrm>
          <a:custGeom>
            <a:avLst/>
            <a:gdLst>
              <a:gd name="T0" fmla="*/ 4682 w 4682"/>
              <a:gd name="T1" fmla="*/ 264 h 3983"/>
              <a:gd name="T2" fmla="*/ 2159 w 4682"/>
              <a:gd name="T3" fmla="*/ 434 h 3983"/>
              <a:gd name="T4" fmla="*/ 2256 w 4682"/>
              <a:gd name="T5" fmla="*/ 2837 h 3983"/>
              <a:gd name="T6" fmla="*/ 2036 w 4682"/>
              <a:gd name="T7" fmla="*/ 2126 h 3983"/>
              <a:gd name="T8" fmla="*/ 123 w 4682"/>
              <a:gd name="T9" fmla="*/ 3815 h 3983"/>
              <a:gd name="T10" fmla="*/ 0 w 4682"/>
              <a:gd name="T11" fmla="*/ 3983 h 3983"/>
              <a:gd name="T12" fmla="*/ 4682 w 4682"/>
              <a:gd name="T13" fmla="*/ 3815 h 3983"/>
              <a:gd name="T14" fmla="*/ 4620 w 4682"/>
              <a:gd name="T15" fmla="*/ 434 h 3983"/>
              <a:gd name="T16" fmla="*/ 3810 w 4682"/>
              <a:gd name="T17" fmla="*/ 1833 h 3983"/>
              <a:gd name="T18" fmla="*/ 4254 w 4682"/>
              <a:gd name="T19" fmla="*/ 1271 h 3983"/>
              <a:gd name="T20" fmla="*/ 3810 w 4682"/>
              <a:gd name="T21" fmla="*/ 1833 h 3983"/>
              <a:gd name="T22" fmla="*/ 4254 w 4682"/>
              <a:gd name="T23" fmla="*/ 2577 h 3983"/>
              <a:gd name="T24" fmla="*/ 3810 w 4682"/>
              <a:gd name="T25" fmla="*/ 2015 h 3983"/>
              <a:gd name="T26" fmla="*/ 3810 w 4682"/>
              <a:gd name="T27" fmla="*/ 1091 h 3983"/>
              <a:gd name="T28" fmla="*/ 4254 w 4682"/>
              <a:gd name="T29" fmla="*/ 529 h 3983"/>
              <a:gd name="T30" fmla="*/ 3810 w 4682"/>
              <a:gd name="T31" fmla="*/ 1091 h 3983"/>
              <a:gd name="T32" fmla="*/ 2962 w 4682"/>
              <a:gd name="T33" fmla="*/ 3815 h 3983"/>
              <a:gd name="T34" fmla="*/ 3408 w 4682"/>
              <a:gd name="T35" fmla="*/ 2969 h 3983"/>
              <a:gd name="T36" fmla="*/ 3066 w 4682"/>
              <a:gd name="T37" fmla="*/ 1271 h 3983"/>
              <a:gd name="T38" fmla="*/ 2622 w 4682"/>
              <a:gd name="T39" fmla="*/ 1833 h 3983"/>
              <a:gd name="T40" fmla="*/ 3066 w 4682"/>
              <a:gd name="T41" fmla="*/ 1271 h 3983"/>
              <a:gd name="T42" fmla="*/ 2622 w 4682"/>
              <a:gd name="T43" fmla="*/ 529 h 3983"/>
              <a:gd name="T44" fmla="*/ 3066 w 4682"/>
              <a:gd name="T45" fmla="*/ 1091 h 3983"/>
              <a:gd name="T46" fmla="*/ 3066 w 4682"/>
              <a:gd name="T47" fmla="*/ 2015 h 3983"/>
              <a:gd name="T48" fmla="*/ 2622 w 4682"/>
              <a:gd name="T49" fmla="*/ 2577 h 3983"/>
              <a:gd name="T50" fmla="*/ 3066 w 4682"/>
              <a:gd name="T51" fmla="*/ 2015 h 3983"/>
              <a:gd name="T52" fmla="*/ 3215 w 4682"/>
              <a:gd name="T53" fmla="*/ 2015 h 3983"/>
              <a:gd name="T54" fmla="*/ 3659 w 4682"/>
              <a:gd name="T55" fmla="*/ 2577 h 3983"/>
              <a:gd name="T56" fmla="*/ 3215 w 4682"/>
              <a:gd name="T57" fmla="*/ 1833 h 3983"/>
              <a:gd name="T58" fmla="*/ 3659 w 4682"/>
              <a:gd name="T59" fmla="*/ 1271 h 3983"/>
              <a:gd name="T60" fmla="*/ 3215 w 4682"/>
              <a:gd name="T61" fmla="*/ 1833 h 3983"/>
              <a:gd name="T62" fmla="*/ 3215 w 4682"/>
              <a:gd name="T63" fmla="*/ 529 h 3983"/>
              <a:gd name="T64" fmla="*/ 3659 w 4682"/>
              <a:gd name="T65" fmla="*/ 1091 h 3983"/>
              <a:gd name="T66" fmla="*/ 1153 w 4682"/>
              <a:gd name="T67" fmla="*/ 2374 h 3983"/>
              <a:gd name="T68" fmla="*/ 1597 w 4682"/>
              <a:gd name="T69" fmla="*/ 2936 h 3983"/>
              <a:gd name="T70" fmla="*/ 1153 w 4682"/>
              <a:gd name="T71" fmla="*/ 2374 h 3983"/>
              <a:gd name="T72" fmla="*/ 1597 w 4682"/>
              <a:gd name="T73" fmla="*/ 3092 h 3983"/>
              <a:gd name="T74" fmla="*/ 1153 w 4682"/>
              <a:gd name="T75" fmla="*/ 3654 h 3983"/>
              <a:gd name="T76" fmla="*/ 560 w 4682"/>
              <a:gd name="T77" fmla="*/ 2374 h 3983"/>
              <a:gd name="T78" fmla="*/ 1004 w 4682"/>
              <a:gd name="T79" fmla="*/ 2936 h 3983"/>
              <a:gd name="T80" fmla="*/ 560 w 4682"/>
              <a:gd name="T81" fmla="*/ 2374 h 3983"/>
              <a:gd name="T82" fmla="*/ 1004 w 4682"/>
              <a:gd name="T83" fmla="*/ 3092 h 3983"/>
              <a:gd name="T84" fmla="*/ 560 w 4682"/>
              <a:gd name="T85" fmla="*/ 3654 h 3983"/>
              <a:gd name="T86" fmla="*/ 3467 w 4682"/>
              <a:gd name="T87" fmla="*/ 3815 h 3983"/>
              <a:gd name="T88" fmla="*/ 3912 w 4682"/>
              <a:gd name="T89" fmla="*/ 2969 h 3983"/>
              <a:gd name="T90" fmla="*/ 3467 w 4682"/>
              <a:gd name="T91" fmla="*/ 3815 h 3983"/>
              <a:gd name="T92" fmla="*/ 2480 w 4682"/>
              <a:gd name="T93" fmla="*/ 217 h 3983"/>
              <a:gd name="T94" fmla="*/ 4174 w 4682"/>
              <a:gd name="T95"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2" h="3983">
                <a:moveTo>
                  <a:pt x="4682" y="434"/>
                </a:moveTo>
                <a:lnTo>
                  <a:pt x="4682" y="264"/>
                </a:lnTo>
                <a:lnTo>
                  <a:pt x="2159" y="264"/>
                </a:lnTo>
                <a:lnTo>
                  <a:pt x="2159" y="434"/>
                </a:lnTo>
                <a:lnTo>
                  <a:pt x="2256" y="434"/>
                </a:lnTo>
                <a:lnTo>
                  <a:pt x="2256" y="2837"/>
                </a:lnTo>
                <a:lnTo>
                  <a:pt x="2036" y="2837"/>
                </a:lnTo>
                <a:lnTo>
                  <a:pt x="2036" y="2126"/>
                </a:lnTo>
                <a:lnTo>
                  <a:pt x="123" y="2126"/>
                </a:lnTo>
                <a:lnTo>
                  <a:pt x="123" y="3815"/>
                </a:lnTo>
                <a:lnTo>
                  <a:pt x="0" y="3815"/>
                </a:lnTo>
                <a:lnTo>
                  <a:pt x="0" y="3983"/>
                </a:lnTo>
                <a:lnTo>
                  <a:pt x="4682" y="3983"/>
                </a:lnTo>
                <a:lnTo>
                  <a:pt x="4682" y="3815"/>
                </a:lnTo>
                <a:lnTo>
                  <a:pt x="4620" y="3815"/>
                </a:lnTo>
                <a:lnTo>
                  <a:pt x="4620" y="434"/>
                </a:lnTo>
                <a:lnTo>
                  <a:pt x="4682" y="434"/>
                </a:lnTo>
                <a:close/>
                <a:moveTo>
                  <a:pt x="3810" y="1833"/>
                </a:moveTo>
                <a:lnTo>
                  <a:pt x="3810" y="1271"/>
                </a:lnTo>
                <a:lnTo>
                  <a:pt x="4254" y="1271"/>
                </a:lnTo>
                <a:lnTo>
                  <a:pt x="4254" y="1833"/>
                </a:lnTo>
                <a:lnTo>
                  <a:pt x="3810" y="1833"/>
                </a:lnTo>
                <a:close/>
                <a:moveTo>
                  <a:pt x="4254" y="2015"/>
                </a:moveTo>
                <a:lnTo>
                  <a:pt x="4254" y="2577"/>
                </a:lnTo>
                <a:lnTo>
                  <a:pt x="3810" y="2577"/>
                </a:lnTo>
                <a:lnTo>
                  <a:pt x="3810" y="2015"/>
                </a:lnTo>
                <a:lnTo>
                  <a:pt x="4254" y="2015"/>
                </a:lnTo>
                <a:close/>
                <a:moveTo>
                  <a:pt x="3810" y="1091"/>
                </a:moveTo>
                <a:lnTo>
                  <a:pt x="3810" y="529"/>
                </a:lnTo>
                <a:lnTo>
                  <a:pt x="4254" y="529"/>
                </a:lnTo>
                <a:lnTo>
                  <a:pt x="4254" y="1091"/>
                </a:lnTo>
                <a:lnTo>
                  <a:pt x="3810" y="1091"/>
                </a:lnTo>
                <a:close/>
                <a:moveTo>
                  <a:pt x="3408" y="3815"/>
                </a:moveTo>
                <a:lnTo>
                  <a:pt x="2962" y="3815"/>
                </a:lnTo>
                <a:lnTo>
                  <a:pt x="2962" y="2969"/>
                </a:lnTo>
                <a:lnTo>
                  <a:pt x="3408" y="2969"/>
                </a:lnTo>
                <a:lnTo>
                  <a:pt x="3408" y="3815"/>
                </a:lnTo>
                <a:close/>
                <a:moveTo>
                  <a:pt x="3066" y="1271"/>
                </a:moveTo>
                <a:lnTo>
                  <a:pt x="3066" y="1833"/>
                </a:lnTo>
                <a:lnTo>
                  <a:pt x="2622" y="1833"/>
                </a:lnTo>
                <a:lnTo>
                  <a:pt x="2622" y="1271"/>
                </a:lnTo>
                <a:lnTo>
                  <a:pt x="3066" y="1271"/>
                </a:lnTo>
                <a:close/>
                <a:moveTo>
                  <a:pt x="2622" y="1091"/>
                </a:moveTo>
                <a:lnTo>
                  <a:pt x="2622" y="529"/>
                </a:lnTo>
                <a:lnTo>
                  <a:pt x="3066" y="529"/>
                </a:lnTo>
                <a:lnTo>
                  <a:pt x="3066" y="1091"/>
                </a:lnTo>
                <a:lnTo>
                  <a:pt x="2622" y="1091"/>
                </a:lnTo>
                <a:close/>
                <a:moveTo>
                  <a:pt x="3066" y="2015"/>
                </a:moveTo>
                <a:lnTo>
                  <a:pt x="3066" y="2577"/>
                </a:lnTo>
                <a:lnTo>
                  <a:pt x="2622" y="2577"/>
                </a:lnTo>
                <a:lnTo>
                  <a:pt x="2622" y="2015"/>
                </a:lnTo>
                <a:lnTo>
                  <a:pt x="3066" y="2015"/>
                </a:lnTo>
                <a:close/>
                <a:moveTo>
                  <a:pt x="3215" y="2577"/>
                </a:moveTo>
                <a:lnTo>
                  <a:pt x="3215" y="2015"/>
                </a:lnTo>
                <a:lnTo>
                  <a:pt x="3659" y="2015"/>
                </a:lnTo>
                <a:lnTo>
                  <a:pt x="3659" y="2577"/>
                </a:lnTo>
                <a:lnTo>
                  <a:pt x="3215" y="2577"/>
                </a:lnTo>
                <a:close/>
                <a:moveTo>
                  <a:pt x="3215" y="1833"/>
                </a:moveTo>
                <a:lnTo>
                  <a:pt x="3215" y="1271"/>
                </a:lnTo>
                <a:lnTo>
                  <a:pt x="3659" y="1271"/>
                </a:lnTo>
                <a:lnTo>
                  <a:pt x="3659" y="1833"/>
                </a:lnTo>
                <a:lnTo>
                  <a:pt x="3215" y="1833"/>
                </a:lnTo>
                <a:close/>
                <a:moveTo>
                  <a:pt x="3215" y="1091"/>
                </a:moveTo>
                <a:lnTo>
                  <a:pt x="3215" y="529"/>
                </a:lnTo>
                <a:lnTo>
                  <a:pt x="3659" y="529"/>
                </a:lnTo>
                <a:lnTo>
                  <a:pt x="3659" y="1091"/>
                </a:lnTo>
                <a:lnTo>
                  <a:pt x="3215" y="1091"/>
                </a:lnTo>
                <a:close/>
                <a:moveTo>
                  <a:pt x="1153" y="2374"/>
                </a:moveTo>
                <a:lnTo>
                  <a:pt x="1597" y="2374"/>
                </a:lnTo>
                <a:lnTo>
                  <a:pt x="1597" y="2936"/>
                </a:lnTo>
                <a:lnTo>
                  <a:pt x="1153" y="2936"/>
                </a:lnTo>
                <a:lnTo>
                  <a:pt x="1153" y="2374"/>
                </a:lnTo>
                <a:close/>
                <a:moveTo>
                  <a:pt x="1153" y="3092"/>
                </a:moveTo>
                <a:lnTo>
                  <a:pt x="1597" y="3092"/>
                </a:lnTo>
                <a:lnTo>
                  <a:pt x="1597" y="3654"/>
                </a:lnTo>
                <a:lnTo>
                  <a:pt x="1153" y="3654"/>
                </a:lnTo>
                <a:lnTo>
                  <a:pt x="1153" y="3092"/>
                </a:lnTo>
                <a:close/>
                <a:moveTo>
                  <a:pt x="560" y="2374"/>
                </a:moveTo>
                <a:lnTo>
                  <a:pt x="1004" y="2374"/>
                </a:lnTo>
                <a:lnTo>
                  <a:pt x="1004" y="2936"/>
                </a:lnTo>
                <a:lnTo>
                  <a:pt x="560" y="2936"/>
                </a:lnTo>
                <a:lnTo>
                  <a:pt x="560" y="2374"/>
                </a:lnTo>
                <a:close/>
                <a:moveTo>
                  <a:pt x="560" y="3092"/>
                </a:moveTo>
                <a:lnTo>
                  <a:pt x="1004" y="3092"/>
                </a:lnTo>
                <a:lnTo>
                  <a:pt x="1004" y="3654"/>
                </a:lnTo>
                <a:lnTo>
                  <a:pt x="560" y="3654"/>
                </a:lnTo>
                <a:lnTo>
                  <a:pt x="560" y="3092"/>
                </a:lnTo>
                <a:close/>
                <a:moveTo>
                  <a:pt x="3467" y="3815"/>
                </a:moveTo>
                <a:lnTo>
                  <a:pt x="3467" y="2969"/>
                </a:lnTo>
                <a:lnTo>
                  <a:pt x="3912" y="2969"/>
                </a:lnTo>
                <a:lnTo>
                  <a:pt x="3912" y="3815"/>
                </a:lnTo>
                <a:lnTo>
                  <a:pt x="3467" y="3815"/>
                </a:lnTo>
                <a:close/>
                <a:moveTo>
                  <a:pt x="4363" y="217"/>
                </a:moveTo>
                <a:lnTo>
                  <a:pt x="2480" y="217"/>
                </a:lnTo>
                <a:lnTo>
                  <a:pt x="2669" y="0"/>
                </a:lnTo>
                <a:lnTo>
                  <a:pt x="4174" y="0"/>
                </a:lnTo>
                <a:lnTo>
                  <a:pt x="4363" y="217"/>
                </a:lnTo>
                <a:close/>
              </a:path>
            </a:pathLst>
          </a:custGeom>
          <a:solidFill>
            <a:srgbClr val="A5A5A5">
              <a:lumMod val="75000"/>
            </a:srgbClr>
          </a:solidFill>
          <a:ln>
            <a:noFill/>
          </a:ln>
        </p:spPr>
        <p:txBody>
          <a:bodyPr vert="horz" wrap="square" lIns="45701" tIns="22850" rIns="45701" bIns="22850" numCol="1" anchor="t" anchorCtr="0" compatLnSpc="1">
            <a:prstTxWarp prst="textNoShape">
              <a:avLst/>
            </a:prstTxWarp>
          </a:bodyPr>
          <a:lstStyle/>
          <a:p>
            <a:pPr marL="0" marR="0" lvl="0" indent="0" defTabSz="1714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 name="TextBox 3"/>
          <p:cNvSpPr txBox="1"/>
          <p:nvPr/>
        </p:nvSpPr>
        <p:spPr>
          <a:xfrm>
            <a:off x="2392077" y="2842376"/>
            <a:ext cx="894344" cy="219283"/>
          </a:xfrm>
          <a:prstGeom prst="rect">
            <a:avLst/>
          </a:prstGeom>
          <a:noFill/>
        </p:spPr>
        <p:txBody>
          <a:bodyPr wrap="square" lIns="34281" tIns="17141" rIns="34281" bIns="17141" rtlCol="0">
            <a:spAutoFit/>
          </a:bodyPr>
          <a:lstStyle/>
          <a:p>
            <a:pPr algn="ctr" defTabSz="685800" fontAlgn="auto">
              <a:spcBef>
                <a:spcPts val="0"/>
              </a:spcBef>
              <a:spcAft>
                <a:spcPts val="0"/>
              </a:spcAft>
            </a:pPr>
            <a:r>
              <a:rPr lang="ja-JP" altLang="en-US" sz="1200" dirty="0">
                <a:solidFill>
                  <a:srgbClr val="000000"/>
                </a:solidFill>
                <a:latin typeface="MS PGothic" charset="-128"/>
                <a:ea typeface="MS PGothic" charset="-128"/>
                <a:cs typeface="MS PGothic" charset="-128"/>
              </a:rPr>
              <a:t>支店・店舗</a:t>
            </a:r>
            <a:endParaRPr lang="en-US" sz="1200" dirty="0">
              <a:solidFill>
                <a:srgbClr val="000000"/>
              </a:solidFill>
              <a:latin typeface="MS PGothic" charset="-128"/>
              <a:ea typeface="MS PGothic" charset="-128"/>
              <a:cs typeface="MS PGothic" charset="-128"/>
            </a:endParaRPr>
          </a:p>
        </p:txBody>
      </p:sp>
      <p:grpSp>
        <p:nvGrpSpPr>
          <p:cNvPr id="5" name="Group 4"/>
          <p:cNvGrpSpPr/>
          <p:nvPr/>
        </p:nvGrpSpPr>
        <p:grpSpPr>
          <a:xfrm>
            <a:off x="3866949" y="2354808"/>
            <a:ext cx="1479962" cy="543441"/>
            <a:chOff x="5468816" y="3531662"/>
            <a:chExt cx="2169339" cy="796579"/>
          </a:xfrm>
        </p:grpSpPr>
        <p:sp>
          <p:nvSpPr>
            <p:cNvPr id="6" name="TextBox 5"/>
            <p:cNvSpPr txBox="1"/>
            <p:nvPr/>
          </p:nvSpPr>
          <p:spPr>
            <a:xfrm>
              <a:off x="6179870" y="3651584"/>
              <a:ext cx="1458285" cy="676657"/>
            </a:xfrm>
            <a:prstGeom prst="rect">
              <a:avLst/>
            </a:prstGeom>
            <a:noFill/>
          </p:spPr>
          <p:txBody>
            <a:bodyPr wrap="square" lIns="121886" tIns="60942" rIns="121886" bIns="60942"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リモートエキスパート</a:t>
              </a:r>
              <a:endParaRPr kumimoji="0" 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nvGrpSpPr>
            <p:cNvPr id="7" name="Group 6"/>
            <p:cNvGrpSpPr/>
            <p:nvPr/>
          </p:nvGrpSpPr>
          <p:grpSpPr>
            <a:xfrm>
              <a:off x="5468816" y="3531662"/>
              <a:ext cx="749501" cy="749305"/>
              <a:chOff x="3686167" y="2286518"/>
              <a:chExt cx="596814" cy="596658"/>
            </a:xfrm>
          </p:grpSpPr>
          <p:sp>
            <p:nvSpPr>
              <p:cNvPr id="8" name="Oval 7"/>
              <p:cNvSpPr/>
              <p:nvPr/>
            </p:nvSpPr>
            <p:spPr>
              <a:xfrm>
                <a:off x="3686167" y="2286518"/>
                <a:ext cx="596814" cy="596658"/>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9" name="Freeform 15"/>
              <p:cNvSpPr>
                <a:spLocks noEditPoints="1"/>
              </p:cNvSpPr>
              <p:nvPr/>
            </p:nvSpPr>
            <p:spPr bwMode="auto">
              <a:xfrm>
                <a:off x="3806709" y="2470506"/>
                <a:ext cx="355731" cy="22868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rgbClr val="FFFFFF"/>
              </a:solidFill>
              <a:ln w="9525">
                <a:noFill/>
                <a:round/>
                <a:headEnd/>
                <a:tailEnd/>
              </a:ln>
              <a:effec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10" name="Freeform 7"/>
              <p:cNvSpPr>
                <a:spLocks noEditPoints="1"/>
              </p:cNvSpPr>
              <p:nvPr/>
            </p:nvSpPr>
            <p:spPr bwMode="auto">
              <a:xfrm>
                <a:off x="3887696" y="2530583"/>
                <a:ext cx="72650" cy="72770"/>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grpSp>
      <p:grpSp>
        <p:nvGrpSpPr>
          <p:cNvPr id="11" name="Group 10"/>
          <p:cNvGrpSpPr/>
          <p:nvPr/>
        </p:nvGrpSpPr>
        <p:grpSpPr>
          <a:xfrm>
            <a:off x="2521943" y="3546780"/>
            <a:ext cx="994869" cy="816867"/>
            <a:chOff x="3497300" y="5278848"/>
            <a:chExt cx="1458285" cy="1197366"/>
          </a:xfrm>
        </p:grpSpPr>
        <p:sp>
          <p:nvSpPr>
            <p:cNvPr id="12" name="TextBox 11"/>
            <p:cNvSpPr txBox="1"/>
            <p:nvPr/>
          </p:nvSpPr>
          <p:spPr>
            <a:xfrm>
              <a:off x="3497300" y="6025128"/>
              <a:ext cx="1458285" cy="451086"/>
            </a:xfrm>
            <a:prstGeom prst="rect">
              <a:avLst/>
            </a:prstGeom>
            <a:noFill/>
          </p:spPr>
          <p:txBody>
            <a:bodyPr wrap="square" lIns="121886" tIns="60942" rIns="121886" bIns="60942"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ゲスト</a:t>
              </a: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Wi-Fi</a:t>
              </a:r>
            </a:p>
          </p:txBody>
        </p:sp>
        <p:grpSp>
          <p:nvGrpSpPr>
            <p:cNvPr id="13" name="Group 12"/>
            <p:cNvGrpSpPr/>
            <p:nvPr/>
          </p:nvGrpSpPr>
          <p:grpSpPr>
            <a:xfrm>
              <a:off x="3852543" y="5278848"/>
              <a:ext cx="749501" cy="749307"/>
              <a:chOff x="7760229" y="3172268"/>
              <a:chExt cx="533400" cy="533262"/>
            </a:xfrm>
          </p:grpSpPr>
          <p:sp>
            <p:nvSpPr>
              <p:cNvPr id="14" name="Oval 13"/>
              <p:cNvSpPr/>
              <p:nvPr/>
            </p:nvSpPr>
            <p:spPr>
              <a:xfrm>
                <a:off x="7760229" y="3172268"/>
                <a:ext cx="533400" cy="533262"/>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nvGrpSpPr>
              <p:cNvPr id="15" name="Group 10"/>
              <p:cNvGrpSpPr>
                <a:grpSpLocks noChangeAspect="1"/>
              </p:cNvGrpSpPr>
              <p:nvPr/>
            </p:nvGrpSpPr>
            <p:grpSpPr bwMode="auto">
              <a:xfrm>
                <a:off x="7862964" y="3278565"/>
                <a:ext cx="327930" cy="320668"/>
                <a:chOff x="2609" y="1355"/>
                <a:chExt cx="542" cy="530"/>
              </a:xfrm>
              <a:solidFill>
                <a:srgbClr val="FFFFFF"/>
              </a:solidFill>
            </p:grpSpPr>
            <p:sp>
              <p:nvSpPr>
                <p:cNvPr id="16" name="Freeform 11"/>
                <p:cNvSpPr>
                  <a:spLocks/>
                </p:cNvSpPr>
                <p:nvPr/>
              </p:nvSpPr>
              <p:spPr bwMode="auto">
                <a:xfrm>
                  <a:off x="2671" y="1568"/>
                  <a:ext cx="146" cy="187"/>
                </a:xfrm>
                <a:custGeom>
                  <a:avLst/>
                  <a:gdLst>
                    <a:gd name="T0" fmla="*/ 7 w 62"/>
                    <a:gd name="T1" fmla="*/ 61 h 79"/>
                    <a:gd name="T2" fmla="*/ 31 w 62"/>
                    <a:gd name="T3" fmla="*/ 79 h 79"/>
                    <a:gd name="T4" fmla="*/ 55 w 62"/>
                    <a:gd name="T5" fmla="*/ 61 h 79"/>
                    <a:gd name="T6" fmla="*/ 59 w 62"/>
                    <a:gd name="T7" fmla="*/ 44 h 79"/>
                    <a:gd name="T8" fmla="*/ 56 w 62"/>
                    <a:gd name="T9" fmla="*/ 16 h 79"/>
                    <a:gd name="T10" fmla="*/ 31 w 62"/>
                    <a:gd name="T11" fmla="*/ 0 h 79"/>
                    <a:gd name="T12" fmla="*/ 6 w 62"/>
                    <a:gd name="T13" fmla="*/ 16 h 79"/>
                    <a:gd name="T14" fmla="*/ 3 w 62"/>
                    <a:gd name="T15" fmla="*/ 44 h 79"/>
                    <a:gd name="T16" fmla="*/ 7 w 62"/>
                    <a:gd name="T17" fmla="*/ 61 h 79"/>
                    <a:gd name="T18" fmla="*/ 7 w 62"/>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9">
                      <a:moveTo>
                        <a:pt x="7" y="61"/>
                      </a:moveTo>
                      <a:cubicBezTo>
                        <a:pt x="10" y="72"/>
                        <a:pt x="20" y="79"/>
                        <a:pt x="31" y="79"/>
                      </a:cubicBezTo>
                      <a:cubicBezTo>
                        <a:pt x="42" y="79"/>
                        <a:pt x="52" y="72"/>
                        <a:pt x="55" y="61"/>
                      </a:cubicBezTo>
                      <a:cubicBezTo>
                        <a:pt x="59" y="44"/>
                        <a:pt x="59" y="44"/>
                        <a:pt x="59" y="44"/>
                      </a:cubicBezTo>
                      <a:cubicBezTo>
                        <a:pt x="62" y="34"/>
                        <a:pt x="61" y="24"/>
                        <a:pt x="56" y="16"/>
                      </a:cubicBezTo>
                      <a:cubicBezTo>
                        <a:pt x="51" y="6"/>
                        <a:pt x="42" y="0"/>
                        <a:pt x="31" y="0"/>
                      </a:cubicBezTo>
                      <a:cubicBezTo>
                        <a:pt x="20" y="0"/>
                        <a:pt x="11" y="6"/>
                        <a:pt x="6" y="16"/>
                      </a:cubicBezTo>
                      <a:cubicBezTo>
                        <a:pt x="1" y="24"/>
                        <a:pt x="0" y="34"/>
                        <a:pt x="3" y="44"/>
                      </a:cubicBezTo>
                      <a:cubicBezTo>
                        <a:pt x="7" y="61"/>
                        <a:pt x="7" y="61"/>
                        <a:pt x="7" y="61"/>
                      </a:cubicBezTo>
                      <a:cubicBezTo>
                        <a:pt x="7" y="61"/>
                        <a:pt x="7" y="61"/>
                        <a:pt x="7" y="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17" name="Freeform 12"/>
                <p:cNvSpPr>
                  <a:spLocks/>
                </p:cNvSpPr>
                <p:nvPr/>
              </p:nvSpPr>
              <p:spPr bwMode="auto">
                <a:xfrm>
                  <a:off x="2609" y="1802"/>
                  <a:ext cx="270" cy="83"/>
                </a:xfrm>
                <a:custGeom>
                  <a:avLst/>
                  <a:gdLst>
                    <a:gd name="T0" fmla="*/ 56 w 114"/>
                    <a:gd name="T1" fmla="*/ 0 h 35"/>
                    <a:gd name="T2" fmla="*/ 2 w 114"/>
                    <a:gd name="T3" fmla="*/ 12 h 35"/>
                    <a:gd name="T4" fmla="*/ 0 w 114"/>
                    <a:gd name="T5" fmla="*/ 35 h 35"/>
                    <a:gd name="T6" fmla="*/ 114 w 114"/>
                    <a:gd name="T7" fmla="*/ 35 h 35"/>
                    <a:gd name="T8" fmla="*/ 111 w 114"/>
                    <a:gd name="T9" fmla="*/ 12 h 35"/>
                    <a:gd name="T10" fmla="*/ 56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56" y="0"/>
                      </a:moveTo>
                      <a:cubicBezTo>
                        <a:pt x="33" y="0"/>
                        <a:pt x="20" y="4"/>
                        <a:pt x="2" y="12"/>
                      </a:cubicBezTo>
                      <a:cubicBezTo>
                        <a:pt x="2" y="12"/>
                        <a:pt x="1" y="21"/>
                        <a:pt x="0" y="35"/>
                      </a:cubicBezTo>
                      <a:cubicBezTo>
                        <a:pt x="114" y="35"/>
                        <a:pt x="114" y="35"/>
                        <a:pt x="114" y="35"/>
                      </a:cubicBezTo>
                      <a:cubicBezTo>
                        <a:pt x="111" y="12"/>
                        <a:pt x="111" y="12"/>
                        <a:pt x="111" y="12"/>
                      </a:cubicBezTo>
                      <a:cubicBezTo>
                        <a:pt x="93" y="4"/>
                        <a:pt x="80" y="0"/>
                        <a:pt x="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18" name="Freeform 13"/>
                <p:cNvSpPr>
                  <a:spLocks/>
                </p:cNvSpPr>
                <p:nvPr/>
              </p:nvSpPr>
              <p:spPr bwMode="auto">
                <a:xfrm>
                  <a:off x="2761" y="1355"/>
                  <a:ext cx="390" cy="133"/>
                </a:xfrm>
                <a:custGeom>
                  <a:avLst/>
                  <a:gdLst>
                    <a:gd name="T0" fmla="*/ 0 w 165"/>
                    <a:gd name="T1" fmla="*/ 39 h 56"/>
                    <a:gd name="T2" fmla="*/ 14 w 165"/>
                    <a:gd name="T3" fmla="*/ 56 h 56"/>
                    <a:gd name="T4" fmla="*/ 82 w 165"/>
                    <a:gd name="T5" fmla="*/ 24 h 56"/>
                    <a:gd name="T6" fmla="*/ 150 w 165"/>
                    <a:gd name="T7" fmla="*/ 56 h 56"/>
                    <a:gd name="T8" fmla="*/ 165 w 165"/>
                    <a:gd name="T9" fmla="*/ 39 h 56"/>
                    <a:gd name="T10" fmla="*/ 82 w 165"/>
                    <a:gd name="T11" fmla="*/ 0 h 56"/>
                    <a:gd name="T12" fmla="*/ 0 w 165"/>
                    <a:gd name="T13" fmla="*/ 39 h 56"/>
                  </a:gdLst>
                  <a:ahLst/>
                  <a:cxnLst>
                    <a:cxn ang="0">
                      <a:pos x="T0" y="T1"/>
                    </a:cxn>
                    <a:cxn ang="0">
                      <a:pos x="T2" y="T3"/>
                    </a:cxn>
                    <a:cxn ang="0">
                      <a:pos x="T4" y="T5"/>
                    </a:cxn>
                    <a:cxn ang="0">
                      <a:pos x="T6" y="T7"/>
                    </a:cxn>
                    <a:cxn ang="0">
                      <a:pos x="T8" y="T9"/>
                    </a:cxn>
                    <a:cxn ang="0">
                      <a:pos x="T10" y="T11"/>
                    </a:cxn>
                    <a:cxn ang="0">
                      <a:pos x="T12" y="T13"/>
                    </a:cxn>
                  </a:cxnLst>
                  <a:rect l="0" t="0" r="r" b="b"/>
                  <a:pathLst>
                    <a:path w="165" h="56">
                      <a:moveTo>
                        <a:pt x="0" y="39"/>
                      </a:moveTo>
                      <a:cubicBezTo>
                        <a:pt x="14" y="56"/>
                        <a:pt x="14" y="56"/>
                        <a:pt x="14" y="56"/>
                      </a:cubicBezTo>
                      <a:cubicBezTo>
                        <a:pt x="32" y="36"/>
                        <a:pt x="56" y="24"/>
                        <a:pt x="82" y="24"/>
                      </a:cubicBezTo>
                      <a:cubicBezTo>
                        <a:pt x="109" y="24"/>
                        <a:pt x="133" y="36"/>
                        <a:pt x="150" y="56"/>
                      </a:cubicBezTo>
                      <a:cubicBezTo>
                        <a:pt x="165" y="39"/>
                        <a:pt x="165" y="39"/>
                        <a:pt x="165" y="39"/>
                      </a:cubicBezTo>
                      <a:cubicBezTo>
                        <a:pt x="144" y="15"/>
                        <a:pt x="115" y="0"/>
                        <a:pt x="82" y="0"/>
                      </a:cubicBezTo>
                      <a:cubicBezTo>
                        <a:pt x="50" y="0"/>
                        <a:pt x="21" y="15"/>
                        <a:pt x="0"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19" name="Freeform 14"/>
                <p:cNvSpPr>
                  <a:spLocks/>
                </p:cNvSpPr>
                <p:nvPr/>
              </p:nvSpPr>
              <p:spPr bwMode="auto">
                <a:xfrm>
                  <a:off x="2829" y="1464"/>
                  <a:ext cx="251" cy="99"/>
                </a:xfrm>
                <a:custGeom>
                  <a:avLst/>
                  <a:gdLst>
                    <a:gd name="T0" fmla="*/ 0 w 106"/>
                    <a:gd name="T1" fmla="*/ 25 h 42"/>
                    <a:gd name="T2" fmla="*/ 15 w 106"/>
                    <a:gd name="T3" fmla="*/ 42 h 42"/>
                    <a:gd name="T4" fmla="*/ 15 w 106"/>
                    <a:gd name="T5" fmla="*/ 42 h 42"/>
                    <a:gd name="T6" fmla="*/ 50 w 106"/>
                    <a:gd name="T7" fmla="*/ 23 h 42"/>
                    <a:gd name="T8" fmla="*/ 53 w 106"/>
                    <a:gd name="T9" fmla="*/ 23 h 42"/>
                    <a:gd name="T10" fmla="*/ 56 w 106"/>
                    <a:gd name="T11" fmla="*/ 23 h 42"/>
                    <a:gd name="T12" fmla="*/ 92 w 106"/>
                    <a:gd name="T13" fmla="*/ 42 h 42"/>
                    <a:gd name="T14" fmla="*/ 92 w 106"/>
                    <a:gd name="T15" fmla="*/ 42 h 42"/>
                    <a:gd name="T16" fmla="*/ 106 w 106"/>
                    <a:gd name="T17" fmla="*/ 25 h 42"/>
                    <a:gd name="T18" fmla="*/ 53 w 106"/>
                    <a:gd name="T19" fmla="*/ 0 h 42"/>
                    <a:gd name="T20" fmla="*/ 0 w 106"/>
                    <a:gd name="T21"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42">
                      <a:moveTo>
                        <a:pt x="0" y="25"/>
                      </a:moveTo>
                      <a:cubicBezTo>
                        <a:pt x="15" y="42"/>
                        <a:pt x="15" y="42"/>
                        <a:pt x="15" y="42"/>
                      </a:cubicBezTo>
                      <a:cubicBezTo>
                        <a:pt x="15" y="42"/>
                        <a:pt x="15" y="42"/>
                        <a:pt x="15" y="42"/>
                      </a:cubicBezTo>
                      <a:cubicBezTo>
                        <a:pt x="24" y="31"/>
                        <a:pt x="36" y="24"/>
                        <a:pt x="50" y="23"/>
                      </a:cubicBezTo>
                      <a:cubicBezTo>
                        <a:pt x="51" y="23"/>
                        <a:pt x="52" y="23"/>
                        <a:pt x="53" y="23"/>
                      </a:cubicBezTo>
                      <a:cubicBezTo>
                        <a:pt x="54" y="23"/>
                        <a:pt x="55" y="23"/>
                        <a:pt x="56" y="23"/>
                      </a:cubicBezTo>
                      <a:cubicBezTo>
                        <a:pt x="70" y="24"/>
                        <a:pt x="82" y="31"/>
                        <a:pt x="92" y="42"/>
                      </a:cubicBezTo>
                      <a:cubicBezTo>
                        <a:pt x="92" y="42"/>
                        <a:pt x="92" y="42"/>
                        <a:pt x="92" y="42"/>
                      </a:cubicBezTo>
                      <a:cubicBezTo>
                        <a:pt x="106" y="25"/>
                        <a:pt x="106" y="25"/>
                        <a:pt x="106" y="25"/>
                      </a:cubicBezTo>
                      <a:cubicBezTo>
                        <a:pt x="93" y="9"/>
                        <a:pt x="74" y="0"/>
                        <a:pt x="53" y="0"/>
                      </a:cubicBezTo>
                      <a:cubicBezTo>
                        <a:pt x="32" y="0"/>
                        <a:pt x="13" y="9"/>
                        <a:pt x="0"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20" name="Freeform 15"/>
                <p:cNvSpPr>
                  <a:spLocks/>
                </p:cNvSpPr>
                <p:nvPr/>
              </p:nvSpPr>
              <p:spPr bwMode="auto">
                <a:xfrm>
                  <a:off x="2900" y="1570"/>
                  <a:ext cx="111" cy="93"/>
                </a:xfrm>
                <a:custGeom>
                  <a:avLst/>
                  <a:gdLst>
                    <a:gd name="T0" fmla="*/ 0 w 47"/>
                    <a:gd name="T1" fmla="*/ 12 h 39"/>
                    <a:gd name="T2" fmla="*/ 14 w 47"/>
                    <a:gd name="T3" fmla="*/ 28 h 39"/>
                    <a:gd name="T4" fmla="*/ 23 w 47"/>
                    <a:gd name="T5" fmla="*/ 39 h 39"/>
                    <a:gd name="T6" fmla="*/ 32 w 47"/>
                    <a:gd name="T7" fmla="*/ 28 h 39"/>
                    <a:gd name="T8" fmla="*/ 47 w 47"/>
                    <a:gd name="T9" fmla="*/ 12 h 39"/>
                    <a:gd name="T10" fmla="*/ 23 w 47"/>
                    <a:gd name="T11" fmla="*/ 0 h 39"/>
                    <a:gd name="T12" fmla="*/ 0 w 47"/>
                    <a:gd name="T13" fmla="*/ 12 h 39"/>
                  </a:gdLst>
                  <a:ahLst/>
                  <a:cxnLst>
                    <a:cxn ang="0">
                      <a:pos x="T0" y="T1"/>
                    </a:cxn>
                    <a:cxn ang="0">
                      <a:pos x="T2" y="T3"/>
                    </a:cxn>
                    <a:cxn ang="0">
                      <a:pos x="T4" y="T5"/>
                    </a:cxn>
                    <a:cxn ang="0">
                      <a:pos x="T6" y="T7"/>
                    </a:cxn>
                    <a:cxn ang="0">
                      <a:pos x="T8" y="T9"/>
                    </a:cxn>
                    <a:cxn ang="0">
                      <a:pos x="T10" y="T11"/>
                    </a:cxn>
                    <a:cxn ang="0">
                      <a:pos x="T12" y="T13"/>
                    </a:cxn>
                  </a:cxnLst>
                  <a:rect l="0" t="0" r="r" b="b"/>
                  <a:pathLst>
                    <a:path w="47" h="39">
                      <a:moveTo>
                        <a:pt x="0" y="12"/>
                      </a:moveTo>
                      <a:cubicBezTo>
                        <a:pt x="14" y="28"/>
                        <a:pt x="14" y="28"/>
                        <a:pt x="14" y="28"/>
                      </a:cubicBezTo>
                      <a:cubicBezTo>
                        <a:pt x="23" y="39"/>
                        <a:pt x="23" y="39"/>
                        <a:pt x="23" y="39"/>
                      </a:cubicBezTo>
                      <a:cubicBezTo>
                        <a:pt x="32" y="28"/>
                        <a:pt x="32" y="28"/>
                        <a:pt x="32" y="28"/>
                      </a:cubicBezTo>
                      <a:cubicBezTo>
                        <a:pt x="47" y="12"/>
                        <a:pt x="47" y="12"/>
                        <a:pt x="47" y="12"/>
                      </a:cubicBezTo>
                      <a:cubicBezTo>
                        <a:pt x="41" y="5"/>
                        <a:pt x="33" y="0"/>
                        <a:pt x="23" y="0"/>
                      </a:cubicBezTo>
                      <a:cubicBezTo>
                        <a:pt x="14" y="0"/>
                        <a:pt x="6" y="5"/>
                        <a:pt x="0"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grpSp>
      </p:grpSp>
      <p:grpSp>
        <p:nvGrpSpPr>
          <p:cNvPr id="21" name="Group 20"/>
          <p:cNvGrpSpPr/>
          <p:nvPr/>
        </p:nvGrpSpPr>
        <p:grpSpPr>
          <a:xfrm>
            <a:off x="2781761" y="992313"/>
            <a:ext cx="2154594" cy="511190"/>
            <a:chOff x="3878141" y="1534506"/>
            <a:chExt cx="3158218" cy="749305"/>
          </a:xfrm>
        </p:grpSpPr>
        <p:grpSp>
          <p:nvGrpSpPr>
            <p:cNvPr id="22" name="Group 21"/>
            <p:cNvGrpSpPr/>
            <p:nvPr/>
          </p:nvGrpSpPr>
          <p:grpSpPr>
            <a:xfrm>
              <a:off x="3878141" y="1534506"/>
              <a:ext cx="749501" cy="749305"/>
              <a:chOff x="2185847" y="766552"/>
              <a:chExt cx="596814" cy="596658"/>
            </a:xfrm>
          </p:grpSpPr>
          <p:sp>
            <p:nvSpPr>
              <p:cNvPr id="24" name="Oval 23"/>
              <p:cNvSpPr/>
              <p:nvPr/>
            </p:nvSpPr>
            <p:spPr>
              <a:xfrm>
                <a:off x="2185847" y="766552"/>
                <a:ext cx="596814" cy="596658"/>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pic>
            <p:nvPicPr>
              <p:cNvPr id="25" name="Picture 41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1436" y="942018"/>
                <a:ext cx="461820" cy="230910"/>
              </a:xfrm>
              <a:prstGeom prst="rect">
                <a:avLst/>
              </a:prstGeom>
              <a:noFill/>
              <a:ln w="9525">
                <a:noFill/>
                <a:miter lim="800000"/>
                <a:headEnd/>
                <a:tailEnd/>
              </a:ln>
              <a:effectLst/>
            </p:spPr>
          </p:pic>
        </p:grpSp>
        <p:sp>
          <p:nvSpPr>
            <p:cNvPr id="23" name="TextBox 22"/>
            <p:cNvSpPr txBox="1"/>
            <p:nvPr/>
          </p:nvSpPr>
          <p:spPr>
            <a:xfrm>
              <a:off x="4625025" y="1649045"/>
              <a:ext cx="2411334" cy="451086"/>
            </a:xfrm>
            <a:prstGeom prst="rect">
              <a:avLst/>
            </a:prstGeom>
            <a:noFill/>
          </p:spPr>
          <p:txBody>
            <a:bodyPr wrap="square" lIns="121886" tIns="60942" rIns="121886" bIns="60942"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Cloud/SaaS </a:t>
              </a: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アプリ</a:t>
              </a: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26" name="Group 25"/>
          <p:cNvGrpSpPr/>
          <p:nvPr/>
        </p:nvGrpSpPr>
        <p:grpSpPr>
          <a:xfrm>
            <a:off x="3663675" y="1552238"/>
            <a:ext cx="1767176" cy="571120"/>
            <a:chOff x="5170856" y="2355245"/>
            <a:chExt cx="2590338" cy="837150"/>
          </a:xfrm>
        </p:grpSpPr>
        <p:grpSp>
          <p:nvGrpSpPr>
            <p:cNvPr id="27" name="Group 26"/>
            <p:cNvGrpSpPr/>
            <p:nvPr/>
          </p:nvGrpSpPr>
          <p:grpSpPr>
            <a:xfrm>
              <a:off x="5170856" y="2355245"/>
              <a:ext cx="749504" cy="749307"/>
              <a:chOff x="3152092" y="1074049"/>
              <a:chExt cx="596816" cy="596659"/>
            </a:xfrm>
          </p:grpSpPr>
          <p:sp>
            <p:nvSpPr>
              <p:cNvPr id="29" name="Oval 28"/>
              <p:cNvSpPr/>
              <p:nvPr/>
            </p:nvSpPr>
            <p:spPr>
              <a:xfrm>
                <a:off x="3152092" y="1074049"/>
                <a:ext cx="596816" cy="596659"/>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30" name="Freeform 113"/>
              <p:cNvSpPr>
                <a:spLocks noEditPoints="1"/>
              </p:cNvSpPr>
              <p:nvPr/>
            </p:nvSpPr>
            <p:spPr bwMode="auto">
              <a:xfrm>
                <a:off x="3349267" y="1168786"/>
                <a:ext cx="218650" cy="402778"/>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rPr>
                  <a:t> </a:t>
                </a:r>
              </a:p>
            </p:txBody>
          </p:sp>
        </p:grpSp>
        <p:sp>
          <p:nvSpPr>
            <p:cNvPr id="28" name="TextBox 27"/>
            <p:cNvSpPr txBox="1"/>
            <p:nvPr/>
          </p:nvSpPr>
          <p:spPr>
            <a:xfrm>
              <a:off x="5892074" y="2470624"/>
              <a:ext cx="1869120" cy="721771"/>
            </a:xfrm>
            <a:prstGeom prst="rect">
              <a:avLst/>
            </a:prstGeom>
            <a:noFill/>
          </p:spPr>
          <p:txBody>
            <a:bodyPr wrap="square" lIns="121886" tIns="60942" rIns="121886" bIns="60942"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シンクライアントアプリ</a:t>
              </a: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31" name="Group 30"/>
          <p:cNvGrpSpPr/>
          <p:nvPr/>
        </p:nvGrpSpPr>
        <p:grpSpPr>
          <a:xfrm>
            <a:off x="3586554" y="3103119"/>
            <a:ext cx="1493830" cy="511190"/>
            <a:chOff x="5057814" y="4628537"/>
            <a:chExt cx="2189666" cy="749305"/>
          </a:xfrm>
        </p:grpSpPr>
        <p:grpSp>
          <p:nvGrpSpPr>
            <p:cNvPr id="32" name="Group 31"/>
            <p:cNvGrpSpPr/>
            <p:nvPr/>
          </p:nvGrpSpPr>
          <p:grpSpPr>
            <a:xfrm>
              <a:off x="5057814" y="4628537"/>
              <a:ext cx="749500" cy="749305"/>
              <a:chOff x="2302429" y="3667848"/>
              <a:chExt cx="596813" cy="596658"/>
            </a:xfrm>
          </p:grpSpPr>
          <p:sp>
            <p:nvSpPr>
              <p:cNvPr id="34" name="Oval 33"/>
              <p:cNvSpPr/>
              <p:nvPr/>
            </p:nvSpPr>
            <p:spPr>
              <a:xfrm>
                <a:off x="2302429" y="3667848"/>
                <a:ext cx="596813" cy="596658"/>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35" name="Freeform 7"/>
              <p:cNvSpPr>
                <a:spLocks noEditPoints="1"/>
              </p:cNvSpPr>
              <p:nvPr/>
            </p:nvSpPr>
            <p:spPr bwMode="auto">
              <a:xfrm>
                <a:off x="2527367" y="3788819"/>
                <a:ext cx="179306" cy="354716"/>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rgbClr val="FFFFFF"/>
              </a:solidFill>
              <a:ln w="9525">
                <a:noFill/>
                <a:round/>
                <a:headEnd/>
                <a:tailEnd/>
              </a:ln>
              <a:effec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MS PGothic" charset="-128"/>
                  <a:ea typeface="MS PGothic" charset="-128"/>
                  <a:cs typeface="MS PGothic" charset="-128"/>
                </a:endParaRPr>
              </a:p>
            </p:txBody>
          </p:sp>
          <p:sp>
            <p:nvSpPr>
              <p:cNvPr id="36" name="Freeform 7"/>
              <p:cNvSpPr>
                <a:spLocks noEditPoints="1"/>
              </p:cNvSpPr>
              <p:nvPr/>
            </p:nvSpPr>
            <p:spPr bwMode="auto">
              <a:xfrm>
                <a:off x="2568672" y="3890310"/>
                <a:ext cx="96697" cy="96857"/>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sp>
          <p:nvSpPr>
            <p:cNvPr id="33" name="TextBox 32"/>
            <p:cNvSpPr txBox="1"/>
            <p:nvPr/>
          </p:nvSpPr>
          <p:spPr>
            <a:xfrm>
              <a:off x="5789194" y="4847052"/>
              <a:ext cx="1458286" cy="451087"/>
            </a:xfrm>
            <a:prstGeom prst="rect">
              <a:avLst/>
            </a:prstGeom>
            <a:noFill/>
          </p:spPr>
          <p:txBody>
            <a:bodyPr wrap="square" lIns="121886" tIns="60942" rIns="121886" bIns="60942"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モバイル</a:t>
              </a: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37" name="Group 36"/>
          <p:cNvGrpSpPr/>
          <p:nvPr/>
        </p:nvGrpSpPr>
        <p:grpSpPr>
          <a:xfrm>
            <a:off x="705023" y="3325497"/>
            <a:ext cx="1638693" cy="647381"/>
            <a:chOff x="834045" y="4954513"/>
            <a:chExt cx="2402006" cy="948937"/>
          </a:xfrm>
        </p:grpSpPr>
        <p:grpSp>
          <p:nvGrpSpPr>
            <p:cNvPr id="38" name="Group 37"/>
            <p:cNvGrpSpPr/>
            <p:nvPr/>
          </p:nvGrpSpPr>
          <p:grpSpPr>
            <a:xfrm>
              <a:off x="2486550" y="4954513"/>
              <a:ext cx="749501" cy="749305"/>
              <a:chOff x="1161638" y="1178578"/>
              <a:chExt cx="596814" cy="596658"/>
            </a:xfrm>
          </p:grpSpPr>
          <p:sp>
            <p:nvSpPr>
              <p:cNvPr id="40" name="Oval 39"/>
              <p:cNvSpPr/>
              <p:nvPr/>
            </p:nvSpPr>
            <p:spPr>
              <a:xfrm>
                <a:off x="1161638" y="1178578"/>
                <a:ext cx="596814" cy="596658"/>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1" name="Isosceles Triangle 11"/>
              <p:cNvSpPr/>
              <p:nvPr/>
            </p:nvSpPr>
            <p:spPr>
              <a:xfrm rot="5400000">
                <a:off x="1295469" y="1313273"/>
                <a:ext cx="329154" cy="327268"/>
              </a:xfrm>
              <a:custGeom>
                <a:avLst/>
                <a:gdLst/>
                <a:ahLst/>
                <a:cxnLst/>
                <a:rect l="l" t="t" r="r" b="b"/>
                <a:pathLst>
                  <a:path w="301810" h="300082">
                    <a:moveTo>
                      <a:pt x="48003" y="226575"/>
                    </a:moveTo>
                    <a:lnTo>
                      <a:pt x="257858" y="226575"/>
                    </a:lnTo>
                    <a:lnTo>
                      <a:pt x="152931" y="45666"/>
                    </a:lnTo>
                    <a:close/>
                    <a:moveTo>
                      <a:pt x="0" y="250067"/>
                    </a:moveTo>
                    <a:lnTo>
                      <a:pt x="0" y="50015"/>
                    </a:lnTo>
                    <a:cubicBezTo>
                      <a:pt x="0" y="22392"/>
                      <a:pt x="22392" y="0"/>
                      <a:pt x="50015" y="0"/>
                    </a:cubicBezTo>
                    <a:lnTo>
                      <a:pt x="251795" y="0"/>
                    </a:lnTo>
                    <a:cubicBezTo>
                      <a:pt x="279418" y="0"/>
                      <a:pt x="301810" y="22392"/>
                      <a:pt x="301810" y="50015"/>
                    </a:cubicBezTo>
                    <a:lnTo>
                      <a:pt x="301810" y="250067"/>
                    </a:lnTo>
                    <a:cubicBezTo>
                      <a:pt x="301810" y="277690"/>
                      <a:pt x="279418" y="300082"/>
                      <a:pt x="251795" y="300082"/>
                    </a:cubicBezTo>
                    <a:lnTo>
                      <a:pt x="50015" y="300082"/>
                    </a:lnTo>
                    <a:cubicBezTo>
                      <a:pt x="22392" y="300082"/>
                      <a:pt x="0" y="277690"/>
                      <a:pt x="0" y="250067"/>
                    </a:cubicBezTo>
                    <a:close/>
                  </a:path>
                </a:pathLst>
              </a:cu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sp>
          <p:nvSpPr>
            <p:cNvPr id="39" name="TextBox 38"/>
            <p:cNvSpPr txBox="1"/>
            <p:nvPr/>
          </p:nvSpPr>
          <p:spPr>
            <a:xfrm>
              <a:off x="834045" y="5181677"/>
              <a:ext cx="1687531" cy="721773"/>
            </a:xfrm>
            <a:prstGeom prst="rect">
              <a:avLst/>
            </a:prstGeom>
            <a:noFill/>
          </p:spPr>
          <p:txBody>
            <a:bodyPr wrap="square" lIns="121886" tIns="60942" rIns="121886" bIns="60942"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HD </a:t>
              </a: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ビデオ</a:t>
              </a: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a:t>
              </a:r>
            </a:p>
            <a:p>
              <a:pPr marL="0" marR="0" lvl="0" indent="0" algn="r"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トレーニング</a:t>
              </a: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42" name="Group 41"/>
          <p:cNvGrpSpPr/>
          <p:nvPr/>
        </p:nvGrpSpPr>
        <p:grpSpPr>
          <a:xfrm>
            <a:off x="772929" y="1814509"/>
            <a:ext cx="1108574" cy="511190"/>
            <a:chOff x="933581" y="2739684"/>
            <a:chExt cx="1624956" cy="749305"/>
          </a:xfrm>
        </p:grpSpPr>
        <p:grpSp>
          <p:nvGrpSpPr>
            <p:cNvPr id="43" name="Group 42"/>
            <p:cNvGrpSpPr/>
            <p:nvPr/>
          </p:nvGrpSpPr>
          <p:grpSpPr>
            <a:xfrm>
              <a:off x="1809037" y="2739684"/>
              <a:ext cx="749500" cy="749305"/>
              <a:chOff x="8242300" y="2228115"/>
              <a:chExt cx="533400" cy="533262"/>
            </a:xfrm>
            <a:effectLst/>
          </p:grpSpPr>
          <p:sp>
            <p:nvSpPr>
              <p:cNvPr id="45" name="Oval 44"/>
              <p:cNvSpPr/>
              <p:nvPr/>
            </p:nvSpPr>
            <p:spPr>
              <a:xfrm>
                <a:off x="8242300" y="2228115"/>
                <a:ext cx="533400" cy="533262"/>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46" name="Freeform 6"/>
              <p:cNvSpPr>
                <a:spLocks/>
              </p:cNvSpPr>
              <p:nvPr/>
            </p:nvSpPr>
            <p:spPr bwMode="auto">
              <a:xfrm>
                <a:off x="8369702" y="2343150"/>
                <a:ext cx="278596" cy="303192"/>
              </a:xfrm>
              <a:custGeom>
                <a:avLst/>
                <a:gdLst>
                  <a:gd name="T0" fmla="*/ 189 w 235"/>
                  <a:gd name="T1" fmla="*/ 165 h 256"/>
                  <a:gd name="T2" fmla="*/ 164 w 235"/>
                  <a:gd name="T3" fmla="*/ 173 h 256"/>
                  <a:gd name="T4" fmla="*/ 92 w 235"/>
                  <a:gd name="T5" fmla="*/ 131 h 256"/>
                  <a:gd name="T6" fmla="*/ 92 w 235"/>
                  <a:gd name="T7" fmla="*/ 128 h 256"/>
                  <a:gd name="T8" fmla="*/ 92 w 235"/>
                  <a:gd name="T9" fmla="*/ 125 h 256"/>
                  <a:gd name="T10" fmla="*/ 164 w 235"/>
                  <a:gd name="T11" fmla="*/ 84 h 256"/>
                  <a:gd name="T12" fmla="*/ 189 w 235"/>
                  <a:gd name="T13" fmla="*/ 92 h 256"/>
                  <a:gd name="T14" fmla="*/ 235 w 235"/>
                  <a:gd name="T15" fmla="*/ 46 h 256"/>
                  <a:gd name="T16" fmla="*/ 189 w 235"/>
                  <a:gd name="T17" fmla="*/ 0 h 256"/>
                  <a:gd name="T18" fmla="*/ 144 w 235"/>
                  <a:gd name="T19" fmla="*/ 46 h 256"/>
                  <a:gd name="T20" fmla="*/ 144 w 235"/>
                  <a:gd name="T21" fmla="*/ 49 h 256"/>
                  <a:gd name="T22" fmla="*/ 72 w 235"/>
                  <a:gd name="T23" fmla="*/ 90 h 256"/>
                  <a:gd name="T24" fmla="*/ 46 w 235"/>
                  <a:gd name="T25" fmla="*/ 83 h 256"/>
                  <a:gd name="T26" fmla="*/ 0 w 235"/>
                  <a:gd name="T27" fmla="*/ 128 h 256"/>
                  <a:gd name="T28" fmla="*/ 46 w 235"/>
                  <a:gd name="T29" fmla="*/ 174 h 256"/>
                  <a:gd name="T30" fmla="*/ 72 w 235"/>
                  <a:gd name="T31" fmla="*/ 166 h 256"/>
                  <a:gd name="T32" fmla="*/ 144 w 235"/>
                  <a:gd name="T33" fmla="*/ 208 h 256"/>
                  <a:gd name="T34" fmla="*/ 144 w 235"/>
                  <a:gd name="T35" fmla="*/ 211 h 256"/>
                  <a:gd name="T36" fmla="*/ 189 w 235"/>
                  <a:gd name="T37" fmla="*/ 256 h 256"/>
                  <a:gd name="T38" fmla="*/ 235 w 235"/>
                  <a:gd name="T39" fmla="*/ 211 h 256"/>
                  <a:gd name="T40" fmla="*/ 189 w 235"/>
                  <a:gd name="T41"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256">
                    <a:moveTo>
                      <a:pt x="189" y="165"/>
                    </a:moveTo>
                    <a:cubicBezTo>
                      <a:pt x="180" y="165"/>
                      <a:pt x="171" y="168"/>
                      <a:pt x="164" y="173"/>
                    </a:cubicBezTo>
                    <a:cubicBezTo>
                      <a:pt x="92" y="131"/>
                      <a:pt x="92" y="131"/>
                      <a:pt x="92" y="131"/>
                    </a:cubicBezTo>
                    <a:cubicBezTo>
                      <a:pt x="92" y="130"/>
                      <a:pt x="92" y="129"/>
                      <a:pt x="92" y="128"/>
                    </a:cubicBezTo>
                    <a:cubicBezTo>
                      <a:pt x="92" y="127"/>
                      <a:pt x="92" y="126"/>
                      <a:pt x="92" y="125"/>
                    </a:cubicBezTo>
                    <a:cubicBezTo>
                      <a:pt x="164" y="84"/>
                      <a:pt x="164" y="84"/>
                      <a:pt x="164" y="84"/>
                    </a:cubicBezTo>
                    <a:cubicBezTo>
                      <a:pt x="171" y="89"/>
                      <a:pt x="180" y="92"/>
                      <a:pt x="189" y="92"/>
                    </a:cubicBezTo>
                    <a:cubicBezTo>
                      <a:pt x="215" y="92"/>
                      <a:pt x="235" y="71"/>
                      <a:pt x="235" y="46"/>
                    </a:cubicBezTo>
                    <a:cubicBezTo>
                      <a:pt x="235" y="21"/>
                      <a:pt x="215" y="0"/>
                      <a:pt x="189" y="0"/>
                    </a:cubicBezTo>
                    <a:cubicBezTo>
                      <a:pt x="164" y="0"/>
                      <a:pt x="144" y="21"/>
                      <a:pt x="144" y="46"/>
                    </a:cubicBezTo>
                    <a:cubicBezTo>
                      <a:pt x="144" y="47"/>
                      <a:pt x="144" y="48"/>
                      <a:pt x="144" y="49"/>
                    </a:cubicBezTo>
                    <a:cubicBezTo>
                      <a:pt x="72" y="90"/>
                      <a:pt x="72" y="90"/>
                      <a:pt x="72" y="90"/>
                    </a:cubicBezTo>
                    <a:cubicBezTo>
                      <a:pt x="64" y="85"/>
                      <a:pt x="56" y="83"/>
                      <a:pt x="46" y="83"/>
                    </a:cubicBezTo>
                    <a:cubicBezTo>
                      <a:pt x="21" y="83"/>
                      <a:pt x="0" y="103"/>
                      <a:pt x="0" y="128"/>
                    </a:cubicBezTo>
                    <a:cubicBezTo>
                      <a:pt x="0" y="153"/>
                      <a:pt x="21" y="174"/>
                      <a:pt x="46" y="174"/>
                    </a:cubicBezTo>
                    <a:cubicBezTo>
                      <a:pt x="56" y="174"/>
                      <a:pt x="64" y="171"/>
                      <a:pt x="72" y="166"/>
                    </a:cubicBezTo>
                    <a:cubicBezTo>
                      <a:pt x="144" y="208"/>
                      <a:pt x="144" y="208"/>
                      <a:pt x="144" y="208"/>
                    </a:cubicBezTo>
                    <a:cubicBezTo>
                      <a:pt x="144" y="209"/>
                      <a:pt x="144" y="210"/>
                      <a:pt x="144" y="211"/>
                    </a:cubicBezTo>
                    <a:cubicBezTo>
                      <a:pt x="144" y="236"/>
                      <a:pt x="164" y="256"/>
                      <a:pt x="189" y="256"/>
                    </a:cubicBezTo>
                    <a:cubicBezTo>
                      <a:pt x="215" y="256"/>
                      <a:pt x="235" y="236"/>
                      <a:pt x="235" y="211"/>
                    </a:cubicBezTo>
                    <a:cubicBezTo>
                      <a:pt x="235" y="185"/>
                      <a:pt x="215" y="165"/>
                      <a:pt x="189" y="165"/>
                    </a:cubicBezTo>
                    <a:close/>
                  </a:path>
                </a:pathLst>
              </a:custGeom>
              <a:solidFill>
                <a:srgbClr val="FFFFFF"/>
              </a:solidFill>
              <a:ln>
                <a:noFill/>
              </a:ln>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sp>
          <p:nvSpPr>
            <p:cNvPr id="44" name="TextBox 43"/>
            <p:cNvSpPr txBox="1"/>
            <p:nvPr/>
          </p:nvSpPr>
          <p:spPr>
            <a:xfrm>
              <a:off x="933581" y="2919780"/>
              <a:ext cx="873958" cy="451087"/>
            </a:xfrm>
            <a:prstGeom prst="rect">
              <a:avLst/>
            </a:prstGeom>
            <a:noFill/>
          </p:spPr>
          <p:txBody>
            <a:bodyPr wrap="square" lIns="121886" tIns="60942" rIns="121886" bIns="60942"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IoT</a:t>
              </a:r>
            </a:p>
          </p:txBody>
        </p:sp>
      </p:grpSp>
      <p:grpSp>
        <p:nvGrpSpPr>
          <p:cNvPr id="47" name="Group 46"/>
          <p:cNvGrpSpPr/>
          <p:nvPr/>
        </p:nvGrpSpPr>
        <p:grpSpPr>
          <a:xfrm>
            <a:off x="590666" y="1146531"/>
            <a:ext cx="1817158" cy="544420"/>
            <a:chOff x="666422" y="1760559"/>
            <a:chExt cx="2663601" cy="798013"/>
          </a:xfrm>
        </p:grpSpPr>
        <p:grpSp>
          <p:nvGrpSpPr>
            <p:cNvPr id="48" name="Group 47"/>
            <p:cNvGrpSpPr/>
            <p:nvPr/>
          </p:nvGrpSpPr>
          <p:grpSpPr>
            <a:xfrm>
              <a:off x="2580523" y="1760559"/>
              <a:ext cx="749500" cy="749305"/>
              <a:chOff x="6274265" y="2214235"/>
              <a:chExt cx="786470" cy="786266"/>
            </a:xfrm>
          </p:grpSpPr>
          <p:sp>
            <p:nvSpPr>
              <p:cNvPr id="50" name="Oval 49"/>
              <p:cNvSpPr/>
              <p:nvPr/>
            </p:nvSpPr>
            <p:spPr>
              <a:xfrm>
                <a:off x="6274265" y="2214235"/>
                <a:ext cx="786470" cy="786266"/>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nvGrpSpPr>
              <p:cNvPr id="51" name="Group 50"/>
              <p:cNvGrpSpPr/>
              <p:nvPr/>
            </p:nvGrpSpPr>
            <p:grpSpPr>
              <a:xfrm>
                <a:off x="6456107" y="2449264"/>
                <a:ext cx="422786" cy="316207"/>
                <a:chOff x="1472549" y="2481923"/>
                <a:chExt cx="731351" cy="546979"/>
              </a:xfrm>
              <a:solidFill>
                <a:srgbClr val="FFFFFF"/>
              </a:solidFill>
            </p:grpSpPr>
            <p:sp>
              <p:nvSpPr>
                <p:cNvPr id="52" name="Rectangle 23"/>
                <p:cNvSpPr>
                  <a:spLocks noChangeArrowheads="1"/>
                </p:cNvSpPr>
                <p:nvPr/>
              </p:nvSpPr>
              <p:spPr bwMode="auto">
                <a:xfrm>
                  <a:off x="1478185" y="2951813"/>
                  <a:ext cx="720853" cy="13316"/>
                </a:xfrm>
                <a:prstGeom prst="rect">
                  <a:avLst/>
                </a:prstGeom>
                <a:grpFill/>
                <a:ln w="19050" cap="flat" cmpd="sng">
                  <a:noFill/>
                  <a:prstDash val="solid"/>
                  <a:round/>
                  <a:headEnd type="none" w="med" len="med"/>
                  <a:tailEnd type="none" w="med" len="med"/>
                </a:ln>
                <a:effectLst/>
              </p:spPr>
              <p:txBody>
                <a:bodyPr lIns="91406" tIns="45704" rIns="91406" bIns="45704"/>
                <a:lstStyle/>
                <a:p>
                  <a:pPr marL="0" marR="0" lvl="0" indent="0" defTabSz="278971"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53" name="Freeform 24"/>
                <p:cNvSpPr>
                  <a:spLocks noEditPoints="1"/>
                </p:cNvSpPr>
                <p:nvPr/>
              </p:nvSpPr>
              <p:spPr bwMode="auto">
                <a:xfrm>
                  <a:off x="1472549" y="2481923"/>
                  <a:ext cx="731351" cy="462208"/>
                </a:xfrm>
                <a:custGeom>
                  <a:avLst/>
                  <a:gdLst/>
                  <a:ahLst/>
                  <a:cxnLst>
                    <a:cxn ang="0">
                      <a:pos x="0" y="0"/>
                    </a:cxn>
                    <a:cxn ang="0">
                      <a:pos x="0" y="1805"/>
                    </a:cxn>
                    <a:cxn ang="0">
                      <a:pos x="2856" y="1805"/>
                    </a:cxn>
                    <a:cxn ang="0">
                      <a:pos x="2856" y="0"/>
                    </a:cxn>
                    <a:cxn ang="0">
                      <a:pos x="0" y="0"/>
                    </a:cxn>
                    <a:cxn ang="0">
                      <a:pos x="2745" y="1653"/>
                    </a:cxn>
                    <a:cxn ang="0">
                      <a:pos x="111" y="1653"/>
                    </a:cxn>
                    <a:cxn ang="0">
                      <a:pos x="111" y="134"/>
                    </a:cxn>
                    <a:cxn ang="0">
                      <a:pos x="2745" y="134"/>
                    </a:cxn>
                    <a:cxn ang="0">
                      <a:pos x="2745" y="1653"/>
                    </a:cxn>
                  </a:cxnLst>
                  <a:rect l="0" t="0" r="r" b="b"/>
                  <a:pathLst>
                    <a:path w="2856" h="1805">
                      <a:moveTo>
                        <a:pt x="0" y="0"/>
                      </a:moveTo>
                      <a:lnTo>
                        <a:pt x="0" y="1805"/>
                      </a:lnTo>
                      <a:lnTo>
                        <a:pt x="2856" y="1805"/>
                      </a:lnTo>
                      <a:lnTo>
                        <a:pt x="2856" y="0"/>
                      </a:lnTo>
                      <a:lnTo>
                        <a:pt x="0" y="0"/>
                      </a:lnTo>
                      <a:close/>
                      <a:moveTo>
                        <a:pt x="2745" y="1653"/>
                      </a:moveTo>
                      <a:lnTo>
                        <a:pt x="111" y="1653"/>
                      </a:lnTo>
                      <a:lnTo>
                        <a:pt x="111" y="134"/>
                      </a:lnTo>
                      <a:lnTo>
                        <a:pt x="2745" y="134"/>
                      </a:lnTo>
                      <a:lnTo>
                        <a:pt x="2745" y="1653"/>
                      </a:lnTo>
                      <a:close/>
                    </a:path>
                  </a:pathLst>
                </a:custGeom>
                <a:grpFill/>
                <a:ln w="19050" cap="flat" cmpd="sng">
                  <a:noFill/>
                  <a:prstDash val="solid"/>
                  <a:round/>
                  <a:headEnd type="none" w="med" len="med"/>
                  <a:tailEnd type="none" w="med" len="med"/>
                </a:ln>
                <a:effectLst/>
              </p:spPr>
              <p:txBody>
                <a:bodyPr lIns="91406" tIns="45704" rIns="91406" bIns="45704"/>
                <a:lstStyle/>
                <a:p>
                  <a:pPr marL="0" marR="0" lvl="0" indent="0" defTabSz="278971"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54" name="Freeform 25"/>
                <p:cNvSpPr>
                  <a:spLocks/>
                </p:cNvSpPr>
                <p:nvPr/>
              </p:nvSpPr>
              <p:spPr bwMode="auto">
                <a:xfrm>
                  <a:off x="1798022" y="2965916"/>
                  <a:ext cx="81176" cy="12548"/>
                </a:xfrm>
                <a:custGeom>
                  <a:avLst/>
                  <a:gdLst/>
                  <a:ahLst/>
                  <a:cxnLst>
                    <a:cxn ang="0">
                      <a:pos x="0" y="0"/>
                    </a:cxn>
                    <a:cxn ang="0">
                      <a:pos x="134" y="0"/>
                    </a:cxn>
                    <a:cxn ang="0">
                      <a:pos x="134" y="9"/>
                    </a:cxn>
                    <a:cxn ang="0">
                      <a:pos x="69" y="21"/>
                    </a:cxn>
                    <a:cxn ang="0">
                      <a:pos x="0" y="8"/>
                    </a:cxn>
                    <a:cxn ang="0">
                      <a:pos x="0" y="0"/>
                    </a:cxn>
                  </a:cxnLst>
                  <a:rect l="0" t="0" r="r" b="b"/>
                  <a:pathLst>
                    <a:path w="134" h="21">
                      <a:moveTo>
                        <a:pt x="0" y="0"/>
                      </a:moveTo>
                      <a:cubicBezTo>
                        <a:pt x="134" y="0"/>
                        <a:pt x="134" y="0"/>
                        <a:pt x="134" y="0"/>
                      </a:cubicBezTo>
                      <a:cubicBezTo>
                        <a:pt x="134" y="9"/>
                        <a:pt x="134" y="9"/>
                        <a:pt x="134" y="9"/>
                      </a:cubicBezTo>
                      <a:cubicBezTo>
                        <a:pt x="134" y="9"/>
                        <a:pt x="109" y="21"/>
                        <a:pt x="69" y="21"/>
                      </a:cubicBezTo>
                      <a:cubicBezTo>
                        <a:pt x="69" y="21"/>
                        <a:pt x="0" y="20"/>
                        <a:pt x="0" y="8"/>
                      </a:cubicBezTo>
                      <a:lnTo>
                        <a:pt x="0" y="0"/>
                      </a:lnTo>
                      <a:close/>
                    </a:path>
                  </a:pathLst>
                </a:custGeom>
                <a:grpFill/>
                <a:ln w="19050" cap="flat" cmpd="sng">
                  <a:noFill/>
                  <a:prstDash val="solid"/>
                  <a:round/>
                  <a:headEnd type="none" w="med" len="med"/>
                  <a:tailEnd type="none" w="med" len="med"/>
                </a:ln>
                <a:effectLst/>
              </p:spPr>
              <p:txBody>
                <a:bodyPr lIns="91406" tIns="45704" rIns="91406" bIns="45704"/>
                <a:lstStyle/>
                <a:p>
                  <a:pPr marL="0" marR="0" lvl="0" indent="0" defTabSz="278971"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55" name="Freeform 26"/>
                <p:cNvSpPr>
                  <a:spLocks/>
                </p:cNvSpPr>
                <p:nvPr/>
              </p:nvSpPr>
              <p:spPr bwMode="auto">
                <a:xfrm>
                  <a:off x="1622099" y="2976407"/>
                  <a:ext cx="432511" cy="52495"/>
                </a:xfrm>
                <a:custGeom>
                  <a:avLst/>
                  <a:gdLst/>
                  <a:ahLst/>
                  <a:cxnLst>
                    <a:cxn ang="0">
                      <a:pos x="0" y="77"/>
                    </a:cxn>
                    <a:cxn ang="0">
                      <a:pos x="27" y="84"/>
                    </a:cxn>
                    <a:cxn ang="0">
                      <a:pos x="45" y="82"/>
                    </a:cxn>
                    <a:cxn ang="0">
                      <a:pos x="355" y="43"/>
                    </a:cxn>
                    <a:cxn ang="0">
                      <a:pos x="676" y="80"/>
                    </a:cxn>
                    <a:cxn ang="0">
                      <a:pos x="686" y="85"/>
                    </a:cxn>
                    <a:cxn ang="0">
                      <a:pos x="715" y="73"/>
                    </a:cxn>
                    <a:cxn ang="0">
                      <a:pos x="715" y="64"/>
                    </a:cxn>
                    <a:cxn ang="0">
                      <a:pos x="422" y="1"/>
                    </a:cxn>
                    <a:cxn ang="0">
                      <a:pos x="357" y="13"/>
                    </a:cxn>
                    <a:cxn ang="0">
                      <a:pos x="288" y="0"/>
                    </a:cxn>
                    <a:cxn ang="0">
                      <a:pos x="1" y="67"/>
                    </a:cxn>
                    <a:cxn ang="0">
                      <a:pos x="0" y="77"/>
                    </a:cxn>
                  </a:cxnLst>
                  <a:rect l="0" t="0" r="r" b="b"/>
                  <a:pathLst>
                    <a:path w="715" h="87">
                      <a:moveTo>
                        <a:pt x="0" y="77"/>
                      </a:moveTo>
                      <a:cubicBezTo>
                        <a:pt x="27" y="84"/>
                        <a:pt x="27" y="84"/>
                        <a:pt x="27" y="84"/>
                      </a:cubicBezTo>
                      <a:cubicBezTo>
                        <a:pt x="27" y="84"/>
                        <a:pt x="38" y="86"/>
                        <a:pt x="45" y="82"/>
                      </a:cubicBezTo>
                      <a:cubicBezTo>
                        <a:pt x="45" y="82"/>
                        <a:pt x="223" y="43"/>
                        <a:pt x="355" y="43"/>
                      </a:cubicBezTo>
                      <a:cubicBezTo>
                        <a:pt x="355" y="43"/>
                        <a:pt x="503" y="45"/>
                        <a:pt x="676" y="80"/>
                      </a:cubicBezTo>
                      <a:cubicBezTo>
                        <a:pt x="676" y="80"/>
                        <a:pt x="681" y="82"/>
                        <a:pt x="686" y="85"/>
                      </a:cubicBezTo>
                      <a:cubicBezTo>
                        <a:pt x="690" y="87"/>
                        <a:pt x="715" y="73"/>
                        <a:pt x="715" y="73"/>
                      </a:cubicBezTo>
                      <a:cubicBezTo>
                        <a:pt x="715" y="64"/>
                        <a:pt x="715" y="64"/>
                        <a:pt x="715" y="64"/>
                      </a:cubicBezTo>
                      <a:cubicBezTo>
                        <a:pt x="715" y="64"/>
                        <a:pt x="541" y="6"/>
                        <a:pt x="422" y="1"/>
                      </a:cubicBezTo>
                      <a:cubicBezTo>
                        <a:pt x="422" y="1"/>
                        <a:pt x="400" y="13"/>
                        <a:pt x="357" y="13"/>
                      </a:cubicBezTo>
                      <a:cubicBezTo>
                        <a:pt x="357" y="13"/>
                        <a:pt x="300" y="12"/>
                        <a:pt x="288" y="0"/>
                      </a:cubicBezTo>
                      <a:cubicBezTo>
                        <a:pt x="288" y="0"/>
                        <a:pt x="102" y="26"/>
                        <a:pt x="1" y="67"/>
                      </a:cubicBezTo>
                      <a:lnTo>
                        <a:pt x="0" y="77"/>
                      </a:lnTo>
                      <a:close/>
                    </a:path>
                  </a:pathLst>
                </a:custGeom>
                <a:grpFill/>
                <a:ln w="19050" cap="flat" cmpd="sng">
                  <a:noFill/>
                  <a:prstDash val="solid"/>
                  <a:round/>
                  <a:headEnd type="none" w="med" len="med"/>
                  <a:tailEnd type="none" w="med" len="med"/>
                </a:ln>
                <a:effectLst/>
              </p:spPr>
              <p:txBody>
                <a:bodyPr lIns="91406" tIns="45704" rIns="91406" bIns="45704"/>
                <a:lstStyle/>
                <a:p>
                  <a:pPr marL="0" marR="0" lvl="0" indent="0" defTabSz="278971"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grpSp>
        <p:sp>
          <p:nvSpPr>
            <p:cNvPr id="49" name="TextBox 48"/>
            <p:cNvSpPr txBox="1"/>
            <p:nvPr/>
          </p:nvSpPr>
          <p:spPr>
            <a:xfrm>
              <a:off x="666422" y="1836801"/>
              <a:ext cx="1935584" cy="721771"/>
            </a:xfrm>
            <a:prstGeom prst="rect">
              <a:avLst/>
            </a:prstGeom>
            <a:noFill/>
          </p:spPr>
          <p:txBody>
            <a:bodyPr wrap="square" lIns="121886" tIns="60942" rIns="121886" bIns="60942"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デジタル</a:t>
              </a:r>
              <a:endParaRPr kumimoji="0" lang="en-US" altLang="ja-JP"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algn="r"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ディスプレイ</a:t>
              </a: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56" name="Group 55"/>
          <p:cNvGrpSpPr/>
          <p:nvPr/>
        </p:nvGrpSpPr>
        <p:grpSpPr>
          <a:xfrm>
            <a:off x="147575" y="2682885"/>
            <a:ext cx="1702659" cy="586302"/>
            <a:chOff x="16937" y="4012556"/>
            <a:chExt cx="2495767" cy="859404"/>
          </a:xfrm>
        </p:grpSpPr>
        <p:grpSp>
          <p:nvGrpSpPr>
            <p:cNvPr id="57" name="Group 56"/>
            <p:cNvGrpSpPr/>
            <p:nvPr/>
          </p:nvGrpSpPr>
          <p:grpSpPr>
            <a:xfrm>
              <a:off x="1763203" y="4012556"/>
              <a:ext cx="749501" cy="749305"/>
              <a:chOff x="555187" y="1476940"/>
              <a:chExt cx="452262" cy="452144"/>
            </a:xfrm>
            <a:effectLst/>
          </p:grpSpPr>
          <p:sp>
            <p:nvSpPr>
              <p:cNvPr id="59" name="Oval 58"/>
              <p:cNvSpPr/>
              <p:nvPr/>
            </p:nvSpPr>
            <p:spPr>
              <a:xfrm>
                <a:off x="555187" y="1476940"/>
                <a:ext cx="452262" cy="452144"/>
              </a:xfrm>
              <a:prstGeom prst="ellipse">
                <a:avLst/>
              </a:prstGeom>
              <a:solidFill>
                <a:srgbClr val="65B144"/>
              </a:solidFill>
              <a:ln w="12700" cap="flat" cmpd="sng" algn="ctr">
                <a:solidFill>
                  <a:srgbClr val="FFFFFF"/>
                </a:solidFill>
                <a:prstDash val="solid"/>
                <a:miter lim="800000"/>
              </a:ln>
              <a:effectLst/>
            </p:spPr>
            <p:txBody>
              <a:bodyPr lIns="91412" tIns="45707" rIns="91412" bIns="45707" rtlCol="0" anchor="ctr"/>
              <a:lstStyle/>
              <a:p>
                <a:pPr marL="0" marR="0" lvl="0" indent="0" algn="ctr" defTabSz="10711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nvGrpSpPr>
              <p:cNvPr id="60" name="Group 59"/>
              <p:cNvGrpSpPr/>
              <p:nvPr/>
            </p:nvGrpSpPr>
            <p:grpSpPr>
              <a:xfrm>
                <a:off x="631021" y="1548746"/>
                <a:ext cx="304224" cy="304224"/>
                <a:chOff x="615810" y="1533535"/>
                <a:chExt cx="334646" cy="334646"/>
              </a:xfrm>
            </p:grpSpPr>
            <p:grpSp>
              <p:nvGrpSpPr>
                <p:cNvPr id="61" name="Group 60"/>
                <p:cNvGrpSpPr/>
                <p:nvPr/>
              </p:nvGrpSpPr>
              <p:grpSpPr>
                <a:xfrm>
                  <a:off x="679818" y="1601514"/>
                  <a:ext cx="203000" cy="203000"/>
                  <a:chOff x="683447" y="1594256"/>
                  <a:chExt cx="203000" cy="203000"/>
                </a:xfrm>
              </p:grpSpPr>
              <p:grpSp>
                <p:nvGrpSpPr>
                  <p:cNvPr id="71" name="Group 10"/>
                  <p:cNvGrpSpPr>
                    <a:grpSpLocks noChangeAspect="1"/>
                  </p:cNvGrpSpPr>
                  <p:nvPr/>
                </p:nvGrpSpPr>
                <p:grpSpPr bwMode="auto">
                  <a:xfrm>
                    <a:off x="732988" y="1643074"/>
                    <a:ext cx="103873" cy="136517"/>
                    <a:chOff x="2630" y="1568"/>
                    <a:chExt cx="245" cy="322"/>
                  </a:xfrm>
                  <a:solidFill>
                    <a:srgbClr val="FFFFFF"/>
                  </a:solidFill>
                </p:grpSpPr>
                <p:sp>
                  <p:nvSpPr>
                    <p:cNvPr id="73" name="Freeform 11"/>
                    <p:cNvSpPr>
                      <a:spLocks/>
                    </p:cNvSpPr>
                    <p:nvPr/>
                  </p:nvSpPr>
                  <p:spPr bwMode="auto">
                    <a:xfrm>
                      <a:off x="2680" y="1568"/>
                      <a:ext cx="146" cy="187"/>
                    </a:xfrm>
                    <a:custGeom>
                      <a:avLst/>
                      <a:gdLst>
                        <a:gd name="T0" fmla="*/ 7 w 62"/>
                        <a:gd name="T1" fmla="*/ 61 h 79"/>
                        <a:gd name="T2" fmla="*/ 31 w 62"/>
                        <a:gd name="T3" fmla="*/ 79 h 79"/>
                        <a:gd name="T4" fmla="*/ 55 w 62"/>
                        <a:gd name="T5" fmla="*/ 61 h 79"/>
                        <a:gd name="T6" fmla="*/ 59 w 62"/>
                        <a:gd name="T7" fmla="*/ 44 h 79"/>
                        <a:gd name="T8" fmla="*/ 56 w 62"/>
                        <a:gd name="T9" fmla="*/ 16 h 79"/>
                        <a:gd name="T10" fmla="*/ 31 w 62"/>
                        <a:gd name="T11" fmla="*/ 0 h 79"/>
                        <a:gd name="T12" fmla="*/ 6 w 62"/>
                        <a:gd name="T13" fmla="*/ 16 h 79"/>
                        <a:gd name="T14" fmla="*/ 3 w 62"/>
                        <a:gd name="T15" fmla="*/ 44 h 79"/>
                        <a:gd name="T16" fmla="*/ 7 w 62"/>
                        <a:gd name="T17" fmla="*/ 61 h 79"/>
                        <a:gd name="T18" fmla="*/ 7 w 62"/>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9">
                          <a:moveTo>
                            <a:pt x="7" y="61"/>
                          </a:moveTo>
                          <a:cubicBezTo>
                            <a:pt x="10" y="72"/>
                            <a:pt x="20" y="79"/>
                            <a:pt x="31" y="79"/>
                          </a:cubicBezTo>
                          <a:cubicBezTo>
                            <a:pt x="42" y="79"/>
                            <a:pt x="52" y="72"/>
                            <a:pt x="55" y="61"/>
                          </a:cubicBezTo>
                          <a:cubicBezTo>
                            <a:pt x="59" y="44"/>
                            <a:pt x="59" y="44"/>
                            <a:pt x="59" y="44"/>
                          </a:cubicBezTo>
                          <a:cubicBezTo>
                            <a:pt x="62" y="34"/>
                            <a:pt x="61" y="24"/>
                            <a:pt x="56" y="16"/>
                          </a:cubicBezTo>
                          <a:cubicBezTo>
                            <a:pt x="51" y="6"/>
                            <a:pt x="42" y="0"/>
                            <a:pt x="31" y="0"/>
                          </a:cubicBezTo>
                          <a:cubicBezTo>
                            <a:pt x="20" y="0"/>
                            <a:pt x="11" y="6"/>
                            <a:pt x="6" y="16"/>
                          </a:cubicBezTo>
                          <a:cubicBezTo>
                            <a:pt x="1" y="24"/>
                            <a:pt x="0" y="34"/>
                            <a:pt x="3" y="44"/>
                          </a:cubicBezTo>
                          <a:cubicBezTo>
                            <a:pt x="7" y="61"/>
                            <a:pt x="7" y="61"/>
                            <a:pt x="7" y="61"/>
                          </a:cubicBezTo>
                          <a:cubicBezTo>
                            <a:pt x="7" y="61"/>
                            <a:pt x="7" y="61"/>
                            <a:pt x="7" y="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sp>
                  <p:nvSpPr>
                    <p:cNvPr id="74" name="Freeform 12"/>
                    <p:cNvSpPr>
                      <a:spLocks/>
                    </p:cNvSpPr>
                    <p:nvPr/>
                  </p:nvSpPr>
                  <p:spPr bwMode="auto">
                    <a:xfrm>
                      <a:off x="2630" y="1790"/>
                      <a:ext cx="245" cy="100"/>
                    </a:xfrm>
                    <a:custGeom>
                      <a:avLst/>
                      <a:gdLst>
                        <a:gd name="T0" fmla="*/ 56 w 114"/>
                        <a:gd name="T1" fmla="*/ 0 h 35"/>
                        <a:gd name="T2" fmla="*/ 2 w 114"/>
                        <a:gd name="T3" fmla="*/ 12 h 35"/>
                        <a:gd name="T4" fmla="*/ 0 w 114"/>
                        <a:gd name="T5" fmla="*/ 35 h 35"/>
                        <a:gd name="T6" fmla="*/ 114 w 114"/>
                        <a:gd name="T7" fmla="*/ 35 h 35"/>
                        <a:gd name="T8" fmla="*/ 111 w 114"/>
                        <a:gd name="T9" fmla="*/ 12 h 35"/>
                        <a:gd name="T10" fmla="*/ 56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56" y="0"/>
                          </a:moveTo>
                          <a:cubicBezTo>
                            <a:pt x="33" y="0"/>
                            <a:pt x="20" y="4"/>
                            <a:pt x="2" y="12"/>
                          </a:cubicBezTo>
                          <a:cubicBezTo>
                            <a:pt x="2" y="12"/>
                            <a:pt x="1" y="21"/>
                            <a:pt x="0" y="35"/>
                          </a:cubicBezTo>
                          <a:cubicBezTo>
                            <a:pt x="114" y="35"/>
                            <a:pt x="114" y="35"/>
                            <a:pt x="114" y="35"/>
                          </a:cubicBezTo>
                          <a:cubicBezTo>
                            <a:pt x="111" y="12"/>
                            <a:pt x="111" y="12"/>
                            <a:pt x="111" y="12"/>
                          </a:cubicBezTo>
                          <a:cubicBezTo>
                            <a:pt x="93" y="4"/>
                            <a:pt x="80" y="0"/>
                            <a:pt x="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latin typeface="MS PGothic" charset="-128"/>
                        <a:ea typeface="MS PGothic" charset="-128"/>
                        <a:cs typeface="MS PGothic" charset="-128"/>
                      </a:endParaRPr>
                    </a:p>
                  </p:txBody>
                </p:sp>
              </p:grpSp>
              <p:sp>
                <p:nvSpPr>
                  <p:cNvPr id="72" name="Donut 71"/>
                  <p:cNvSpPr/>
                  <p:nvPr/>
                </p:nvSpPr>
                <p:spPr>
                  <a:xfrm>
                    <a:off x="683447" y="1594256"/>
                    <a:ext cx="203000" cy="203000"/>
                  </a:xfrm>
                  <a:prstGeom prst="donut">
                    <a:avLst>
                      <a:gd name="adj" fmla="val 9136"/>
                    </a:avLst>
                  </a:prstGeom>
                  <a:solidFill>
                    <a:srgbClr val="FFFFFF"/>
                  </a:solidFill>
                  <a:ln w="9525">
                    <a:noFill/>
                    <a:round/>
                    <a:headEnd/>
                    <a:tailEnd/>
                  </a:ln>
                </p:spPr>
                <p:txBody>
                  <a:bodyPr vert="horz" wrap="square" lIns="91416" tIns="45708" rIns="91416" bIns="45708"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grpSp>
              <p:nvGrpSpPr>
                <p:cNvPr id="62" name="Group 61"/>
                <p:cNvGrpSpPr/>
                <p:nvPr/>
              </p:nvGrpSpPr>
              <p:grpSpPr>
                <a:xfrm>
                  <a:off x="781318" y="1533535"/>
                  <a:ext cx="3629" cy="334646"/>
                  <a:chOff x="781318" y="1533535"/>
                  <a:chExt cx="3629" cy="334646"/>
                </a:xfrm>
              </p:grpSpPr>
              <p:cxnSp>
                <p:nvCxnSpPr>
                  <p:cNvPr id="69" name="Straight Connector 68"/>
                  <p:cNvCxnSpPr/>
                  <p:nvPr/>
                </p:nvCxnSpPr>
                <p:spPr>
                  <a:xfrm flipV="1">
                    <a:off x="784947" y="1533535"/>
                    <a:ext cx="0" cy="71446"/>
                  </a:xfrm>
                  <a:prstGeom prst="line">
                    <a:avLst/>
                  </a:prstGeom>
                  <a:noFill/>
                  <a:ln w="6350" cap="flat" cmpd="sng" algn="ctr">
                    <a:solidFill>
                      <a:srgbClr val="FFFFFF"/>
                    </a:solidFill>
                    <a:prstDash val="solid"/>
                    <a:miter lim="800000"/>
                    <a:tailEnd type="oval" w="sm" len="sm"/>
                  </a:ln>
                  <a:effectLst/>
                </p:spPr>
              </p:cxnSp>
              <p:cxnSp>
                <p:nvCxnSpPr>
                  <p:cNvPr id="70" name="Straight Connector 69"/>
                  <p:cNvCxnSpPr/>
                  <p:nvPr/>
                </p:nvCxnSpPr>
                <p:spPr>
                  <a:xfrm>
                    <a:off x="781318" y="1796735"/>
                    <a:ext cx="0" cy="71446"/>
                  </a:xfrm>
                  <a:prstGeom prst="line">
                    <a:avLst/>
                  </a:prstGeom>
                  <a:noFill/>
                  <a:ln w="6350" cap="flat" cmpd="sng" algn="ctr">
                    <a:solidFill>
                      <a:srgbClr val="FFFFFF"/>
                    </a:solidFill>
                    <a:prstDash val="solid"/>
                    <a:miter lim="800000"/>
                    <a:tailEnd type="oval" w="sm" len="sm"/>
                  </a:ln>
                  <a:effectLst/>
                </p:spPr>
              </p:cxnSp>
            </p:grpSp>
            <p:grpSp>
              <p:nvGrpSpPr>
                <p:cNvPr id="63" name="Group 62"/>
                <p:cNvGrpSpPr/>
                <p:nvPr/>
              </p:nvGrpSpPr>
              <p:grpSpPr>
                <a:xfrm rot="3600000">
                  <a:off x="781318" y="1533535"/>
                  <a:ext cx="3629" cy="334646"/>
                  <a:chOff x="781318" y="1533535"/>
                  <a:chExt cx="3629" cy="334646"/>
                </a:xfrm>
              </p:grpSpPr>
              <p:cxnSp>
                <p:nvCxnSpPr>
                  <p:cNvPr id="67" name="Straight Connector 66"/>
                  <p:cNvCxnSpPr/>
                  <p:nvPr/>
                </p:nvCxnSpPr>
                <p:spPr>
                  <a:xfrm flipV="1">
                    <a:off x="784947" y="1533535"/>
                    <a:ext cx="0" cy="71446"/>
                  </a:xfrm>
                  <a:prstGeom prst="line">
                    <a:avLst/>
                  </a:prstGeom>
                  <a:noFill/>
                  <a:ln w="6350" cap="flat" cmpd="sng" algn="ctr">
                    <a:solidFill>
                      <a:srgbClr val="FFFFFF"/>
                    </a:solidFill>
                    <a:prstDash val="solid"/>
                    <a:miter lim="800000"/>
                    <a:tailEnd type="oval" w="sm" len="sm"/>
                  </a:ln>
                  <a:effectLst/>
                </p:spPr>
              </p:cxnSp>
              <p:cxnSp>
                <p:nvCxnSpPr>
                  <p:cNvPr id="68" name="Straight Connector 67"/>
                  <p:cNvCxnSpPr/>
                  <p:nvPr/>
                </p:nvCxnSpPr>
                <p:spPr>
                  <a:xfrm>
                    <a:off x="781318" y="1796735"/>
                    <a:ext cx="0" cy="71446"/>
                  </a:xfrm>
                  <a:prstGeom prst="line">
                    <a:avLst/>
                  </a:prstGeom>
                  <a:noFill/>
                  <a:ln w="6350" cap="flat" cmpd="sng" algn="ctr">
                    <a:solidFill>
                      <a:srgbClr val="FFFFFF"/>
                    </a:solidFill>
                    <a:prstDash val="solid"/>
                    <a:miter lim="800000"/>
                    <a:tailEnd type="oval" w="sm" len="sm"/>
                  </a:ln>
                  <a:effectLst/>
                </p:spPr>
              </p:cxnSp>
            </p:grpSp>
            <p:grpSp>
              <p:nvGrpSpPr>
                <p:cNvPr id="64" name="Group 63"/>
                <p:cNvGrpSpPr/>
                <p:nvPr/>
              </p:nvGrpSpPr>
              <p:grpSpPr>
                <a:xfrm rot="7200000">
                  <a:off x="781318" y="1533535"/>
                  <a:ext cx="3629" cy="334646"/>
                  <a:chOff x="781318" y="1533535"/>
                  <a:chExt cx="3629" cy="334646"/>
                </a:xfrm>
              </p:grpSpPr>
              <p:cxnSp>
                <p:nvCxnSpPr>
                  <p:cNvPr id="65" name="Straight Connector 64"/>
                  <p:cNvCxnSpPr/>
                  <p:nvPr/>
                </p:nvCxnSpPr>
                <p:spPr>
                  <a:xfrm flipV="1">
                    <a:off x="784947" y="1533535"/>
                    <a:ext cx="0" cy="71446"/>
                  </a:xfrm>
                  <a:prstGeom prst="line">
                    <a:avLst/>
                  </a:prstGeom>
                  <a:noFill/>
                  <a:ln w="6350" cap="flat" cmpd="sng" algn="ctr">
                    <a:solidFill>
                      <a:srgbClr val="FFFFFF"/>
                    </a:solidFill>
                    <a:prstDash val="solid"/>
                    <a:miter lim="800000"/>
                    <a:tailEnd type="oval" w="sm" len="sm"/>
                  </a:ln>
                  <a:effectLst/>
                </p:spPr>
              </p:cxnSp>
              <p:cxnSp>
                <p:nvCxnSpPr>
                  <p:cNvPr id="66" name="Straight Connector 65"/>
                  <p:cNvCxnSpPr/>
                  <p:nvPr/>
                </p:nvCxnSpPr>
                <p:spPr>
                  <a:xfrm>
                    <a:off x="781318" y="1796735"/>
                    <a:ext cx="0" cy="71446"/>
                  </a:xfrm>
                  <a:prstGeom prst="line">
                    <a:avLst/>
                  </a:prstGeom>
                  <a:noFill/>
                  <a:ln w="6350" cap="flat" cmpd="sng" algn="ctr">
                    <a:solidFill>
                      <a:srgbClr val="FFFFFF"/>
                    </a:solidFill>
                    <a:prstDash val="solid"/>
                    <a:miter lim="800000"/>
                    <a:tailEnd type="oval" w="sm" len="sm"/>
                  </a:ln>
                  <a:effectLst/>
                </p:spPr>
              </p:cxnSp>
            </p:grpSp>
          </p:grpSp>
        </p:grpSp>
        <p:sp>
          <p:nvSpPr>
            <p:cNvPr id="58" name="TextBox 57"/>
            <p:cNvSpPr txBox="1"/>
            <p:nvPr/>
          </p:nvSpPr>
          <p:spPr>
            <a:xfrm>
              <a:off x="16937" y="4150189"/>
              <a:ext cx="1879729" cy="721771"/>
            </a:xfrm>
            <a:prstGeom prst="rect">
              <a:avLst/>
            </a:prstGeom>
            <a:noFill/>
          </p:spPr>
          <p:txBody>
            <a:bodyPr wrap="square" lIns="121886" tIns="60942" rIns="121886" bIns="60942"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オムニチャネル</a:t>
              </a:r>
              <a:endParaRPr kumimoji="0" lang="en-US" altLang="ja-JP"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algn="r" defTabSz="6858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マーケティング</a:t>
              </a: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grpSp>
      <p:sp>
        <p:nvSpPr>
          <p:cNvPr id="75" name="TextBox 74"/>
          <p:cNvSpPr txBox="1"/>
          <p:nvPr/>
        </p:nvSpPr>
        <p:spPr>
          <a:xfrm>
            <a:off x="136024" y="4360925"/>
            <a:ext cx="4354792" cy="379906"/>
          </a:xfrm>
          <a:prstGeom prst="rect">
            <a:avLst/>
          </a:prstGeom>
          <a:noFill/>
        </p:spPr>
        <p:txBody>
          <a:bodyPr wrap="square" lIns="25712" tIns="12856" rIns="25712" bIns="12856" rtlCol="0">
            <a:spAutoFit/>
          </a:bodyPr>
          <a:lstStyle/>
          <a:p>
            <a:pPr defTabSz="685800" fontAlgn="auto">
              <a:spcBef>
                <a:spcPts val="0"/>
              </a:spcBef>
              <a:spcAft>
                <a:spcPts val="0"/>
              </a:spcAft>
            </a:pPr>
            <a:r>
              <a:rPr lang="en-US" sz="900" dirty="0">
                <a:solidFill>
                  <a:srgbClr val="000000"/>
                </a:solidFill>
                <a:latin typeface="MS PGothic" charset="-128"/>
                <a:ea typeface="MS PGothic" charset="-128"/>
                <a:cs typeface="MS PGothic" charset="-128"/>
              </a:rPr>
              <a:t>*</a:t>
            </a:r>
            <a:r>
              <a:rPr lang="en-US" sz="700" dirty="0">
                <a:solidFill>
                  <a:srgbClr val="000000"/>
                </a:solidFill>
                <a:latin typeface="MS PGothic" charset="-128"/>
                <a:ea typeface="MS PGothic" charset="-128"/>
                <a:cs typeface="MS PGothic" charset="-128"/>
              </a:rPr>
              <a:t>Tech Target, Branch Office Growth Demands  New Devices, 2013 | **US The Census Bureau of the Department of Commerce, 2015</a:t>
            </a:r>
          </a:p>
          <a:p>
            <a:pPr defTabSz="685800" fontAlgn="auto">
              <a:spcBef>
                <a:spcPts val="0"/>
              </a:spcBef>
              <a:spcAft>
                <a:spcPts val="0"/>
              </a:spcAft>
            </a:pPr>
            <a:endParaRPr lang="en-US" sz="700" dirty="0">
              <a:solidFill>
                <a:srgbClr val="000000"/>
              </a:solidFill>
              <a:latin typeface="MS PGothic" charset="-128"/>
              <a:ea typeface="MS PGothic" charset="-128"/>
              <a:cs typeface="MS PGothic" charset="-128"/>
            </a:endParaRPr>
          </a:p>
        </p:txBody>
      </p:sp>
      <p:grpSp>
        <p:nvGrpSpPr>
          <p:cNvPr id="76" name="Group 75"/>
          <p:cNvGrpSpPr/>
          <p:nvPr/>
        </p:nvGrpSpPr>
        <p:grpSpPr>
          <a:xfrm>
            <a:off x="4987252" y="417949"/>
            <a:ext cx="3794906" cy="4543075"/>
            <a:chOff x="436743" y="1264919"/>
            <a:chExt cx="4166113" cy="4276001"/>
          </a:xfrm>
        </p:grpSpPr>
        <p:sp>
          <p:nvSpPr>
            <p:cNvPr id="77" name="Rectangle 76"/>
            <p:cNvSpPr/>
            <p:nvPr/>
          </p:nvSpPr>
          <p:spPr>
            <a:xfrm>
              <a:off x="835876" y="1264919"/>
              <a:ext cx="3277336" cy="4276001"/>
            </a:xfrm>
            <a:prstGeom prst="rect">
              <a:avLst/>
            </a:prstGeom>
            <a:gradFill>
              <a:gsLst>
                <a:gs pos="72000">
                  <a:srgbClr val="FFFFFF">
                    <a:lumMod val="95000"/>
                  </a:srgbClr>
                </a:gs>
                <a:gs pos="9000">
                  <a:srgbClr val="FFFFFF"/>
                </a:gs>
                <a:gs pos="100000">
                  <a:srgbClr val="FFFFFF">
                    <a:alpha val="0"/>
                  </a:srgbClr>
                </a:gs>
              </a:gsLst>
              <a:lin ang="5400000" scaled="0"/>
            </a:gradFill>
            <a:ln w="12700" cap="flat" cmpd="sng" algn="ctr">
              <a:gradFill>
                <a:gsLst>
                  <a:gs pos="0">
                    <a:srgbClr val="65B144">
                      <a:lumMod val="5000"/>
                      <a:lumOff val="95000"/>
                      <a:alpha val="0"/>
                    </a:srgbClr>
                  </a:gs>
                  <a:gs pos="44000">
                    <a:srgbClr val="4472C4">
                      <a:lumMod val="40000"/>
                      <a:lumOff val="60000"/>
                    </a:srgbClr>
                  </a:gs>
                  <a:gs pos="71000">
                    <a:srgbClr val="4472C4">
                      <a:lumMod val="40000"/>
                      <a:lumOff val="60000"/>
                    </a:srgbClr>
                  </a:gs>
                  <a:gs pos="100000">
                    <a:srgbClr val="FFFFFF">
                      <a:alpha val="0"/>
                    </a:srgbClr>
                  </a:gs>
                </a:gsLst>
                <a:lin ang="5400000" scaled="1"/>
              </a:gra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999" b="0" i="0" u="none" strike="noStrike" kern="0" cap="none" spc="0" normalizeH="0" baseline="0" noProof="0" dirty="0" smtClean="0">
                <a:ln>
                  <a:noFill/>
                </a:ln>
                <a:solidFill>
                  <a:srgbClr val="FFFFFF"/>
                </a:solidFill>
                <a:effectLst/>
                <a:uLnTx/>
                <a:uFillTx/>
                <a:latin typeface="MS PGothic" charset="-128"/>
                <a:ea typeface="MS PGothic" charset="-128"/>
                <a:cs typeface="MS PGothic" charset="-128"/>
              </a:endParaRPr>
            </a:p>
          </p:txBody>
        </p:sp>
        <p:pic>
          <p:nvPicPr>
            <p:cNvPr id="78" name="Picture 7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H="1">
              <a:off x="436743" y="1693278"/>
              <a:ext cx="399133" cy="3753678"/>
            </a:xfrm>
            <a:prstGeom prst="rect">
              <a:avLst/>
            </a:prstGeom>
          </p:spPr>
        </p:pic>
        <p:pic>
          <p:nvPicPr>
            <p:cNvPr id="79" name="Picture 7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4113212" y="1693278"/>
              <a:ext cx="489644" cy="3753678"/>
            </a:xfrm>
            <a:prstGeom prst="rect">
              <a:avLst/>
            </a:prstGeom>
          </p:spPr>
        </p:pic>
      </p:grpSp>
      <p:grpSp>
        <p:nvGrpSpPr>
          <p:cNvPr id="80" name="Group 79"/>
          <p:cNvGrpSpPr/>
          <p:nvPr/>
        </p:nvGrpSpPr>
        <p:grpSpPr>
          <a:xfrm>
            <a:off x="5507906" y="2531238"/>
            <a:ext cx="3083430" cy="912439"/>
            <a:chOff x="14688399" y="6749940"/>
            <a:chExt cx="8224622" cy="2433804"/>
          </a:xfrm>
        </p:grpSpPr>
        <p:sp>
          <p:nvSpPr>
            <p:cNvPr id="81" name="Rectangle 80"/>
            <p:cNvSpPr/>
            <p:nvPr/>
          </p:nvSpPr>
          <p:spPr>
            <a:xfrm>
              <a:off x="18197257" y="6749940"/>
              <a:ext cx="4715764" cy="1095368"/>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4472C4"/>
                  </a:solidFill>
                  <a:effectLst/>
                  <a:uLnTx/>
                  <a:uFillTx/>
                  <a:latin typeface="MS PGothic" charset="-128"/>
                  <a:ea typeface="MS PGothic" charset="-128"/>
                  <a:cs typeface="MS PGothic" charset="-128"/>
                </a:rPr>
                <a:t>20-50%</a:t>
              </a:r>
            </a:p>
          </p:txBody>
        </p:sp>
        <p:cxnSp>
          <p:nvCxnSpPr>
            <p:cNvPr id="82" name="Straight Connector 81"/>
            <p:cNvCxnSpPr/>
            <p:nvPr/>
          </p:nvCxnSpPr>
          <p:spPr>
            <a:xfrm>
              <a:off x="14872153" y="9183744"/>
              <a:ext cx="7064691" cy="0"/>
            </a:xfrm>
            <a:prstGeom prst="line">
              <a:avLst/>
            </a:prstGeom>
            <a:noFill/>
            <a:ln w="6350" cap="rnd" cmpd="sng" algn="ctr">
              <a:solidFill>
                <a:srgbClr val="A5A5A5">
                  <a:lumMod val="75000"/>
                  <a:lumOff val="25000"/>
                </a:srgbClr>
              </a:solidFill>
              <a:prstDash val="sysDot"/>
              <a:miter lim="800000"/>
            </a:ln>
            <a:effectLst/>
          </p:spPr>
        </p:cxnSp>
        <p:sp>
          <p:nvSpPr>
            <p:cNvPr id="83" name="TextBox 82"/>
            <p:cNvSpPr txBox="1"/>
            <p:nvPr/>
          </p:nvSpPr>
          <p:spPr>
            <a:xfrm>
              <a:off x="14688399" y="7172047"/>
              <a:ext cx="2535730" cy="1464816"/>
            </a:xfrm>
            <a:prstGeom prst="rect">
              <a:avLst/>
            </a:prstGeom>
            <a:noFill/>
          </p:spPr>
          <p:txBody>
            <a:bodyPr wrap="square" lIns="25691" tIns="12846" rIns="25691" bIns="12846"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rPr>
                <a:t>アプリ・帯域の増加</a:t>
              </a:r>
              <a:endParaRPr kumimoji="0" 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endParaRPr>
            </a:p>
          </p:txBody>
        </p:sp>
        <p:sp>
          <p:nvSpPr>
            <p:cNvPr id="84" name="Freeform 83"/>
            <p:cNvSpPr/>
            <p:nvPr/>
          </p:nvSpPr>
          <p:spPr>
            <a:xfrm>
              <a:off x="17475119" y="6886541"/>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cmpd="sng" algn="ctr">
              <a:solidFill>
                <a:srgbClr val="4472C4">
                  <a:lumMod val="75000"/>
                </a:srgbClr>
              </a:solidFill>
              <a:prstDash val="sysDot"/>
              <a:miter lim="800000"/>
            </a:ln>
            <a:effectLst/>
          </p:spPr>
          <p:txBody>
            <a:bodyPr lIns="25699" tIns="12850" rIns="25699" bIns="1285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999"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sp>
          <p:nvSpPr>
            <p:cNvPr id="85" name="Rectangle 84"/>
            <p:cNvSpPr/>
            <p:nvPr/>
          </p:nvSpPr>
          <p:spPr>
            <a:xfrm>
              <a:off x="18205870" y="7808143"/>
              <a:ext cx="3730980" cy="1177461"/>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t>Increase in Enterprise bandwidth per year through 2018**</a:t>
              </a:r>
            </a:p>
          </p:txBody>
        </p:sp>
      </p:grpSp>
      <p:grpSp>
        <p:nvGrpSpPr>
          <p:cNvPr id="86" name="Group 85"/>
          <p:cNvGrpSpPr/>
          <p:nvPr/>
        </p:nvGrpSpPr>
        <p:grpSpPr>
          <a:xfrm>
            <a:off x="5507917" y="3444868"/>
            <a:ext cx="2871785" cy="845010"/>
            <a:chOff x="14688428" y="9186919"/>
            <a:chExt cx="7660088" cy="2253946"/>
          </a:xfrm>
        </p:grpSpPr>
        <p:sp>
          <p:nvSpPr>
            <p:cNvPr id="87" name="Rectangle 86"/>
            <p:cNvSpPr/>
            <p:nvPr/>
          </p:nvSpPr>
          <p:spPr>
            <a:xfrm>
              <a:off x="18217803" y="9186919"/>
              <a:ext cx="3190073" cy="1095368"/>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4472C4"/>
                  </a:solidFill>
                  <a:effectLst/>
                  <a:uLnTx/>
                  <a:uFillTx/>
                  <a:latin typeface="MS PGothic" charset="-128"/>
                  <a:ea typeface="MS PGothic" charset="-128"/>
                  <a:cs typeface="MS PGothic" charset="-128"/>
                </a:rPr>
                <a:t>30%</a:t>
              </a:r>
            </a:p>
          </p:txBody>
        </p:sp>
        <p:sp>
          <p:nvSpPr>
            <p:cNvPr id="88" name="TextBox 87"/>
            <p:cNvSpPr txBox="1"/>
            <p:nvPr/>
          </p:nvSpPr>
          <p:spPr>
            <a:xfrm>
              <a:off x="14688428" y="9702851"/>
              <a:ext cx="2954828" cy="1464816"/>
            </a:xfrm>
            <a:prstGeom prst="rect">
              <a:avLst/>
            </a:prstGeom>
            <a:noFill/>
          </p:spPr>
          <p:txBody>
            <a:bodyPr wrap="square" lIns="25691" tIns="12846" rIns="25691" bIns="12846"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rPr>
                <a:t>リスクの</a:t>
              </a:r>
              <a:endParaRPr kumimoji="0" lang="en-US" altLang="ja-JP"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rPr>
                <a:t>増加</a:t>
              </a:r>
              <a:endParaRPr kumimoji="0" 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endParaRPr>
            </a:p>
          </p:txBody>
        </p:sp>
        <p:sp>
          <p:nvSpPr>
            <p:cNvPr id="89" name="Freeform 88"/>
            <p:cNvSpPr/>
            <p:nvPr/>
          </p:nvSpPr>
          <p:spPr>
            <a:xfrm>
              <a:off x="17475119" y="9382320"/>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cmpd="sng" algn="ctr">
              <a:solidFill>
                <a:srgbClr val="4472C4">
                  <a:lumMod val="75000"/>
                </a:srgbClr>
              </a:solidFill>
              <a:prstDash val="sysDot"/>
              <a:miter lim="800000"/>
            </a:ln>
            <a:effectLst/>
          </p:spPr>
          <p:txBody>
            <a:bodyPr lIns="25699" tIns="12850" rIns="25699" bIns="1285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999"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sp>
          <p:nvSpPr>
            <p:cNvPr id="90" name="Rectangle 89"/>
            <p:cNvSpPr/>
            <p:nvPr/>
          </p:nvSpPr>
          <p:spPr>
            <a:xfrm>
              <a:off x="18205891" y="10263404"/>
              <a:ext cx="4142625" cy="1177461"/>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t>Of advanced threats will target branch offices by 2016 (up from 5%) **</a:t>
              </a:r>
            </a:p>
          </p:txBody>
        </p:sp>
      </p:grpSp>
      <p:grpSp>
        <p:nvGrpSpPr>
          <p:cNvPr id="91" name="Group 90"/>
          <p:cNvGrpSpPr/>
          <p:nvPr/>
        </p:nvGrpSpPr>
        <p:grpSpPr>
          <a:xfrm>
            <a:off x="5495474" y="663481"/>
            <a:ext cx="3027785" cy="932230"/>
            <a:chOff x="14688399" y="1713324"/>
            <a:chExt cx="8076196" cy="2486593"/>
          </a:xfrm>
        </p:grpSpPr>
        <p:sp>
          <p:nvSpPr>
            <p:cNvPr id="92" name="TextBox 91"/>
            <p:cNvSpPr txBox="1"/>
            <p:nvPr/>
          </p:nvSpPr>
          <p:spPr>
            <a:xfrm>
              <a:off x="18217801" y="1713324"/>
              <a:ext cx="4067443" cy="1095367"/>
            </a:xfrm>
            <a:prstGeom prst="rect">
              <a:avLst/>
            </a:prstGeom>
            <a:noFill/>
          </p:spPr>
          <p:txBody>
            <a:bodyPr wrap="square" lIns="25682" tIns="12842" rIns="25682" bIns="12842"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smtClean="0">
                  <a:ln>
                    <a:noFill/>
                  </a:ln>
                  <a:solidFill>
                    <a:srgbClr val="4472C4"/>
                  </a:solidFill>
                  <a:effectLst/>
                  <a:uLnTx/>
                  <a:uFillTx/>
                  <a:latin typeface="MS PGothic" charset="-128"/>
                  <a:ea typeface="MS PGothic" charset="-128"/>
                  <a:cs typeface="MS PGothic" charset="-128"/>
                </a:rPr>
                <a:t>80% </a:t>
              </a:r>
              <a:endParaRPr kumimoji="0" lang="en-US" sz="2500" b="0" i="0" u="none" strike="noStrike" kern="0" cap="none" spc="0" normalizeH="0" baseline="0" noProof="0" dirty="0" smtClean="0">
                <a:ln>
                  <a:noFill/>
                </a:ln>
                <a:solidFill>
                  <a:srgbClr val="4472C4"/>
                </a:solidFill>
                <a:effectLst/>
                <a:uLnTx/>
                <a:uFillTx/>
                <a:latin typeface="MS PGothic" charset="-128"/>
                <a:ea typeface="MS PGothic" charset="-128"/>
                <a:cs typeface="MS PGothic" charset="-128"/>
              </a:endParaRPr>
            </a:p>
          </p:txBody>
        </p:sp>
        <p:sp>
          <p:nvSpPr>
            <p:cNvPr id="93" name="TextBox 92"/>
            <p:cNvSpPr txBox="1"/>
            <p:nvPr/>
          </p:nvSpPr>
          <p:spPr>
            <a:xfrm>
              <a:off x="14688399" y="2386091"/>
              <a:ext cx="2535732" cy="1464815"/>
            </a:xfrm>
            <a:prstGeom prst="rect">
              <a:avLst/>
            </a:prstGeom>
            <a:noFill/>
          </p:spPr>
          <p:txBody>
            <a:bodyPr wrap="square" lIns="25691" tIns="12846" rIns="25691" bIns="12846"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rPr>
                <a:t>ユーザの増加</a:t>
              </a:r>
              <a:endParaRPr kumimoji="0" 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endParaRPr>
            </a:p>
          </p:txBody>
        </p:sp>
        <p:sp>
          <p:nvSpPr>
            <p:cNvPr id="94" name="Freeform 93"/>
            <p:cNvSpPr/>
            <p:nvPr/>
          </p:nvSpPr>
          <p:spPr>
            <a:xfrm>
              <a:off x="17475119" y="2104675"/>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cmpd="sng" algn="ctr">
              <a:solidFill>
                <a:srgbClr val="4472C4">
                  <a:lumMod val="75000"/>
                </a:srgbClr>
              </a:solidFill>
              <a:prstDash val="sysDot"/>
              <a:miter lim="800000"/>
            </a:ln>
            <a:effectLst/>
          </p:spPr>
          <p:txBody>
            <a:bodyPr lIns="25699" tIns="12850" rIns="25699" bIns="1285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999"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sp>
          <p:nvSpPr>
            <p:cNvPr id="95" name="Rectangle 94"/>
            <p:cNvSpPr/>
            <p:nvPr/>
          </p:nvSpPr>
          <p:spPr>
            <a:xfrm>
              <a:off x="18205869" y="2859627"/>
              <a:ext cx="4558726" cy="1177461"/>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t>Of employees and </a:t>
              </a:r>
              <a:b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br>
              <a: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t>customers are served in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t>branch offices*</a:t>
              </a:r>
            </a:p>
          </p:txBody>
        </p:sp>
        <p:cxnSp>
          <p:nvCxnSpPr>
            <p:cNvPr id="96" name="Straight Connector 95"/>
            <p:cNvCxnSpPr/>
            <p:nvPr/>
          </p:nvCxnSpPr>
          <p:spPr>
            <a:xfrm>
              <a:off x="14838991" y="4199917"/>
              <a:ext cx="7064691" cy="0"/>
            </a:xfrm>
            <a:prstGeom prst="line">
              <a:avLst/>
            </a:prstGeom>
            <a:noFill/>
            <a:ln w="6350" cap="rnd" cmpd="sng" algn="ctr">
              <a:solidFill>
                <a:srgbClr val="A5A5A5">
                  <a:lumMod val="75000"/>
                  <a:lumOff val="25000"/>
                </a:srgbClr>
              </a:solidFill>
              <a:prstDash val="sysDot"/>
              <a:miter lim="800000"/>
            </a:ln>
            <a:effectLst/>
          </p:spPr>
        </p:cxnSp>
      </p:grpSp>
      <p:grpSp>
        <p:nvGrpSpPr>
          <p:cNvPr id="97" name="Group 96"/>
          <p:cNvGrpSpPr/>
          <p:nvPr/>
        </p:nvGrpSpPr>
        <p:grpSpPr>
          <a:xfrm>
            <a:off x="5495474" y="1668350"/>
            <a:ext cx="3091131" cy="836124"/>
            <a:chOff x="14655239" y="4448305"/>
            <a:chExt cx="8245164" cy="2230244"/>
          </a:xfrm>
        </p:grpSpPr>
        <p:cxnSp>
          <p:nvCxnSpPr>
            <p:cNvPr id="98" name="Straight Connector 97"/>
            <p:cNvCxnSpPr/>
            <p:nvPr/>
          </p:nvCxnSpPr>
          <p:spPr>
            <a:xfrm>
              <a:off x="14872153" y="6678549"/>
              <a:ext cx="7064691" cy="0"/>
            </a:xfrm>
            <a:prstGeom prst="line">
              <a:avLst/>
            </a:prstGeom>
            <a:noFill/>
            <a:ln w="6350" cap="rnd" cmpd="sng" algn="ctr">
              <a:solidFill>
                <a:srgbClr val="A5A5A5">
                  <a:lumMod val="75000"/>
                  <a:lumOff val="25000"/>
                </a:srgbClr>
              </a:solidFill>
              <a:prstDash val="sysDot"/>
              <a:miter lim="800000"/>
            </a:ln>
            <a:effectLst/>
          </p:spPr>
        </p:cxnSp>
        <p:sp>
          <p:nvSpPr>
            <p:cNvPr id="99" name="Rectangle 98"/>
            <p:cNvSpPr/>
            <p:nvPr/>
          </p:nvSpPr>
          <p:spPr>
            <a:xfrm>
              <a:off x="18184638" y="4448305"/>
              <a:ext cx="4715765" cy="1095368"/>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4472C4"/>
                  </a:solidFill>
                  <a:effectLst/>
                  <a:uLnTx/>
                  <a:uFillTx/>
                  <a:latin typeface="MS PGothic" charset="-128"/>
                  <a:ea typeface="MS PGothic" charset="-128"/>
                  <a:cs typeface="MS PGothic" charset="-128"/>
                </a:rPr>
                <a:t>73%</a:t>
              </a:r>
            </a:p>
          </p:txBody>
        </p:sp>
        <p:sp>
          <p:nvSpPr>
            <p:cNvPr id="100" name="TextBox 99"/>
            <p:cNvSpPr txBox="1"/>
            <p:nvPr/>
          </p:nvSpPr>
          <p:spPr>
            <a:xfrm>
              <a:off x="14655239" y="4747151"/>
              <a:ext cx="2535730" cy="1464816"/>
            </a:xfrm>
            <a:prstGeom prst="rect">
              <a:avLst/>
            </a:prstGeom>
            <a:noFill/>
          </p:spPr>
          <p:txBody>
            <a:bodyPr wrap="square" lIns="25691" tIns="12846" rIns="25691" bIns="12846"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rPr>
                <a:t>デバイスの増加</a:t>
              </a:r>
              <a:endParaRPr kumimoji="0" lang="en-US" sz="1700" b="1" i="0" u="none" strike="noStrike" kern="0" cap="none" spc="0" normalizeH="0" baseline="0" noProof="0" dirty="0" smtClean="0">
                <a:ln>
                  <a:noFill/>
                </a:ln>
                <a:solidFill>
                  <a:srgbClr val="FF6600"/>
                </a:solidFill>
                <a:effectLst/>
                <a:uLnTx/>
                <a:uFillTx/>
                <a:latin typeface="MS PGothic" charset="-128"/>
                <a:ea typeface="MS PGothic" charset="-128"/>
                <a:cs typeface="MS PGothic" charset="-128"/>
              </a:endParaRPr>
            </a:p>
          </p:txBody>
        </p:sp>
        <p:sp>
          <p:nvSpPr>
            <p:cNvPr id="101" name="Freeform 100"/>
            <p:cNvSpPr/>
            <p:nvPr/>
          </p:nvSpPr>
          <p:spPr>
            <a:xfrm>
              <a:off x="17441956" y="4461645"/>
              <a:ext cx="584205" cy="2022240"/>
            </a:xfrm>
            <a:custGeom>
              <a:avLst/>
              <a:gdLst>
                <a:gd name="connsiteX0" fmla="*/ 0 w 647700"/>
                <a:gd name="connsiteY0" fmla="*/ 0 h 990600"/>
                <a:gd name="connsiteX1" fmla="*/ 647700 w 647700"/>
                <a:gd name="connsiteY1" fmla="*/ 552450 h 990600"/>
                <a:gd name="connsiteX2" fmla="*/ 57150 w 647700"/>
                <a:gd name="connsiteY2" fmla="*/ 990600 h 990600"/>
                <a:gd name="connsiteX0" fmla="*/ 0 w 647700"/>
                <a:gd name="connsiteY0" fmla="*/ 0 h 1030941"/>
                <a:gd name="connsiteX1" fmla="*/ 647700 w 647700"/>
                <a:gd name="connsiteY1" fmla="*/ 552450 h 1030941"/>
                <a:gd name="connsiteX2" fmla="*/ 16809 w 647700"/>
                <a:gd name="connsiteY2" fmla="*/ 1030941 h 1030941"/>
                <a:gd name="connsiteX0" fmla="*/ 16809 w 630891"/>
                <a:gd name="connsiteY0" fmla="*/ 0 h 943535"/>
                <a:gd name="connsiteX1" fmla="*/ 630891 w 630891"/>
                <a:gd name="connsiteY1" fmla="*/ 465044 h 943535"/>
                <a:gd name="connsiteX2" fmla="*/ 0 w 630891"/>
                <a:gd name="connsiteY2" fmla="*/ 943535 h 943535"/>
              </a:gdLst>
              <a:ahLst/>
              <a:cxnLst>
                <a:cxn ang="0">
                  <a:pos x="connsiteX0" y="connsiteY0"/>
                </a:cxn>
                <a:cxn ang="0">
                  <a:pos x="connsiteX1" y="connsiteY1"/>
                </a:cxn>
                <a:cxn ang="0">
                  <a:pos x="connsiteX2" y="connsiteY2"/>
                </a:cxn>
              </a:cxnLst>
              <a:rect l="l" t="t" r="r" b="b"/>
              <a:pathLst>
                <a:path w="630891" h="943535">
                  <a:moveTo>
                    <a:pt x="16809" y="0"/>
                  </a:moveTo>
                  <a:lnTo>
                    <a:pt x="630891" y="465044"/>
                  </a:lnTo>
                  <a:lnTo>
                    <a:pt x="0" y="943535"/>
                  </a:lnTo>
                </a:path>
              </a:pathLst>
            </a:custGeom>
            <a:noFill/>
            <a:ln w="25400" cap="rnd" cmpd="sng" algn="ctr">
              <a:solidFill>
                <a:srgbClr val="4472C4">
                  <a:lumMod val="75000"/>
                </a:srgbClr>
              </a:solidFill>
              <a:prstDash val="sysDot"/>
              <a:miter lim="800000"/>
            </a:ln>
            <a:effectLst/>
          </p:spPr>
          <p:txBody>
            <a:bodyPr lIns="25699" tIns="12850" rIns="25699" bIns="1285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999" b="0" i="0" u="none" strike="noStrike" kern="0" cap="none" spc="0" normalizeH="0" baseline="0" noProof="0" smtClean="0">
                <a:ln>
                  <a:noFill/>
                </a:ln>
                <a:solidFill>
                  <a:srgbClr val="FFFFFF"/>
                </a:solidFill>
                <a:effectLst/>
                <a:uLnTx/>
                <a:uFillTx/>
                <a:latin typeface="MS PGothic" charset="-128"/>
                <a:ea typeface="MS PGothic" charset="-128"/>
                <a:cs typeface="MS PGothic" charset="-128"/>
              </a:endParaRPr>
            </a:p>
          </p:txBody>
        </p:sp>
        <p:sp>
          <p:nvSpPr>
            <p:cNvPr id="102" name="Rectangle 101"/>
            <p:cNvSpPr/>
            <p:nvPr/>
          </p:nvSpPr>
          <p:spPr>
            <a:xfrm>
              <a:off x="18172705" y="5670858"/>
              <a:ext cx="4058044" cy="808034"/>
            </a:xfrm>
            <a:prstGeom prst="rect">
              <a:avLst/>
            </a:prstGeom>
          </p:spPr>
          <p:txBody>
            <a:bodyPr wrap="square" lIns="25682" tIns="12842" rIns="25682" bIns="12842">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A5A5A5">
                      <a:lumMod val="75000"/>
                      <a:lumOff val="25000"/>
                    </a:srgbClr>
                  </a:solidFill>
                  <a:effectLst/>
                  <a:uLnTx/>
                  <a:uFillTx/>
                  <a:latin typeface="MS PGothic" charset="-128"/>
                  <a:ea typeface="MS PGothic" charset="-128"/>
                  <a:cs typeface="MS PGothic" charset="-128"/>
                </a:rPr>
                <a:t>Growth in in mobile devices from 2014 - 2018**</a:t>
              </a:r>
            </a:p>
          </p:txBody>
        </p:sp>
      </p:grpSp>
      <p:sp>
        <p:nvSpPr>
          <p:cNvPr id="103" name="Title 104"/>
          <p:cNvSpPr txBox="1">
            <a:spLocks/>
          </p:cNvSpPr>
          <p:nvPr/>
        </p:nvSpPr>
        <p:spPr>
          <a:xfrm>
            <a:off x="241117" y="60818"/>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MS PGothic" charset="-128"/>
                <a:ea typeface="MS PGothic" charset="-128"/>
                <a:cs typeface="MS PGothic" charset="-128"/>
              </a:rPr>
              <a:t>遠隔拠点　（支店、店舗、営業所等）の傾向</a:t>
            </a:r>
            <a:endParaRPr lang="ja-JP" altLang="en-US">
              <a:latin typeface="MS PGothic" charset="-128"/>
              <a:ea typeface="MS PGothic" charset="-128"/>
              <a:cs typeface="MS PGothic" charset="-128"/>
            </a:endParaRPr>
          </a:p>
        </p:txBody>
      </p:sp>
    </p:spTree>
    <p:extLst>
      <p:ext uri="{BB962C8B-B14F-4D97-AF65-F5344CB8AC3E}">
        <p14:creationId xmlns:p14="http://schemas.microsoft.com/office/powerpoint/2010/main" val="135174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437766" y="341313"/>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latin typeface="ＭＳ Ｐゴシック" panose="020B0600070205080204" pitchFamily="50" charset="-128"/>
                <a:ea typeface="ＭＳ Ｐゴシック" panose="020B0600070205080204" pitchFamily="50" charset="-128"/>
                <a:cs typeface="MS PGothic" charset="-128"/>
              </a:rPr>
              <a:t>Cisco Catalyst 9500 </a:t>
            </a:r>
            <a:r>
              <a:rPr lang="ja-JP" altLang="en-US" smtClean="0">
                <a:latin typeface="ＭＳ Ｐゴシック" panose="020B0600070205080204" pitchFamily="50" charset="-128"/>
                <a:ea typeface="ＭＳ Ｐゴシック" panose="020B0600070205080204" pitchFamily="50" charset="-128"/>
                <a:cs typeface="MS PGothic" charset="-128"/>
              </a:rPr>
              <a:t>概要</a:t>
            </a:r>
            <a:endParaRPr lang="en-US">
              <a:latin typeface="ＭＳ Ｐゴシック" panose="020B0600070205080204" pitchFamily="50" charset="-128"/>
              <a:ea typeface="ＭＳ Ｐゴシック" panose="020B0600070205080204" pitchFamily="50" charset="-128"/>
              <a:cs typeface="MS PGothic" charset="-128"/>
            </a:endParaRPr>
          </a:p>
        </p:txBody>
      </p:sp>
      <p:pic>
        <p:nvPicPr>
          <p:cNvPr id="3"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984" y="1068241"/>
            <a:ext cx="7334017" cy="2790916"/>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058" y="2717511"/>
            <a:ext cx="2152625" cy="1199633"/>
          </a:xfrm>
          <a:prstGeom prst="rect">
            <a:avLst/>
          </a:prstGeom>
        </p:spPr>
      </p:pic>
      <p:sp>
        <p:nvSpPr>
          <p:cNvPr id="5" name="TextBox 2"/>
          <p:cNvSpPr txBox="1"/>
          <p:nvPr/>
        </p:nvSpPr>
        <p:spPr>
          <a:xfrm>
            <a:off x="137591" y="3777489"/>
            <a:ext cx="1314545" cy="369332"/>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8</a:t>
            </a:r>
            <a:r>
              <a:rPr kumimoji="0" lang="en-US" b="0" i="0" u="none"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 x 10G</a:t>
            </a:r>
          </a:p>
        </p:txBody>
      </p:sp>
      <p:sp>
        <p:nvSpPr>
          <p:cNvPr id="6" name="TextBox 8"/>
          <p:cNvSpPr txBox="1"/>
          <p:nvPr/>
        </p:nvSpPr>
        <p:spPr>
          <a:xfrm>
            <a:off x="1454055" y="3777489"/>
            <a:ext cx="1314545" cy="369332"/>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2</a:t>
            </a:r>
            <a:r>
              <a:rPr kumimoji="0" lang="en-US" b="0" i="0" u="none"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 x 40G</a:t>
            </a:r>
          </a:p>
        </p:txBody>
      </p:sp>
      <p:sp>
        <p:nvSpPr>
          <p:cNvPr id="7" name="Rectangle 5"/>
          <p:cNvSpPr/>
          <p:nvPr/>
        </p:nvSpPr>
        <p:spPr>
          <a:xfrm>
            <a:off x="0" y="4179213"/>
            <a:ext cx="9144000" cy="461665"/>
          </a:xfrm>
          <a:prstGeom prst="rect">
            <a:avLst/>
          </a:prstGeom>
        </p:spPr>
        <p:txBody>
          <a:bodyPr wrap="square">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40G</a:t>
            </a:r>
            <a:r>
              <a:rPr kumimoji="0" lang="ja-JP" altLang="en-US" sz="2400" b="0" i="0" u="none" strike="noStrike" kern="120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に最適化されたエンタープライズ</a:t>
            </a:r>
            <a:r>
              <a:rPr kumimoji="0" lang="en-US" altLang="ja-JP" sz="2400" b="0" i="0" u="none" strike="noStrike" kern="120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2400" b="0" i="0" u="none" strike="noStrike" kern="120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クラスのスイッチ</a:t>
            </a:r>
            <a:endParaRPr kumimoji="0" lang="en-US" sz="2400" b="0" i="0" u="none"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TextBox 9"/>
          <p:cNvSpPr txBox="1"/>
          <p:nvPr/>
        </p:nvSpPr>
        <p:spPr>
          <a:xfrm>
            <a:off x="864523" y="1360814"/>
            <a:ext cx="1050288" cy="369332"/>
          </a:xfrm>
          <a:prstGeom prst="rect">
            <a:avLst/>
          </a:prstGeom>
          <a:noFill/>
        </p:spPr>
        <p:txBody>
          <a:bodyPr wrap="none" rtlCol="0">
            <a:sp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40 x </a:t>
            </a:r>
            <a:r>
              <a:rPr kumimoji="0" lang="en-US" b="0" i="0" u="sng" strike="noStrike" kern="1200" cap="none" spc="0" normalizeH="0" baseline="0" noProof="0" dirty="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10G</a:t>
            </a:r>
            <a:endParaRPr kumimoji="0" lang="en-US" b="0" i="0" u="sng"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TextBox 10"/>
          <p:cNvSpPr txBox="1"/>
          <p:nvPr/>
        </p:nvSpPr>
        <p:spPr>
          <a:xfrm>
            <a:off x="864523" y="1827282"/>
            <a:ext cx="1050288" cy="369332"/>
          </a:xfrm>
          <a:prstGeom prst="rect">
            <a:avLst/>
          </a:prstGeom>
          <a:noFill/>
        </p:spPr>
        <p:txBody>
          <a:bodyPr wrap="none" rtlCol="0">
            <a:sp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12 x </a:t>
            </a:r>
            <a:r>
              <a:rPr kumimoji="0" lang="en-US" b="0" i="0" u="sng" strike="noStrike" kern="1200" cap="none" spc="0" normalizeH="0" baseline="0" noProof="0" dirty="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40G</a:t>
            </a:r>
            <a:endParaRPr kumimoji="0" lang="en-US" b="0" i="0" u="sng"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TextBox 11"/>
          <p:cNvSpPr txBox="1"/>
          <p:nvPr/>
        </p:nvSpPr>
        <p:spPr>
          <a:xfrm>
            <a:off x="864523" y="2293750"/>
            <a:ext cx="1050288" cy="369332"/>
          </a:xfrm>
          <a:prstGeom prst="rect">
            <a:avLst/>
          </a:prstGeom>
          <a:noFill/>
        </p:spPr>
        <p:txBody>
          <a:bodyPr wrap="none" rtlCol="0">
            <a:sp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24 x </a:t>
            </a:r>
            <a:r>
              <a:rPr kumimoji="0" lang="en-US" b="0" i="0" u="sng" strike="noStrike" kern="1200" cap="none" spc="0" normalizeH="0" baseline="0" noProof="0" dirty="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40G</a:t>
            </a:r>
            <a:endParaRPr kumimoji="0" lang="en-US" b="0" i="0" u="sng"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TextBox 12"/>
          <p:cNvSpPr txBox="1"/>
          <p:nvPr/>
        </p:nvSpPr>
        <p:spPr>
          <a:xfrm>
            <a:off x="5957740" y="3614451"/>
            <a:ext cx="3186260" cy="484748"/>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550" b="0" i="0" u="none" strike="noStrike" kern="120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rPr>
              <a:t>全ポート</a:t>
            </a:r>
            <a:r>
              <a:rPr kumimoji="0" lang="en-US" altLang="ja-JP" sz="2550" b="0" i="0" u="none" strike="noStrike" kern="1200" cap="none" spc="0" normalizeH="0" baseline="0" noProof="0" dirty="0" smtClean="0">
                <a:ln>
                  <a:noFill/>
                </a:ln>
                <a:solidFill>
                  <a:srgbClr val="676767"/>
                </a:solidFill>
                <a:effectLst/>
                <a:uLnTx/>
                <a:uFillTx/>
                <a:latin typeface="ＭＳ Ｐゴシック" panose="020B0600070205080204" pitchFamily="50" charset="-128"/>
                <a:ea typeface="ＭＳ Ｐゴシック" panose="020B0600070205080204" pitchFamily="50" charset="-128"/>
              </a:rPr>
              <a:t> </a:t>
            </a:r>
            <a:r>
              <a:rPr kumimoji="0" lang="ja-JP" altLang="en-US" sz="2550" b="0" i="0" u="none" strike="noStrike" kern="1200" cap="none" spc="0" normalizeH="0" baseline="0" noProof="0" dirty="0" smtClean="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ラインレート</a:t>
            </a:r>
            <a:endParaRPr kumimoji="0" lang="en-US" altLang="ja-JP" sz="2550" b="0" i="0" u="none" strike="noStrike" kern="1200" cap="none" spc="0" normalizeH="0" baseline="0" noProof="0" dirty="0" smtClean="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TextBox 13"/>
          <p:cNvSpPr txBox="1"/>
          <p:nvPr/>
        </p:nvSpPr>
        <p:spPr>
          <a:xfrm>
            <a:off x="3998537" y="681674"/>
            <a:ext cx="2743200" cy="484748"/>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2550" b="0" i="0" u="none" strike="noStrike" kern="1200" cap="none" spc="0" normalizeH="0" baseline="0" noProof="0" dirty="0">
                <a:ln>
                  <a:noFill/>
                </a:ln>
                <a:solidFill>
                  <a:srgbClr val="676767"/>
                </a:solidFill>
                <a:effectLst/>
                <a:uLnTx/>
                <a:uFillTx/>
                <a:latin typeface="ＭＳ Ｐゴシック" panose="020B0600070205080204" pitchFamily="50" charset="-128"/>
                <a:ea typeface="ＭＳ Ｐゴシック" panose="020B0600070205080204" pitchFamily="50" charset="-128"/>
                <a:cs typeface="+mn-cs"/>
              </a:rPr>
              <a:t>最大</a:t>
            </a:r>
            <a:r>
              <a:rPr kumimoji="0" lang="en-US" sz="2550" b="0" i="0" u="none" strike="noStrike" kern="1200" cap="none" spc="0" normalizeH="0" baseline="0" noProof="0" dirty="0" smtClean="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1.9 </a:t>
            </a:r>
            <a:r>
              <a:rPr kumimoji="0" lang="en-US" sz="2550" b="0" i="0" u="none" strike="noStrike" kern="1200" cap="none" spc="0" normalizeH="0" baseline="0" noProof="0" dirty="0" err="1">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rPr>
              <a:t>Tbps</a:t>
            </a:r>
            <a:endParaRPr kumimoji="0" lang="en-US" sz="2550" b="0" i="0" u="none" strike="noStrike" kern="1200" cap="none" spc="0" normalizeH="0" baseline="0" noProof="0" dirty="0">
              <a:ln>
                <a:noFill/>
              </a:ln>
              <a:solidFill>
                <a:srgbClr val="214794"/>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928211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3364" y="206918"/>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solidFill>
                  <a:schemeClr val="bg1"/>
                </a:solidFill>
                <a:latin typeface="MS PGothic" charset="-128"/>
                <a:ea typeface="MS PGothic" charset="-128"/>
                <a:cs typeface="MS PGothic" charset="-128"/>
              </a:rPr>
              <a:t>セキュリティに付加価値！？</a:t>
            </a:r>
            <a:br>
              <a:rPr lang="ja-JP" altLang="en-US" smtClean="0">
                <a:solidFill>
                  <a:schemeClr val="bg1"/>
                </a:solidFill>
                <a:latin typeface="MS PGothic" charset="-128"/>
                <a:ea typeface="MS PGothic" charset="-128"/>
                <a:cs typeface="MS PGothic" charset="-128"/>
              </a:rPr>
            </a:br>
            <a:r>
              <a:rPr lang="en-US" altLang="ja-JP" smtClean="0">
                <a:solidFill>
                  <a:schemeClr val="bg1"/>
                </a:solidFill>
                <a:latin typeface="MS PGothic" charset="-128"/>
                <a:ea typeface="MS PGothic" charset="-128"/>
                <a:cs typeface="MS PGothic" charset="-128"/>
              </a:rPr>
              <a:t>UTM + SD-WAN</a:t>
            </a:r>
            <a:r>
              <a:rPr lang="ja-JP" altLang="en-US" smtClean="0">
                <a:solidFill>
                  <a:schemeClr val="bg1"/>
                </a:solidFill>
                <a:latin typeface="MS PGothic" charset="-128"/>
                <a:ea typeface="MS PGothic" charset="-128"/>
                <a:cs typeface="MS PGothic" charset="-128"/>
              </a:rPr>
              <a:t>で先行しているのは</a:t>
            </a:r>
            <a:r>
              <a:rPr lang="en-US" altLang="ja-JP" smtClean="0">
                <a:solidFill>
                  <a:schemeClr val="bg1"/>
                </a:solidFill>
                <a:latin typeface="MS PGothic" charset="-128"/>
                <a:ea typeface="MS PGothic" charset="-128"/>
                <a:cs typeface="MS PGothic" charset="-128"/>
              </a:rPr>
              <a:t>Meraki</a:t>
            </a:r>
            <a:r>
              <a:rPr lang="ja-JP" altLang="en-US" smtClean="0">
                <a:solidFill>
                  <a:schemeClr val="bg1"/>
                </a:solidFill>
                <a:latin typeface="MS PGothic" charset="-128"/>
                <a:ea typeface="MS PGothic" charset="-128"/>
                <a:cs typeface="MS PGothic" charset="-128"/>
              </a:rPr>
              <a:t>！</a:t>
            </a:r>
            <a:endParaRPr lang="ja-JP" altLang="en-US">
              <a:solidFill>
                <a:schemeClr val="bg1"/>
              </a:solidFill>
              <a:latin typeface="MS PGothic" charset="-128"/>
              <a:ea typeface="MS PGothic" charset="-128"/>
              <a:cs typeface="MS PGothic" charset="-128"/>
            </a:endParaRPr>
          </a:p>
        </p:txBody>
      </p:sp>
      <p:grpSp>
        <p:nvGrpSpPr>
          <p:cNvPr id="3" name="Group 2"/>
          <p:cNvGrpSpPr>
            <a:grpSpLocks noChangeAspect="1"/>
          </p:cNvGrpSpPr>
          <p:nvPr/>
        </p:nvGrpSpPr>
        <p:grpSpPr>
          <a:xfrm>
            <a:off x="560525" y="1805915"/>
            <a:ext cx="2559537" cy="2787081"/>
            <a:chOff x="8095097" y="3879813"/>
            <a:chExt cx="5569255" cy="6064366"/>
          </a:xfrm>
        </p:grpSpPr>
        <p:sp>
          <p:nvSpPr>
            <p:cNvPr id="4" name="Oval 3"/>
            <p:cNvSpPr/>
            <p:nvPr/>
          </p:nvSpPr>
          <p:spPr>
            <a:xfrm>
              <a:off x="8129331" y="4343917"/>
              <a:ext cx="3037089" cy="2825414"/>
            </a:xfrm>
            <a:prstGeom prst="ellipse">
              <a:avLst/>
            </a:prstGeom>
            <a:solidFill>
              <a:schemeClr val="accent1">
                <a:lumMod val="40000"/>
                <a:lumOff val="60000"/>
                <a:alpha val="35000"/>
              </a:schemeClr>
            </a:solidFill>
            <a:ln w="57150" cap="flat" cmpd="sng" algn="ctr">
              <a:solidFill>
                <a:srgbClr val="5B9BD5"/>
              </a:solidFill>
              <a:prstDash val="solid"/>
              <a:miter lim="800000"/>
            </a:ln>
            <a:effectLst/>
          </p:spPr>
          <p:txBody>
            <a:bodyPr lIns="11570" tIns="5786" rIns="11570" bIns="5786" rtlCol="0" anchor="ctr"/>
            <a:lstStyle/>
            <a:p>
              <a:pPr algn="ctr" defTabSz="267462" fontAlgn="auto">
                <a:spcBef>
                  <a:spcPts val="0"/>
                </a:spcBef>
                <a:spcAft>
                  <a:spcPts val="0"/>
                </a:spcAft>
                <a:defRPr/>
              </a:pPr>
              <a:r>
                <a:rPr lang="en-US" kern="0" dirty="0" smtClean="0">
                  <a:solidFill>
                    <a:srgbClr val="000000"/>
                  </a:solidFill>
                  <a:latin typeface="MS PGothic" charset="-128"/>
                  <a:ea typeface="MS PGothic" charset="-128"/>
                  <a:cs typeface="MS PGothic" charset="-128"/>
                </a:rPr>
                <a:t>SD-WAN</a:t>
              </a:r>
              <a:endParaRPr lang="en-US" kern="0" dirty="0">
                <a:solidFill>
                  <a:srgbClr val="000000"/>
                </a:solidFill>
                <a:latin typeface="MS PGothic" charset="-128"/>
                <a:ea typeface="MS PGothic" charset="-128"/>
                <a:cs typeface="MS PGothic" charset="-128"/>
              </a:endParaRPr>
            </a:p>
          </p:txBody>
        </p:sp>
        <p:sp>
          <p:nvSpPr>
            <p:cNvPr id="5" name="Oval 4"/>
            <p:cNvSpPr/>
            <p:nvPr/>
          </p:nvSpPr>
          <p:spPr>
            <a:xfrm>
              <a:off x="9611067" y="5779627"/>
              <a:ext cx="3488050" cy="3368407"/>
            </a:xfrm>
            <a:prstGeom prst="ellipse">
              <a:avLst/>
            </a:prstGeom>
            <a:solidFill>
              <a:schemeClr val="accent6">
                <a:lumMod val="20000"/>
                <a:lumOff val="80000"/>
                <a:alpha val="26000"/>
              </a:schemeClr>
            </a:solidFill>
            <a:ln w="57150" cap="flat" cmpd="sng" algn="ctr">
              <a:solidFill>
                <a:srgbClr val="5B9BD5"/>
              </a:solidFill>
              <a:prstDash val="solid"/>
              <a:miter lim="800000"/>
            </a:ln>
            <a:effectLst/>
          </p:spPr>
          <p:txBody>
            <a:bodyPr lIns="11570" tIns="5786" rIns="11570" bIns="5786" rtlCol="0" anchor="t"/>
            <a:lstStyle/>
            <a:p>
              <a:pPr algn="ctr" defTabSz="267462" fontAlgn="auto">
                <a:spcBef>
                  <a:spcPts val="0"/>
                </a:spcBef>
                <a:spcAft>
                  <a:spcPts val="0"/>
                </a:spcAft>
                <a:defRPr/>
              </a:pPr>
              <a:endParaRPr lang="en-US" kern="0" dirty="0">
                <a:solidFill>
                  <a:srgbClr val="000000"/>
                </a:solidFill>
                <a:latin typeface="MS PGothic" charset="-128"/>
                <a:ea typeface="MS PGothic" charset="-128"/>
                <a:cs typeface="MS PGothic" charset="-128"/>
              </a:endParaRPr>
            </a:p>
            <a:p>
              <a:pPr algn="ctr" defTabSz="267462" fontAlgn="auto">
                <a:spcBef>
                  <a:spcPts val="0"/>
                </a:spcBef>
                <a:spcAft>
                  <a:spcPts val="0"/>
                </a:spcAft>
                <a:defRPr/>
              </a:pPr>
              <a:endParaRPr lang="en-US" kern="0" dirty="0">
                <a:solidFill>
                  <a:srgbClr val="000000"/>
                </a:solidFill>
                <a:latin typeface="MS PGothic" charset="-128"/>
                <a:ea typeface="MS PGothic" charset="-128"/>
                <a:cs typeface="MS PGothic" charset="-128"/>
              </a:endParaRPr>
            </a:p>
            <a:p>
              <a:pPr algn="ctr" defTabSz="267462" fontAlgn="auto">
                <a:spcBef>
                  <a:spcPts val="0"/>
                </a:spcBef>
                <a:spcAft>
                  <a:spcPts val="0"/>
                </a:spcAft>
                <a:defRPr/>
              </a:pPr>
              <a:r>
                <a:rPr lang="en-US" kern="0" dirty="0">
                  <a:solidFill>
                    <a:srgbClr val="000000"/>
                  </a:solidFill>
                  <a:latin typeface="MS PGothic" charset="-128"/>
                  <a:ea typeface="MS PGothic" charset="-128"/>
                  <a:cs typeface="MS PGothic" charset="-128"/>
                </a:rPr>
                <a:t>UTM </a:t>
              </a:r>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8524" y="5213456"/>
              <a:ext cx="996204" cy="246286"/>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7007" y="4874408"/>
              <a:ext cx="1178045" cy="237968"/>
            </a:xfrm>
            <a:prstGeom prst="rect">
              <a:avLst/>
            </a:prstGeom>
            <a:ln>
              <a:no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2028" y="6100273"/>
              <a:ext cx="1031544" cy="309149"/>
            </a:xfrm>
            <a:prstGeom prst="rect">
              <a:avLst/>
            </a:prstGeom>
            <a:ln>
              <a:no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87451" y="8090091"/>
              <a:ext cx="935281" cy="307308"/>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58021" y="6700387"/>
              <a:ext cx="1268254" cy="471066"/>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683404">
              <a:off x="9704428" y="6313375"/>
              <a:ext cx="1486380" cy="305772"/>
            </a:xfrm>
            <a:prstGeom prst="rect">
              <a:avLst/>
            </a:prstGeom>
          </p:spPr>
        </p:pic>
        <p:sp>
          <p:nvSpPr>
            <p:cNvPr id="12" name="TextBox 11"/>
            <p:cNvSpPr txBox="1"/>
            <p:nvPr/>
          </p:nvSpPr>
          <p:spPr>
            <a:xfrm>
              <a:off x="8095097" y="3879813"/>
              <a:ext cx="5298109" cy="628143"/>
            </a:xfrm>
            <a:prstGeom prst="rect">
              <a:avLst/>
            </a:prstGeom>
            <a:noFill/>
          </p:spPr>
          <p:txBody>
            <a:bodyPr wrap="square" lIns="11570" tIns="5786" rIns="11570" bIns="5786" rtlCol="0">
              <a:spAutoFit/>
            </a:bodyPr>
            <a:lstStyle/>
            <a:p>
              <a:pPr defTabSz="267462"/>
              <a:r>
                <a:rPr lang="en-US" dirty="0" smtClean="0">
                  <a:solidFill>
                    <a:prstClr val="black"/>
                  </a:solidFill>
                  <a:latin typeface="MS PGothic" charset="-128"/>
                  <a:ea typeface="MS PGothic" charset="-128"/>
                  <a:cs typeface="MS PGothic" charset="-128"/>
                </a:rPr>
                <a:t>6000</a:t>
              </a:r>
              <a:r>
                <a:rPr lang="ja-JP" altLang="en-US" dirty="0" smtClean="0">
                  <a:solidFill>
                    <a:prstClr val="black"/>
                  </a:solidFill>
                  <a:latin typeface="MS PGothic" charset="-128"/>
                  <a:ea typeface="MS PGothic" charset="-128"/>
                  <a:cs typeface="MS PGothic" charset="-128"/>
                </a:rPr>
                <a:t>億円（</a:t>
              </a:r>
              <a:r>
                <a:rPr lang="en-US" dirty="0" smtClean="0">
                  <a:solidFill>
                    <a:prstClr val="black"/>
                  </a:solidFill>
                  <a:latin typeface="MS PGothic" charset="-128"/>
                  <a:ea typeface="MS PGothic" charset="-128"/>
                  <a:cs typeface="MS PGothic" charset="-128"/>
                </a:rPr>
                <a:t>2020</a:t>
              </a:r>
              <a:r>
                <a:rPr lang="ja-JP" altLang="en-US" dirty="0" smtClean="0">
                  <a:solidFill>
                    <a:prstClr val="black"/>
                  </a:solidFill>
                  <a:latin typeface="MS PGothic" charset="-128"/>
                  <a:ea typeface="MS PGothic" charset="-128"/>
                  <a:cs typeface="MS PGothic" charset="-128"/>
                </a:rPr>
                <a:t>年）</a:t>
              </a:r>
              <a:endParaRPr lang="en-US" dirty="0">
                <a:solidFill>
                  <a:prstClr val="black"/>
                </a:solidFill>
                <a:latin typeface="MS PGothic" charset="-128"/>
                <a:ea typeface="MS PGothic" charset="-128"/>
                <a:cs typeface="MS PGothic" charset="-128"/>
              </a:endParaRPr>
            </a:p>
          </p:txBody>
        </p:sp>
        <p:sp>
          <p:nvSpPr>
            <p:cNvPr id="13" name="TextBox 12"/>
            <p:cNvSpPr txBox="1"/>
            <p:nvPr/>
          </p:nvSpPr>
          <p:spPr>
            <a:xfrm>
              <a:off x="9720443" y="9316036"/>
              <a:ext cx="3943909" cy="628143"/>
            </a:xfrm>
            <a:prstGeom prst="rect">
              <a:avLst/>
            </a:prstGeom>
            <a:noFill/>
          </p:spPr>
          <p:txBody>
            <a:bodyPr wrap="square" lIns="11570" tIns="5786" rIns="11570" bIns="5786" rtlCol="0">
              <a:spAutoFit/>
            </a:bodyPr>
            <a:lstStyle/>
            <a:p>
              <a:pPr algn="just" defTabSz="267462"/>
              <a:r>
                <a:rPr lang="ja-JP" altLang="en-US" dirty="0" smtClean="0">
                  <a:solidFill>
                    <a:prstClr val="black"/>
                  </a:solidFill>
                  <a:latin typeface="MS PGothic" charset="-128"/>
                  <a:ea typeface="MS PGothic" charset="-128"/>
                  <a:cs typeface="MS PGothic" charset="-128"/>
                </a:rPr>
                <a:t>１兆円</a:t>
              </a:r>
              <a:r>
                <a:rPr lang="en-US" dirty="0" smtClean="0">
                  <a:solidFill>
                    <a:prstClr val="black"/>
                  </a:solidFill>
                  <a:latin typeface="MS PGothic" charset="-128"/>
                  <a:ea typeface="MS PGothic" charset="-128"/>
                  <a:cs typeface="MS PGothic" charset="-128"/>
                </a:rPr>
                <a:t> </a:t>
              </a:r>
              <a:r>
                <a:rPr lang="ja-JP" altLang="en-US" dirty="0" smtClean="0">
                  <a:solidFill>
                    <a:prstClr val="black"/>
                  </a:solidFill>
                  <a:latin typeface="MS PGothic" charset="-128"/>
                  <a:ea typeface="MS PGothic" charset="-128"/>
                  <a:cs typeface="MS PGothic" charset="-128"/>
                </a:rPr>
                <a:t>（現在）</a:t>
              </a:r>
              <a:endParaRPr lang="en-US" dirty="0">
                <a:solidFill>
                  <a:prstClr val="black"/>
                </a:solidFill>
                <a:latin typeface="MS PGothic" charset="-128"/>
                <a:ea typeface="MS PGothic" charset="-128"/>
                <a:cs typeface="MS PGothic" charset="-128"/>
              </a:endParaRPr>
            </a:p>
          </p:txBody>
        </p:sp>
      </p:grpSp>
      <p:grpSp>
        <p:nvGrpSpPr>
          <p:cNvPr id="14" name="Group 13"/>
          <p:cNvGrpSpPr/>
          <p:nvPr/>
        </p:nvGrpSpPr>
        <p:grpSpPr>
          <a:xfrm>
            <a:off x="423364" y="1157276"/>
            <a:ext cx="7883623" cy="330424"/>
            <a:chOff x="1432956" y="2363072"/>
            <a:chExt cx="6999674" cy="881130"/>
          </a:xfrm>
        </p:grpSpPr>
        <p:sp>
          <p:nvSpPr>
            <p:cNvPr id="15" name="Text Placeholder 2"/>
            <p:cNvSpPr txBox="1">
              <a:spLocks/>
            </p:cNvSpPr>
            <p:nvPr/>
          </p:nvSpPr>
          <p:spPr>
            <a:xfrm>
              <a:off x="1432956" y="2363072"/>
              <a:ext cx="6947051" cy="881130"/>
            </a:xfrm>
            <a:prstGeom prst="rect">
              <a:avLst/>
            </a:prstGeom>
            <a:solidFill>
              <a:schemeClr val="accent1">
                <a:lumMod val="40000"/>
                <a:lumOff val="60000"/>
              </a:schemeClr>
            </a:solidFill>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just">
                <a:buFont typeface="Arial" panose="020B0604020202020204" pitchFamily="34" charset="0"/>
                <a:buNone/>
              </a:pPr>
              <a:r>
                <a:rPr lang="en-US" sz="1650" dirty="0">
                  <a:solidFill>
                    <a:prstClr val="black"/>
                  </a:solidFill>
                  <a:latin typeface="MS PGothic" charset="-128"/>
                  <a:ea typeface="MS PGothic" charset="-128"/>
                  <a:cs typeface="MS PGothic" charset="-128"/>
                </a:rPr>
                <a:t>2019</a:t>
              </a:r>
              <a:r>
                <a:rPr lang="ja-JP" altLang="en-US" sz="1650" dirty="0">
                  <a:solidFill>
                    <a:prstClr val="black"/>
                  </a:solidFill>
                  <a:latin typeface="MS PGothic" charset="-128"/>
                  <a:ea typeface="MS PGothic" charset="-128"/>
                  <a:cs typeface="MS PGothic" charset="-128"/>
                </a:rPr>
                <a:t>年の終わりまでに、</a:t>
              </a:r>
              <a:r>
                <a:rPr lang="en-US" altLang="ja-JP" sz="1650" dirty="0">
                  <a:solidFill>
                    <a:prstClr val="black"/>
                  </a:solidFill>
                  <a:latin typeface="MS PGothic" charset="-128"/>
                  <a:ea typeface="MS PGothic" charset="-128"/>
                  <a:cs typeface="MS PGothic" charset="-128"/>
                </a:rPr>
                <a:t>30%</a:t>
              </a:r>
              <a:r>
                <a:rPr lang="ja-JP" altLang="en-US" sz="1650" dirty="0">
                  <a:solidFill>
                    <a:prstClr val="black"/>
                  </a:solidFill>
                  <a:latin typeface="MS PGothic" charset="-128"/>
                  <a:ea typeface="MS PGothic" charset="-128"/>
                  <a:cs typeface="MS PGothic" charset="-128"/>
                </a:rPr>
                <a:t>の企業が</a:t>
              </a:r>
              <a:r>
                <a:rPr lang="en-US" altLang="ja-JP" sz="1650" dirty="0">
                  <a:solidFill>
                    <a:prstClr val="black"/>
                  </a:solidFill>
                  <a:latin typeface="MS PGothic" charset="-128"/>
                  <a:ea typeface="MS PGothic" charset="-128"/>
                  <a:cs typeface="MS PGothic" charset="-128"/>
                </a:rPr>
                <a:t>SD-WAN</a:t>
              </a:r>
              <a:r>
                <a:rPr lang="ja-JP" altLang="en-US" sz="1650" dirty="0">
                  <a:solidFill>
                    <a:prstClr val="black"/>
                  </a:solidFill>
                  <a:latin typeface="MS PGothic" charset="-128"/>
                  <a:ea typeface="MS PGothic" charset="-128"/>
                  <a:cs typeface="MS PGothic" charset="-128"/>
                </a:rPr>
                <a:t>を導入するだろう</a:t>
              </a:r>
              <a:endParaRPr lang="en-US" sz="1650" dirty="0">
                <a:solidFill>
                  <a:prstClr val="black"/>
                </a:solidFill>
                <a:latin typeface="MS PGothic" charset="-128"/>
                <a:ea typeface="MS PGothic" charset="-128"/>
                <a:cs typeface="MS PGothic" charset="-128"/>
              </a:endParaRPr>
            </a:p>
          </p:txBody>
        </p:sp>
        <p:sp>
          <p:nvSpPr>
            <p:cNvPr id="16" name="Text Placeholder 3"/>
            <p:cNvSpPr txBox="1">
              <a:spLocks/>
            </p:cNvSpPr>
            <p:nvPr/>
          </p:nvSpPr>
          <p:spPr>
            <a:xfrm>
              <a:off x="7417430" y="2652013"/>
              <a:ext cx="1015200" cy="58341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sz="1500" dirty="0" smtClean="0">
                  <a:solidFill>
                    <a:schemeClr val="bg1">
                      <a:lumMod val="50000"/>
                    </a:schemeClr>
                  </a:solidFill>
                  <a:latin typeface="MS PGothic" charset="-128"/>
                  <a:ea typeface="MS PGothic" charset="-128"/>
                  <a:cs typeface="MS PGothic" charset="-128"/>
                </a:rPr>
                <a:t>GARTNER</a:t>
              </a:r>
              <a:endParaRPr lang="en-US" sz="1500" dirty="0">
                <a:solidFill>
                  <a:schemeClr val="bg1">
                    <a:lumMod val="50000"/>
                  </a:schemeClr>
                </a:solidFill>
                <a:latin typeface="MS PGothic" charset="-128"/>
                <a:ea typeface="MS PGothic" charset="-128"/>
                <a:cs typeface="MS PGothic" charset="-128"/>
              </a:endParaRPr>
            </a:p>
          </p:txBody>
        </p:sp>
      </p:grpSp>
      <p:sp>
        <p:nvSpPr>
          <p:cNvPr id="17" name="TextBox 16"/>
          <p:cNvSpPr txBox="1"/>
          <p:nvPr/>
        </p:nvSpPr>
        <p:spPr>
          <a:xfrm>
            <a:off x="3476136" y="1734356"/>
            <a:ext cx="5339240" cy="1200329"/>
          </a:xfrm>
          <a:prstGeom prst="rect">
            <a:avLst/>
          </a:prstGeom>
          <a:noFill/>
        </p:spPr>
        <p:txBody>
          <a:bodyPr wrap="square" rtlCol="0">
            <a:spAutoFit/>
          </a:bodyPr>
          <a:lstStyle/>
          <a:p>
            <a:pPr marL="214313" indent="-214313" algn="just">
              <a:buFont typeface="Arial" charset="0"/>
              <a:buChar char="•"/>
            </a:pPr>
            <a:r>
              <a:rPr lang="ja-JP" altLang="en-US" dirty="0">
                <a:solidFill>
                  <a:srgbClr val="282828">
                    <a:lumMod val="50000"/>
                  </a:srgbClr>
                </a:solidFill>
                <a:latin typeface="MS PGothic" charset="-128"/>
                <a:ea typeface="MS PGothic" charset="-128"/>
                <a:cs typeface="MS PGothic" charset="-128"/>
              </a:rPr>
              <a:t>現在、全ての企業で</a:t>
            </a:r>
            <a:r>
              <a:rPr lang="en-US" altLang="ja-JP" dirty="0">
                <a:solidFill>
                  <a:srgbClr val="282828">
                    <a:lumMod val="50000"/>
                  </a:srgbClr>
                </a:solidFill>
                <a:latin typeface="MS PGothic" charset="-128"/>
                <a:ea typeface="MS PGothic" charset="-128"/>
                <a:cs typeface="MS PGothic" charset="-128"/>
              </a:rPr>
              <a:t>UTM</a:t>
            </a:r>
            <a:r>
              <a:rPr lang="ja-JP" altLang="en-US" dirty="0">
                <a:solidFill>
                  <a:srgbClr val="282828">
                    <a:lumMod val="50000"/>
                  </a:srgbClr>
                </a:solidFill>
                <a:latin typeface="MS PGothic" charset="-128"/>
                <a:ea typeface="MS PGothic" charset="-128"/>
                <a:cs typeface="MS PGothic" charset="-128"/>
              </a:rPr>
              <a:t>は必須だが、</a:t>
            </a:r>
            <a:r>
              <a:rPr lang="en-US" altLang="ja-JP" dirty="0">
                <a:solidFill>
                  <a:srgbClr val="282828">
                    <a:lumMod val="50000"/>
                  </a:srgbClr>
                </a:solidFill>
                <a:latin typeface="MS PGothic" charset="-128"/>
                <a:ea typeface="MS PGothic" charset="-128"/>
                <a:cs typeface="MS PGothic" charset="-128"/>
              </a:rPr>
              <a:t>SD-WAN</a:t>
            </a:r>
            <a:r>
              <a:rPr lang="ja-JP" altLang="en-US" dirty="0">
                <a:solidFill>
                  <a:srgbClr val="282828">
                    <a:lumMod val="50000"/>
                  </a:srgbClr>
                </a:solidFill>
                <a:latin typeface="MS PGothic" charset="-128"/>
                <a:ea typeface="MS PGothic" charset="-128"/>
                <a:cs typeface="MS PGothic" charset="-128"/>
              </a:rPr>
              <a:t>はあくまでオプション</a:t>
            </a:r>
            <a:endParaRPr lang="en-US" altLang="ja-JP" dirty="0">
              <a:solidFill>
                <a:srgbClr val="282828">
                  <a:lumMod val="50000"/>
                </a:srgbClr>
              </a:solidFill>
              <a:latin typeface="MS PGothic" charset="-128"/>
              <a:ea typeface="MS PGothic" charset="-128"/>
              <a:cs typeface="MS PGothic" charset="-128"/>
            </a:endParaRPr>
          </a:p>
          <a:p>
            <a:pPr marL="214313" indent="-214313" algn="just">
              <a:buFont typeface="Arial" charset="0"/>
              <a:buChar char="•"/>
            </a:pPr>
            <a:r>
              <a:rPr lang="en-US" altLang="ja-JP" dirty="0">
                <a:solidFill>
                  <a:srgbClr val="282828">
                    <a:lumMod val="50000"/>
                  </a:srgbClr>
                </a:solidFill>
                <a:latin typeface="MS PGothic" charset="-128"/>
                <a:ea typeface="MS PGothic" charset="-128"/>
                <a:cs typeface="MS PGothic" charset="-128"/>
              </a:rPr>
              <a:t>Meraki </a:t>
            </a:r>
            <a:r>
              <a:rPr lang="en-US" altLang="ja-JP" dirty="0" smtClean="0">
                <a:solidFill>
                  <a:srgbClr val="282828">
                    <a:lumMod val="50000"/>
                  </a:srgbClr>
                </a:solidFill>
                <a:latin typeface="MS PGothic" charset="-128"/>
                <a:ea typeface="MS PGothic" charset="-128"/>
                <a:cs typeface="MS PGothic" charset="-128"/>
              </a:rPr>
              <a:t>MX </a:t>
            </a:r>
            <a:r>
              <a:rPr lang="ja-JP" altLang="en-US" dirty="0" smtClean="0">
                <a:solidFill>
                  <a:srgbClr val="282828">
                    <a:lumMod val="50000"/>
                  </a:srgbClr>
                </a:solidFill>
                <a:latin typeface="MS PGothic" charset="-128"/>
                <a:ea typeface="MS PGothic" charset="-128"/>
                <a:cs typeface="MS PGothic" charset="-128"/>
              </a:rPr>
              <a:t>は</a:t>
            </a:r>
            <a:r>
              <a:rPr lang="en-US" altLang="ja-JP" dirty="0">
                <a:solidFill>
                  <a:srgbClr val="282828">
                    <a:lumMod val="50000"/>
                  </a:srgbClr>
                </a:solidFill>
                <a:latin typeface="MS PGothic" charset="-128"/>
                <a:ea typeface="MS PGothic" charset="-128"/>
                <a:cs typeface="MS PGothic" charset="-128"/>
              </a:rPr>
              <a:t>UTM</a:t>
            </a:r>
            <a:r>
              <a:rPr lang="ja-JP" altLang="en-US" dirty="0">
                <a:solidFill>
                  <a:srgbClr val="282828">
                    <a:lumMod val="50000"/>
                  </a:srgbClr>
                </a:solidFill>
                <a:latin typeface="MS PGothic" charset="-128"/>
                <a:ea typeface="MS PGothic" charset="-128"/>
                <a:cs typeface="MS PGothic" charset="-128"/>
              </a:rPr>
              <a:t>と</a:t>
            </a:r>
            <a:r>
              <a:rPr lang="ja-JP" altLang="en-US" dirty="0" smtClean="0">
                <a:solidFill>
                  <a:srgbClr val="282828">
                    <a:lumMod val="50000"/>
                  </a:srgbClr>
                </a:solidFill>
                <a:latin typeface="MS PGothic" charset="-128"/>
                <a:ea typeface="MS PGothic" charset="-128"/>
                <a:cs typeface="MS PGothic" charset="-128"/>
              </a:rPr>
              <a:t>して高度な機能</a:t>
            </a:r>
            <a:r>
              <a:rPr lang="ja-JP" altLang="en-US" dirty="0">
                <a:solidFill>
                  <a:srgbClr val="282828">
                    <a:lumMod val="50000"/>
                  </a:srgbClr>
                </a:solidFill>
                <a:latin typeface="MS PGothic" charset="-128"/>
                <a:ea typeface="MS PGothic" charset="-128"/>
                <a:cs typeface="MS PGothic" charset="-128"/>
              </a:rPr>
              <a:t>を提供し、且つ</a:t>
            </a:r>
            <a:r>
              <a:rPr lang="en-US" altLang="ja-JP" dirty="0" smtClean="0">
                <a:solidFill>
                  <a:srgbClr val="282828">
                    <a:lumMod val="50000"/>
                  </a:srgbClr>
                </a:solidFill>
                <a:latin typeface="MS PGothic" charset="-128"/>
                <a:ea typeface="MS PGothic" charset="-128"/>
                <a:cs typeface="MS PGothic" charset="-128"/>
              </a:rPr>
              <a:t>SD-WAN </a:t>
            </a:r>
            <a:r>
              <a:rPr lang="ja-JP" altLang="en-US" dirty="0" smtClean="0">
                <a:solidFill>
                  <a:srgbClr val="282828">
                    <a:lumMod val="50000"/>
                  </a:srgbClr>
                </a:solidFill>
                <a:latin typeface="MS PGothic" charset="-128"/>
                <a:ea typeface="MS PGothic" charset="-128"/>
                <a:cs typeface="MS PGothic" charset="-128"/>
              </a:rPr>
              <a:t>機能をトータルで提供</a:t>
            </a:r>
            <a:endParaRPr lang="en-US" altLang="ja-JP" dirty="0">
              <a:solidFill>
                <a:srgbClr val="282828">
                  <a:lumMod val="50000"/>
                </a:srgbClr>
              </a:solidFill>
              <a:latin typeface="MS PGothic" charset="-128"/>
              <a:ea typeface="MS PGothic" charset="-128"/>
              <a:cs typeface="MS PGothic" charset="-128"/>
            </a:endParaRPr>
          </a:p>
        </p:txBody>
      </p:sp>
      <p:sp>
        <p:nvSpPr>
          <p:cNvPr id="18" name="Down Arrow 17"/>
          <p:cNvSpPr/>
          <p:nvPr/>
        </p:nvSpPr>
        <p:spPr>
          <a:xfrm>
            <a:off x="5740511" y="3207154"/>
            <a:ext cx="1159053" cy="306333"/>
          </a:xfrm>
          <a:prstGeom prst="down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rgbClr val="005073"/>
              </a:solidFill>
              <a:latin typeface="MS PGothic" charset="-128"/>
              <a:ea typeface="MS PGothic" charset="-128"/>
              <a:cs typeface="MS PGothic" charset="-128"/>
            </a:endParaRPr>
          </a:p>
        </p:txBody>
      </p:sp>
      <p:sp>
        <p:nvSpPr>
          <p:cNvPr id="19" name="TextBox 18"/>
          <p:cNvSpPr txBox="1"/>
          <p:nvPr/>
        </p:nvSpPr>
        <p:spPr>
          <a:xfrm>
            <a:off x="3476136" y="3653358"/>
            <a:ext cx="5578964" cy="923330"/>
          </a:xfrm>
          <a:prstGeom prst="rect">
            <a:avLst/>
          </a:prstGeom>
          <a:noFill/>
        </p:spPr>
        <p:txBody>
          <a:bodyPr wrap="square" rtlCol="0">
            <a:spAutoFit/>
          </a:bodyPr>
          <a:lstStyle/>
          <a:p>
            <a:pPr marL="214313" indent="-214313" algn="just">
              <a:buFont typeface="Arial" charset="0"/>
              <a:buChar char="•"/>
            </a:pPr>
            <a:r>
              <a:rPr lang="ja-JP" altLang="en-US" dirty="0">
                <a:solidFill>
                  <a:srgbClr val="282828">
                    <a:lumMod val="50000"/>
                  </a:srgbClr>
                </a:solidFill>
                <a:latin typeface="MS PGothic" charset="-128"/>
                <a:ea typeface="MS PGothic" charset="-128"/>
                <a:cs typeface="MS PGothic" charset="-128"/>
              </a:rPr>
              <a:t>今すぐ</a:t>
            </a:r>
            <a:r>
              <a:rPr lang="en-US" altLang="ja-JP" dirty="0" smtClean="0">
                <a:solidFill>
                  <a:srgbClr val="282828">
                    <a:lumMod val="50000"/>
                  </a:srgbClr>
                </a:solidFill>
                <a:latin typeface="MS PGothic" charset="-128"/>
                <a:ea typeface="MS PGothic" charset="-128"/>
                <a:cs typeface="MS PGothic" charset="-128"/>
              </a:rPr>
              <a:t>MX </a:t>
            </a:r>
            <a:r>
              <a:rPr lang="ja-JP" altLang="en-US" dirty="0" smtClean="0">
                <a:solidFill>
                  <a:srgbClr val="282828">
                    <a:lumMod val="50000"/>
                  </a:srgbClr>
                </a:solidFill>
                <a:latin typeface="MS PGothic" charset="-128"/>
                <a:ea typeface="MS PGothic" charset="-128"/>
                <a:cs typeface="MS PGothic" charset="-128"/>
              </a:rPr>
              <a:t>を</a:t>
            </a:r>
            <a:r>
              <a:rPr lang="ja-JP" altLang="en-US" dirty="0">
                <a:solidFill>
                  <a:srgbClr val="282828">
                    <a:lumMod val="50000"/>
                  </a:srgbClr>
                </a:solidFill>
                <a:latin typeface="MS PGothic" charset="-128"/>
                <a:ea typeface="MS PGothic" charset="-128"/>
                <a:cs typeface="MS PGothic" charset="-128"/>
              </a:rPr>
              <a:t>導入しても</a:t>
            </a:r>
            <a:r>
              <a:rPr lang="en-US" altLang="ja-JP" dirty="0" smtClean="0">
                <a:solidFill>
                  <a:srgbClr val="282828">
                    <a:lumMod val="50000"/>
                  </a:srgbClr>
                </a:solidFill>
                <a:latin typeface="MS PGothic" charset="-128"/>
                <a:ea typeface="MS PGothic" charset="-128"/>
                <a:cs typeface="MS PGothic" charset="-128"/>
              </a:rPr>
              <a:t>UTM </a:t>
            </a:r>
            <a:r>
              <a:rPr lang="ja-JP" altLang="en-US" dirty="0" smtClean="0">
                <a:solidFill>
                  <a:srgbClr val="282828">
                    <a:lumMod val="50000"/>
                  </a:srgbClr>
                </a:solidFill>
                <a:latin typeface="MS PGothic" charset="-128"/>
                <a:ea typeface="MS PGothic" charset="-128"/>
                <a:cs typeface="MS PGothic" charset="-128"/>
              </a:rPr>
              <a:t>と</a:t>
            </a:r>
            <a:r>
              <a:rPr lang="ja-JP" altLang="en-US" dirty="0">
                <a:solidFill>
                  <a:srgbClr val="282828">
                    <a:lumMod val="50000"/>
                  </a:srgbClr>
                </a:solidFill>
                <a:latin typeface="MS PGothic" charset="-128"/>
                <a:ea typeface="MS PGothic" charset="-128"/>
                <a:cs typeface="MS PGothic" charset="-128"/>
              </a:rPr>
              <a:t>してすぐ活用可能</a:t>
            </a:r>
            <a:endParaRPr lang="en-US" altLang="ja-JP" dirty="0">
              <a:solidFill>
                <a:srgbClr val="282828">
                  <a:lumMod val="50000"/>
                </a:srgbClr>
              </a:solidFill>
              <a:latin typeface="MS PGothic" charset="-128"/>
              <a:ea typeface="MS PGothic" charset="-128"/>
              <a:cs typeface="MS PGothic" charset="-128"/>
            </a:endParaRPr>
          </a:p>
          <a:p>
            <a:pPr marL="214313" indent="-214313" algn="just">
              <a:buFont typeface="Arial" charset="0"/>
              <a:buChar char="•"/>
            </a:pPr>
            <a:r>
              <a:rPr lang="ja-JP" altLang="en-US" dirty="0">
                <a:solidFill>
                  <a:srgbClr val="282828">
                    <a:lumMod val="50000"/>
                  </a:srgbClr>
                </a:solidFill>
                <a:latin typeface="MS PGothic" charset="-128"/>
                <a:ea typeface="MS PGothic" charset="-128"/>
                <a:cs typeface="MS PGothic" charset="-128"/>
              </a:rPr>
              <a:t>近い将来、</a:t>
            </a:r>
            <a:r>
              <a:rPr lang="en-US" altLang="ja-JP" dirty="0" smtClean="0">
                <a:solidFill>
                  <a:srgbClr val="282828">
                    <a:lumMod val="50000"/>
                  </a:srgbClr>
                </a:solidFill>
                <a:latin typeface="MS PGothic" charset="-128"/>
                <a:ea typeface="MS PGothic" charset="-128"/>
                <a:cs typeface="MS PGothic" charset="-128"/>
              </a:rPr>
              <a:t>SD-WAN </a:t>
            </a:r>
            <a:r>
              <a:rPr lang="ja-JP" altLang="en-US" dirty="0" smtClean="0">
                <a:solidFill>
                  <a:srgbClr val="282828">
                    <a:lumMod val="50000"/>
                  </a:srgbClr>
                </a:solidFill>
                <a:latin typeface="MS PGothic" charset="-128"/>
                <a:ea typeface="MS PGothic" charset="-128"/>
                <a:cs typeface="MS PGothic" charset="-128"/>
              </a:rPr>
              <a:t>が</a:t>
            </a:r>
            <a:r>
              <a:rPr lang="ja-JP" altLang="en-US" dirty="0">
                <a:solidFill>
                  <a:srgbClr val="282828">
                    <a:lumMod val="50000"/>
                  </a:srgbClr>
                </a:solidFill>
                <a:latin typeface="MS PGothic" charset="-128"/>
                <a:ea typeface="MS PGothic" charset="-128"/>
                <a:cs typeface="MS PGothic" charset="-128"/>
              </a:rPr>
              <a:t>必要になれば設定するだけで利用可能（追加コスト不要）</a:t>
            </a:r>
            <a:endParaRPr lang="en-US" altLang="ja-JP" dirty="0">
              <a:solidFill>
                <a:srgbClr val="282828">
                  <a:lumMod val="50000"/>
                </a:srgbClr>
              </a:solidFill>
              <a:latin typeface="MS PGothic" charset="-128"/>
              <a:ea typeface="MS PGothic" charset="-128"/>
              <a:cs typeface="MS PGothic" charset="-128"/>
            </a:endParaRPr>
          </a:p>
        </p:txBody>
      </p:sp>
      <p:cxnSp>
        <p:nvCxnSpPr>
          <p:cNvPr id="20" name="直線矢印コネクタ 3"/>
          <p:cNvCxnSpPr/>
          <p:nvPr/>
        </p:nvCxnSpPr>
        <p:spPr>
          <a:xfrm flipH="1" flipV="1">
            <a:off x="1612789" y="3415284"/>
            <a:ext cx="231055" cy="325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4540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6425" y="1689099"/>
            <a:ext cx="7559176" cy="825501"/>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latin typeface="MS PGothic" charset="-128"/>
                <a:ea typeface="MS PGothic" charset="-128"/>
                <a:cs typeface="MS PGothic" charset="-128"/>
              </a:rPr>
              <a:t>Meraki MX </a:t>
            </a:r>
            <a:r>
              <a:rPr lang="ja-JP" altLang="en-US" dirty="0" smtClean="0">
                <a:latin typeface="MS PGothic" charset="-128"/>
                <a:ea typeface="MS PGothic" charset="-128"/>
                <a:cs typeface="MS PGothic" charset="-128"/>
              </a:rPr>
              <a:t/>
            </a:r>
            <a:br>
              <a:rPr lang="ja-JP" altLang="en-US" dirty="0" smtClean="0">
                <a:latin typeface="MS PGothic" charset="-128"/>
                <a:ea typeface="MS PGothic" charset="-128"/>
                <a:cs typeface="MS PGothic" charset="-128"/>
              </a:rPr>
            </a:br>
            <a:r>
              <a:rPr lang="ja-JP" altLang="en-US" sz="3300" dirty="0" smtClean="0">
                <a:latin typeface="MS PGothic" charset="-128"/>
                <a:ea typeface="MS PGothic" charset="-128"/>
                <a:cs typeface="MS PGothic" charset="-128"/>
              </a:rPr>
              <a:t>セキュリティアプライアンス</a:t>
            </a:r>
            <a:endParaRPr lang="ja-JP" altLang="en-US" dirty="0">
              <a:latin typeface="MS PGothic" charset="-128"/>
              <a:ea typeface="MS PGothic" charset="-128"/>
              <a:cs typeface="MS PGothic" charset="-128"/>
            </a:endParaRPr>
          </a:p>
        </p:txBody>
      </p:sp>
      <p:sp>
        <p:nvSpPr>
          <p:cNvPr id="3" name="Content Placeholder 4"/>
          <p:cNvSpPr txBox="1">
            <a:spLocks/>
          </p:cNvSpPr>
          <p:nvPr/>
        </p:nvSpPr>
        <p:spPr>
          <a:xfrm>
            <a:off x="518024" y="2812193"/>
            <a:ext cx="3533276" cy="54060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mtClean="0">
                <a:latin typeface="MS PGothic" charset="-128"/>
                <a:ea typeface="MS PGothic" charset="-128"/>
                <a:cs typeface="MS PGothic" charset="-128"/>
              </a:rPr>
              <a:t>Meraki MX SD-WAN</a:t>
            </a:r>
            <a:endParaRPr lang="en-US">
              <a:latin typeface="MS PGothic" charset="-128"/>
              <a:ea typeface="MS PGothic" charset="-128"/>
              <a:cs typeface="MS PGothic" charset="-128"/>
            </a:endParaRPr>
          </a:p>
        </p:txBody>
      </p:sp>
    </p:spTree>
    <p:extLst>
      <p:ext uri="{BB962C8B-B14F-4D97-AF65-F5344CB8AC3E}">
        <p14:creationId xmlns:p14="http://schemas.microsoft.com/office/powerpoint/2010/main" val="15657976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txBox="1">
            <a:spLocks/>
          </p:cNvSpPr>
          <p:nvPr/>
        </p:nvSpPr>
        <p:spPr bwMode="auto">
          <a:xfrm>
            <a:off x="407591" y="39620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altLang="ja-JP" sz="2800" b="0" i="0" u="none" strike="noStrike" kern="1200" cap="none" spc="0" normalizeH="0" baseline="0" noProof="0" smtClean="0">
                <a:ln>
                  <a:noFill/>
                </a:ln>
                <a:solidFill>
                  <a:srgbClr val="000000"/>
                </a:solidFill>
                <a:effectLst/>
                <a:uLnTx/>
                <a:uFillTx/>
                <a:ea typeface="MS PGothic" charset="-128"/>
                <a:cs typeface="MS PGothic" charset="-128"/>
              </a:rPr>
              <a:t>MX  </a:t>
            </a:r>
            <a:r>
              <a:rPr kumimoji="0" lang="ja-JP" altLang="en-US" sz="2800" b="0" i="0" u="none" strike="noStrike" kern="1200" cap="none" spc="0" normalizeH="0" baseline="0" noProof="0" smtClean="0">
                <a:ln>
                  <a:noFill/>
                </a:ln>
                <a:solidFill>
                  <a:srgbClr val="000000"/>
                </a:solidFill>
                <a:effectLst/>
                <a:uLnTx/>
                <a:uFillTx/>
                <a:ea typeface="MS PGothic" charset="-128"/>
                <a:cs typeface="MS PGothic" charset="-128"/>
              </a:rPr>
              <a:t>シリーズ　　　（</a:t>
            </a:r>
            <a:r>
              <a:rPr kumimoji="0" lang="en-US" altLang="ja-JP" sz="2800" b="0" i="0" u="none" strike="noStrike" kern="1200" cap="none" spc="0" normalizeH="0" baseline="0" noProof="0" smtClean="0">
                <a:ln>
                  <a:noFill/>
                </a:ln>
                <a:solidFill>
                  <a:srgbClr val="000000"/>
                </a:solidFill>
                <a:effectLst/>
                <a:uLnTx/>
                <a:uFillTx/>
                <a:ea typeface="MS PGothic" charset="-128"/>
                <a:cs typeface="MS PGothic" charset="-128"/>
              </a:rPr>
              <a:t>UTM</a:t>
            </a:r>
            <a:r>
              <a:rPr kumimoji="0" lang="ja-JP" altLang="en-US" sz="2800" b="0" i="0" u="none" strike="noStrike" kern="1200" cap="none" spc="0" normalizeH="0" baseline="0" noProof="0" smtClean="0">
                <a:ln>
                  <a:noFill/>
                </a:ln>
                <a:solidFill>
                  <a:srgbClr val="000000"/>
                </a:solidFill>
                <a:effectLst/>
                <a:uLnTx/>
                <a:uFillTx/>
                <a:ea typeface="MS PGothic" charset="-128"/>
                <a:cs typeface="MS PGothic" charset="-128"/>
              </a:rPr>
              <a:t>）</a:t>
            </a:r>
            <a:br>
              <a:rPr kumimoji="0" lang="ja-JP" altLang="en-US" sz="2800" b="0" i="0" u="none" strike="noStrike" kern="1200" cap="none" spc="0" normalizeH="0" baseline="0" noProof="0" smtClean="0">
                <a:ln>
                  <a:noFill/>
                </a:ln>
                <a:solidFill>
                  <a:srgbClr val="000000"/>
                </a:solidFill>
                <a:effectLst/>
                <a:uLnTx/>
                <a:uFillTx/>
                <a:ea typeface="MS PGothic" charset="-128"/>
                <a:cs typeface="MS PGothic" charset="-128"/>
              </a:rPr>
            </a:br>
            <a:r>
              <a:rPr kumimoji="0" lang="ja-JP" altLang="en-US" sz="2800" b="0" i="0" u="none" strike="noStrike" kern="1200" cap="none" spc="0" normalizeH="0" baseline="0" noProof="0" smtClean="0">
                <a:ln>
                  <a:noFill/>
                </a:ln>
                <a:solidFill>
                  <a:srgbClr val="000000"/>
                </a:solidFill>
                <a:effectLst/>
                <a:uLnTx/>
                <a:uFillTx/>
                <a:ea typeface="MS PGothic" charset="-128"/>
                <a:cs typeface="MS PGothic" charset="-128"/>
              </a:rPr>
              <a:t>統合脅威管理ソリューション</a:t>
            </a:r>
            <a:br>
              <a:rPr kumimoji="0" lang="ja-JP" altLang="en-US" sz="2800" b="0" i="0" u="none" strike="noStrike" kern="1200" cap="none" spc="0" normalizeH="0" baseline="0" noProof="0" smtClean="0">
                <a:ln>
                  <a:noFill/>
                </a:ln>
                <a:solidFill>
                  <a:srgbClr val="000000"/>
                </a:solidFill>
                <a:effectLst/>
                <a:uLnTx/>
                <a:uFillTx/>
                <a:ea typeface="MS PGothic" charset="-128"/>
                <a:cs typeface="MS PGothic" charset="-128"/>
              </a:rPr>
            </a:br>
            <a:endParaRPr kumimoji="0" lang="ja-JP" altLang="en-US" sz="2800" b="0" i="0" u="none" strike="noStrike" kern="1200" cap="none" spc="0" normalizeH="0" baseline="0" noProof="0" dirty="0">
              <a:ln>
                <a:noFill/>
              </a:ln>
              <a:solidFill>
                <a:srgbClr val="005073"/>
              </a:solidFill>
              <a:effectLst/>
              <a:uLnTx/>
              <a:uFillTx/>
              <a:ea typeface="MS PGothic" charset="-128"/>
              <a:cs typeface="MS PGothic" charset="-128"/>
            </a:endParaRPr>
          </a:p>
        </p:txBody>
      </p:sp>
      <p:sp>
        <p:nvSpPr>
          <p:cNvPr id="14" name="Title 1"/>
          <p:cNvSpPr txBox="1">
            <a:spLocks/>
          </p:cNvSpPr>
          <p:nvPr/>
        </p:nvSpPr>
        <p:spPr>
          <a:xfrm>
            <a:off x="407591" y="270194"/>
            <a:ext cx="8578454" cy="60364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S PGothic" charset="-128"/>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endParaRPr lang="ja-JP" altLang="en-US" sz="2400">
              <a:solidFill>
                <a:srgbClr val="000000"/>
              </a:solidFill>
              <a:ea typeface="MS PGothic" charset="-128"/>
              <a:cs typeface="MS PGothic" charset="-128"/>
            </a:endParaRPr>
          </a:p>
        </p:txBody>
      </p:sp>
      <p:sp>
        <p:nvSpPr>
          <p:cNvPr id="15" name="Rectangle 14"/>
          <p:cNvSpPr/>
          <p:nvPr/>
        </p:nvSpPr>
        <p:spPr bwMode="auto">
          <a:xfrm>
            <a:off x="5080265" y="1183109"/>
            <a:ext cx="3365694" cy="3078872"/>
          </a:xfrm>
          <a:prstGeom prst="rect">
            <a:avLst/>
          </a:prstGeom>
          <a:gradFill flip="none" rotWithShape="1">
            <a:gsLst>
              <a:gs pos="0">
                <a:srgbClr val="FFFFFF">
                  <a:lumMod val="95000"/>
                </a:srgbClr>
              </a:gs>
              <a:gs pos="55000">
                <a:srgbClr val="FFFFFF"/>
              </a:gs>
            </a:gsLst>
            <a:lin ang="0" scaled="1"/>
            <a:tileRect/>
          </a:gra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fontAlgn="auto" hangingPunct="0">
              <a:spcBef>
                <a:spcPts val="0"/>
              </a:spcBef>
              <a:spcAft>
                <a:spcPts val="0"/>
              </a:spcAft>
              <a:defRPr/>
            </a:pPr>
            <a:endParaRPr lang="en-US" sz="2700" kern="0" smtClean="0">
              <a:solidFill>
                <a:srgbClr val="A5A5A5"/>
              </a:solidFill>
              <a:latin typeface="MS PGothic" charset="-128"/>
              <a:ea typeface="MS PGothic" charset="-128"/>
              <a:cs typeface="MS PGothic" charset="-128"/>
            </a:endParaRPr>
          </a:p>
        </p:txBody>
      </p:sp>
      <p:sp>
        <p:nvSpPr>
          <p:cNvPr id="16" name="Left Brace 15"/>
          <p:cNvSpPr/>
          <p:nvPr/>
        </p:nvSpPr>
        <p:spPr bwMode="auto">
          <a:xfrm>
            <a:off x="4775465" y="1193681"/>
            <a:ext cx="371819" cy="3067018"/>
          </a:xfrm>
          <a:prstGeom prst="leftBrace">
            <a:avLst/>
          </a:prstGeom>
          <a:solidFill>
            <a:srgbClr val="FFFFFF">
              <a:lumMod val="95000"/>
            </a:srgbClr>
          </a:solidFill>
          <a:ln w="9525" cap="flat" cmpd="sng" algn="ctr">
            <a:solidFill>
              <a:srgbClr val="FFFFFF">
                <a:lumMod val="85000"/>
              </a:srgbClr>
            </a:solid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defTabSz="685800" eaLnBrk="0" fontAlgn="auto" hangingPunct="0">
              <a:spcBef>
                <a:spcPts val="0"/>
              </a:spcBef>
              <a:spcAft>
                <a:spcPts val="0"/>
              </a:spcAft>
              <a:defRPr/>
            </a:pPr>
            <a:endParaRPr lang="en-US" sz="2700" kern="0" smtClean="0">
              <a:solidFill>
                <a:srgbClr val="A5A5A5"/>
              </a:solidFill>
              <a:latin typeface="MS PGothic" charset="-128"/>
              <a:ea typeface="MS PGothic" charset="-128"/>
              <a:cs typeface="MS PGothic" charset="-128"/>
            </a:endParaRPr>
          </a:p>
        </p:txBody>
      </p:sp>
      <p:sp>
        <p:nvSpPr>
          <p:cNvPr id="17" name="TextBox 16"/>
          <p:cNvSpPr txBox="1"/>
          <p:nvPr/>
        </p:nvSpPr>
        <p:spPr>
          <a:xfrm>
            <a:off x="5878026" y="3340414"/>
            <a:ext cx="2567933" cy="931022"/>
          </a:xfrm>
          <a:prstGeom prst="rect">
            <a:avLst/>
          </a:prstGeom>
          <a:noFill/>
        </p:spPr>
        <p:txBody>
          <a:bodyPr wrap="square" lIns="68577" tIns="34289" rIns="68577" bIns="34289" rtlCol="0">
            <a:spAutoFit/>
          </a:bodyPr>
          <a:lstStyle/>
          <a:p>
            <a:pPr defTabSz="685800" fontAlgn="auto">
              <a:spcBef>
                <a:spcPts val="0"/>
              </a:spcBef>
              <a:spcAft>
                <a:spcPts val="1200"/>
              </a:spcAft>
            </a:pPr>
            <a:r>
              <a:rPr lang="ja-JP" altLang="en-US" sz="1400" b="1" dirty="0" smtClean="0">
                <a:solidFill>
                  <a:srgbClr val="435153"/>
                </a:solidFill>
                <a:latin typeface="MS PGothic" charset="-128"/>
                <a:ea typeface="MS PGothic" charset="-128"/>
                <a:cs typeface="MS PGothic" charset="-128"/>
              </a:rPr>
              <a:t>アプリケーション制御</a:t>
            </a:r>
            <a:r>
              <a:rPr lang="ja-JP" altLang="en-US" sz="1400" dirty="0" smtClean="0">
                <a:solidFill>
                  <a:srgbClr val="A5A5A5"/>
                </a:solidFill>
                <a:latin typeface="MS PGothic" charset="-128"/>
                <a:ea typeface="MS PGothic" charset="-128"/>
                <a:cs typeface="MS PGothic" charset="-128"/>
              </a:rPr>
              <a:t/>
            </a:r>
            <a:br>
              <a:rPr lang="ja-JP" altLang="en-US" sz="1400" dirty="0" smtClean="0">
                <a:solidFill>
                  <a:srgbClr val="A5A5A5"/>
                </a:solidFill>
                <a:latin typeface="MS PGothic" charset="-128"/>
                <a:ea typeface="MS PGothic" charset="-128"/>
                <a:cs typeface="MS PGothic" charset="-128"/>
              </a:rPr>
            </a:br>
            <a:r>
              <a:rPr lang="en-US" altLang="ja-JP" sz="1400" dirty="0" smtClean="0">
                <a:solidFill>
                  <a:srgbClr val="435153"/>
                </a:solidFill>
                <a:latin typeface="MS PGothic" charset="-128"/>
                <a:ea typeface="MS PGothic" charset="-128"/>
                <a:cs typeface="MS PGothic" charset="-128"/>
              </a:rPr>
              <a:t>Web</a:t>
            </a:r>
            <a:r>
              <a:rPr lang="ja-JP" altLang="en-US" sz="1400" dirty="0" smtClean="0">
                <a:solidFill>
                  <a:srgbClr val="435153"/>
                </a:solidFill>
                <a:latin typeface="MS PGothic" charset="-128"/>
                <a:ea typeface="MS PGothic" charset="-128"/>
                <a:cs typeface="MS PGothic" charset="-128"/>
              </a:rPr>
              <a:t>キャッシング、トラフィックシェーピング、コンテンツフィルタリング</a:t>
            </a:r>
            <a:endParaRPr lang="ja-JP" altLang="en-US" sz="1400" dirty="0">
              <a:solidFill>
                <a:srgbClr val="435153"/>
              </a:solidFill>
              <a:latin typeface="MS PGothic" charset="-128"/>
              <a:ea typeface="MS PGothic" charset="-128"/>
              <a:cs typeface="MS PGothic" charset="-128"/>
            </a:endParaRPr>
          </a:p>
        </p:txBody>
      </p:sp>
      <p:pic>
        <p:nvPicPr>
          <p:cNvPr id="18" name="Picture 17" descr="application-aware-firewal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3133" y="1354933"/>
            <a:ext cx="449933" cy="594626"/>
          </a:xfrm>
          <a:prstGeom prst="rect">
            <a:avLst/>
          </a:prstGeom>
        </p:spPr>
      </p:pic>
      <p:pic>
        <p:nvPicPr>
          <p:cNvPr id="19" name="Picture 18" descr="rout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3005" y="2434174"/>
            <a:ext cx="506006" cy="506006"/>
          </a:xfrm>
          <a:prstGeom prst="rect">
            <a:avLst/>
          </a:prstGeom>
        </p:spPr>
      </p:pic>
      <p:pic>
        <p:nvPicPr>
          <p:cNvPr id="20" name="Picture 19" descr="app-contro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0266" y="3452239"/>
            <a:ext cx="708646" cy="621245"/>
          </a:xfrm>
          <a:prstGeom prst="rect">
            <a:avLst/>
          </a:prstGeom>
        </p:spPr>
      </p:pic>
      <p:sp>
        <p:nvSpPr>
          <p:cNvPr id="21" name="Rectangle 20"/>
          <p:cNvSpPr/>
          <p:nvPr/>
        </p:nvSpPr>
        <p:spPr>
          <a:xfrm>
            <a:off x="5878027" y="1227977"/>
            <a:ext cx="2670263" cy="931022"/>
          </a:xfrm>
          <a:prstGeom prst="rect">
            <a:avLst/>
          </a:prstGeom>
        </p:spPr>
        <p:txBody>
          <a:bodyPr wrap="square" lIns="68577" tIns="34289" rIns="68577" bIns="34289">
            <a:spAutoFit/>
          </a:bodyPr>
          <a:lstStyle/>
          <a:p>
            <a:pPr defTabSz="685800" fontAlgn="auto">
              <a:spcBef>
                <a:spcPts val="0"/>
              </a:spcBef>
              <a:spcAft>
                <a:spcPts val="1200"/>
              </a:spcAft>
            </a:pPr>
            <a:r>
              <a:rPr lang="ja-JP" altLang="en-US" sz="1400" b="1" dirty="0" smtClean="0">
                <a:solidFill>
                  <a:srgbClr val="435153"/>
                </a:solidFill>
                <a:latin typeface="MS PGothic" charset="-128"/>
                <a:ea typeface="MS PGothic" charset="-128"/>
                <a:cs typeface="MS PGothic" charset="-128"/>
              </a:rPr>
              <a:t>セキュリティ</a:t>
            </a:r>
            <a:r>
              <a:rPr lang="ja-JP" altLang="en-US" sz="1400" dirty="0" smtClean="0">
                <a:solidFill>
                  <a:srgbClr val="A5A5A5"/>
                </a:solidFill>
                <a:latin typeface="MS PGothic" charset="-128"/>
                <a:ea typeface="MS PGothic" charset="-128"/>
                <a:cs typeface="MS PGothic" charset="-128"/>
              </a:rPr>
              <a:t/>
            </a:r>
            <a:br>
              <a:rPr lang="ja-JP" altLang="en-US" sz="1400" dirty="0" smtClean="0">
                <a:solidFill>
                  <a:srgbClr val="A5A5A5"/>
                </a:solidFill>
                <a:latin typeface="MS PGothic" charset="-128"/>
                <a:ea typeface="MS PGothic" charset="-128"/>
                <a:cs typeface="MS PGothic" charset="-128"/>
              </a:rPr>
            </a:br>
            <a:r>
              <a:rPr lang="en-US" altLang="ja-JP" sz="1400" dirty="0" smtClean="0">
                <a:solidFill>
                  <a:srgbClr val="435153"/>
                </a:solidFill>
                <a:latin typeface="MS PGothic" charset="-128"/>
                <a:ea typeface="MS PGothic" charset="-128"/>
                <a:cs typeface="MS PGothic" charset="-128"/>
              </a:rPr>
              <a:t>NG </a:t>
            </a:r>
            <a:r>
              <a:rPr lang="ja-JP" altLang="en-US" sz="1400" dirty="0" smtClean="0">
                <a:solidFill>
                  <a:srgbClr val="435153"/>
                </a:solidFill>
                <a:latin typeface="MS PGothic" charset="-128"/>
                <a:ea typeface="MS PGothic" charset="-128"/>
                <a:cs typeface="MS PGothic" charset="-128"/>
              </a:rPr>
              <a:t>ファイアウォール、クライアント </a:t>
            </a:r>
            <a:r>
              <a:rPr lang="en-US" altLang="ja-JP" sz="1400" dirty="0" smtClean="0">
                <a:solidFill>
                  <a:srgbClr val="435153"/>
                </a:solidFill>
                <a:latin typeface="MS PGothic" charset="-128"/>
                <a:ea typeface="MS PGothic" charset="-128"/>
                <a:cs typeface="MS PGothic" charset="-128"/>
              </a:rPr>
              <a:t>VPN</a:t>
            </a:r>
            <a:r>
              <a:rPr lang="ja-JP" altLang="en-US" sz="1400" dirty="0" smtClean="0">
                <a:solidFill>
                  <a:srgbClr val="435153"/>
                </a:solidFill>
                <a:latin typeface="MS PGothic" charset="-128"/>
                <a:ea typeface="MS PGothic" charset="-128"/>
                <a:cs typeface="MS PGothic" charset="-128"/>
              </a:rPr>
              <a:t>、サイト間 </a:t>
            </a:r>
            <a:r>
              <a:rPr lang="en-US" altLang="ja-JP" sz="1400" dirty="0" smtClean="0">
                <a:solidFill>
                  <a:srgbClr val="435153"/>
                </a:solidFill>
                <a:latin typeface="MS PGothic" charset="-128"/>
                <a:ea typeface="MS PGothic" charset="-128"/>
                <a:cs typeface="MS PGothic" charset="-128"/>
              </a:rPr>
              <a:t>VPN</a:t>
            </a:r>
            <a:r>
              <a:rPr lang="ja-JP" altLang="en-US" sz="1400" dirty="0" smtClean="0">
                <a:solidFill>
                  <a:srgbClr val="435153"/>
                </a:solidFill>
                <a:latin typeface="MS PGothic" charset="-128"/>
                <a:ea typeface="MS PGothic" charset="-128"/>
                <a:cs typeface="MS PGothic" charset="-128"/>
              </a:rPr>
              <a:t>、</a:t>
            </a:r>
            <a:r>
              <a:rPr lang="en-US" altLang="ja-JP" sz="1400" dirty="0" smtClean="0">
                <a:solidFill>
                  <a:srgbClr val="435153"/>
                </a:solidFill>
                <a:latin typeface="MS PGothic" charset="-128"/>
                <a:ea typeface="MS PGothic" charset="-128"/>
                <a:cs typeface="MS PGothic" charset="-128"/>
              </a:rPr>
              <a:t>IDS/IPS</a:t>
            </a:r>
            <a:r>
              <a:rPr lang="ja-JP" altLang="en-US" sz="1400" dirty="0" smtClean="0">
                <a:solidFill>
                  <a:srgbClr val="435153"/>
                </a:solidFill>
                <a:latin typeface="MS PGothic" charset="-128"/>
                <a:ea typeface="MS PGothic" charset="-128"/>
                <a:cs typeface="MS PGothic" charset="-128"/>
              </a:rPr>
              <a:t>、アンチマルウェア、</a:t>
            </a:r>
            <a:r>
              <a:rPr lang="en-US" altLang="ja-JP" sz="1400" dirty="0" smtClean="0">
                <a:solidFill>
                  <a:srgbClr val="435153"/>
                </a:solidFill>
                <a:latin typeface="MS PGothic" charset="-128"/>
                <a:ea typeface="MS PGothic" charset="-128"/>
                <a:cs typeface="MS PGothic" charset="-128"/>
              </a:rPr>
              <a:t>Geo-Firewall</a:t>
            </a:r>
            <a:endParaRPr lang="ja-JP" altLang="en-US" sz="1400" dirty="0">
              <a:solidFill>
                <a:srgbClr val="435153"/>
              </a:solidFill>
              <a:latin typeface="MS PGothic" charset="-128"/>
              <a:ea typeface="MS PGothic" charset="-128"/>
              <a:cs typeface="MS PGothic" charset="-128"/>
            </a:endParaRPr>
          </a:p>
        </p:txBody>
      </p:sp>
      <p:sp>
        <p:nvSpPr>
          <p:cNvPr id="22" name="Rectangle 21"/>
          <p:cNvSpPr/>
          <p:nvPr/>
        </p:nvSpPr>
        <p:spPr>
          <a:xfrm>
            <a:off x="5878028" y="2340117"/>
            <a:ext cx="2567931" cy="715578"/>
          </a:xfrm>
          <a:prstGeom prst="rect">
            <a:avLst/>
          </a:prstGeom>
        </p:spPr>
        <p:txBody>
          <a:bodyPr wrap="square" lIns="68577" tIns="34289" rIns="68577" bIns="34289">
            <a:spAutoFit/>
          </a:bodyPr>
          <a:lstStyle/>
          <a:p>
            <a:pPr defTabSz="685800" fontAlgn="auto">
              <a:spcBef>
                <a:spcPts val="0"/>
              </a:spcBef>
              <a:spcAft>
                <a:spcPts val="1200"/>
              </a:spcAft>
            </a:pPr>
            <a:r>
              <a:rPr lang="ja-JP" altLang="en-US" sz="1400" b="1" dirty="0" smtClean="0">
                <a:solidFill>
                  <a:srgbClr val="435153"/>
                </a:solidFill>
                <a:latin typeface="MS PGothic" charset="-128"/>
                <a:ea typeface="MS PGothic" charset="-128"/>
                <a:cs typeface="MS PGothic" charset="-128"/>
              </a:rPr>
              <a:t>ネットワーキング</a:t>
            </a:r>
            <a:r>
              <a:rPr lang="ja-JP" altLang="en-US" sz="1400" dirty="0" smtClean="0">
                <a:solidFill>
                  <a:srgbClr val="A5A5A5"/>
                </a:solidFill>
                <a:latin typeface="MS PGothic" charset="-128"/>
                <a:ea typeface="MS PGothic" charset="-128"/>
                <a:cs typeface="MS PGothic" charset="-128"/>
              </a:rPr>
              <a:t> </a:t>
            </a:r>
            <a:br>
              <a:rPr lang="ja-JP" altLang="en-US" sz="1400" dirty="0" smtClean="0">
                <a:solidFill>
                  <a:srgbClr val="A5A5A5"/>
                </a:solidFill>
                <a:latin typeface="MS PGothic" charset="-128"/>
                <a:ea typeface="MS PGothic" charset="-128"/>
                <a:cs typeface="MS PGothic" charset="-128"/>
              </a:rPr>
            </a:br>
            <a:r>
              <a:rPr lang="en-US" altLang="ja-JP" sz="1400" dirty="0" smtClean="0">
                <a:solidFill>
                  <a:srgbClr val="435153"/>
                </a:solidFill>
                <a:latin typeface="MS PGothic" charset="-128"/>
                <a:ea typeface="MS PGothic" charset="-128"/>
                <a:cs typeface="MS PGothic" charset="-128"/>
              </a:rPr>
              <a:t>NAT/DHCP</a:t>
            </a:r>
            <a:r>
              <a:rPr lang="ja-JP" altLang="en-US" sz="1400" dirty="0" smtClean="0">
                <a:solidFill>
                  <a:srgbClr val="435153"/>
                </a:solidFill>
                <a:latin typeface="MS PGothic" charset="-128"/>
                <a:ea typeface="MS PGothic" charset="-128"/>
                <a:cs typeface="MS PGothic" charset="-128"/>
              </a:rPr>
              <a:t>、</a:t>
            </a:r>
            <a:r>
              <a:rPr lang="en-US" altLang="ja-JP" sz="1400" dirty="0" smtClean="0">
                <a:solidFill>
                  <a:srgbClr val="435153"/>
                </a:solidFill>
                <a:latin typeface="MS PGothic" charset="-128"/>
                <a:ea typeface="MS PGothic" charset="-128"/>
                <a:cs typeface="MS PGothic" charset="-128"/>
              </a:rPr>
              <a:t>3G/4G </a:t>
            </a:r>
            <a:r>
              <a:rPr lang="ja-JP" altLang="en-US" sz="1400" dirty="0" smtClean="0">
                <a:solidFill>
                  <a:srgbClr val="435153"/>
                </a:solidFill>
                <a:latin typeface="MS PGothic" charset="-128"/>
                <a:ea typeface="MS PGothic" charset="-128"/>
                <a:cs typeface="MS PGothic" charset="-128"/>
              </a:rPr>
              <a:t>セルラー、</a:t>
            </a:r>
            <a:r>
              <a:rPr lang="ja-JP" altLang="en-US" sz="1400" dirty="0" smtClean="0">
                <a:solidFill>
                  <a:srgbClr val="A5A5A5"/>
                </a:solidFill>
                <a:latin typeface="MS PGothic" charset="-128"/>
                <a:ea typeface="MS PGothic" charset="-128"/>
                <a:cs typeface="MS PGothic" charset="-128"/>
              </a:rPr>
              <a:t/>
            </a:r>
            <a:br>
              <a:rPr lang="ja-JP" altLang="en-US" sz="1400" dirty="0" smtClean="0">
                <a:solidFill>
                  <a:srgbClr val="A5A5A5"/>
                </a:solidFill>
                <a:latin typeface="MS PGothic" charset="-128"/>
                <a:ea typeface="MS PGothic" charset="-128"/>
                <a:cs typeface="MS PGothic" charset="-128"/>
              </a:rPr>
            </a:br>
            <a:r>
              <a:rPr lang="en-US" altLang="ja-JP" sz="1400" dirty="0" smtClean="0">
                <a:solidFill>
                  <a:srgbClr val="435153"/>
                </a:solidFill>
                <a:latin typeface="MS PGothic" charset="-128"/>
                <a:ea typeface="MS PGothic" charset="-128"/>
                <a:cs typeface="MS PGothic" charset="-128"/>
              </a:rPr>
              <a:t>SD-WAN</a:t>
            </a:r>
            <a:endParaRPr lang="ja-JP" altLang="en-US" sz="1400" dirty="0">
              <a:solidFill>
                <a:srgbClr val="435153"/>
              </a:solidFill>
              <a:latin typeface="MS PGothic" charset="-128"/>
              <a:ea typeface="MS PGothic" charset="-128"/>
              <a:cs typeface="MS PGothic" charset="-128"/>
            </a:endParaRPr>
          </a:p>
        </p:txBody>
      </p:sp>
      <p:pic>
        <p:nvPicPr>
          <p:cNvPr id="23" name="Picture 22" descr="mx-stack-twisted-cisc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3" y="1298307"/>
            <a:ext cx="4943475" cy="2644452"/>
          </a:xfrm>
          <a:prstGeom prst="rect">
            <a:avLst/>
          </a:prstGeom>
        </p:spPr>
      </p:pic>
    </p:spTree>
    <p:extLst>
      <p:ext uri="{BB962C8B-B14F-4D97-AF65-F5344CB8AC3E}">
        <p14:creationId xmlns:p14="http://schemas.microsoft.com/office/powerpoint/2010/main" val="344981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p:cNvSpPr txBox="1">
            <a:spLocks/>
          </p:cNvSpPr>
          <p:nvPr/>
        </p:nvSpPr>
        <p:spPr>
          <a:xfrm>
            <a:off x="437766" y="242458"/>
            <a:ext cx="8494694"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mtClean="0">
                <a:solidFill>
                  <a:srgbClr val="005073"/>
                </a:solidFill>
                <a:latin typeface="MS PGothic" charset="-128"/>
                <a:ea typeface="MS PGothic" charset="-128"/>
                <a:cs typeface="MS PGothic" charset="-128"/>
              </a:rPr>
              <a:t>Cisco Meraki MX + Cisco Umbrella</a:t>
            </a:r>
            <a:br>
              <a:rPr kumimoji="1" lang="en-US" altLang="ja-JP" smtClean="0">
                <a:solidFill>
                  <a:srgbClr val="005073"/>
                </a:solidFill>
                <a:latin typeface="MS PGothic" charset="-128"/>
                <a:ea typeface="MS PGothic" charset="-128"/>
                <a:cs typeface="MS PGothic" charset="-128"/>
              </a:rPr>
            </a:br>
            <a:r>
              <a:rPr kumimoji="1" lang="ja-JP" altLang="en-US" sz="2400" smtClean="0">
                <a:solidFill>
                  <a:srgbClr val="005073"/>
                </a:solidFill>
                <a:latin typeface="MS PGothic" charset="-128"/>
                <a:ea typeface="MS PGothic" charset="-128"/>
                <a:cs typeface="MS PGothic" charset="-128"/>
              </a:rPr>
              <a:t>場所を問わず、安全なインターネット接続を</a:t>
            </a:r>
            <a:endParaRPr kumimoji="1" lang="ja-JP" altLang="en-US" sz="2400">
              <a:solidFill>
                <a:srgbClr val="005073"/>
              </a:solidFill>
              <a:latin typeface="MS PGothic" charset="-128"/>
              <a:ea typeface="MS PGothic" charset="-128"/>
              <a:cs typeface="MS PGothic" charset="-128"/>
            </a:endParaRPr>
          </a:p>
        </p:txBody>
      </p:sp>
      <p:pic>
        <p:nvPicPr>
          <p:cNvPr id="3" name="図 20"/>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l="19431" t="18262" r="24068" b="17953"/>
          <a:stretch/>
        </p:blipFill>
        <p:spPr>
          <a:xfrm>
            <a:off x="5947536" y="3677104"/>
            <a:ext cx="1324616" cy="1119877"/>
          </a:xfrm>
          <a:prstGeom prst="rect">
            <a:avLst/>
          </a:prstGeom>
        </p:spPr>
      </p:pic>
      <p:cxnSp>
        <p:nvCxnSpPr>
          <p:cNvPr id="4" name="直線コネクタ 21"/>
          <p:cNvCxnSpPr/>
          <p:nvPr/>
        </p:nvCxnSpPr>
        <p:spPr>
          <a:xfrm flipV="1">
            <a:off x="2511401" y="3019283"/>
            <a:ext cx="0" cy="657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雲 22"/>
          <p:cNvSpPr/>
          <p:nvPr/>
        </p:nvSpPr>
        <p:spPr>
          <a:xfrm>
            <a:off x="4669173" y="1577677"/>
            <a:ext cx="2925921" cy="1543049"/>
          </a:xfrm>
          <a:prstGeom prst="cloud">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3600" dirty="0">
              <a:solidFill>
                <a:srgbClr val="282828"/>
              </a:solidFill>
              <a:latin typeface="MS PGothic" charset="-128"/>
              <a:ea typeface="MS PGothic" charset="-128"/>
              <a:cs typeface="MS PGothic" charset="-128"/>
            </a:endParaRPr>
          </a:p>
        </p:txBody>
      </p:sp>
      <p:sp>
        <p:nvSpPr>
          <p:cNvPr id="6" name="雲 23"/>
          <p:cNvSpPr/>
          <p:nvPr/>
        </p:nvSpPr>
        <p:spPr>
          <a:xfrm>
            <a:off x="1419493" y="1772991"/>
            <a:ext cx="3075921" cy="1447750"/>
          </a:xfrm>
          <a:prstGeom prst="cloud">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3600" dirty="0">
              <a:solidFill>
                <a:srgbClr val="282828"/>
              </a:solidFill>
              <a:latin typeface="MS PGothic" charset="-128"/>
              <a:ea typeface="MS PGothic" charset="-128"/>
              <a:cs typeface="MS PGothic" charset="-128"/>
            </a:endParaRPr>
          </a:p>
        </p:txBody>
      </p:sp>
      <p:sp>
        <p:nvSpPr>
          <p:cNvPr id="7" name="テキスト ボックス 24"/>
          <p:cNvSpPr txBox="1"/>
          <p:nvPr/>
        </p:nvSpPr>
        <p:spPr>
          <a:xfrm>
            <a:off x="1684974" y="2330158"/>
            <a:ext cx="1069524" cy="338554"/>
          </a:xfrm>
          <a:prstGeom prst="rect">
            <a:avLst/>
          </a:prstGeom>
          <a:noFill/>
        </p:spPr>
        <p:txBody>
          <a:bodyPr wrap="none" rtlCol="0">
            <a:spAutoFit/>
          </a:bodyPr>
          <a:lstStyle/>
          <a:p>
            <a:pPr algn="ctr"/>
            <a:r>
              <a:rPr kumimoji="1" lang="ja-JP" altLang="en-US" sz="1600" dirty="0">
                <a:solidFill>
                  <a:srgbClr val="005073"/>
                </a:solidFill>
                <a:latin typeface="MS PGothic" charset="-128"/>
                <a:ea typeface="MS PGothic" charset="-128"/>
                <a:cs typeface="MS PGothic" charset="-128"/>
              </a:rPr>
              <a:t>社内ネット</a:t>
            </a:r>
          </a:p>
        </p:txBody>
      </p:sp>
      <p:sp>
        <p:nvSpPr>
          <p:cNvPr id="8" name="テキスト ボックス 25"/>
          <p:cNvSpPr txBox="1"/>
          <p:nvPr/>
        </p:nvSpPr>
        <p:spPr>
          <a:xfrm>
            <a:off x="5381432" y="1933453"/>
            <a:ext cx="2192123" cy="584775"/>
          </a:xfrm>
          <a:prstGeom prst="rect">
            <a:avLst/>
          </a:prstGeom>
          <a:noFill/>
        </p:spPr>
        <p:txBody>
          <a:bodyPr wrap="square" rtlCol="0">
            <a:spAutoFit/>
          </a:bodyPr>
          <a:lstStyle/>
          <a:p>
            <a:pPr algn="ctr"/>
            <a:r>
              <a:rPr kumimoji="1" lang="ja-JP" altLang="en-US" sz="1600" dirty="0" smtClean="0">
                <a:solidFill>
                  <a:srgbClr val="005073"/>
                </a:solidFill>
                <a:latin typeface="MS PGothic" charset="-128"/>
                <a:ea typeface="MS PGothic" charset="-128"/>
                <a:cs typeface="MS PGothic" charset="-128"/>
              </a:rPr>
              <a:t>インターネット</a:t>
            </a:r>
            <a:r>
              <a:rPr kumimoji="1" lang="en-US" altLang="ja-JP" sz="1600" dirty="0">
                <a:solidFill>
                  <a:srgbClr val="005073"/>
                </a:solidFill>
                <a:latin typeface="MS PGothic" charset="-128"/>
                <a:ea typeface="MS PGothic" charset="-128"/>
                <a:cs typeface="MS PGothic" charset="-128"/>
              </a:rPr>
              <a:t/>
            </a:r>
            <a:br>
              <a:rPr kumimoji="1" lang="en-US" altLang="ja-JP" sz="1600" dirty="0">
                <a:solidFill>
                  <a:srgbClr val="005073"/>
                </a:solidFill>
                <a:latin typeface="MS PGothic" charset="-128"/>
                <a:ea typeface="MS PGothic" charset="-128"/>
                <a:cs typeface="MS PGothic" charset="-128"/>
              </a:rPr>
            </a:br>
            <a:r>
              <a:rPr kumimoji="1" lang="en-US" altLang="ja-JP" sz="1600" dirty="0" smtClean="0">
                <a:solidFill>
                  <a:srgbClr val="005073"/>
                </a:solidFill>
                <a:latin typeface="MS PGothic" charset="-128"/>
                <a:ea typeface="MS PGothic" charset="-128"/>
                <a:cs typeface="MS PGothic" charset="-128"/>
              </a:rPr>
              <a:t>4G </a:t>
            </a:r>
            <a:r>
              <a:rPr kumimoji="1" lang="en-US" altLang="ja-JP" sz="1600" dirty="0">
                <a:solidFill>
                  <a:srgbClr val="005073"/>
                </a:solidFill>
                <a:latin typeface="MS PGothic" charset="-128"/>
                <a:ea typeface="MS PGothic" charset="-128"/>
                <a:cs typeface="MS PGothic" charset="-128"/>
              </a:rPr>
              <a:t>/</a:t>
            </a:r>
            <a:r>
              <a:rPr kumimoji="1" lang="ja-JP" altLang="en-US" sz="1600" dirty="0">
                <a:solidFill>
                  <a:srgbClr val="005073"/>
                </a:solidFill>
                <a:latin typeface="MS PGothic" charset="-128"/>
                <a:ea typeface="MS PGothic" charset="-128"/>
                <a:cs typeface="MS PGothic" charset="-128"/>
              </a:rPr>
              <a:t> </a:t>
            </a:r>
            <a:r>
              <a:rPr kumimoji="1" lang="en-US" altLang="ja-JP" sz="1600" dirty="0">
                <a:solidFill>
                  <a:srgbClr val="005073"/>
                </a:solidFill>
                <a:latin typeface="MS PGothic" charset="-128"/>
                <a:ea typeface="MS PGothic" charset="-128"/>
                <a:cs typeface="MS PGothic" charset="-128"/>
              </a:rPr>
              <a:t>LTE</a:t>
            </a:r>
            <a:r>
              <a:rPr kumimoji="1" lang="ja-JP" altLang="en-US" sz="1600" dirty="0">
                <a:solidFill>
                  <a:srgbClr val="005073"/>
                </a:solidFill>
                <a:latin typeface="MS PGothic" charset="-128"/>
                <a:ea typeface="MS PGothic" charset="-128"/>
                <a:cs typeface="MS PGothic" charset="-128"/>
              </a:rPr>
              <a:t>網</a:t>
            </a:r>
          </a:p>
        </p:txBody>
      </p:sp>
      <p:sp>
        <p:nvSpPr>
          <p:cNvPr id="9" name="雲 26"/>
          <p:cNvSpPr/>
          <p:nvPr/>
        </p:nvSpPr>
        <p:spPr>
          <a:xfrm>
            <a:off x="3095974" y="883398"/>
            <a:ext cx="2939353" cy="1305314"/>
          </a:xfrm>
          <a:prstGeom prst="cloud">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3600" dirty="0">
              <a:solidFill>
                <a:srgbClr val="282828"/>
              </a:solidFill>
              <a:latin typeface="MS PGothic" charset="-128"/>
              <a:ea typeface="MS PGothic" charset="-128"/>
              <a:cs typeface="MS PGothic" charset="-128"/>
            </a:endParaRPr>
          </a:p>
        </p:txBody>
      </p:sp>
      <p:pic>
        <p:nvPicPr>
          <p:cNvPr id="10" name="図 28"/>
          <p:cNvPicPr>
            <a:picLocks noChangeAspect="1"/>
          </p:cNvPicPr>
          <p:nvPr/>
        </p:nvPicPr>
        <p:blipFill rotWithShape="1">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19431" t="18262" r="24068" b="17953"/>
          <a:stretch/>
        </p:blipFill>
        <p:spPr>
          <a:xfrm>
            <a:off x="1849093" y="3677104"/>
            <a:ext cx="1324616" cy="1119877"/>
          </a:xfrm>
          <a:prstGeom prst="rect">
            <a:avLst/>
          </a:prstGeom>
        </p:spPr>
      </p:pic>
      <p:cxnSp>
        <p:nvCxnSpPr>
          <p:cNvPr id="11" name="直線コネクタ 29"/>
          <p:cNvCxnSpPr>
            <a:endCxn id="21" idx="0"/>
          </p:cNvCxnSpPr>
          <p:nvPr/>
        </p:nvCxnSpPr>
        <p:spPr>
          <a:xfrm>
            <a:off x="6609844" y="3019283"/>
            <a:ext cx="0" cy="657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30"/>
          <p:cNvSpPr txBox="1"/>
          <p:nvPr/>
        </p:nvSpPr>
        <p:spPr>
          <a:xfrm>
            <a:off x="3195690" y="3583751"/>
            <a:ext cx="595035" cy="338554"/>
          </a:xfrm>
          <a:prstGeom prst="rect">
            <a:avLst/>
          </a:prstGeom>
          <a:noFill/>
        </p:spPr>
        <p:txBody>
          <a:bodyPr wrap="none" rtlCol="0">
            <a:spAutoFit/>
          </a:bodyPr>
          <a:lstStyle/>
          <a:p>
            <a:r>
              <a:rPr kumimoji="1" lang="ja-JP" altLang="en-US" sz="1600">
                <a:solidFill>
                  <a:srgbClr val="0070C0"/>
                </a:solidFill>
                <a:latin typeface="MS PGothic" charset="-128"/>
                <a:ea typeface="MS PGothic" charset="-128"/>
                <a:cs typeface="MS PGothic" charset="-128"/>
              </a:rPr>
              <a:t>社内</a:t>
            </a:r>
            <a:endParaRPr kumimoji="1" lang="ja-JP" altLang="en-US" sz="1600" dirty="0">
              <a:solidFill>
                <a:srgbClr val="0070C0"/>
              </a:solidFill>
              <a:latin typeface="MS PGothic" charset="-128"/>
              <a:ea typeface="MS PGothic" charset="-128"/>
              <a:cs typeface="MS PGothic" charset="-128"/>
            </a:endParaRPr>
          </a:p>
        </p:txBody>
      </p:sp>
      <p:sp>
        <p:nvSpPr>
          <p:cNvPr id="13" name="テキスト ボックス 31"/>
          <p:cNvSpPr txBox="1"/>
          <p:nvPr/>
        </p:nvSpPr>
        <p:spPr>
          <a:xfrm>
            <a:off x="5482051" y="3583751"/>
            <a:ext cx="595035" cy="338554"/>
          </a:xfrm>
          <a:prstGeom prst="rect">
            <a:avLst/>
          </a:prstGeom>
          <a:noFill/>
        </p:spPr>
        <p:txBody>
          <a:bodyPr wrap="none" rtlCol="0">
            <a:spAutoFit/>
          </a:bodyPr>
          <a:lstStyle/>
          <a:p>
            <a:r>
              <a:rPr kumimoji="1" lang="ja-JP" altLang="en-US" sz="1600">
                <a:solidFill>
                  <a:srgbClr val="0070C0"/>
                </a:solidFill>
                <a:latin typeface="MS PGothic" charset="-128"/>
                <a:ea typeface="MS PGothic" charset="-128"/>
                <a:cs typeface="MS PGothic" charset="-128"/>
              </a:rPr>
              <a:t>社外</a:t>
            </a:r>
            <a:endParaRPr kumimoji="1" lang="ja-JP" altLang="en-US" sz="1600" dirty="0">
              <a:solidFill>
                <a:srgbClr val="0070C0"/>
              </a:solidFill>
              <a:latin typeface="MS PGothic" charset="-128"/>
              <a:ea typeface="MS PGothic" charset="-128"/>
              <a:cs typeface="MS PGothic" charset="-128"/>
            </a:endParaRPr>
          </a:p>
        </p:txBody>
      </p:sp>
      <p:sp>
        <p:nvSpPr>
          <p:cNvPr id="14" name="上下矢印 53"/>
          <p:cNvSpPr/>
          <p:nvPr/>
        </p:nvSpPr>
        <p:spPr>
          <a:xfrm rot="16200000">
            <a:off x="3938781" y="3276280"/>
            <a:ext cx="471488" cy="1982402"/>
          </a:xfrm>
          <a:prstGeom prst="up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rgbClr val="005073"/>
              </a:solidFill>
              <a:latin typeface="MS PGothic" charset="-128"/>
              <a:ea typeface="MS PGothic" charset="-128"/>
              <a:cs typeface="MS PGothic" charset="-128"/>
            </a:endParaRPr>
          </a:p>
        </p:txBody>
      </p:sp>
      <p:sp>
        <p:nvSpPr>
          <p:cNvPr id="15" name="円弧 51"/>
          <p:cNvSpPr/>
          <p:nvPr/>
        </p:nvSpPr>
        <p:spPr>
          <a:xfrm rot="16200000">
            <a:off x="4799112" y="3536990"/>
            <a:ext cx="2213123" cy="1692085"/>
          </a:xfrm>
          <a:prstGeom prst="arc">
            <a:avLst>
              <a:gd name="adj1" fmla="val 14565585"/>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3600">
              <a:solidFill>
                <a:srgbClr val="282828"/>
              </a:solidFill>
              <a:latin typeface="MS PGothic" charset="-128"/>
              <a:ea typeface="MS PGothic" charset="-128"/>
              <a:cs typeface="MS PGothic" charset="-128"/>
            </a:endParaRPr>
          </a:p>
        </p:txBody>
      </p:sp>
      <p:sp>
        <p:nvSpPr>
          <p:cNvPr id="16" name="円弧 53"/>
          <p:cNvSpPr/>
          <p:nvPr/>
        </p:nvSpPr>
        <p:spPr>
          <a:xfrm rot="5400000" flipH="1">
            <a:off x="2116079" y="3536990"/>
            <a:ext cx="2213123" cy="1692085"/>
          </a:xfrm>
          <a:prstGeom prst="arc">
            <a:avLst>
              <a:gd name="adj1" fmla="val 14565585"/>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3600">
              <a:solidFill>
                <a:srgbClr val="282828"/>
              </a:solidFill>
              <a:latin typeface="MS PGothic" charset="-128"/>
              <a:ea typeface="MS PGothic" charset="-128"/>
              <a:cs typeface="MS PGothic" charset="-128"/>
            </a:endParaRPr>
          </a:p>
        </p:txBody>
      </p:sp>
      <p:pic>
        <p:nvPicPr>
          <p:cNvPr id="17" name="図 5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8750" y="1161797"/>
            <a:ext cx="2080039" cy="275503"/>
          </a:xfrm>
          <a:prstGeom prst="rect">
            <a:avLst/>
          </a:prstGeom>
        </p:spPr>
      </p:pic>
      <p:sp>
        <p:nvSpPr>
          <p:cNvPr id="18" name="テキスト ボックス 1"/>
          <p:cNvSpPr txBox="1"/>
          <p:nvPr/>
        </p:nvSpPr>
        <p:spPr>
          <a:xfrm>
            <a:off x="7261284" y="4111804"/>
            <a:ext cx="1250662" cy="600164"/>
          </a:xfrm>
          <a:prstGeom prst="rect">
            <a:avLst/>
          </a:prstGeom>
          <a:noFill/>
        </p:spPr>
        <p:txBody>
          <a:bodyPr wrap="none" rtlCol="0">
            <a:spAutoFit/>
          </a:bodyPr>
          <a:lstStyle/>
          <a:p>
            <a:pPr algn="ctr"/>
            <a:r>
              <a:rPr kumimoji="1" lang="ja-JP" altLang="en-US" sz="1650" dirty="0" smtClean="0">
                <a:solidFill>
                  <a:srgbClr val="282828"/>
                </a:solidFill>
                <a:latin typeface="MS PGothic" charset="-128"/>
                <a:ea typeface="MS PGothic" charset="-128"/>
                <a:cs typeface="MS PGothic" charset="-128"/>
              </a:rPr>
              <a:t>自宅、カフェ</a:t>
            </a:r>
            <a:endParaRPr kumimoji="1" lang="en-US" altLang="ja-JP" sz="1650" dirty="0">
              <a:solidFill>
                <a:srgbClr val="282828"/>
              </a:solidFill>
              <a:latin typeface="MS PGothic" charset="-128"/>
              <a:ea typeface="MS PGothic" charset="-128"/>
              <a:cs typeface="MS PGothic" charset="-128"/>
            </a:endParaRPr>
          </a:p>
          <a:p>
            <a:pPr algn="ctr"/>
            <a:r>
              <a:rPr kumimoji="1" lang="ja-JP" altLang="en-US" sz="1650" dirty="0">
                <a:solidFill>
                  <a:srgbClr val="282828"/>
                </a:solidFill>
                <a:latin typeface="MS PGothic" charset="-128"/>
                <a:ea typeface="MS PGothic" charset="-128"/>
                <a:cs typeface="MS PGothic" charset="-128"/>
              </a:rPr>
              <a:t>外出先</a:t>
            </a:r>
          </a:p>
        </p:txBody>
      </p:sp>
      <p:sp>
        <p:nvSpPr>
          <p:cNvPr id="19" name="テキスト ボックス 18"/>
          <p:cNvSpPr txBox="1"/>
          <p:nvPr/>
        </p:nvSpPr>
        <p:spPr>
          <a:xfrm>
            <a:off x="385113" y="3973169"/>
            <a:ext cx="1269899" cy="854080"/>
          </a:xfrm>
          <a:prstGeom prst="rect">
            <a:avLst/>
          </a:prstGeom>
          <a:noFill/>
        </p:spPr>
        <p:txBody>
          <a:bodyPr wrap="none" rtlCol="0">
            <a:spAutoFit/>
          </a:bodyPr>
          <a:lstStyle/>
          <a:p>
            <a:pPr algn="ctr"/>
            <a:r>
              <a:rPr kumimoji="1" lang="ja-JP" altLang="en-US" sz="1650" dirty="0">
                <a:solidFill>
                  <a:srgbClr val="282828"/>
                </a:solidFill>
                <a:latin typeface="MS PGothic" charset="-128"/>
                <a:ea typeface="MS PGothic" charset="-128"/>
                <a:cs typeface="MS PGothic" charset="-128"/>
              </a:rPr>
              <a:t>オフィス</a:t>
            </a:r>
            <a:endParaRPr kumimoji="1" lang="en-US" altLang="ja-JP" sz="1650" dirty="0">
              <a:solidFill>
                <a:srgbClr val="282828"/>
              </a:solidFill>
              <a:latin typeface="MS PGothic" charset="-128"/>
              <a:ea typeface="MS PGothic" charset="-128"/>
              <a:cs typeface="MS PGothic" charset="-128"/>
            </a:endParaRPr>
          </a:p>
          <a:p>
            <a:pPr algn="ctr"/>
            <a:r>
              <a:rPr kumimoji="1" lang="ja-JP" altLang="en-US" sz="1650" dirty="0" smtClean="0">
                <a:solidFill>
                  <a:srgbClr val="282828"/>
                </a:solidFill>
                <a:latin typeface="MS PGothic" charset="-128"/>
                <a:ea typeface="MS PGothic" charset="-128"/>
                <a:cs typeface="MS PGothic" charset="-128"/>
              </a:rPr>
              <a:t>事業所、</a:t>
            </a:r>
            <a:r>
              <a:rPr kumimoji="1" lang="en-US" altLang="ja-JP" sz="1650" dirty="0" smtClean="0">
                <a:solidFill>
                  <a:srgbClr val="282828"/>
                </a:solidFill>
                <a:latin typeface="MS PGothic" charset="-128"/>
                <a:ea typeface="MS PGothic" charset="-128"/>
                <a:cs typeface="MS PGothic" charset="-128"/>
              </a:rPr>
              <a:t/>
            </a:r>
            <a:br>
              <a:rPr kumimoji="1" lang="en-US" altLang="ja-JP" sz="1650" dirty="0" smtClean="0">
                <a:solidFill>
                  <a:srgbClr val="282828"/>
                </a:solidFill>
                <a:latin typeface="MS PGothic" charset="-128"/>
                <a:ea typeface="MS PGothic" charset="-128"/>
                <a:cs typeface="MS PGothic" charset="-128"/>
              </a:rPr>
            </a:br>
            <a:r>
              <a:rPr kumimoji="1" lang="ja-JP" altLang="en-US" sz="1650" dirty="0" smtClean="0">
                <a:solidFill>
                  <a:srgbClr val="282828"/>
                </a:solidFill>
                <a:latin typeface="MS PGothic" charset="-128"/>
                <a:ea typeface="MS PGothic" charset="-128"/>
                <a:cs typeface="MS PGothic" charset="-128"/>
              </a:rPr>
              <a:t>支社 </a:t>
            </a:r>
            <a:r>
              <a:rPr kumimoji="1" lang="en-US" altLang="ja-JP" sz="1650" dirty="0" smtClean="0">
                <a:solidFill>
                  <a:srgbClr val="282828"/>
                </a:solidFill>
                <a:latin typeface="MS PGothic" charset="-128"/>
                <a:ea typeface="MS PGothic" charset="-128"/>
                <a:cs typeface="MS PGothic" charset="-128"/>
              </a:rPr>
              <a:t>/ </a:t>
            </a:r>
            <a:r>
              <a:rPr kumimoji="1" lang="ja-JP" altLang="en-US" sz="1650" dirty="0" smtClean="0">
                <a:solidFill>
                  <a:srgbClr val="282828"/>
                </a:solidFill>
                <a:latin typeface="MS PGothic" charset="-128"/>
                <a:ea typeface="MS PGothic" charset="-128"/>
                <a:cs typeface="MS PGothic" charset="-128"/>
              </a:rPr>
              <a:t>支店</a:t>
            </a:r>
            <a:endParaRPr kumimoji="1" lang="ja-JP" altLang="en-US" sz="1650" dirty="0">
              <a:solidFill>
                <a:srgbClr val="282828"/>
              </a:solidFill>
              <a:latin typeface="MS PGothic" charset="-128"/>
              <a:ea typeface="MS PGothic" charset="-128"/>
              <a:cs typeface="MS PGothic" charset="-128"/>
            </a:endParaRPr>
          </a:p>
        </p:txBody>
      </p:sp>
      <p:sp>
        <p:nvSpPr>
          <p:cNvPr id="20" name="円柱 32"/>
          <p:cNvSpPr/>
          <p:nvPr/>
        </p:nvSpPr>
        <p:spPr>
          <a:xfrm rot="19235001">
            <a:off x="5794429" y="1435613"/>
            <a:ext cx="53380" cy="2788079"/>
          </a:xfrm>
          <a:prstGeom prst="ca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3600" dirty="0">
              <a:solidFill>
                <a:srgbClr val="005073"/>
              </a:solidFill>
              <a:latin typeface="MS PGothic" charset="-128"/>
              <a:ea typeface="MS PGothic" charset="-128"/>
              <a:cs typeface="MS PGothic" charset="-128"/>
            </a:endParaRPr>
          </a:p>
        </p:txBody>
      </p:sp>
      <p:sp>
        <p:nvSpPr>
          <p:cNvPr id="21" name="テキスト ボックス 33"/>
          <p:cNvSpPr txBox="1"/>
          <p:nvPr/>
        </p:nvSpPr>
        <p:spPr>
          <a:xfrm rot="3180482">
            <a:off x="5609805" y="2719029"/>
            <a:ext cx="803425" cy="276999"/>
          </a:xfrm>
          <a:prstGeom prst="rect">
            <a:avLst/>
          </a:prstGeom>
          <a:noFill/>
        </p:spPr>
        <p:txBody>
          <a:bodyPr wrap="none" rtlCol="0">
            <a:spAutoFit/>
          </a:bodyPr>
          <a:lstStyle/>
          <a:p>
            <a:r>
              <a:rPr kumimoji="1" lang="en-US" altLang="ja-JP" sz="1200" dirty="0">
                <a:solidFill>
                  <a:srgbClr val="282828"/>
                </a:solidFill>
                <a:latin typeface="MS PGothic" charset="-128"/>
                <a:ea typeface="MS PGothic" charset="-128"/>
                <a:cs typeface="MS PGothic" charset="-128"/>
              </a:rPr>
              <a:t>VPN</a:t>
            </a:r>
            <a:r>
              <a:rPr kumimoji="1" lang="ja-JP" altLang="en-US" sz="1200" dirty="0">
                <a:solidFill>
                  <a:srgbClr val="282828"/>
                </a:solidFill>
                <a:latin typeface="MS PGothic" charset="-128"/>
                <a:ea typeface="MS PGothic" charset="-128"/>
                <a:cs typeface="MS PGothic" charset="-128"/>
              </a:rPr>
              <a:t>接続</a:t>
            </a:r>
          </a:p>
        </p:txBody>
      </p:sp>
      <p:sp>
        <p:nvSpPr>
          <p:cNvPr id="22" name="角丸四角形吹き出し 35"/>
          <p:cNvSpPr/>
          <p:nvPr/>
        </p:nvSpPr>
        <p:spPr>
          <a:xfrm>
            <a:off x="3356719" y="2945491"/>
            <a:ext cx="1407040" cy="503432"/>
          </a:xfrm>
          <a:prstGeom prst="wedgeRoundRectCallout">
            <a:avLst>
              <a:gd name="adj1" fmla="val -47143"/>
              <a:gd name="adj2" fmla="val -115545"/>
              <a:gd name="adj3" fmla="val 16667"/>
            </a:avLst>
          </a:prstGeom>
          <a:solidFill>
            <a:schemeClr val="bg2"/>
          </a:solidFill>
          <a:ln/>
        </p:spPr>
        <p:style>
          <a:lnRef idx="2">
            <a:schemeClr val="accent4"/>
          </a:lnRef>
          <a:fillRef idx="1">
            <a:schemeClr val="lt1"/>
          </a:fillRef>
          <a:effectRef idx="0">
            <a:schemeClr val="accent4"/>
          </a:effectRef>
          <a:fontRef idx="minor">
            <a:schemeClr val="dk1"/>
          </a:fontRef>
        </p:style>
        <p:txBody>
          <a:bodyPr wrap="none" lIns="36000" rIns="36000" rtlCol="0" anchor="ctr"/>
          <a:lstStyle/>
          <a:p>
            <a:pPr algn="ctr"/>
            <a:r>
              <a:rPr kumimoji="1" lang="en-US" altLang="ja-JP" sz="1400" dirty="0" smtClean="0">
                <a:solidFill>
                  <a:srgbClr val="282828"/>
                </a:solidFill>
                <a:latin typeface="MS PGothic" charset="-128"/>
                <a:ea typeface="MS PGothic" charset="-128"/>
                <a:cs typeface="MS PGothic" charset="-128"/>
              </a:rPr>
              <a:t>DNS</a:t>
            </a:r>
            <a:r>
              <a:rPr kumimoji="1" lang="ja-JP" altLang="en-US" sz="1400" dirty="0" smtClean="0">
                <a:solidFill>
                  <a:srgbClr val="282828"/>
                </a:solidFill>
                <a:latin typeface="MS PGothic" charset="-128"/>
                <a:ea typeface="MS PGothic" charset="-128"/>
                <a:cs typeface="MS PGothic" charset="-128"/>
              </a:rPr>
              <a:t>要求を</a:t>
            </a:r>
            <a:endParaRPr kumimoji="1" lang="en-US" altLang="ja-JP" sz="1400" dirty="0" smtClean="0">
              <a:solidFill>
                <a:srgbClr val="282828"/>
              </a:solidFill>
              <a:latin typeface="MS PGothic" charset="-128"/>
              <a:ea typeface="MS PGothic" charset="-128"/>
              <a:cs typeface="MS PGothic" charset="-128"/>
            </a:endParaRPr>
          </a:p>
          <a:p>
            <a:pPr algn="ctr"/>
            <a:r>
              <a:rPr kumimoji="1" lang="en-US" altLang="ja-JP" sz="1400" dirty="0" smtClean="0">
                <a:solidFill>
                  <a:srgbClr val="282828"/>
                </a:solidFill>
                <a:latin typeface="MS PGothic" charset="-128"/>
                <a:ea typeface="MS PGothic" charset="-128"/>
                <a:cs typeface="MS PGothic" charset="-128"/>
              </a:rPr>
              <a:t>Umbrella</a:t>
            </a:r>
            <a:r>
              <a:rPr kumimoji="1" lang="ja-JP" altLang="en-US" sz="1400" dirty="0" smtClean="0">
                <a:solidFill>
                  <a:srgbClr val="282828"/>
                </a:solidFill>
                <a:latin typeface="MS PGothic" charset="-128"/>
                <a:ea typeface="MS PGothic" charset="-128"/>
                <a:cs typeface="MS PGothic" charset="-128"/>
              </a:rPr>
              <a:t>に転送</a:t>
            </a:r>
            <a:endParaRPr kumimoji="1" lang="en-US" altLang="ja-JP" sz="1400" dirty="0" smtClean="0">
              <a:solidFill>
                <a:srgbClr val="282828"/>
              </a:solidFill>
              <a:latin typeface="MS PGothic" charset="-128"/>
              <a:ea typeface="MS PGothic" charset="-128"/>
              <a:cs typeface="MS PGothic" charset="-128"/>
            </a:endParaRPr>
          </a:p>
        </p:txBody>
      </p:sp>
      <p:grpSp>
        <p:nvGrpSpPr>
          <p:cNvPr id="23" name="図形グループ 63"/>
          <p:cNvGrpSpPr/>
          <p:nvPr/>
        </p:nvGrpSpPr>
        <p:grpSpPr>
          <a:xfrm>
            <a:off x="6426868" y="3390803"/>
            <a:ext cx="1576658" cy="847463"/>
            <a:chOff x="5645057" y="3390803"/>
            <a:chExt cx="1576658" cy="847463"/>
          </a:xfrm>
        </p:grpSpPr>
        <p:pic>
          <p:nvPicPr>
            <p:cNvPr id="24" name="図 10"/>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52212" y1="49618" x2="52212" y2="49618"/>
                          <a14:foregroundMark x1="44248" y1="55725" x2="44248" y2="55725"/>
                          <a14:foregroundMark x1="39823" y1="49618" x2="39823" y2="49618"/>
                        </a14:backgroundRemoval>
                      </a14:imgEffect>
                    </a14:imgLayer>
                  </a14:imgProps>
                </a:ext>
                <a:ext uri="{28A0092B-C50C-407E-A947-70E740481C1C}">
                  <a14:useLocalDpi xmlns:a14="http://schemas.microsoft.com/office/drawing/2010/main"/>
                </a:ext>
              </a:extLst>
            </a:blip>
            <a:srcRect/>
            <a:stretch/>
          </p:blipFill>
          <p:spPr>
            <a:xfrm>
              <a:off x="5645057" y="3813401"/>
              <a:ext cx="365947" cy="424865"/>
            </a:xfrm>
            <a:prstGeom prst="rect">
              <a:avLst/>
            </a:prstGeom>
          </p:spPr>
        </p:pic>
        <p:sp>
          <p:nvSpPr>
            <p:cNvPr id="25" name="テキスト ボックス 46"/>
            <p:cNvSpPr txBox="1"/>
            <p:nvPr/>
          </p:nvSpPr>
          <p:spPr>
            <a:xfrm>
              <a:off x="6278828" y="3390803"/>
              <a:ext cx="942887" cy="584775"/>
            </a:xfrm>
            <a:prstGeom prst="rect">
              <a:avLst/>
            </a:prstGeom>
            <a:noFill/>
          </p:spPr>
          <p:txBody>
            <a:bodyPr wrap="none" rtlCol="0">
              <a:spAutoFit/>
            </a:bodyPr>
            <a:lstStyle/>
            <a:p>
              <a:pPr algn="ctr"/>
              <a:r>
                <a:rPr kumimoji="1" lang="en-US" altLang="ja-JP" sz="1200" dirty="0">
                  <a:solidFill>
                    <a:srgbClr val="282828"/>
                  </a:solidFill>
                  <a:latin typeface="MS PGothic" charset="-128"/>
                  <a:ea typeface="MS PGothic" charset="-128"/>
                  <a:cs typeface="MS PGothic" charset="-128"/>
                </a:rPr>
                <a:t>UMBRELLA</a:t>
              </a:r>
            </a:p>
            <a:p>
              <a:pPr algn="ctr"/>
              <a:r>
                <a:rPr kumimoji="1" lang="ja-JP" altLang="en-US" sz="1000" dirty="0">
                  <a:solidFill>
                    <a:srgbClr val="282828"/>
                  </a:solidFill>
                  <a:latin typeface="MS PGothic" charset="-128"/>
                  <a:ea typeface="MS PGothic" charset="-128"/>
                  <a:cs typeface="MS PGothic" charset="-128"/>
                </a:rPr>
                <a:t>クライアント</a:t>
              </a:r>
              <a:endParaRPr kumimoji="1" lang="en-US" altLang="ja-JP" sz="1000" dirty="0">
                <a:solidFill>
                  <a:srgbClr val="282828"/>
                </a:solidFill>
                <a:latin typeface="MS PGothic" charset="-128"/>
                <a:ea typeface="MS PGothic" charset="-128"/>
                <a:cs typeface="MS PGothic" charset="-128"/>
              </a:endParaRPr>
            </a:p>
            <a:p>
              <a:pPr algn="ctr"/>
              <a:r>
                <a:rPr kumimoji="1" lang="ja-JP" altLang="en-US" sz="1000" dirty="0">
                  <a:solidFill>
                    <a:srgbClr val="282828"/>
                  </a:solidFill>
                  <a:latin typeface="MS PGothic" charset="-128"/>
                  <a:ea typeface="MS PGothic" charset="-128"/>
                  <a:cs typeface="MS PGothic" charset="-128"/>
                </a:rPr>
                <a:t>ソフトウェア</a:t>
              </a:r>
              <a:endParaRPr kumimoji="1" lang="en-US" altLang="ja-JP" sz="1000" dirty="0">
                <a:solidFill>
                  <a:srgbClr val="282828"/>
                </a:solidFill>
                <a:latin typeface="MS PGothic" charset="-128"/>
                <a:ea typeface="MS PGothic" charset="-128"/>
                <a:cs typeface="MS PGothic" charset="-128"/>
              </a:endParaRPr>
            </a:p>
          </p:txBody>
        </p:sp>
      </p:grpSp>
      <p:sp>
        <p:nvSpPr>
          <p:cNvPr id="26" name="直方体 11"/>
          <p:cNvSpPr/>
          <p:nvPr/>
        </p:nvSpPr>
        <p:spPr>
          <a:xfrm>
            <a:off x="4316626" y="1515640"/>
            <a:ext cx="637090" cy="374275"/>
          </a:xfrm>
          <a:prstGeom prst="cub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a:solidFill>
                  <a:srgbClr val="005073"/>
                </a:solidFill>
                <a:latin typeface="MS PGothic" charset="-128"/>
                <a:ea typeface="MS PGothic" charset="-128"/>
                <a:cs typeface="MS PGothic" charset="-128"/>
              </a:rPr>
              <a:t>DNS</a:t>
            </a:r>
            <a:endParaRPr kumimoji="1" lang="ja-JP" altLang="en-US" sz="1400" dirty="0">
              <a:solidFill>
                <a:srgbClr val="005073"/>
              </a:solidFill>
              <a:latin typeface="MS PGothic" charset="-128"/>
              <a:ea typeface="MS PGothic" charset="-128"/>
              <a:cs typeface="MS PGothic" charset="-128"/>
            </a:endParaRPr>
          </a:p>
        </p:txBody>
      </p:sp>
      <p:pic>
        <p:nvPicPr>
          <p:cNvPr id="27" name="Picture 2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88655" y="2114876"/>
            <a:ext cx="1013980" cy="523584"/>
          </a:xfrm>
          <a:prstGeom prst="rect">
            <a:avLst/>
          </a:prstGeom>
        </p:spPr>
      </p:pic>
      <p:cxnSp>
        <p:nvCxnSpPr>
          <p:cNvPr id="28" name="曲線コネクタ 38"/>
          <p:cNvCxnSpPr>
            <a:endCxn id="12" idx="2"/>
          </p:cNvCxnSpPr>
          <p:nvPr/>
        </p:nvCxnSpPr>
        <p:spPr>
          <a:xfrm rot="5400000" flipH="1" flipV="1">
            <a:off x="2450243" y="1810720"/>
            <a:ext cx="1927542" cy="1805225"/>
          </a:xfrm>
          <a:prstGeom prst="curvedConnector2">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0181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465578" y="4609622"/>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26" name="Rectangle 25"/>
          <p:cNvSpPr/>
          <p:nvPr/>
        </p:nvSpPr>
        <p:spPr bwMode="auto">
          <a:xfrm>
            <a:off x="465578" y="4241385"/>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27" name="Rectangle 26"/>
          <p:cNvSpPr/>
          <p:nvPr/>
        </p:nvSpPr>
        <p:spPr bwMode="auto">
          <a:xfrm>
            <a:off x="4819405" y="2467068"/>
            <a:ext cx="3993295"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28" name="Rectangle 27"/>
          <p:cNvSpPr/>
          <p:nvPr/>
        </p:nvSpPr>
        <p:spPr bwMode="auto">
          <a:xfrm>
            <a:off x="4819405" y="2821756"/>
            <a:ext cx="3993295"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29" name="Rectangle 28"/>
          <p:cNvSpPr/>
          <p:nvPr/>
        </p:nvSpPr>
        <p:spPr bwMode="auto">
          <a:xfrm>
            <a:off x="4819405" y="3176443"/>
            <a:ext cx="3993295"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0" name="Rectangle 29"/>
          <p:cNvSpPr/>
          <p:nvPr/>
        </p:nvSpPr>
        <p:spPr bwMode="auto">
          <a:xfrm>
            <a:off x="465578" y="2112378"/>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1" name="Rectangle 30"/>
          <p:cNvSpPr/>
          <p:nvPr/>
        </p:nvSpPr>
        <p:spPr bwMode="auto">
          <a:xfrm>
            <a:off x="465578" y="2467068"/>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2" name="Rectangle 31"/>
          <p:cNvSpPr/>
          <p:nvPr/>
        </p:nvSpPr>
        <p:spPr bwMode="auto">
          <a:xfrm>
            <a:off x="465578" y="2821756"/>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3" name="Rectangle 32"/>
          <p:cNvSpPr/>
          <p:nvPr/>
        </p:nvSpPr>
        <p:spPr bwMode="auto">
          <a:xfrm>
            <a:off x="465578" y="3176443"/>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4" name="Rectangle 33"/>
          <p:cNvSpPr/>
          <p:nvPr/>
        </p:nvSpPr>
        <p:spPr bwMode="auto">
          <a:xfrm>
            <a:off x="465578" y="3531132"/>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5" name="Rectangle 34"/>
          <p:cNvSpPr/>
          <p:nvPr/>
        </p:nvSpPr>
        <p:spPr bwMode="auto">
          <a:xfrm>
            <a:off x="465578" y="3885820"/>
            <a:ext cx="3898736" cy="264596"/>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en-US" sz="2700" b="0" i="0" u="none" strike="noStrike" kern="0" cap="none" spc="0" normalizeH="0" baseline="0" noProof="0" dirty="0" smtClean="0">
              <a:ln>
                <a:noFill/>
              </a:ln>
              <a:solidFill>
                <a:srgbClr val="A5A5A5"/>
              </a:solidFill>
              <a:effectLst/>
              <a:uLnTx/>
              <a:uFillTx/>
              <a:latin typeface="MS PGothic" charset="-128"/>
              <a:ea typeface="MS PGothic" charset="-128"/>
              <a:cs typeface="MS PGothic" charset="-128"/>
            </a:endParaRPr>
          </a:p>
        </p:txBody>
      </p:sp>
      <p:sp>
        <p:nvSpPr>
          <p:cNvPr id="36" name="Title 1"/>
          <p:cNvSpPr txBox="1">
            <a:spLocks/>
          </p:cNvSpPr>
          <p:nvPr/>
        </p:nvSpPr>
        <p:spPr>
          <a:xfrm>
            <a:off x="229703" y="226314"/>
            <a:ext cx="8580923" cy="603504"/>
          </a:xfrm>
          <a:prstGeom prst="rect">
            <a:avLst/>
          </a:prstGeom>
        </p:spPr>
        <p:txBody>
          <a:bodyPr/>
          <a:lstStyle>
            <a:lvl1pPr algn="l" defTabSz="685800" rtl="0" eaLnBrk="1" latinLnBrk="0" hangingPunct="1">
              <a:lnSpc>
                <a:spcPct val="80000"/>
              </a:lnSpc>
              <a:spcBef>
                <a:spcPct val="0"/>
              </a:spcBef>
              <a:buNone/>
              <a:defRPr lang="en-US" sz="2474" b="0" i="0" kern="1200" baseline="0" dirty="0">
                <a:solidFill>
                  <a:schemeClr val="accent1"/>
                </a:solidFill>
                <a:latin typeface="Proxima Nova Light" charset="0"/>
                <a:ea typeface="Proxima Nova Light" charset="0"/>
                <a:cs typeface="Proxima Nova Light" charset="0"/>
              </a:defRPr>
            </a:lvl1pPr>
          </a:lstStyle>
          <a:p>
            <a:pPr fontAlgn="auto">
              <a:spcAft>
                <a:spcPts val="0"/>
              </a:spcAft>
            </a:pPr>
            <a:r>
              <a:rPr lang="en-US" altLang="ja-JP" smtClean="0">
                <a:solidFill>
                  <a:srgbClr val="000000"/>
                </a:solidFill>
                <a:latin typeface="MS PGothic" charset="-128"/>
                <a:ea typeface="MS PGothic" charset="-128"/>
                <a:cs typeface="MS PGothic" charset="-128"/>
              </a:rPr>
              <a:t>MX </a:t>
            </a:r>
            <a:r>
              <a:rPr lang="ja-JP" altLang="en-US" smtClean="0">
                <a:solidFill>
                  <a:srgbClr val="000000"/>
                </a:solidFill>
                <a:latin typeface="MS PGothic" charset="-128"/>
                <a:ea typeface="MS PGothic" charset="-128"/>
                <a:cs typeface="MS PGothic" charset="-128"/>
              </a:rPr>
              <a:t>セキュリティ アプライアンス　：ライセンス</a:t>
            </a:r>
            <a:endParaRPr lang="ja-JP" altLang="en-US">
              <a:solidFill>
                <a:srgbClr val="000000"/>
              </a:solidFill>
              <a:latin typeface="MS PGothic" charset="-128"/>
              <a:ea typeface="MS PGothic" charset="-128"/>
              <a:cs typeface="MS PGothic" charset="-128"/>
            </a:endParaRPr>
          </a:p>
        </p:txBody>
      </p:sp>
      <p:pic>
        <p:nvPicPr>
          <p:cNvPr id="37" name="Picture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251" y="1264533"/>
            <a:ext cx="1233373" cy="529523"/>
          </a:xfrm>
          <a:prstGeom prst="rect">
            <a:avLst/>
          </a:prstGeom>
        </p:spPr>
      </p:pic>
      <p:cxnSp>
        <p:nvCxnSpPr>
          <p:cNvPr id="38" name="Straight Connector 37"/>
          <p:cNvCxnSpPr/>
          <p:nvPr/>
        </p:nvCxnSpPr>
        <p:spPr bwMode="auto">
          <a:xfrm>
            <a:off x="4585365" y="1181510"/>
            <a:ext cx="0" cy="3460019"/>
          </a:xfrm>
          <a:prstGeom prst="line">
            <a:avLst/>
          </a:prstGeom>
          <a:solidFill>
            <a:srgbClr val="65B144"/>
          </a:solidFill>
          <a:ln w="9525" cap="flat" cmpd="sng" algn="ctr">
            <a:solidFill>
              <a:srgbClr val="FFFFFF">
                <a:lumMod val="75000"/>
              </a:srgbClr>
            </a:solidFill>
            <a:prstDash val="solid"/>
            <a:round/>
            <a:headEnd type="none" w="med" len="med"/>
            <a:tailEnd type="none" w="med" len="med"/>
          </a:ln>
          <a:effectLst/>
        </p:spPr>
      </p:cxnSp>
      <p:sp>
        <p:nvSpPr>
          <p:cNvPr id="39" name="TextBox 38"/>
          <p:cNvSpPr txBox="1"/>
          <p:nvPr/>
        </p:nvSpPr>
        <p:spPr>
          <a:xfrm>
            <a:off x="1670392" y="1343504"/>
            <a:ext cx="2620574" cy="377024"/>
          </a:xfrm>
          <a:prstGeom prst="rect">
            <a:avLst/>
          </a:prstGeom>
          <a:noFill/>
        </p:spPr>
        <p:txBody>
          <a:bodyPr wrap="square" lIns="68577" tIns="34289" rIns="68577" bIns="34289" rtlCol="0">
            <a:spAutoFit/>
          </a:bodyPr>
          <a:lstStyle/>
          <a:p>
            <a:pPr defTabSz="685800" fontAlgn="auto">
              <a:spcBef>
                <a:spcPts val="0"/>
              </a:spcBef>
              <a:spcAft>
                <a:spcPts val="0"/>
              </a:spcAft>
            </a:pPr>
            <a:r>
              <a:rPr lang="en-US" altLang="ja-JP" sz="2000" b="1" dirty="0" smtClean="0">
                <a:solidFill>
                  <a:srgbClr val="000000"/>
                </a:solidFill>
                <a:latin typeface="MS PGothic" charset="-128"/>
                <a:ea typeface="MS PGothic" charset="-128"/>
                <a:cs typeface="MS PGothic" charset="-128"/>
              </a:rPr>
              <a:t>Enterprise </a:t>
            </a:r>
            <a:r>
              <a:rPr lang="ja-JP" altLang="en-US" sz="2000" b="1" dirty="0" smtClean="0">
                <a:solidFill>
                  <a:srgbClr val="000000"/>
                </a:solidFill>
                <a:latin typeface="MS PGothic" charset="-128"/>
                <a:ea typeface="MS PGothic" charset="-128"/>
                <a:cs typeface="MS PGothic" charset="-128"/>
              </a:rPr>
              <a:t>ライセンス</a:t>
            </a:r>
            <a:endParaRPr lang="ja-JP" altLang="en-US" sz="2000" b="1" dirty="0">
              <a:solidFill>
                <a:srgbClr val="000000"/>
              </a:solidFill>
              <a:latin typeface="MS PGothic" charset="-128"/>
              <a:ea typeface="MS PGothic" charset="-128"/>
              <a:cs typeface="MS PGothic" charset="-128"/>
            </a:endParaRPr>
          </a:p>
        </p:txBody>
      </p:sp>
      <p:pic>
        <p:nvPicPr>
          <p:cNvPr id="40" name="Picture 3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1077" y="1264533"/>
            <a:ext cx="1233373" cy="529523"/>
          </a:xfrm>
          <a:prstGeom prst="rect">
            <a:avLst/>
          </a:prstGeom>
        </p:spPr>
      </p:pic>
      <p:sp>
        <p:nvSpPr>
          <p:cNvPr id="41" name="TextBox 40"/>
          <p:cNvSpPr txBox="1"/>
          <p:nvPr/>
        </p:nvSpPr>
        <p:spPr>
          <a:xfrm>
            <a:off x="6190052" y="1238920"/>
            <a:ext cx="2620574" cy="684801"/>
          </a:xfrm>
          <a:prstGeom prst="rect">
            <a:avLst/>
          </a:prstGeom>
          <a:noFill/>
        </p:spPr>
        <p:txBody>
          <a:bodyPr wrap="square" lIns="68577" tIns="34289" rIns="68577" bIns="34289" rtlCol="0">
            <a:spAutoFit/>
          </a:bodyPr>
          <a:lstStyle/>
          <a:p>
            <a:pPr defTabSz="685800" fontAlgn="auto">
              <a:spcBef>
                <a:spcPts val="0"/>
              </a:spcBef>
              <a:spcAft>
                <a:spcPts val="0"/>
              </a:spcAft>
            </a:pPr>
            <a:r>
              <a:rPr lang="en-US" altLang="ja-JP" sz="2000" b="1" dirty="0" smtClean="0">
                <a:solidFill>
                  <a:srgbClr val="000000"/>
                </a:solidFill>
                <a:latin typeface="MS PGothic" charset="-128"/>
                <a:ea typeface="MS PGothic" charset="-128"/>
                <a:cs typeface="MS PGothic" charset="-128"/>
              </a:rPr>
              <a:t>Advanced Security </a:t>
            </a:r>
          </a:p>
          <a:p>
            <a:pPr defTabSz="685800" fontAlgn="auto">
              <a:spcBef>
                <a:spcPts val="0"/>
              </a:spcBef>
              <a:spcAft>
                <a:spcPts val="0"/>
              </a:spcAft>
            </a:pPr>
            <a:r>
              <a:rPr lang="ja-JP" altLang="en-US" sz="2000" b="1" dirty="0" smtClean="0">
                <a:solidFill>
                  <a:srgbClr val="000000"/>
                </a:solidFill>
                <a:latin typeface="MS PGothic" charset="-128"/>
                <a:ea typeface="MS PGothic" charset="-128"/>
                <a:cs typeface="MS PGothic" charset="-128"/>
              </a:rPr>
              <a:t>ライセンス</a:t>
            </a:r>
            <a:endParaRPr lang="ja-JP" altLang="en-US" sz="2000" b="1" dirty="0">
              <a:solidFill>
                <a:srgbClr val="000000"/>
              </a:solidFill>
              <a:latin typeface="MS PGothic" charset="-128"/>
              <a:ea typeface="MS PGothic" charset="-128"/>
              <a:cs typeface="MS PGothic" charset="-128"/>
            </a:endParaRPr>
          </a:p>
        </p:txBody>
      </p:sp>
      <p:sp>
        <p:nvSpPr>
          <p:cNvPr id="42" name="TextBox 41"/>
          <p:cNvSpPr txBox="1"/>
          <p:nvPr/>
        </p:nvSpPr>
        <p:spPr>
          <a:xfrm>
            <a:off x="454026" y="2112378"/>
            <a:ext cx="3860645" cy="2803330"/>
          </a:xfrm>
          <a:prstGeom prst="rect">
            <a:avLst/>
          </a:prstGeom>
          <a:noFill/>
        </p:spPr>
        <p:txBody>
          <a:bodyPr wrap="square" lIns="68577" tIns="34289" rIns="68577" bIns="34289" rtlCol="0">
            <a:spAutoFit/>
          </a:bodyPr>
          <a:lstStyle/>
          <a:p>
            <a:pPr defTabSz="685800" fontAlgn="auto">
              <a:spcBef>
                <a:spcPts val="0"/>
              </a:spcBef>
              <a:spcAft>
                <a:spcPts val="1350"/>
              </a:spcAft>
            </a:pPr>
            <a:r>
              <a:rPr lang="ja-JP" altLang="en-US" sz="1200" dirty="0">
                <a:solidFill>
                  <a:srgbClr val="595959"/>
                </a:solidFill>
                <a:latin typeface="MS PGothic" charset="-128"/>
                <a:ea typeface="MS PGothic" charset="-128"/>
                <a:cs typeface="MS PGothic" charset="-128"/>
              </a:rPr>
              <a:t>ステートフル ファイアウォール</a:t>
            </a:r>
          </a:p>
          <a:p>
            <a:pPr defTabSz="685800" fontAlgn="auto">
              <a:spcBef>
                <a:spcPts val="0"/>
              </a:spcBef>
              <a:spcAft>
                <a:spcPts val="1350"/>
              </a:spcAft>
            </a:pPr>
            <a:r>
              <a:rPr lang="ja-JP" altLang="en-US" sz="1200" dirty="0">
                <a:solidFill>
                  <a:srgbClr val="595959"/>
                </a:solidFill>
                <a:latin typeface="MS PGothic" charset="-128"/>
                <a:ea typeface="MS PGothic" charset="-128"/>
                <a:cs typeface="MS PGothic" charset="-128"/>
              </a:rPr>
              <a:t>サイト間 </a:t>
            </a:r>
            <a:r>
              <a:rPr lang="en-US" altLang="ja-JP" sz="1200" dirty="0">
                <a:solidFill>
                  <a:srgbClr val="595959"/>
                </a:solidFill>
                <a:latin typeface="MS PGothic" charset="-128"/>
                <a:ea typeface="MS PGothic" charset="-128"/>
                <a:cs typeface="MS PGothic" charset="-128"/>
              </a:rPr>
              <a:t>VPN</a:t>
            </a:r>
          </a:p>
          <a:p>
            <a:pPr defTabSz="685800" fontAlgn="auto">
              <a:spcBef>
                <a:spcPts val="0"/>
              </a:spcBef>
              <a:spcAft>
                <a:spcPts val="1350"/>
              </a:spcAft>
            </a:pPr>
            <a:r>
              <a:rPr lang="ja-JP" altLang="en-US" sz="1200" dirty="0">
                <a:solidFill>
                  <a:srgbClr val="595959"/>
                </a:solidFill>
                <a:latin typeface="MS PGothic" charset="-128"/>
                <a:ea typeface="MS PGothic" charset="-128"/>
                <a:cs typeface="MS PGothic" charset="-128"/>
              </a:rPr>
              <a:t>ブランチ ルーティング</a:t>
            </a:r>
          </a:p>
          <a:p>
            <a:pPr defTabSz="685800" fontAlgn="auto">
              <a:spcBef>
                <a:spcPts val="0"/>
              </a:spcBef>
              <a:spcAft>
                <a:spcPts val="1350"/>
              </a:spcAft>
            </a:pPr>
            <a:r>
              <a:rPr lang="ja-JP" altLang="en-US" sz="1200" dirty="0">
                <a:solidFill>
                  <a:srgbClr val="595959"/>
                </a:solidFill>
                <a:latin typeface="MS PGothic" charset="-128"/>
                <a:ea typeface="MS PGothic" charset="-128"/>
                <a:cs typeface="MS PGothic" charset="-128"/>
              </a:rPr>
              <a:t>リンク </a:t>
            </a:r>
            <a:r>
              <a:rPr lang="ja-JP" altLang="en-US" sz="1200" dirty="0" smtClean="0">
                <a:solidFill>
                  <a:srgbClr val="595959"/>
                </a:solidFill>
                <a:latin typeface="MS PGothic" charset="-128"/>
                <a:ea typeface="MS PGothic" charset="-128"/>
                <a:cs typeface="MS PGothic" charset="-128"/>
              </a:rPr>
              <a:t>ボンディング</a:t>
            </a:r>
            <a:r>
              <a:rPr lang="en-US" altLang="ja-JP" sz="1200" dirty="0" smtClean="0">
                <a:solidFill>
                  <a:srgbClr val="595959"/>
                </a:solidFill>
                <a:latin typeface="MS PGothic" charset="-128"/>
                <a:ea typeface="MS PGothic" charset="-128"/>
                <a:cs typeface="MS PGothic" charset="-128"/>
              </a:rPr>
              <a:t> / </a:t>
            </a:r>
            <a:r>
              <a:rPr lang="ja-JP" altLang="en-US" sz="1200" dirty="0" smtClean="0">
                <a:solidFill>
                  <a:srgbClr val="595959"/>
                </a:solidFill>
                <a:latin typeface="MS PGothic" charset="-128"/>
                <a:ea typeface="MS PGothic" charset="-128"/>
                <a:cs typeface="MS PGothic" charset="-128"/>
              </a:rPr>
              <a:t>フェール</a:t>
            </a:r>
            <a:r>
              <a:rPr lang="en-US" altLang="ja-JP" sz="1200" dirty="0" smtClean="0">
                <a:solidFill>
                  <a:srgbClr val="595959"/>
                </a:solidFill>
                <a:latin typeface="MS PGothic" charset="-128"/>
                <a:ea typeface="MS PGothic" charset="-128"/>
                <a:cs typeface="MS PGothic" charset="-128"/>
              </a:rPr>
              <a:t> </a:t>
            </a:r>
            <a:r>
              <a:rPr lang="ja-JP" altLang="en-US" sz="1200" dirty="0" smtClean="0">
                <a:solidFill>
                  <a:srgbClr val="595959"/>
                </a:solidFill>
                <a:latin typeface="MS PGothic" charset="-128"/>
                <a:ea typeface="MS PGothic" charset="-128"/>
                <a:cs typeface="MS PGothic" charset="-128"/>
              </a:rPr>
              <a:t>オーバー</a:t>
            </a:r>
            <a:endParaRPr lang="ja-JP" altLang="en-US" sz="1200" dirty="0">
              <a:solidFill>
                <a:srgbClr val="595959"/>
              </a:solidFill>
              <a:latin typeface="MS PGothic" charset="-128"/>
              <a:ea typeface="MS PGothic" charset="-128"/>
              <a:cs typeface="MS PGothic" charset="-128"/>
            </a:endParaRPr>
          </a:p>
          <a:p>
            <a:pPr defTabSz="685800" fontAlgn="auto">
              <a:spcBef>
                <a:spcPts val="0"/>
              </a:spcBef>
              <a:spcAft>
                <a:spcPts val="1350"/>
              </a:spcAft>
            </a:pPr>
            <a:r>
              <a:rPr lang="ja-JP" altLang="en-US" sz="1200" dirty="0">
                <a:solidFill>
                  <a:srgbClr val="595959"/>
                </a:solidFill>
                <a:latin typeface="MS PGothic" charset="-128"/>
                <a:ea typeface="MS PGothic" charset="-128"/>
                <a:cs typeface="MS PGothic" charset="-128"/>
              </a:rPr>
              <a:t>アプリケーション制御</a:t>
            </a:r>
          </a:p>
          <a:p>
            <a:pPr defTabSz="685800" fontAlgn="auto">
              <a:spcBef>
                <a:spcPts val="0"/>
              </a:spcBef>
              <a:spcAft>
                <a:spcPts val="1350"/>
              </a:spcAft>
            </a:pPr>
            <a:r>
              <a:rPr lang="en-US" altLang="ja-JP" sz="1200" dirty="0">
                <a:solidFill>
                  <a:srgbClr val="595959"/>
                </a:solidFill>
                <a:latin typeface="MS PGothic" charset="-128"/>
                <a:ea typeface="MS PGothic" charset="-128"/>
                <a:cs typeface="MS PGothic" charset="-128"/>
              </a:rPr>
              <a:t>Web </a:t>
            </a:r>
            <a:r>
              <a:rPr lang="ja-JP" altLang="en-US" sz="1200" dirty="0">
                <a:solidFill>
                  <a:srgbClr val="595959"/>
                </a:solidFill>
                <a:latin typeface="MS PGothic" charset="-128"/>
                <a:ea typeface="MS PGothic" charset="-128"/>
                <a:cs typeface="MS PGothic" charset="-128"/>
              </a:rPr>
              <a:t>キャッシング</a:t>
            </a:r>
          </a:p>
          <a:p>
            <a:pPr defTabSz="685800" fontAlgn="auto">
              <a:spcBef>
                <a:spcPts val="0"/>
              </a:spcBef>
              <a:spcAft>
                <a:spcPts val="1350"/>
              </a:spcAft>
            </a:pPr>
            <a:r>
              <a:rPr lang="ja-JP" altLang="en-US" sz="1200" dirty="0">
                <a:solidFill>
                  <a:srgbClr val="595959"/>
                </a:solidFill>
                <a:latin typeface="MS PGothic" charset="-128"/>
                <a:ea typeface="MS PGothic" charset="-128"/>
                <a:cs typeface="MS PGothic" charset="-128"/>
              </a:rPr>
              <a:t>クライアント </a:t>
            </a:r>
            <a:r>
              <a:rPr lang="en-US" altLang="ja-JP" sz="1200" dirty="0">
                <a:solidFill>
                  <a:srgbClr val="595959"/>
                </a:solidFill>
                <a:latin typeface="MS PGothic" charset="-128"/>
                <a:ea typeface="MS PGothic" charset="-128"/>
                <a:cs typeface="MS PGothic" charset="-128"/>
              </a:rPr>
              <a:t>VPN</a:t>
            </a:r>
            <a:endParaRPr lang="en-US" altLang="ja-JP" sz="1200" dirty="0">
              <a:solidFill>
                <a:srgbClr val="A5A5A5">
                  <a:lumMod val="50000"/>
                </a:srgbClr>
              </a:solidFill>
              <a:latin typeface="MS PGothic" charset="-128"/>
              <a:ea typeface="MS PGothic" charset="-128"/>
              <a:cs typeface="MS PGothic" charset="-128"/>
            </a:endParaRPr>
          </a:p>
          <a:p>
            <a:pPr defTabSz="685800" fontAlgn="auto">
              <a:spcBef>
                <a:spcPts val="0"/>
              </a:spcBef>
              <a:spcAft>
                <a:spcPts val="1350"/>
              </a:spcAft>
            </a:pPr>
            <a:r>
              <a:rPr lang="en-US" altLang="ja-JP" sz="1200" dirty="0">
                <a:solidFill>
                  <a:srgbClr val="A5A5A5">
                    <a:lumMod val="50000"/>
                  </a:srgbClr>
                </a:solidFill>
                <a:latin typeface="MS PGothic" charset="-128"/>
                <a:ea typeface="MS PGothic" charset="-128"/>
                <a:cs typeface="MS PGothic" charset="-128"/>
              </a:rPr>
              <a:t>SD-WAN</a:t>
            </a:r>
            <a:endParaRPr lang="en-US" altLang="ja-JP" sz="1200" dirty="0">
              <a:solidFill>
                <a:srgbClr val="595959"/>
              </a:solidFill>
              <a:latin typeface="MS PGothic" charset="-128"/>
              <a:ea typeface="MS PGothic" charset="-128"/>
              <a:cs typeface="MS PGothic" charset="-128"/>
            </a:endParaRPr>
          </a:p>
        </p:txBody>
      </p:sp>
      <p:sp>
        <p:nvSpPr>
          <p:cNvPr id="43" name="TextBox 42"/>
          <p:cNvSpPr txBox="1"/>
          <p:nvPr/>
        </p:nvSpPr>
        <p:spPr>
          <a:xfrm>
            <a:off x="5594833" y="3603350"/>
            <a:ext cx="234674" cy="346247"/>
          </a:xfrm>
          <a:prstGeom prst="rect">
            <a:avLst/>
          </a:prstGeom>
          <a:noFill/>
        </p:spPr>
        <p:txBody>
          <a:bodyPr wrap="none" lIns="68577" tIns="34289" rIns="68577" bIns="34289" rtlCol="0">
            <a:spAutoFit/>
          </a:bodyPr>
          <a:lstStyle/>
          <a:p>
            <a:pPr defTabSz="685800" fontAlgn="auto">
              <a:spcBef>
                <a:spcPts val="0"/>
              </a:spcBef>
              <a:spcAft>
                <a:spcPts val="0"/>
              </a:spcAft>
            </a:pPr>
            <a:r>
              <a:rPr lang="en-US" altLang="ja-JP" dirty="0" smtClean="0">
                <a:solidFill>
                  <a:srgbClr val="A5A5A5"/>
                </a:solidFill>
                <a:latin typeface="MS PGothic" charset="-128"/>
                <a:ea typeface="MS PGothic" charset="-128"/>
                <a:cs typeface="MS PGothic" charset="-128"/>
              </a:rPr>
              <a:t>`</a:t>
            </a:r>
            <a:endParaRPr lang="ja-JP" altLang="en-US" dirty="0">
              <a:solidFill>
                <a:srgbClr val="A5A5A5"/>
              </a:solidFill>
              <a:latin typeface="MS PGothic" charset="-128"/>
              <a:ea typeface="MS PGothic" charset="-128"/>
              <a:cs typeface="MS PGothic" charset="-128"/>
            </a:endParaRPr>
          </a:p>
        </p:txBody>
      </p:sp>
      <p:grpSp>
        <p:nvGrpSpPr>
          <p:cNvPr id="44" name="Group 43"/>
          <p:cNvGrpSpPr/>
          <p:nvPr/>
        </p:nvGrpSpPr>
        <p:grpSpPr>
          <a:xfrm>
            <a:off x="4821076" y="2112378"/>
            <a:ext cx="3993296" cy="1669977"/>
            <a:chOff x="6426513" y="2376221"/>
            <a:chExt cx="5324394" cy="2226636"/>
          </a:xfrm>
        </p:grpSpPr>
        <p:sp>
          <p:nvSpPr>
            <p:cNvPr id="45" name="Rectangle 44"/>
            <p:cNvSpPr/>
            <p:nvPr/>
          </p:nvSpPr>
          <p:spPr>
            <a:xfrm>
              <a:off x="6426513" y="2376221"/>
              <a:ext cx="5322159" cy="1802200"/>
            </a:xfrm>
            <a:prstGeom prst="rect">
              <a:avLst/>
            </a:prstGeom>
          </p:spPr>
          <p:txBody>
            <a:bodyPr wrap="square" lIns="68577" tIns="34289" rIns="68577" bIns="34289">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すべての </a:t>
              </a:r>
              <a:r>
                <a:rPr kumimoji="0" lang="en-US" altLang="ja-JP" sz="12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Enterprise </a:t>
              </a:r>
              <a:r>
                <a:rPr kumimoji="0" lang="ja-JP" altLang="en-US" sz="1200" b="1"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機能に加え、次の機能を提供</a:t>
              </a:r>
            </a:p>
            <a:p>
              <a:pPr marL="0" marR="0" lvl="0" indent="0" defTabSz="6858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685800" eaLnBrk="1" fontAlgn="auto" latinLnBrk="0" hangingPunct="1">
                <a:lnSpc>
                  <a:spcPct val="100000"/>
                </a:lnSpc>
                <a:spcBef>
                  <a:spcPts val="0"/>
                </a:spcBef>
                <a:spcAft>
                  <a:spcPts val="1350"/>
                </a:spcAft>
                <a:buClrTx/>
                <a:buSzTx/>
                <a:buFontTx/>
                <a:buNone/>
                <a:tabLst/>
                <a:defRPr/>
              </a:pPr>
              <a:r>
                <a:rPr kumimoji="0" lang="ja-JP" altLang="en-US"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コンテンツ フィルタリング（</a:t>
              </a:r>
              <a:r>
                <a:rPr kumimoji="0" lang="en-US" altLang="ja-JP"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Google </a:t>
              </a:r>
              <a:r>
                <a:rPr kumimoji="0" lang="en-US" altLang="ja-JP" sz="1200" b="0" i="0" u="none" strike="noStrike" kern="0" cap="none" spc="0" normalizeH="0" baseline="0" noProof="0" dirty="0" err="1" smtClean="0">
                  <a:ln>
                    <a:noFill/>
                  </a:ln>
                  <a:solidFill>
                    <a:srgbClr val="595959"/>
                  </a:solidFill>
                  <a:effectLst/>
                  <a:uLnTx/>
                  <a:uFillTx/>
                  <a:latin typeface="MS PGothic" charset="-128"/>
                  <a:ea typeface="MS PGothic" charset="-128"/>
                  <a:cs typeface="MS PGothic" charset="-128"/>
                </a:rPr>
                <a:t>SafeSearch</a:t>
              </a:r>
              <a:r>
                <a:rPr kumimoji="0" lang="en-US" altLang="ja-JP"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 </a:t>
              </a:r>
              <a:r>
                <a:rPr kumimoji="0" lang="ja-JP" altLang="en-US"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による）</a:t>
              </a:r>
            </a:p>
            <a:p>
              <a:pPr marL="0" marR="0" lvl="0" indent="0" defTabSz="685800" eaLnBrk="1" fontAlgn="auto" latinLnBrk="0" hangingPunct="1">
                <a:lnSpc>
                  <a:spcPct val="100000"/>
                </a:lnSpc>
                <a:spcBef>
                  <a:spcPts val="0"/>
                </a:spcBef>
                <a:spcAft>
                  <a:spcPts val="1350"/>
                </a:spcAft>
                <a:buClrTx/>
                <a:buSzTx/>
                <a:buFontTx/>
                <a:buNone/>
                <a:tabLst/>
                <a:defRPr/>
              </a:pPr>
              <a:r>
                <a:rPr kumimoji="0" lang="en-US" altLang="ja-JP"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Cisco AMP Anti-Malware</a:t>
              </a:r>
            </a:p>
            <a:p>
              <a:pPr marL="0" marR="0" lvl="0" indent="0" defTabSz="685800" eaLnBrk="1" fontAlgn="auto" latinLnBrk="0" hangingPunct="1">
                <a:lnSpc>
                  <a:spcPct val="100000"/>
                </a:lnSpc>
                <a:spcBef>
                  <a:spcPts val="0"/>
                </a:spcBef>
                <a:spcAft>
                  <a:spcPts val="1350"/>
                </a:spcAft>
                <a:buClrTx/>
                <a:buSzTx/>
                <a:buFontTx/>
                <a:buNone/>
                <a:tabLst/>
                <a:defRPr/>
              </a:pPr>
              <a:r>
                <a:rPr kumimoji="0" lang="en-US" altLang="ja-JP"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Snort IPS/IDS (</a:t>
              </a:r>
              <a:r>
                <a:rPr kumimoji="0" lang="en-US" altLang="ja-JP" sz="1200" b="0" i="0" u="none" strike="noStrike" kern="0" cap="none" spc="0" normalizeH="0" baseline="0" noProof="0" dirty="0" err="1" smtClean="0">
                  <a:ln>
                    <a:noFill/>
                  </a:ln>
                  <a:solidFill>
                    <a:srgbClr val="595959"/>
                  </a:solidFill>
                  <a:effectLst/>
                  <a:uLnTx/>
                  <a:uFillTx/>
                  <a:latin typeface="MS PGothic" charset="-128"/>
                  <a:ea typeface="MS PGothic" charset="-128"/>
                  <a:cs typeface="MS PGothic" charset="-128"/>
                </a:rPr>
                <a:t>SourceFire</a:t>
              </a:r>
              <a:r>
                <a:rPr kumimoji="0" lang="en-US" altLang="ja-JP"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a:t>
              </a:r>
            </a:p>
          </p:txBody>
        </p:sp>
        <p:sp>
          <p:nvSpPr>
            <p:cNvPr id="46" name="Rectangle 45"/>
            <p:cNvSpPr/>
            <p:nvPr/>
          </p:nvSpPr>
          <p:spPr bwMode="auto">
            <a:xfrm>
              <a:off x="6426514" y="4250062"/>
              <a:ext cx="5324393" cy="352795"/>
            </a:xfrm>
            <a:prstGeom prst="rect">
              <a:avLst/>
            </a:prstGeom>
            <a:solidFill>
              <a:srgbClr val="FFFFFF">
                <a:lumMod val="85000"/>
              </a:srgbClr>
            </a:solidFill>
            <a:ln w="9525" cap="flat" cmpd="sng" algn="ctr">
              <a:noFill/>
              <a:prstDash val="solid"/>
              <a:round/>
              <a:headEnd type="none" w="med" len="med"/>
              <a:tailEnd type="none" w="med" len="med"/>
            </a:ln>
            <a:effectLst/>
          </p:spPr>
          <p:txBody>
            <a:bodyPr vert="horz" wrap="square" lIns="68577" tIns="34289" rIns="68577" bIns="34289"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1350"/>
                </a:spcAft>
                <a:buClrTx/>
                <a:buSzTx/>
                <a:buFontTx/>
                <a:buNone/>
                <a:tabLst/>
                <a:defRPr/>
              </a:pPr>
              <a:r>
                <a:rPr kumimoji="0" lang="ja-JP" altLang="en-US"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位置情報ベースの </a:t>
              </a:r>
              <a:r>
                <a:rPr kumimoji="0" lang="en-US" altLang="ja-JP"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IP </a:t>
              </a:r>
              <a:r>
                <a:rPr kumimoji="0" lang="ja-JP" altLang="en-US" sz="1200" b="0" i="0" u="none" strike="noStrike" kern="0" cap="none" spc="0" normalizeH="0" baseline="0" noProof="0" dirty="0" smtClean="0">
                  <a:ln>
                    <a:noFill/>
                  </a:ln>
                  <a:solidFill>
                    <a:srgbClr val="595959"/>
                  </a:solidFill>
                  <a:effectLst/>
                  <a:uLnTx/>
                  <a:uFillTx/>
                  <a:latin typeface="MS PGothic" charset="-128"/>
                  <a:ea typeface="MS PGothic" charset="-128"/>
                  <a:cs typeface="MS PGothic" charset="-128"/>
                </a:rPr>
                <a:t>ファイアウォール ルール</a:t>
              </a:r>
            </a:p>
          </p:txBody>
        </p:sp>
      </p:grpSp>
      <p:sp>
        <p:nvSpPr>
          <p:cNvPr id="47" name="TextBox 46"/>
          <p:cNvSpPr txBox="1"/>
          <p:nvPr/>
        </p:nvSpPr>
        <p:spPr>
          <a:xfrm>
            <a:off x="242182" y="636514"/>
            <a:ext cx="581281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基本のライセンスでルータ</a:t>
            </a:r>
            <a:r>
              <a:rPr kumimoji="0" lang="en-US"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/VPN</a:t>
            </a:r>
            <a:r>
              <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機能を利用可能　</a:t>
            </a:r>
            <a:endParaRPr kumimoji="0" lang="en-US"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アドバンスセキュリティライセンスでセキュリティ機能を強化</a:t>
            </a:r>
            <a:endParaRPr kumimoji="0" lang="en-US" altLang="ja-JP" sz="18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1546744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32325" y="2336799"/>
            <a:ext cx="7508375" cy="894555"/>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mtClean="0">
                <a:latin typeface="MS PGothic" charset="-128"/>
                <a:ea typeface="MS PGothic" charset="-128"/>
                <a:cs typeface="MS PGothic" charset="-128"/>
              </a:rPr>
              <a:t>Auto VPN / </a:t>
            </a:r>
            <a:r>
              <a:rPr lang="en-US" altLang="ja-JP" smtClean="0">
                <a:latin typeface="MS PGothic" charset="-128"/>
                <a:ea typeface="MS PGothic" charset="-128"/>
                <a:cs typeface="MS PGothic" charset="-128"/>
              </a:rPr>
              <a:t>SD-</a:t>
            </a:r>
            <a:r>
              <a:rPr lang="en-US" smtClean="0">
                <a:latin typeface="MS PGothic" charset="-128"/>
                <a:ea typeface="MS PGothic" charset="-128"/>
                <a:cs typeface="MS PGothic" charset="-128"/>
              </a:rPr>
              <a:t>WAN</a:t>
            </a:r>
            <a:endParaRPr lang="en-US">
              <a:latin typeface="MS PGothic" charset="-128"/>
              <a:ea typeface="MS PGothic" charset="-128"/>
              <a:cs typeface="MS PGothic" charset="-128"/>
            </a:endParaRPr>
          </a:p>
        </p:txBody>
      </p:sp>
      <p:sp>
        <p:nvSpPr>
          <p:cNvPr id="3" name="Content Placeholder 1"/>
          <p:cNvSpPr txBox="1">
            <a:spLocks/>
          </p:cNvSpPr>
          <p:nvPr/>
        </p:nvSpPr>
        <p:spPr>
          <a:xfrm>
            <a:off x="737130" y="3058240"/>
            <a:ext cx="3509328" cy="141295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mtClean="0">
                <a:latin typeface="MS PGothic" charset="-128"/>
                <a:ea typeface="MS PGothic" charset="-128"/>
                <a:cs typeface="MS PGothic" charset="-128"/>
              </a:rPr>
              <a:t>Meraki MX SD-WAN</a:t>
            </a:r>
            <a:endParaRPr lang="en-US">
              <a:latin typeface="MS PGothic" charset="-128"/>
              <a:ea typeface="MS PGothic" charset="-128"/>
              <a:cs typeface="MS PGothic" charset="-128"/>
            </a:endParaRPr>
          </a:p>
        </p:txBody>
      </p:sp>
    </p:spTree>
    <p:extLst>
      <p:ext uri="{BB962C8B-B14F-4D97-AF65-F5344CB8AC3E}">
        <p14:creationId xmlns:p14="http://schemas.microsoft.com/office/powerpoint/2010/main" val="8504915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1"/>
          <p:cNvSpPr txBox="1">
            <a:spLocks/>
          </p:cNvSpPr>
          <p:nvPr/>
        </p:nvSpPr>
        <p:spPr>
          <a:xfrm>
            <a:off x="438843" y="910037"/>
            <a:ext cx="8275189" cy="3168210"/>
          </a:xfrm>
          <a:prstGeom prst="rect">
            <a:avLst/>
          </a:prstGeom>
        </p:spPr>
        <p:txBody>
          <a:bodyPr/>
          <a:lstStyle>
            <a:lvl1pPr marL="0" marR="0" indent="0" algn="r" defTabSz="914217" rtl="0" eaLnBrk="1" fontAlgn="auto" latinLnBrk="0" hangingPunct="1">
              <a:lnSpc>
                <a:spcPct val="90000"/>
              </a:lnSpc>
              <a:spcBef>
                <a:spcPts val="1000"/>
              </a:spcBef>
              <a:spcAft>
                <a:spcPts val="0"/>
              </a:spcAft>
              <a:buClrTx/>
              <a:buSzTx/>
              <a:buFontTx/>
              <a:buNone/>
              <a:tabLst/>
              <a:defRPr sz="1800" kern="1200">
                <a:solidFill>
                  <a:schemeClr val="tx1"/>
                </a:solidFill>
                <a:latin typeface="Proxima Nova Rg" panose="02000506030000020004" pitchFamily="2" charset="0"/>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ja-JP" dirty="0">
                <a:solidFill>
                  <a:srgbClr val="000000"/>
                </a:solidFill>
                <a:latin typeface="MS PGothic" charset="-128"/>
                <a:ea typeface="MS PGothic" charset="-128"/>
                <a:cs typeface="MS PGothic" charset="-128"/>
              </a:rPr>
              <a:t>VPN</a:t>
            </a:r>
            <a:r>
              <a:rPr lang="ja-JP" altLang="en-US" dirty="0">
                <a:solidFill>
                  <a:srgbClr val="000000"/>
                </a:solidFill>
                <a:latin typeface="MS PGothic" charset="-128"/>
                <a:ea typeface="MS PGothic" charset="-128"/>
                <a:cs typeface="MS PGothic" charset="-128"/>
              </a:rPr>
              <a:t>トンネルを確立する上でのポリシー設定を一括で適用</a:t>
            </a:r>
            <a:r>
              <a:rPr lang="ja-JP" altLang="en-US" dirty="0" smtClean="0">
                <a:solidFill>
                  <a:srgbClr val="000000"/>
                </a:solidFill>
                <a:latin typeface="MS PGothic" charset="-128"/>
                <a:ea typeface="MS PGothic" charset="-128"/>
                <a:cs typeface="MS PGothic" charset="-128"/>
              </a:rPr>
              <a:t>可能</a:t>
            </a:r>
            <a:endParaRPr lang="en-US" altLang="ja-JP" dirty="0" smtClean="0">
              <a:solidFill>
                <a:srgbClr val="000000"/>
              </a:solidFill>
              <a:latin typeface="MS PGothic" charset="-128"/>
              <a:ea typeface="MS PGothic" charset="-128"/>
              <a:cs typeface="MS PGothic" charset="-128"/>
            </a:endParaRPr>
          </a:p>
          <a:p>
            <a:pPr algn="l"/>
            <a:r>
              <a:rPr lang="ja-JP" altLang="en-US" dirty="0" smtClean="0">
                <a:solidFill>
                  <a:srgbClr val="000000"/>
                </a:solidFill>
                <a:latin typeface="MS PGothic" charset="-128"/>
                <a:ea typeface="MS PGothic" charset="-128"/>
                <a:cs typeface="MS PGothic" charset="-128"/>
              </a:rPr>
              <a:t>簡単な</a:t>
            </a:r>
            <a:r>
              <a:rPr lang="ja-JP" altLang="en-US" dirty="0">
                <a:solidFill>
                  <a:srgbClr val="000000"/>
                </a:solidFill>
                <a:latin typeface="MS PGothic" charset="-128"/>
                <a:ea typeface="MS PGothic" charset="-128"/>
                <a:cs typeface="MS PGothic" charset="-128"/>
              </a:rPr>
              <a:t>ステップで</a:t>
            </a:r>
            <a:r>
              <a:rPr lang="ja-JP" altLang="en-US" dirty="0" smtClean="0">
                <a:solidFill>
                  <a:srgbClr val="000000"/>
                </a:solidFill>
                <a:latin typeface="MS PGothic" charset="-128"/>
                <a:ea typeface="MS PGothic" charset="-128"/>
                <a:cs typeface="MS PGothic" charset="-128"/>
              </a:rPr>
              <a:t>フル</a:t>
            </a:r>
            <a:r>
              <a:rPr lang="en-US" altLang="ja-JP" dirty="0" smtClean="0">
                <a:solidFill>
                  <a:srgbClr val="000000"/>
                </a:solidFill>
                <a:latin typeface="MS PGothic" charset="-128"/>
                <a:ea typeface="MS PGothic" charset="-128"/>
                <a:cs typeface="MS PGothic" charset="-128"/>
              </a:rPr>
              <a:t> </a:t>
            </a:r>
            <a:r>
              <a:rPr lang="ja-JP" altLang="en-US" dirty="0" smtClean="0">
                <a:solidFill>
                  <a:srgbClr val="000000"/>
                </a:solidFill>
                <a:latin typeface="MS PGothic" charset="-128"/>
                <a:ea typeface="MS PGothic" charset="-128"/>
                <a:cs typeface="MS PGothic" charset="-128"/>
              </a:rPr>
              <a:t>メッシュ</a:t>
            </a:r>
            <a:r>
              <a:rPr lang="ja-JP" altLang="en-US" dirty="0">
                <a:solidFill>
                  <a:srgbClr val="000000"/>
                </a:solidFill>
                <a:latin typeface="MS PGothic" charset="-128"/>
                <a:ea typeface="MS PGothic" charset="-128"/>
                <a:cs typeface="MS PGothic" charset="-128"/>
              </a:rPr>
              <a:t>の</a:t>
            </a:r>
            <a:r>
              <a:rPr lang="en-US" altLang="ja-JP" dirty="0">
                <a:solidFill>
                  <a:srgbClr val="000000"/>
                </a:solidFill>
                <a:latin typeface="MS PGothic" charset="-128"/>
                <a:ea typeface="MS PGothic" charset="-128"/>
                <a:cs typeface="MS PGothic" charset="-128"/>
              </a:rPr>
              <a:t>VPN</a:t>
            </a:r>
            <a:r>
              <a:rPr lang="ja-JP" altLang="en-US" dirty="0">
                <a:solidFill>
                  <a:srgbClr val="000000"/>
                </a:solidFill>
                <a:latin typeface="MS PGothic" charset="-128"/>
                <a:ea typeface="MS PGothic" charset="-128"/>
                <a:cs typeface="MS PGothic" charset="-128"/>
              </a:rPr>
              <a:t>を確立</a:t>
            </a:r>
            <a:endParaRPr kumimoji="1" lang="ja-JP" altLang="en-US" dirty="0">
              <a:solidFill>
                <a:srgbClr val="000000"/>
              </a:solidFill>
              <a:latin typeface="MS PGothic" charset="-128"/>
              <a:ea typeface="MS PGothic" charset="-128"/>
              <a:cs typeface="MS PGothic" charset="-128"/>
            </a:endParaRPr>
          </a:p>
        </p:txBody>
      </p:sp>
      <p:sp>
        <p:nvSpPr>
          <p:cNvPr id="10" name="タイトル 4"/>
          <p:cNvSpPr txBox="1">
            <a:spLocks/>
          </p:cNvSpPr>
          <p:nvPr/>
        </p:nvSpPr>
        <p:spPr>
          <a:xfrm>
            <a:off x="438843" y="284164"/>
            <a:ext cx="8343315" cy="731837"/>
          </a:xfrm>
          <a:prstGeom prst="rect">
            <a:avLst/>
          </a:prstGeom>
        </p:spPr>
        <p:txBody>
          <a:bodyPr/>
          <a:lstStyle>
            <a:lvl1pPr>
              <a:lnSpc>
                <a:spcPct val="80000"/>
              </a:lnSpc>
              <a:spcBef>
                <a:spcPct val="0"/>
              </a:spcBef>
              <a:buNone/>
              <a:defRPr lang="en-US" sz="3299" b="0" i="0" baseline="0" dirty="0">
                <a:solidFill>
                  <a:schemeClr val="accent1"/>
                </a:solidFill>
                <a:latin typeface="Arial"/>
                <a:ea typeface="ＭＳ Ｐゴシック"/>
                <a:cs typeface="MS Mincho"/>
              </a:defRPr>
            </a:lvl1pPr>
          </a:lstStyle>
          <a:p>
            <a:pPr defTabSz="685800" fontAlgn="auto">
              <a:spcAft>
                <a:spcPts val="0"/>
              </a:spcAft>
            </a:pPr>
            <a:endParaRPr lang="ja-JP" altLang="en-US" sz="2474" dirty="0">
              <a:solidFill>
                <a:srgbClr val="000000"/>
              </a:solidFill>
              <a:latin typeface="MS PGothic" charset="-128"/>
              <a:ea typeface="MS PGothic" charset="-128"/>
              <a:cs typeface="MS PGothic" charset="-128"/>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189" y="2152677"/>
            <a:ext cx="5618287" cy="77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3020" y="2805279"/>
            <a:ext cx="5532584" cy="101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右カーブ矢印 2"/>
          <p:cNvSpPr/>
          <p:nvPr/>
        </p:nvSpPr>
        <p:spPr>
          <a:xfrm rot="19391157">
            <a:off x="1698920" y="2924000"/>
            <a:ext cx="415529" cy="390732"/>
          </a:xfrm>
          <a:prstGeom prst="curved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ja-JP" altLang="en-US" sz="1799" dirty="0">
              <a:solidFill>
                <a:srgbClr val="A5A5A5"/>
              </a:solidFill>
              <a:latin typeface="MS PGothic" charset="-128"/>
              <a:ea typeface="MS PGothic" charset="-128"/>
              <a:cs typeface="MS PGothic" charset="-128"/>
            </a:endParaRPr>
          </a:p>
        </p:txBody>
      </p:sp>
      <p:sp>
        <p:nvSpPr>
          <p:cNvPr id="14" name="正方形/長方形 6"/>
          <p:cNvSpPr/>
          <p:nvPr/>
        </p:nvSpPr>
        <p:spPr>
          <a:xfrm>
            <a:off x="4205799" y="3972283"/>
            <a:ext cx="4735183" cy="738664"/>
          </a:xfrm>
          <a:prstGeom prst="rect">
            <a:avLst/>
          </a:prstGeom>
          <a:ln>
            <a:solidFill>
              <a:srgbClr val="FF0000"/>
            </a:solidFill>
          </a:ln>
        </p:spPr>
        <p:txBody>
          <a:bodyPr wrap="square">
            <a:spAutoFit/>
          </a:bodyPr>
          <a:lstStyle/>
          <a:p>
            <a:pPr defTabSz="685800" fontAlgn="auto">
              <a:spcBef>
                <a:spcPts val="0"/>
              </a:spcBef>
              <a:spcAft>
                <a:spcPts val="0"/>
              </a:spcAft>
            </a:pPr>
            <a:r>
              <a:rPr lang="ja-JP" altLang="en-US" sz="1400" dirty="0">
                <a:solidFill>
                  <a:srgbClr val="000000"/>
                </a:solidFill>
                <a:latin typeface="MS PGothic" charset="-128"/>
                <a:ea typeface="MS PGothic" charset="-128"/>
                <a:cs typeface="MS PGothic" charset="-128"/>
              </a:rPr>
              <a:t>モードとしては下記の</a:t>
            </a:r>
            <a:r>
              <a:rPr lang="en-US" altLang="ja-JP" sz="1400" dirty="0">
                <a:solidFill>
                  <a:srgbClr val="000000"/>
                </a:solidFill>
                <a:latin typeface="MS PGothic" charset="-128"/>
                <a:ea typeface="MS PGothic" charset="-128"/>
                <a:cs typeface="MS PGothic" charset="-128"/>
              </a:rPr>
              <a:t>2</a:t>
            </a:r>
            <a:r>
              <a:rPr lang="ja-JP" altLang="en-US" sz="1400" dirty="0">
                <a:solidFill>
                  <a:srgbClr val="000000"/>
                </a:solidFill>
                <a:latin typeface="MS PGothic" charset="-128"/>
                <a:ea typeface="MS PGothic" charset="-128"/>
                <a:cs typeface="MS PGothic" charset="-128"/>
              </a:rPr>
              <a:t>つがサポート</a:t>
            </a:r>
            <a:endParaRPr lang="en-US" altLang="ja-JP" sz="1400" dirty="0">
              <a:solidFill>
                <a:srgbClr val="000000"/>
              </a:solidFill>
              <a:latin typeface="MS PGothic" charset="-128"/>
              <a:ea typeface="MS PGothic" charset="-128"/>
              <a:cs typeface="MS PGothic" charset="-128"/>
            </a:endParaRPr>
          </a:p>
          <a:p>
            <a:pPr marL="285679" indent="-285679" defTabSz="685800" fontAlgn="auto">
              <a:spcBef>
                <a:spcPts val="0"/>
              </a:spcBef>
              <a:spcAft>
                <a:spcPts val="0"/>
              </a:spcAft>
              <a:buFont typeface="Arial" panose="020B0604020202020204" pitchFamily="34" charset="0"/>
              <a:buChar char="•"/>
            </a:pPr>
            <a:r>
              <a:rPr lang="ja-JP" altLang="en-US" sz="1400" dirty="0">
                <a:solidFill>
                  <a:srgbClr val="000000"/>
                </a:solidFill>
                <a:latin typeface="MS PGothic" charset="-128"/>
                <a:ea typeface="MS PGothic" charset="-128"/>
                <a:cs typeface="MS PGothic" charset="-128"/>
              </a:rPr>
              <a:t>サイト間の通信のみ</a:t>
            </a:r>
            <a:r>
              <a:rPr lang="en-US" altLang="ja-JP" sz="1400" dirty="0">
                <a:solidFill>
                  <a:srgbClr val="000000"/>
                </a:solidFill>
                <a:latin typeface="MS PGothic" charset="-128"/>
                <a:ea typeface="MS PGothic" charset="-128"/>
                <a:cs typeface="MS PGothic" charset="-128"/>
              </a:rPr>
              <a:t>VPN</a:t>
            </a:r>
            <a:r>
              <a:rPr lang="ja-JP" altLang="en-US" sz="1400" dirty="0">
                <a:solidFill>
                  <a:srgbClr val="000000"/>
                </a:solidFill>
                <a:latin typeface="MS PGothic" charset="-128"/>
                <a:ea typeface="MS PGothic" charset="-128"/>
                <a:cs typeface="MS PGothic" charset="-128"/>
              </a:rPr>
              <a:t>を利用</a:t>
            </a:r>
            <a:r>
              <a:rPr lang="en-US" altLang="ja-JP" sz="1400" dirty="0">
                <a:solidFill>
                  <a:srgbClr val="000000"/>
                </a:solidFill>
                <a:latin typeface="MS PGothic" charset="-128"/>
                <a:ea typeface="MS PGothic" charset="-128"/>
                <a:cs typeface="MS PGothic" charset="-128"/>
              </a:rPr>
              <a:t>(</a:t>
            </a:r>
            <a:r>
              <a:rPr lang="ja-JP" altLang="en-US" sz="1400" dirty="0">
                <a:solidFill>
                  <a:srgbClr val="000000"/>
                </a:solidFill>
                <a:latin typeface="MS PGothic" charset="-128"/>
                <a:ea typeface="MS PGothic" charset="-128"/>
                <a:cs typeface="MS PGothic" charset="-128"/>
              </a:rPr>
              <a:t>スプリットトンネル</a:t>
            </a:r>
            <a:r>
              <a:rPr lang="en-US" altLang="ja-JP" sz="1400" dirty="0">
                <a:solidFill>
                  <a:srgbClr val="000000"/>
                </a:solidFill>
                <a:latin typeface="MS PGothic" charset="-128"/>
                <a:ea typeface="MS PGothic" charset="-128"/>
                <a:cs typeface="MS PGothic" charset="-128"/>
              </a:rPr>
              <a:t>)</a:t>
            </a:r>
          </a:p>
          <a:p>
            <a:pPr marL="285679" indent="-285679" defTabSz="685800" fontAlgn="auto">
              <a:spcBef>
                <a:spcPts val="0"/>
              </a:spcBef>
              <a:spcAft>
                <a:spcPts val="0"/>
              </a:spcAft>
              <a:buFont typeface="Arial" panose="020B0604020202020204" pitchFamily="34" charset="0"/>
              <a:buChar char="•"/>
            </a:pPr>
            <a:r>
              <a:rPr lang="ja-JP" altLang="en-US" sz="1400" dirty="0">
                <a:solidFill>
                  <a:srgbClr val="000000"/>
                </a:solidFill>
                <a:latin typeface="MS PGothic" charset="-128"/>
                <a:ea typeface="MS PGothic" charset="-128"/>
                <a:cs typeface="MS PGothic" charset="-128"/>
              </a:rPr>
              <a:t>全ての通信を</a:t>
            </a:r>
            <a:r>
              <a:rPr lang="en-US" altLang="ja-JP" sz="1400" dirty="0">
                <a:solidFill>
                  <a:srgbClr val="000000"/>
                </a:solidFill>
                <a:latin typeface="MS PGothic" charset="-128"/>
                <a:ea typeface="MS PGothic" charset="-128"/>
                <a:cs typeface="MS PGothic" charset="-128"/>
              </a:rPr>
              <a:t>VPN</a:t>
            </a:r>
            <a:r>
              <a:rPr lang="ja-JP" altLang="en-US" sz="1400" dirty="0">
                <a:solidFill>
                  <a:srgbClr val="000000"/>
                </a:solidFill>
                <a:latin typeface="MS PGothic" charset="-128"/>
                <a:ea typeface="MS PGothic" charset="-128"/>
                <a:cs typeface="MS PGothic" charset="-128"/>
              </a:rPr>
              <a:t>集約装置に終端</a:t>
            </a:r>
            <a:r>
              <a:rPr lang="en-US" altLang="ja-JP" sz="1400" dirty="0">
                <a:solidFill>
                  <a:srgbClr val="000000"/>
                </a:solidFill>
                <a:latin typeface="MS PGothic" charset="-128"/>
                <a:ea typeface="MS PGothic" charset="-128"/>
                <a:cs typeface="MS PGothic" charset="-128"/>
              </a:rPr>
              <a:t>(</a:t>
            </a:r>
            <a:r>
              <a:rPr lang="ja-JP" altLang="en-US" sz="1400" dirty="0">
                <a:solidFill>
                  <a:srgbClr val="000000"/>
                </a:solidFill>
                <a:latin typeface="MS PGothic" charset="-128"/>
                <a:ea typeface="MS PGothic" charset="-128"/>
                <a:cs typeface="MS PGothic" charset="-128"/>
              </a:rPr>
              <a:t>フルトンネル）</a:t>
            </a:r>
            <a:endParaRPr lang="en-US" altLang="ja-JP" sz="1400" dirty="0">
              <a:solidFill>
                <a:srgbClr val="000000"/>
              </a:solidFill>
              <a:latin typeface="MS PGothic" charset="-128"/>
              <a:ea typeface="MS PGothic" charset="-128"/>
              <a:cs typeface="MS PGothic" charset="-128"/>
            </a:endParaRPr>
          </a:p>
        </p:txBody>
      </p:sp>
      <p:sp>
        <p:nvSpPr>
          <p:cNvPr id="15" name="Title 1"/>
          <p:cNvSpPr txBox="1">
            <a:spLocks/>
          </p:cNvSpPr>
          <p:nvPr/>
        </p:nvSpPr>
        <p:spPr>
          <a:xfrm>
            <a:off x="223449" y="136070"/>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mtClean="0">
                <a:solidFill>
                  <a:srgbClr val="000000"/>
                </a:solidFill>
                <a:latin typeface="MS PGothic" charset="-128"/>
                <a:ea typeface="MS PGothic" charset="-128"/>
                <a:cs typeface="MS PGothic" charset="-128"/>
              </a:rPr>
              <a:t>Auto VPN</a:t>
            </a:r>
            <a:endParaRPr lang="en-US">
              <a:latin typeface="MS PGothic" charset="-128"/>
              <a:ea typeface="MS PGothic" charset="-128"/>
              <a:cs typeface="MS PGothic" charset="-128"/>
            </a:endParaRPr>
          </a:p>
        </p:txBody>
      </p:sp>
    </p:spTree>
    <p:extLst>
      <p:ext uri="{BB962C8B-B14F-4D97-AF65-F5344CB8AC3E}">
        <p14:creationId xmlns:p14="http://schemas.microsoft.com/office/powerpoint/2010/main" val="560191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9709" y="226314"/>
            <a:ext cx="8580923" cy="603504"/>
          </a:xfrm>
          <a:prstGeom prst="rect">
            <a:avLst/>
          </a:prstGeom>
        </p:spPr>
        <p:txBody>
          <a:bodyPr/>
          <a:lstStyle>
            <a:lvl1pPr algn="l" defTabSz="685720" rtl="0" eaLnBrk="1" latinLnBrk="0" hangingPunct="1">
              <a:lnSpc>
                <a:spcPct val="80000"/>
              </a:lnSpc>
              <a:spcBef>
                <a:spcPct val="0"/>
              </a:spcBef>
              <a:buNone/>
              <a:defRPr lang="en-US" sz="2699"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pPr defTabSz="685800" fontAlgn="auto">
              <a:spcAft>
                <a:spcPts val="0"/>
              </a:spcAft>
            </a:pPr>
            <a:r>
              <a:rPr lang="ja-JP" altLang="en-US" sz="2474" dirty="0" smtClean="0">
                <a:solidFill>
                  <a:srgbClr val="000000"/>
                </a:solidFill>
                <a:latin typeface="MS PGothic" charset="-128"/>
                <a:ea typeface="MS PGothic" charset="-128"/>
                <a:cs typeface="MS PGothic" charset="-128"/>
              </a:rPr>
              <a:t>参考：</a:t>
            </a:r>
            <a:r>
              <a:rPr lang="en-US" altLang="ja-JP" sz="2474" dirty="0" smtClean="0">
                <a:solidFill>
                  <a:srgbClr val="000000"/>
                </a:solidFill>
                <a:latin typeface="MS PGothic" charset="-128"/>
                <a:ea typeface="MS PGothic" charset="-128"/>
                <a:cs typeface="MS PGothic" charset="-128"/>
              </a:rPr>
              <a:t>UDP </a:t>
            </a:r>
            <a:r>
              <a:rPr lang="ja-JP" altLang="en-US" sz="2474" dirty="0" smtClean="0">
                <a:solidFill>
                  <a:srgbClr val="000000"/>
                </a:solidFill>
                <a:latin typeface="MS PGothic" charset="-128"/>
                <a:ea typeface="MS PGothic" charset="-128"/>
                <a:cs typeface="MS PGothic" charset="-128"/>
              </a:rPr>
              <a:t>ホール</a:t>
            </a:r>
            <a:r>
              <a:rPr lang="en-US" altLang="ja-JP" sz="2474" dirty="0" smtClean="0">
                <a:solidFill>
                  <a:srgbClr val="000000"/>
                </a:solidFill>
                <a:latin typeface="MS PGothic" charset="-128"/>
                <a:ea typeface="MS PGothic" charset="-128"/>
                <a:cs typeface="MS PGothic" charset="-128"/>
              </a:rPr>
              <a:t> </a:t>
            </a:r>
            <a:r>
              <a:rPr lang="ja-JP" altLang="en-US" sz="2474" dirty="0" smtClean="0">
                <a:solidFill>
                  <a:srgbClr val="000000"/>
                </a:solidFill>
                <a:latin typeface="MS PGothic" charset="-128"/>
                <a:ea typeface="MS PGothic" charset="-128"/>
                <a:cs typeface="MS PGothic" charset="-128"/>
              </a:rPr>
              <a:t>パンチング</a:t>
            </a:r>
            <a:endParaRPr lang="ja-JP" altLang="en-US" sz="2474" dirty="0">
              <a:solidFill>
                <a:srgbClr val="000000"/>
              </a:solidFill>
              <a:latin typeface="MS PGothic" charset="-128"/>
              <a:ea typeface="MS PGothic" charset="-128"/>
              <a:cs typeface="MS PGothic" charset="-128"/>
            </a:endParaRPr>
          </a:p>
        </p:txBody>
      </p:sp>
      <p:sp>
        <p:nvSpPr>
          <p:cNvPr id="5" name="TextBox 4"/>
          <p:cNvSpPr txBox="1"/>
          <p:nvPr/>
        </p:nvSpPr>
        <p:spPr>
          <a:xfrm>
            <a:off x="230840" y="1288569"/>
            <a:ext cx="8142693" cy="2838590"/>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799" dirty="0">
                <a:solidFill>
                  <a:srgbClr val="000000"/>
                </a:solidFill>
                <a:latin typeface="MS PGothic" charset="-128"/>
                <a:ea typeface="MS PGothic" charset="-128"/>
                <a:cs typeface="MS PGothic" charset="-128"/>
              </a:rPr>
              <a:t>UDP </a:t>
            </a:r>
            <a:r>
              <a:rPr lang="ja-JP" altLang="en-US" sz="1799" dirty="0">
                <a:solidFill>
                  <a:srgbClr val="000000"/>
                </a:solidFill>
                <a:latin typeface="MS PGothic" charset="-128"/>
                <a:ea typeface="MS PGothic" charset="-128"/>
                <a:cs typeface="MS PGothic" charset="-128"/>
              </a:rPr>
              <a:t>ホールパンチングとは第三者のサーバ（</a:t>
            </a:r>
            <a:r>
              <a:rPr lang="en-US" altLang="ja-JP" sz="1799" dirty="0">
                <a:solidFill>
                  <a:srgbClr val="000000"/>
                </a:solidFill>
                <a:latin typeface="MS PGothic" charset="-128"/>
                <a:ea typeface="MS PGothic" charset="-128"/>
                <a:cs typeface="MS PGothic" charset="-128"/>
              </a:rPr>
              <a:t>Meraki</a:t>
            </a:r>
            <a:r>
              <a:rPr lang="ja-JP" altLang="en-US" sz="1799" dirty="0">
                <a:solidFill>
                  <a:srgbClr val="000000"/>
                </a:solidFill>
                <a:latin typeface="MS PGothic" charset="-128"/>
                <a:ea typeface="MS PGothic" charset="-128"/>
                <a:cs typeface="MS PGothic" charset="-128"/>
              </a:rPr>
              <a:t>の場合はクラウドのコントローラ）を利用し、ファイアーウォールを越えてアウトバウンドとインバウンドの通信を成立させるための技術</a:t>
            </a:r>
            <a:endParaRPr lang="en-US" altLang="ja-JP" sz="1799" dirty="0">
              <a:solidFill>
                <a:srgbClr val="000000"/>
              </a:solidFill>
              <a:latin typeface="MS PGothic" charset="-128"/>
              <a:ea typeface="MS PGothic" charset="-128"/>
              <a:cs typeface="MS PGothic" charset="-128"/>
            </a:endParaRPr>
          </a:p>
          <a:p>
            <a:pPr defTabSz="685800" fontAlgn="auto">
              <a:spcBef>
                <a:spcPts val="0"/>
              </a:spcBef>
              <a:spcAft>
                <a:spcPts val="0"/>
              </a:spcAft>
            </a:pPr>
            <a:endParaRPr lang="en-US" sz="1799" dirty="0">
              <a:solidFill>
                <a:srgbClr val="A5A5A5"/>
              </a:solidFill>
              <a:latin typeface="MS PGothic" charset="-128"/>
              <a:ea typeface="MS PGothic" charset="-128"/>
              <a:cs typeface="MS PGothic" charset="-128"/>
            </a:endParaRPr>
          </a:p>
          <a:p>
            <a:pPr defTabSz="685800" fontAlgn="auto">
              <a:spcBef>
                <a:spcPts val="0"/>
              </a:spcBef>
              <a:spcAft>
                <a:spcPts val="0"/>
              </a:spcAft>
            </a:pPr>
            <a:r>
              <a:rPr lang="ja-JP" altLang="en-US" dirty="0">
                <a:solidFill>
                  <a:srgbClr val="000000"/>
                </a:solidFill>
                <a:latin typeface="MS PGothic" charset="-128"/>
                <a:ea typeface="MS PGothic" charset="-128"/>
                <a:cs typeface="MS PGothic" charset="-128"/>
              </a:rPr>
              <a:t>参考資料</a:t>
            </a:r>
            <a:r>
              <a:rPr lang="en-US" dirty="0">
                <a:solidFill>
                  <a:srgbClr val="000000"/>
                </a:solidFill>
                <a:latin typeface="MS PGothic" charset="-128"/>
                <a:ea typeface="MS PGothic" charset="-128"/>
                <a:cs typeface="MS PGothic" charset="-128"/>
              </a:rPr>
              <a:t>: </a:t>
            </a:r>
            <a:r>
              <a:rPr lang="en-US" dirty="0">
                <a:solidFill>
                  <a:srgbClr val="A5A5A5"/>
                </a:solidFill>
                <a:latin typeface="MS PGothic" charset="-128"/>
                <a:ea typeface="MS PGothic" charset="-128"/>
                <a:cs typeface="MS PGothic" charset="-128"/>
                <a:hlinkClick r:id="rId2"/>
              </a:rPr>
              <a:t>http://pdos.csail.mit.edu/papers/p2pnat.pdf</a:t>
            </a:r>
            <a:r>
              <a:rPr lang="en-US" dirty="0">
                <a:solidFill>
                  <a:srgbClr val="A5A5A5"/>
                </a:solidFill>
                <a:latin typeface="MS PGothic" charset="-128"/>
                <a:ea typeface="MS PGothic" charset="-128"/>
                <a:cs typeface="MS PGothic" charset="-128"/>
              </a:rPr>
              <a:t> </a:t>
            </a:r>
          </a:p>
          <a:p>
            <a:pPr defTabSz="685800" fontAlgn="auto">
              <a:spcBef>
                <a:spcPts val="0"/>
              </a:spcBef>
              <a:spcAft>
                <a:spcPts val="0"/>
              </a:spcAft>
            </a:pPr>
            <a:r>
              <a:rPr lang="en-US" dirty="0">
                <a:solidFill>
                  <a:srgbClr val="A5A5A5"/>
                </a:solidFill>
                <a:latin typeface="MS PGothic" charset="-128"/>
                <a:ea typeface="MS PGothic" charset="-128"/>
                <a:cs typeface="MS PGothic" charset="-128"/>
              </a:rPr>
              <a:t>    </a:t>
            </a:r>
            <a:r>
              <a:rPr lang="en-US" dirty="0">
                <a:solidFill>
                  <a:srgbClr val="000000"/>
                </a:solidFill>
                <a:latin typeface="MS PGothic" charset="-128"/>
                <a:ea typeface="MS PGothic" charset="-128"/>
                <a:cs typeface="MS PGothic" charset="-128"/>
              </a:rPr>
              <a:t>(</a:t>
            </a:r>
            <a:r>
              <a:rPr lang="ja-JP" altLang="en-US" dirty="0">
                <a:solidFill>
                  <a:srgbClr val="000000"/>
                </a:solidFill>
                <a:latin typeface="MS PGothic" charset="-128"/>
                <a:ea typeface="MS PGothic" charset="-128"/>
                <a:cs typeface="MS PGothic" charset="-128"/>
              </a:rPr>
              <a:t>特にセクション</a:t>
            </a:r>
            <a:r>
              <a:rPr lang="en-US" dirty="0">
                <a:solidFill>
                  <a:srgbClr val="000000"/>
                </a:solidFill>
                <a:latin typeface="MS PGothic" charset="-128"/>
                <a:ea typeface="MS PGothic" charset="-128"/>
                <a:cs typeface="MS PGothic" charset="-128"/>
              </a:rPr>
              <a:t> 3.4)</a:t>
            </a:r>
          </a:p>
          <a:p>
            <a:pPr defTabSz="685800" fontAlgn="auto">
              <a:spcBef>
                <a:spcPts val="0"/>
              </a:spcBef>
              <a:spcAft>
                <a:spcPts val="0"/>
              </a:spcAft>
            </a:pPr>
            <a:endParaRPr lang="en-US" dirty="0">
              <a:solidFill>
                <a:srgbClr val="A5A5A5"/>
              </a:solidFill>
              <a:latin typeface="MS PGothic" charset="-128"/>
              <a:ea typeface="MS PGothic" charset="-128"/>
              <a:cs typeface="MS PGothic" charset="-128"/>
            </a:endParaRPr>
          </a:p>
          <a:p>
            <a:pPr defTabSz="685800" fontAlgn="auto">
              <a:spcBef>
                <a:spcPts val="0"/>
              </a:spcBef>
              <a:spcAft>
                <a:spcPts val="0"/>
              </a:spcAft>
            </a:pPr>
            <a:r>
              <a:rPr lang="ja-JP" altLang="en-US" dirty="0">
                <a:solidFill>
                  <a:srgbClr val="000000"/>
                </a:solidFill>
                <a:latin typeface="MS PGothic" charset="-128"/>
                <a:ea typeface="MS PGothic" charset="-128"/>
                <a:cs typeface="MS PGothic" charset="-128"/>
              </a:rPr>
              <a:t>本技術は</a:t>
            </a:r>
            <a:r>
              <a:rPr lang="en-US" altLang="ja-JP" dirty="0">
                <a:solidFill>
                  <a:srgbClr val="000000"/>
                </a:solidFill>
                <a:latin typeface="MS PGothic" charset="-128"/>
                <a:ea typeface="MS PGothic" charset="-128"/>
                <a:cs typeface="MS PGothic" charset="-128"/>
              </a:rPr>
              <a:t>RFC3027</a:t>
            </a:r>
            <a:r>
              <a:rPr lang="ja-JP" altLang="en-US" dirty="0">
                <a:solidFill>
                  <a:srgbClr val="000000"/>
                </a:solidFill>
                <a:latin typeface="MS PGothic" charset="-128"/>
                <a:ea typeface="MS PGothic" charset="-128"/>
                <a:cs typeface="MS PGothic" charset="-128"/>
              </a:rPr>
              <a:t>のセクション</a:t>
            </a:r>
            <a:r>
              <a:rPr lang="en-US" altLang="ja-JP" dirty="0">
                <a:solidFill>
                  <a:srgbClr val="000000"/>
                </a:solidFill>
                <a:latin typeface="MS PGothic" charset="-128"/>
                <a:ea typeface="MS PGothic" charset="-128"/>
                <a:cs typeface="MS PGothic" charset="-128"/>
              </a:rPr>
              <a:t>5.1</a:t>
            </a:r>
            <a:r>
              <a:rPr lang="ja-JP" altLang="en-US" dirty="0">
                <a:solidFill>
                  <a:srgbClr val="000000"/>
                </a:solidFill>
                <a:latin typeface="MS PGothic" charset="-128"/>
                <a:ea typeface="MS PGothic" charset="-128"/>
                <a:cs typeface="MS PGothic" charset="-128"/>
              </a:rPr>
              <a:t>にて規定</a:t>
            </a:r>
          </a:p>
          <a:p>
            <a:pPr defTabSz="685800" fontAlgn="auto">
              <a:spcBef>
                <a:spcPts val="0"/>
              </a:spcBef>
              <a:spcAft>
                <a:spcPts val="0"/>
              </a:spcAft>
            </a:pPr>
            <a:endParaRPr lang="en-US" dirty="0">
              <a:solidFill>
                <a:srgbClr val="A5A5A5"/>
              </a:solidFill>
              <a:latin typeface="MS PGothic" charset="-128"/>
              <a:ea typeface="MS PGothic" charset="-128"/>
              <a:cs typeface="MS PGothic" charset="-128"/>
            </a:endParaRPr>
          </a:p>
          <a:p>
            <a:pPr defTabSz="685800" fontAlgn="auto">
              <a:spcBef>
                <a:spcPts val="0"/>
              </a:spcBef>
              <a:spcAft>
                <a:spcPts val="0"/>
              </a:spcAft>
            </a:pPr>
            <a:endParaRPr lang="en-US" sz="1799" dirty="0">
              <a:solidFill>
                <a:srgbClr val="A5A5A5"/>
              </a:solidFill>
              <a:latin typeface="MS PGothic" charset="-128"/>
              <a:ea typeface="MS PGothic" charset="-128"/>
              <a:cs typeface="MS PGothic" charset="-128"/>
            </a:endParaRPr>
          </a:p>
        </p:txBody>
      </p:sp>
    </p:spTree>
    <p:extLst>
      <p:ext uri="{BB962C8B-B14F-4D97-AF65-F5344CB8AC3E}">
        <p14:creationId xmlns:p14="http://schemas.microsoft.com/office/powerpoint/2010/main" val="5779968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txBox="1">
            <a:spLocks/>
          </p:cNvSpPr>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defTabSz="685663" rtl="0" eaLnBrk="1" latinLnBrk="0" hangingPunct="1">
              <a:lnSpc>
                <a:spcPct val="90000"/>
              </a:lnSpc>
              <a:spcBef>
                <a:spcPct val="0"/>
              </a:spcBef>
              <a:buNone/>
              <a:defRPr sz="3299" kern="1200">
                <a:solidFill>
                  <a:schemeClr val="tx2"/>
                </a:solidFill>
                <a:latin typeface="+mj-lt"/>
                <a:ea typeface="+mj-ea"/>
                <a:cs typeface="+mj-cs"/>
              </a:defRPr>
            </a:lvl1pPr>
          </a:lstStyle>
          <a:p>
            <a:pPr defTabSz="685800" fontAlgn="auto">
              <a:lnSpc>
                <a:spcPct val="80000"/>
              </a:lnSpc>
              <a:spcAft>
                <a:spcPts val="0"/>
              </a:spcAft>
            </a:pPr>
            <a:r>
              <a:rPr lang="en-US" sz="2474" smtClean="0">
                <a:solidFill>
                  <a:srgbClr val="000000"/>
                </a:solidFill>
                <a:latin typeface="MS PGothic" charset="-128"/>
                <a:ea typeface="MS PGothic" charset="-128"/>
                <a:cs typeface="MS PGothic" charset="-128"/>
              </a:rPr>
              <a:t>AutoVPN </a:t>
            </a:r>
            <a:r>
              <a:rPr lang="ja-JP" altLang="en-US" sz="2474" smtClean="0">
                <a:solidFill>
                  <a:srgbClr val="000000"/>
                </a:solidFill>
                <a:latin typeface="MS PGothic" charset="-128"/>
                <a:ea typeface="MS PGothic" charset="-128"/>
                <a:cs typeface="MS PGothic" charset="-128"/>
              </a:rPr>
              <a:t>登録と接続</a:t>
            </a:r>
            <a:r>
              <a:rPr lang="en-US" sz="2474" smtClean="0">
                <a:solidFill>
                  <a:srgbClr val="000000"/>
                </a:solidFill>
                <a:latin typeface="MS PGothic" charset="-128"/>
                <a:ea typeface="MS PGothic" charset="-128"/>
                <a:cs typeface="MS PGothic" charset="-128"/>
              </a:rPr>
              <a:t>  (</a:t>
            </a:r>
            <a:r>
              <a:rPr lang="ja-JP" altLang="en-US" sz="2474" smtClean="0">
                <a:solidFill>
                  <a:srgbClr val="000000"/>
                </a:solidFill>
                <a:latin typeface="MS PGothic" charset="-128"/>
                <a:ea typeface="MS PGothic" charset="-128"/>
                <a:cs typeface="MS PGothic" charset="-128"/>
              </a:rPr>
              <a:t>フレンドリーな</a:t>
            </a:r>
            <a:r>
              <a:rPr lang="en-US" sz="2474" smtClean="0">
                <a:solidFill>
                  <a:srgbClr val="000000"/>
                </a:solidFill>
                <a:latin typeface="MS PGothic" charset="-128"/>
                <a:ea typeface="MS PGothic" charset="-128"/>
                <a:cs typeface="MS PGothic" charset="-128"/>
              </a:rPr>
              <a:t>NAT</a:t>
            </a:r>
            <a:r>
              <a:rPr lang="ja-JP" altLang="en-US" sz="2474" smtClean="0">
                <a:solidFill>
                  <a:srgbClr val="000000"/>
                </a:solidFill>
                <a:latin typeface="MS PGothic" charset="-128"/>
                <a:ea typeface="MS PGothic" charset="-128"/>
                <a:cs typeface="MS PGothic" charset="-128"/>
              </a:rPr>
              <a:t>の場合</a:t>
            </a:r>
            <a:r>
              <a:rPr lang="en-US" sz="2474" smtClean="0">
                <a:solidFill>
                  <a:srgbClr val="000000"/>
                </a:solidFill>
                <a:latin typeface="MS PGothic" charset="-128"/>
                <a:ea typeface="MS PGothic" charset="-128"/>
                <a:cs typeface="MS PGothic" charset="-128"/>
              </a:rPr>
              <a:t>)</a:t>
            </a:r>
            <a:endParaRPr lang="en-US" sz="2474" dirty="0">
              <a:solidFill>
                <a:srgbClr val="000000"/>
              </a:solidFill>
              <a:latin typeface="MS PGothic" charset="-128"/>
              <a:ea typeface="MS PGothic" charset="-128"/>
              <a:cs typeface="MS PGothic" charset="-128"/>
            </a:endParaRPr>
          </a:p>
        </p:txBody>
      </p:sp>
      <p:pic>
        <p:nvPicPr>
          <p:cNvPr id="36" name="Picture 35" descr="https://meraki.cisco.com/lib/jpg/mx10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5967" y="4099206"/>
            <a:ext cx="1956548" cy="352764"/>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2" descr="https://meraki.cisco.com/lib/jpg/mx10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57434" y="4099206"/>
            <a:ext cx="1956548" cy="352764"/>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Cloud 37"/>
          <p:cNvSpPr/>
          <p:nvPr/>
        </p:nvSpPr>
        <p:spPr>
          <a:xfrm>
            <a:off x="2792329" y="2344708"/>
            <a:ext cx="2985248" cy="821673"/>
          </a:xfrm>
          <a:prstGeom prst="cloud">
            <a:avLst/>
          </a:prstGeom>
          <a:solidFill>
            <a:srgbClr val="FFFFFF"/>
          </a:solidFill>
          <a:ln w="12700" cap="flat" cmpd="sng" algn="ctr">
            <a:solidFill>
              <a:srgbClr val="A5A5A5"/>
            </a:solidFill>
            <a:prstDash val="solid"/>
            <a:miter lim="800000"/>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Internet</a:t>
            </a:r>
          </a:p>
        </p:txBody>
      </p:sp>
      <p:cxnSp>
        <p:nvCxnSpPr>
          <p:cNvPr id="39" name="Straight Connector 38"/>
          <p:cNvCxnSpPr>
            <a:endCxn id="49" idx="2"/>
          </p:cNvCxnSpPr>
          <p:nvPr/>
        </p:nvCxnSpPr>
        <p:spPr>
          <a:xfrm flipV="1">
            <a:off x="1544242" y="3827320"/>
            <a:ext cx="551048" cy="271886"/>
          </a:xfrm>
          <a:prstGeom prst="line">
            <a:avLst/>
          </a:prstGeom>
          <a:noFill/>
          <a:ln w="12700" cap="flat" cmpd="sng" algn="ctr">
            <a:solidFill>
              <a:srgbClr val="65B144"/>
            </a:solidFill>
            <a:prstDash val="solid"/>
            <a:miter lim="800000"/>
          </a:ln>
          <a:effectLst/>
        </p:spPr>
      </p:cxnSp>
      <p:cxnSp>
        <p:nvCxnSpPr>
          <p:cNvPr id="40" name="Straight Connector 39"/>
          <p:cNvCxnSpPr>
            <a:stCxn id="39" idx="0"/>
            <a:endCxn id="53" idx="2"/>
          </p:cNvCxnSpPr>
          <p:nvPr/>
        </p:nvCxnSpPr>
        <p:spPr>
          <a:xfrm flipH="1" flipV="1">
            <a:off x="6576523" y="3868434"/>
            <a:ext cx="659186" cy="230773"/>
          </a:xfrm>
          <a:prstGeom prst="line">
            <a:avLst/>
          </a:prstGeom>
          <a:noFill/>
          <a:ln w="12700" cap="flat" cmpd="sng" algn="ctr">
            <a:solidFill>
              <a:srgbClr val="65B144"/>
            </a:solidFill>
            <a:prstDash val="solid"/>
            <a:miter lim="800000"/>
          </a:ln>
          <a:effectLst/>
        </p:spPr>
      </p:cxnSp>
      <p:cxnSp>
        <p:nvCxnSpPr>
          <p:cNvPr id="41" name="Straight Connector 40"/>
          <p:cNvCxnSpPr>
            <a:stCxn id="38" idx="3"/>
            <a:endCxn id="62" idx="1"/>
          </p:cNvCxnSpPr>
          <p:nvPr/>
        </p:nvCxnSpPr>
        <p:spPr>
          <a:xfrm flipH="1" flipV="1">
            <a:off x="1850528" y="1835793"/>
            <a:ext cx="2434425" cy="555895"/>
          </a:xfrm>
          <a:prstGeom prst="line">
            <a:avLst/>
          </a:prstGeom>
          <a:noFill/>
          <a:ln w="12700" cap="flat" cmpd="sng" algn="ctr">
            <a:solidFill>
              <a:srgbClr val="65B144"/>
            </a:solidFill>
            <a:prstDash val="solid"/>
            <a:miter lim="800000"/>
          </a:ln>
          <a:effectLst/>
        </p:spPr>
      </p:cxnSp>
      <p:sp>
        <p:nvSpPr>
          <p:cNvPr id="42" name="TextBox 41"/>
          <p:cNvSpPr txBox="1"/>
          <p:nvPr/>
        </p:nvSpPr>
        <p:spPr>
          <a:xfrm>
            <a:off x="853248" y="4483898"/>
            <a:ext cx="1381988" cy="377018"/>
          </a:xfrm>
          <a:prstGeom prst="rect">
            <a:avLst/>
          </a:prstGeom>
          <a:noFill/>
        </p:spPr>
        <p:txBody>
          <a:bodyPr wrap="square" lIns="68571" tIns="34286" rIns="68571" bIns="34286" rtlCol="0">
            <a:spAutoFit/>
          </a:bodyPr>
          <a:lstStyle/>
          <a:p>
            <a:pPr defTabSz="685800" fontAlgn="auto">
              <a:spcBef>
                <a:spcPts val="0"/>
              </a:spcBef>
              <a:spcAft>
                <a:spcPts val="0"/>
              </a:spcAft>
            </a:pPr>
            <a:r>
              <a:rPr lang="en-US" sz="2000" dirty="0" smtClean="0">
                <a:solidFill>
                  <a:srgbClr val="000000"/>
                </a:solidFill>
                <a:latin typeface="MS PGothic" charset="-128"/>
                <a:ea typeface="MS PGothic" charset="-128"/>
                <a:cs typeface="MS PGothic" charset="-128"/>
              </a:rPr>
              <a:t>MX-</a:t>
            </a:r>
            <a:r>
              <a:rPr lang="ja-JP" altLang="en-US" sz="2000" dirty="0" smtClean="0">
                <a:solidFill>
                  <a:srgbClr val="000000"/>
                </a:solidFill>
                <a:latin typeface="MS PGothic" charset="-128"/>
                <a:ea typeface="MS PGothic" charset="-128"/>
                <a:cs typeface="MS PGothic" charset="-128"/>
              </a:rPr>
              <a:t>拠点１</a:t>
            </a:r>
            <a:endParaRPr lang="en-US" sz="2000" dirty="0">
              <a:solidFill>
                <a:srgbClr val="000000"/>
              </a:solidFill>
              <a:latin typeface="MS PGothic" charset="-128"/>
              <a:ea typeface="MS PGothic" charset="-128"/>
              <a:cs typeface="MS PGothic" charset="-128"/>
            </a:endParaRPr>
          </a:p>
        </p:txBody>
      </p:sp>
      <p:sp>
        <p:nvSpPr>
          <p:cNvPr id="43" name="TextBox 42"/>
          <p:cNvSpPr txBox="1"/>
          <p:nvPr/>
        </p:nvSpPr>
        <p:spPr>
          <a:xfrm>
            <a:off x="6645568" y="4483898"/>
            <a:ext cx="1363204" cy="377018"/>
          </a:xfrm>
          <a:prstGeom prst="rect">
            <a:avLst/>
          </a:prstGeom>
          <a:noFill/>
        </p:spPr>
        <p:txBody>
          <a:bodyPr wrap="square" lIns="68571" tIns="34286" rIns="68571" bIns="34286" rtlCol="0">
            <a:spAutoFit/>
          </a:bodyPr>
          <a:lstStyle/>
          <a:p>
            <a:pPr defTabSz="685800" fontAlgn="auto">
              <a:spcBef>
                <a:spcPts val="0"/>
              </a:spcBef>
              <a:spcAft>
                <a:spcPts val="0"/>
              </a:spcAft>
            </a:pPr>
            <a:r>
              <a:rPr lang="en-US" sz="2000" dirty="0" smtClean="0">
                <a:solidFill>
                  <a:srgbClr val="000000"/>
                </a:solidFill>
                <a:latin typeface="MS PGothic" charset="-128"/>
                <a:ea typeface="MS PGothic" charset="-128"/>
                <a:cs typeface="MS PGothic" charset="-128"/>
              </a:rPr>
              <a:t>MX-</a:t>
            </a:r>
            <a:r>
              <a:rPr lang="ja-JP" altLang="en-US" sz="2000" dirty="0" smtClean="0">
                <a:solidFill>
                  <a:srgbClr val="000000"/>
                </a:solidFill>
                <a:latin typeface="MS PGothic" charset="-128"/>
                <a:ea typeface="MS PGothic" charset="-128"/>
                <a:cs typeface="MS PGothic" charset="-128"/>
              </a:rPr>
              <a:t>拠点２</a:t>
            </a:r>
            <a:endParaRPr lang="en-US" sz="2000" dirty="0">
              <a:solidFill>
                <a:srgbClr val="000000"/>
              </a:solidFill>
              <a:latin typeface="MS PGothic" charset="-128"/>
              <a:ea typeface="MS PGothic" charset="-128"/>
              <a:cs typeface="MS PGothic" charset="-128"/>
            </a:endParaRPr>
          </a:p>
        </p:txBody>
      </p:sp>
      <p:sp>
        <p:nvSpPr>
          <p:cNvPr id="44" name="TextBox 43"/>
          <p:cNvSpPr txBox="1"/>
          <p:nvPr/>
        </p:nvSpPr>
        <p:spPr>
          <a:xfrm>
            <a:off x="283580" y="3868434"/>
            <a:ext cx="1465589" cy="253908"/>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200" dirty="0">
                <a:solidFill>
                  <a:srgbClr val="000000"/>
                </a:solidFill>
                <a:latin typeface="MS PGothic" charset="-128"/>
                <a:ea typeface="MS PGothic" charset="-128"/>
                <a:cs typeface="MS PGothic" charset="-128"/>
              </a:rPr>
              <a:t>WAN IP: 192.168.1.1</a:t>
            </a:r>
          </a:p>
        </p:txBody>
      </p:sp>
      <p:sp>
        <p:nvSpPr>
          <p:cNvPr id="45" name="TextBox 44"/>
          <p:cNvSpPr txBox="1"/>
          <p:nvPr/>
        </p:nvSpPr>
        <p:spPr>
          <a:xfrm>
            <a:off x="7235709" y="3861000"/>
            <a:ext cx="1270747" cy="253908"/>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200" dirty="0">
                <a:solidFill>
                  <a:srgbClr val="000000"/>
                </a:solidFill>
                <a:latin typeface="MS PGothic" charset="-128"/>
                <a:ea typeface="MS PGothic" charset="-128"/>
                <a:cs typeface="MS PGothic" charset="-128"/>
              </a:rPr>
              <a:t>WAN IP: 10.0.0.1</a:t>
            </a:r>
          </a:p>
        </p:txBody>
      </p:sp>
      <p:pic>
        <p:nvPicPr>
          <p:cNvPr id="46" name="Picture 45" descr="IOSfirew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6202" y="3027429"/>
            <a:ext cx="638175" cy="799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descr="IOSfirew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7435" y="3068542"/>
            <a:ext cx="638175" cy="799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TextBox 47"/>
          <p:cNvSpPr txBox="1"/>
          <p:nvPr/>
        </p:nvSpPr>
        <p:spPr>
          <a:xfrm>
            <a:off x="1529407" y="2640156"/>
            <a:ext cx="1465589" cy="253908"/>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200" dirty="0">
                <a:solidFill>
                  <a:srgbClr val="000000"/>
                </a:solidFill>
                <a:latin typeface="MS PGothic" charset="-128"/>
                <a:ea typeface="MS PGothic" charset="-128"/>
                <a:cs typeface="MS PGothic" charset="-128"/>
              </a:rPr>
              <a:t>Public IP: 1.1.1.1</a:t>
            </a:r>
          </a:p>
        </p:txBody>
      </p:sp>
      <p:cxnSp>
        <p:nvCxnSpPr>
          <p:cNvPr id="49" name="Straight Connector 48"/>
          <p:cNvCxnSpPr>
            <a:stCxn id="49" idx="0"/>
            <a:endCxn id="38" idx="2"/>
          </p:cNvCxnSpPr>
          <p:nvPr/>
        </p:nvCxnSpPr>
        <p:spPr>
          <a:xfrm flipV="1">
            <a:off x="2095290" y="2755544"/>
            <a:ext cx="706299" cy="271886"/>
          </a:xfrm>
          <a:prstGeom prst="line">
            <a:avLst/>
          </a:prstGeom>
          <a:noFill/>
          <a:ln w="12700" cap="flat" cmpd="sng" algn="ctr">
            <a:solidFill>
              <a:srgbClr val="65B144"/>
            </a:solidFill>
            <a:prstDash val="solid"/>
            <a:miter lim="800000"/>
          </a:ln>
          <a:effectLst/>
        </p:spPr>
      </p:cxnSp>
      <p:cxnSp>
        <p:nvCxnSpPr>
          <p:cNvPr id="50" name="Straight Connector 49"/>
          <p:cNvCxnSpPr>
            <a:stCxn id="38" idx="0"/>
            <a:endCxn id="53" idx="0"/>
          </p:cNvCxnSpPr>
          <p:nvPr/>
        </p:nvCxnSpPr>
        <p:spPr>
          <a:xfrm>
            <a:off x="5775088" y="2755544"/>
            <a:ext cx="801434" cy="312998"/>
          </a:xfrm>
          <a:prstGeom prst="line">
            <a:avLst/>
          </a:prstGeom>
          <a:noFill/>
          <a:ln w="12700" cap="flat" cmpd="sng" algn="ctr">
            <a:solidFill>
              <a:srgbClr val="65B144"/>
            </a:solidFill>
            <a:prstDash val="solid"/>
            <a:miter lim="800000"/>
          </a:ln>
          <a:effectLst/>
        </p:spPr>
      </p:cxnSp>
      <p:sp>
        <p:nvSpPr>
          <p:cNvPr id="51" name="TextBox 50"/>
          <p:cNvSpPr txBox="1"/>
          <p:nvPr/>
        </p:nvSpPr>
        <p:spPr>
          <a:xfrm>
            <a:off x="5044782" y="3035933"/>
            <a:ext cx="1465589" cy="253908"/>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200" dirty="0">
                <a:solidFill>
                  <a:srgbClr val="000000"/>
                </a:solidFill>
                <a:latin typeface="MS PGothic" charset="-128"/>
                <a:ea typeface="MS PGothic" charset="-128"/>
                <a:cs typeface="MS PGothic" charset="-128"/>
              </a:rPr>
              <a:t>Public IP: 2.2.2.2</a:t>
            </a:r>
          </a:p>
        </p:txBody>
      </p:sp>
      <p:sp>
        <p:nvSpPr>
          <p:cNvPr id="52" name="Cloud 51"/>
          <p:cNvSpPr/>
          <p:nvPr/>
        </p:nvSpPr>
        <p:spPr>
          <a:xfrm>
            <a:off x="706060" y="1005877"/>
            <a:ext cx="2288936" cy="830801"/>
          </a:xfrm>
          <a:prstGeom prst="cloud">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lumMod val="50000"/>
                  </a:srgbClr>
                </a:solidFill>
                <a:effectLst/>
                <a:uLnTx/>
                <a:uFillTx/>
                <a:latin typeface="MS PGothic" charset="-128"/>
                <a:ea typeface="MS PGothic" charset="-128"/>
                <a:cs typeface="MS PGothic" charset="-128"/>
              </a:rPr>
              <a:t>VPN Registry</a:t>
            </a:r>
          </a:p>
        </p:txBody>
      </p:sp>
      <p:sp>
        <p:nvSpPr>
          <p:cNvPr id="53" name="Arc 52"/>
          <p:cNvSpPr/>
          <p:nvPr/>
        </p:nvSpPr>
        <p:spPr>
          <a:xfrm flipH="1">
            <a:off x="1364363" y="1896211"/>
            <a:ext cx="547992" cy="3869912"/>
          </a:xfrm>
          <a:prstGeom prst="arc">
            <a:avLst/>
          </a:prstGeom>
          <a:noFill/>
          <a:ln w="19050" cap="flat" cmpd="sng" algn="ctr">
            <a:solidFill>
              <a:srgbClr val="65B144"/>
            </a:solidFill>
            <a:prstDash val="solid"/>
            <a:miter lim="800000"/>
            <a:headEnd type="triangle"/>
            <a:tailEnd type="none"/>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sp>
        <p:nvSpPr>
          <p:cNvPr id="54" name="Arc 53"/>
          <p:cNvSpPr/>
          <p:nvPr/>
        </p:nvSpPr>
        <p:spPr>
          <a:xfrm>
            <a:off x="-1245717" y="1491426"/>
            <a:ext cx="8481426" cy="4848432"/>
          </a:xfrm>
          <a:prstGeom prst="arc">
            <a:avLst/>
          </a:prstGeom>
          <a:noFill/>
          <a:ln w="19050" cap="flat" cmpd="sng" algn="ctr">
            <a:solidFill>
              <a:srgbClr val="65B144"/>
            </a:solidFill>
            <a:prstDash val="solid"/>
            <a:miter lim="800000"/>
            <a:tailEnd type="triangle"/>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smtClean="0">
              <a:ln>
                <a:noFill/>
              </a:ln>
              <a:solidFill>
                <a:srgbClr val="A5A5A5"/>
              </a:solidFill>
              <a:effectLst/>
              <a:uLnTx/>
              <a:uFillTx/>
              <a:latin typeface="Proxima Nova"/>
              <a:ea typeface=""/>
              <a:cs typeface=""/>
            </a:endParaRPr>
          </a:p>
        </p:txBody>
      </p:sp>
      <p:sp>
        <p:nvSpPr>
          <p:cNvPr id="55" name="Arc 54"/>
          <p:cNvSpPr/>
          <p:nvPr/>
        </p:nvSpPr>
        <p:spPr>
          <a:xfrm flipH="1">
            <a:off x="1482035" y="1896211"/>
            <a:ext cx="547992" cy="3869912"/>
          </a:xfrm>
          <a:prstGeom prst="arc">
            <a:avLst/>
          </a:prstGeom>
          <a:noFill/>
          <a:ln w="19050" cap="flat" cmpd="sng" algn="ctr">
            <a:solidFill>
              <a:srgbClr val="65B144"/>
            </a:solidFill>
            <a:prstDash val="solid"/>
            <a:miter lim="800000"/>
            <a:tailEnd type="triangle"/>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sp>
        <p:nvSpPr>
          <p:cNvPr id="56" name="Arc 55"/>
          <p:cNvSpPr/>
          <p:nvPr/>
        </p:nvSpPr>
        <p:spPr>
          <a:xfrm>
            <a:off x="-1152200" y="1481034"/>
            <a:ext cx="8481426" cy="4757668"/>
          </a:xfrm>
          <a:prstGeom prst="arc">
            <a:avLst/>
          </a:prstGeom>
          <a:noFill/>
          <a:ln w="19050" cap="flat" cmpd="sng" algn="ctr">
            <a:solidFill>
              <a:srgbClr val="65B144"/>
            </a:solidFill>
            <a:prstDash val="solid"/>
            <a:miter lim="800000"/>
            <a:headEnd type="triangle"/>
            <a:tailEnd type="none"/>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smtClean="0">
              <a:ln>
                <a:noFill/>
              </a:ln>
              <a:solidFill>
                <a:srgbClr val="A5A5A5"/>
              </a:solidFill>
              <a:effectLst/>
              <a:uLnTx/>
              <a:uFillTx/>
              <a:latin typeface="Proxima Nova"/>
              <a:ea typeface=""/>
              <a:cs typeface=""/>
            </a:endParaRPr>
          </a:p>
        </p:txBody>
      </p:sp>
      <p:graphicFrame>
        <p:nvGraphicFramePr>
          <p:cNvPr id="57" name="Table 56"/>
          <p:cNvGraphicFramePr>
            <a:graphicFrameLocks noGrp="1"/>
          </p:cNvGraphicFramePr>
          <p:nvPr>
            <p:extLst>
              <p:ext uri="{D42A27DB-BD31-4B8C-83A1-F6EECF244321}">
                <p14:modId xmlns:p14="http://schemas.microsoft.com/office/powerpoint/2010/main" val="581461190"/>
              </p:ext>
            </p:extLst>
          </p:nvPr>
        </p:nvGraphicFramePr>
        <p:xfrm>
          <a:off x="3425510" y="1163245"/>
          <a:ext cx="5006988" cy="744882"/>
        </p:xfrm>
        <a:graphic>
          <a:graphicData uri="http://schemas.openxmlformats.org/drawingml/2006/table">
            <a:tbl>
              <a:tblPr firstRow="1" bandRow="1" bandCol="1"/>
              <a:tblGrid>
                <a:gridCol w="1668996"/>
                <a:gridCol w="1668996"/>
                <a:gridCol w="1668996"/>
              </a:tblGrid>
              <a:tr h="248294">
                <a:tc>
                  <a:txBody>
                    <a:bodyPr/>
                    <a:lstStyle>
                      <a:lvl1pPr marL="0" algn="l" defTabSz="685777" rtl="0" eaLnBrk="1" latinLnBrk="0" hangingPunct="1">
                        <a:defRPr sz="1400" b="1" kern="1200">
                          <a:solidFill>
                            <a:schemeClr val="bg1"/>
                          </a:solidFill>
                          <a:latin typeface="Proxima Nova"/>
                          <a:ea typeface=""/>
                          <a:cs typeface=""/>
                        </a:defRPr>
                      </a:lvl1pPr>
                      <a:lvl2pPr marL="342886" algn="l" defTabSz="685777" rtl="0" eaLnBrk="1" latinLnBrk="0" hangingPunct="1">
                        <a:defRPr sz="1400" b="1" kern="1200">
                          <a:solidFill>
                            <a:schemeClr val="bg1"/>
                          </a:solidFill>
                          <a:latin typeface="Proxima Nova"/>
                          <a:ea typeface=""/>
                          <a:cs typeface=""/>
                        </a:defRPr>
                      </a:lvl2pPr>
                      <a:lvl3pPr marL="685777" algn="l" defTabSz="685777" rtl="0" eaLnBrk="1" latinLnBrk="0" hangingPunct="1">
                        <a:defRPr sz="1400" b="1" kern="1200">
                          <a:solidFill>
                            <a:schemeClr val="bg1"/>
                          </a:solidFill>
                          <a:latin typeface="Proxima Nova"/>
                          <a:ea typeface=""/>
                          <a:cs typeface=""/>
                        </a:defRPr>
                      </a:lvl3pPr>
                      <a:lvl4pPr marL="1028665" algn="l" defTabSz="685777" rtl="0" eaLnBrk="1" latinLnBrk="0" hangingPunct="1">
                        <a:defRPr sz="1400" b="1" kern="1200">
                          <a:solidFill>
                            <a:schemeClr val="bg1"/>
                          </a:solidFill>
                          <a:latin typeface="Proxima Nova"/>
                          <a:ea typeface=""/>
                          <a:cs typeface=""/>
                        </a:defRPr>
                      </a:lvl4pPr>
                      <a:lvl5pPr marL="1371555" algn="l" defTabSz="685777" rtl="0" eaLnBrk="1" latinLnBrk="0" hangingPunct="1">
                        <a:defRPr sz="1400" b="1" kern="1200">
                          <a:solidFill>
                            <a:schemeClr val="bg1"/>
                          </a:solidFill>
                          <a:latin typeface="Proxima Nova"/>
                          <a:ea typeface=""/>
                          <a:cs typeface=""/>
                        </a:defRPr>
                      </a:lvl5pPr>
                      <a:lvl6pPr marL="1714441" algn="l" defTabSz="685777" rtl="0" eaLnBrk="1" latinLnBrk="0" hangingPunct="1">
                        <a:defRPr sz="1400" b="1" kern="1200">
                          <a:solidFill>
                            <a:schemeClr val="bg1"/>
                          </a:solidFill>
                          <a:latin typeface="Proxima Nova"/>
                          <a:ea typeface=""/>
                          <a:cs typeface=""/>
                        </a:defRPr>
                      </a:lvl6pPr>
                      <a:lvl7pPr marL="2057332" algn="l" defTabSz="685777" rtl="0" eaLnBrk="1" latinLnBrk="0" hangingPunct="1">
                        <a:defRPr sz="1400" b="1" kern="1200">
                          <a:solidFill>
                            <a:schemeClr val="bg1"/>
                          </a:solidFill>
                          <a:latin typeface="Proxima Nova"/>
                          <a:ea typeface=""/>
                          <a:cs typeface=""/>
                        </a:defRPr>
                      </a:lvl7pPr>
                      <a:lvl8pPr marL="2400220" algn="l" defTabSz="685777" rtl="0" eaLnBrk="1" latinLnBrk="0" hangingPunct="1">
                        <a:defRPr sz="1400" b="1" kern="1200">
                          <a:solidFill>
                            <a:schemeClr val="bg1"/>
                          </a:solidFill>
                          <a:latin typeface="Proxima Nova"/>
                          <a:ea typeface=""/>
                          <a:cs typeface=""/>
                        </a:defRPr>
                      </a:lvl8pPr>
                      <a:lvl9pPr marL="2743110" algn="l" defTabSz="685777" rtl="0" eaLnBrk="1" latinLnBrk="0" hangingPunct="1">
                        <a:defRPr sz="1400" b="1" kern="1200">
                          <a:solidFill>
                            <a:schemeClr val="bg1"/>
                          </a:solidFill>
                          <a:latin typeface="Proxima Nova"/>
                          <a:ea typeface=""/>
                          <a:cs typeface=""/>
                        </a:defRPr>
                      </a:lvl9pPr>
                    </a:lstStyle>
                    <a:p>
                      <a:r>
                        <a:rPr lang="en-US" sz="1100" dirty="0" smtClean="0">
                          <a:latin typeface="MS PGothic" charset="-128"/>
                          <a:ea typeface="MS PGothic" charset="-128"/>
                          <a:cs typeface="MS PGothic" charset="-128"/>
                        </a:rPr>
                        <a:t>Device</a:t>
                      </a:r>
                      <a:endParaRPr lang="en-US" sz="1100" dirty="0">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65B144"/>
                    </a:solidFill>
                  </a:tcPr>
                </a:tc>
                <a:tc>
                  <a:txBody>
                    <a:bodyPr/>
                    <a:lstStyle>
                      <a:lvl1pPr marL="0" algn="l" defTabSz="685777" rtl="0" eaLnBrk="1" latinLnBrk="0" hangingPunct="1">
                        <a:defRPr sz="1400" b="1" kern="1200">
                          <a:solidFill>
                            <a:schemeClr val="bg1"/>
                          </a:solidFill>
                          <a:latin typeface="Proxima Nova"/>
                          <a:ea typeface=""/>
                          <a:cs typeface=""/>
                        </a:defRPr>
                      </a:lvl1pPr>
                      <a:lvl2pPr marL="342886" algn="l" defTabSz="685777" rtl="0" eaLnBrk="1" latinLnBrk="0" hangingPunct="1">
                        <a:defRPr sz="1400" b="1" kern="1200">
                          <a:solidFill>
                            <a:schemeClr val="bg1"/>
                          </a:solidFill>
                          <a:latin typeface="Proxima Nova"/>
                          <a:ea typeface=""/>
                          <a:cs typeface=""/>
                        </a:defRPr>
                      </a:lvl2pPr>
                      <a:lvl3pPr marL="685777" algn="l" defTabSz="685777" rtl="0" eaLnBrk="1" latinLnBrk="0" hangingPunct="1">
                        <a:defRPr sz="1400" b="1" kern="1200">
                          <a:solidFill>
                            <a:schemeClr val="bg1"/>
                          </a:solidFill>
                          <a:latin typeface="Proxima Nova"/>
                          <a:ea typeface=""/>
                          <a:cs typeface=""/>
                        </a:defRPr>
                      </a:lvl3pPr>
                      <a:lvl4pPr marL="1028665" algn="l" defTabSz="685777" rtl="0" eaLnBrk="1" latinLnBrk="0" hangingPunct="1">
                        <a:defRPr sz="1400" b="1" kern="1200">
                          <a:solidFill>
                            <a:schemeClr val="bg1"/>
                          </a:solidFill>
                          <a:latin typeface="Proxima Nova"/>
                          <a:ea typeface=""/>
                          <a:cs typeface=""/>
                        </a:defRPr>
                      </a:lvl4pPr>
                      <a:lvl5pPr marL="1371555" algn="l" defTabSz="685777" rtl="0" eaLnBrk="1" latinLnBrk="0" hangingPunct="1">
                        <a:defRPr sz="1400" b="1" kern="1200">
                          <a:solidFill>
                            <a:schemeClr val="bg1"/>
                          </a:solidFill>
                          <a:latin typeface="Proxima Nova"/>
                          <a:ea typeface=""/>
                          <a:cs typeface=""/>
                        </a:defRPr>
                      </a:lvl5pPr>
                      <a:lvl6pPr marL="1714441" algn="l" defTabSz="685777" rtl="0" eaLnBrk="1" latinLnBrk="0" hangingPunct="1">
                        <a:defRPr sz="1400" b="1" kern="1200">
                          <a:solidFill>
                            <a:schemeClr val="bg1"/>
                          </a:solidFill>
                          <a:latin typeface="Proxima Nova"/>
                          <a:ea typeface=""/>
                          <a:cs typeface=""/>
                        </a:defRPr>
                      </a:lvl6pPr>
                      <a:lvl7pPr marL="2057332" algn="l" defTabSz="685777" rtl="0" eaLnBrk="1" latinLnBrk="0" hangingPunct="1">
                        <a:defRPr sz="1400" b="1" kern="1200">
                          <a:solidFill>
                            <a:schemeClr val="bg1"/>
                          </a:solidFill>
                          <a:latin typeface="Proxima Nova"/>
                          <a:ea typeface=""/>
                          <a:cs typeface=""/>
                        </a:defRPr>
                      </a:lvl7pPr>
                      <a:lvl8pPr marL="2400220" algn="l" defTabSz="685777" rtl="0" eaLnBrk="1" latinLnBrk="0" hangingPunct="1">
                        <a:defRPr sz="1400" b="1" kern="1200">
                          <a:solidFill>
                            <a:schemeClr val="bg1"/>
                          </a:solidFill>
                          <a:latin typeface="Proxima Nova"/>
                          <a:ea typeface=""/>
                          <a:cs typeface=""/>
                        </a:defRPr>
                      </a:lvl8pPr>
                      <a:lvl9pPr marL="2743110" algn="l" defTabSz="685777" rtl="0" eaLnBrk="1" latinLnBrk="0" hangingPunct="1">
                        <a:defRPr sz="1400" b="1" kern="1200">
                          <a:solidFill>
                            <a:schemeClr val="bg1"/>
                          </a:solidFill>
                          <a:latin typeface="Proxima Nova"/>
                          <a:ea typeface=""/>
                          <a:cs typeface=""/>
                        </a:defRPr>
                      </a:lvl9pPr>
                    </a:lstStyle>
                    <a:p>
                      <a:r>
                        <a:rPr lang="en-US" sz="1100" dirty="0" smtClean="0">
                          <a:latin typeface="MS PGothic" charset="-128"/>
                          <a:ea typeface="MS PGothic" charset="-128"/>
                          <a:cs typeface="MS PGothic" charset="-128"/>
                        </a:rPr>
                        <a:t>WAN</a:t>
                      </a:r>
                      <a:r>
                        <a:rPr lang="en-US" sz="1100" baseline="0" dirty="0" smtClean="0">
                          <a:latin typeface="MS PGothic" charset="-128"/>
                          <a:ea typeface="MS PGothic" charset="-128"/>
                          <a:cs typeface="MS PGothic" charset="-128"/>
                        </a:rPr>
                        <a:t> IP / Port</a:t>
                      </a:r>
                      <a:endParaRPr lang="en-US" sz="1100" dirty="0">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65B144"/>
                    </a:solidFill>
                  </a:tcPr>
                </a:tc>
                <a:tc>
                  <a:txBody>
                    <a:bodyPr/>
                    <a:lstStyle>
                      <a:lvl1pPr marL="0" algn="l" defTabSz="685777" rtl="0" eaLnBrk="1" latinLnBrk="0" hangingPunct="1">
                        <a:defRPr sz="1400" b="1" kern="1200">
                          <a:solidFill>
                            <a:schemeClr val="bg1"/>
                          </a:solidFill>
                          <a:latin typeface="Proxima Nova"/>
                          <a:ea typeface=""/>
                          <a:cs typeface=""/>
                        </a:defRPr>
                      </a:lvl1pPr>
                      <a:lvl2pPr marL="342886" algn="l" defTabSz="685777" rtl="0" eaLnBrk="1" latinLnBrk="0" hangingPunct="1">
                        <a:defRPr sz="1400" b="1" kern="1200">
                          <a:solidFill>
                            <a:schemeClr val="bg1"/>
                          </a:solidFill>
                          <a:latin typeface="Proxima Nova"/>
                          <a:ea typeface=""/>
                          <a:cs typeface=""/>
                        </a:defRPr>
                      </a:lvl2pPr>
                      <a:lvl3pPr marL="685777" algn="l" defTabSz="685777" rtl="0" eaLnBrk="1" latinLnBrk="0" hangingPunct="1">
                        <a:defRPr sz="1400" b="1" kern="1200">
                          <a:solidFill>
                            <a:schemeClr val="bg1"/>
                          </a:solidFill>
                          <a:latin typeface="Proxima Nova"/>
                          <a:ea typeface=""/>
                          <a:cs typeface=""/>
                        </a:defRPr>
                      </a:lvl3pPr>
                      <a:lvl4pPr marL="1028665" algn="l" defTabSz="685777" rtl="0" eaLnBrk="1" latinLnBrk="0" hangingPunct="1">
                        <a:defRPr sz="1400" b="1" kern="1200">
                          <a:solidFill>
                            <a:schemeClr val="bg1"/>
                          </a:solidFill>
                          <a:latin typeface="Proxima Nova"/>
                          <a:ea typeface=""/>
                          <a:cs typeface=""/>
                        </a:defRPr>
                      </a:lvl4pPr>
                      <a:lvl5pPr marL="1371555" algn="l" defTabSz="685777" rtl="0" eaLnBrk="1" latinLnBrk="0" hangingPunct="1">
                        <a:defRPr sz="1400" b="1" kern="1200">
                          <a:solidFill>
                            <a:schemeClr val="bg1"/>
                          </a:solidFill>
                          <a:latin typeface="Proxima Nova"/>
                          <a:ea typeface=""/>
                          <a:cs typeface=""/>
                        </a:defRPr>
                      </a:lvl5pPr>
                      <a:lvl6pPr marL="1714441" algn="l" defTabSz="685777" rtl="0" eaLnBrk="1" latinLnBrk="0" hangingPunct="1">
                        <a:defRPr sz="1400" b="1" kern="1200">
                          <a:solidFill>
                            <a:schemeClr val="bg1"/>
                          </a:solidFill>
                          <a:latin typeface="Proxima Nova"/>
                          <a:ea typeface=""/>
                          <a:cs typeface=""/>
                        </a:defRPr>
                      </a:lvl6pPr>
                      <a:lvl7pPr marL="2057332" algn="l" defTabSz="685777" rtl="0" eaLnBrk="1" latinLnBrk="0" hangingPunct="1">
                        <a:defRPr sz="1400" b="1" kern="1200">
                          <a:solidFill>
                            <a:schemeClr val="bg1"/>
                          </a:solidFill>
                          <a:latin typeface="Proxima Nova"/>
                          <a:ea typeface=""/>
                          <a:cs typeface=""/>
                        </a:defRPr>
                      </a:lvl7pPr>
                      <a:lvl8pPr marL="2400220" algn="l" defTabSz="685777" rtl="0" eaLnBrk="1" latinLnBrk="0" hangingPunct="1">
                        <a:defRPr sz="1400" b="1" kern="1200">
                          <a:solidFill>
                            <a:schemeClr val="bg1"/>
                          </a:solidFill>
                          <a:latin typeface="Proxima Nova"/>
                          <a:ea typeface=""/>
                          <a:cs typeface=""/>
                        </a:defRPr>
                      </a:lvl8pPr>
                      <a:lvl9pPr marL="2743110" algn="l" defTabSz="685777" rtl="0" eaLnBrk="1" latinLnBrk="0" hangingPunct="1">
                        <a:defRPr sz="1400" b="1" kern="1200">
                          <a:solidFill>
                            <a:schemeClr val="bg1"/>
                          </a:solidFill>
                          <a:latin typeface="Proxima Nova"/>
                          <a:ea typeface=""/>
                          <a:cs typeface=""/>
                        </a:defRPr>
                      </a:lvl9pPr>
                    </a:lstStyle>
                    <a:p>
                      <a:r>
                        <a:rPr lang="en-US" sz="1100" dirty="0" smtClean="0">
                          <a:latin typeface="MS PGothic" charset="-128"/>
                          <a:ea typeface="MS PGothic" charset="-128"/>
                          <a:cs typeface="MS PGothic" charset="-128"/>
                        </a:rPr>
                        <a:t>Received IP / Port</a:t>
                      </a:r>
                      <a:endParaRPr lang="en-US" sz="1100" dirty="0">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65B144"/>
                    </a:solidFill>
                  </a:tcPr>
                </a:tc>
              </a:tr>
              <a:tr h="248294">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r>
                        <a:rPr lang="en-US" sz="1100" dirty="0" smtClean="0">
                          <a:solidFill>
                            <a:srgbClr val="000000"/>
                          </a:solidFill>
                          <a:latin typeface="MS PGothic" charset="-128"/>
                          <a:ea typeface="MS PGothic" charset="-128"/>
                          <a:cs typeface="MS PGothic" charset="-128"/>
                        </a:rPr>
                        <a:t>MX-SF</a:t>
                      </a:r>
                      <a:endParaRPr lang="en-US" sz="1100" dirty="0">
                        <a:solidFill>
                          <a:srgbClr val="000000"/>
                        </a:solidFill>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r>
                        <a:rPr lang="en-US" sz="1100" dirty="0" smtClean="0">
                          <a:solidFill>
                            <a:srgbClr val="000000"/>
                          </a:solidFill>
                          <a:latin typeface="MS PGothic" charset="-128"/>
                          <a:ea typeface="MS PGothic" charset="-128"/>
                          <a:cs typeface="MS PGothic" charset="-128"/>
                        </a:rPr>
                        <a:t>192.168.1.1 / 35000</a:t>
                      </a:r>
                      <a:endParaRPr lang="en-US" sz="1100" dirty="0">
                        <a:solidFill>
                          <a:srgbClr val="000000"/>
                        </a:solidFill>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r>
                        <a:rPr lang="en-US" sz="1100" dirty="0" smtClean="0">
                          <a:solidFill>
                            <a:srgbClr val="000000"/>
                          </a:solidFill>
                          <a:latin typeface="MS PGothic" charset="-128"/>
                          <a:ea typeface="MS PGothic" charset="-128"/>
                          <a:cs typeface="MS PGothic" charset="-128"/>
                        </a:rPr>
                        <a:t>1.1.1.1 / 35000</a:t>
                      </a:r>
                      <a:endParaRPr lang="en-US" sz="1100" dirty="0">
                        <a:solidFill>
                          <a:srgbClr val="000000"/>
                        </a:solidFill>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FFFFFF"/>
                    </a:solidFill>
                  </a:tcPr>
                </a:tc>
              </a:tr>
              <a:tr h="248294">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r>
                        <a:rPr lang="en-US" sz="1100" dirty="0" smtClean="0">
                          <a:solidFill>
                            <a:srgbClr val="000000"/>
                          </a:solidFill>
                          <a:latin typeface="MS PGothic" charset="-128"/>
                          <a:ea typeface="MS PGothic" charset="-128"/>
                          <a:cs typeface="MS PGothic" charset="-128"/>
                        </a:rPr>
                        <a:t>MX-NYC</a:t>
                      </a:r>
                      <a:endParaRPr lang="en-US" sz="1100" dirty="0">
                        <a:solidFill>
                          <a:srgbClr val="000000"/>
                        </a:solidFill>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r>
                        <a:rPr lang="en-US" sz="1100" dirty="0" smtClean="0">
                          <a:solidFill>
                            <a:srgbClr val="000000"/>
                          </a:solidFill>
                          <a:latin typeface="MS PGothic" charset="-128"/>
                          <a:ea typeface="MS PGothic" charset="-128"/>
                          <a:cs typeface="MS PGothic" charset="-128"/>
                        </a:rPr>
                        <a:t>10.0.0.1 / 40000</a:t>
                      </a:r>
                      <a:endParaRPr lang="en-US" sz="1100" dirty="0">
                        <a:solidFill>
                          <a:srgbClr val="000000"/>
                        </a:solidFill>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FFFFFF"/>
                    </a:solid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r>
                        <a:rPr lang="en-US" sz="1100" dirty="0" smtClean="0">
                          <a:solidFill>
                            <a:srgbClr val="000000"/>
                          </a:solidFill>
                          <a:latin typeface="MS PGothic" charset="-128"/>
                          <a:ea typeface="MS PGothic" charset="-128"/>
                          <a:cs typeface="MS PGothic" charset="-128"/>
                        </a:rPr>
                        <a:t>2.2.2.2 / 40000</a:t>
                      </a:r>
                      <a:endParaRPr lang="en-US" sz="1100" dirty="0">
                        <a:solidFill>
                          <a:srgbClr val="000000"/>
                        </a:solidFill>
                        <a:latin typeface="MS PGothic" charset="-128"/>
                        <a:ea typeface="MS PGothic" charset="-128"/>
                        <a:cs typeface="MS PGothic" charset="-128"/>
                      </a:endParaRPr>
                    </a:p>
                  </a:txBody>
                  <a:tcPr marL="68580" marR="68580" marT="34281" marB="34281">
                    <a:lnL w="6350" cap="flat" cmpd="sng" algn="ctr">
                      <a:solidFill>
                        <a:srgbClr val="65B144"/>
                      </a:solidFill>
                      <a:prstDash val="solid"/>
                      <a:miter lim="800000"/>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FFFFFF"/>
                    </a:solidFill>
                  </a:tcPr>
                </a:tc>
              </a:tr>
            </a:tbl>
          </a:graphicData>
        </a:graphic>
      </p:graphicFrame>
      <p:sp>
        <p:nvSpPr>
          <p:cNvPr id="58" name="Arc 57"/>
          <p:cNvSpPr/>
          <p:nvPr/>
        </p:nvSpPr>
        <p:spPr>
          <a:xfrm flipH="1">
            <a:off x="2030025" y="3471769"/>
            <a:ext cx="7651063" cy="1064343"/>
          </a:xfrm>
          <a:prstGeom prst="arc">
            <a:avLst/>
          </a:prstGeom>
          <a:noFill/>
          <a:ln w="19050" cap="flat" cmpd="sng" algn="ctr">
            <a:solidFill>
              <a:srgbClr val="65B144"/>
            </a:solidFill>
            <a:prstDash val="solid"/>
            <a:miter lim="800000"/>
            <a:headEnd type="stealth"/>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sp>
        <p:nvSpPr>
          <p:cNvPr id="59" name="&quot;No&quot; Symbol 58"/>
          <p:cNvSpPr/>
          <p:nvPr/>
        </p:nvSpPr>
        <p:spPr>
          <a:xfrm>
            <a:off x="5880659" y="3381150"/>
            <a:ext cx="320249" cy="293635"/>
          </a:xfrm>
          <a:prstGeom prst="noSmoking">
            <a:avLst/>
          </a:prstGeom>
          <a:solidFill>
            <a:srgbClr val="FF0000"/>
          </a:solidFill>
          <a:ln w="12700" cap="flat" cmpd="sng" algn="ctr">
            <a:noFill/>
            <a:prstDash val="solid"/>
            <a:miter lim="800000"/>
          </a:ln>
          <a:effectLst>
            <a:outerShdw blurRad="76200" dist="50800" dir="5400000" algn="ctr" rotWithShape="0">
              <a:srgbClr val="000000">
                <a:alpha val="27000"/>
              </a:srgbClr>
            </a:outerShdw>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0" name="Donut 59"/>
          <p:cNvSpPr/>
          <p:nvPr/>
        </p:nvSpPr>
        <p:spPr>
          <a:xfrm>
            <a:off x="2466301" y="3393656"/>
            <a:ext cx="279074" cy="282395"/>
          </a:xfrm>
          <a:prstGeom prst="donut">
            <a:avLst/>
          </a:prstGeom>
          <a:solidFill>
            <a:srgbClr val="00B050"/>
          </a:solidFill>
          <a:ln w="12700" cap="flat" cmpd="sng" algn="ctr">
            <a:noFill/>
            <a:prstDash val="solid"/>
            <a:miter lim="800000"/>
          </a:ln>
          <a:effectLst>
            <a:outerShdw blurRad="76200" dist="50800" dir="5400000" algn="ctr" rotWithShape="0">
              <a:srgbClr val="000000">
                <a:alpha val="27000"/>
              </a:srgbClr>
            </a:outerShdw>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1" name="Arc 60"/>
          <p:cNvSpPr/>
          <p:nvPr/>
        </p:nvSpPr>
        <p:spPr>
          <a:xfrm>
            <a:off x="-1074541" y="3518600"/>
            <a:ext cx="7651063" cy="1064343"/>
          </a:xfrm>
          <a:prstGeom prst="arc">
            <a:avLst/>
          </a:prstGeom>
          <a:noFill/>
          <a:ln w="19050" cap="flat" cmpd="sng" algn="ctr">
            <a:solidFill>
              <a:srgbClr val="65B144"/>
            </a:solidFill>
            <a:prstDash val="solid"/>
            <a:miter lim="800000"/>
            <a:headEnd type="stealth"/>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sp>
        <p:nvSpPr>
          <p:cNvPr id="62" name="Can 61"/>
          <p:cNvSpPr/>
          <p:nvPr/>
        </p:nvSpPr>
        <p:spPr>
          <a:xfrm rot="5400000">
            <a:off x="4215397" y="2418557"/>
            <a:ext cx="265106" cy="3650876"/>
          </a:xfrm>
          <a:prstGeom prst="can">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vert="vert270"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rPr>
              <a:t>IPsec Tunnel</a:t>
            </a:r>
          </a:p>
        </p:txBody>
      </p:sp>
      <p:sp>
        <p:nvSpPr>
          <p:cNvPr id="63" name="Donut 62"/>
          <p:cNvSpPr/>
          <p:nvPr/>
        </p:nvSpPr>
        <p:spPr>
          <a:xfrm>
            <a:off x="5901247" y="3417207"/>
            <a:ext cx="279074" cy="282395"/>
          </a:xfrm>
          <a:prstGeom prst="donut">
            <a:avLst/>
          </a:prstGeom>
          <a:solidFill>
            <a:srgbClr val="00B050"/>
          </a:solidFill>
          <a:ln w="12700" cap="flat" cmpd="sng" algn="ctr">
            <a:noFill/>
            <a:prstDash val="solid"/>
            <a:miter lim="800000"/>
          </a:ln>
          <a:effectLst>
            <a:outerShdw blurRad="76200" dist="50800" dir="5400000" algn="ctr" rotWithShape="0">
              <a:srgbClr val="000000">
                <a:alpha val="27000"/>
              </a:srgbClr>
            </a:outerShdw>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MS PGothic" charset="-128"/>
              <a:ea typeface="MS PGothic" charset="-128"/>
              <a:cs typeface="MS PGothic" charset="-128"/>
            </a:endParaRPr>
          </a:p>
        </p:txBody>
      </p:sp>
      <p:sp>
        <p:nvSpPr>
          <p:cNvPr id="64" name="Arc 63"/>
          <p:cNvSpPr/>
          <p:nvPr/>
        </p:nvSpPr>
        <p:spPr>
          <a:xfrm flipH="1">
            <a:off x="2065628" y="3574799"/>
            <a:ext cx="648003" cy="1064343"/>
          </a:xfrm>
          <a:prstGeom prst="arc">
            <a:avLst/>
          </a:prstGeom>
          <a:noFill/>
          <a:ln w="19050" cap="flat" cmpd="sng" algn="ctr">
            <a:solidFill>
              <a:srgbClr val="65B144"/>
            </a:solidFill>
            <a:prstDash val="solid"/>
            <a:miter lim="800000"/>
            <a:headEnd type="none"/>
            <a:tailEnd type="triangle"/>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sp>
        <p:nvSpPr>
          <p:cNvPr id="65" name="Arc 64"/>
          <p:cNvSpPr/>
          <p:nvPr/>
        </p:nvSpPr>
        <p:spPr>
          <a:xfrm>
            <a:off x="6040784" y="3557474"/>
            <a:ext cx="648003" cy="1064343"/>
          </a:xfrm>
          <a:prstGeom prst="arc">
            <a:avLst/>
          </a:prstGeom>
          <a:noFill/>
          <a:ln w="19050" cap="flat" cmpd="sng" algn="ctr">
            <a:solidFill>
              <a:srgbClr val="65B144"/>
            </a:solidFill>
            <a:prstDash val="solid"/>
            <a:miter lim="800000"/>
            <a:headEnd type="none"/>
            <a:tailEnd type="triangle"/>
          </a:ln>
          <a:effectLst/>
        </p:spPr>
        <p:txBody>
          <a:bodyPr lIns="68571" tIns="34286" rIns="68571" bIns="34286"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srgbClr val="A5A5A5"/>
              </a:solidFill>
              <a:effectLst/>
              <a:uLnTx/>
              <a:uFillTx/>
              <a:latin typeface="MS PGothic" charset="-128"/>
              <a:ea typeface="MS PGothic" charset="-128"/>
              <a:cs typeface="MS PGothic" charset="-128"/>
            </a:endParaRPr>
          </a:p>
        </p:txBody>
      </p:sp>
      <p:sp>
        <p:nvSpPr>
          <p:cNvPr id="66" name="TextBox 65"/>
          <p:cNvSpPr txBox="1"/>
          <p:nvPr/>
        </p:nvSpPr>
        <p:spPr>
          <a:xfrm>
            <a:off x="1523061" y="2034519"/>
            <a:ext cx="1881268" cy="438574"/>
          </a:xfrm>
          <a:prstGeom prst="rect">
            <a:avLst/>
          </a:prstGeom>
          <a:noFill/>
        </p:spPr>
        <p:txBody>
          <a:bodyPr wrap="square" lIns="68571" tIns="34286" rIns="68571" bIns="34286" rtlCol="0">
            <a:spAutoFit/>
          </a:bodyPr>
          <a:lstStyle/>
          <a:p>
            <a:pPr defTabSz="685800" fontAlgn="auto">
              <a:spcBef>
                <a:spcPts val="0"/>
              </a:spcBef>
              <a:spcAft>
                <a:spcPts val="0"/>
              </a:spcAft>
            </a:pPr>
            <a:r>
              <a:rPr lang="en-US" sz="1200" dirty="0" err="1">
                <a:solidFill>
                  <a:srgbClr val="000000"/>
                </a:solidFill>
                <a:latin typeface="MS PGothic" charset="-128"/>
                <a:ea typeface="MS PGothic" charset="-128"/>
                <a:cs typeface="MS PGothic" charset="-128"/>
              </a:rPr>
              <a:t>Dest</a:t>
            </a:r>
            <a:r>
              <a:rPr lang="en-US" sz="1200" dirty="0">
                <a:solidFill>
                  <a:srgbClr val="000000"/>
                </a:solidFill>
                <a:latin typeface="MS PGothic" charset="-128"/>
                <a:ea typeface="MS PGothic" charset="-128"/>
                <a:cs typeface="MS PGothic" charset="-128"/>
              </a:rPr>
              <a:t>: UDP 9350</a:t>
            </a:r>
          </a:p>
          <a:p>
            <a:pPr defTabSz="685800" fontAlgn="auto">
              <a:spcBef>
                <a:spcPts val="0"/>
              </a:spcBef>
              <a:spcAft>
                <a:spcPts val="0"/>
              </a:spcAft>
            </a:pPr>
            <a:r>
              <a:rPr lang="en-US" sz="1200" dirty="0">
                <a:solidFill>
                  <a:srgbClr val="000000"/>
                </a:solidFill>
                <a:latin typeface="MS PGothic" charset="-128"/>
                <a:ea typeface="MS PGothic" charset="-128"/>
                <a:cs typeface="MS PGothic" charset="-128"/>
              </a:rPr>
              <a:t>Source: UDP 32768-61000 </a:t>
            </a:r>
          </a:p>
        </p:txBody>
      </p:sp>
      <p:sp>
        <p:nvSpPr>
          <p:cNvPr id="67" name="TextBox 66"/>
          <p:cNvSpPr txBox="1"/>
          <p:nvPr/>
        </p:nvSpPr>
        <p:spPr>
          <a:xfrm>
            <a:off x="12288" y="1790320"/>
            <a:ext cx="14350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FFFF">
                    <a:lumMod val="50000"/>
                  </a:srgbClr>
                </a:solidFill>
                <a:effectLst/>
                <a:uLnTx/>
                <a:uFillTx/>
                <a:latin typeface="MS PGothic" charset="-128"/>
                <a:ea typeface="MS PGothic" charset="-128"/>
                <a:cs typeface="MS PGothic" charset="-128"/>
              </a:rPr>
              <a:t>Meraki Cloud</a:t>
            </a:r>
            <a:endParaRPr kumimoji="0" lang="en-US" sz="1800" b="0" i="0" u="none" strike="noStrike" kern="0" cap="none" spc="0" normalizeH="0" baseline="0" noProof="0" dirty="0" smtClean="0">
              <a:ln>
                <a:noFill/>
              </a:ln>
              <a:solidFill>
                <a:srgbClr val="FFFFFF">
                  <a:lumMod val="50000"/>
                </a:srgbClr>
              </a:solidFill>
              <a:effectLst/>
              <a:uLnTx/>
              <a:uFillTx/>
              <a:latin typeface="MS PGothic" charset="-128"/>
              <a:ea typeface="MS PGothic" charset="-128"/>
              <a:cs typeface="MS PGothic" charset="-128"/>
            </a:endParaRPr>
          </a:p>
        </p:txBody>
      </p:sp>
    </p:spTree>
    <p:extLst>
      <p:ext uri="{BB962C8B-B14F-4D97-AF65-F5344CB8AC3E}">
        <p14:creationId xmlns:p14="http://schemas.microsoft.com/office/powerpoint/2010/main" val="13251276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9703" y="226314"/>
            <a:ext cx="8580923" cy="603504"/>
          </a:xfrm>
          <a:prstGeom prst="rect">
            <a:avLst/>
          </a:prstGeom>
        </p:spPr>
        <p:txBody>
          <a:bodyPr/>
          <a:lstStyle>
            <a:lvl1pPr algn="l" defTabSz="685800" rtl="0" eaLnBrk="1" latinLnBrk="0" hangingPunct="1">
              <a:lnSpc>
                <a:spcPct val="80000"/>
              </a:lnSpc>
              <a:spcBef>
                <a:spcPct val="0"/>
              </a:spcBef>
              <a:buNone/>
              <a:defRPr lang="en-US" sz="2474" b="0" i="0" kern="1200" baseline="0" dirty="0">
                <a:solidFill>
                  <a:schemeClr val="accent1"/>
                </a:solidFill>
                <a:latin typeface="Proxima Nova Light" charset="0"/>
                <a:ea typeface="Proxima Nova Light" charset="0"/>
                <a:cs typeface="Proxima Nova Light" charset="0"/>
              </a:defRPr>
            </a:lvl1pPr>
          </a:lstStyle>
          <a:p>
            <a:pPr fontAlgn="auto">
              <a:spcAft>
                <a:spcPts val="0"/>
              </a:spcAft>
            </a:pPr>
            <a:r>
              <a:rPr lang="ja-JP" altLang="en-US" smtClean="0">
                <a:solidFill>
                  <a:srgbClr val="000000"/>
                </a:solidFill>
                <a:latin typeface="MS PGothic" charset="-128"/>
                <a:ea typeface="MS PGothic" charset="-128"/>
                <a:cs typeface="MS PGothic" charset="-128"/>
              </a:rPr>
              <a:t>サポートされるトポロジー</a:t>
            </a:r>
            <a:endParaRPr lang="ja-JP" altLang="en-US">
              <a:solidFill>
                <a:srgbClr val="000000"/>
              </a:solidFill>
              <a:latin typeface="MS PGothic" charset="-128"/>
              <a:ea typeface="MS PGothic" charset="-128"/>
              <a:cs typeface="MS PGothic"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1567626480"/>
              </p:ext>
            </p:extLst>
          </p:nvPr>
        </p:nvGraphicFramePr>
        <p:xfrm>
          <a:off x="418555" y="772981"/>
          <a:ext cx="8188366" cy="3718277"/>
        </p:xfrm>
        <a:graphic>
          <a:graphicData uri="http://schemas.openxmlformats.org/drawingml/2006/table">
            <a:tbl>
              <a:tblPr firstRow="1" firstCol="1" bandRow="1"/>
              <a:tblGrid>
                <a:gridCol w="1678904"/>
                <a:gridCol w="3562079"/>
                <a:gridCol w="2947383"/>
              </a:tblGrid>
              <a:tr h="463269">
                <a:tc>
                  <a:txBody>
                    <a:bodyPr/>
                    <a:lstStyle>
                      <a:lvl1pPr marL="0" algn="l" defTabSz="685777" rtl="0" eaLnBrk="1" latinLnBrk="0" hangingPunct="1">
                        <a:defRPr sz="1400" b="1" kern="1200">
                          <a:solidFill>
                            <a:schemeClr val="bg1"/>
                          </a:solidFill>
                          <a:latin typeface="Proxima Nova"/>
                          <a:ea typeface=""/>
                          <a:cs typeface=""/>
                        </a:defRPr>
                      </a:lvl1pPr>
                      <a:lvl2pPr marL="342886" algn="l" defTabSz="685777" rtl="0" eaLnBrk="1" latinLnBrk="0" hangingPunct="1">
                        <a:defRPr sz="1400" b="1" kern="1200">
                          <a:solidFill>
                            <a:schemeClr val="bg1"/>
                          </a:solidFill>
                          <a:latin typeface="Proxima Nova"/>
                          <a:ea typeface=""/>
                          <a:cs typeface=""/>
                        </a:defRPr>
                      </a:lvl2pPr>
                      <a:lvl3pPr marL="685777" algn="l" defTabSz="685777" rtl="0" eaLnBrk="1" latinLnBrk="0" hangingPunct="1">
                        <a:defRPr sz="1400" b="1" kern="1200">
                          <a:solidFill>
                            <a:schemeClr val="bg1"/>
                          </a:solidFill>
                          <a:latin typeface="Proxima Nova"/>
                          <a:ea typeface=""/>
                          <a:cs typeface=""/>
                        </a:defRPr>
                      </a:lvl3pPr>
                      <a:lvl4pPr marL="1028665" algn="l" defTabSz="685777" rtl="0" eaLnBrk="1" latinLnBrk="0" hangingPunct="1">
                        <a:defRPr sz="1400" b="1" kern="1200">
                          <a:solidFill>
                            <a:schemeClr val="bg1"/>
                          </a:solidFill>
                          <a:latin typeface="Proxima Nova"/>
                          <a:ea typeface=""/>
                          <a:cs typeface=""/>
                        </a:defRPr>
                      </a:lvl4pPr>
                      <a:lvl5pPr marL="1371555" algn="l" defTabSz="685777" rtl="0" eaLnBrk="1" latinLnBrk="0" hangingPunct="1">
                        <a:defRPr sz="1400" b="1" kern="1200">
                          <a:solidFill>
                            <a:schemeClr val="bg1"/>
                          </a:solidFill>
                          <a:latin typeface="Proxima Nova"/>
                          <a:ea typeface=""/>
                          <a:cs typeface=""/>
                        </a:defRPr>
                      </a:lvl5pPr>
                      <a:lvl6pPr marL="1714441" algn="l" defTabSz="685777" rtl="0" eaLnBrk="1" latinLnBrk="0" hangingPunct="1">
                        <a:defRPr sz="1400" b="1" kern="1200">
                          <a:solidFill>
                            <a:schemeClr val="bg1"/>
                          </a:solidFill>
                          <a:latin typeface="Proxima Nova"/>
                          <a:ea typeface=""/>
                          <a:cs typeface=""/>
                        </a:defRPr>
                      </a:lvl6pPr>
                      <a:lvl7pPr marL="2057332" algn="l" defTabSz="685777" rtl="0" eaLnBrk="1" latinLnBrk="0" hangingPunct="1">
                        <a:defRPr sz="1400" b="1" kern="1200">
                          <a:solidFill>
                            <a:schemeClr val="bg1"/>
                          </a:solidFill>
                          <a:latin typeface="Proxima Nova"/>
                          <a:ea typeface=""/>
                          <a:cs typeface=""/>
                        </a:defRPr>
                      </a:lvl7pPr>
                      <a:lvl8pPr marL="2400220" algn="l" defTabSz="685777" rtl="0" eaLnBrk="1" latinLnBrk="0" hangingPunct="1">
                        <a:defRPr sz="1400" b="1" kern="1200">
                          <a:solidFill>
                            <a:schemeClr val="bg1"/>
                          </a:solidFill>
                          <a:latin typeface="Proxima Nova"/>
                          <a:ea typeface=""/>
                          <a:cs typeface=""/>
                        </a:defRPr>
                      </a:lvl8pPr>
                      <a:lvl9pPr marL="2743110" algn="l" defTabSz="685777" rtl="0" eaLnBrk="1" latinLnBrk="0" hangingPunct="1">
                        <a:defRPr sz="1400" b="1" kern="1200">
                          <a:solidFill>
                            <a:schemeClr val="bg1"/>
                          </a:solidFill>
                          <a:latin typeface="Proxima Nova"/>
                          <a:ea typeface=""/>
                          <a:cs typeface=""/>
                        </a:defRPr>
                      </a:lvl9pPr>
                    </a:lstStyle>
                    <a:p>
                      <a:pPr algn="ctr"/>
                      <a:endParaRPr lang="en-US" sz="1100" dirty="0">
                        <a:latin typeface="MS PGothic" charset="-128"/>
                        <a:ea typeface="MS PGothic" charset="-128"/>
                        <a:cs typeface="MS PGothic" charset="-128"/>
                      </a:endParaRPr>
                    </a:p>
                  </a:txBody>
                  <a:tcPr marL="68562" marR="68562" marT="34281" marB="34281" anchor="ctr">
                    <a:lnL w="6350" cap="flat" cmpd="sng" algn="ctr">
                      <a:solidFill>
                        <a:srgbClr val="65B144"/>
                      </a:solidFill>
                      <a:prstDash val="solid"/>
                      <a:miter lim="800000"/>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65B144"/>
                    </a:solidFill>
                  </a:tcPr>
                </a:tc>
                <a:tc>
                  <a:txBody>
                    <a:bodyPr/>
                    <a:lstStyle>
                      <a:lvl1pPr marL="0" algn="l" defTabSz="685777" rtl="0" eaLnBrk="1" latinLnBrk="0" hangingPunct="1">
                        <a:defRPr sz="1400" b="1" kern="1200">
                          <a:solidFill>
                            <a:schemeClr val="bg1"/>
                          </a:solidFill>
                          <a:latin typeface="Proxima Nova"/>
                          <a:ea typeface=""/>
                          <a:cs typeface=""/>
                        </a:defRPr>
                      </a:lvl1pPr>
                      <a:lvl2pPr marL="342886" algn="l" defTabSz="685777" rtl="0" eaLnBrk="1" latinLnBrk="0" hangingPunct="1">
                        <a:defRPr sz="1400" b="1" kern="1200">
                          <a:solidFill>
                            <a:schemeClr val="bg1"/>
                          </a:solidFill>
                          <a:latin typeface="Proxima Nova"/>
                          <a:ea typeface=""/>
                          <a:cs typeface=""/>
                        </a:defRPr>
                      </a:lvl2pPr>
                      <a:lvl3pPr marL="685777" algn="l" defTabSz="685777" rtl="0" eaLnBrk="1" latinLnBrk="0" hangingPunct="1">
                        <a:defRPr sz="1400" b="1" kern="1200">
                          <a:solidFill>
                            <a:schemeClr val="bg1"/>
                          </a:solidFill>
                          <a:latin typeface="Proxima Nova"/>
                          <a:ea typeface=""/>
                          <a:cs typeface=""/>
                        </a:defRPr>
                      </a:lvl3pPr>
                      <a:lvl4pPr marL="1028665" algn="l" defTabSz="685777" rtl="0" eaLnBrk="1" latinLnBrk="0" hangingPunct="1">
                        <a:defRPr sz="1400" b="1" kern="1200">
                          <a:solidFill>
                            <a:schemeClr val="bg1"/>
                          </a:solidFill>
                          <a:latin typeface="Proxima Nova"/>
                          <a:ea typeface=""/>
                          <a:cs typeface=""/>
                        </a:defRPr>
                      </a:lvl4pPr>
                      <a:lvl5pPr marL="1371555" algn="l" defTabSz="685777" rtl="0" eaLnBrk="1" latinLnBrk="0" hangingPunct="1">
                        <a:defRPr sz="1400" b="1" kern="1200">
                          <a:solidFill>
                            <a:schemeClr val="bg1"/>
                          </a:solidFill>
                          <a:latin typeface="Proxima Nova"/>
                          <a:ea typeface=""/>
                          <a:cs typeface=""/>
                        </a:defRPr>
                      </a:lvl5pPr>
                      <a:lvl6pPr marL="1714441" algn="l" defTabSz="685777" rtl="0" eaLnBrk="1" latinLnBrk="0" hangingPunct="1">
                        <a:defRPr sz="1400" b="1" kern="1200">
                          <a:solidFill>
                            <a:schemeClr val="bg1"/>
                          </a:solidFill>
                          <a:latin typeface="Proxima Nova"/>
                          <a:ea typeface=""/>
                          <a:cs typeface=""/>
                        </a:defRPr>
                      </a:lvl6pPr>
                      <a:lvl7pPr marL="2057332" algn="l" defTabSz="685777" rtl="0" eaLnBrk="1" latinLnBrk="0" hangingPunct="1">
                        <a:defRPr sz="1400" b="1" kern="1200">
                          <a:solidFill>
                            <a:schemeClr val="bg1"/>
                          </a:solidFill>
                          <a:latin typeface="Proxima Nova"/>
                          <a:ea typeface=""/>
                          <a:cs typeface=""/>
                        </a:defRPr>
                      </a:lvl7pPr>
                      <a:lvl8pPr marL="2400220" algn="l" defTabSz="685777" rtl="0" eaLnBrk="1" latinLnBrk="0" hangingPunct="1">
                        <a:defRPr sz="1400" b="1" kern="1200">
                          <a:solidFill>
                            <a:schemeClr val="bg1"/>
                          </a:solidFill>
                          <a:latin typeface="Proxima Nova"/>
                          <a:ea typeface=""/>
                          <a:cs typeface=""/>
                        </a:defRPr>
                      </a:lvl8pPr>
                      <a:lvl9pPr marL="2743110" algn="l" defTabSz="685777" rtl="0" eaLnBrk="1" latinLnBrk="0" hangingPunct="1">
                        <a:defRPr sz="1400" b="1" kern="1200">
                          <a:solidFill>
                            <a:schemeClr val="bg1"/>
                          </a:solidFill>
                          <a:latin typeface="Proxima Nova"/>
                          <a:ea typeface=""/>
                          <a:cs typeface=""/>
                        </a:defRPr>
                      </a:lvl9pPr>
                    </a:lstStyle>
                    <a:p>
                      <a:pPr algn="ctr"/>
                      <a:r>
                        <a:rPr lang="en-US" sz="1800" dirty="0" smtClean="0">
                          <a:latin typeface="MS PGothic" charset="-128"/>
                          <a:ea typeface="MS PGothic" charset="-128"/>
                          <a:cs typeface="MS PGothic" charset="-128"/>
                        </a:rPr>
                        <a:t>Full Mesh</a:t>
                      </a:r>
                    </a:p>
                  </a:txBody>
                  <a:tcPr marL="68562" marR="68562" marT="34281" marB="34281" anchor="ctr">
                    <a:lnL>
                      <a:noFill/>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65B144"/>
                    </a:solidFill>
                  </a:tcPr>
                </a:tc>
                <a:tc>
                  <a:txBody>
                    <a:bodyPr/>
                    <a:lstStyle>
                      <a:lvl1pPr marL="0" algn="l" defTabSz="685777" rtl="0" eaLnBrk="1" latinLnBrk="0" hangingPunct="1">
                        <a:defRPr sz="1400" b="1" kern="1200">
                          <a:solidFill>
                            <a:schemeClr val="bg1"/>
                          </a:solidFill>
                          <a:latin typeface="Proxima Nova"/>
                          <a:ea typeface=""/>
                          <a:cs typeface=""/>
                        </a:defRPr>
                      </a:lvl1pPr>
                      <a:lvl2pPr marL="342886" algn="l" defTabSz="685777" rtl="0" eaLnBrk="1" latinLnBrk="0" hangingPunct="1">
                        <a:defRPr sz="1400" b="1" kern="1200">
                          <a:solidFill>
                            <a:schemeClr val="bg1"/>
                          </a:solidFill>
                          <a:latin typeface="Proxima Nova"/>
                          <a:ea typeface=""/>
                          <a:cs typeface=""/>
                        </a:defRPr>
                      </a:lvl2pPr>
                      <a:lvl3pPr marL="685777" algn="l" defTabSz="685777" rtl="0" eaLnBrk="1" latinLnBrk="0" hangingPunct="1">
                        <a:defRPr sz="1400" b="1" kern="1200">
                          <a:solidFill>
                            <a:schemeClr val="bg1"/>
                          </a:solidFill>
                          <a:latin typeface="Proxima Nova"/>
                          <a:ea typeface=""/>
                          <a:cs typeface=""/>
                        </a:defRPr>
                      </a:lvl3pPr>
                      <a:lvl4pPr marL="1028665" algn="l" defTabSz="685777" rtl="0" eaLnBrk="1" latinLnBrk="0" hangingPunct="1">
                        <a:defRPr sz="1400" b="1" kern="1200">
                          <a:solidFill>
                            <a:schemeClr val="bg1"/>
                          </a:solidFill>
                          <a:latin typeface="Proxima Nova"/>
                          <a:ea typeface=""/>
                          <a:cs typeface=""/>
                        </a:defRPr>
                      </a:lvl4pPr>
                      <a:lvl5pPr marL="1371555" algn="l" defTabSz="685777" rtl="0" eaLnBrk="1" latinLnBrk="0" hangingPunct="1">
                        <a:defRPr sz="1400" b="1" kern="1200">
                          <a:solidFill>
                            <a:schemeClr val="bg1"/>
                          </a:solidFill>
                          <a:latin typeface="Proxima Nova"/>
                          <a:ea typeface=""/>
                          <a:cs typeface=""/>
                        </a:defRPr>
                      </a:lvl5pPr>
                      <a:lvl6pPr marL="1714441" algn="l" defTabSz="685777" rtl="0" eaLnBrk="1" latinLnBrk="0" hangingPunct="1">
                        <a:defRPr sz="1400" b="1" kern="1200">
                          <a:solidFill>
                            <a:schemeClr val="bg1"/>
                          </a:solidFill>
                          <a:latin typeface="Proxima Nova"/>
                          <a:ea typeface=""/>
                          <a:cs typeface=""/>
                        </a:defRPr>
                      </a:lvl6pPr>
                      <a:lvl7pPr marL="2057332" algn="l" defTabSz="685777" rtl="0" eaLnBrk="1" latinLnBrk="0" hangingPunct="1">
                        <a:defRPr sz="1400" b="1" kern="1200">
                          <a:solidFill>
                            <a:schemeClr val="bg1"/>
                          </a:solidFill>
                          <a:latin typeface="Proxima Nova"/>
                          <a:ea typeface=""/>
                          <a:cs typeface=""/>
                        </a:defRPr>
                      </a:lvl7pPr>
                      <a:lvl8pPr marL="2400220" algn="l" defTabSz="685777" rtl="0" eaLnBrk="1" latinLnBrk="0" hangingPunct="1">
                        <a:defRPr sz="1400" b="1" kern="1200">
                          <a:solidFill>
                            <a:schemeClr val="bg1"/>
                          </a:solidFill>
                          <a:latin typeface="Proxima Nova"/>
                          <a:ea typeface=""/>
                          <a:cs typeface=""/>
                        </a:defRPr>
                      </a:lvl8pPr>
                      <a:lvl9pPr marL="2743110" algn="l" defTabSz="685777" rtl="0" eaLnBrk="1" latinLnBrk="0" hangingPunct="1">
                        <a:defRPr sz="1400" b="1" kern="1200">
                          <a:solidFill>
                            <a:schemeClr val="bg1"/>
                          </a:solidFill>
                          <a:latin typeface="Proxima Nova"/>
                          <a:ea typeface=""/>
                          <a:cs typeface=""/>
                        </a:defRPr>
                      </a:lvl9pPr>
                    </a:lstStyle>
                    <a:p>
                      <a:pPr algn="ctr"/>
                      <a:r>
                        <a:rPr lang="en-US" sz="1800" dirty="0" smtClean="0">
                          <a:latin typeface="MS PGothic" charset="-128"/>
                          <a:ea typeface="MS PGothic" charset="-128"/>
                          <a:cs typeface="MS PGothic" charset="-128"/>
                        </a:rPr>
                        <a:t>Hub-and-Spoke</a:t>
                      </a:r>
                      <a:endParaRPr lang="en-US" sz="1800" dirty="0">
                        <a:latin typeface="MS PGothic" charset="-128"/>
                        <a:ea typeface="MS PGothic" charset="-128"/>
                        <a:cs typeface="MS PGothic" charset="-128"/>
                      </a:endParaRPr>
                    </a:p>
                  </a:txBody>
                  <a:tcPr marL="68562" marR="68562" marT="34281" marB="34281" anchor="ctr">
                    <a:lnL>
                      <a:noFill/>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solidFill>
                      <a:srgbClr val="65B144"/>
                    </a:solidFill>
                  </a:tcPr>
                </a:tc>
              </a:tr>
              <a:tr h="2264808">
                <a:tc>
                  <a:txBody>
                    <a:bodyPr/>
                    <a:lstStyle>
                      <a:lvl1pPr marL="0" algn="l" defTabSz="685777" rtl="0" eaLnBrk="1" latinLnBrk="0" hangingPunct="1">
                        <a:defRPr sz="1400" b="1" kern="1200">
                          <a:solidFill>
                            <a:schemeClr val="tx1"/>
                          </a:solidFill>
                          <a:latin typeface="Proxima Nova"/>
                          <a:ea typeface=""/>
                          <a:cs typeface=""/>
                        </a:defRPr>
                      </a:lvl1pPr>
                      <a:lvl2pPr marL="342886" algn="l" defTabSz="685777" rtl="0" eaLnBrk="1" latinLnBrk="0" hangingPunct="1">
                        <a:defRPr sz="1400" b="1" kern="1200">
                          <a:solidFill>
                            <a:schemeClr val="tx1"/>
                          </a:solidFill>
                          <a:latin typeface="Proxima Nova"/>
                          <a:ea typeface=""/>
                          <a:cs typeface=""/>
                        </a:defRPr>
                      </a:lvl2pPr>
                      <a:lvl3pPr marL="685777" algn="l" defTabSz="685777" rtl="0" eaLnBrk="1" latinLnBrk="0" hangingPunct="1">
                        <a:defRPr sz="1400" b="1" kern="1200">
                          <a:solidFill>
                            <a:schemeClr val="tx1"/>
                          </a:solidFill>
                          <a:latin typeface="Proxima Nova"/>
                          <a:ea typeface=""/>
                          <a:cs typeface=""/>
                        </a:defRPr>
                      </a:lvl3pPr>
                      <a:lvl4pPr marL="1028665" algn="l" defTabSz="685777" rtl="0" eaLnBrk="1" latinLnBrk="0" hangingPunct="1">
                        <a:defRPr sz="1400" b="1" kern="1200">
                          <a:solidFill>
                            <a:schemeClr val="tx1"/>
                          </a:solidFill>
                          <a:latin typeface="Proxima Nova"/>
                          <a:ea typeface=""/>
                          <a:cs typeface=""/>
                        </a:defRPr>
                      </a:lvl4pPr>
                      <a:lvl5pPr marL="1371555" algn="l" defTabSz="685777" rtl="0" eaLnBrk="1" latinLnBrk="0" hangingPunct="1">
                        <a:defRPr sz="1400" b="1" kern="1200">
                          <a:solidFill>
                            <a:schemeClr val="tx1"/>
                          </a:solidFill>
                          <a:latin typeface="Proxima Nova"/>
                          <a:ea typeface=""/>
                          <a:cs typeface=""/>
                        </a:defRPr>
                      </a:lvl5pPr>
                      <a:lvl6pPr marL="1714441" algn="l" defTabSz="685777" rtl="0" eaLnBrk="1" latinLnBrk="0" hangingPunct="1">
                        <a:defRPr sz="1400" b="1" kern="1200">
                          <a:solidFill>
                            <a:schemeClr val="tx1"/>
                          </a:solidFill>
                          <a:latin typeface="Proxima Nova"/>
                          <a:ea typeface=""/>
                          <a:cs typeface=""/>
                        </a:defRPr>
                      </a:lvl6pPr>
                      <a:lvl7pPr marL="2057332" algn="l" defTabSz="685777" rtl="0" eaLnBrk="1" latinLnBrk="0" hangingPunct="1">
                        <a:defRPr sz="1400" b="1" kern="1200">
                          <a:solidFill>
                            <a:schemeClr val="tx1"/>
                          </a:solidFill>
                          <a:latin typeface="Proxima Nova"/>
                          <a:ea typeface=""/>
                          <a:cs typeface=""/>
                        </a:defRPr>
                      </a:lvl7pPr>
                      <a:lvl8pPr marL="2400220" algn="l" defTabSz="685777" rtl="0" eaLnBrk="1" latinLnBrk="0" hangingPunct="1">
                        <a:defRPr sz="1400" b="1" kern="1200">
                          <a:solidFill>
                            <a:schemeClr val="tx1"/>
                          </a:solidFill>
                          <a:latin typeface="Proxima Nova"/>
                          <a:ea typeface=""/>
                          <a:cs typeface=""/>
                        </a:defRPr>
                      </a:lvl8pPr>
                      <a:lvl9pPr marL="2743110" algn="l" defTabSz="685777" rtl="0" eaLnBrk="1" latinLnBrk="0" hangingPunct="1">
                        <a:defRPr sz="1400" b="1" kern="1200">
                          <a:solidFill>
                            <a:schemeClr val="tx1"/>
                          </a:solidFill>
                          <a:latin typeface="Proxima Nova"/>
                          <a:ea typeface=""/>
                          <a:cs typeface=""/>
                        </a:defRPr>
                      </a:lvl9pPr>
                    </a:lstStyle>
                    <a:p>
                      <a:pPr algn="ctr"/>
                      <a:endParaRPr lang="en-US" sz="1100" dirty="0">
                        <a:latin typeface="MS PGothic" charset="-128"/>
                        <a:ea typeface="MS PGothic" charset="-128"/>
                        <a:cs typeface="MS PGothic" charset="-128"/>
                      </a:endParaRPr>
                    </a:p>
                  </a:txBody>
                  <a:tcPr marL="68562" marR="68562" marT="34281" marB="34281" anchor="ctr">
                    <a:lnL w="6350" cap="flat" cmpd="sng" algn="ctr">
                      <a:solidFill>
                        <a:srgbClr val="65B144"/>
                      </a:solidFill>
                      <a:prstDash val="solid"/>
                      <a:miter lim="800000"/>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pPr algn="ctr"/>
                      <a:endParaRPr lang="en-US" sz="1100" dirty="0" smtClean="0">
                        <a:latin typeface="MS PGothic" charset="-128"/>
                        <a:ea typeface="MS PGothic" charset="-128"/>
                        <a:cs typeface="MS PGothic" charset="-128"/>
                      </a:endParaRPr>
                    </a:p>
                  </a:txBody>
                  <a:tcPr marL="68562" marR="68562" marT="34281" marB="34281" anchor="ctr">
                    <a:lnL>
                      <a:noFill/>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pPr algn="ctr"/>
                      <a:endParaRPr lang="en-US" sz="1100" dirty="0">
                        <a:latin typeface="MS PGothic" charset="-128"/>
                        <a:ea typeface="MS PGothic" charset="-128"/>
                        <a:cs typeface="MS PGothic" charset="-128"/>
                      </a:endParaRPr>
                    </a:p>
                  </a:txBody>
                  <a:tcPr marL="68562" marR="68562" marT="34281" marB="34281" anchor="ctr">
                    <a:lnL>
                      <a:noFill/>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r>
              <a:tr h="495100">
                <a:tc>
                  <a:txBody>
                    <a:bodyPr/>
                    <a:lstStyle>
                      <a:lvl1pPr marL="0" algn="l" defTabSz="685777" rtl="0" eaLnBrk="1" latinLnBrk="0" hangingPunct="1">
                        <a:defRPr sz="1400" b="1" kern="1200">
                          <a:solidFill>
                            <a:schemeClr val="tx1"/>
                          </a:solidFill>
                          <a:latin typeface="Proxima Nova"/>
                          <a:ea typeface=""/>
                          <a:cs typeface=""/>
                        </a:defRPr>
                      </a:lvl1pPr>
                      <a:lvl2pPr marL="342886" algn="l" defTabSz="685777" rtl="0" eaLnBrk="1" latinLnBrk="0" hangingPunct="1">
                        <a:defRPr sz="1400" b="1" kern="1200">
                          <a:solidFill>
                            <a:schemeClr val="tx1"/>
                          </a:solidFill>
                          <a:latin typeface="Proxima Nova"/>
                          <a:ea typeface=""/>
                          <a:cs typeface=""/>
                        </a:defRPr>
                      </a:lvl2pPr>
                      <a:lvl3pPr marL="685777" algn="l" defTabSz="685777" rtl="0" eaLnBrk="1" latinLnBrk="0" hangingPunct="1">
                        <a:defRPr sz="1400" b="1" kern="1200">
                          <a:solidFill>
                            <a:schemeClr val="tx1"/>
                          </a:solidFill>
                          <a:latin typeface="Proxima Nova"/>
                          <a:ea typeface=""/>
                          <a:cs typeface=""/>
                        </a:defRPr>
                      </a:lvl3pPr>
                      <a:lvl4pPr marL="1028665" algn="l" defTabSz="685777" rtl="0" eaLnBrk="1" latinLnBrk="0" hangingPunct="1">
                        <a:defRPr sz="1400" b="1" kern="1200">
                          <a:solidFill>
                            <a:schemeClr val="tx1"/>
                          </a:solidFill>
                          <a:latin typeface="Proxima Nova"/>
                          <a:ea typeface=""/>
                          <a:cs typeface=""/>
                        </a:defRPr>
                      </a:lvl4pPr>
                      <a:lvl5pPr marL="1371555" algn="l" defTabSz="685777" rtl="0" eaLnBrk="1" latinLnBrk="0" hangingPunct="1">
                        <a:defRPr sz="1400" b="1" kern="1200">
                          <a:solidFill>
                            <a:schemeClr val="tx1"/>
                          </a:solidFill>
                          <a:latin typeface="Proxima Nova"/>
                          <a:ea typeface=""/>
                          <a:cs typeface=""/>
                        </a:defRPr>
                      </a:lvl5pPr>
                      <a:lvl6pPr marL="1714441" algn="l" defTabSz="685777" rtl="0" eaLnBrk="1" latinLnBrk="0" hangingPunct="1">
                        <a:defRPr sz="1400" b="1" kern="1200">
                          <a:solidFill>
                            <a:schemeClr val="tx1"/>
                          </a:solidFill>
                          <a:latin typeface="Proxima Nova"/>
                          <a:ea typeface=""/>
                          <a:cs typeface=""/>
                        </a:defRPr>
                      </a:lvl6pPr>
                      <a:lvl7pPr marL="2057332" algn="l" defTabSz="685777" rtl="0" eaLnBrk="1" latinLnBrk="0" hangingPunct="1">
                        <a:defRPr sz="1400" b="1" kern="1200">
                          <a:solidFill>
                            <a:schemeClr val="tx1"/>
                          </a:solidFill>
                          <a:latin typeface="Proxima Nova"/>
                          <a:ea typeface=""/>
                          <a:cs typeface=""/>
                        </a:defRPr>
                      </a:lvl7pPr>
                      <a:lvl8pPr marL="2400220" algn="l" defTabSz="685777" rtl="0" eaLnBrk="1" latinLnBrk="0" hangingPunct="1">
                        <a:defRPr sz="1400" b="1" kern="1200">
                          <a:solidFill>
                            <a:schemeClr val="tx1"/>
                          </a:solidFill>
                          <a:latin typeface="Proxima Nova"/>
                          <a:ea typeface=""/>
                          <a:cs typeface=""/>
                        </a:defRPr>
                      </a:lvl8pPr>
                      <a:lvl9pPr marL="2743110" algn="l" defTabSz="685777" rtl="0" eaLnBrk="1" latinLnBrk="0" hangingPunct="1">
                        <a:defRPr sz="1400" b="1" kern="1200">
                          <a:solidFill>
                            <a:schemeClr val="tx1"/>
                          </a:solidFill>
                          <a:latin typeface="Proxima Nova"/>
                          <a:ea typeface=""/>
                          <a:cs typeface=""/>
                        </a:defRPr>
                      </a:lvl9pPr>
                    </a:lstStyle>
                    <a:p>
                      <a:pPr algn="ctr"/>
                      <a:r>
                        <a:rPr lang="en-US" sz="1100" dirty="0" smtClean="0">
                          <a:solidFill>
                            <a:srgbClr val="000000"/>
                          </a:solidFill>
                          <a:latin typeface="MS PGothic" charset="-128"/>
                          <a:ea typeface="MS PGothic" charset="-128"/>
                          <a:cs typeface="MS PGothic" charset="-128"/>
                        </a:rPr>
                        <a:t>Split tunnel</a:t>
                      </a:r>
                      <a:r>
                        <a:rPr lang="en-US" sz="1100" baseline="0" dirty="0" smtClean="0">
                          <a:solidFill>
                            <a:srgbClr val="000000"/>
                          </a:solidFill>
                          <a:latin typeface="MS PGothic" charset="-128"/>
                          <a:ea typeface="MS PGothic" charset="-128"/>
                          <a:cs typeface="MS PGothic" charset="-128"/>
                        </a:rPr>
                        <a:t> VPN</a:t>
                      </a:r>
                    </a:p>
                    <a:p>
                      <a:pPr algn="ctr"/>
                      <a:r>
                        <a:rPr lang="en-US" sz="1100" baseline="0" dirty="0" smtClean="0">
                          <a:solidFill>
                            <a:srgbClr val="000000"/>
                          </a:solidFill>
                          <a:latin typeface="MS PGothic" charset="-128"/>
                          <a:ea typeface="MS PGothic" charset="-128"/>
                          <a:cs typeface="MS PGothic" charset="-128"/>
                        </a:rPr>
                        <a:t>(</a:t>
                      </a:r>
                      <a:r>
                        <a:rPr lang="en-US" sz="1100" baseline="0" dirty="0" err="1" smtClean="0">
                          <a:solidFill>
                            <a:srgbClr val="000000"/>
                          </a:solidFill>
                          <a:latin typeface="MS PGothic" charset="-128"/>
                          <a:ea typeface="MS PGothic" charset="-128"/>
                          <a:cs typeface="MS PGothic" charset="-128"/>
                        </a:rPr>
                        <a:t>a.k.a</a:t>
                      </a:r>
                      <a:r>
                        <a:rPr lang="en-US" sz="1100" baseline="0" dirty="0" smtClean="0">
                          <a:solidFill>
                            <a:srgbClr val="000000"/>
                          </a:solidFill>
                          <a:latin typeface="MS PGothic" charset="-128"/>
                          <a:ea typeface="MS PGothic" charset="-128"/>
                          <a:cs typeface="MS PGothic" charset="-128"/>
                        </a:rPr>
                        <a:t> DIA)</a:t>
                      </a:r>
                      <a:endParaRPr lang="en-US" sz="1100" dirty="0" smtClean="0">
                        <a:solidFill>
                          <a:srgbClr val="000000"/>
                        </a:solidFill>
                        <a:latin typeface="MS PGothic" charset="-128"/>
                        <a:ea typeface="MS PGothic" charset="-128"/>
                        <a:cs typeface="MS PGothic" charset="-128"/>
                      </a:endParaRPr>
                    </a:p>
                  </a:txBody>
                  <a:tcPr marL="68562" marR="68562" marT="34281" marB="34281" anchor="ctr">
                    <a:lnL w="6350" cap="flat" cmpd="sng" algn="ctr">
                      <a:solidFill>
                        <a:srgbClr val="65B144"/>
                      </a:solidFill>
                      <a:prstDash val="solid"/>
                      <a:miter lim="800000"/>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pPr algn="ctr"/>
                      <a:r>
                        <a:rPr lang="en-US" sz="2400" dirty="0" smtClean="0">
                          <a:solidFill>
                            <a:schemeClr val="tx2"/>
                          </a:solidFill>
                          <a:latin typeface="MS PGothic" charset="-128"/>
                          <a:ea typeface="MS PGothic" charset="-128"/>
                          <a:cs typeface="MS PGothic" charset="-128"/>
                        </a:rPr>
                        <a:t>✓</a:t>
                      </a:r>
                      <a:endParaRPr lang="en-US" sz="2400" dirty="0">
                        <a:solidFill>
                          <a:schemeClr val="tx2"/>
                        </a:solidFill>
                        <a:latin typeface="MS PGothic" charset="-128"/>
                        <a:ea typeface="MS PGothic" charset="-128"/>
                        <a:cs typeface="MS PGothic" charset="-128"/>
                      </a:endParaRPr>
                    </a:p>
                  </a:txBody>
                  <a:tcPr marL="68562" marR="68562" marT="34281" marB="34281" anchor="ctr">
                    <a:lnL>
                      <a:noFill/>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smtClean="0">
                          <a:ln>
                            <a:noFill/>
                          </a:ln>
                          <a:solidFill>
                            <a:schemeClr val="tx2"/>
                          </a:solidFill>
                          <a:effectLst/>
                          <a:uLnTx/>
                          <a:uFillTx/>
                          <a:latin typeface="MS PGothic" charset="-128"/>
                          <a:ea typeface="MS PGothic" charset="-128"/>
                          <a:cs typeface="MS PGothic" charset="-128"/>
                        </a:rPr>
                        <a:t>✓</a:t>
                      </a:r>
                      <a:endParaRPr kumimoji="0" lang="en-US" sz="2400" b="0" i="0" u="none" strike="noStrike" kern="1200" cap="none" spc="0" normalizeH="0" baseline="0" noProof="0" dirty="0" smtClean="0">
                        <a:ln>
                          <a:noFill/>
                        </a:ln>
                        <a:solidFill>
                          <a:schemeClr val="tx2"/>
                        </a:solidFill>
                        <a:effectLst/>
                        <a:uLnTx/>
                        <a:uFillTx/>
                        <a:latin typeface="MS PGothic" charset="-128"/>
                        <a:ea typeface="MS PGothic" charset="-128"/>
                        <a:cs typeface="MS PGothic" charset="-128"/>
                      </a:endParaRPr>
                    </a:p>
                  </a:txBody>
                  <a:tcPr marL="68562" marR="68562" marT="34281" marB="34281" anchor="ctr">
                    <a:lnL>
                      <a:noFill/>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r>
              <a:tr h="495100">
                <a:tc>
                  <a:txBody>
                    <a:bodyPr/>
                    <a:lstStyle>
                      <a:lvl1pPr marL="0" algn="l" defTabSz="685777" rtl="0" eaLnBrk="1" latinLnBrk="0" hangingPunct="1">
                        <a:defRPr sz="1400" b="1" kern="1200">
                          <a:solidFill>
                            <a:schemeClr val="tx1"/>
                          </a:solidFill>
                          <a:latin typeface="Proxima Nova"/>
                          <a:ea typeface=""/>
                          <a:cs typeface=""/>
                        </a:defRPr>
                      </a:lvl1pPr>
                      <a:lvl2pPr marL="342886" algn="l" defTabSz="685777" rtl="0" eaLnBrk="1" latinLnBrk="0" hangingPunct="1">
                        <a:defRPr sz="1400" b="1" kern="1200">
                          <a:solidFill>
                            <a:schemeClr val="tx1"/>
                          </a:solidFill>
                          <a:latin typeface="Proxima Nova"/>
                          <a:ea typeface=""/>
                          <a:cs typeface=""/>
                        </a:defRPr>
                      </a:lvl2pPr>
                      <a:lvl3pPr marL="685777" algn="l" defTabSz="685777" rtl="0" eaLnBrk="1" latinLnBrk="0" hangingPunct="1">
                        <a:defRPr sz="1400" b="1" kern="1200">
                          <a:solidFill>
                            <a:schemeClr val="tx1"/>
                          </a:solidFill>
                          <a:latin typeface="Proxima Nova"/>
                          <a:ea typeface=""/>
                          <a:cs typeface=""/>
                        </a:defRPr>
                      </a:lvl3pPr>
                      <a:lvl4pPr marL="1028665" algn="l" defTabSz="685777" rtl="0" eaLnBrk="1" latinLnBrk="0" hangingPunct="1">
                        <a:defRPr sz="1400" b="1" kern="1200">
                          <a:solidFill>
                            <a:schemeClr val="tx1"/>
                          </a:solidFill>
                          <a:latin typeface="Proxima Nova"/>
                          <a:ea typeface=""/>
                          <a:cs typeface=""/>
                        </a:defRPr>
                      </a:lvl4pPr>
                      <a:lvl5pPr marL="1371555" algn="l" defTabSz="685777" rtl="0" eaLnBrk="1" latinLnBrk="0" hangingPunct="1">
                        <a:defRPr sz="1400" b="1" kern="1200">
                          <a:solidFill>
                            <a:schemeClr val="tx1"/>
                          </a:solidFill>
                          <a:latin typeface="Proxima Nova"/>
                          <a:ea typeface=""/>
                          <a:cs typeface=""/>
                        </a:defRPr>
                      </a:lvl5pPr>
                      <a:lvl6pPr marL="1714441" algn="l" defTabSz="685777" rtl="0" eaLnBrk="1" latinLnBrk="0" hangingPunct="1">
                        <a:defRPr sz="1400" b="1" kern="1200">
                          <a:solidFill>
                            <a:schemeClr val="tx1"/>
                          </a:solidFill>
                          <a:latin typeface="Proxima Nova"/>
                          <a:ea typeface=""/>
                          <a:cs typeface=""/>
                        </a:defRPr>
                      </a:lvl6pPr>
                      <a:lvl7pPr marL="2057332" algn="l" defTabSz="685777" rtl="0" eaLnBrk="1" latinLnBrk="0" hangingPunct="1">
                        <a:defRPr sz="1400" b="1" kern="1200">
                          <a:solidFill>
                            <a:schemeClr val="tx1"/>
                          </a:solidFill>
                          <a:latin typeface="Proxima Nova"/>
                          <a:ea typeface=""/>
                          <a:cs typeface=""/>
                        </a:defRPr>
                      </a:lvl7pPr>
                      <a:lvl8pPr marL="2400220" algn="l" defTabSz="685777" rtl="0" eaLnBrk="1" latinLnBrk="0" hangingPunct="1">
                        <a:defRPr sz="1400" b="1" kern="1200">
                          <a:solidFill>
                            <a:schemeClr val="tx1"/>
                          </a:solidFill>
                          <a:latin typeface="Proxima Nova"/>
                          <a:ea typeface=""/>
                          <a:cs typeface=""/>
                        </a:defRPr>
                      </a:lvl8pPr>
                      <a:lvl9pPr marL="2743110" algn="l" defTabSz="685777" rtl="0" eaLnBrk="1" latinLnBrk="0" hangingPunct="1">
                        <a:defRPr sz="1400" b="1" kern="1200">
                          <a:solidFill>
                            <a:schemeClr val="tx1"/>
                          </a:solidFill>
                          <a:latin typeface="Proxima Nova"/>
                          <a:ea typeface=""/>
                          <a:cs typeface=""/>
                        </a:defRPr>
                      </a:lvl9pPr>
                    </a:lstStyle>
                    <a:p>
                      <a:pPr algn="ctr"/>
                      <a:r>
                        <a:rPr lang="en-US" sz="1100" dirty="0" smtClean="0">
                          <a:solidFill>
                            <a:srgbClr val="000000"/>
                          </a:solidFill>
                          <a:latin typeface="MS PGothic" charset="-128"/>
                          <a:ea typeface="MS PGothic" charset="-128"/>
                          <a:cs typeface="MS PGothic" charset="-128"/>
                        </a:rPr>
                        <a:t>Full</a:t>
                      </a:r>
                      <a:r>
                        <a:rPr lang="en-US" sz="1100" baseline="0" dirty="0" smtClean="0">
                          <a:solidFill>
                            <a:srgbClr val="000000"/>
                          </a:solidFill>
                          <a:latin typeface="MS PGothic" charset="-128"/>
                          <a:ea typeface="MS PGothic" charset="-128"/>
                          <a:cs typeface="MS PGothic" charset="-128"/>
                        </a:rPr>
                        <a:t> tunnel VPN</a:t>
                      </a:r>
                    </a:p>
                  </a:txBody>
                  <a:tcPr marL="68562" marR="68562" marT="34281" marB="34281" anchor="ctr">
                    <a:lnL w="6350" cap="flat" cmpd="sng" algn="ctr">
                      <a:solidFill>
                        <a:srgbClr val="65B144"/>
                      </a:solidFill>
                      <a:prstDash val="solid"/>
                      <a:miter lim="800000"/>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smtClean="0">
                          <a:ln>
                            <a:noFill/>
                          </a:ln>
                          <a:solidFill>
                            <a:schemeClr val="tx2"/>
                          </a:solidFill>
                          <a:effectLst/>
                          <a:uLnTx/>
                          <a:uFillTx/>
                          <a:latin typeface="MS PGothic" charset="-128"/>
                          <a:ea typeface="MS PGothic" charset="-128"/>
                          <a:cs typeface="MS PGothic" charset="-128"/>
                        </a:rPr>
                        <a:t>✓</a:t>
                      </a:r>
                      <a:endParaRPr kumimoji="0" lang="en-US" sz="2400" b="0" i="0" u="none" strike="noStrike" kern="1200" cap="none" spc="0" normalizeH="0" baseline="0" noProof="0" dirty="0" smtClean="0">
                        <a:ln>
                          <a:noFill/>
                        </a:ln>
                        <a:solidFill>
                          <a:schemeClr val="tx2"/>
                        </a:solidFill>
                        <a:effectLst/>
                        <a:uLnTx/>
                        <a:uFillTx/>
                        <a:latin typeface="MS PGothic" charset="-128"/>
                        <a:ea typeface="MS PGothic" charset="-128"/>
                        <a:cs typeface="MS PGothic" charset="-128"/>
                      </a:endParaRPr>
                    </a:p>
                  </a:txBody>
                  <a:tcPr marL="68562" marR="68562" marT="34281" marB="34281" anchor="ctr">
                    <a:lnL>
                      <a:noFill/>
                    </a:lnL>
                    <a:lnR>
                      <a:noFill/>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Proxima Nova"/>
                          <a:ea typeface=""/>
                          <a:cs typeface=""/>
                        </a:defRPr>
                      </a:lvl1pPr>
                      <a:lvl2pPr marL="342886" algn="l" defTabSz="685777" rtl="0" eaLnBrk="1" latinLnBrk="0" hangingPunct="1">
                        <a:defRPr sz="1400" kern="1200">
                          <a:solidFill>
                            <a:schemeClr val="tx1"/>
                          </a:solidFill>
                          <a:latin typeface="Proxima Nova"/>
                          <a:ea typeface=""/>
                          <a:cs typeface=""/>
                        </a:defRPr>
                      </a:lvl2pPr>
                      <a:lvl3pPr marL="685777" algn="l" defTabSz="685777" rtl="0" eaLnBrk="1" latinLnBrk="0" hangingPunct="1">
                        <a:defRPr sz="1400" kern="1200">
                          <a:solidFill>
                            <a:schemeClr val="tx1"/>
                          </a:solidFill>
                          <a:latin typeface="Proxima Nova"/>
                          <a:ea typeface=""/>
                          <a:cs typeface=""/>
                        </a:defRPr>
                      </a:lvl3pPr>
                      <a:lvl4pPr marL="1028665" algn="l" defTabSz="685777" rtl="0" eaLnBrk="1" latinLnBrk="0" hangingPunct="1">
                        <a:defRPr sz="1400" kern="1200">
                          <a:solidFill>
                            <a:schemeClr val="tx1"/>
                          </a:solidFill>
                          <a:latin typeface="Proxima Nova"/>
                          <a:ea typeface=""/>
                          <a:cs typeface=""/>
                        </a:defRPr>
                      </a:lvl4pPr>
                      <a:lvl5pPr marL="1371555" algn="l" defTabSz="685777" rtl="0" eaLnBrk="1" latinLnBrk="0" hangingPunct="1">
                        <a:defRPr sz="1400" kern="1200">
                          <a:solidFill>
                            <a:schemeClr val="tx1"/>
                          </a:solidFill>
                          <a:latin typeface="Proxima Nova"/>
                          <a:ea typeface=""/>
                          <a:cs typeface=""/>
                        </a:defRPr>
                      </a:lvl5pPr>
                      <a:lvl6pPr marL="1714441" algn="l" defTabSz="685777" rtl="0" eaLnBrk="1" latinLnBrk="0" hangingPunct="1">
                        <a:defRPr sz="1400" kern="1200">
                          <a:solidFill>
                            <a:schemeClr val="tx1"/>
                          </a:solidFill>
                          <a:latin typeface="Proxima Nova"/>
                          <a:ea typeface=""/>
                          <a:cs typeface=""/>
                        </a:defRPr>
                      </a:lvl6pPr>
                      <a:lvl7pPr marL="2057332" algn="l" defTabSz="685777" rtl="0" eaLnBrk="1" latinLnBrk="0" hangingPunct="1">
                        <a:defRPr sz="1400" kern="1200">
                          <a:solidFill>
                            <a:schemeClr val="tx1"/>
                          </a:solidFill>
                          <a:latin typeface="Proxima Nova"/>
                          <a:ea typeface=""/>
                          <a:cs typeface=""/>
                        </a:defRPr>
                      </a:lvl7pPr>
                      <a:lvl8pPr marL="2400220" algn="l" defTabSz="685777" rtl="0" eaLnBrk="1" latinLnBrk="0" hangingPunct="1">
                        <a:defRPr sz="1400" kern="1200">
                          <a:solidFill>
                            <a:schemeClr val="tx1"/>
                          </a:solidFill>
                          <a:latin typeface="Proxima Nova"/>
                          <a:ea typeface=""/>
                          <a:cs typeface=""/>
                        </a:defRPr>
                      </a:lvl8pPr>
                      <a:lvl9pPr marL="2743110" algn="l" defTabSz="685777" rtl="0" eaLnBrk="1" latinLnBrk="0" hangingPunct="1">
                        <a:defRPr sz="1400" kern="1200">
                          <a:solidFill>
                            <a:schemeClr val="tx1"/>
                          </a:solidFill>
                          <a:latin typeface="Proxima Nova"/>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smtClean="0">
                          <a:ln>
                            <a:noFill/>
                          </a:ln>
                          <a:solidFill>
                            <a:schemeClr val="tx2"/>
                          </a:solidFill>
                          <a:effectLst/>
                          <a:uLnTx/>
                          <a:uFillTx/>
                          <a:latin typeface="MS PGothic" charset="-128"/>
                          <a:ea typeface="MS PGothic" charset="-128"/>
                          <a:cs typeface="MS PGothic" charset="-128"/>
                        </a:rPr>
                        <a:t>✓</a:t>
                      </a:r>
                      <a:endParaRPr kumimoji="0" lang="en-US" sz="2400" b="0" i="0" u="none" strike="noStrike" kern="1200" cap="none" spc="0" normalizeH="0" baseline="0" noProof="0" dirty="0" smtClean="0">
                        <a:ln>
                          <a:noFill/>
                        </a:ln>
                        <a:solidFill>
                          <a:schemeClr val="tx2"/>
                        </a:solidFill>
                        <a:effectLst/>
                        <a:uLnTx/>
                        <a:uFillTx/>
                        <a:latin typeface="MS PGothic" charset="-128"/>
                        <a:ea typeface="MS PGothic" charset="-128"/>
                        <a:cs typeface="MS PGothic" charset="-128"/>
                      </a:endParaRPr>
                    </a:p>
                  </a:txBody>
                  <a:tcPr marL="68562" marR="68562" marT="34281" marB="34281" anchor="ctr">
                    <a:lnL>
                      <a:noFill/>
                    </a:lnL>
                    <a:lnR w="6350" cap="flat" cmpd="sng" algn="ctr">
                      <a:solidFill>
                        <a:srgbClr val="65B144"/>
                      </a:solidFill>
                      <a:prstDash val="solid"/>
                      <a:miter lim="800000"/>
                    </a:lnR>
                    <a:lnT w="6350" cap="flat" cmpd="sng" algn="ctr">
                      <a:solidFill>
                        <a:srgbClr val="65B144"/>
                      </a:solidFill>
                      <a:prstDash val="solid"/>
                      <a:miter lim="800000"/>
                    </a:lnT>
                    <a:lnB w="6350" cap="flat" cmpd="sng" algn="ctr">
                      <a:solidFill>
                        <a:srgbClr val="65B144"/>
                      </a:solidFill>
                      <a:prstDash val="solid"/>
                      <a:miter lim="800000"/>
                    </a:lnB>
                    <a:lnTlToBr w="12700" cmpd="sng">
                      <a:noFill/>
                      <a:prstDash val="solid"/>
                    </a:lnTlToBr>
                    <a:lnBlToTr w="12700" cmpd="sng">
                      <a:noFill/>
                      <a:prstDash val="solid"/>
                    </a:lnBlToTr>
                    <a:noFill/>
                  </a:tcPr>
                </a:tc>
              </a:tr>
            </a:tbl>
          </a:graphicData>
        </a:graphic>
      </p:graphicFrame>
      <p:pic>
        <p:nvPicPr>
          <p:cNvPr id="8"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7667" y="1250455"/>
            <a:ext cx="2720551" cy="2218950"/>
          </a:xfrm>
          <a:prstGeom prst="rect">
            <a:avLst/>
          </a:prstGeom>
          <a:noFill/>
          <a:ln w="9525">
            <a:solidFill>
              <a:srgbClr val="A5A5A5"/>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259364"/>
            <a:ext cx="2626584" cy="214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506757"/>
      </p:ext>
    </p:extLst>
  </p:cSld>
  <p:clrMapOvr>
    <a:masterClrMapping/>
  </p:clrMapOvr>
</p:sld>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kumimoji="1" smtClean="0">
            <a:solidFill>
              <a:schemeClr val="bg2"/>
            </a:solidFill>
            <a:latin typeface="MS PGothic" charset="-128"/>
            <a:ea typeface="MS PGothic" charset="-128"/>
            <a:cs typeface="MS PGothic"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dirty="0" smtClean="0">
            <a:latin typeface="MS PGothic" charset="-128"/>
            <a:ea typeface="MS PGothic" charset="-128"/>
            <a:cs typeface="MS PGothic" charset="-128"/>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1054</TotalTime>
  <Words>5593</Words>
  <Application>Microsoft Macintosh PowerPoint</Application>
  <PresentationFormat>画面に合わせる (16:9)</PresentationFormat>
  <Paragraphs>1557</Paragraphs>
  <Slides>107</Slides>
  <Notes>0</Notes>
  <HiddenSlides>0</HiddenSlides>
  <MMClips>0</MMClips>
  <ScaleCrop>false</ScaleCrop>
  <HeadingPairs>
    <vt:vector size="6" baseType="variant">
      <vt:variant>
        <vt:lpstr>使用されているフォント</vt:lpstr>
      </vt:variant>
      <vt:variant>
        <vt:i4>22</vt:i4>
      </vt:variant>
      <vt:variant>
        <vt:lpstr>テーマ</vt:lpstr>
      </vt:variant>
      <vt:variant>
        <vt:i4>2</vt:i4>
      </vt:variant>
      <vt:variant>
        <vt:lpstr>スライド タイトル</vt:lpstr>
      </vt:variant>
      <vt:variant>
        <vt:i4>107</vt:i4>
      </vt:variant>
    </vt:vector>
  </HeadingPairs>
  <TitlesOfParts>
    <vt:vector size="131" baseType="lpstr">
      <vt:lpstr>Apple LiGothic Medium</vt:lpstr>
      <vt:lpstr>Calibri</vt:lpstr>
      <vt:lpstr>CiscoSans</vt:lpstr>
      <vt:lpstr>CiscoSans ExtraLight</vt:lpstr>
      <vt:lpstr>CiscoSans Thin</vt:lpstr>
      <vt:lpstr>CiscoSansTT ExtraLight</vt:lpstr>
      <vt:lpstr>CiscoSansTT Thin</vt:lpstr>
      <vt:lpstr>CiscoSansTTLight</vt:lpstr>
      <vt:lpstr>Helvetica Light</vt:lpstr>
      <vt:lpstr>Meiryo</vt:lpstr>
      <vt:lpstr>Meiryo UI</vt:lpstr>
      <vt:lpstr>MS Gothic</vt:lpstr>
      <vt:lpstr>MS PGothic</vt:lpstr>
      <vt:lpstr>ＭＳ Ｐゴシック</vt:lpstr>
      <vt:lpstr>Proxima Nova</vt:lpstr>
      <vt:lpstr>Proxima Nova Light</vt:lpstr>
      <vt:lpstr>PT Sans</vt:lpstr>
      <vt:lpstr>Tipo de letra del sistema Fina</vt:lpstr>
      <vt:lpstr>Wingdings</vt:lpstr>
      <vt:lpstr>メイリオ</vt:lpstr>
      <vt:lpstr>Arial</vt:lpstr>
      <vt:lpstr>Arial</vt:lpstr>
      <vt:lpstr>Blue theme 2015 16x9</vt:lpstr>
      <vt:lpstr>1_Blue theme 2015 16x9</vt:lpstr>
      <vt:lpstr>ネットワーク製品群、話題の新ネタ大集合！  Catalyst &amp; 無線LAN＆Meraki！</vt:lpstr>
      <vt:lpstr>本日のアジェンダ</vt:lpstr>
      <vt:lpstr>Catalyst  新製品のご紹介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ETA Encrypted Traffic Analytics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Cisco Start シリーズアップデート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無線LAN エアロネット シリーズ　  アップデート </vt:lpstr>
      <vt:lpstr>PowerPoint プレゼンテーション</vt:lpstr>
      <vt:lpstr>PowerPoint プレゼンテーション</vt:lpstr>
      <vt:lpstr>PowerPoint プレゼンテーション</vt:lpstr>
      <vt:lpstr>Aironet シリーズの特徴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機能強化された モビリティ　エキスプレス（ME)　 （コントローラ内蔵アクセスポイント）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Meraki シリーズの特徴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Merakiで実現するSD-WANの世界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NDS Limited</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Microsoft Office ユーザー</cp:lastModifiedBy>
  <cp:revision>875</cp:revision>
  <cp:lastPrinted>2016-04-29T20:31:14Z</cp:lastPrinted>
  <dcterms:created xsi:type="dcterms:W3CDTF">2014-07-09T19:55:36Z</dcterms:created>
  <dcterms:modified xsi:type="dcterms:W3CDTF">2018-01-17T11:23:07Z</dcterms:modified>
</cp:coreProperties>
</file>