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5" r:id="rId1"/>
  </p:sldMasterIdLst>
  <p:notesMasterIdLst>
    <p:notesMasterId r:id="rId78"/>
  </p:notesMasterIdLst>
  <p:sldIdLst>
    <p:sldId id="256" r:id="rId2"/>
    <p:sldId id="257" r:id="rId3"/>
    <p:sldId id="259" r:id="rId4"/>
    <p:sldId id="260" r:id="rId5"/>
    <p:sldId id="347" r:id="rId6"/>
    <p:sldId id="359" r:id="rId7"/>
    <p:sldId id="346" r:id="rId8"/>
    <p:sldId id="321" r:id="rId9"/>
    <p:sldId id="322" r:id="rId10"/>
    <p:sldId id="344" r:id="rId11"/>
    <p:sldId id="264" r:id="rId12"/>
    <p:sldId id="271" r:id="rId13"/>
    <p:sldId id="280" r:id="rId14"/>
    <p:sldId id="265" r:id="rId15"/>
    <p:sldId id="350" r:id="rId16"/>
    <p:sldId id="348" r:id="rId17"/>
    <p:sldId id="349" r:id="rId18"/>
    <p:sldId id="276" r:id="rId19"/>
    <p:sldId id="279" r:id="rId20"/>
    <p:sldId id="284" r:id="rId21"/>
    <p:sldId id="283" r:id="rId22"/>
    <p:sldId id="285" r:id="rId23"/>
    <p:sldId id="356" r:id="rId24"/>
    <p:sldId id="357"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282" r:id="rId40"/>
    <p:sldId id="324" r:id="rId41"/>
    <p:sldId id="305" r:id="rId42"/>
    <p:sldId id="306" r:id="rId43"/>
    <p:sldId id="361" r:id="rId44"/>
    <p:sldId id="309" r:id="rId45"/>
    <p:sldId id="310" r:id="rId46"/>
    <p:sldId id="311" r:id="rId47"/>
    <p:sldId id="312" r:id="rId48"/>
    <p:sldId id="342" r:id="rId49"/>
    <p:sldId id="315" r:id="rId50"/>
    <p:sldId id="371" r:id="rId51"/>
    <p:sldId id="372" r:id="rId52"/>
    <p:sldId id="373" r:id="rId53"/>
    <p:sldId id="316" r:id="rId54"/>
    <p:sldId id="319" r:id="rId55"/>
    <p:sldId id="320" r:id="rId56"/>
    <p:sldId id="317" r:id="rId57"/>
    <p:sldId id="318" r:id="rId58"/>
    <p:sldId id="336" r:id="rId59"/>
    <p:sldId id="327" r:id="rId60"/>
    <p:sldId id="325" r:id="rId61"/>
    <p:sldId id="328" r:id="rId62"/>
    <p:sldId id="331" r:id="rId63"/>
    <p:sldId id="332" r:id="rId64"/>
    <p:sldId id="333" r:id="rId65"/>
    <p:sldId id="334" r:id="rId66"/>
    <p:sldId id="369" r:id="rId67"/>
    <p:sldId id="370" r:id="rId68"/>
    <p:sldId id="358" r:id="rId69"/>
    <p:sldId id="365" r:id="rId70"/>
    <p:sldId id="366" r:id="rId71"/>
    <p:sldId id="335" r:id="rId72"/>
    <p:sldId id="354" r:id="rId73"/>
    <p:sldId id="353" r:id="rId74"/>
    <p:sldId id="341" r:id="rId75"/>
    <p:sldId id="275" r:id="rId76"/>
    <p:sldId id="261" r:id="rId7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nnie Hupton -X (bohupton - EDITCETERA at Cisco)" initials="BH-(-Ea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C00"/>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7"/>
    <p:restoredTop sz="89918"/>
  </p:normalViewPr>
  <p:slideViewPr>
    <p:cSldViewPr snapToGrid="0" snapToObjects="1">
      <p:cViewPr varScale="1">
        <p:scale>
          <a:sx n="106" d="100"/>
          <a:sy n="106" d="100"/>
        </p:scale>
        <p:origin x="184"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commentAuthors" Target="commentAuthor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3-02T13:57:27.060" idx="3">
    <p:pos x="8049" y="1048"/>
    <p:text>do you mean Cisco Prime? if so, pls mark the TM after Prime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5223E-9D29-E943-AE72-C68C998AF7D7}" type="datetimeFigureOut">
              <a:rPr kumimoji="1" lang="ja-JP" altLang="en-US" smtClean="0"/>
              <a:t>2016/12/13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24E56-64A4-E546-87C1-3285C49FF081}" type="slidenum">
              <a:rPr kumimoji="1" lang="ja-JP" altLang="en-US" smtClean="0"/>
              <a:t>‹#›</a:t>
            </a:fld>
            <a:endParaRPr kumimoji="1" lang="ja-JP" altLang="en-US"/>
          </a:p>
        </p:txBody>
      </p:sp>
    </p:spTree>
    <p:extLst>
      <p:ext uri="{BB962C8B-B14F-4D97-AF65-F5344CB8AC3E}">
        <p14:creationId xmlns:p14="http://schemas.microsoft.com/office/powerpoint/2010/main" val="7868233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8424E56-64A4-E546-87C1-3285C49FF081}" type="slidenum">
              <a:rPr kumimoji="1" lang="ja-JP" altLang="en-US" smtClean="0"/>
              <a:t>2</a:t>
            </a:fld>
            <a:endParaRPr kumimoji="1" lang="ja-JP" altLang="en-US"/>
          </a:p>
        </p:txBody>
      </p:sp>
    </p:spTree>
    <p:extLst>
      <p:ext uri="{BB962C8B-B14F-4D97-AF65-F5344CB8AC3E}">
        <p14:creationId xmlns:p14="http://schemas.microsoft.com/office/powerpoint/2010/main" val="1615613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3B7F683F-D4D6-497E-9895-9DEC0E615E8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757279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a typeface="+mn-ea"/>
              <a:cs typeface="+mn-cs"/>
            </a:endParaRPr>
          </a:p>
        </p:txBody>
      </p:sp>
      <p:sp>
        <p:nvSpPr>
          <p:cNvPr id="4" name="Slide Number Placeholder 3"/>
          <p:cNvSpPr>
            <a:spLocks noGrp="1"/>
          </p:cNvSpPr>
          <p:nvPr>
            <p:ph type="sldNum" sz="quarter" idx="10"/>
          </p:nvPr>
        </p:nvSpPr>
        <p:spPr/>
        <p:txBody>
          <a:bodyPr/>
          <a:lstStyle/>
          <a:p>
            <a:fld id="{3B7F683F-D4D6-497E-9895-9DEC0E615E8E}" type="slidenum">
              <a:rPr lang="en-US" smtClean="0"/>
              <a:t>23</a:t>
            </a:fld>
            <a:endParaRPr lang="en-US" dirty="0"/>
          </a:p>
        </p:txBody>
      </p:sp>
    </p:spTree>
    <p:extLst>
      <p:ext uri="{BB962C8B-B14F-4D97-AF65-F5344CB8AC3E}">
        <p14:creationId xmlns:p14="http://schemas.microsoft.com/office/powerpoint/2010/main" val="1728913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D41982-0541-B24A-8A5C-F8949327F3BB}"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55360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7F683F-D4D6-497E-9895-9DEC0E615E8E}" type="slidenum">
              <a:rPr lang="en-US" smtClean="0"/>
              <a:t>26</a:t>
            </a:fld>
            <a:endParaRPr lang="en-US" dirty="0"/>
          </a:p>
        </p:txBody>
      </p:sp>
    </p:spTree>
    <p:extLst>
      <p:ext uri="{BB962C8B-B14F-4D97-AF65-F5344CB8AC3E}">
        <p14:creationId xmlns:p14="http://schemas.microsoft.com/office/powerpoint/2010/main" val="1200734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a:t>
            </a:r>
            <a:r>
              <a:rPr lang="en-US" altLang="ja-JP" dirty="0" smtClean="0"/>
              <a:t>Confirmed Threats </a:t>
            </a:r>
          </a:p>
          <a:p>
            <a:r>
              <a:rPr lang="ja-JP" altLang="en-US" dirty="0" smtClean="0"/>
              <a:t>複数ユーザに展開された脅威 </a:t>
            </a:r>
          </a:p>
          <a:p>
            <a:r>
              <a:rPr lang="en-US" altLang="ja-JP" dirty="0" smtClean="0"/>
              <a:t>100%</a:t>
            </a:r>
            <a:r>
              <a:rPr lang="ja-JP" altLang="en-US" dirty="0" smtClean="0"/>
              <a:t>の確信のある虚位 </a:t>
            </a:r>
          </a:p>
          <a:p>
            <a:r>
              <a:rPr lang="ja-JP" altLang="en-US" dirty="0" smtClean="0"/>
              <a:t>・</a:t>
            </a:r>
            <a:r>
              <a:rPr lang="en-US" altLang="ja-JP" dirty="0" smtClean="0"/>
              <a:t>Detected Threats</a:t>
            </a:r>
          </a:p>
          <a:p>
            <a:r>
              <a:rPr lang="ja-JP" altLang="en-US" dirty="0" smtClean="0"/>
              <a:t>個別に発見された脅威</a:t>
            </a:r>
            <a:br>
              <a:rPr lang="ja-JP" altLang="en-US" dirty="0" smtClean="0"/>
            </a:br>
            <a:r>
              <a:rPr lang="ja-JP" altLang="en-US" dirty="0" smtClean="0"/>
              <a:t>疑わしいリスク</a:t>
            </a:r>
          </a:p>
          <a:p>
            <a:endParaRPr lang="cs-CZ" dirty="0"/>
          </a:p>
        </p:txBody>
      </p:sp>
      <p:sp>
        <p:nvSpPr>
          <p:cNvPr id="4" name="Slide Number Placeholder 3"/>
          <p:cNvSpPr>
            <a:spLocks noGrp="1"/>
          </p:cNvSpPr>
          <p:nvPr>
            <p:ph type="sldNum" sz="quarter" idx="10"/>
          </p:nvPr>
        </p:nvSpPr>
        <p:spPr/>
        <p:txBody>
          <a:bodyPr/>
          <a:lstStyle/>
          <a:p>
            <a:fld id="{3B7F683F-D4D6-497E-9895-9DEC0E615E8E}" type="slidenum">
              <a:rPr lang="en-US" smtClean="0"/>
              <a:t>27</a:t>
            </a:fld>
            <a:endParaRPr lang="en-US" dirty="0"/>
          </a:p>
        </p:txBody>
      </p:sp>
    </p:spTree>
    <p:extLst>
      <p:ext uri="{BB962C8B-B14F-4D97-AF65-F5344CB8AC3E}">
        <p14:creationId xmlns:p14="http://schemas.microsoft.com/office/powerpoint/2010/main" val="192554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28</a:t>
            </a:fld>
            <a:endParaRPr lang="en-US"/>
          </a:p>
        </p:txBody>
      </p:sp>
    </p:spTree>
    <p:extLst>
      <p:ext uri="{BB962C8B-B14F-4D97-AF65-F5344CB8AC3E}">
        <p14:creationId xmlns:p14="http://schemas.microsoft.com/office/powerpoint/2010/main" val="1279344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29</a:t>
            </a:fld>
            <a:endParaRPr lang="en-US"/>
          </a:p>
        </p:txBody>
      </p:sp>
    </p:spTree>
    <p:extLst>
      <p:ext uri="{BB962C8B-B14F-4D97-AF65-F5344CB8AC3E}">
        <p14:creationId xmlns:p14="http://schemas.microsoft.com/office/powerpoint/2010/main" val="1235119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3B7F683F-D4D6-497E-9895-9DEC0E615E8E}" type="slidenum">
              <a:rPr lang="en-US" smtClean="0"/>
              <a:t>30</a:t>
            </a:fld>
            <a:endParaRPr lang="en-US" dirty="0"/>
          </a:p>
        </p:txBody>
      </p:sp>
    </p:spTree>
    <p:extLst>
      <p:ext uri="{BB962C8B-B14F-4D97-AF65-F5344CB8AC3E}">
        <p14:creationId xmlns:p14="http://schemas.microsoft.com/office/powerpoint/2010/main" val="361196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B7F683F-D4D6-497E-9895-9DEC0E615E8E}" type="slidenum">
              <a:rPr lang="en-US" smtClean="0"/>
              <a:t>31</a:t>
            </a:fld>
            <a:endParaRPr lang="en-US" dirty="0"/>
          </a:p>
        </p:txBody>
      </p:sp>
    </p:spTree>
    <p:extLst>
      <p:ext uri="{BB962C8B-B14F-4D97-AF65-F5344CB8AC3E}">
        <p14:creationId xmlns:p14="http://schemas.microsoft.com/office/powerpoint/2010/main" val="1271337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3B7F683F-D4D6-497E-9895-9DEC0E615E8E}" type="slidenum">
              <a:rPr lang="en-US" smtClean="0"/>
              <a:t>32</a:t>
            </a:fld>
            <a:endParaRPr lang="en-US" dirty="0"/>
          </a:p>
        </p:txBody>
      </p:sp>
    </p:spTree>
    <p:extLst>
      <p:ext uri="{BB962C8B-B14F-4D97-AF65-F5344CB8AC3E}">
        <p14:creationId xmlns:p14="http://schemas.microsoft.com/office/powerpoint/2010/main" val="1306058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1893722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3B7F683F-D4D6-497E-9895-9DEC0E615E8E}" type="slidenum">
              <a:rPr lang="en-US" smtClean="0"/>
              <a:t>33</a:t>
            </a:fld>
            <a:endParaRPr lang="en-US" dirty="0"/>
          </a:p>
        </p:txBody>
      </p:sp>
    </p:spTree>
    <p:extLst>
      <p:ext uri="{BB962C8B-B14F-4D97-AF65-F5344CB8AC3E}">
        <p14:creationId xmlns:p14="http://schemas.microsoft.com/office/powerpoint/2010/main" val="1977312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3B7F683F-D4D6-497E-9895-9DEC0E615E8E}" type="slidenum">
              <a:rPr lang="en-US" smtClean="0"/>
              <a:t>34</a:t>
            </a:fld>
            <a:endParaRPr lang="en-US" dirty="0"/>
          </a:p>
        </p:txBody>
      </p:sp>
    </p:spTree>
    <p:extLst>
      <p:ext uri="{BB962C8B-B14F-4D97-AF65-F5344CB8AC3E}">
        <p14:creationId xmlns:p14="http://schemas.microsoft.com/office/powerpoint/2010/main" val="102291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3B7F683F-D4D6-497E-9895-9DEC0E615E8E}" type="slidenum">
              <a:rPr lang="en-US" smtClean="0"/>
              <a:t>35</a:t>
            </a:fld>
            <a:endParaRPr lang="en-US" dirty="0"/>
          </a:p>
        </p:txBody>
      </p:sp>
    </p:spTree>
    <p:extLst>
      <p:ext uri="{BB962C8B-B14F-4D97-AF65-F5344CB8AC3E}">
        <p14:creationId xmlns:p14="http://schemas.microsoft.com/office/powerpoint/2010/main" val="247550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3B7F683F-D4D6-497E-9895-9DEC0E615E8E}" type="slidenum">
              <a:rPr lang="en-US" smtClean="0"/>
              <a:t>36</a:t>
            </a:fld>
            <a:endParaRPr lang="en-US" dirty="0"/>
          </a:p>
        </p:txBody>
      </p:sp>
    </p:spTree>
    <p:extLst>
      <p:ext uri="{BB962C8B-B14F-4D97-AF65-F5344CB8AC3E}">
        <p14:creationId xmlns:p14="http://schemas.microsoft.com/office/powerpoint/2010/main" val="1256619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3B7F683F-D4D6-497E-9895-9DEC0E615E8E}" type="slidenum">
              <a:rPr lang="en-US" smtClean="0"/>
              <a:t>37</a:t>
            </a:fld>
            <a:endParaRPr lang="en-US" dirty="0"/>
          </a:p>
        </p:txBody>
      </p:sp>
    </p:spTree>
    <p:extLst>
      <p:ext uri="{BB962C8B-B14F-4D97-AF65-F5344CB8AC3E}">
        <p14:creationId xmlns:p14="http://schemas.microsoft.com/office/powerpoint/2010/main" val="973321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44</a:t>
            </a:fld>
            <a:endParaRPr lang="en-US"/>
          </a:p>
        </p:txBody>
      </p:sp>
    </p:spTree>
    <p:extLst>
      <p:ext uri="{BB962C8B-B14F-4D97-AF65-F5344CB8AC3E}">
        <p14:creationId xmlns:p14="http://schemas.microsoft.com/office/powerpoint/2010/main" val="1749662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731B8-960E-A247-805B-E23390E672A0}" type="slidenum">
              <a:rPr lang="en-US" smtClean="0"/>
              <a:t>53</a:t>
            </a:fld>
            <a:endParaRPr lang="en-US"/>
          </a:p>
        </p:txBody>
      </p:sp>
    </p:spTree>
    <p:extLst>
      <p:ext uri="{BB962C8B-B14F-4D97-AF65-F5344CB8AC3E}">
        <p14:creationId xmlns:p14="http://schemas.microsoft.com/office/powerpoint/2010/main" val="1748708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ABD1426B-E93A-F441-9B33-890563B9661E}" type="slidenum">
              <a:rPr lang="en-US" smtClean="0"/>
              <a:t>54</a:t>
            </a:fld>
            <a:endParaRPr lang="en-US"/>
          </a:p>
        </p:txBody>
      </p:sp>
    </p:spTree>
    <p:extLst>
      <p:ext uri="{BB962C8B-B14F-4D97-AF65-F5344CB8AC3E}">
        <p14:creationId xmlns:p14="http://schemas.microsoft.com/office/powerpoint/2010/main" val="1111701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071378-1C66-4847-AC25-74CD43BADFFB}" type="slidenum">
              <a:rPr lang="en-US" smtClean="0"/>
              <a:t>56</a:t>
            </a:fld>
            <a:endParaRPr lang="en-US"/>
          </a:p>
        </p:txBody>
      </p:sp>
    </p:spTree>
    <p:extLst>
      <p:ext uri="{BB962C8B-B14F-4D97-AF65-F5344CB8AC3E}">
        <p14:creationId xmlns:p14="http://schemas.microsoft.com/office/powerpoint/2010/main" val="1400662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endParaRPr kumimoji="1" lang="en-US" altLang="ja-JP"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D1426B-E93A-F441-9B33-890563B9661E}" type="slidenum">
              <a:rPr lang="en-US" smtClean="0"/>
              <a:t>57</a:t>
            </a:fld>
            <a:endParaRPr lang="en-US"/>
          </a:p>
        </p:txBody>
      </p:sp>
    </p:spTree>
    <p:extLst>
      <p:ext uri="{BB962C8B-B14F-4D97-AF65-F5344CB8AC3E}">
        <p14:creationId xmlns:p14="http://schemas.microsoft.com/office/powerpoint/2010/main" val="848190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99404">
              <a:defRPr/>
            </a:pPr>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latin typeface="Calibri"/>
              </a:rPr>
              <a:pPr/>
              <a:t>8</a:t>
            </a:fld>
            <a:endParaRPr lang="ja-JP" dirty="0">
              <a:solidFill>
                <a:prstClr val="black"/>
              </a:solidFill>
              <a:latin typeface="MS Mincho"/>
            </a:endParaRPr>
          </a:p>
        </p:txBody>
      </p:sp>
    </p:spTree>
    <p:extLst>
      <p:ext uri="{BB962C8B-B14F-4D97-AF65-F5344CB8AC3E}">
        <p14:creationId xmlns:p14="http://schemas.microsoft.com/office/powerpoint/2010/main" val="563338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731B8-960E-A247-805B-E23390E672A0}" type="slidenum">
              <a:rPr lang="en-US" smtClean="0"/>
              <a:t>59</a:t>
            </a:fld>
            <a:endParaRPr lang="en-US"/>
          </a:p>
        </p:txBody>
      </p:sp>
    </p:spTree>
    <p:extLst>
      <p:ext uri="{BB962C8B-B14F-4D97-AF65-F5344CB8AC3E}">
        <p14:creationId xmlns:p14="http://schemas.microsoft.com/office/powerpoint/2010/main" val="630453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60</a:t>
            </a:fld>
            <a:endParaRPr lang="en-US" dirty="0"/>
          </a:p>
        </p:txBody>
      </p:sp>
    </p:spTree>
    <p:extLst>
      <p:ext uri="{BB962C8B-B14F-4D97-AF65-F5344CB8AC3E}">
        <p14:creationId xmlns:p14="http://schemas.microsoft.com/office/powerpoint/2010/main" val="391732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1426B-E93A-F441-9B33-890563B9661E}" type="slidenum">
              <a:rPr lang="en-US" smtClean="0"/>
              <a:t>65</a:t>
            </a:fld>
            <a:endParaRPr lang="en-US"/>
          </a:p>
        </p:txBody>
      </p:sp>
    </p:spTree>
    <p:extLst>
      <p:ext uri="{BB962C8B-B14F-4D97-AF65-F5344CB8AC3E}">
        <p14:creationId xmlns:p14="http://schemas.microsoft.com/office/powerpoint/2010/main" val="1929709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1426B-E93A-F441-9B33-890563B9661E}"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571178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1426B-E93A-F441-9B33-890563B9661E}" type="slidenum">
              <a:rPr lang="en-US" smtClean="0"/>
              <a:t>71</a:t>
            </a:fld>
            <a:endParaRPr lang="en-US"/>
          </a:p>
        </p:txBody>
      </p:sp>
    </p:spTree>
    <p:extLst>
      <p:ext uri="{BB962C8B-B14F-4D97-AF65-F5344CB8AC3E}">
        <p14:creationId xmlns:p14="http://schemas.microsoft.com/office/powerpoint/2010/main" val="186029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4" name="Slide Number Placeholder 3"/>
          <p:cNvSpPr>
            <a:spLocks noGrp="1"/>
          </p:cNvSpPr>
          <p:nvPr>
            <p:ph type="sldNum" sz="quarter" idx="10"/>
          </p:nvPr>
        </p:nvSpPr>
        <p:spPr/>
        <p:txBody>
          <a:bodyPr/>
          <a:lstStyle/>
          <a:p>
            <a:fld id="{CF4E589D-DB36-6C4B-91AE-4972C503A056}" type="slidenum">
              <a:rPr lang="en-US" smtClean="0">
                <a:latin typeface="Calibri"/>
                <a:ea typeface="ＭＳ Ｐゴシック"/>
              </a:rPr>
              <a:pPr/>
              <a:t>72</a:t>
            </a:fld>
            <a:endParaRPr lang="ja-JP">
              <a:latin typeface="Calibri"/>
              <a:ea typeface="ＭＳ Ｐゴシック"/>
            </a:endParaRPr>
          </a:p>
        </p:txBody>
      </p:sp>
      <p:sp>
        <p:nvSpPr>
          <p:cNvPr id="5" name="Notes Placeholder 2"/>
          <p:cNvSpPr>
            <a:spLocks noGrp="1"/>
          </p:cNvSpPr>
          <p:nvPr>
            <p:ph type="body" idx="3"/>
          </p:nvPr>
        </p:nvSpPr>
        <p:spPr>
          <a:xfrm>
            <a:off x="685800" y="4416425"/>
            <a:ext cx="5486400" cy="4183063"/>
          </a:xfrm>
        </p:spPr>
        <p:txBody>
          <a:bodyPr/>
          <a:lstStyle/>
          <a:p>
            <a:endParaRPr lang="en-US" dirty="0"/>
          </a:p>
        </p:txBody>
      </p:sp>
    </p:spTree>
    <p:extLst>
      <p:ext uri="{BB962C8B-B14F-4D97-AF65-F5344CB8AC3E}">
        <p14:creationId xmlns:p14="http://schemas.microsoft.com/office/powerpoint/2010/main" val="462236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4" name="Slide Number Placeholder 3"/>
          <p:cNvSpPr>
            <a:spLocks noGrp="1"/>
          </p:cNvSpPr>
          <p:nvPr>
            <p:ph type="sldNum" sz="quarter" idx="10"/>
          </p:nvPr>
        </p:nvSpPr>
        <p:spPr/>
        <p:txBody>
          <a:bodyPr/>
          <a:lstStyle/>
          <a:p>
            <a:fld id="{341330B4-7791-C749-8001-E19381B7308C}" type="slidenum">
              <a:rPr lang="en-US" smtClean="0">
                <a:latin typeface="Calibri"/>
                <a:ea typeface="ＭＳ Ｐゴシック"/>
              </a:rPr>
              <a:pPr/>
              <a:t>73</a:t>
            </a:fld>
            <a:endParaRPr lang="ja-JP">
              <a:latin typeface="Calibri"/>
              <a:ea typeface="ＭＳ Ｐゴシック"/>
            </a:endParaRPr>
          </a:p>
        </p:txBody>
      </p:sp>
      <p:sp>
        <p:nvSpPr>
          <p:cNvPr id="5" name="Notes Placeholder 2"/>
          <p:cNvSpPr>
            <a:spLocks noGrp="1"/>
          </p:cNvSpPr>
          <p:nvPr>
            <p:ph type="body" idx="3"/>
          </p:nvPr>
        </p:nvSpPr>
        <p:spPr>
          <a:xfrm>
            <a:off x="685800" y="4416425"/>
            <a:ext cx="5486400" cy="4183063"/>
          </a:xfrm>
        </p:spPr>
        <p:txBody>
          <a:bodyPr/>
          <a:lstStyle/>
          <a:p>
            <a:endParaRPr lang="en-US" dirty="0"/>
          </a:p>
        </p:txBody>
      </p:sp>
    </p:spTree>
    <p:extLst>
      <p:ext uri="{BB962C8B-B14F-4D97-AF65-F5344CB8AC3E}">
        <p14:creationId xmlns:p14="http://schemas.microsoft.com/office/powerpoint/2010/main" val="202570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B05EFCA-403C-4BA7-B674-7B132B1CD0E1}" type="slidenum">
              <a:rPr lang="en-US" smtClean="0"/>
              <a:pPr/>
              <a:t>9</a:t>
            </a:fld>
            <a:endParaRPr lang="ja-JP" dirty="0"/>
          </a:p>
        </p:txBody>
      </p:sp>
    </p:spTree>
    <p:extLst>
      <p:ext uri="{BB962C8B-B14F-4D97-AF65-F5344CB8AC3E}">
        <p14:creationId xmlns:p14="http://schemas.microsoft.com/office/powerpoint/2010/main" val="76435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smtClean="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796782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a:p>
        </p:txBody>
      </p:sp>
    </p:spTree>
    <p:extLst>
      <p:ext uri="{BB962C8B-B14F-4D97-AF65-F5344CB8AC3E}">
        <p14:creationId xmlns:p14="http://schemas.microsoft.com/office/powerpoint/2010/main" val="421578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dirty="0"/>
          </a:p>
        </p:txBody>
      </p:sp>
    </p:spTree>
    <p:extLst>
      <p:ext uri="{BB962C8B-B14F-4D97-AF65-F5344CB8AC3E}">
        <p14:creationId xmlns:p14="http://schemas.microsoft.com/office/powerpoint/2010/main" val="191860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5EFCA-403C-4BA7-B674-7B132B1CD0E1}" type="slidenum">
              <a:rPr lang="en-US" smtClean="0"/>
              <a:pPr/>
              <a:t>17</a:t>
            </a:fld>
            <a:endParaRPr lang="en-US" dirty="0"/>
          </a:p>
        </p:txBody>
      </p:sp>
    </p:spTree>
    <p:extLst>
      <p:ext uri="{BB962C8B-B14F-4D97-AF65-F5344CB8AC3E}">
        <p14:creationId xmlns:p14="http://schemas.microsoft.com/office/powerpoint/2010/main" val="296898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7F683F-D4D6-497E-9895-9DEC0E615E8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007457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f"/><Relationship Id="rId3"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 Id="rId3" Type="http://schemas.openxmlformats.org/officeDocument/2006/relationships/image" Target="../media/image7.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tiff"/><Relationship Id="rId3"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460057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600002"/>
      </p:ext>
    </p:extLst>
  </p:cSld>
  <p:clrMapOvr>
    <a:masterClrMapping/>
  </p:clrMapOvr>
  <p:transition spd="med">
    <p:fade/>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cxnSp>
        <p:nvCxnSpPr>
          <p:cNvPr id="11" name="Straight Connector 2"/>
          <p:cNvCxnSpPr/>
          <p:nvPr userDrawn="1"/>
        </p:nvCxnSpPr>
        <p:spPr>
          <a:xfrm>
            <a:off x="3076575" y="609600"/>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2"/>
          <p:cNvCxnSpPr/>
          <p:nvPr userDrawn="1"/>
        </p:nvCxnSpPr>
        <p:spPr>
          <a:xfrm>
            <a:off x="6067425" y="609600"/>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25828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
        <p:nvSpPr>
          <p:cNvPr id="7" name="Rounded Rectangle 9"/>
          <p:cNvSpPr/>
          <p:nvPr userDrawn="1"/>
        </p:nvSpPr>
        <p:spPr>
          <a:xfrm>
            <a:off x="5143102"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408147761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cxnSp>
        <p:nvCxnSpPr>
          <p:cNvPr id="6" name="Straight Connector 4"/>
          <p:cNvCxnSpPr/>
          <p:nvPr userDrawn="1"/>
        </p:nvCxnSpPr>
        <p:spPr>
          <a:xfrm>
            <a:off x="460057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smtClean="0"/>
              <a:t>アイコンをクリックして表を追加</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Title_Photo">
    <p:spTree>
      <p:nvGrpSpPr>
        <p:cNvPr id="1" name=""/>
        <p:cNvGrpSpPr/>
        <p:nvPr/>
      </p:nvGrpSpPr>
      <p:grpSpPr>
        <a:xfrm>
          <a:off x="0" y="0"/>
          <a:ext cx="0" cy="0"/>
          <a:chOff x="0" y="0"/>
          <a:chExt cx="0" cy="0"/>
        </a:xfrm>
      </p:grpSpPr>
      <p:pic>
        <p:nvPicPr>
          <p:cNvPr id="9" name="Picture Placeholder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5" name="Picture 8" descr="logo_black.ai"/>
          <p:cNvPicPr>
            <a:picLocks noChangeAspect="1"/>
          </p:cNvPicPr>
          <p:nvPr/>
        </p:nvPicPr>
        <p:blipFill>
          <a:blip r:embed="rId3">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 xmlns:a14="http://schemas.microsoft.com/office/drawing/2010/main">
                <a:solidFill>
                  <a:srgbClr val="FFFFFF">
                    <a:alpha val="8196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3929818962"/>
      </p:ext>
    </p:extLst>
  </p:cSld>
  <p:clrMapOvr>
    <a:masterClrMapping/>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アイコンをクリックしてグラフを追加</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smtClean="0"/>
              <a:t>アイコンをクリックしてグラフを追加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Oval 2"/>
          <p:cNvSpPr/>
          <p:nvPr/>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3" name="Oval 42"/>
          <p:cNvSpPr/>
          <p:nvPr/>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19_Full bleed photo">
    <p:spTree>
      <p:nvGrpSpPr>
        <p:cNvPr id="1" name=""/>
        <p:cNvGrpSpPr/>
        <p:nvPr/>
      </p:nvGrpSpPr>
      <p:grpSpPr>
        <a:xfrm>
          <a:off x="0" y="0"/>
          <a:ext cx="0" cy="0"/>
          <a:chOff x="0" y="0"/>
          <a:chExt cx="0" cy="0"/>
        </a:xfrm>
      </p:grpSpPr>
      <p:pic>
        <p:nvPicPr>
          <p:cNvPr id="12" name="Picture Placeholder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7348" cy="5143500"/>
          </a:xfrm>
          <a:prstGeom prst="rect">
            <a:avLst/>
          </a:prstGeom>
        </p:spPr>
      </p:pic>
      <p:sp>
        <p:nvSpPr>
          <p:cNvPr id="14" name="Text Placeholder 2"/>
          <p:cNvSpPr>
            <a:spLocks noGrp="1"/>
          </p:cNvSpPr>
          <p:nvPr>
            <p:ph type="body" sz="quarter" idx="12" hasCustomPrompt="1"/>
          </p:nvPr>
        </p:nvSpPr>
        <p:spPr bwMode="auto">
          <a:xfrm>
            <a:off x="500063" y="3476219"/>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lvl1pPr>
          </a:lstStyle>
          <a:p>
            <a:pPr lvl="0"/>
            <a:r>
              <a:rPr lang="en-GB" dirty="0" smtClean="0"/>
              <a:t>Text Goes Here</a:t>
            </a:r>
          </a:p>
        </p:txBody>
      </p:sp>
      <p:pic>
        <p:nvPicPr>
          <p:cNvPr id="11" name="Picture 2" descr="C:\Users\spius\Pictures\cisco logo blue gradient.png"/>
          <p:cNvPicPr>
            <a:picLocks noChangeAspect="1" noChangeArrowheads="1"/>
          </p:cNvPicPr>
          <p:nvPr/>
        </p:nvPicPr>
        <p:blipFill>
          <a:blip r:embed="rId3" cstate="print">
            <a:biLevel thresh="25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10"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mn-lt"/>
                <a:ea typeface="+mn-ea"/>
                <a:cs typeface="CiscoSans Thin"/>
              </a:rPr>
              <a:t>© </a:t>
            </a:r>
            <a:r>
              <a:rPr lang="en-US" sz="600" dirty="0" smtClean="0">
                <a:solidFill>
                  <a:srgbClr val="FFFFFF">
                    <a:alpha val="60000"/>
                  </a:srgbClr>
                </a:solidFill>
                <a:latin typeface="+mn-lt"/>
                <a:ea typeface="+mn-ea"/>
                <a:cs typeface="CiscoSans Thin"/>
              </a:rPr>
              <a:t>2015  </a:t>
            </a:r>
            <a:r>
              <a:rPr lang="en-US" sz="600" dirty="0">
                <a:solidFill>
                  <a:srgbClr val="FFFFFF">
                    <a:alpha val="60000"/>
                  </a:srgb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3544461643"/>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Tree>
    <p:extLst>
      <p:ext uri="{BB962C8B-B14F-4D97-AF65-F5344CB8AC3E}">
        <p14:creationId xmlns:p14="http://schemas.microsoft.com/office/powerpoint/2010/main" val="171212470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Tree>
    <p:extLst>
      <p:ext uri="{BB962C8B-B14F-4D97-AF65-F5344CB8AC3E}">
        <p14:creationId xmlns:p14="http://schemas.microsoft.com/office/powerpoint/2010/main" val="427897133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ja-JP" altLang="en-US" noProof="0" smtClean="0"/>
              <a:t>プレースホルダーまでドラッグするかアイコンをクリックして図を追加</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プレースホルダーまでドラッグするかアイコンをクリックして図を追加</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
        <p:nvSpPr>
          <p:cNvPr id="6" name="Rectangle 22"/>
          <p:cNvSpPr/>
          <p:nvPr userDrawn="1"/>
        </p:nvSpPr>
        <p:spPr>
          <a:xfrm>
            <a:off x="1891875" y="3595764"/>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latin typeface="+mj-lt"/>
            </a:endParaRPr>
          </a:p>
        </p:txBody>
      </p:sp>
      <p:sp>
        <p:nvSpPr>
          <p:cNvPr id="7" name="Rectangle 7"/>
          <p:cNvSpPr>
            <a:spLocks noChangeArrowheads="1"/>
          </p:cNvSpPr>
          <p:nvPr userDrawn="1"/>
        </p:nvSpPr>
        <p:spPr bwMode="ltGray">
          <a:xfrm>
            <a:off x="8665592" y="4912215"/>
            <a:ext cx="215777" cy="154535"/>
          </a:xfrm>
          <a:prstGeom prst="rect">
            <a:avLst/>
          </a:prstGeom>
          <a:noFill/>
          <a:ln w="9525" algn="ctr">
            <a:noFill/>
            <a:miter lim="800000"/>
            <a:headEnd/>
            <a:tailEnd/>
          </a:ln>
          <a:effectLst/>
        </p:spPr>
        <p:txBody>
          <a:bodyPr wrap="none" lIns="61601" tIns="30800" rIns="61601" bIns="30800" anchor="b">
            <a:spAutoFit/>
          </a:bodyPr>
          <a:lstStyle/>
          <a:p>
            <a:pPr algn="r" defTabSz="610872">
              <a:lnSpc>
                <a:spcPct val="100000"/>
              </a:lnSpc>
            </a:pPr>
            <a:fld id="{DFCF27A5-1A5B-48D3-A060-2758FFBB1ADD}" type="slidenum">
              <a:rPr lang="en-US" sz="600">
                <a:solidFill>
                  <a:schemeClr val="bg2"/>
                </a:solidFill>
                <a:latin typeface="+mn-lt"/>
              </a:rPr>
              <a:pPr algn="r" defTabSz="610872">
                <a:lnSpc>
                  <a:spcPct val="100000"/>
                </a:lnSpc>
              </a:pPr>
              <a:t>‹#›</a:t>
            </a:fld>
            <a:endParaRPr lang="en-US" sz="600" dirty="0">
              <a:solidFill>
                <a:schemeClr val="bg2"/>
              </a:solidFill>
              <a:latin typeface="+mn-lt"/>
            </a:endParaRPr>
          </a:p>
        </p:txBody>
      </p:sp>
      <p:sp>
        <p:nvSpPr>
          <p:cNvPr id="8" name="Rectangle 5"/>
          <p:cNvSpPr>
            <a:spLocks noChangeArrowheads="1"/>
          </p:cNvSpPr>
          <p:nvPr userDrawn="1"/>
        </p:nvSpPr>
        <p:spPr bwMode="ltGray">
          <a:xfrm>
            <a:off x="7813257" y="4932106"/>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9" name="Rectangle 7"/>
          <p:cNvSpPr>
            <a:spLocks noChangeArrowheads="1"/>
          </p:cNvSpPr>
          <p:nvPr userDrawn="1"/>
        </p:nvSpPr>
        <p:spPr bwMode="ltGray">
          <a:xfrm>
            <a:off x="8665598" y="4929028"/>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0" name="Rectangle 4"/>
          <p:cNvSpPr>
            <a:spLocks noChangeArrowheads="1"/>
          </p:cNvSpPr>
          <p:nvPr userDrawn="1"/>
        </p:nvSpPr>
        <p:spPr bwMode="ltGray">
          <a:xfrm>
            <a:off x="292043"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smtClean="0"/>
              <a:t>プレースホルダーまでドラッグするかアイコンをクリックして図を追加</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
        <p:nvSpPr>
          <p:cNvPr id="5" name="Rectangle 4"/>
          <p:cNvSpPr>
            <a:spLocks noChangeArrowheads="1"/>
          </p:cNvSpPr>
          <p:nvPr userDrawn="1"/>
        </p:nvSpPr>
        <p:spPr bwMode="ltGray">
          <a:xfrm>
            <a:off x="292042" y="4916594"/>
            <a:ext cx="3420515" cy="154535"/>
          </a:xfrm>
          <a:prstGeom prst="rect">
            <a:avLst/>
          </a:prstGeom>
          <a:noFill/>
          <a:ln w="9525">
            <a:noFill/>
            <a:miter lim="800000"/>
            <a:headEnd/>
            <a:tailEnd/>
          </a:ln>
          <a:effectLst/>
        </p:spPr>
        <p:txBody>
          <a:bodyPr wrap="square" lIns="61601" tIns="30800" rIns="61601" bIns="30800" anchor="b" anchorCtr="0">
            <a:spAutoFit/>
          </a:bodyPr>
          <a:lstStyle/>
          <a:p>
            <a:pPr algn="l" defTabSz="610872">
              <a:lnSpc>
                <a:spcPct val="100000"/>
              </a:lnSpc>
            </a:pPr>
            <a:r>
              <a:rPr lang="en-US" sz="600" dirty="0" smtClean="0">
                <a:solidFill>
                  <a:schemeClr val="bg2"/>
                </a:solidFill>
                <a:latin typeface="+mj-lt"/>
              </a:rPr>
              <a:t>© 2013</a:t>
            </a:r>
            <a:r>
              <a:rPr lang="en-US" sz="600" baseline="0" dirty="0" smtClean="0">
                <a:solidFill>
                  <a:schemeClr val="bg2"/>
                </a:solidFill>
                <a:latin typeface="+mj-lt"/>
              </a:rPr>
              <a:t>  </a:t>
            </a:r>
            <a:r>
              <a:rPr lang="en-US" sz="600" dirty="0" smtClean="0">
                <a:solidFill>
                  <a:schemeClr val="bg2"/>
                </a:solidFill>
                <a:latin typeface="+mj-lt"/>
              </a:rPr>
              <a:t>Cisco and/or its affiliates. All rights reserved.</a:t>
            </a:r>
            <a:endParaRPr lang="en-US" sz="600" dirty="0">
              <a:solidFill>
                <a:schemeClr val="bg2"/>
              </a:solidFill>
              <a:latin typeface="+mj-lt"/>
            </a:endParaRPr>
          </a:p>
        </p:txBody>
      </p:sp>
      <p:sp>
        <p:nvSpPr>
          <p:cNvPr id="6" name="Rectangle 7"/>
          <p:cNvSpPr>
            <a:spLocks noChangeArrowheads="1"/>
          </p:cNvSpPr>
          <p:nvPr userDrawn="1"/>
        </p:nvSpPr>
        <p:spPr bwMode="ltGray">
          <a:xfrm>
            <a:off x="8665592" y="4912215"/>
            <a:ext cx="215777" cy="154535"/>
          </a:xfrm>
          <a:prstGeom prst="rect">
            <a:avLst/>
          </a:prstGeom>
          <a:noFill/>
          <a:ln w="9525" algn="ctr">
            <a:noFill/>
            <a:miter lim="800000"/>
            <a:headEnd/>
            <a:tailEnd/>
          </a:ln>
          <a:effectLst/>
        </p:spPr>
        <p:txBody>
          <a:bodyPr wrap="none" lIns="61601" tIns="30800" rIns="61601" bIns="30800" anchor="b">
            <a:spAutoFit/>
          </a:bodyPr>
          <a:lstStyle/>
          <a:p>
            <a:pPr algn="r" defTabSz="610872">
              <a:lnSpc>
                <a:spcPct val="100000"/>
              </a:lnSpc>
            </a:pPr>
            <a:fld id="{DFCF27A5-1A5B-48D3-A060-2758FFBB1ADD}" type="slidenum">
              <a:rPr lang="en-US" sz="600">
                <a:solidFill>
                  <a:schemeClr val="bg2"/>
                </a:solidFill>
                <a:latin typeface="+mn-lt"/>
              </a:rPr>
              <a:pPr algn="r" defTabSz="610872">
                <a:lnSpc>
                  <a:spcPct val="100000"/>
                </a:lnSpc>
              </a:pPr>
              <a:t>‹#›</a:t>
            </a:fld>
            <a:endParaRPr lang="en-US" sz="600" dirty="0">
              <a:solidFill>
                <a:schemeClr val="bg2"/>
              </a:solidFill>
              <a:latin typeface="+mn-lt"/>
            </a:endParaRPr>
          </a:p>
        </p:txBody>
      </p:sp>
      <p:sp>
        <p:nvSpPr>
          <p:cNvPr id="7" name="Rectangle 5"/>
          <p:cNvSpPr>
            <a:spLocks noChangeArrowheads="1"/>
          </p:cNvSpPr>
          <p:nvPr userDrawn="1"/>
        </p:nvSpPr>
        <p:spPr bwMode="ltGray">
          <a:xfrm>
            <a:off x="7813257" y="4932106"/>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8" name="Rectangle 7"/>
          <p:cNvSpPr>
            <a:spLocks noChangeArrowheads="1"/>
          </p:cNvSpPr>
          <p:nvPr userDrawn="1"/>
        </p:nvSpPr>
        <p:spPr bwMode="ltGray">
          <a:xfrm>
            <a:off x="8665598" y="4929028"/>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0" name="Rectangle 4"/>
          <p:cNvSpPr>
            <a:spLocks noChangeArrowheads="1"/>
          </p:cNvSpPr>
          <p:nvPr userDrawn="1"/>
        </p:nvSpPr>
        <p:spPr bwMode="ltGray">
          <a:xfrm>
            <a:off x="292043"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プレースホルダーまでドラッグするかアイコンをクリックして図を追加</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
        <p:nvSpPr>
          <p:cNvPr id="5" name="Rectangle 4"/>
          <p:cNvSpPr>
            <a:spLocks noChangeArrowheads="1"/>
          </p:cNvSpPr>
          <p:nvPr userDrawn="1"/>
        </p:nvSpPr>
        <p:spPr bwMode="ltGray">
          <a:xfrm>
            <a:off x="265666" y="4916594"/>
            <a:ext cx="3420515" cy="154535"/>
          </a:xfrm>
          <a:prstGeom prst="rect">
            <a:avLst/>
          </a:prstGeom>
          <a:noFill/>
          <a:ln w="9525">
            <a:noFill/>
            <a:miter lim="800000"/>
            <a:headEnd/>
            <a:tailEnd/>
          </a:ln>
          <a:effectLst/>
        </p:spPr>
        <p:txBody>
          <a:bodyPr wrap="square" lIns="61601" tIns="30800" rIns="61601" bIns="30800" anchor="b" anchorCtr="0">
            <a:spAutoFit/>
          </a:bodyPr>
          <a:lstStyle/>
          <a:p>
            <a:pPr algn="l" defTabSz="610872">
              <a:lnSpc>
                <a:spcPct val="100000"/>
              </a:lnSpc>
            </a:pPr>
            <a:r>
              <a:rPr lang="en-US" sz="600" dirty="0" smtClean="0">
                <a:solidFill>
                  <a:schemeClr val="bg2"/>
                </a:solidFill>
                <a:latin typeface="+mn-lt"/>
              </a:rPr>
              <a:t>© 2013</a:t>
            </a:r>
            <a:r>
              <a:rPr lang="en-US" sz="600" baseline="0" dirty="0" smtClean="0">
                <a:solidFill>
                  <a:schemeClr val="bg2"/>
                </a:solidFill>
                <a:latin typeface="+mn-lt"/>
              </a:rPr>
              <a:t>  </a:t>
            </a:r>
            <a:r>
              <a:rPr lang="en-US" sz="600" dirty="0" smtClean="0">
                <a:solidFill>
                  <a:schemeClr val="bg2"/>
                </a:solidFill>
                <a:latin typeface="+mn-lt"/>
              </a:rPr>
              <a:t>Cisco and/or its affiliates. All rights reserved.</a:t>
            </a:r>
            <a:endParaRPr lang="en-US" sz="600" dirty="0">
              <a:solidFill>
                <a:schemeClr val="bg2"/>
              </a:solidFill>
              <a:latin typeface="+mn-lt"/>
            </a:endParaRPr>
          </a:p>
        </p:txBody>
      </p:sp>
      <p:sp>
        <p:nvSpPr>
          <p:cNvPr id="6" name="Rectangle 7"/>
          <p:cNvSpPr>
            <a:spLocks noChangeArrowheads="1"/>
          </p:cNvSpPr>
          <p:nvPr userDrawn="1"/>
        </p:nvSpPr>
        <p:spPr bwMode="ltGray">
          <a:xfrm>
            <a:off x="8665592" y="4912215"/>
            <a:ext cx="215777" cy="154535"/>
          </a:xfrm>
          <a:prstGeom prst="rect">
            <a:avLst/>
          </a:prstGeom>
          <a:noFill/>
          <a:ln w="9525" algn="ctr">
            <a:noFill/>
            <a:miter lim="800000"/>
            <a:headEnd/>
            <a:tailEnd/>
          </a:ln>
          <a:effectLst/>
        </p:spPr>
        <p:txBody>
          <a:bodyPr wrap="none" lIns="61601" tIns="30800" rIns="61601" bIns="30800" anchor="b">
            <a:spAutoFit/>
          </a:bodyPr>
          <a:lstStyle/>
          <a:p>
            <a:pPr algn="r" defTabSz="610872">
              <a:lnSpc>
                <a:spcPct val="100000"/>
              </a:lnSpc>
            </a:pPr>
            <a:fld id="{DFCF27A5-1A5B-48D3-A060-2758FFBB1ADD}" type="slidenum">
              <a:rPr lang="en-US" sz="600">
                <a:solidFill>
                  <a:schemeClr val="bg2"/>
                </a:solidFill>
                <a:latin typeface="+mn-lt"/>
              </a:rPr>
              <a:pPr algn="r" defTabSz="610872">
                <a:lnSpc>
                  <a:spcPct val="100000"/>
                </a:lnSpc>
              </a:pPr>
              <a:t>‹#›</a:t>
            </a:fld>
            <a:endParaRPr lang="en-US" sz="600" dirty="0">
              <a:solidFill>
                <a:schemeClr val="bg2"/>
              </a:solidFill>
              <a:latin typeface="+mn-lt"/>
            </a:endParaRPr>
          </a:p>
        </p:txBody>
      </p:sp>
      <p:sp>
        <p:nvSpPr>
          <p:cNvPr id="7" name="Rectangle 5"/>
          <p:cNvSpPr>
            <a:spLocks noChangeArrowheads="1"/>
          </p:cNvSpPr>
          <p:nvPr userDrawn="1"/>
        </p:nvSpPr>
        <p:spPr bwMode="ltGray">
          <a:xfrm>
            <a:off x="7813257" y="4932106"/>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8" name="Rectangle 7"/>
          <p:cNvSpPr>
            <a:spLocks noChangeArrowheads="1"/>
          </p:cNvSpPr>
          <p:nvPr userDrawn="1"/>
        </p:nvSpPr>
        <p:spPr bwMode="ltGray">
          <a:xfrm>
            <a:off x="8665598" y="4929028"/>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0" name="Rectangle 4"/>
          <p:cNvSpPr>
            <a:spLocks noChangeArrowheads="1"/>
          </p:cNvSpPr>
          <p:nvPr userDrawn="1"/>
        </p:nvSpPr>
        <p:spPr bwMode="ltGray">
          <a:xfrm>
            <a:off x="292043"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16" name="Rectangle 5"/>
          <p:cNvSpPr>
            <a:spLocks noChangeArrowheads="1"/>
          </p:cNvSpPr>
          <p:nvPr userDrawn="1"/>
        </p:nvSpPr>
        <p:spPr bwMode="ltGray">
          <a:xfrm>
            <a:off x="7813257" y="4932106"/>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17" name="Rectangle 7"/>
          <p:cNvSpPr>
            <a:spLocks noChangeArrowheads="1"/>
          </p:cNvSpPr>
          <p:nvPr userDrawn="1"/>
        </p:nvSpPr>
        <p:spPr bwMode="ltGray">
          <a:xfrm>
            <a:off x="8665598" y="4929028"/>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8" name="Rectangle 4"/>
          <p:cNvSpPr>
            <a:spLocks noChangeArrowheads="1"/>
          </p:cNvSpPr>
          <p:nvPr userDrawn="1"/>
        </p:nvSpPr>
        <p:spPr bwMode="ltGray">
          <a:xfrm>
            <a:off x="292043"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smtClean="0"/>
              <a:t>アイコンをクリックしてメディアを追加</a:t>
            </a:r>
            <a:endParaRPr lang="en-US" noProof="0" dirty="0"/>
          </a:p>
        </p:txBody>
      </p:sp>
      <p:sp>
        <p:nvSpPr>
          <p:cNvPr id="3" name="Rectangle 5"/>
          <p:cNvSpPr>
            <a:spLocks noChangeArrowheads="1"/>
          </p:cNvSpPr>
          <p:nvPr userDrawn="1"/>
        </p:nvSpPr>
        <p:spPr bwMode="ltGray">
          <a:xfrm>
            <a:off x="7813257" y="4932106"/>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4" name="Rectangle 7"/>
          <p:cNvSpPr>
            <a:spLocks noChangeArrowheads="1"/>
          </p:cNvSpPr>
          <p:nvPr userDrawn="1"/>
        </p:nvSpPr>
        <p:spPr bwMode="ltGray">
          <a:xfrm>
            <a:off x="8665598" y="4929028"/>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5" name="Rectangle 4"/>
          <p:cNvSpPr>
            <a:spLocks noChangeArrowheads="1"/>
          </p:cNvSpPr>
          <p:nvPr userDrawn="1"/>
        </p:nvSpPr>
        <p:spPr bwMode="ltGray">
          <a:xfrm>
            <a:off x="292043"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smtClean="0"/>
              <a:t>アイコンをクリックしてメディアを追加</a:t>
            </a:r>
            <a:endParaRPr lang="en-US" noProof="0" dirty="0"/>
          </a:p>
        </p:txBody>
      </p:sp>
      <p:sp>
        <p:nvSpPr>
          <p:cNvPr id="3" name="Rectangle 5"/>
          <p:cNvSpPr>
            <a:spLocks noChangeArrowheads="1"/>
          </p:cNvSpPr>
          <p:nvPr userDrawn="1"/>
        </p:nvSpPr>
        <p:spPr bwMode="ltGray">
          <a:xfrm>
            <a:off x="7813257" y="4932106"/>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4" name="Rectangle 7"/>
          <p:cNvSpPr>
            <a:spLocks noChangeArrowheads="1"/>
          </p:cNvSpPr>
          <p:nvPr userDrawn="1"/>
        </p:nvSpPr>
        <p:spPr bwMode="ltGray">
          <a:xfrm>
            <a:off x="8665598" y="4929028"/>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5" name="Rectangle 4"/>
          <p:cNvSpPr>
            <a:spLocks noChangeArrowheads="1"/>
          </p:cNvSpPr>
          <p:nvPr userDrawn="1"/>
        </p:nvSpPr>
        <p:spPr bwMode="ltGray">
          <a:xfrm>
            <a:off x="292043"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spd="slow">
    <p:wip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1_Closing_Photo">
    <p:spTree>
      <p:nvGrpSpPr>
        <p:cNvPr id="1" name=""/>
        <p:cNvGrpSpPr/>
        <p:nvPr/>
      </p:nvGrpSpPr>
      <p:grpSpPr>
        <a:xfrm>
          <a:off x="0" y="0"/>
          <a:ext cx="0" cy="0"/>
          <a:chOff x="0" y="0"/>
          <a:chExt cx="0" cy="0"/>
        </a:xfrm>
      </p:grpSpPr>
      <p:pic>
        <p:nvPicPr>
          <p:cNvPr id="16" name="Picture Placeholder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991445859"/>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3"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3621013"/>
            <a:ext cx="8112126" cy="288131"/>
          </a:xfrm>
          <a:prstGeom prst="rect">
            <a:avLst/>
          </a:prstGeom>
        </p:spPr>
        <p:txBody>
          <a:bodyPr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3873677"/>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4453668"/>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70" y="2622502"/>
            <a:ext cx="8302625" cy="299001"/>
          </a:xfrm>
          <a:prstGeom prst="rect">
            <a:avLst/>
          </a:prstGeom>
        </p:spPr>
        <p:txBody>
          <a:bodyPr/>
          <a:lstStyle>
            <a:lvl1pPr marL="0" indent="0">
              <a:buFont typeface="Arial" panose="020B0604020202020204" pitchFamily="34" charset="0"/>
              <a:buNone/>
              <a:defRPr sz="1800" baseline="0">
                <a:solidFill>
                  <a:schemeClr val="tx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cxnSp>
        <p:nvCxnSpPr>
          <p:cNvPr id="27" name="Straight Connector 2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62" y="307874"/>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chemeClr val="bg1"/>
                </a:solidFill>
                <a:latin typeface="+mj-l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chemeClr val="bg1"/>
                </a:solidFill>
                <a:latin typeface="+mj-l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chemeClr val="bg1"/>
                </a:solidFill>
                <a:latin typeface="+mj-l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chemeClr val="bg1"/>
                </a:solidFill>
                <a:latin typeface="+mj-l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grpSp>
    </p:spTree>
    <p:extLst>
      <p:ext uri="{BB962C8B-B14F-4D97-AF65-F5344CB8AC3E}">
        <p14:creationId xmlns:p14="http://schemas.microsoft.com/office/powerpoint/2010/main" val="177882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2015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10605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General cop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61020" y="348388"/>
            <a:ext cx="7886700" cy="367230"/>
          </a:xfrm>
          <a:prstGeom prst="rect">
            <a:avLst/>
          </a:prstGeom>
        </p:spPr>
        <p:txBody>
          <a:bodyPr/>
          <a:lstStyle>
            <a:lvl1pPr>
              <a:defRPr sz="2475" b="0" i="0" baseline="0">
                <a:solidFill>
                  <a:schemeClr val="accent1"/>
                </a:solidFill>
                <a:latin typeface="Proxima Nova Light" charset="0"/>
                <a:ea typeface="Proxima Nova Light" charset="0"/>
                <a:cs typeface="Proxima Nova Light" charset="0"/>
              </a:defRPr>
            </a:lvl1pPr>
          </a:lstStyle>
          <a:p>
            <a:r>
              <a:rPr lang="en-US" dirty="0" smtClean="0"/>
              <a:t>Title of slide</a:t>
            </a:r>
            <a:endParaRPr lang="en-US" dirty="0"/>
          </a:p>
        </p:txBody>
      </p:sp>
      <p:sp>
        <p:nvSpPr>
          <p:cNvPr id="11" name="Text Placeholder 10"/>
          <p:cNvSpPr>
            <a:spLocks noGrp="1"/>
          </p:cNvSpPr>
          <p:nvPr>
            <p:ph type="body" sz="quarter" idx="13" hasCustomPrompt="1"/>
          </p:nvPr>
        </p:nvSpPr>
        <p:spPr>
          <a:xfrm>
            <a:off x="361020" y="1908967"/>
            <a:ext cx="7886700" cy="774598"/>
          </a:xfrm>
          <a:prstGeom prst="rect">
            <a:avLst/>
          </a:prstGeom>
        </p:spPr>
        <p:txBody>
          <a:bodyPr/>
          <a:lstStyle>
            <a:lvl1pPr>
              <a:defRPr sz="1350" baseline="0">
                <a:latin typeface="Proxima Nova Rg" panose="02000506030000020004" pitchFamily="2" charset="0"/>
              </a:defRPr>
            </a:lvl1pPr>
            <a:lvl2pPr>
              <a:defRPr sz="1350"/>
            </a:lvl2pPr>
            <a:lvl3pPr>
              <a:defRPr sz="1350"/>
            </a:lvl3pPr>
            <a:lvl4pPr>
              <a:defRPr/>
            </a:lvl4pPr>
          </a:lstStyle>
          <a:p>
            <a:pPr lvl="0"/>
            <a:r>
              <a:rPr lang="en-US" dirty="0" smtClean="0"/>
              <a:t>Bullet</a:t>
            </a:r>
          </a:p>
          <a:p>
            <a:pPr lvl="0"/>
            <a:r>
              <a:rPr lang="en-US" dirty="0" smtClean="0"/>
              <a:t>Bullet </a:t>
            </a:r>
          </a:p>
          <a:p>
            <a:pPr lvl="0"/>
            <a:r>
              <a:rPr lang="en-US" dirty="0" smtClean="0"/>
              <a:t>Bullet</a:t>
            </a:r>
          </a:p>
        </p:txBody>
      </p:sp>
      <p:sp>
        <p:nvSpPr>
          <p:cNvPr id="4" name="Content Placeholder 3"/>
          <p:cNvSpPr>
            <a:spLocks noGrp="1"/>
          </p:cNvSpPr>
          <p:nvPr>
            <p:ph sz="quarter" idx="14" hasCustomPrompt="1"/>
          </p:nvPr>
        </p:nvSpPr>
        <p:spPr>
          <a:xfrm>
            <a:off x="361020" y="942975"/>
            <a:ext cx="7886440" cy="398808"/>
          </a:xfrm>
          <a:prstGeom prst="rect">
            <a:avLst/>
          </a:prstGeom>
        </p:spPr>
        <p:txBody>
          <a:bodyPr/>
          <a:lstStyle>
            <a:lvl1pPr marL="0" indent="0">
              <a:buFontTx/>
              <a:buNone/>
              <a:defRPr sz="1875"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smtClean="0"/>
              <a:t>Secondary headline</a:t>
            </a:r>
          </a:p>
        </p:txBody>
      </p:sp>
      <p:sp>
        <p:nvSpPr>
          <p:cNvPr id="6" name="Content Placeholder 5"/>
          <p:cNvSpPr>
            <a:spLocks noGrp="1"/>
          </p:cNvSpPr>
          <p:nvPr>
            <p:ph sz="quarter" idx="15" hasCustomPrompt="1"/>
          </p:nvPr>
        </p:nvSpPr>
        <p:spPr>
          <a:xfrm>
            <a:off x="361020" y="1514475"/>
            <a:ext cx="7886440" cy="229842"/>
          </a:xfrm>
          <a:prstGeom prst="rect">
            <a:avLst/>
          </a:prstGeom>
        </p:spPr>
        <p:txBody>
          <a:bodyPr/>
          <a:lstStyle>
            <a:lvl1pPr marL="0" indent="0">
              <a:buFontTx/>
              <a:buNone/>
              <a:defRPr sz="1350">
                <a:latin typeface="Proxima Nova Rg" panose="02000506030000020004" pitchFamily="2" charset="0"/>
              </a:defRPr>
            </a:lvl1pPr>
          </a:lstStyle>
          <a:p>
            <a:pPr lvl="0"/>
            <a:r>
              <a:rPr lang="en-US" dirty="0" smtClean="0"/>
              <a:t>Body copy</a:t>
            </a:r>
          </a:p>
        </p:txBody>
      </p:sp>
    </p:spTree>
    <p:extLst>
      <p:ext uri="{BB962C8B-B14F-4D97-AF65-F5344CB8AC3E}">
        <p14:creationId xmlns:p14="http://schemas.microsoft.com/office/powerpoint/2010/main" val="1032480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only no-bottom-bar">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229702" y="226314"/>
            <a:ext cx="8581034" cy="603450"/>
          </a:xfrm>
          <a:prstGeom prst="rect">
            <a:avLst/>
          </a:prstGeom>
          <a:noFill/>
          <a:ln>
            <a:noFill/>
          </a:ln>
        </p:spPr>
        <p:txBody>
          <a:bodyPr lIns="91425" tIns="91425" rIns="91425" bIns="91425" anchor="t" anchorCtr="0"/>
          <a:lstStyle>
            <a:lvl1pPr algn="l" rtl="0">
              <a:lnSpc>
                <a:spcPct val="80000"/>
              </a:lnSpc>
              <a:spcBef>
                <a:spcPts val="0"/>
              </a:spcBef>
              <a:buClr>
                <a:schemeClr val="dk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17537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361020" y="348388"/>
            <a:ext cx="7886700" cy="367230"/>
          </a:xfrm>
          <a:prstGeom prst="rect">
            <a:avLst/>
          </a:prstGeom>
        </p:spPr>
        <p:txBody>
          <a:bodyPr/>
          <a:lstStyle>
            <a:lvl1pPr>
              <a:defRPr sz="2475" b="0" i="0" baseline="0">
                <a:solidFill>
                  <a:schemeClr val="accent1"/>
                </a:solidFill>
                <a:latin typeface="Proxima Nova Light" charset="0"/>
                <a:ea typeface="Proxima Nova Light" charset="0"/>
                <a:cs typeface="Proxima Nova Light" charset="0"/>
              </a:defRPr>
            </a:lvl1pPr>
          </a:lstStyle>
          <a:p>
            <a:r>
              <a:rPr lang="en-US" dirty="0" smtClean="0"/>
              <a:t>Title </a:t>
            </a:r>
            <a:r>
              <a:rPr lang="en-US" smtClean="0"/>
              <a:t>of slide</a:t>
            </a:r>
            <a:endParaRPr lang="en-US" dirty="0"/>
          </a:p>
        </p:txBody>
      </p:sp>
      <p:sp>
        <p:nvSpPr>
          <p:cNvPr id="3" name="Chart Placeholder 2"/>
          <p:cNvSpPr>
            <a:spLocks noGrp="1"/>
          </p:cNvSpPr>
          <p:nvPr>
            <p:ph type="chart" sz="quarter" idx="11"/>
          </p:nvPr>
        </p:nvSpPr>
        <p:spPr>
          <a:xfrm>
            <a:off x="2428875" y="1143000"/>
            <a:ext cx="4114800" cy="3228975"/>
          </a:xfrm>
          <a:prstGeom prst="rect">
            <a:avLst/>
          </a:prstGeom>
        </p:spPr>
        <p:txBody>
          <a:bodyPr/>
          <a:lstStyle>
            <a:lvl1pPr marL="0" indent="0">
              <a:buNone/>
              <a:defRPr>
                <a:latin typeface="Proxima Nova Rg" panose="02000506030000020004" pitchFamily="2" charset="0"/>
              </a:defRPr>
            </a:lvl1pPr>
          </a:lstStyle>
          <a:p>
            <a:endParaRPr lang="en-US" dirty="0"/>
          </a:p>
        </p:txBody>
      </p:sp>
    </p:spTree>
    <p:extLst>
      <p:ext uri="{BB962C8B-B14F-4D97-AF65-F5344CB8AC3E}">
        <p14:creationId xmlns:p14="http://schemas.microsoft.com/office/powerpoint/2010/main" val="339727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ullet - Cisco St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229705" y="226314"/>
            <a:ext cx="8580923" cy="603504"/>
          </a:xfrm>
          <a:prstGeom prst="rect">
            <a:avLst/>
          </a:prstGeom>
          <a:noFill/>
          <a:ln>
            <a:noFill/>
          </a:ln>
        </p:spPr>
        <p:txBody>
          <a:bodyPr lIns="91425" tIns="91425" rIns="91425" bIns="91425" anchor="t" anchorCtr="0"/>
          <a:lstStyle>
            <a:lvl1pPr algn="l" rtl="0">
              <a:lnSpc>
                <a:spcPct val="80000"/>
              </a:lnSpc>
              <a:spcBef>
                <a:spcPts val="0"/>
              </a:spcBef>
              <a:buClr>
                <a:schemeClr val="dk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2" name="Shape 122"/>
          <p:cNvSpPr txBox="1">
            <a:spLocks noGrp="1"/>
          </p:cNvSpPr>
          <p:nvPr>
            <p:ph type="body" idx="1"/>
          </p:nvPr>
        </p:nvSpPr>
        <p:spPr>
          <a:xfrm>
            <a:off x="233232" y="843030"/>
            <a:ext cx="8570912" cy="3723893"/>
          </a:xfrm>
          <a:prstGeom prst="rect">
            <a:avLst/>
          </a:prstGeom>
          <a:noFill/>
          <a:ln>
            <a:noFill/>
          </a:ln>
        </p:spPr>
        <p:txBody>
          <a:bodyPr lIns="91425" tIns="91425" rIns="91425" bIns="91425" anchor="t" anchorCtr="0"/>
          <a:lstStyle>
            <a:lvl1pPr rtl="0">
              <a:lnSpc>
                <a:spcPct val="95000"/>
              </a:lnSpc>
              <a:spcBef>
                <a:spcPts val="1423"/>
              </a:spcBef>
              <a:defRPr/>
            </a:lvl1pPr>
            <a:lvl2pPr rtl="0">
              <a:lnSpc>
                <a:spcPct val="95000"/>
              </a:lnSpc>
              <a:spcBef>
                <a:spcPts val="577"/>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804298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3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lvl1pPr>
              <a:defRPr lang="en-GB" dirty="0"/>
            </a:lvl1pPr>
          </a:lstStyle>
          <a:p>
            <a:pPr lvl="0"/>
            <a:r>
              <a:rPr lang="en-US" smtClean="0"/>
              <a:t>Click to edit Master title style</a:t>
            </a:r>
            <a:endParaRPr lang="en-GB" dirty="0"/>
          </a:p>
        </p:txBody>
      </p:sp>
    </p:spTree>
    <p:extLst>
      <p:ext uri="{BB962C8B-B14F-4D97-AF65-F5344CB8AC3E}">
        <p14:creationId xmlns:p14="http://schemas.microsoft.com/office/powerpoint/2010/main" val="621619551"/>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endParaRPr lang="en-US">
              <a:latin typeface="+mj-lt"/>
            </a:endParaRPr>
          </a:p>
        </p:txBody>
      </p:sp>
      <p:sp>
        <p:nvSpPr>
          <p:cNvPr id="6"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endParaRPr lang="en-US">
              <a:latin typeface="+mj-lt"/>
            </a:endParaRPr>
          </a:p>
        </p:txBody>
      </p:sp>
    </p:spTree>
    <p:extLst>
      <p:ext uri="{BB962C8B-B14F-4D97-AF65-F5344CB8AC3E}">
        <p14:creationId xmlns:p14="http://schemas.microsoft.com/office/powerpoint/2010/main" val="371219151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image" Target="../media/image1.pn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2015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2" r:id="rId37"/>
    <p:sldLayoutId id="2147483843" r:id="rId38"/>
    <p:sldLayoutId id="2147483844" r:id="rId39"/>
    <p:sldLayoutId id="2147483846" r:id="rId40"/>
    <p:sldLayoutId id="2147483847" r:id="rId41"/>
    <p:sldLayoutId id="2147483848" r:id="rId42"/>
    <p:sldLayoutId id="2147483849" r:id="rId43"/>
    <p:sldLayoutId id="2147483850" r:id="rId44"/>
    <p:sldLayoutId id="2147483851" r:id="rId45"/>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1" Type="http://schemas.openxmlformats.org/officeDocument/2006/relationships/slideLayout" Target="../slideLayouts/slideLayout16.xml"/><Relationship Id="rId2" Type="http://schemas.openxmlformats.org/officeDocument/2006/relationships/image" Target="../media/image3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4.tiff"/><Relationship Id="rId3" Type="http://schemas.openxmlformats.org/officeDocument/2006/relationships/image" Target="../media/image35.tiff"/></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1.xml"/><Relationship Id="rId2"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hyperlink" Target="https://salesconnect.cisco.com/#/program/PAGE-2257"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8.png"/><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48.png"/><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48.png"/><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48.pn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6.xml"/><Relationship Id="rId2"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 Id="rId3" Type="http://schemas.openxmlformats.org/officeDocument/2006/relationships/image" Target="../media/image6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0.png"/><Relationship Id="rId5" Type="http://schemas.openxmlformats.org/officeDocument/2006/relationships/image" Target="../media/image11.tiff"/><Relationship Id="rId6" Type="http://schemas.openxmlformats.org/officeDocument/2006/relationships/hyperlink" Target="http://www.cisco.com/c/m/ja_jp/offers/sc07/amp-analyst-report/index.html" TargetMode="External"/><Relationship Id="rId7" Type="http://schemas.openxmlformats.org/officeDocument/2006/relationships/image" Target="../media/image12.png"/><Relationship Id="rId1" Type="http://schemas.openxmlformats.org/officeDocument/2006/relationships/slideLayout" Target="../slideLayouts/slideLayout11.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jpeg"/><Relationship Id="rId7" Type="http://schemas.openxmlformats.org/officeDocument/2006/relationships/image" Target="../media/image74.png"/><Relationship Id="rId8" Type="http://schemas.openxmlformats.org/officeDocument/2006/relationships/image" Target="../media/image75.png"/><Relationship Id="rId1" Type="http://schemas.openxmlformats.org/officeDocument/2006/relationships/slideLayout" Target="../slideLayouts/slideLayout42.xml"/><Relationship Id="rId2"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7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77.png"/><Relationship Id="rId3"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jpg"/><Relationship Id="rId5" Type="http://schemas.openxmlformats.org/officeDocument/2006/relationships/image" Target="../media/image81.jpg"/><Relationship Id="rId6" Type="http://schemas.openxmlformats.org/officeDocument/2006/relationships/image" Target="../media/image82.jpg"/><Relationship Id="rId1" Type="http://schemas.openxmlformats.org/officeDocument/2006/relationships/slideLayout" Target="../slideLayouts/slideLayout40.xml"/><Relationship Id="rId2" Type="http://schemas.openxmlformats.org/officeDocument/2006/relationships/notesSlide" Target="../notesSlides/notesSlide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7.xml"/><Relationship Id="rId3" Type="http://schemas.openxmlformats.org/officeDocument/2006/relationships/image" Target="../media/image83.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40.xml"/><Relationship Id="rId2"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42.xml"/><Relationship Id="rId2" Type="http://schemas.openxmlformats.org/officeDocument/2006/relationships/notesSlide" Target="../notesSlides/notesSlide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jpg"/><Relationship Id="rId1" Type="http://schemas.openxmlformats.org/officeDocument/2006/relationships/slideLayout" Target="../slideLayouts/slideLayout42.xml"/><Relationship Id="rId2" Type="http://schemas.openxmlformats.org/officeDocument/2006/relationships/notesSlide" Target="../notesSlides/notesSlide3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hyperlink" Target="http://www.cisco.com/c/m/ja_jp/offers/sc07/amp-analyst-report/index.html" TargetMode="Externa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9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 Id="rId3" Type="http://schemas.openxmlformats.org/officeDocument/2006/relationships/image" Target="../media/image9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2.xml"/><Relationship Id="rId3"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jpeg"/><Relationship Id="rId6" Type="http://schemas.openxmlformats.org/officeDocument/2006/relationships/image" Target="../media/image102.png"/><Relationship Id="rId7" Type="http://schemas.microsoft.com/office/2007/relationships/hdphoto" Target="../media/hdphoto3.wdp"/><Relationship Id="rId1" Type="http://schemas.openxmlformats.org/officeDocument/2006/relationships/slideLayout" Target="../slideLayouts/slideLayout44.xml"/><Relationship Id="rId2" Type="http://schemas.openxmlformats.org/officeDocument/2006/relationships/image" Target="../media/image9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03.png"/><Relationship Id="rId3" Type="http://schemas.openxmlformats.org/officeDocument/2006/relationships/hyperlink" Target="https://docs.meraki.com/display/MX/MPLS+to+VPN+failover"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42.xml"/><Relationship Id="rId2" Type="http://schemas.openxmlformats.org/officeDocument/2006/relationships/notesSlide" Target="../notesSlides/notesSlide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0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4.xml"/><Relationship Id="rId3" Type="http://schemas.openxmlformats.org/officeDocument/2006/relationships/image" Target="../media/image10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5.xml"/><Relationship Id="rId3" Type="http://schemas.openxmlformats.org/officeDocument/2006/relationships/image" Target="../media/image109.emf"/></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jpeg"/><Relationship Id="rId1" Type="http://schemas.openxmlformats.org/officeDocument/2006/relationships/slideLayout" Target="../slideLayouts/slideLayout42.xml"/><Relationship Id="rId2" Type="http://schemas.openxmlformats.org/officeDocument/2006/relationships/notesSlide" Target="../notesSlides/notesSlide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1" Type="http://schemas.microsoft.com/office/2007/relationships/hdphoto" Target="../media/hdphoto2.wdp"/><Relationship Id="rId12" Type="http://schemas.openxmlformats.org/officeDocument/2006/relationships/image" Target="../media/image24.emf"/><Relationship Id="rId13" Type="http://schemas.openxmlformats.org/officeDocument/2006/relationships/image" Target="../media/image25.emf"/><Relationship Id="rId14" Type="http://schemas.openxmlformats.org/officeDocument/2006/relationships/image" Target="../media/image26.png"/><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emf"/><Relationship Id="rId7" Type="http://schemas.openxmlformats.org/officeDocument/2006/relationships/image" Target="../media/image20.emf"/><Relationship Id="rId8" Type="http://schemas.openxmlformats.org/officeDocument/2006/relationships/image" Target="../media/image21.emf"/><Relationship Id="rId9" Type="http://schemas.openxmlformats.org/officeDocument/2006/relationships/image" Target="../media/image22.emf"/><Relationship Id="rId10"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8.png"/><Relationship Id="rId5" Type="http://schemas.openxmlformats.org/officeDocument/2006/relationships/image" Target="../media/image28.png"/><Relationship Id="rId6" Type="http://schemas.openxmlformats.org/officeDocument/2006/relationships/image" Target="../media/image20.emf"/><Relationship Id="rId7" Type="http://schemas.openxmlformats.org/officeDocument/2006/relationships/image" Target="../media/image21.emf"/><Relationship Id="rId8" Type="http://schemas.openxmlformats.org/officeDocument/2006/relationships/comments" Target="../comments/comment1.xml"/><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p:cNvSpPr>
            <a:spLocks noGrp="1"/>
          </p:cNvSpPr>
          <p:nvPr>
            <p:ph type="body" sz="quarter" idx="13"/>
          </p:nvPr>
        </p:nvSpPr>
        <p:spPr/>
        <p:txBody>
          <a:bodyPr/>
          <a:lstStyle/>
          <a:p>
            <a:r>
              <a:rPr lang="en-US" altLang="ja-JP" dirty="0"/>
              <a:t>Cisco Technical Update(CTU) Security</a:t>
            </a:r>
          </a:p>
        </p:txBody>
      </p:sp>
      <p:sp>
        <p:nvSpPr>
          <p:cNvPr id="6" name="タイトル 5"/>
          <p:cNvSpPr>
            <a:spLocks noGrp="1"/>
          </p:cNvSpPr>
          <p:nvPr>
            <p:ph type="ctrTitle"/>
          </p:nvPr>
        </p:nvSpPr>
        <p:spPr/>
        <p:txBody>
          <a:bodyPr/>
          <a:lstStyle/>
          <a:p>
            <a:r>
              <a:rPr lang="en-US" altLang="ja-JP" dirty="0"/>
              <a:t>AMP</a:t>
            </a:r>
            <a:r>
              <a:rPr lang="ja-JP" altLang="en-US" dirty="0"/>
              <a:t>の</a:t>
            </a:r>
            <a:r>
              <a:rPr lang="en-US" altLang="ja-JP" dirty="0"/>
              <a:t>CTA</a:t>
            </a:r>
            <a:r>
              <a:rPr lang="ja-JP" altLang="en-US" dirty="0"/>
              <a:t>連携および</a:t>
            </a:r>
            <a:r>
              <a:rPr lang="en-US" altLang="ja-JP" dirty="0"/>
              <a:t>Meraki MX</a:t>
            </a:r>
            <a:r>
              <a:rPr lang="ja-JP" altLang="en-US" dirty="0"/>
              <a:t>アップデート</a:t>
            </a:r>
            <a:endParaRPr kumimoji="1" lang="ja-JP" altLang="en-US" dirty="0"/>
          </a:p>
        </p:txBody>
      </p:sp>
      <p:sp>
        <p:nvSpPr>
          <p:cNvPr id="2" name="サブタイトル 1"/>
          <p:cNvSpPr>
            <a:spLocks noGrp="1"/>
          </p:cNvSpPr>
          <p:nvPr>
            <p:ph type="subTitle" idx="1"/>
          </p:nvPr>
        </p:nvSpPr>
        <p:spPr/>
        <p:txBody>
          <a:bodyPr/>
          <a:lstStyle/>
          <a:p>
            <a:r>
              <a:rPr lang="en-US" altLang="ja-JP" dirty="0"/>
              <a:t>East Japan Systems Engineering</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Saori Yoshinaga</a:t>
            </a:r>
            <a:endParaRPr kumimoji="1" lang="ja-JP" altLang="en-US" dirty="0"/>
          </a:p>
        </p:txBody>
      </p:sp>
      <p:sp>
        <p:nvSpPr>
          <p:cNvPr id="4" name="テキスト プレースホルダー 3"/>
          <p:cNvSpPr>
            <a:spLocks noGrp="1"/>
          </p:cNvSpPr>
          <p:nvPr>
            <p:ph type="body" sz="quarter" idx="12"/>
          </p:nvPr>
        </p:nvSpPr>
        <p:spPr/>
        <p:txBody>
          <a:bodyPr/>
          <a:lstStyle/>
          <a:p>
            <a:r>
              <a:rPr kumimoji="1" lang="en-US" altLang="ja-JP" dirty="0" smtClean="0"/>
              <a:t>2016/12/9</a:t>
            </a:r>
            <a:endParaRPr kumimoji="1" lang="ja-JP" altLang="en-US" dirty="0"/>
          </a:p>
        </p:txBody>
      </p:sp>
    </p:spTree>
    <p:extLst>
      <p:ext uri="{BB962C8B-B14F-4D97-AF65-F5344CB8AC3E}">
        <p14:creationId xmlns:p14="http://schemas.microsoft.com/office/powerpoint/2010/main" val="120960232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709" y="20618"/>
            <a:ext cx="8345488" cy="731837"/>
          </a:xfrm>
        </p:spPr>
        <p:txBody>
          <a:bodyPr/>
          <a:lstStyle/>
          <a:p>
            <a:r>
              <a:rPr lang="en-US" altLang="ja-JP" sz="2600" dirty="0" smtClean="0"/>
              <a:t>AMP </a:t>
            </a:r>
            <a:r>
              <a:rPr lang="ja-JP" altLang="en-US" sz="2600" dirty="0" smtClean="0"/>
              <a:t>最近のイノベーション</a:t>
            </a:r>
            <a:r>
              <a:rPr lang="en-US" altLang="ja-JP" sz="2600" dirty="0" smtClean="0"/>
              <a:t> (11</a:t>
            </a:r>
            <a:r>
              <a:rPr lang="ja-JP" altLang="en-US" sz="2600" dirty="0" smtClean="0"/>
              <a:t>月</a:t>
            </a:r>
            <a:r>
              <a:rPr lang="en-US" altLang="ja-JP" sz="2600" dirty="0" smtClean="0"/>
              <a:t> AMP Launch</a:t>
            </a:r>
            <a:r>
              <a:rPr lang="ja-JP" altLang="en-US" sz="2600" dirty="0" smtClean="0"/>
              <a:t>より</a:t>
            </a:r>
            <a:r>
              <a:rPr lang="en-US" altLang="ja-JP" sz="2600" dirty="0" smtClean="0"/>
              <a:t>)</a:t>
            </a:r>
            <a:endParaRPr lang="en-US" sz="2600" dirty="0"/>
          </a:p>
        </p:txBody>
      </p:sp>
      <p:sp>
        <p:nvSpPr>
          <p:cNvPr id="6" name="Rectangle 5"/>
          <p:cNvSpPr/>
          <p:nvPr/>
        </p:nvSpPr>
        <p:spPr>
          <a:xfrm>
            <a:off x="283947" y="752455"/>
            <a:ext cx="8423279" cy="76924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859" tIns="91430" rIns="91430" bIns="91430" rtlCol="0" anchor="ctr"/>
          <a:lstStyle/>
          <a:p>
            <a:pPr defTabSz="685772"/>
            <a:endParaRPr lang="en-US" sz="2000" dirty="0">
              <a:solidFill>
                <a:srgbClr val="2968AF"/>
              </a:solidFill>
            </a:endParaRPr>
          </a:p>
        </p:txBody>
      </p:sp>
      <p:cxnSp>
        <p:nvCxnSpPr>
          <p:cNvPr id="8" name="Straight Connector 7"/>
          <p:cNvCxnSpPr/>
          <p:nvPr/>
        </p:nvCxnSpPr>
        <p:spPr>
          <a:xfrm>
            <a:off x="1112909" y="807566"/>
            <a:ext cx="0" cy="671092"/>
          </a:xfrm>
          <a:prstGeom prst="line">
            <a:avLst/>
          </a:prstGeom>
          <a:ln>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 name="Trapezoid 8"/>
          <p:cNvSpPr/>
          <p:nvPr/>
        </p:nvSpPr>
        <p:spPr>
          <a:xfrm rot="16200000">
            <a:off x="-143728" y="1066342"/>
            <a:ext cx="769241" cy="141473"/>
          </a:xfrm>
          <a:prstGeom prst="trapezoid">
            <a:avLst>
              <a:gd name="adj" fmla="val 69803"/>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dirty="0">
              <a:solidFill>
                <a:srgbClr val="FFFFFF"/>
              </a:solidFill>
            </a:endParaRPr>
          </a:p>
        </p:txBody>
      </p:sp>
      <p:sp>
        <p:nvSpPr>
          <p:cNvPr id="10" name="Round Same Side Corner Rectangle 9"/>
          <p:cNvSpPr/>
          <p:nvPr/>
        </p:nvSpPr>
        <p:spPr>
          <a:xfrm rot="5400000">
            <a:off x="281141" y="736201"/>
            <a:ext cx="577756" cy="799730"/>
          </a:xfrm>
          <a:prstGeom prst="round2SameRect">
            <a:avLst>
              <a:gd name="adj1" fmla="val 5000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30" tIns="45715" rIns="91430"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sz="1200" dirty="0">
              <a:solidFill>
                <a:srgbClr val="FFFFFF"/>
              </a:solidFill>
            </a:endParaRPr>
          </a:p>
        </p:txBody>
      </p:sp>
      <p:sp>
        <p:nvSpPr>
          <p:cNvPr id="69" name="Rectangle 68"/>
          <p:cNvSpPr/>
          <p:nvPr/>
        </p:nvSpPr>
        <p:spPr>
          <a:xfrm>
            <a:off x="281504" y="1591577"/>
            <a:ext cx="8423279" cy="76924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859" tIns="91430" rIns="91430" bIns="91430" rtlCol="0" anchor="ctr"/>
          <a:lstStyle/>
          <a:p>
            <a:pPr defTabSz="685772"/>
            <a:endParaRPr lang="en-US" sz="2000" dirty="0">
              <a:solidFill>
                <a:srgbClr val="2968AF"/>
              </a:solidFill>
            </a:endParaRPr>
          </a:p>
        </p:txBody>
      </p:sp>
      <p:cxnSp>
        <p:nvCxnSpPr>
          <p:cNvPr id="70" name="Straight Connector 69"/>
          <p:cNvCxnSpPr/>
          <p:nvPr/>
        </p:nvCxnSpPr>
        <p:spPr>
          <a:xfrm>
            <a:off x="1110466" y="1646688"/>
            <a:ext cx="0" cy="671092"/>
          </a:xfrm>
          <a:prstGeom prst="line">
            <a:avLst/>
          </a:prstGeom>
          <a:ln>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71" name="Trapezoid 70"/>
          <p:cNvSpPr/>
          <p:nvPr/>
        </p:nvSpPr>
        <p:spPr>
          <a:xfrm rot="16200000">
            <a:off x="-146172" y="1905464"/>
            <a:ext cx="769241" cy="141473"/>
          </a:xfrm>
          <a:prstGeom prst="trapezoid">
            <a:avLst>
              <a:gd name="adj" fmla="val 69803"/>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dirty="0">
              <a:solidFill>
                <a:srgbClr val="FFFFFF"/>
              </a:solidFill>
            </a:endParaRPr>
          </a:p>
        </p:txBody>
      </p:sp>
      <p:sp>
        <p:nvSpPr>
          <p:cNvPr id="72" name="Round Same Side Corner Rectangle 71"/>
          <p:cNvSpPr/>
          <p:nvPr/>
        </p:nvSpPr>
        <p:spPr>
          <a:xfrm rot="5400000">
            <a:off x="278697" y="1575322"/>
            <a:ext cx="577756" cy="799730"/>
          </a:xfrm>
          <a:prstGeom prst="round2SameRect">
            <a:avLst>
              <a:gd name="adj1" fmla="val 50000"/>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30" tIns="45715" rIns="91430"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sz="1200" dirty="0">
              <a:solidFill>
                <a:srgbClr val="FFFFFF"/>
              </a:solidFill>
            </a:endParaRPr>
          </a:p>
        </p:txBody>
      </p:sp>
      <p:sp>
        <p:nvSpPr>
          <p:cNvPr id="76" name="Rectangle 75"/>
          <p:cNvSpPr/>
          <p:nvPr/>
        </p:nvSpPr>
        <p:spPr>
          <a:xfrm>
            <a:off x="281504" y="2439000"/>
            <a:ext cx="8423279" cy="76924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859" tIns="91430" rIns="91430" bIns="91430" rtlCol="0" anchor="ctr"/>
          <a:lstStyle/>
          <a:p>
            <a:pPr defTabSz="685772"/>
            <a:endParaRPr lang="en-US" sz="2000" dirty="0">
              <a:solidFill>
                <a:srgbClr val="2968AF"/>
              </a:solidFill>
            </a:endParaRPr>
          </a:p>
        </p:txBody>
      </p:sp>
      <p:cxnSp>
        <p:nvCxnSpPr>
          <p:cNvPr id="77" name="Straight Connector 76"/>
          <p:cNvCxnSpPr/>
          <p:nvPr/>
        </p:nvCxnSpPr>
        <p:spPr>
          <a:xfrm>
            <a:off x="1110466" y="2494110"/>
            <a:ext cx="0" cy="671092"/>
          </a:xfrm>
          <a:prstGeom prst="line">
            <a:avLst/>
          </a:prstGeom>
          <a:ln>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78" name="Trapezoid 77"/>
          <p:cNvSpPr/>
          <p:nvPr/>
        </p:nvSpPr>
        <p:spPr>
          <a:xfrm rot="16200000">
            <a:off x="-146172" y="2752887"/>
            <a:ext cx="769241" cy="141473"/>
          </a:xfrm>
          <a:prstGeom prst="trapezoid">
            <a:avLst>
              <a:gd name="adj" fmla="val 69803"/>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dirty="0">
              <a:solidFill>
                <a:srgbClr val="FFFFFF"/>
              </a:solidFill>
            </a:endParaRPr>
          </a:p>
        </p:txBody>
      </p:sp>
      <p:sp>
        <p:nvSpPr>
          <p:cNvPr id="79" name="Round Same Side Corner Rectangle 78"/>
          <p:cNvSpPr/>
          <p:nvPr/>
        </p:nvSpPr>
        <p:spPr>
          <a:xfrm rot="5400000">
            <a:off x="278697" y="2422746"/>
            <a:ext cx="577756" cy="799730"/>
          </a:xfrm>
          <a:prstGeom prst="round2SameRect">
            <a:avLst>
              <a:gd name="adj1" fmla="val 50000"/>
              <a:gd name="adj2" fmla="val 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30" tIns="45715" rIns="91430"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sz="1200" dirty="0">
              <a:solidFill>
                <a:srgbClr val="FFFFFF"/>
              </a:solidFill>
            </a:endParaRPr>
          </a:p>
        </p:txBody>
      </p:sp>
      <p:sp>
        <p:nvSpPr>
          <p:cNvPr id="90" name="Rectangle 89"/>
          <p:cNvSpPr/>
          <p:nvPr/>
        </p:nvSpPr>
        <p:spPr>
          <a:xfrm>
            <a:off x="286391" y="3291251"/>
            <a:ext cx="8423279" cy="76924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859" tIns="91430" rIns="91430" bIns="91430" rtlCol="0" anchor="ctr"/>
          <a:lstStyle/>
          <a:p>
            <a:pPr defTabSz="685772"/>
            <a:endParaRPr lang="en-US" sz="2000" dirty="0">
              <a:solidFill>
                <a:srgbClr val="2968AF"/>
              </a:solidFill>
            </a:endParaRPr>
          </a:p>
        </p:txBody>
      </p:sp>
      <p:cxnSp>
        <p:nvCxnSpPr>
          <p:cNvPr id="91" name="Straight Connector 90"/>
          <p:cNvCxnSpPr/>
          <p:nvPr/>
        </p:nvCxnSpPr>
        <p:spPr>
          <a:xfrm>
            <a:off x="1115353" y="3346362"/>
            <a:ext cx="0" cy="671092"/>
          </a:xfrm>
          <a:prstGeom prst="line">
            <a:avLst/>
          </a:prstGeom>
          <a:ln>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2" name="Trapezoid 91"/>
          <p:cNvSpPr/>
          <p:nvPr/>
        </p:nvSpPr>
        <p:spPr>
          <a:xfrm rot="16200000">
            <a:off x="-141285" y="3605138"/>
            <a:ext cx="769241" cy="141473"/>
          </a:xfrm>
          <a:prstGeom prst="trapezoid">
            <a:avLst>
              <a:gd name="adj" fmla="val 69803"/>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dirty="0">
              <a:solidFill>
                <a:srgbClr val="FFFFFF"/>
              </a:solidFill>
            </a:endParaRPr>
          </a:p>
        </p:txBody>
      </p:sp>
      <p:sp>
        <p:nvSpPr>
          <p:cNvPr id="93" name="Round Same Side Corner Rectangle 92"/>
          <p:cNvSpPr/>
          <p:nvPr/>
        </p:nvSpPr>
        <p:spPr>
          <a:xfrm rot="5400000">
            <a:off x="283584" y="3274996"/>
            <a:ext cx="577756" cy="799730"/>
          </a:xfrm>
          <a:prstGeom prst="round2SameRect">
            <a:avLst>
              <a:gd name="adj1" fmla="val 50000"/>
              <a:gd name="adj2" fmla="val 0"/>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30" tIns="45715" rIns="91430"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sz="1200" dirty="0">
              <a:solidFill>
                <a:srgbClr val="FFFFFF"/>
              </a:solidFill>
            </a:endParaRPr>
          </a:p>
        </p:txBody>
      </p:sp>
      <p:grpSp>
        <p:nvGrpSpPr>
          <p:cNvPr id="94" name="Group 93"/>
          <p:cNvGrpSpPr/>
          <p:nvPr/>
        </p:nvGrpSpPr>
        <p:grpSpPr>
          <a:xfrm>
            <a:off x="317304" y="3539901"/>
            <a:ext cx="516784" cy="269920"/>
            <a:chOff x="-1316038" y="2065338"/>
            <a:chExt cx="746125" cy="441325"/>
          </a:xfrm>
        </p:grpSpPr>
        <p:sp>
          <p:nvSpPr>
            <p:cNvPr id="95" name="Freeform 12"/>
            <p:cNvSpPr>
              <a:spLocks noEditPoints="1"/>
            </p:cNvSpPr>
            <p:nvPr/>
          </p:nvSpPr>
          <p:spPr bwMode="auto">
            <a:xfrm>
              <a:off x="-1316038" y="2065338"/>
              <a:ext cx="746125" cy="441325"/>
            </a:xfrm>
            <a:custGeom>
              <a:avLst/>
              <a:gdLst/>
              <a:ahLst/>
              <a:cxnLst>
                <a:cxn ang="0">
                  <a:pos x="2155" y="585"/>
                </a:cxn>
                <a:cxn ang="0">
                  <a:pos x="1096" y="0"/>
                </a:cxn>
                <a:cxn ang="0">
                  <a:pos x="36" y="585"/>
                </a:cxn>
                <a:cxn ang="0">
                  <a:pos x="36" y="708"/>
                </a:cxn>
                <a:cxn ang="0">
                  <a:pos x="1096" y="1293"/>
                </a:cxn>
                <a:cxn ang="0">
                  <a:pos x="2155" y="708"/>
                </a:cxn>
                <a:cxn ang="0">
                  <a:pos x="2155" y="585"/>
                </a:cxn>
                <a:cxn ang="0">
                  <a:pos x="1100" y="1117"/>
                </a:cxn>
                <a:cxn ang="0">
                  <a:pos x="631" y="648"/>
                </a:cxn>
                <a:cxn ang="0">
                  <a:pos x="1100" y="179"/>
                </a:cxn>
                <a:cxn ang="0">
                  <a:pos x="1569" y="648"/>
                </a:cxn>
                <a:cxn ang="0">
                  <a:pos x="1100" y="1117"/>
                </a:cxn>
                <a:cxn ang="0">
                  <a:pos x="1100" y="1117"/>
                </a:cxn>
                <a:cxn ang="0">
                  <a:pos x="1100" y="1117"/>
                </a:cxn>
              </a:cxnLst>
              <a:rect l="0" t="0" r="r" b="b"/>
              <a:pathLst>
                <a:path w="2192" h="1293">
                  <a:moveTo>
                    <a:pt x="2155" y="585"/>
                  </a:moveTo>
                  <a:cubicBezTo>
                    <a:pt x="2155" y="585"/>
                    <a:pt x="1567" y="0"/>
                    <a:pt x="1096" y="0"/>
                  </a:cubicBezTo>
                  <a:cubicBezTo>
                    <a:pt x="625" y="0"/>
                    <a:pt x="36" y="585"/>
                    <a:pt x="36" y="585"/>
                  </a:cubicBezTo>
                  <a:cubicBezTo>
                    <a:pt x="0" y="619"/>
                    <a:pt x="0" y="675"/>
                    <a:pt x="36" y="708"/>
                  </a:cubicBezTo>
                  <a:cubicBezTo>
                    <a:pt x="36" y="708"/>
                    <a:pt x="625" y="1293"/>
                    <a:pt x="1096" y="1293"/>
                  </a:cubicBezTo>
                  <a:cubicBezTo>
                    <a:pt x="1567" y="1293"/>
                    <a:pt x="2155" y="708"/>
                    <a:pt x="2155" y="708"/>
                  </a:cubicBezTo>
                  <a:cubicBezTo>
                    <a:pt x="2191" y="674"/>
                    <a:pt x="2192" y="619"/>
                    <a:pt x="2155" y="585"/>
                  </a:cubicBezTo>
                  <a:close/>
                  <a:moveTo>
                    <a:pt x="1100" y="1117"/>
                  </a:moveTo>
                  <a:cubicBezTo>
                    <a:pt x="841" y="1117"/>
                    <a:pt x="631" y="908"/>
                    <a:pt x="631" y="648"/>
                  </a:cubicBezTo>
                  <a:cubicBezTo>
                    <a:pt x="631" y="389"/>
                    <a:pt x="841" y="179"/>
                    <a:pt x="1100" y="179"/>
                  </a:cubicBezTo>
                  <a:cubicBezTo>
                    <a:pt x="1359" y="179"/>
                    <a:pt x="1569" y="389"/>
                    <a:pt x="1569" y="648"/>
                  </a:cubicBezTo>
                  <a:cubicBezTo>
                    <a:pt x="1569" y="907"/>
                    <a:pt x="1359" y="1117"/>
                    <a:pt x="1100" y="1117"/>
                  </a:cubicBezTo>
                  <a:close/>
                  <a:moveTo>
                    <a:pt x="1100" y="1117"/>
                  </a:moveTo>
                  <a:cubicBezTo>
                    <a:pt x="1100" y="1117"/>
                    <a:pt x="1100" y="1117"/>
                    <a:pt x="1100" y="1117"/>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85783"/>
              <a:endParaRPr lang="en-US">
                <a:solidFill>
                  <a:srgbClr val="676767"/>
                </a:solidFill>
                <a:ea typeface="ＭＳ Ｐゴシック" charset="0"/>
              </a:endParaRPr>
            </a:p>
          </p:txBody>
        </p:sp>
        <p:sp>
          <p:nvSpPr>
            <p:cNvPr id="96" name="Freeform 13"/>
            <p:cNvSpPr>
              <a:spLocks noEditPoints="1"/>
            </p:cNvSpPr>
            <p:nvPr/>
          </p:nvSpPr>
          <p:spPr bwMode="auto">
            <a:xfrm>
              <a:off x="-1044576" y="2182813"/>
              <a:ext cx="203200" cy="204788"/>
            </a:xfrm>
            <a:custGeom>
              <a:avLst/>
              <a:gdLst/>
              <a:ahLst/>
              <a:cxnLst>
                <a:cxn ang="0">
                  <a:pos x="298" y="0"/>
                </a:cxn>
                <a:cxn ang="0">
                  <a:pos x="0" y="299"/>
                </a:cxn>
                <a:cxn ang="0">
                  <a:pos x="298" y="598"/>
                </a:cxn>
                <a:cxn ang="0">
                  <a:pos x="596" y="299"/>
                </a:cxn>
                <a:cxn ang="0">
                  <a:pos x="298" y="0"/>
                </a:cxn>
                <a:cxn ang="0">
                  <a:pos x="410" y="300"/>
                </a:cxn>
                <a:cxn ang="0">
                  <a:pos x="318" y="207"/>
                </a:cxn>
                <a:cxn ang="0">
                  <a:pos x="410" y="114"/>
                </a:cxn>
                <a:cxn ang="0">
                  <a:pos x="503" y="207"/>
                </a:cxn>
                <a:cxn ang="0">
                  <a:pos x="410" y="300"/>
                </a:cxn>
                <a:cxn ang="0">
                  <a:pos x="410" y="300"/>
                </a:cxn>
                <a:cxn ang="0">
                  <a:pos x="410" y="300"/>
                </a:cxn>
              </a:cxnLst>
              <a:rect l="0" t="0" r="r" b="b"/>
              <a:pathLst>
                <a:path w="596" h="598">
                  <a:moveTo>
                    <a:pt x="298" y="0"/>
                  </a:moveTo>
                  <a:cubicBezTo>
                    <a:pt x="133" y="0"/>
                    <a:pt x="0" y="134"/>
                    <a:pt x="0" y="299"/>
                  </a:cubicBezTo>
                  <a:cubicBezTo>
                    <a:pt x="0" y="464"/>
                    <a:pt x="133" y="598"/>
                    <a:pt x="298" y="598"/>
                  </a:cubicBezTo>
                  <a:cubicBezTo>
                    <a:pt x="462" y="598"/>
                    <a:pt x="596" y="464"/>
                    <a:pt x="596" y="299"/>
                  </a:cubicBezTo>
                  <a:cubicBezTo>
                    <a:pt x="596" y="134"/>
                    <a:pt x="462" y="0"/>
                    <a:pt x="298" y="0"/>
                  </a:cubicBezTo>
                  <a:close/>
                  <a:moveTo>
                    <a:pt x="410" y="300"/>
                  </a:moveTo>
                  <a:cubicBezTo>
                    <a:pt x="359" y="300"/>
                    <a:pt x="318" y="258"/>
                    <a:pt x="318" y="207"/>
                  </a:cubicBezTo>
                  <a:cubicBezTo>
                    <a:pt x="318" y="155"/>
                    <a:pt x="359" y="114"/>
                    <a:pt x="410" y="114"/>
                  </a:cubicBezTo>
                  <a:cubicBezTo>
                    <a:pt x="461" y="114"/>
                    <a:pt x="503" y="155"/>
                    <a:pt x="503" y="207"/>
                  </a:cubicBezTo>
                  <a:cubicBezTo>
                    <a:pt x="503" y="258"/>
                    <a:pt x="462" y="300"/>
                    <a:pt x="410" y="300"/>
                  </a:cubicBezTo>
                  <a:close/>
                  <a:moveTo>
                    <a:pt x="410" y="300"/>
                  </a:moveTo>
                  <a:cubicBezTo>
                    <a:pt x="410" y="300"/>
                    <a:pt x="410" y="300"/>
                    <a:pt x="410" y="30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85783"/>
              <a:endParaRPr lang="en-US">
                <a:solidFill>
                  <a:srgbClr val="676767"/>
                </a:solidFill>
                <a:ea typeface="ＭＳ Ｐゴシック" charset="0"/>
              </a:endParaRPr>
            </a:p>
          </p:txBody>
        </p:sp>
      </p:grpSp>
      <p:sp>
        <p:nvSpPr>
          <p:cNvPr id="104" name="Freeform 246"/>
          <p:cNvSpPr>
            <a:spLocks noEditPoints="1"/>
          </p:cNvSpPr>
          <p:nvPr/>
        </p:nvSpPr>
        <p:spPr bwMode="auto">
          <a:xfrm>
            <a:off x="396509" y="954278"/>
            <a:ext cx="389217" cy="352336"/>
          </a:xfrm>
          <a:custGeom>
            <a:avLst/>
            <a:gdLst>
              <a:gd name="T0" fmla="*/ 947 w 1585"/>
              <a:gd name="T1" fmla="*/ 428 h 1236"/>
              <a:gd name="T2" fmla="*/ 482 w 1585"/>
              <a:gd name="T3" fmla="*/ 1085 h 1236"/>
              <a:gd name="T4" fmla="*/ 432 w 1585"/>
              <a:gd name="T5" fmla="*/ 1116 h 1236"/>
              <a:gd name="T6" fmla="*/ 92 w 1585"/>
              <a:gd name="T7" fmla="*/ 1118 h 1236"/>
              <a:gd name="T8" fmla="*/ 45 w 1585"/>
              <a:gd name="T9" fmla="*/ 1099 h 1236"/>
              <a:gd name="T10" fmla="*/ 12 w 1585"/>
              <a:gd name="T11" fmla="*/ 1058 h 1236"/>
              <a:gd name="T12" fmla="*/ 0 w 1585"/>
              <a:gd name="T13" fmla="*/ 1004 h 1236"/>
              <a:gd name="T14" fmla="*/ 8 w 1585"/>
              <a:gd name="T15" fmla="*/ 959 h 1236"/>
              <a:gd name="T16" fmla="*/ 38 w 1585"/>
              <a:gd name="T17" fmla="*/ 914 h 1236"/>
              <a:gd name="T18" fmla="*/ 82 w 1585"/>
              <a:gd name="T19" fmla="*/ 890 h 1236"/>
              <a:gd name="T20" fmla="*/ 225 w 1585"/>
              <a:gd name="T21" fmla="*/ 894 h 1236"/>
              <a:gd name="T22" fmla="*/ 357 w 1585"/>
              <a:gd name="T23" fmla="*/ 890 h 1236"/>
              <a:gd name="T24" fmla="*/ 424 w 1585"/>
              <a:gd name="T25" fmla="*/ 808 h 1236"/>
              <a:gd name="T26" fmla="*/ 881 w 1585"/>
              <a:gd name="T27" fmla="*/ 159 h 1236"/>
              <a:gd name="T28" fmla="*/ 927 w 1585"/>
              <a:gd name="T29" fmla="*/ 123 h 1236"/>
              <a:gd name="T30" fmla="*/ 1217 w 1585"/>
              <a:gd name="T31" fmla="*/ 117 h 1236"/>
              <a:gd name="T32" fmla="*/ 1231 w 1585"/>
              <a:gd name="T33" fmla="*/ 7 h 1236"/>
              <a:gd name="T34" fmla="*/ 1252 w 1585"/>
              <a:gd name="T35" fmla="*/ 2 h 1236"/>
              <a:gd name="T36" fmla="*/ 1427 w 1585"/>
              <a:gd name="T37" fmla="*/ 103 h 1236"/>
              <a:gd name="T38" fmla="*/ 1572 w 1585"/>
              <a:gd name="T39" fmla="*/ 213 h 1236"/>
              <a:gd name="T40" fmla="*/ 1585 w 1585"/>
              <a:gd name="T41" fmla="*/ 234 h 1236"/>
              <a:gd name="T42" fmla="*/ 1570 w 1585"/>
              <a:gd name="T43" fmla="*/ 260 h 1236"/>
              <a:gd name="T44" fmla="*/ 1400 w 1585"/>
              <a:gd name="T45" fmla="*/ 384 h 1236"/>
              <a:gd name="T46" fmla="*/ 1252 w 1585"/>
              <a:gd name="T47" fmla="*/ 465 h 1236"/>
              <a:gd name="T48" fmla="*/ 1232 w 1585"/>
              <a:gd name="T49" fmla="*/ 463 h 1236"/>
              <a:gd name="T50" fmla="*/ 1221 w 1585"/>
              <a:gd name="T51" fmla="*/ 431 h 1236"/>
              <a:gd name="T52" fmla="*/ 1150 w 1585"/>
              <a:gd name="T53" fmla="*/ 344 h 1236"/>
              <a:gd name="T54" fmla="*/ 1013 w 1585"/>
              <a:gd name="T55" fmla="*/ 345 h 1236"/>
              <a:gd name="T56" fmla="*/ 168 w 1585"/>
              <a:gd name="T57" fmla="*/ 346 h 1236"/>
              <a:gd name="T58" fmla="*/ 347 w 1585"/>
              <a:gd name="T59" fmla="*/ 345 h 1236"/>
              <a:gd name="T60" fmla="*/ 419 w 1585"/>
              <a:gd name="T61" fmla="*/ 423 h 1236"/>
              <a:gd name="T62" fmla="*/ 489 w 1585"/>
              <a:gd name="T63" fmla="*/ 159 h 1236"/>
              <a:gd name="T64" fmla="*/ 454 w 1585"/>
              <a:gd name="T65" fmla="*/ 128 h 1236"/>
              <a:gd name="T66" fmla="*/ 103 w 1585"/>
              <a:gd name="T67" fmla="*/ 117 h 1236"/>
              <a:gd name="T68" fmla="*/ 63 w 1585"/>
              <a:gd name="T69" fmla="*/ 125 h 1236"/>
              <a:gd name="T70" fmla="*/ 24 w 1585"/>
              <a:gd name="T71" fmla="*/ 158 h 1236"/>
              <a:gd name="T72" fmla="*/ 2 w 1585"/>
              <a:gd name="T73" fmla="*/ 209 h 1236"/>
              <a:gd name="T74" fmla="*/ 2 w 1585"/>
              <a:gd name="T75" fmla="*/ 255 h 1236"/>
              <a:gd name="T76" fmla="*/ 24 w 1585"/>
              <a:gd name="T77" fmla="*/ 306 h 1236"/>
              <a:gd name="T78" fmla="*/ 63 w 1585"/>
              <a:gd name="T79" fmla="*/ 339 h 1236"/>
              <a:gd name="T80" fmla="*/ 103 w 1585"/>
              <a:gd name="T81" fmla="*/ 347 h 1236"/>
              <a:gd name="T82" fmla="*/ 1577 w 1585"/>
              <a:gd name="T83" fmla="*/ 1022 h 1236"/>
              <a:gd name="T84" fmla="*/ 1501 w 1585"/>
              <a:gd name="T85" fmla="*/ 1085 h 1236"/>
              <a:gd name="T86" fmla="*/ 1283 w 1585"/>
              <a:gd name="T87" fmla="*/ 1222 h 1236"/>
              <a:gd name="T88" fmla="*/ 1234 w 1585"/>
              <a:gd name="T89" fmla="*/ 1235 h 1236"/>
              <a:gd name="T90" fmla="*/ 1225 w 1585"/>
              <a:gd name="T91" fmla="*/ 1221 h 1236"/>
              <a:gd name="T92" fmla="*/ 1215 w 1585"/>
              <a:gd name="T93" fmla="*/ 1118 h 1236"/>
              <a:gd name="T94" fmla="*/ 927 w 1585"/>
              <a:gd name="T95" fmla="*/ 1112 h 1236"/>
              <a:gd name="T96" fmla="*/ 881 w 1585"/>
              <a:gd name="T97" fmla="*/ 1076 h 1236"/>
              <a:gd name="T98" fmla="*/ 904 w 1585"/>
              <a:gd name="T99" fmla="*/ 744 h 1236"/>
              <a:gd name="T100" fmla="*/ 1006 w 1585"/>
              <a:gd name="T101" fmla="*/ 886 h 1236"/>
              <a:gd name="T102" fmla="*/ 1044 w 1585"/>
              <a:gd name="T103" fmla="*/ 892 h 1236"/>
              <a:gd name="T104" fmla="*/ 1217 w 1585"/>
              <a:gd name="T105" fmla="*/ 889 h 1236"/>
              <a:gd name="T106" fmla="*/ 1231 w 1585"/>
              <a:gd name="T107" fmla="*/ 777 h 1236"/>
              <a:gd name="T108" fmla="*/ 1252 w 1585"/>
              <a:gd name="T109" fmla="*/ 772 h 1236"/>
              <a:gd name="T110" fmla="*/ 1427 w 1585"/>
              <a:gd name="T111" fmla="*/ 873 h 1236"/>
              <a:gd name="T112" fmla="*/ 1572 w 1585"/>
              <a:gd name="T113" fmla="*/ 983 h 1236"/>
              <a:gd name="T114" fmla="*/ 1585 w 1585"/>
              <a:gd name="T115" fmla="*/ 1004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5" h="1236">
                <a:moveTo>
                  <a:pt x="1010" y="346"/>
                </a:moveTo>
                <a:lnTo>
                  <a:pt x="1010" y="346"/>
                </a:lnTo>
                <a:lnTo>
                  <a:pt x="1003" y="354"/>
                </a:lnTo>
                <a:lnTo>
                  <a:pt x="990" y="371"/>
                </a:lnTo>
                <a:lnTo>
                  <a:pt x="947" y="428"/>
                </a:lnTo>
                <a:lnTo>
                  <a:pt x="816" y="612"/>
                </a:lnTo>
                <a:lnTo>
                  <a:pt x="651" y="844"/>
                </a:lnTo>
                <a:lnTo>
                  <a:pt x="489" y="1076"/>
                </a:lnTo>
                <a:lnTo>
                  <a:pt x="489" y="1076"/>
                </a:lnTo>
                <a:lnTo>
                  <a:pt x="482" y="1085"/>
                </a:lnTo>
                <a:lnTo>
                  <a:pt x="473" y="1095"/>
                </a:lnTo>
                <a:lnTo>
                  <a:pt x="463" y="1102"/>
                </a:lnTo>
                <a:lnTo>
                  <a:pt x="454" y="1108"/>
                </a:lnTo>
                <a:lnTo>
                  <a:pt x="443" y="1112"/>
                </a:lnTo>
                <a:lnTo>
                  <a:pt x="432" y="1116"/>
                </a:lnTo>
                <a:lnTo>
                  <a:pt x="421" y="1118"/>
                </a:lnTo>
                <a:lnTo>
                  <a:pt x="409" y="1118"/>
                </a:lnTo>
                <a:lnTo>
                  <a:pt x="103" y="1118"/>
                </a:lnTo>
                <a:lnTo>
                  <a:pt x="103" y="1118"/>
                </a:lnTo>
                <a:lnTo>
                  <a:pt x="92" y="1118"/>
                </a:lnTo>
                <a:lnTo>
                  <a:pt x="82" y="1116"/>
                </a:lnTo>
                <a:lnTo>
                  <a:pt x="72" y="1114"/>
                </a:lnTo>
                <a:lnTo>
                  <a:pt x="63" y="1110"/>
                </a:lnTo>
                <a:lnTo>
                  <a:pt x="53" y="1105"/>
                </a:lnTo>
                <a:lnTo>
                  <a:pt x="45" y="1099"/>
                </a:lnTo>
                <a:lnTo>
                  <a:pt x="38" y="1092"/>
                </a:lnTo>
                <a:lnTo>
                  <a:pt x="30" y="1085"/>
                </a:lnTo>
                <a:lnTo>
                  <a:pt x="24" y="1077"/>
                </a:lnTo>
                <a:lnTo>
                  <a:pt x="18" y="1068"/>
                </a:lnTo>
                <a:lnTo>
                  <a:pt x="12" y="1058"/>
                </a:lnTo>
                <a:lnTo>
                  <a:pt x="8" y="1049"/>
                </a:lnTo>
                <a:lnTo>
                  <a:pt x="5" y="1038"/>
                </a:lnTo>
                <a:lnTo>
                  <a:pt x="2" y="1026"/>
                </a:lnTo>
                <a:lnTo>
                  <a:pt x="0" y="1016"/>
                </a:lnTo>
                <a:lnTo>
                  <a:pt x="0" y="1004"/>
                </a:lnTo>
                <a:lnTo>
                  <a:pt x="0" y="1004"/>
                </a:lnTo>
                <a:lnTo>
                  <a:pt x="0" y="992"/>
                </a:lnTo>
                <a:lnTo>
                  <a:pt x="2" y="980"/>
                </a:lnTo>
                <a:lnTo>
                  <a:pt x="5" y="970"/>
                </a:lnTo>
                <a:lnTo>
                  <a:pt x="8" y="959"/>
                </a:lnTo>
                <a:lnTo>
                  <a:pt x="12" y="948"/>
                </a:lnTo>
                <a:lnTo>
                  <a:pt x="18" y="939"/>
                </a:lnTo>
                <a:lnTo>
                  <a:pt x="24" y="929"/>
                </a:lnTo>
                <a:lnTo>
                  <a:pt x="30" y="921"/>
                </a:lnTo>
                <a:lnTo>
                  <a:pt x="38" y="914"/>
                </a:lnTo>
                <a:lnTo>
                  <a:pt x="45" y="907"/>
                </a:lnTo>
                <a:lnTo>
                  <a:pt x="53" y="902"/>
                </a:lnTo>
                <a:lnTo>
                  <a:pt x="63" y="896"/>
                </a:lnTo>
                <a:lnTo>
                  <a:pt x="72" y="893"/>
                </a:lnTo>
                <a:lnTo>
                  <a:pt x="82" y="890"/>
                </a:lnTo>
                <a:lnTo>
                  <a:pt x="92" y="888"/>
                </a:lnTo>
                <a:lnTo>
                  <a:pt x="103" y="888"/>
                </a:lnTo>
                <a:lnTo>
                  <a:pt x="103" y="888"/>
                </a:lnTo>
                <a:lnTo>
                  <a:pt x="167" y="892"/>
                </a:lnTo>
                <a:lnTo>
                  <a:pt x="225" y="894"/>
                </a:lnTo>
                <a:lnTo>
                  <a:pt x="286" y="894"/>
                </a:lnTo>
                <a:lnTo>
                  <a:pt x="286" y="894"/>
                </a:lnTo>
                <a:lnTo>
                  <a:pt x="324" y="894"/>
                </a:lnTo>
                <a:lnTo>
                  <a:pt x="346" y="892"/>
                </a:lnTo>
                <a:lnTo>
                  <a:pt x="357" y="890"/>
                </a:lnTo>
                <a:lnTo>
                  <a:pt x="360" y="889"/>
                </a:lnTo>
                <a:lnTo>
                  <a:pt x="360" y="889"/>
                </a:lnTo>
                <a:lnTo>
                  <a:pt x="367" y="881"/>
                </a:lnTo>
                <a:lnTo>
                  <a:pt x="382" y="864"/>
                </a:lnTo>
                <a:lnTo>
                  <a:pt x="424" y="808"/>
                </a:lnTo>
                <a:lnTo>
                  <a:pt x="483" y="725"/>
                </a:lnTo>
                <a:lnTo>
                  <a:pt x="556" y="624"/>
                </a:lnTo>
                <a:lnTo>
                  <a:pt x="721" y="391"/>
                </a:lnTo>
                <a:lnTo>
                  <a:pt x="881" y="159"/>
                </a:lnTo>
                <a:lnTo>
                  <a:pt x="881" y="159"/>
                </a:lnTo>
                <a:lnTo>
                  <a:pt x="889" y="150"/>
                </a:lnTo>
                <a:lnTo>
                  <a:pt x="898" y="141"/>
                </a:lnTo>
                <a:lnTo>
                  <a:pt x="907" y="133"/>
                </a:lnTo>
                <a:lnTo>
                  <a:pt x="917" y="128"/>
                </a:lnTo>
                <a:lnTo>
                  <a:pt x="927" y="123"/>
                </a:lnTo>
                <a:lnTo>
                  <a:pt x="938" y="119"/>
                </a:lnTo>
                <a:lnTo>
                  <a:pt x="950" y="117"/>
                </a:lnTo>
                <a:lnTo>
                  <a:pt x="962" y="117"/>
                </a:lnTo>
                <a:lnTo>
                  <a:pt x="1217" y="117"/>
                </a:lnTo>
                <a:lnTo>
                  <a:pt x="1217" y="117"/>
                </a:lnTo>
                <a:lnTo>
                  <a:pt x="1219" y="74"/>
                </a:lnTo>
                <a:lnTo>
                  <a:pt x="1223" y="39"/>
                </a:lnTo>
                <a:lnTo>
                  <a:pt x="1225" y="26"/>
                </a:lnTo>
                <a:lnTo>
                  <a:pt x="1227" y="15"/>
                </a:lnTo>
                <a:lnTo>
                  <a:pt x="1231" y="7"/>
                </a:lnTo>
                <a:lnTo>
                  <a:pt x="1233" y="4"/>
                </a:lnTo>
                <a:lnTo>
                  <a:pt x="1243" y="0"/>
                </a:lnTo>
                <a:lnTo>
                  <a:pt x="1243" y="0"/>
                </a:lnTo>
                <a:lnTo>
                  <a:pt x="1246" y="1"/>
                </a:lnTo>
                <a:lnTo>
                  <a:pt x="1252" y="2"/>
                </a:lnTo>
                <a:lnTo>
                  <a:pt x="1267" y="9"/>
                </a:lnTo>
                <a:lnTo>
                  <a:pt x="1288" y="19"/>
                </a:lnTo>
                <a:lnTo>
                  <a:pt x="1311" y="32"/>
                </a:lnTo>
                <a:lnTo>
                  <a:pt x="1367" y="64"/>
                </a:lnTo>
                <a:lnTo>
                  <a:pt x="1427" y="103"/>
                </a:lnTo>
                <a:lnTo>
                  <a:pt x="1486" y="143"/>
                </a:lnTo>
                <a:lnTo>
                  <a:pt x="1513" y="162"/>
                </a:lnTo>
                <a:lnTo>
                  <a:pt x="1537" y="181"/>
                </a:lnTo>
                <a:lnTo>
                  <a:pt x="1557" y="197"/>
                </a:lnTo>
                <a:lnTo>
                  <a:pt x="1572" y="213"/>
                </a:lnTo>
                <a:lnTo>
                  <a:pt x="1578" y="218"/>
                </a:lnTo>
                <a:lnTo>
                  <a:pt x="1582" y="224"/>
                </a:lnTo>
                <a:lnTo>
                  <a:pt x="1585" y="229"/>
                </a:lnTo>
                <a:lnTo>
                  <a:pt x="1585" y="234"/>
                </a:lnTo>
                <a:lnTo>
                  <a:pt x="1585" y="234"/>
                </a:lnTo>
                <a:lnTo>
                  <a:pt x="1585" y="239"/>
                </a:lnTo>
                <a:lnTo>
                  <a:pt x="1582" y="244"/>
                </a:lnTo>
                <a:lnTo>
                  <a:pt x="1577" y="252"/>
                </a:lnTo>
                <a:lnTo>
                  <a:pt x="1570" y="260"/>
                </a:lnTo>
                <a:lnTo>
                  <a:pt x="1570" y="260"/>
                </a:lnTo>
                <a:lnTo>
                  <a:pt x="1558" y="272"/>
                </a:lnTo>
                <a:lnTo>
                  <a:pt x="1541" y="285"/>
                </a:lnTo>
                <a:lnTo>
                  <a:pt x="1501" y="315"/>
                </a:lnTo>
                <a:lnTo>
                  <a:pt x="1453" y="350"/>
                </a:lnTo>
                <a:lnTo>
                  <a:pt x="1400" y="384"/>
                </a:lnTo>
                <a:lnTo>
                  <a:pt x="1349" y="416"/>
                </a:lnTo>
                <a:lnTo>
                  <a:pt x="1303" y="442"/>
                </a:lnTo>
                <a:lnTo>
                  <a:pt x="1283" y="452"/>
                </a:lnTo>
                <a:lnTo>
                  <a:pt x="1266" y="461"/>
                </a:lnTo>
                <a:lnTo>
                  <a:pt x="1252" y="465"/>
                </a:lnTo>
                <a:lnTo>
                  <a:pt x="1243" y="466"/>
                </a:lnTo>
                <a:lnTo>
                  <a:pt x="1243" y="466"/>
                </a:lnTo>
                <a:lnTo>
                  <a:pt x="1234" y="465"/>
                </a:lnTo>
                <a:lnTo>
                  <a:pt x="1234" y="465"/>
                </a:lnTo>
                <a:lnTo>
                  <a:pt x="1232" y="463"/>
                </a:lnTo>
                <a:lnTo>
                  <a:pt x="1230" y="461"/>
                </a:lnTo>
                <a:lnTo>
                  <a:pt x="1227" y="457"/>
                </a:lnTo>
                <a:lnTo>
                  <a:pt x="1225" y="451"/>
                </a:lnTo>
                <a:lnTo>
                  <a:pt x="1223" y="442"/>
                </a:lnTo>
                <a:lnTo>
                  <a:pt x="1221" y="431"/>
                </a:lnTo>
                <a:lnTo>
                  <a:pt x="1218" y="396"/>
                </a:lnTo>
                <a:lnTo>
                  <a:pt x="1218" y="396"/>
                </a:lnTo>
                <a:lnTo>
                  <a:pt x="1215" y="346"/>
                </a:lnTo>
                <a:lnTo>
                  <a:pt x="1215" y="346"/>
                </a:lnTo>
                <a:lnTo>
                  <a:pt x="1150" y="344"/>
                </a:lnTo>
                <a:lnTo>
                  <a:pt x="1080" y="342"/>
                </a:lnTo>
                <a:lnTo>
                  <a:pt x="1080" y="342"/>
                </a:lnTo>
                <a:lnTo>
                  <a:pt x="1044" y="342"/>
                </a:lnTo>
                <a:lnTo>
                  <a:pt x="1024" y="344"/>
                </a:lnTo>
                <a:lnTo>
                  <a:pt x="1013" y="345"/>
                </a:lnTo>
                <a:lnTo>
                  <a:pt x="1010" y="346"/>
                </a:lnTo>
                <a:lnTo>
                  <a:pt x="1010" y="346"/>
                </a:lnTo>
                <a:close/>
                <a:moveTo>
                  <a:pt x="103" y="347"/>
                </a:moveTo>
                <a:lnTo>
                  <a:pt x="103" y="347"/>
                </a:lnTo>
                <a:lnTo>
                  <a:pt x="168" y="346"/>
                </a:lnTo>
                <a:lnTo>
                  <a:pt x="228" y="345"/>
                </a:lnTo>
                <a:lnTo>
                  <a:pt x="289" y="344"/>
                </a:lnTo>
                <a:lnTo>
                  <a:pt x="289" y="344"/>
                </a:lnTo>
                <a:lnTo>
                  <a:pt x="326" y="345"/>
                </a:lnTo>
                <a:lnTo>
                  <a:pt x="347" y="345"/>
                </a:lnTo>
                <a:lnTo>
                  <a:pt x="362" y="346"/>
                </a:lnTo>
                <a:lnTo>
                  <a:pt x="362" y="346"/>
                </a:lnTo>
                <a:lnTo>
                  <a:pt x="369" y="354"/>
                </a:lnTo>
                <a:lnTo>
                  <a:pt x="382" y="371"/>
                </a:lnTo>
                <a:lnTo>
                  <a:pt x="419" y="423"/>
                </a:lnTo>
                <a:lnTo>
                  <a:pt x="468" y="492"/>
                </a:lnTo>
                <a:lnTo>
                  <a:pt x="517" y="568"/>
                </a:lnTo>
                <a:lnTo>
                  <a:pt x="527" y="581"/>
                </a:lnTo>
                <a:lnTo>
                  <a:pt x="659" y="396"/>
                </a:lnTo>
                <a:lnTo>
                  <a:pt x="489" y="159"/>
                </a:lnTo>
                <a:lnTo>
                  <a:pt x="489" y="159"/>
                </a:lnTo>
                <a:lnTo>
                  <a:pt x="482" y="150"/>
                </a:lnTo>
                <a:lnTo>
                  <a:pt x="473" y="141"/>
                </a:lnTo>
                <a:lnTo>
                  <a:pt x="463" y="133"/>
                </a:lnTo>
                <a:lnTo>
                  <a:pt x="454" y="128"/>
                </a:lnTo>
                <a:lnTo>
                  <a:pt x="443" y="123"/>
                </a:lnTo>
                <a:lnTo>
                  <a:pt x="432" y="119"/>
                </a:lnTo>
                <a:lnTo>
                  <a:pt x="421" y="117"/>
                </a:lnTo>
                <a:lnTo>
                  <a:pt x="410" y="117"/>
                </a:lnTo>
                <a:lnTo>
                  <a:pt x="103" y="117"/>
                </a:lnTo>
                <a:lnTo>
                  <a:pt x="103" y="117"/>
                </a:lnTo>
                <a:lnTo>
                  <a:pt x="92" y="117"/>
                </a:lnTo>
                <a:lnTo>
                  <a:pt x="82" y="119"/>
                </a:lnTo>
                <a:lnTo>
                  <a:pt x="72" y="122"/>
                </a:lnTo>
                <a:lnTo>
                  <a:pt x="63" y="125"/>
                </a:lnTo>
                <a:lnTo>
                  <a:pt x="53" y="130"/>
                </a:lnTo>
                <a:lnTo>
                  <a:pt x="45" y="136"/>
                </a:lnTo>
                <a:lnTo>
                  <a:pt x="38" y="143"/>
                </a:lnTo>
                <a:lnTo>
                  <a:pt x="30" y="150"/>
                </a:lnTo>
                <a:lnTo>
                  <a:pt x="24" y="158"/>
                </a:lnTo>
                <a:lnTo>
                  <a:pt x="18" y="168"/>
                </a:lnTo>
                <a:lnTo>
                  <a:pt x="12" y="177"/>
                </a:lnTo>
                <a:lnTo>
                  <a:pt x="8" y="187"/>
                </a:lnTo>
                <a:lnTo>
                  <a:pt x="5" y="197"/>
                </a:lnTo>
                <a:lnTo>
                  <a:pt x="2" y="209"/>
                </a:lnTo>
                <a:lnTo>
                  <a:pt x="0" y="220"/>
                </a:lnTo>
                <a:lnTo>
                  <a:pt x="0" y="231"/>
                </a:lnTo>
                <a:lnTo>
                  <a:pt x="0" y="231"/>
                </a:lnTo>
                <a:lnTo>
                  <a:pt x="0" y="243"/>
                </a:lnTo>
                <a:lnTo>
                  <a:pt x="2" y="255"/>
                </a:lnTo>
                <a:lnTo>
                  <a:pt x="5" y="267"/>
                </a:lnTo>
                <a:lnTo>
                  <a:pt x="8" y="278"/>
                </a:lnTo>
                <a:lnTo>
                  <a:pt x="12" y="287"/>
                </a:lnTo>
                <a:lnTo>
                  <a:pt x="18" y="296"/>
                </a:lnTo>
                <a:lnTo>
                  <a:pt x="24" y="306"/>
                </a:lnTo>
                <a:lnTo>
                  <a:pt x="30" y="314"/>
                </a:lnTo>
                <a:lnTo>
                  <a:pt x="38" y="321"/>
                </a:lnTo>
                <a:lnTo>
                  <a:pt x="45" y="328"/>
                </a:lnTo>
                <a:lnTo>
                  <a:pt x="54" y="334"/>
                </a:lnTo>
                <a:lnTo>
                  <a:pt x="63" y="339"/>
                </a:lnTo>
                <a:lnTo>
                  <a:pt x="72" y="342"/>
                </a:lnTo>
                <a:lnTo>
                  <a:pt x="83" y="345"/>
                </a:lnTo>
                <a:lnTo>
                  <a:pt x="92" y="347"/>
                </a:lnTo>
                <a:lnTo>
                  <a:pt x="103" y="347"/>
                </a:lnTo>
                <a:lnTo>
                  <a:pt x="103" y="347"/>
                </a:lnTo>
                <a:close/>
                <a:moveTo>
                  <a:pt x="1585" y="1004"/>
                </a:moveTo>
                <a:lnTo>
                  <a:pt x="1585" y="1004"/>
                </a:lnTo>
                <a:lnTo>
                  <a:pt x="1585" y="1009"/>
                </a:lnTo>
                <a:lnTo>
                  <a:pt x="1582" y="1016"/>
                </a:lnTo>
                <a:lnTo>
                  <a:pt x="1577" y="1022"/>
                </a:lnTo>
                <a:lnTo>
                  <a:pt x="1570" y="1030"/>
                </a:lnTo>
                <a:lnTo>
                  <a:pt x="1570" y="1030"/>
                </a:lnTo>
                <a:lnTo>
                  <a:pt x="1558" y="1042"/>
                </a:lnTo>
                <a:lnTo>
                  <a:pt x="1541" y="1055"/>
                </a:lnTo>
                <a:lnTo>
                  <a:pt x="1501" y="1085"/>
                </a:lnTo>
                <a:lnTo>
                  <a:pt x="1452" y="1120"/>
                </a:lnTo>
                <a:lnTo>
                  <a:pt x="1400" y="1155"/>
                </a:lnTo>
                <a:lnTo>
                  <a:pt x="1349" y="1186"/>
                </a:lnTo>
                <a:lnTo>
                  <a:pt x="1303" y="1213"/>
                </a:lnTo>
                <a:lnTo>
                  <a:pt x="1283" y="1222"/>
                </a:lnTo>
                <a:lnTo>
                  <a:pt x="1265" y="1231"/>
                </a:lnTo>
                <a:lnTo>
                  <a:pt x="1252" y="1235"/>
                </a:lnTo>
                <a:lnTo>
                  <a:pt x="1243" y="1236"/>
                </a:lnTo>
                <a:lnTo>
                  <a:pt x="1243" y="1236"/>
                </a:lnTo>
                <a:lnTo>
                  <a:pt x="1234" y="1235"/>
                </a:lnTo>
                <a:lnTo>
                  <a:pt x="1234" y="1235"/>
                </a:lnTo>
                <a:lnTo>
                  <a:pt x="1232" y="1234"/>
                </a:lnTo>
                <a:lnTo>
                  <a:pt x="1230" y="1231"/>
                </a:lnTo>
                <a:lnTo>
                  <a:pt x="1227" y="1227"/>
                </a:lnTo>
                <a:lnTo>
                  <a:pt x="1225" y="1221"/>
                </a:lnTo>
                <a:lnTo>
                  <a:pt x="1223" y="1213"/>
                </a:lnTo>
                <a:lnTo>
                  <a:pt x="1221" y="1201"/>
                </a:lnTo>
                <a:lnTo>
                  <a:pt x="1218" y="1166"/>
                </a:lnTo>
                <a:lnTo>
                  <a:pt x="1218" y="1166"/>
                </a:lnTo>
                <a:lnTo>
                  <a:pt x="1215" y="1118"/>
                </a:lnTo>
                <a:lnTo>
                  <a:pt x="962" y="1118"/>
                </a:lnTo>
                <a:lnTo>
                  <a:pt x="962" y="1118"/>
                </a:lnTo>
                <a:lnTo>
                  <a:pt x="950" y="1118"/>
                </a:lnTo>
                <a:lnTo>
                  <a:pt x="938" y="1116"/>
                </a:lnTo>
                <a:lnTo>
                  <a:pt x="927" y="1112"/>
                </a:lnTo>
                <a:lnTo>
                  <a:pt x="917" y="1108"/>
                </a:lnTo>
                <a:lnTo>
                  <a:pt x="907" y="1102"/>
                </a:lnTo>
                <a:lnTo>
                  <a:pt x="898" y="1095"/>
                </a:lnTo>
                <a:lnTo>
                  <a:pt x="889" y="1085"/>
                </a:lnTo>
                <a:lnTo>
                  <a:pt x="881" y="1076"/>
                </a:lnTo>
                <a:lnTo>
                  <a:pt x="712" y="840"/>
                </a:lnTo>
                <a:lnTo>
                  <a:pt x="845" y="654"/>
                </a:lnTo>
                <a:lnTo>
                  <a:pt x="853" y="667"/>
                </a:lnTo>
                <a:lnTo>
                  <a:pt x="853" y="667"/>
                </a:lnTo>
                <a:lnTo>
                  <a:pt x="904" y="744"/>
                </a:lnTo>
                <a:lnTo>
                  <a:pt x="951" y="814"/>
                </a:lnTo>
                <a:lnTo>
                  <a:pt x="971" y="842"/>
                </a:lnTo>
                <a:lnTo>
                  <a:pt x="989" y="866"/>
                </a:lnTo>
                <a:lnTo>
                  <a:pt x="1002" y="881"/>
                </a:lnTo>
                <a:lnTo>
                  <a:pt x="1006" y="886"/>
                </a:lnTo>
                <a:lnTo>
                  <a:pt x="1010" y="889"/>
                </a:lnTo>
                <a:lnTo>
                  <a:pt x="1010" y="889"/>
                </a:lnTo>
                <a:lnTo>
                  <a:pt x="1012" y="889"/>
                </a:lnTo>
                <a:lnTo>
                  <a:pt x="1023" y="890"/>
                </a:lnTo>
                <a:lnTo>
                  <a:pt x="1044" y="892"/>
                </a:lnTo>
                <a:lnTo>
                  <a:pt x="1078" y="893"/>
                </a:lnTo>
                <a:lnTo>
                  <a:pt x="1078" y="893"/>
                </a:lnTo>
                <a:lnTo>
                  <a:pt x="1152" y="892"/>
                </a:lnTo>
                <a:lnTo>
                  <a:pt x="1217" y="889"/>
                </a:lnTo>
                <a:lnTo>
                  <a:pt x="1217" y="889"/>
                </a:lnTo>
                <a:lnTo>
                  <a:pt x="1219" y="846"/>
                </a:lnTo>
                <a:lnTo>
                  <a:pt x="1223" y="810"/>
                </a:lnTo>
                <a:lnTo>
                  <a:pt x="1225" y="797"/>
                </a:lnTo>
                <a:lnTo>
                  <a:pt x="1227" y="785"/>
                </a:lnTo>
                <a:lnTo>
                  <a:pt x="1231" y="777"/>
                </a:lnTo>
                <a:lnTo>
                  <a:pt x="1233" y="774"/>
                </a:lnTo>
                <a:lnTo>
                  <a:pt x="1243" y="771"/>
                </a:lnTo>
                <a:lnTo>
                  <a:pt x="1243" y="771"/>
                </a:lnTo>
                <a:lnTo>
                  <a:pt x="1246" y="771"/>
                </a:lnTo>
                <a:lnTo>
                  <a:pt x="1252" y="772"/>
                </a:lnTo>
                <a:lnTo>
                  <a:pt x="1267" y="779"/>
                </a:lnTo>
                <a:lnTo>
                  <a:pt x="1288" y="789"/>
                </a:lnTo>
                <a:lnTo>
                  <a:pt x="1311" y="802"/>
                </a:lnTo>
                <a:lnTo>
                  <a:pt x="1367" y="834"/>
                </a:lnTo>
                <a:lnTo>
                  <a:pt x="1427" y="873"/>
                </a:lnTo>
                <a:lnTo>
                  <a:pt x="1486" y="913"/>
                </a:lnTo>
                <a:lnTo>
                  <a:pt x="1513" y="932"/>
                </a:lnTo>
                <a:lnTo>
                  <a:pt x="1537" y="951"/>
                </a:lnTo>
                <a:lnTo>
                  <a:pt x="1557" y="967"/>
                </a:lnTo>
                <a:lnTo>
                  <a:pt x="1572" y="983"/>
                </a:lnTo>
                <a:lnTo>
                  <a:pt x="1578" y="988"/>
                </a:lnTo>
                <a:lnTo>
                  <a:pt x="1582" y="994"/>
                </a:lnTo>
                <a:lnTo>
                  <a:pt x="1585" y="999"/>
                </a:lnTo>
                <a:lnTo>
                  <a:pt x="1585" y="1004"/>
                </a:lnTo>
                <a:lnTo>
                  <a:pt x="1585" y="1004"/>
                </a:lnTo>
                <a:close/>
              </a:path>
            </a:pathLst>
          </a:custGeom>
          <a:solidFill>
            <a:schemeClr val="bg1"/>
          </a:solidFill>
          <a:ln>
            <a:noFill/>
          </a:ln>
        </p:spPr>
        <p:txBody>
          <a:bodyPr vert="horz" wrap="square" lIns="51408" tIns="25704" rIns="51408" bIns="25704" numCol="1" anchor="t" anchorCtr="0" compatLnSpc="1">
            <a:prstTxWarp prst="textNoShape">
              <a:avLst/>
            </a:prstTxWarp>
          </a:bodyPr>
          <a:lstStyle/>
          <a:p>
            <a:pPr defTabSz="385805">
              <a:defRPr/>
            </a:pPr>
            <a:endParaRPr lang="en-US" sz="1012" kern="0" dirty="0">
              <a:solidFill>
                <a:srgbClr val="FFFFFF"/>
              </a:solidFill>
              <a:ea typeface="ＭＳ Ｐゴシック" charset="0"/>
            </a:endParaRPr>
          </a:p>
        </p:txBody>
      </p:sp>
      <p:sp>
        <p:nvSpPr>
          <p:cNvPr id="105" name="TextBox 104"/>
          <p:cNvSpPr txBox="1"/>
          <p:nvPr/>
        </p:nvSpPr>
        <p:spPr>
          <a:xfrm>
            <a:off x="1187904" y="777464"/>
            <a:ext cx="7514435" cy="1061829"/>
          </a:xfrm>
          <a:prstGeom prst="rect">
            <a:avLst/>
          </a:prstGeom>
          <a:noFill/>
        </p:spPr>
        <p:txBody>
          <a:bodyPr wrap="square" rtlCol="0">
            <a:spAutoFit/>
          </a:bodyPr>
          <a:lstStyle/>
          <a:p>
            <a:pPr defTabSz="685783"/>
            <a:r>
              <a:rPr lang="en-US" dirty="0">
                <a:solidFill>
                  <a:srgbClr val="676767"/>
                </a:solidFill>
                <a:ea typeface="ＭＳ Ｐゴシック" charset="0"/>
              </a:rPr>
              <a:t>Cognitive Threat Analytics (CTA</a:t>
            </a:r>
            <a:r>
              <a:rPr lang="en-US" dirty="0" smtClean="0">
                <a:solidFill>
                  <a:srgbClr val="676767"/>
                </a:solidFill>
                <a:ea typeface="ＭＳ Ｐゴシック" charset="0"/>
              </a:rPr>
              <a:t>) </a:t>
            </a:r>
            <a:r>
              <a:rPr lang="ja-JP" altLang="en-US" dirty="0" smtClean="0">
                <a:solidFill>
                  <a:srgbClr val="676767"/>
                </a:solidFill>
                <a:ea typeface="ＭＳ Ｐゴシック" charset="0"/>
              </a:rPr>
              <a:t>連携</a:t>
            </a:r>
            <a:endParaRPr lang="en-US" dirty="0">
              <a:solidFill>
                <a:srgbClr val="676767"/>
              </a:solidFill>
              <a:ea typeface="ＭＳ Ｐゴシック" charset="0"/>
            </a:endParaRPr>
          </a:p>
          <a:p>
            <a:pPr defTabSz="685783"/>
            <a:r>
              <a:rPr lang="en-US" sz="900" dirty="0">
                <a:solidFill>
                  <a:srgbClr val="676767"/>
                </a:solidFill>
                <a:ea typeface="ＭＳ Ｐゴシック" charset="0"/>
              </a:rPr>
              <a:t>Get agentless detection when AMP for Endpoints is deployed alongside a compatible web proxy, like Cisco WSA or Blue Coat </a:t>
            </a:r>
            <a:r>
              <a:rPr lang="en-US" sz="900" dirty="0" err="1">
                <a:solidFill>
                  <a:srgbClr val="676767"/>
                </a:solidFill>
                <a:ea typeface="ＭＳ Ｐゴシック" charset="0"/>
              </a:rPr>
              <a:t>ProxySG</a:t>
            </a:r>
            <a:r>
              <a:rPr lang="en-US" sz="900" dirty="0">
                <a:solidFill>
                  <a:srgbClr val="676767"/>
                </a:solidFill>
                <a:ea typeface="ＭＳ Ｐゴシック" charset="0"/>
              </a:rPr>
              <a:t>. See an average 30% more infections across your environment; uncover file-less or memory-only malware; catch malware before it compromises the OS-level; get visibility into devices with no AMP for Endpoints connector installed; all managed from the AMP for Endpoints management console.</a:t>
            </a:r>
          </a:p>
          <a:p>
            <a:pPr defTabSz="685783"/>
            <a:endParaRPr lang="en-US" sz="900" dirty="0">
              <a:solidFill>
                <a:srgbClr val="676767"/>
              </a:solidFill>
              <a:ea typeface="ＭＳ Ｐゴシック" charset="0"/>
            </a:endParaRPr>
          </a:p>
          <a:p>
            <a:pPr defTabSz="685783"/>
            <a:endParaRPr lang="en-US" sz="900" dirty="0">
              <a:solidFill>
                <a:srgbClr val="676767"/>
              </a:solidFill>
              <a:ea typeface="ＭＳ Ｐゴシック" charset="0"/>
            </a:endParaRPr>
          </a:p>
        </p:txBody>
      </p:sp>
      <p:sp>
        <p:nvSpPr>
          <p:cNvPr id="106" name="TextBox 105"/>
          <p:cNvSpPr txBox="1"/>
          <p:nvPr/>
        </p:nvSpPr>
        <p:spPr>
          <a:xfrm>
            <a:off x="1187904" y="1602070"/>
            <a:ext cx="7514435" cy="923330"/>
          </a:xfrm>
          <a:prstGeom prst="rect">
            <a:avLst/>
          </a:prstGeom>
          <a:noFill/>
        </p:spPr>
        <p:txBody>
          <a:bodyPr wrap="square" rtlCol="0">
            <a:spAutoFit/>
          </a:bodyPr>
          <a:lstStyle/>
          <a:p>
            <a:pPr defTabSz="685783"/>
            <a:r>
              <a:rPr lang="ja-JP" altLang="en-US" dirty="0" smtClean="0">
                <a:solidFill>
                  <a:srgbClr val="676767"/>
                </a:solidFill>
                <a:ea typeface="ＭＳ Ｐゴシック" charset="0"/>
              </a:rPr>
              <a:t>ビルトイン</a:t>
            </a:r>
            <a:r>
              <a:rPr lang="en-US" dirty="0" smtClean="0">
                <a:solidFill>
                  <a:srgbClr val="676767"/>
                </a:solidFill>
                <a:ea typeface="ＭＳ Ｐゴシック" charset="0"/>
              </a:rPr>
              <a:t> </a:t>
            </a:r>
            <a:r>
              <a:rPr lang="en-US" dirty="0">
                <a:solidFill>
                  <a:srgbClr val="676767"/>
                </a:solidFill>
                <a:ea typeface="ＭＳ Ｐゴシック" charset="0"/>
              </a:rPr>
              <a:t>AV </a:t>
            </a:r>
            <a:r>
              <a:rPr lang="ja-JP" altLang="en-US" dirty="0" smtClean="0">
                <a:solidFill>
                  <a:srgbClr val="676767"/>
                </a:solidFill>
                <a:ea typeface="ＭＳ Ｐゴシック" charset="0"/>
              </a:rPr>
              <a:t>検知エンジン</a:t>
            </a:r>
            <a:endParaRPr lang="en-US" sz="900" dirty="0">
              <a:solidFill>
                <a:srgbClr val="676767"/>
              </a:solidFill>
              <a:ea typeface="ＭＳ Ｐゴシック" charset="0"/>
            </a:endParaRPr>
          </a:p>
          <a:p>
            <a:pPr defTabSz="685783"/>
            <a:r>
              <a:rPr lang="en-US" sz="900" dirty="0">
                <a:solidFill>
                  <a:srgbClr val="676767"/>
                </a:solidFill>
                <a:ea typeface="ＭＳ Ｐゴシック" charset="0"/>
              </a:rPr>
              <a:t>We’ve always provided malware blocking at point-of-entry inspection. Now we encourage customers to turn on our built-in AV detection engine to perform signature-based detections with rootkit and local IOC scanning, and device flow monitoring. Customers typically use the engine when they want to consolidate their signature-based AV and advanced endpoint protection in one agent. </a:t>
            </a:r>
          </a:p>
          <a:p>
            <a:pPr defTabSz="685783"/>
            <a:r>
              <a:rPr lang="en-US" sz="900" dirty="0">
                <a:solidFill>
                  <a:srgbClr val="676767"/>
                </a:solidFill>
                <a:ea typeface="ＭＳ Ｐゴシック" charset="0"/>
              </a:rPr>
              <a:t>  </a:t>
            </a:r>
          </a:p>
        </p:txBody>
      </p:sp>
      <p:sp>
        <p:nvSpPr>
          <p:cNvPr id="107" name="TextBox 106"/>
          <p:cNvSpPr txBox="1"/>
          <p:nvPr/>
        </p:nvSpPr>
        <p:spPr>
          <a:xfrm>
            <a:off x="1187903" y="2479469"/>
            <a:ext cx="7439706" cy="646331"/>
          </a:xfrm>
          <a:prstGeom prst="rect">
            <a:avLst/>
          </a:prstGeom>
          <a:noFill/>
        </p:spPr>
        <p:txBody>
          <a:bodyPr wrap="square" rtlCol="0">
            <a:spAutoFit/>
          </a:bodyPr>
          <a:lstStyle/>
          <a:p>
            <a:pPr defTabSz="685783"/>
            <a:r>
              <a:rPr lang="ja-JP" altLang="en-US" dirty="0" smtClean="0">
                <a:solidFill>
                  <a:srgbClr val="676767"/>
                </a:solidFill>
                <a:ea typeface="ＭＳ Ｐゴシック" charset="0"/>
              </a:rPr>
              <a:t>新しいダッシュボード</a:t>
            </a:r>
            <a:r>
              <a:rPr lang="en-US" altLang="ja-JP" dirty="0" smtClean="0">
                <a:solidFill>
                  <a:srgbClr val="676767"/>
                </a:solidFill>
                <a:ea typeface="ＭＳ Ｐゴシック" charset="0"/>
              </a:rPr>
              <a:t>UI</a:t>
            </a:r>
            <a:endParaRPr lang="en-US" dirty="0">
              <a:solidFill>
                <a:srgbClr val="676767"/>
              </a:solidFill>
              <a:ea typeface="ＭＳ Ｐゴシック" charset="0"/>
            </a:endParaRPr>
          </a:p>
          <a:p>
            <a:pPr defTabSz="685783"/>
            <a:r>
              <a:rPr lang="en-US" sz="900" dirty="0">
                <a:solidFill>
                  <a:srgbClr val="676767"/>
                </a:solidFill>
                <a:ea typeface="ＭＳ Ｐゴシック" charset="0"/>
              </a:rPr>
              <a:t>Our updated user interface allows customers to better assess the health and state of their security deployment, and ensures a more streamlined management, faster incident response, and improved workflow to triage, manage and respond to possible breaches.</a:t>
            </a:r>
          </a:p>
        </p:txBody>
      </p:sp>
      <p:sp>
        <p:nvSpPr>
          <p:cNvPr id="109" name="TextBox 108"/>
          <p:cNvSpPr txBox="1"/>
          <p:nvPr/>
        </p:nvSpPr>
        <p:spPr>
          <a:xfrm>
            <a:off x="1192904" y="3365203"/>
            <a:ext cx="7367351" cy="784830"/>
          </a:xfrm>
          <a:prstGeom prst="rect">
            <a:avLst/>
          </a:prstGeom>
          <a:noFill/>
        </p:spPr>
        <p:txBody>
          <a:bodyPr wrap="square" rtlCol="0">
            <a:spAutoFit/>
          </a:bodyPr>
          <a:lstStyle/>
          <a:p>
            <a:pPr defTabSz="685783"/>
            <a:r>
              <a:rPr lang="ja-JP" altLang="en-US" dirty="0" smtClean="0">
                <a:solidFill>
                  <a:srgbClr val="676767"/>
                </a:solidFill>
                <a:ea typeface="ＭＳ Ｐゴシック" charset="0"/>
              </a:rPr>
              <a:t>柔軟な検索</a:t>
            </a:r>
            <a:endParaRPr lang="en-US" dirty="0" smtClean="0">
              <a:solidFill>
                <a:srgbClr val="676767"/>
              </a:solidFill>
              <a:ea typeface="ＭＳ Ｐゴシック" charset="0"/>
            </a:endParaRPr>
          </a:p>
          <a:p>
            <a:pPr defTabSz="685783"/>
            <a:r>
              <a:rPr lang="en-US" sz="900" dirty="0" smtClean="0">
                <a:solidFill>
                  <a:srgbClr val="676767"/>
                </a:solidFill>
                <a:ea typeface="ＭＳ Ｐゴシック" charset="0"/>
              </a:rPr>
              <a:t>A simple interface to easily and quickly search across all endpoints looking for artifacts left behind as part of the malware ecosystem, extending search capabilities beyond data stored in the cloud to the endpoint itself.</a:t>
            </a:r>
          </a:p>
          <a:p>
            <a:pPr defTabSz="685783"/>
            <a:endParaRPr lang="en-US" sz="900" dirty="0">
              <a:solidFill>
                <a:srgbClr val="676767"/>
              </a:solidFill>
              <a:ea typeface="ＭＳ Ｐゴシック" charset="0"/>
            </a:endParaRPr>
          </a:p>
        </p:txBody>
      </p:sp>
      <p:grpSp>
        <p:nvGrpSpPr>
          <p:cNvPr id="111" name="Group 2"/>
          <p:cNvGrpSpPr/>
          <p:nvPr/>
        </p:nvGrpSpPr>
        <p:grpSpPr>
          <a:xfrm>
            <a:off x="344911" y="2650276"/>
            <a:ext cx="407312" cy="355129"/>
            <a:chOff x="3307824" y="1844442"/>
            <a:chExt cx="319860" cy="294556"/>
          </a:xfrm>
        </p:grpSpPr>
        <p:sp>
          <p:nvSpPr>
            <p:cNvPr id="112" name="Freeform 226"/>
            <p:cNvSpPr>
              <a:spLocks/>
            </p:cNvSpPr>
            <p:nvPr/>
          </p:nvSpPr>
          <p:spPr bwMode="auto">
            <a:xfrm>
              <a:off x="3369799" y="1991094"/>
              <a:ext cx="21326" cy="21322"/>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39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89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89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39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39"/>
                  </a:lnTo>
                  <a:lnTo>
                    <a:pt x="3" y="46"/>
                  </a:lnTo>
                  <a:lnTo>
                    <a:pt x="1" y="52"/>
                  </a:lnTo>
                  <a:lnTo>
                    <a:pt x="1" y="58"/>
                  </a:lnTo>
                  <a:lnTo>
                    <a:pt x="0" y="65"/>
                  </a:lnTo>
                  <a:lnTo>
                    <a:pt x="0" y="65"/>
                  </a:lnTo>
                  <a:lnTo>
                    <a:pt x="1" y="71"/>
                  </a:lnTo>
                  <a:lnTo>
                    <a:pt x="1" y="77"/>
                  </a:lnTo>
                  <a:lnTo>
                    <a:pt x="3" y="83"/>
                  </a:lnTo>
                  <a:lnTo>
                    <a:pt x="5" y="89"/>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89"/>
                  </a:lnTo>
                  <a:lnTo>
                    <a:pt x="127" y="83"/>
                  </a:lnTo>
                  <a:lnTo>
                    <a:pt x="129" y="77"/>
                  </a:lnTo>
                  <a:lnTo>
                    <a:pt x="130" y="71"/>
                  </a:lnTo>
                  <a:lnTo>
                    <a:pt x="130" y="65"/>
                  </a:lnTo>
                  <a:lnTo>
                    <a:pt x="130" y="65"/>
                  </a:lnTo>
                  <a:lnTo>
                    <a:pt x="130" y="58"/>
                  </a:lnTo>
                  <a:lnTo>
                    <a:pt x="129" y="52"/>
                  </a:lnTo>
                  <a:lnTo>
                    <a:pt x="127" y="46"/>
                  </a:lnTo>
                  <a:lnTo>
                    <a:pt x="125" y="39"/>
                  </a:lnTo>
                  <a:lnTo>
                    <a:pt x="118" y="28"/>
                  </a:lnTo>
                  <a:lnTo>
                    <a:pt x="110" y="19"/>
                  </a:lnTo>
                  <a:lnTo>
                    <a:pt x="101" y="11"/>
                  </a:lnTo>
                  <a:lnTo>
                    <a:pt x="90" y="5"/>
                  </a:lnTo>
                  <a:lnTo>
                    <a:pt x="84" y="3"/>
                  </a:lnTo>
                  <a:lnTo>
                    <a:pt x="78" y="1"/>
                  </a:lnTo>
                  <a:lnTo>
                    <a:pt x="71" y="0"/>
                  </a:lnTo>
                  <a:lnTo>
                    <a:pt x="65" y="0"/>
                  </a:lnTo>
                  <a:lnTo>
                    <a:pt x="65" y="0"/>
                  </a:lnTo>
                  <a:close/>
                </a:path>
              </a:pathLst>
            </a:custGeom>
            <a:solidFill>
              <a:schemeClr val="bg1"/>
            </a:solidFill>
            <a:ln w="6350">
              <a:noFill/>
              <a:round/>
              <a:headEnd/>
              <a:tailEnd/>
            </a:ln>
            <a:extLst/>
          </p:spPr>
          <p:txBody>
            <a:bodyPr vert="horz" wrap="square" lIns="68562" tIns="34281" rIns="68562" bIns="34281" numCol="1" anchor="t" anchorCtr="0" compatLnSpc="1">
              <a:prstTxWarp prst="textNoShape">
                <a:avLst/>
              </a:prstTxWarp>
            </a:bodyPr>
            <a:lstStyle/>
            <a:p>
              <a:pPr defTabSz="514184">
                <a:defRPr/>
              </a:pPr>
              <a:endParaRPr lang="en-US" sz="975" kern="0" dirty="0">
                <a:solidFill>
                  <a:srgbClr val="57B74E"/>
                </a:solidFill>
                <a:ea typeface="ＭＳ Ｐゴシック" charset="0"/>
              </a:endParaRPr>
            </a:p>
          </p:txBody>
        </p:sp>
        <p:sp>
          <p:nvSpPr>
            <p:cNvPr id="113" name="Freeform 227"/>
            <p:cNvSpPr>
              <a:spLocks/>
            </p:cNvSpPr>
            <p:nvPr/>
          </p:nvSpPr>
          <p:spPr bwMode="auto">
            <a:xfrm>
              <a:off x="3369799" y="2028124"/>
              <a:ext cx="21326" cy="21322"/>
            </a:xfrm>
            <a:custGeom>
              <a:avLst/>
              <a:gdLst>
                <a:gd name="T0" fmla="*/ 65 w 130"/>
                <a:gd name="T1" fmla="*/ 0 h 130"/>
                <a:gd name="T2" fmla="*/ 65 w 130"/>
                <a:gd name="T3" fmla="*/ 0 h 130"/>
                <a:gd name="T4" fmla="*/ 58 w 130"/>
                <a:gd name="T5" fmla="*/ 1 h 130"/>
                <a:gd name="T6" fmla="*/ 52 w 130"/>
                <a:gd name="T7" fmla="*/ 1 h 130"/>
                <a:gd name="T8" fmla="*/ 46 w 130"/>
                <a:gd name="T9" fmla="*/ 3 h 130"/>
                <a:gd name="T10" fmla="*/ 40 w 130"/>
                <a:gd name="T11" fmla="*/ 5 h 130"/>
                <a:gd name="T12" fmla="*/ 34 w 130"/>
                <a:gd name="T13" fmla="*/ 8 h 130"/>
                <a:gd name="T14" fmla="*/ 29 w 130"/>
                <a:gd name="T15" fmla="*/ 11 h 130"/>
                <a:gd name="T16" fmla="*/ 19 w 130"/>
                <a:gd name="T17" fmla="*/ 20 h 130"/>
                <a:gd name="T18" fmla="*/ 11 w 130"/>
                <a:gd name="T19" fmla="*/ 29 h 130"/>
                <a:gd name="T20" fmla="*/ 5 w 130"/>
                <a:gd name="T21" fmla="*/ 40 h 130"/>
                <a:gd name="T22" fmla="*/ 3 w 130"/>
                <a:gd name="T23" fmla="*/ 46 h 130"/>
                <a:gd name="T24" fmla="*/ 1 w 130"/>
                <a:gd name="T25" fmla="*/ 52 h 130"/>
                <a:gd name="T26" fmla="*/ 1 w 130"/>
                <a:gd name="T27" fmla="*/ 58 h 130"/>
                <a:gd name="T28" fmla="*/ 0 w 130"/>
                <a:gd name="T29" fmla="*/ 66 h 130"/>
                <a:gd name="T30" fmla="*/ 0 w 130"/>
                <a:gd name="T31" fmla="*/ 66 h 130"/>
                <a:gd name="T32" fmla="*/ 1 w 130"/>
                <a:gd name="T33" fmla="*/ 72 h 130"/>
                <a:gd name="T34" fmla="*/ 1 w 130"/>
                <a:gd name="T35" fmla="*/ 78 h 130"/>
                <a:gd name="T36" fmla="*/ 3 w 130"/>
                <a:gd name="T37" fmla="*/ 84 h 130"/>
                <a:gd name="T38" fmla="*/ 5 w 130"/>
                <a:gd name="T39" fmla="*/ 90 h 130"/>
                <a:gd name="T40" fmla="*/ 11 w 130"/>
                <a:gd name="T41" fmla="*/ 101 h 130"/>
                <a:gd name="T42" fmla="*/ 19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9 h 130"/>
                <a:gd name="T54" fmla="*/ 58 w 130"/>
                <a:gd name="T55" fmla="*/ 130 h 130"/>
                <a:gd name="T56" fmla="*/ 65 w 130"/>
                <a:gd name="T57" fmla="*/ 130 h 130"/>
                <a:gd name="T58" fmla="*/ 65 w 130"/>
                <a:gd name="T59" fmla="*/ 130 h 130"/>
                <a:gd name="T60" fmla="*/ 71 w 130"/>
                <a:gd name="T61" fmla="*/ 130 h 130"/>
                <a:gd name="T62" fmla="*/ 78 w 130"/>
                <a:gd name="T63" fmla="*/ 129 h 130"/>
                <a:gd name="T64" fmla="*/ 84 w 130"/>
                <a:gd name="T65" fmla="*/ 127 h 130"/>
                <a:gd name="T66" fmla="*/ 90 w 130"/>
                <a:gd name="T67" fmla="*/ 125 h 130"/>
                <a:gd name="T68" fmla="*/ 101 w 130"/>
                <a:gd name="T69" fmla="*/ 119 h 130"/>
                <a:gd name="T70" fmla="*/ 110 w 130"/>
                <a:gd name="T71" fmla="*/ 110 h 130"/>
                <a:gd name="T72" fmla="*/ 118 w 130"/>
                <a:gd name="T73" fmla="*/ 101 h 130"/>
                <a:gd name="T74" fmla="*/ 125 w 130"/>
                <a:gd name="T75" fmla="*/ 90 h 130"/>
                <a:gd name="T76" fmla="*/ 127 w 130"/>
                <a:gd name="T77" fmla="*/ 84 h 130"/>
                <a:gd name="T78" fmla="*/ 129 w 130"/>
                <a:gd name="T79" fmla="*/ 78 h 130"/>
                <a:gd name="T80" fmla="*/ 130 w 130"/>
                <a:gd name="T81" fmla="*/ 72 h 130"/>
                <a:gd name="T82" fmla="*/ 130 w 130"/>
                <a:gd name="T83" fmla="*/ 66 h 130"/>
                <a:gd name="T84" fmla="*/ 130 w 130"/>
                <a:gd name="T85" fmla="*/ 66 h 130"/>
                <a:gd name="T86" fmla="*/ 130 w 130"/>
                <a:gd name="T87" fmla="*/ 58 h 130"/>
                <a:gd name="T88" fmla="*/ 129 w 130"/>
                <a:gd name="T89" fmla="*/ 52 h 130"/>
                <a:gd name="T90" fmla="*/ 127 w 130"/>
                <a:gd name="T91" fmla="*/ 46 h 130"/>
                <a:gd name="T92" fmla="*/ 125 w 130"/>
                <a:gd name="T93" fmla="*/ 40 h 130"/>
                <a:gd name="T94" fmla="*/ 118 w 130"/>
                <a:gd name="T95" fmla="*/ 29 h 130"/>
                <a:gd name="T96" fmla="*/ 110 w 130"/>
                <a:gd name="T97" fmla="*/ 20 h 130"/>
                <a:gd name="T98" fmla="*/ 101 w 130"/>
                <a:gd name="T99" fmla="*/ 11 h 130"/>
                <a:gd name="T100" fmla="*/ 90 w 130"/>
                <a:gd name="T101" fmla="*/ 5 h 130"/>
                <a:gd name="T102" fmla="*/ 84 w 130"/>
                <a:gd name="T103" fmla="*/ 3 h 130"/>
                <a:gd name="T104" fmla="*/ 78 w 130"/>
                <a:gd name="T105" fmla="*/ 1 h 130"/>
                <a:gd name="T106" fmla="*/ 71 w 130"/>
                <a:gd name="T107" fmla="*/ 1 h 130"/>
                <a:gd name="T108" fmla="*/ 65 w 130"/>
                <a:gd name="T109" fmla="*/ 0 h 130"/>
                <a:gd name="T110" fmla="*/ 65 w 130"/>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0"/>
                  </a:moveTo>
                  <a:lnTo>
                    <a:pt x="65" y="0"/>
                  </a:lnTo>
                  <a:lnTo>
                    <a:pt x="58" y="1"/>
                  </a:lnTo>
                  <a:lnTo>
                    <a:pt x="52" y="1"/>
                  </a:lnTo>
                  <a:lnTo>
                    <a:pt x="46" y="3"/>
                  </a:lnTo>
                  <a:lnTo>
                    <a:pt x="40" y="5"/>
                  </a:lnTo>
                  <a:lnTo>
                    <a:pt x="34" y="8"/>
                  </a:lnTo>
                  <a:lnTo>
                    <a:pt x="29" y="11"/>
                  </a:lnTo>
                  <a:lnTo>
                    <a:pt x="19" y="20"/>
                  </a:lnTo>
                  <a:lnTo>
                    <a:pt x="11" y="29"/>
                  </a:lnTo>
                  <a:lnTo>
                    <a:pt x="5" y="40"/>
                  </a:lnTo>
                  <a:lnTo>
                    <a:pt x="3" y="46"/>
                  </a:lnTo>
                  <a:lnTo>
                    <a:pt x="1" y="52"/>
                  </a:lnTo>
                  <a:lnTo>
                    <a:pt x="1" y="58"/>
                  </a:lnTo>
                  <a:lnTo>
                    <a:pt x="0" y="66"/>
                  </a:lnTo>
                  <a:lnTo>
                    <a:pt x="0" y="66"/>
                  </a:lnTo>
                  <a:lnTo>
                    <a:pt x="1" y="72"/>
                  </a:lnTo>
                  <a:lnTo>
                    <a:pt x="1" y="78"/>
                  </a:lnTo>
                  <a:lnTo>
                    <a:pt x="3" y="84"/>
                  </a:lnTo>
                  <a:lnTo>
                    <a:pt x="5" y="90"/>
                  </a:lnTo>
                  <a:lnTo>
                    <a:pt x="11" y="101"/>
                  </a:lnTo>
                  <a:lnTo>
                    <a:pt x="19" y="110"/>
                  </a:lnTo>
                  <a:lnTo>
                    <a:pt x="29" y="119"/>
                  </a:lnTo>
                  <a:lnTo>
                    <a:pt x="34" y="122"/>
                  </a:lnTo>
                  <a:lnTo>
                    <a:pt x="40" y="125"/>
                  </a:lnTo>
                  <a:lnTo>
                    <a:pt x="46" y="127"/>
                  </a:lnTo>
                  <a:lnTo>
                    <a:pt x="52" y="129"/>
                  </a:lnTo>
                  <a:lnTo>
                    <a:pt x="58" y="130"/>
                  </a:lnTo>
                  <a:lnTo>
                    <a:pt x="65" y="130"/>
                  </a:lnTo>
                  <a:lnTo>
                    <a:pt x="65" y="130"/>
                  </a:lnTo>
                  <a:lnTo>
                    <a:pt x="71" y="130"/>
                  </a:lnTo>
                  <a:lnTo>
                    <a:pt x="78" y="129"/>
                  </a:lnTo>
                  <a:lnTo>
                    <a:pt x="84" y="127"/>
                  </a:lnTo>
                  <a:lnTo>
                    <a:pt x="90" y="125"/>
                  </a:lnTo>
                  <a:lnTo>
                    <a:pt x="101" y="119"/>
                  </a:lnTo>
                  <a:lnTo>
                    <a:pt x="110" y="110"/>
                  </a:lnTo>
                  <a:lnTo>
                    <a:pt x="118" y="101"/>
                  </a:lnTo>
                  <a:lnTo>
                    <a:pt x="125" y="90"/>
                  </a:lnTo>
                  <a:lnTo>
                    <a:pt x="127" y="84"/>
                  </a:lnTo>
                  <a:lnTo>
                    <a:pt x="129" y="78"/>
                  </a:lnTo>
                  <a:lnTo>
                    <a:pt x="130" y="72"/>
                  </a:lnTo>
                  <a:lnTo>
                    <a:pt x="130" y="66"/>
                  </a:lnTo>
                  <a:lnTo>
                    <a:pt x="130" y="66"/>
                  </a:lnTo>
                  <a:lnTo>
                    <a:pt x="130" y="58"/>
                  </a:lnTo>
                  <a:lnTo>
                    <a:pt x="129" y="52"/>
                  </a:lnTo>
                  <a:lnTo>
                    <a:pt x="127" y="46"/>
                  </a:lnTo>
                  <a:lnTo>
                    <a:pt x="125" y="40"/>
                  </a:lnTo>
                  <a:lnTo>
                    <a:pt x="118" y="29"/>
                  </a:lnTo>
                  <a:lnTo>
                    <a:pt x="110" y="20"/>
                  </a:lnTo>
                  <a:lnTo>
                    <a:pt x="101" y="11"/>
                  </a:lnTo>
                  <a:lnTo>
                    <a:pt x="90" y="5"/>
                  </a:lnTo>
                  <a:lnTo>
                    <a:pt x="84" y="3"/>
                  </a:lnTo>
                  <a:lnTo>
                    <a:pt x="78" y="1"/>
                  </a:lnTo>
                  <a:lnTo>
                    <a:pt x="71" y="1"/>
                  </a:lnTo>
                  <a:lnTo>
                    <a:pt x="65" y="0"/>
                  </a:lnTo>
                  <a:lnTo>
                    <a:pt x="65" y="0"/>
                  </a:lnTo>
                  <a:close/>
                </a:path>
              </a:pathLst>
            </a:custGeom>
            <a:solidFill>
              <a:schemeClr val="bg1"/>
            </a:solidFill>
            <a:ln w="6350">
              <a:noFill/>
              <a:round/>
              <a:headEnd/>
              <a:tailEnd/>
            </a:ln>
            <a:extLst/>
          </p:spPr>
          <p:txBody>
            <a:bodyPr vert="horz" wrap="square" lIns="68562" tIns="34281" rIns="68562" bIns="34281" numCol="1" anchor="t" anchorCtr="0" compatLnSpc="1">
              <a:prstTxWarp prst="textNoShape">
                <a:avLst/>
              </a:prstTxWarp>
            </a:bodyPr>
            <a:lstStyle/>
            <a:p>
              <a:pPr defTabSz="514184">
                <a:defRPr/>
              </a:pPr>
              <a:endParaRPr lang="en-US" sz="975" kern="0" dirty="0">
                <a:solidFill>
                  <a:srgbClr val="57B74E"/>
                </a:solidFill>
                <a:ea typeface="ＭＳ Ｐゴシック" charset="0"/>
              </a:endParaRPr>
            </a:p>
          </p:txBody>
        </p:sp>
        <p:sp>
          <p:nvSpPr>
            <p:cNvPr id="114" name="Freeform 228"/>
            <p:cNvSpPr>
              <a:spLocks/>
            </p:cNvSpPr>
            <p:nvPr/>
          </p:nvSpPr>
          <p:spPr bwMode="auto">
            <a:xfrm>
              <a:off x="3369799" y="2066275"/>
              <a:ext cx="21326" cy="20199"/>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90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40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4" y="3"/>
                  </a:lnTo>
                  <a:lnTo>
                    <a:pt x="78" y="1"/>
                  </a:lnTo>
                  <a:lnTo>
                    <a:pt x="71" y="0"/>
                  </a:lnTo>
                  <a:lnTo>
                    <a:pt x="65" y="0"/>
                  </a:lnTo>
                  <a:lnTo>
                    <a:pt x="65" y="0"/>
                  </a:lnTo>
                  <a:close/>
                </a:path>
              </a:pathLst>
            </a:custGeom>
            <a:solidFill>
              <a:schemeClr val="bg1"/>
            </a:solidFill>
            <a:ln w="6350">
              <a:noFill/>
              <a:round/>
              <a:headEnd/>
              <a:tailEnd/>
            </a:ln>
            <a:extLst/>
          </p:spPr>
          <p:txBody>
            <a:bodyPr vert="horz" wrap="square" lIns="68562" tIns="34281" rIns="68562" bIns="34281" numCol="1" anchor="t" anchorCtr="0" compatLnSpc="1">
              <a:prstTxWarp prst="textNoShape">
                <a:avLst/>
              </a:prstTxWarp>
            </a:bodyPr>
            <a:lstStyle/>
            <a:p>
              <a:pPr defTabSz="514184">
                <a:defRPr/>
              </a:pPr>
              <a:endParaRPr lang="en-US" sz="975" kern="0" dirty="0">
                <a:solidFill>
                  <a:srgbClr val="57B74E"/>
                </a:solidFill>
                <a:ea typeface="ＭＳ Ｐゴシック" charset="0"/>
              </a:endParaRPr>
            </a:p>
          </p:txBody>
        </p:sp>
        <p:sp>
          <p:nvSpPr>
            <p:cNvPr id="115" name="Freeform 229"/>
            <p:cNvSpPr>
              <a:spLocks/>
            </p:cNvSpPr>
            <p:nvPr/>
          </p:nvSpPr>
          <p:spPr bwMode="auto">
            <a:xfrm>
              <a:off x="3407961" y="2066275"/>
              <a:ext cx="20203" cy="20199"/>
            </a:xfrm>
            <a:custGeom>
              <a:avLst/>
              <a:gdLst>
                <a:gd name="T0" fmla="*/ 65 w 129"/>
                <a:gd name="T1" fmla="*/ 0 h 129"/>
                <a:gd name="T2" fmla="*/ 65 w 129"/>
                <a:gd name="T3" fmla="*/ 0 h 129"/>
                <a:gd name="T4" fmla="*/ 58 w 129"/>
                <a:gd name="T5" fmla="*/ 0 h 129"/>
                <a:gd name="T6" fmla="*/ 52 w 129"/>
                <a:gd name="T7" fmla="*/ 1 h 129"/>
                <a:gd name="T8" fmla="*/ 45 w 129"/>
                <a:gd name="T9" fmla="*/ 3 h 129"/>
                <a:gd name="T10" fmla="*/ 39 w 129"/>
                <a:gd name="T11" fmla="*/ 5 h 129"/>
                <a:gd name="T12" fmla="*/ 28 w 129"/>
                <a:gd name="T13" fmla="*/ 11 h 129"/>
                <a:gd name="T14" fmla="*/ 19 w 129"/>
                <a:gd name="T15" fmla="*/ 19 h 129"/>
                <a:gd name="T16" fmla="*/ 11 w 129"/>
                <a:gd name="T17" fmla="*/ 28 h 129"/>
                <a:gd name="T18" fmla="*/ 5 w 129"/>
                <a:gd name="T19" fmla="*/ 40 h 129"/>
                <a:gd name="T20" fmla="*/ 3 w 129"/>
                <a:gd name="T21" fmla="*/ 46 h 129"/>
                <a:gd name="T22" fmla="*/ 1 w 129"/>
                <a:gd name="T23" fmla="*/ 52 h 129"/>
                <a:gd name="T24" fmla="*/ 1 w 129"/>
                <a:gd name="T25" fmla="*/ 58 h 129"/>
                <a:gd name="T26" fmla="*/ 0 w 129"/>
                <a:gd name="T27" fmla="*/ 65 h 129"/>
                <a:gd name="T28" fmla="*/ 0 w 129"/>
                <a:gd name="T29" fmla="*/ 65 h 129"/>
                <a:gd name="T30" fmla="*/ 1 w 129"/>
                <a:gd name="T31" fmla="*/ 71 h 129"/>
                <a:gd name="T32" fmla="*/ 1 w 129"/>
                <a:gd name="T33" fmla="*/ 77 h 129"/>
                <a:gd name="T34" fmla="*/ 3 w 129"/>
                <a:gd name="T35" fmla="*/ 83 h 129"/>
                <a:gd name="T36" fmla="*/ 5 w 129"/>
                <a:gd name="T37" fmla="*/ 90 h 129"/>
                <a:gd name="T38" fmla="*/ 11 w 129"/>
                <a:gd name="T39" fmla="*/ 101 h 129"/>
                <a:gd name="T40" fmla="*/ 19 w 129"/>
                <a:gd name="T41" fmla="*/ 110 h 129"/>
                <a:gd name="T42" fmla="*/ 28 w 129"/>
                <a:gd name="T43" fmla="*/ 118 h 129"/>
                <a:gd name="T44" fmla="*/ 39 w 129"/>
                <a:gd name="T45" fmla="*/ 124 h 129"/>
                <a:gd name="T46" fmla="*/ 45 w 129"/>
                <a:gd name="T47" fmla="*/ 126 h 129"/>
                <a:gd name="T48" fmla="*/ 52 w 129"/>
                <a:gd name="T49" fmla="*/ 128 h 129"/>
                <a:gd name="T50" fmla="*/ 58 w 129"/>
                <a:gd name="T51" fmla="*/ 129 h 129"/>
                <a:gd name="T52" fmla="*/ 65 w 129"/>
                <a:gd name="T53" fmla="*/ 129 h 129"/>
                <a:gd name="T54" fmla="*/ 65 w 129"/>
                <a:gd name="T55" fmla="*/ 129 h 129"/>
                <a:gd name="T56" fmla="*/ 71 w 129"/>
                <a:gd name="T57" fmla="*/ 129 h 129"/>
                <a:gd name="T58" fmla="*/ 77 w 129"/>
                <a:gd name="T59" fmla="*/ 128 h 129"/>
                <a:gd name="T60" fmla="*/ 83 w 129"/>
                <a:gd name="T61" fmla="*/ 126 h 129"/>
                <a:gd name="T62" fmla="*/ 89 w 129"/>
                <a:gd name="T63" fmla="*/ 124 h 129"/>
                <a:gd name="T64" fmla="*/ 101 w 129"/>
                <a:gd name="T65" fmla="*/ 118 h 129"/>
                <a:gd name="T66" fmla="*/ 110 w 129"/>
                <a:gd name="T67" fmla="*/ 110 h 129"/>
                <a:gd name="T68" fmla="*/ 118 w 129"/>
                <a:gd name="T69" fmla="*/ 101 h 129"/>
                <a:gd name="T70" fmla="*/ 124 w 129"/>
                <a:gd name="T71" fmla="*/ 90 h 129"/>
                <a:gd name="T72" fmla="*/ 126 w 129"/>
                <a:gd name="T73" fmla="*/ 83 h 129"/>
                <a:gd name="T74" fmla="*/ 128 w 129"/>
                <a:gd name="T75" fmla="*/ 77 h 129"/>
                <a:gd name="T76" fmla="*/ 129 w 129"/>
                <a:gd name="T77" fmla="*/ 71 h 129"/>
                <a:gd name="T78" fmla="*/ 129 w 129"/>
                <a:gd name="T79" fmla="*/ 65 h 129"/>
                <a:gd name="T80" fmla="*/ 129 w 129"/>
                <a:gd name="T81" fmla="*/ 65 h 129"/>
                <a:gd name="T82" fmla="*/ 129 w 129"/>
                <a:gd name="T83" fmla="*/ 58 h 129"/>
                <a:gd name="T84" fmla="*/ 128 w 129"/>
                <a:gd name="T85" fmla="*/ 52 h 129"/>
                <a:gd name="T86" fmla="*/ 126 w 129"/>
                <a:gd name="T87" fmla="*/ 46 h 129"/>
                <a:gd name="T88" fmla="*/ 124 w 129"/>
                <a:gd name="T89" fmla="*/ 40 h 129"/>
                <a:gd name="T90" fmla="*/ 118 w 129"/>
                <a:gd name="T91" fmla="*/ 28 h 129"/>
                <a:gd name="T92" fmla="*/ 110 w 129"/>
                <a:gd name="T93" fmla="*/ 19 h 129"/>
                <a:gd name="T94" fmla="*/ 101 w 129"/>
                <a:gd name="T95" fmla="*/ 11 h 129"/>
                <a:gd name="T96" fmla="*/ 95 w 129"/>
                <a:gd name="T97" fmla="*/ 8 h 129"/>
                <a:gd name="T98" fmla="*/ 89 w 129"/>
                <a:gd name="T99" fmla="*/ 5 h 129"/>
                <a:gd name="T100" fmla="*/ 83 w 129"/>
                <a:gd name="T101" fmla="*/ 3 h 129"/>
                <a:gd name="T102" fmla="*/ 77 w 129"/>
                <a:gd name="T103" fmla="*/ 1 h 129"/>
                <a:gd name="T104" fmla="*/ 71 w 129"/>
                <a:gd name="T105" fmla="*/ 0 h 129"/>
                <a:gd name="T106" fmla="*/ 65 w 129"/>
                <a:gd name="T107" fmla="*/ 0 h 129"/>
                <a:gd name="T108" fmla="*/ 65 w 129"/>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 h="129">
                  <a:moveTo>
                    <a:pt x="65" y="0"/>
                  </a:moveTo>
                  <a:lnTo>
                    <a:pt x="65" y="0"/>
                  </a:lnTo>
                  <a:lnTo>
                    <a:pt x="58" y="0"/>
                  </a:lnTo>
                  <a:lnTo>
                    <a:pt x="52" y="1"/>
                  </a:lnTo>
                  <a:lnTo>
                    <a:pt x="45" y="3"/>
                  </a:lnTo>
                  <a:lnTo>
                    <a:pt x="39" y="5"/>
                  </a:lnTo>
                  <a:lnTo>
                    <a:pt x="28"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8" y="118"/>
                  </a:lnTo>
                  <a:lnTo>
                    <a:pt x="39" y="124"/>
                  </a:lnTo>
                  <a:lnTo>
                    <a:pt x="45" y="126"/>
                  </a:lnTo>
                  <a:lnTo>
                    <a:pt x="52" y="128"/>
                  </a:lnTo>
                  <a:lnTo>
                    <a:pt x="58" y="129"/>
                  </a:lnTo>
                  <a:lnTo>
                    <a:pt x="65" y="129"/>
                  </a:lnTo>
                  <a:lnTo>
                    <a:pt x="65" y="129"/>
                  </a:lnTo>
                  <a:lnTo>
                    <a:pt x="71" y="129"/>
                  </a:lnTo>
                  <a:lnTo>
                    <a:pt x="77" y="128"/>
                  </a:lnTo>
                  <a:lnTo>
                    <a:pt x="83" y="126"/>
                  </a:lnTo>
                  <a:lnTo>
                    <a:pt x="89" y="124"/>
                  </a:lnTo>
                  <a:lnTo>
                    <a:pt x="101" y="118"/>
                  </a:lnTo>
                  <a:lnTo>
                    <a:pt x="110" y="110"/>
                  </a:lnTo>
                  <a:lnTo>
                    <a:pt x="118" y="101"/>
                  </a:lnTo>
                  <a:lnTo>
                    <a:pt x="124" y="90"/>
                  </a:lnTo>
                  <a:lnTo>
                    <a:pt x="126" y="83"/>
                  </a:lnTo>
                  <a:lnTo>
                    <a:pt x="128" y="77"/>
                  </a:lnTo>
                  <a:lnTo>
                    <a:pt x="129" y="71"/>
                  </a:lnTo>
                  <a:lnTo>
                    <a:pt x="129" y="65"/>
                  </a:lnTo>
                  <a:lnTo>
                    <a:pt x="129" y="65"/>
                  </a:lnTo>
                  <a:lnTo>
                    <a:pt x="129" y="58"/>
                  </a:lnTo>
                  <a:lnTo>
                    <a:pt x="128" y="52"/>
                  </a:lnTo>
                  <a:lnTo>
                    <a:pt x="126" y="46"/>
                  </a:lnTo>
                  <a:lnTo>
                    <a:pt x="124" y="40"/>
                  </a:lnTo>
                  <a:lnTo>
                    <a:pt x="118" y="28"/>
                  </a:lnTo>
                  <a:lnTo>
                    <a:pt x="110" y="19"/>
                  </a:lnTo>
                  <a:lnTo>
                    <a:pt x="101" y="11"/>
                  </a:lnTo>
                  <a:lnTo>
                    <a:pt x="95" y="8"/>
                  </a:lnTo>
                  <a:lnTo>
                    <a:pt x="89" y="5"/>
                  </a:lnTo>
                  <a:lnTo>
                    <a:pt x="83" y="3"/>
                  </a:lnTo>
                  <a:lnTo>
                    <a:pt x="77" y="1"/>
                  </a:lnTo>
                  <a:lnTo>
                    <a:pt x="71" y="0"/>
                  </a:lnTo>
                  <a:lnTo>
                    <a:pt x="65" y="0"/>
                  </a:lnTo>
                  <a:lnTo>
                    <a:pt x="65" y="0"/>
                  </a:lnTo>
                  <a:close/>
                </a:path>
              </a:pathLst>
            </a:custGeom>
            <a:solidFill>
              <a:schemeClr val="bg1"/>
            </a:solidFill>
            <a:ln w="6350">
              <a:noFill/>
              <a:round/>
              <a:headEnd/>
              <a:tailEnd/>
            </a:ln>
            <a:extLst/>
          </p:spPr>
          <p:txBody>
            <a:bodyPr vert="horz" wrap="square" lIns="68562" tIns="34281" rIns="68562" bIns="34281" numCol="1" anchor="t" anchorCtr="0" compatLnSpc="1">
              <a:prstTxWarp prst="textNoShape">
                <a:avLst/>
              </a:prstTxWarp>
            </a:bodyPr>
            <a:lstStyle/>
            <a:p>
              <a:pPr defTabSz="514184">
                <a:defRPr/>
              </a:pPr>
              <a:endParaRPr lang="en-US" sz="975" kern="0" dirty="0">
                <a:solidFill>
                  <a:srgbClr val="57B74E"/>
                </a:solidFill>
                <a:ea typeface="ＭＳ Ｐゴシック" charset="0"/>
              </a:endParaRPr>
            </a:p>
          </p:txBody>
        </p:sp>
        <p:sp>
          <p:nvSpPr>
            <p:cNvPr id="116" name="Freeform 230"/>
            <p:cNvSpPr>
              <a:spLocks/>
            </p:cNvSpPr>
            <p:nvPr/>
          </p:nvSpPr>
          <p:spPr bwMode="auto">
            <a:xfrm>
              <a:off x="3445000" y="2066275"/>
              <a:ext cx="20203" cy="20199"/>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8 w 130"/>
                <a:gd name="T41" fmla="*/ 96 h 129"/>
                <a:gd name="T42" fmla="*/ 11 w 130"/>
                <a:gd name="T43" fmla="*/ 101 h 129"/>
                <a:gd name="T44" fmla="*/ 19 w 130"/>
                <a:gd name="T45" fmla="*/ 110 h 129"/>
                <a:gd name="T46" fmla="*/ 29 w 130"/>
                <a:gd name="T47" fmla="*/ 118 h 129"/>
                <a:gd name="T48" fmla="*/ 34 w 130"/>
                <a:gd name="T49" fmla="*/ 121 h 129"/>
                <a:gd name="T50" fmla="*/ 40 w 130"/>
                <a:gd name="T51" fmla="*/ 124 h 129"/>
                <a:gd name="T52" fmla="*/ 46 w 130"/>
                <a:gd name="T53" fmla="*/ 126 h 129"/>
                <a:gd name="T54" fmla="*/ 52 w 130"/>
                <a:gd name="T55" fmla="*/ 128 h 129"/>
                <a:gd name="T56" fmla="*/ 58 w 130"/>
                <a:gd name="T57" fmla="*/ 129 h 129"/>
                <a:gd name="T58" fmla="*/ 65 w 130"/>
                <a:gd name="T59" fmla="*/ 129 h 129"/>
                <a:gd name="T60" fmla="*/ 65 w 130"/>
                <a:gd name="T61" fmla="*/ 129 h 129"/>
                <a:gd name="T62" fmla="*/ 72 w 130"/>
                <a:gd name="T63" fmla="*/ 129 h 129"/>
                <a:gd name="T64" fmla="*/ 78 w 130"/>
                <a:gd name="T65" fmla="*/ 128 h 129"/>
                <a:gd name="T66" fmla="*/ 85 w 130"/>
                <a:gd name="T67" fmla="*/ 126 h 129"/>
                <a:gd name="T68" fmla="*/ 90 w 130"/>
                <a:gd name="T69" fmla="*/ 124 h 129"/>
                <a:gd name="T70" fmla="*/ 101 w 130"/>
                <a:gd name="T71" fmla="*/ 118 h 129"/>
                <a:gd name="T72" fmla="*/ 110 w 130"/>
                <a:gd name="T73" fmla="*/ 110 h 129"/>
                <a:gd name="T74" fmla="*/ 118 w 130"/>
                <a:gd name="T75" fmla="*/ 101 h 129"/>
                <a:gd name="T76" fmla="*/ 125 w 130"/>
                <a:gd name="T77" fmla="*/ 90 h 129"/>
                <a:gd name="T78" fmla="*/ 127 w 130"/>
                <a:gd name="T79" fmla="*/ 83 h 129"/>
                <a:gd name="T80" fmla="*/ 129 w 130"/>
                <a:gd name="T81" fmla="*/ 77 h 129"/>
                <a:gd name="T82" fmla="*/ 130 w 130"/>
                <a:gd name="T83" fmla="*/ 71 h 129"/>
                <a:gd name="T84" fmla="*/ 130 w 130"/>
                <a:gd name="T85" fmla="*/ 65 h 129"/>
                <a:gd name="T86" fmla="*/ 130 w 130"/>
                <a:gd name="T87" fmla="*/ 65 h 129"/>
                <a:gd name="T88" fmla="*/ 130 w 130"/>
                <a:gd name="T89" fmla="*/ 58 h 129"/>
                <a:gd name="T90" fmla="*/ 129 w 130"/>
                <a:gd name="T91" fmla="*/ 52 h 129"/>
                <a:gd name="T92" fmla="*/ 127 w 130"/>
                <a:gd name="T93" fmla="*/ 46 h 129"/>
                <a:gd name="T94" fmla="*/ 125 w 130"/>
                <a:gd name="T95" fmla="*/ 40 h 129"/>
                <a:gd name="T96" fmla="*/ 118 w 130"/>
                <a:gd name="T97" fmla="*/ 28 h 129"/>
                <a:gd name="T98" fmla="*/ 110 w 130"/>
                <a:gd name="T99" fmla="*/ 19 h 129"/>
                <a:gd name="T100" fmla="*/ 101 w 130"/>
                <a:gd name="T101" fmla="*/ 11 h 129"/>
                <a:gd name="T102" fmla="*/ 90 w 130"/>
                <a:gd name="T103" fmla="*/ 5 h 129"/>
                <a:gd name="T104" fmla="*/ 85 w 130"/>
                <a:gd name="T105" fmla="*/ 3 h 129"/>
                <a:gd name="T106" fmla="*/ 78 w 130"/>
                <a:gd name="T107" fmla="*/ 1 h 129"/>
                <a:gd name="T108" fmla="*/ 72 w 130"/>
                <a:gd name="T109" fmla="*/ 0 h 129"/>
                <a:gd name="T110" fmla="*/ 65 w 130"/>
                <a:gd name="T111" fmla="*/ 0 h 129"/>
                <a:gd name="T112" fmla="*/ 65 w 130"/>
                <a:gd name="T11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8" y="96"/>
                  </a:lnTo>
                  <a:lnTo>
                    <a:pt x="11" y="101"/>
                  </a:lnTo>
                  <a:lnTo>
                    <a:pt x="19" y="110"/>
                  </a:lnTo>
                  <a:lnTo>
                    <a:pt x="29" y="118"/>
                  </a:lnTo>
                  <a:lnTo>
                    <a:pt x="34" y="121"/>
                  </a:lnTo>
                  <a:lnTo>
                    <a:pt x="40" y="124"/>
                  </a:lnTo>
                  <a:lnTo>
                    <a:pt x="46" y="126"/>
                  </a:lnTo>
                  <a:lnTo>
                    <a:pt x="52" y="128"/>
                  </a:lnTo>
                  <a:lnTo>
                    <a:pt x="58" y="129"/>
                  </a:lnTo>
                  <a:lnTo>
                    <a:pt x="65" y="129"/>
                  </a:lnTo>
                  <a:lnTo>
                    <a:pt x="65" y="129"/>
                  </a:lnTo>
                  <a:lnTo>
                    <a:pt x="72" y="129"/>
                  </a:lnTo>
                  <a:lnTo>
                    <a:pt x="78" y="128"/>
                  </a:lnTo>
                  <a:lnTo>
                    <a:pt x="85"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5" y="3"/>
                  </a:lnTo>
                  <a:lnTo>
                    <a:pt x="78" y="1"/>
                  </a:lnTo>
                  <a:lnTo>
                    <a:pt x="72" y="0"/>
                  </a:lnTo>
                  <a:lnTo>
                    <a:pt x="65" y="0"/>
                  </a:lnTo>
                  <a:lnTo>
                    <a:pt x="65" y="0"/>
                  </a:lnTo>
                  <a:close/>
                </a:path>
              </a:pathLst>
            </a:custGeom>
            <a:solidFill>
              <a:schemeClr val="bg1"/>
            </a:solidFill>
            <a:ln w="6350">
              <a:noFill/>
              <a:round/>
              <a:headEnd/>
              <a:tailEnd/>
            </a:ln>
            <a:extLst/>
          </p:spPr>
          <p:txBody>
            <a:bodyPr vert="horz" wrap="square" lIns="68562" tIns="34281" rIns="68562" bIns="34281" numCol="1" anchor="t" anchorCtr="0" compatLnSpc="1">
              <a:prstTxWarp prst="textNoShape">
                <a:avLst/>
              </a:prstTxWarp>
            </a:bodyPr>
            <a:lstStyle/>
            <a:p>
              <a:pPr defTabSz="514184">
                <a:defRPr/>
              </a:pPr>
              <a:endParaRPr lang="en-US" sz="975" kern="0" dirty="0">
                <a:solidFill>
                  <a:srgbClr val="57B74E"/>
                </a:solidFill>
                <a:ea typeface="ＭＳ Ｐゴシック" charset="0"/>
              </a:endParaRPr>
            </a:p>
          </p:txBody>
        </p:sp>
        <p:sp>
          <p:nvSpPr>
            <p:cNvPr id="117" name="Freeform 231"/>
            <p:cNvSpPr>
              <a:spLocks/>
            </p:cNvSpPr>
            <p:nvPr/>
          </p:nvSpPr>
          <p:spPr bwMode="auto">
            <a:xfrm>
              <a:off x="3538159" y="1973140"/>
              <a:ext cx="20203" cy="20199"/>
            </a:xfrm>
            <a:custGeom>
              <a:avLst/>
              <a:gdLst>
                <a:gd name="T0" fmla="*/ 65 w 130"/>
                <a:gd name="T1" fmla="*/ 129 h 129"/>
                <a:gd name="T2" fmla="*/ 65 w 130"/>
                <a:gd name="T3" fmla="*/ 129 h 129"/>
                <a:gd name="T4" fmla="*/ 72 w 130"/>
                <a:gd name="T5" fmla="*/ 129 h 129"/>
                <a:gd name="T6" fmla="*/ 78 w 130"/>
                <a:gd name="T7" fmla="*/ 128 h 129"/>
                <a:gd name="T8" fmla="*/ 84 w 130"/>
                <a:gd name="T9" fmla="*/ 126 h 129"/>
                <a:gd name="T10" fmla="*/ 90 w 130"/>
                <a:gd name="T11" fmla="*/ 124 h 129"/>
                <a:gd name="T12" fmla="*/ 101 w 130"/>
                <a:gd name="T13" fmla="*/ 118 h 129"/>
                <a:gd name="T14" fmla="*/ 110 w 130"/>
                <a:gd name="T15" fmla="*/ 111 h 129"/>
                <a:gd name="T16" fmla="*/ 119 w 130"/>
                <a:gd name="T17" fmla="*/ 100 h 129"/>
                <a:gd name="T18" fmla="*/ 122 w 130"/>
                <a:gd name="T19" fmla="*/ 95 h 129"/>
                <a:gd name="T20" fmla="*/ 125 w 130"/>
                <a:gd name="T21" fmla="*/ 90 h 129"/>
                <a:gd name="T22" fmla="*/ 127 w 130"/>
                <a:gd name="T23" fmla="*/ 84 h 129"/>
                <a:gd name="T24" fmla="*/ 128 w 130"/>
                <a:gd name="T25" fmla="*/ 78 h 129"/>
                <a:gd name="T26" fmla="*/ 129 w 130"/>
                <a:gd name="T27" fmla="*/ 71 h 129"/>
                <a:gd name="T28" fmla="*/ 130 w 130"/>
                <a:gd name="T29" fmla="*/ 65 h 129"/>
                <a:gd name="T30" fmla="*/ 130 w 130"/>
                <a:gd name="T31" fmla="*/ 65 h 129"/>
                <a:gd name="T32" fmla="*/ 129 w 130"/>
                <a:gd name="T33" fmla="*/ 58 h 129"/>
                <a:gd name="T34" fmla="*/ 128 w 130"/>
                <a:gd name="T35" fmla="*/ 51 h 129"/>
                <a:gd name="T36" fmla="*/ 127 w 130"/>
                <a:gd name="T37" fmla="*/ 45 h 129"/>
                <a:gd name="T38" fmla="*/ 125 w 130"/>
                <a:gd name="T39" fmla="*/ 39 h 129"/>
                <a:gd name="T40" fmla="*/ 119 w 130"/>
                <a:gd name="T41" fmla="*/ 28 h 129"/>
                <a:gd name="T42" fmla="*/ 110 w 130"/>
                <a:gd name="T43" fmla="*/ 19 h 129"/>
                <a:gd name="T44" fmla="*/ 101 w 130"/>
                <a:gd name="T45" fmla="*/ 11 h 129"/>
                <a:gd name="T46" fmla="*/ 90 w 130"/>
                <a:gd name="T47" fmla="*/ 6 h 129"/>
                <a:gd name="T48" fmla="*/ 84 w 130"/>
                <a:gd name="T49" fmla="*/ 3 h 129"/>
                <a:gd name="T50" fmla="*/ 78 w 130"/>
                <a:gd name="T51" fmla="*/ 1 h 129"/>
                <a:gd name="T52" fmla="*/ 72 w 130"/>
                <a:gd name="T53" fmla="*/ 0 h 129"/>
                <a:gd name="T54" fmla="*/ 65 w 130"/>
                <a:gd name="T55" fmla="*/ 0 h 129"/>
                <a:gd name="T56" fmla="*/ 65 w 130"/>
                <a:gd name="T57" fmla="*/ 0 h 129"/>
                <a:gd name="T58" fmla="*/ 58 w 130"/>
                <a:gd name="T59" fmla="*/ 0 h 129"/>
                <a:gd name="T60" fmla="*/ 51 w 130"/>
                <a:gd name="T61" fmla="*/ 1 h 129"/>
                <a:gd name="T62" fmla="*/ 45 w 130"/>
                <a:gd name="T63" fmla="*/ 3 h 129"/>
                <a:gd name="T64" fmla="*/ 40 w 130"/>
                <a:gd name="T65" fmla="*/ 6 h 129"/>
                <a:gd name="T66" fmla="*/ 29 w 130"/>
                <a:gd name="T67" fmla="*/ 11 h 129"/>
                <a:gd name="T68" fmla="*/ 20 w 130"/>
                <a:gd name="T69" fmla="*/ 19 h 129"/>
                <a:gd name="T70" fmla="*/ 12 w 130"/>
                <a:gd name="T71" fmla="*/ 28 h 129"/>
                <a:gd name="T72" fmla="*/ 5 w 130"/>
                <a:gd name="T73" fmla="*/ 39 h 129"/>
                <a:gd name="T74" fmla="*/ 3 w 130"/>
                <a:gd name="T75" fmla="*/ 45 h 129"/>
                <a:gd name="T76" fmla="*/ 1 w 130"/>
                <a:gd name="T77" fmla="*/ 51 h 129"/>
                <a:gd name="T78" fmla="*/ 0 w 130"/>
                <a:gd name="T79" fmla="*/ 58 h 129"/>
                <a:gd name="T80" fmla="*/ 0 w 130"/>
                <a:gd name="T81" fmla="*/ 65 h 129"/>
                <a:gd name="T82" fmla="*/ 0 w 130"/>
                <a:gd name="T83" fmla="*/ 65 h 129"/>
                <a:gd name="T84" fmla="*/ 0 w 130"/>
                <a:gd name="T85" fmla="*/ 71 h 129"/>
                <a:gd name="T86" fmla="*/ 1 w 130"/>
                <a:gd name="T87" fmla="*/ 78 h 129"/>
                <a:gd name="T88" fmla="*/ 3 w 130"/>
                <a:gd name="T89" fmla="*/ 84 h 129"/>
                <a:gd name="T90" fmla="*/ 5 w 130"/>
                <a:gd name="T91" fmla="*/ 90 h 129"/>
                <a:gd name="T92" fmla="*/ 12 w 130"/>
                <a:gd name="T93" fmla="*/ 100 h 129"/>
                <a:gd name="T94" fmla="*/ 20 w 130"/>
                <a:gd name="T95" fmla="*/ 111 h 129"/>
                <a:gd name="T96" fmla="*/ 29 w 130"/>
                <a:gd name="T97" fmla="*/ 118 h 129"/>
                <a:gd name="T98" fmla="*/ 40 w 130"/>
                <a:gd name="T99" fmla="*/ 124 h 129"/>
                <a:gd name="T100" fmla="*/ 45 w 130"/>
                <a:gd name="T101" fmla="*/ 126 h 129"/>
                <a:gd name="T102" fmla="*/ 51 w 130"/>
                <a:gd name="T103" fmla="*/ 128 h 129"/>
                <a:gd name="T104" fmla="*/ 58 w 130"/>
                <a:gd name="T105" fmla="*/ 129 h 129"/>
                <a:gd name="T106" fmla="*/ 65 w 130"/>
                <a:gd name="T107" fmla="*/ 129 h 129"/>
                <a:gd name="T108" fmla="*/ 65 w 130"/>
                <a:gd name="T10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 h="129">
                  <a:moveTo>
                    <a:pt x="65" y="129"/>
                  </a:moveTo>
                  <a:lnTo>
                    <a:pt x="65" y="129"/>
                  </a:lnTo>
                  <a:lnTo>
                    <a:pt x="72" y="129"/>
                  </a:lnTo>
                  <a:lnTo>
                    <a:pt x="78" y="128"/>
                  </a:lnTo>
                  <a:lnTo>
                    <a:pt x="84" y="126"/>
                  </a:lnTo>
                  <a:lnTo>
                    <a:pt x="90" y="124"/>
                  </a:lnTo>
                  <a:lnTo>
                    <a:pt x="101" y="118"/>
                  </a:lnTo>
                  <a:lnTo>
                    <a:pt x="110" y="111"/>
                  </a:lnTo>
                  <a:lnTo>
                    <a:pt x="119" y="100"/>
                  </a:lnTo>
                  <a:lnTo>
                    <a:pt x="122" y="95"/>
                  </a:lnTo>
                  <a:lnTo>
                    <a:pt x="125" y="90"/>
                  </a:lnTo>
                  <a:lnTo>
                    <a:pt x="127" y="84"/>
                  </a:lnTo>
                  <a:lnTo>
                    <a:pt x="128" y="78"/>
                  </a:lnTo>
                  <a:lnTo>
                    <a:pt x="129" y="71"/>
                  </a:lnTo>
                  <a:lnTo>
                    <a:pt x="130" y="65"/>
                  </a:lnTo>
                  <a:lnTo>
                    <a:pt x="130" y="65"/>
                  </a:lnTo>
                  <a:lnTo>
                    <a:pt x="129" y="58"/>
                  </a:lnTo>
                  <a:lnTo>
                    <a:pt x="128" y="51"/>
                  </a:lnTo>
                  <a:lnTo>
                    <a:pt x="127" y="45"/>
                  </a:lnTo>
                  <a:lnTo>
                    <a:pt x="125" y="39"/>
                  </a:lnTo>
                  <a:lnTo>
                    <a:pt x="119" y="28"/>
                  </a:lnTo>
                  <a:lnTo>
                    <a:pt x="110" y="19"/>
                  </a:lnTo>
                  <a:lnTo>
                    <a:pt x="101" y="11"/>
                  </a:lnTo>
                  <a:lnTo>
                    <a:pt x="90" y="6"/>
                  </a:lnTo>
                  <a:lnTo>
                    <a:pt x="84" y="3"/>
                  </a:lnTo>
                  <a:lnTo>
                    <a:pt x="78" y="1"/>
                  </a:lnTo>
                  <a:lnTo>
                    <a:pt x="72" y="0"/>
                  </a:lnTo>
                  <a:lnTo>
                    <a:pt x="65" y="0"/>
                  </a:lnTo>
                  <a:lnTo>
                    <a:pt x="65" y="0"/>
                  </a:lnTo>
                  <a:lnTo>
                    <a:pt x="58" y="0"/>
                  </a:lnTo>
                  <a:lnTo>
                    <a:pt x="51" y="1"/>
                  </a:lnTo>
                  <a:lnTo>
                    <a:pt x="45" y="3"/>
                  </a:lnTo>
                  <a:lnTo>
                    <a:pt x="40" y="6"/>
                  </a:lnTo>
                  <a:lnTo>
                    <a:pt x="29" y="11"/>
                  </a:lnTo>
                  <a:lnTo>
                    <a:pt x="20" y="19"/>
                  </a:lnTo>
                  <a:lnTo>
                    <a:pt x="12" y="28"/>
                  </a:lnTo>
                  <a:lnTo>
                    <a:pt x="5" y="39"/>
                  </a:lnTo>
                  <a:lnTo>
                    <a:pt x="3" y="45"/>
                  </a:lnTo>
                  <a:lnTo>
                    <a:pt x="1" y="51"/>
                  </a:lnTo>
                  <a:lnTo>
                    <a:pt x="0" y="58"/>
                  </a:lnTo>
                  <a:lnTo>
                    <a:pt x="0" y="65"/>
                  </a:lnTo>
                  <a:lnTo>
                    <a:pt x="0" y="65"/>
                  </a:lnTo>
                  <a:lnTo>
                    <a:pt x="0" y="71"/>
                  </a:lnTo>
                  <a:lnTo>
                    <a:pt x="1" y="78"/>
                  </a:lnTo>
                  <a:lnTo>
                    <a:pt x="3" y="84"/>
                  </a:lnTo>
                  <a:lnTo>
                    <a:pt x="5" y="90"/>
                  </a:lnTo>
                  <a:lnTo>
                    <a:pt x="12" y="100"/>
                  </a:lnTo>
                  <a:lnTo>
                    <a:pt x="20" y="111"/>
                  </a:lnTo>
                  <a:lnTo>
                    <a:pt x="29" y="118"/>
                  </a:lnTo>
                  <a:lnTo>
                    <a:pt x="40" y="124"/>
                  </a:lnTo>
                  <a:lnTo>
                    <a:pt x="45" y="126"/>
                  </a:lnTo>
                  <a:lnTo>
                    <a:pt x="51" y="128"/>
                  </a:lnTo>
                  <a:lnTo>
                    <a:pt x="58" y="129"/>
                  </a:lnTo>
                  <a:lnTo>
                    <a:pt x="65" y="129"/>
                  </a:lnTo>
                  <a:lnTo>
                    <a:pt x="65" y="129"/>
                  </a:lnTo>
                  <a:close/>
                </a:path>
              </a:pathLst>
            </a:custGeom>
            <a:solidFill>
              <a:schemeClr val="bg1"/>
            </a:solidFill>
            <a:ln w="6350">
              <a:noFill/>
              <a:round/>
              <a:headEnd/>
              <a:tailEnd/>
            </a:ln>
            <a:extLst/>
          </p:spPr>
          <p:txBody>
            <a:bodyPr vert="horz" wrap="square" lIns="68562" tIns="34281" rIns="68562" bIns="34281" numCol="1" anchor="t" anchorCtr="0" compatLnSpc="1">
              <a:prstTxWarp prst="textNoShape">
                <a:avLst/>
              </a:prstTxWarp>
            </a:bodyPr>
            <a:lstStyle/>
            <a:p>
              <a:pPr defTabSz="514184">
                <a:defRPr/>
              </a:pPr>
              <a:endParaRPr lang="en-US" sz="975" kern="0" dirty="0">
                <a:solidFill>
                  <a:srgbClr val="57B74E"/>
                </a:solidFill>
                <a:ea typeface="ＭＳ Ｐゴシック" charset="0"/>
              </a:endParaRPr>
            </a:p>
          </p:txBody>
        </p:sp>
        <p:sp>
          <p:nvSpPr>
            <p:cNvPr id="118" name="Freeform 232"/>
            <p:cNvSpPr>
              <a:spLocks/>
            </p:cNvSpPr>
            <p:nvPr/>
          </p:nvSpPr>
          <p:spPr bwMode="auto">
            <a:xfrm>
              <a:off x="3538159" y="1936109"/>
              <a:ext cx="20203" cy="20199"/>
            </a:xfrm>
            <a:custGeom>
              <a:avLst/>
              <a:gdLst>
                <a:gd name="T0" fmla="*/ 65 w 130"/>
                <a:gd name="T1" fmla="*/ 128 h 128"/>
                <a:gd name="T2" fmla="*/ 65 w 130"/>
                <a:gd name="T3" fmla="*/ 128 h 128"/>
                <a:gd name="T4" fmla="*/ 72 w 130"/>
                <a:gd name="T5" fmla="*/ 128 h 128"/>
                <a:gd name="T6" fmla="*/ 78 w 130"/>
                <a:gd name="T7" fmla="*/ 127 h 128"/>
                <a:gd name="T8" fmla="*/ 84 w 130"/>
                <a:gd name="T9" fmla="*/ 125 h 128"/>
                <a:gd name="T10" fmla="*/ 90 w 130"/>
                <a:gd name="T11" fmla="*/ 123 h 128"/>
                <a:gd name="T12" fmla="*/ 95 w 130"/>
                <a:gd name="T13" fmla="*/ 121 h 128"/>
                <a:gd name="T14" fmla="*/ 101 w 130"/>
                <a:gd name="T15" fmla="*/ 117 h 128"/>
                <a:gd name="T16" fmla="*/ 110 w 130"/>
                <a:gd name="T17" fmla="*/ 110 h 128"/>
                <a:gd name="T18" fmla="*/ 119 w 130"/>
                <a:gd name="T19" fmla="*/ 100 h 128"/>
                <a:gd name="T20" fmla="*/ 125 w 130"/>
                <a:gd name="T21" fmla="*/ 90 h 128"/>
                <a:gd name="T22" fmla="*/ 127 w 130"/>
                <a:gd name="T23" fmla="*/ 84 h 128"/>
                <a:gd name="T24" fmla="*/ 128 w 130"/>
                <a:gd name="T25" fmla="*/ 77 h 128"/>
                <a:gd name="T26" fmla="*/ 129 w 130"/>
                <a:gd name="T27" fmla="*/ 70 h 128"/>
                <a:gd name="T28" fmla="*/ 130 w 130"/>
                <a:gd name="T29" fmla="*/ 64 h 128"/>
                <a:gd name="T30" fmla="*/ 130 w 130"/>
                <a:gd name="T31" fmla="*/ 64 h 128"/>
                <a:gd name="T32" fmla="*/ 129 w 130"/>
                <a:gd name="T33" fmla="*/ 57 h 128"/>
                <a:gd name="T34" fmla="*/ 128 w 130"/>
                <a:gd name="T35" fmla="*/ 51 h 128"/>
                <a:gd name="T36" fmla="*/ 127 w 130"/>
                <a:gd name="T37" fmla="*/ 45 h 128"/>
                <a:gd name="T38" fmla="*/ 125 w 130"/>
                <a:gd name="T39" fmla="*/ 39 h 128"/>
                <a:gd name="T40" fmla="*/ 122 w 130"/>
                <a:gd name="T41" fmla="*/ 34 h 128"/>
                <a:gd name="T42" fmla="*/ 119 w 130"/>
                <a:gd name="T43" fmla="*/ 27 h 128"/>
                <a:gd name="T44" fmla="*/ 110 w 130"/>
                <a:gd name="T45" fmla="*/ 18 h 128"/>
                <a:gd name="T46" fmla="*/ 101 w 130"/>
                <a:gd name="T47" fmla="*/ 10 h 128"/>
                <a:gd name="T48" fmla="*/ 90 w 130"/>
                <a:gd name="T49" fmla="*/ 5 h 128"/>
                <a:gd name="T50" fmla="*/ 84 w 130"/>
                <a:gd name="T51" fmla="*/ 2 h 128"/>
                <a:gd name="T52" fmla="*/ 78 w 130"/>
                <a:gd name="T53" fmla="*/ 1 h 128"/>
                <a:gd name="T54" fmla="*/ 72 w 130"/>
                <a:gd name="T55" fmla="*/ 0 h 128"/>
                <a:gd name="T56" fmla="*/ 65 w 130"/>
                <a:gd name="T57" fmla="*/ 0 h 128"/>
                <a:gd name="T58" fmla="*/ 65 w 130"/>
                <a:gd name="T59" fmla="*/ 0 h 128"/>
                <a:gd name="T60" fmla="*/ 58 w 130"/>
                <a:gd name="T61" fmla="*/ 0 h 128"/>
                <a:gd name="T62" fmla="*/ 51 w 130"/>
                <a:gd name="T63" fmla="*/ 1 h 128"/>
                <a:gd name="T64" fmla="*/ 45 w 130"/>
                <a:gd name="T65" fmla="*/ 2 h 128"/>
                <a:gd name="T66" fmla="*/ 40 w 130"/>
                <a:gd name="T67" fmla="*/ 5 h 128"/>
                <a:gd name="T68" fmla="*/ 29 w 130"/>
                <a:gd name="T69" fmla="*/ 10 h 128"/>
                <a:gd name="T70" fmla="*/ 20 w 130"/>
                <a:gd name="T71" fmla="*/ 18 h 128"/>
                <a:gd name="T72" fmla="*/ 12 w 130"/>
                <a:gd name="T73" fmla="*/ 27 h 128"/>
                <a:gd name="T74" fmla="*/ 5 w 130"/>
                <a:gd name="T75" fmla="*/ 39 h 128"/>
                <a:gd name="T76" fmla="*/ 3 w 130"/>
                <a:gd name="T77" fmla="*/ 45 h 128"/>
                <a:gd name="T78" fmla="*/ 1 w 130"/>
                <a:gd name="T79" fmla="*/ 51 h 128"/>
                <a:gd name="T80" fmla="*/ 0 w 130"/>
                <a:gd name="T81" fmla="*/ 57 h 128"/>
                <a:gd name="T82" fmla="*/ 0 w 130"/>
                <a:gd name="T83" fmla="*/ 64 h 128"/>
                <a:gd name="T84" fmla="*/ 0 w 130"/>
                <a:gd name="T85" fmla="*/ 64 h 128"/>
                <a:gd name="T86" fmla="*/ 0 w 130"/>
                <a:gd name="T87" fmla="*/ 70 h 128"/>
                <a:gd name="T88" fmla="*/ 1 w 130"/>
                <a:gd name="T89" fmla="*/ 77 h 128"/>
                <a:gd name="T90" fmla="*/ 3 w 130"/>
                <a:gd name="T91" fmla="*/ 84 h 128"/>
                <a:gd name="T92" fmla="*/ 5 w 130"/>
                <a:gd name="T93" fmla="*/ 90 h 128"/>
                <a:gd name="T94" fmla="*/ 12 w 130"/>
                <a:gd name="T95" fmla="*/ 100 h 128"/>
                <a:gd name="T96" fmla="*/ 20 w 130"/>
                <a:gd name="T97" fmla="*/ 110 h 128"/>
                <a:gd name="T98" fmla="*/ 29 w 130"/>
                <a:gd name="T99" fmla="*/ 117 h 128"/>
                <a:gd name="T100" fmla="*/ 40 w 130"/>
                <a:gd name="T101" fmla="*/ 123 h 128"/>
                <a:gd name="T102" fmla="*/ 45 w 130"/>
                <a:gd name="T103" fmla="*/ 125 h 128"/>
                <a:gd name="T104" fmla="*/ 51 w 130"/>
                <a:gd name="T105" fmla="*/ 127 h 128"/>
                <a:gd name="T106" fmla="*/ 58 w 130"/>
                <a:gd name="T107" fmla="*/ 128 h 128"/>
                <a:gd name="T108" fmla="*/ 65 w 130"/>
                <a:gd name="T109" fmla="*/ 128 h 128"/>
                <a:gd name="T110" fmla="*/ 65 w 130"/>
                <a:gd name="T11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8">
                  <a:moveTo>
                    <a:pt x="65" y="128"/>
                  </a:moveTo>
                  <a:lnTo>
                    <a:pt x="65" y="128"/>
                  </a:lnTo>
                  <a:lnTo>
                    <a:pt x="72" y="128"/>
                  </a:lnTo>
                  <a:lnTo>
                    <a:pt x="78" y="127"/>
                  </a:lnTo>
                  <a:lnTo>
                    <a:pt x="84" y="125"/>
                  </a:lnTo>
                  <a:lnTo>
                    <a:pt x="90" y="123"/>
                  </a:lnTo>
                  <a:lnTo>
                    <a:pt x="95" y="121"/>
                  </a:lnTo>
                  <a:lnTo>
                    <a:pt x="101" y="117"/>
                  </a:lnTo>
                  <a:lnTo>
                    <a:pt x="110" y="110"/>
                  </a:lnTo>
                  <a:lnTo>
                    <a:pt x="119" y="100"/>
                  </a:lnTo>
                  <a:lnTo>
                    <a:pt x="125" y="90"/>
                  </a:lnTo>
                  <a:lnTo>
                    <a:pt x="127" y="84"/>
                  </a:lnTo>
                  <a:lnTo>
                    <a:pt x="128" y="77"/>
                  </a:lnTo>
                  <a:lnTo>
                    <a:pt x="129" y="70"/>
                  </a:lnTo>
                  <a:lnTo>
                    <a:pt x="130" y="64"/>
                  </a:lnTo>
                  <a:lnTo>
                    <a:pt x="130" y="64"/>
                  </a:lnTo>
                  <a:lnTo>
                    <a:pt x="129" y="57"/>
                  </a:lnTo>
                  <a:lnTo>
                    <a:pt x="128" y="51"/>
                  </a:lnTo>
                  <a:lnTo>
                    <a:pt x="127" y="45"/>
                  </a:lnTo>
                  <a:lnTo>
                    <a:pt x="125" y="39"/>
                  </a:lnTo>
                  <a:lnTo>
                    <a:pt x="122" y="34"/>
                  </a:lnTo>
                  <a:lnTo>
                    <a:pt x="119" y="27"/>
                  </a:lnTo>
                  <a:lnTo>
                    <a:pt x="110" y="18"/>
                  </a:lnTo>
                  <a:lnTo>
                    <a:pt x="101" y="10"/>
                  </a:lnTo>
                  <a:lnTo>
                    <a:pt x="90" y="5"/>
                  </a:lnTo>
                  <a:lnTo>
                    <a:pt x="84" y="2"/>
                  </a:lnTo>
                  <a:lnTo>
                    <a:pt x="78" y="1"/>
                  </a:lnTo>
                  <a:lnTo>
                    <a:pt x="72" y="0"/>
                  </a:lnTo>
                  <a:lnTo>
                    <a:pt x="65" y="0"/>
                  </a:lnTo>
                  <a:lnTo>
                    <a:pt x="65" y="0"/>
                  </a:lnTo>
                  <a:lnTo>
                    <a:pt x="58" y="0"/>
                  </a:lnTo>
                  <a:lnTo>
                    <a:pt x="51" y="1"/>
                  </a:lnTo>
                  <a:lnTo>
                    <a:pt x="45" y="2"/>
                  </a:lnTo>
                  <a:lnTo>
                    <a:pt x="40" y="5"/>
                  </a:lnTo>
                  <a:lnTo>
                    <a:pt x="29" y="10"/>
                  </a:lnTo>
                  <a:lnTo>
                    <a:pt x="20" y="18"/>
                  </a:lnTo>
                  <a:lnTo>
                    <a:pt x="12" y="27"/>
                  </a:lnTo>
                  <a:lnTo>
                    <a:pt x="5" y="39"/>
                  </a:lnTo>
                  <a:lnTo>
                    <a:pt x="3" y="45"/>
                  </a:lnTo>
                  <a:lnTo>
                    <a:pt x="1" y="51"/>
                  </a:lnTo>
                  <a:lnTo>
                    <a:pt x="0" y="57"/>
                  </a:lnTo>
                  <a:lnTo>
                    <a:pt x="0" y="64"/>
                  </a:lnTo>
                  <a:lnTo>
                    <a:pt x="0" y="64"/>
                  </a:lnTo>
                  <a:lnTo>
                    <a:pt x="0" y="70"/>
                  </a:lnTo>
                  <a:lnTo>
                    <a:pt x="1" y="77"/>
                  </a:lnTo>
                  <a:lnTo>
                    <a:pt x="3" y="84"/>
                  </a:lnTo>
                  <a:lnTo>
                    <a:pt x="5" y="90"/>
                  </a:lnTo>
                  <a:lnTo>
                    <a:pt x="12" y="100"/>
                  </a:lnTo>
                  <a:lnTo>
                    <a:pt x="20" y="110"/>
                  </a:lnTo>
                  <a:lnTo>
                    <a:pt x="29" y="117"/>
                  </a:lnTo>
                  <a:lnTo>
                    <a:pt x="40" y="123"/>
                  </a:lnTo>
                  <a:lnTo>
                    <a:pt x="45" y="125"/>
                  </a:lnTo>
                  <a:lnTo>
                    <a:pt x="51" y="127"/>
                  </a:lnTo>
                  <a:lnTo>
                    <a:pt x="58" y="128"/>
                  </a:lnTo>
                  <a:lnTo>
                    <a:pt x="65" y="128"/>
                  </a:lnTo>
                  <a:lnTo>
                    <a:pt x="65" y="128"/>
                  </a:lnTo>
                  <a:close/>
                </a:path>
              </a:pathLst>
            </a:custGeom>
            <a:solidFill>
              <a:schemeClr val="bg1"/>
            </a:solidFill>
            <a:ln w="6350">
              <a:noFill/>
              <a:round/>
              <a:headEnd/>
              <a:tailEnd/>
            </a:ln>
            <a:extLst/>
          </p:spPr>
          <p:txBody>
            <a:bodyPr vert="horz" wrap="square" lIns="68562" tIns="34281" rIns="68562" bIns="34281" numCol="1" anchor="t" anchorCtr="0" compatLnSpc="1">
              <a:prstTxWarp prst="textNoShape">
                <a:avLst/>
              </a:prstTxWarp>
            </a:bodyPr>
            <a:lstStyle/>
            <a:p>
              <a:pPr defTabSz="514184">
                <a:defRPr/>
              </a:pPr>
              <a:endParaRPr lang="en-US" sz="975" kern="0" dirty="0">
                <a:solidFill>
                  <a:srgbClr val="57B74E"/>
                </a:solidFill>
                <a:ea typeface="ＭＳ Ｐゴシック" charset="0"/>
              </a:endParaRPr>
            </a:p>
          </p:txBody>
        </p:sp>
        <p:sp>
          <p:nvSpPr>
            <p:cNvPr id="119" name="Freeform 233"/>
            <p:cNvSpPr>
              <a:spLocks/>
            </p:cNvSpPr>
            <p:nvPr/>
          </p:nvSpPr>
          <p:spPr bwMode="auto">
            <a:xfrm>
              <a:off x="3538159" y="1899079"/>
              <a:ext cx="20203" cy="20199"/>
            </a:xfrm>
            <a:custGeom>
              <a:avLst/>
              <a:gdLst>
                <a:gd name="T0" fmla="*/ 65 w 130"/>
                <a:gd name="T1" fmla="*/ 130 h 130"/>
                <a:gd name="T2" fmla="*/ 65 w 130"/>
                <a:gd name="T3" fmla="*/ 130 h 130"/>
                <a:gd name="T4" fmla="*/ 72 w 130"/>
                <a:gd name="T5" fmla="*/ 129 h 130"/>
                <a:gd name="T6" fmla="*/ 78 w 130"/>
                <a:gd name="T7" fmla="*/ 128 h 130"/>
                <a:gd name="T8" fmla="*/ 84 w 130"/>
                <a:gd name="T9" fmla="*/ 127 h 130"/>
                <a:gd name="T10" fmla="*/ 90 w 130"/>
                <a:gd name="T11" fmla="*/ 125 h 130"/>
                <a:gd name="T12" fmla="*/ 95 w 130"/>
                <a:gd name="T13" fmla="*/ 122 h 130"/>
                <a:gd name="T14" fmla="*/ 101 w 130"/>
                <a:gd name="T15" fmla="*/ 119 h 130"/>
                <a:gd name="T16" fmla="*/ 110 w 130"/>
                <a:gd name="T17" fmla="*/ 110 h 130"/>
                <a:gd name="T18" fmla="*/ 119 w 130"/>
                <a:gd name="T19" fmla="*/ 100 h 130"/>
                <a:gd name="T20" fmla="*/ 125 w 130"/>
                <a:gd name="T21" fmla="*/ 90 h 130"/>
                <a:gd name="T22" fmla="*/ 127 w 130"/>
                <a:gd name="T23" fmla="*/ 84 h 130"/>
                <a:gd name="T24" fmla="*/ 128 w 130"/>
                <a:gd name="T25" fmla="*/ 78 h 130"/>
                <a:gd name="T26" fmla="*/ 129 w 130"/>
                <a:gd name="T27" fmla="*/ 71 h 130"/>
                <a:gd name="T28" fmla="*/ 130 w 130"/>
                <a:gd name="T29" fmla="*/ 65 h 130"/>
                <a:gd name="T30" fmla="*/ 130 w 130"/>
                <a:gd name="T31" fmla="*/ 65 h 130"/>
                <a:gd name="T32" fmla="*/ 129 w 130"/>
                <a:gd name="T33" fmla="*/ 57 h 130"/>
                <a:gd name="T34" fmla="*/ 128 w 130"/>
                <a:gd name="T35" fmla="*/ 51 h 130"/>
                <a:gd name="T36" fmla="*/ 127 w 130"/>
                <a:gd name="T37" fmla="*/ 45 h 130"/>
                <a:gd name="T38" fmla="*/ 125 w 130"/>
                <a:gd name="T39" fmla="*/ 39 h 130"/>
                <a:gd name="T40" fmla="*/ 119 w 130"/>
                <a:gd name="T41" fmla="*/ 29 h 130"/>
                <a:gd name="T42" fmla="*/ 110 w 130"/>
                <a:gd name="T43" fmla="*/ 19 h 130"/>
                <a:gd name="T44" fmla="*/ 101 w 130"/>
                <a:gd name="T45" fmla="*/ 11 h 130"/>
                <a:gd name="T46" fmla="*/ 90 w 130"/>
                <a:gd name="T47" fmla="*/ 5 h 130"/>
                <a:gd name="T48" fmla="*/ 84 w 130"/>
                <a:gd name="T49" fmla="*/ 2 h 130"/>
                <a:gd name="T50" fmla="*/ 78 w 130"/>
                <a:gd name="T51" fmla="*/ 1 h 130"/>
                <a:gd name="T52" fmla="*/ 72 w 130"/>
                <a:gd name="T53" fmla="*/ 0 h 130"/>
                <a:gd name="T54" fmla="*/ 65 w 130"/>
                <a:gd name="T55" fmla="*/ 0 h 130"/>
                <a:gd name="T56" fmla="*/ 65 w 130"/>
                <a:gd name="T57" fmla="*/ 0 h 130"/>
                <a:gd name="T58" fmla="*/ 58 w 130"/>
                <a:gd name="T59" fmla="*/ 0 h 130"/>
                <a:gd name="T60" fmla="*/ 51 w 130"/>
                <a:gd name="T61" fmla="*/ 1 h 130"/>
                <a:gd name="T62" fmla="*/ 45 w 130"/>
                <a:gd name="T63" fmla="*/ 2 h 130"/>
                <a:gd name="T64" fmla="*/ 40 w 130"/>
                <a:gd name="T65" fmla="*/ 5 h 130"/>
                <a:gd name="T66" fmla="*/ 29 w 130"/>
                <a:gd name="T67" fmla="*/ 11 h 130"/>
                <a:gd name="T68" fmla="*/ 20 w 130"/>
                <a:gd name="T69" fmla="*/ 19 h 130"/>
                <a:gd name="T70" fmla="*/ 12 w 130"/>
                <a:gd name="T71" fmla="*/ 29 h 130"/>
                <a:gd name="T72" fmla="*/ 5 w 130"/>
                <a:gd name="T73" fmla="*/ 39 h 130"/>
                <a:gd name="T74" fmla="*/ 3 w 130"/>
                <a:gd name="T75" fmla="*/ 45 h 130"/>
                <a:gd name="T76" fmla="*/ 1 w 130"/>
                <a:gd name="T77" fmla="*/ 51 h 130"/>
                <a:gd name="T78" fmla="*/ 0 w 130"/>
                <a:gd name="T79" fmla="*/ 57 h 130"/>
                <a:gd name="T80" fmla="*/ 0 w 130"/>
                <a:gd name="T81" fmla="*/ 65 h 130"/>
                <a:gd name="T82" fmla="*/ 0 w 130"/>
                <a:gd name="T83" fmla="*/ 65 h 130"/>
                <a:gd name="T84" fmla="*/ 0 w 130"/>
                <a:gd name="T85" fmla="*/ 71 h 130"/>
                <a:gd name="T86" fmla="*/ 1 w 130"/>
                <a:gd name="T87" fmla="*/ 78 h 130"/>
                <a:gd name="T88" fmla="*/ 3 w 130"/>
                <a:gd name="T89" fmla="*/ 84 h 130"/>
                <a:gd name="T90" fmla="*/ 5 w 130"/>
                <a:gd name="T91" fmla="*/ 90 h 130"/>
                <a:gd name="T92" fmla="*/ 12 w 130"/>
                <a:gd name="T93" fmla="*/ 100 h 130"/>
                <a:gd name="T94" fmla="*/ 20 w 130"/>
                <a:gd name="T95" fmla="*/ 110 h 130"/>
                <a:gd name="T96" fmla="*/ 29 w 130"/>
                <a:gd name="T97" fmla="*/ 119 h 130"/>
                <a:gd name="T98" fmla="*/ 34 w 130"/>
                <a:gd name="T99" fmla="*/ 122 h 130"/>
                <a:gd name="T100" fmla="*/ 40 w 130"/>
                <a:gd name="T101" fmla="*/ 125 h 130"/>
                <a:gd name="T102" fmla="*/ 45 w 130"/>
                <a:gd name="T103" fmla="*/ 127 h 130"/>
                <a:gd name="T104" fmla="*/ 51 w 130"/>
                <a:gd name="T105" fmla="*/ 128 h 130"/>
                <a:gd name="T106" fmla="*/ 58 w 130"/>
                <a:gd name="T107" fmla="*/ 129 h 130"/>
                <a:gd name="T108" fmla="*/ 65 w 130"/>
                <a:gd name="T109" fmla="*/ 130 h 130"/>
                <a:gd name="T110" fmla="*/ 65 w 130"/>
                <a:gd name="T11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130"/>
                  </a:moveTo>
                  <a:lnTo>
                    <a:pt x="65" y="130"/>
                  </a:lnTo>
                  <a:lnTo>
                    <a:pt x="72" y="129"/>
                  </a:lnTo>
                  <a:lnTo>
                    <a:pt x="78" y="128"/>
                  </a:lnTo>
                  <a:lnTo>
                    <a:pt x="84" y="127"/>
                  </a:lnTo>
                  <a:lnTo>
                    <a:pt x="90" y="125"/>
                  </a:lnTo>
                  <a:lnTo>
                    <a:pt x="95" y="122"/>
                  </a:lnTo>
                  <a:lnTo>
                    <a:pt x="101" y="119"/>
                  </a:lnTo>
                  <a:lnTo>
                    <a:pt x="110" y="110"/>
                  </a:lnTo>
                  <a:lnTo>
                    <a:pt x="119" y="100"/>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lnTo>
                    <a:pt x="58" y="0"/>
                  </a:lnTo>
                  <a:lnTo>
                    <a:pt x="51" y="1"/>
                  </a:lnTo>
                  <a:lnTo>
                    <a:pt x="45"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12" y="100"/>
                  </a:lnTo>
                  <a:lnTo>
                    <a:pt x="20" y="110"/>
                  </a:lnTo>
                  <a:lnTo>
                    <a:pt x="29" y="119"/>
                  </a:lnTo>
                  <a:lnTo>
                    <a:pt x="34" y="122"/>
                  </a:lnTo>
                  <a:lnTo>
                    <a:pt x="40" y="125"/>
                  </a:lnTo>
                  <a:lnTo>
                    <a:pt x="45" y="127"/>
                  </a:lnTo>
                  <a:lnTo>
                    <a:pt x="51" y="128"/>
                  </a:lnTo>
                  <a:lnTo>
                    <a:pt x="58" y="129"/>
                  </a:lnTo>
                  <a:lnTo>
                    <a:pt x="65" y="130"/>
                  </a:lnTo>
                  <a:lnTo>
                    <a:pt x="65" y="130"/>
                  </a:lnTo>
                  <a:close/>
                </a:path>
              </a:pathLst>
            </a:custGeom>
            <a:solidFill>
              <a:schemeClr val="bg1"/>
            </a:solidFill>
            <a:ln w="6350">
              <a:noFill/>
              <a:round/>
              <a:headEnd/>
              <a:tailEnd/>
            </a:ln>
            <a:extLst/>
          </p:spPr>
          <p:txBody>
            <a:bodyPr vert="horz" wrap="square" lIns="68562" tIns="34281" rIns="68562" bIns="34281" numCol="1" anchor="t" anchorCtr="0" compatLnSpc="1">
              <a:prstTxWarp prst="textNoShape">
                <a:avLst/>
              </a:prstTxWarp>
            </a:bodyPr>
            <a:lstStyle/>
            <a:p>
              <a:pPr defTabSz="514184">
                <a:defRPr/>
              </a:pPr>
              <a:endParaRPr lang="en-US" sz="975" kern="0" dirty="0">
                <a:solidFill>
                  <a:srgbClr val="57B74E"/>
                </a:solidFill>
                <a:ea typeface="ＭＳ Ｐゴシック" charset="0"/>
              </a:endParaRPr>
            </a:p>
          </p:txBody>
        </p:sp>
        <p:sp>
          <p:nvSpPr>
            <p:cNvPr id="120" name="Freeform 234"/>
            <p:cNvSpPr>
              <a:spLocks/>
            </p:cNvSpPr>
            <p:nvPr/>
          </p:nvSpPr>
          <p:spPr bwMode="auto">
            <a:xfrm>
              <a:off x="3499998" y="1899079"/>
              <a:ext cx="21326" cy="20199"/>
            </a:xfrm>
            <a:custGeom>
              <a:avLst/>
              <a:gdLst>
                <a:gd name="T0" fmla="*/ 64 w 129"/>
                <a:gd name="T1" fmla="*/ 130 h 130"/>
                <a:gd name="T2" fmla="*/ 64 w 129"/>
                <a:gd name="T3" fmla="*/ 130 h 130"/>
                <a:gd name="T4" fmla="*/ 71 w 129"/>
                <a:gd name="T5" fmla="*/ 129 h 130"/>
                <a:gd name="T6" fmla="*/ 77 w 129"/>
                <a:gd name="T7" fmla="*/ 128 h 130"/>
                <a:gd name="T8" fmla="*/ 83 w 129"/>
                <a:gd name="T9" fmla="*/ 127 h 130"/>
                <a:gd name="T10" fmla="*/ 90 w 129"/>
                <a:gd name="T11" fmla="*/ 125 h 130"/>
                <a:gd name="T12" fmla="*/ 96 w 129"/>
                <a:gd name="T13" fmla="*/ 122 h 130"/>
                <a:gd name="T14" fmla="*/ 101 w 129"/>
                <a:gd name="T15" fmla="*/ 119 h 130"/>
                <a:gd name="T16" fmla="*/ 110 w 129"/>
                <a:gd name="T17" fmla="*/ 110 h 130"/>
                <a:gd name="T18" fmla="*/ 118 w 129"/>
                <a:gd name="T19" fmla="*/ 101 h 130"/>
                <a:gd name="T20" fmla="*/ 124 w 129"/>
                <a:gd name="T21" fmla="*/ 90 h 130"/>
                <a:gd name="T22" fmla="*/ 126 w 129"/>
                <a:gd name="T23" fmla="*/ 84 h 130"/>
                <a:gd name="T24" fmla="*/ 127 w 129"/>
                <a:gd name="T25" fmla="*/ 78 h 130"/>
                <a:gd name="T26" fmla="*/ 128 w 129"/>
                <a:gd name="T27" fmla="*/ 71 h 130"/>
                <a:gd name="T28" fmla="*/ 129 w 129"/>
                <a:gd name="T29" fmla="*/ 65 h 130"/>
                <a:gd name="T30" fmla="*/ 129 w 129"/>
                <a:gd name="T31" fmla="*/ 65 h 130"/>
                <a:gd name="T32" fmla="*/ 128 w 129"/>
                <a:gd name="T33" fmla="*/ 57 h 130"/>
                <a:gd name="T34" fmla="*/ 127 w 129"/>
                <a:gd name="T35" fmla="*/ 51 h 130"/>
                <a:gd name="T36" fmla="*/ 126 w 129"/>
                <a:gd name="T37" fmla="*/ 45 h 130"/>
                <a:gd name="T38" fmla="*/ 124 w 129"/>
                <a:gd name="T39" fmla="*/ 39 h 130"/>
                <a:gd name="T40" fmla="*/ 118 w 129"/>
                <a:gd name="T41" fmla="*/ 29 h 130"/>
                <a:gd name="T42" fmla="*/ 110 w 129"/>
                <a:gd name="T43" fmla="*/ 19 h 130"/>
                <a:gd name="T44" fmla="*/ 101 w 129"/>
                <a:gd name="T45" fmla="*/ 11 h 130"/>
                <a:gd name="T46" fmla="*/ 96 w 129"/>
                <a:gd name="T47" fmla="*/ 7 h 130"/>
                <a:gd name="T48" fmla="*/ 90 w 129"/>
                <a:gd name="T49" fmla="*/ 5 h 130"/>
                <a:gd name="T50" fmla="*/ 83 w 129"/>
                <a:gd name="T51" fmla="*/ 2 h 130"/>
                <a:gd name="T52" fmla="*/ 77 w 129"/>
                <a:gd name="T53" fmla="*/ 1 h 130"/>
                <a:gd name="T54" fmla="*/ 71 w 129"/>
                <a:gd name="T55" fmla="*/ 0 h 130"/>
                <a:gd name="T56" fmla="*/ 64 w 129"/>
                <a:gd name="T57" fmla="*/ 0 h 130"/>
                <a:gd name="T58" fmla="*/ 64 w 129"/>
                <a:gd name="T59" fmla="*/ 0 h 130"/>
                <a:gd name="T60" fmla="*/ 58 w 129"/>
                <a:gd name="T61" fmla="*/ 0 h 130"/>
                <a:gd name="T62" fmla="*/ 52 w 129"/>
                <a:gd name="T63" fmla="*/ 1 h 130"/>
                <a:gd name="T64" fmla="*/ 46 w 129"/>
                <a:gd name="T65" fmla="*/ 2 h 130"/>
                <a:gd name="T66" fmla="*/ 40 w 129"/>
                <a:gd name="T67" fmla="*/ 5 h 130"/>
                <a:gd name="T68" fmla="*/ 33 w 129"/>
                <a:gd name="T69" fmla="*/ 7 h 130"/>
                <a:gd name="T70" fmla="*/ 28 w 129"/>
                <a:gd name="T71" fmla="*/ 11 h 130"/>
                <a:gd name="T72" fmla="*/ 19 w 129"/>
                <a:gd name="T73" fmla="*/ 19 h 130"/>
                <a:gd name="T74" fmla="*/ 11 w 129"/>
                <a:gd name="T75" fmla="*/ 29 h 130"/>
                <a:gd name="T76" fmla="*/ 5 w 129"/>
                <a:gd name="T77" fmla="*/ 39 h 130"/>
                <a:gd name="T78" fmla="*/ 3 w 129"/>
                <a:gd name="T79" fmla="*/ 45 h 130"/>
                <a:gd name="T80" fmla="*/ 1 w 129"/>
                <a:gd name="T81" fmla="*/ 51 h 130"/>
                <a:gd name="T82" fmla="*/ 0 w 129"/>
                <a:gd name="T83" fmla="*/ 57 h 130"/>
                <a:gd name="T84" fmla="*/ 0 w 129"/>
                <a:gd name="T85" fmla="*/ 65 h 130"/>
                <a:gd name="T86" fmla="*/ 0 w 129"/>
                <a:gd name="T87" fmla="*/ 65 h 130"/>
                <a:gd name="T88" fmla="*/ 0 w 129"/>
                <a:gd name="T89" fmla="*/ 71 h 130"/>
                <a:gd name="T90" fmla="*/ 1 w 129"/>
                <a:gd name="T91" fmla="*/ 78 h 130"/>
                <a:gd name="T92" fmla="*/ 3 w 129"/>
                <a:gd name="T93" fmla="*/ 84 h 130"/>
                <a:gd name="T94" fmla="*/ 5 w 129"/>
                <a:gd name="T95" fmla="*/ 90 h 130"/>
                <a:gd name="T96" fmla="*/ 8 w 129"/>
                <a:gd name="T97" fmla="*/ 95 h 130"/>
                <a:gd name="T98" fmla="*/ 11 w 129"/>
                <a:gd name="T99" fmla="*/ 101 h 130"/>
                <a:gd name="T100" fmla="*/ 19 w 129"/>
                <a:gd name="T101" fmla="*/ 110 h 130"/>
                <a:gd name="T102" fmla="*/ 28 w 129"/>
                <a:gd name="T103" fmla="*/ 119 h 130"/>
                <a:gd name="T104" fmla="*/ 33 w 129"/>
                <a:gd name="T105" fmla="*/ 122 h 130"/>
                <a:gd name="T106" fmla="*/ 40 w 129"/>
                <a:gd name="T107" fmla="*/ 125 h 130"/>
                <a:gd name="T108" fmla="*/ 46 w 129"/>
                <a:gd name="T109" fmla="*/ 127 h 130"/>
                <a:gd name="T110" fmla="*/ 52 w 129"/>
                <a:gd name="T111" fmla="*/ 128 h 130"/>
                <a:gd name="T112" fmla="*/ 58 w 129"/>
                <a:gd name="T113" fmla="*/ 129 h 130"/>
                <a:gd name="T114" fmla="*/ 64 w 129"/>
                <a:gd name="T115" fmla="*/ 130 h 130"/>
                <a:gd name="T116" fmla="*/ 64 w 129"/>
                <a:gd name="T1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130">
                  <a:moveTo>
                    <a:pt x="64" y="130"/>
                  </a:moveTo>
                  <a:lnTo>
                    <a:pt x="64" y="130"/>
                  </a:lnTo>
                  <a:lnTo>
                    <a:pt x="71" y="129"/>
                  </a:lnTo>
                  <a:lnTo>
                    <a:pt x="77" y="128"/>
                  </a:lnTo>
                  <a:lnTo>
                    <a:pt x="83" y="127"/>
                  </a:lnTo>
                  <a:lnTo>
                    <a:pt x="90" y="125"/>
                  </a:lnTo>
                  <a:lnTo>
                    <a:pt x="96" y="122"/>
                  </a:lnTo>
                  <a:lnTo>
                    <a:pt x="101" y="119"/>
                  </a:lnTo>
                  <a:lnTo>
                    <a:pt x="110" y="110"/>
                  </a:lnTo>
                  <a:lnTo>
                    <a:pt x="118" y="101"/>
                  </a:lnTo>
                  <a:lnTo>
                    <a:pt x="124" y="90"/>
                  </a:lnTo>
                  <a:lnTo>
                    <a:pt x="126" y="84"/>
                  </a:lnTo>
                  <a:lnTo>
                    <a:pt x="127" y="78"/>
                  </a:lnTo>
                  <a:lnTo>
                    <a:pt x="128" y="71"/>
                  </a:lnTo>
                  <a:lnTo>
                    <a:pt x="129" y="65"/>
                  </a:lnTo>
                  <a:lnTo>
                    <a:pt x="129" y="65"/>
                  </a:lnTo>
                  <a:lnTo>
                    <a:pt x="128" y="57"/>
                  </a:lnTo>
                  <a:lnTo>
                    <a:pt x="127" y="51"/>
                  </a:lnTo>
                  <a:lnTo>
                    <a:pt x="126" y="45"/>
                  </a:lnTo>
                  <a:lnTo>
                    <a:pt x="124" y="39"/>
                  </a:lnTo>
                  <a:lnTo>
                    <a:pt x="118" y="29"/>
                  </a:lnTo>
                  <a:lnTo>
                    <a:pt x="110" y="19"/>
                  </a:lnTo>
                  <a:lnTo>
                    <a:pt x="101" y="11"/>
                  </a:lnTo>
                  <a:lnTo>
                    <a:pt x="96" y="7"/>
                  </a:lnTo>
                  <a:lnTo>
                    <a:pt x="90" y="5"/>
                  </a:lnTo>
                  <a:lnTo>
                    <a:pt x="83" y="2"/>
                  </a:lnTo>
                  <a:lnTo>
                    <a:pt x="77" y="1"/>
                  </a:lnTo>
                  <a:lnTo>
                    <a:pt x="71" y="0"/>
                  </a:lnTo>
                  <a:lnTo>
                    <a:pt x="64" y="0"/>
                  </a:lnTo>
                  <a:lnTo>
                    <a:pt x="64" y="0"/>
                  </a:lnTo>
                  <a:lnTo>
                    <a:pt x="58" y="0"/>
                  </a:lnTo>
                  <a:lnTo>
                    <a:pt x="52" y="1"/>
                  </a:lnTo>
                  <a:lnTo>
                    <a:pt x="46" y="2"/>
                  </a:lnTo>
                  <a:lnTo>
                    <a:pt x="40" y="5"/>
                  </a:lnTo>
                  <a:lnTo>
                    <a:pt x="33" y="7"/>
                  </a:lnTo>
                  <a:lnTo>
                    <a:pt x="28" y="11"/>
                  </a:lnTo>
                  <a:lnTo>
                    <a:pt x="19" y="19"/>
                  </a:lnTo>
                  <a:lnTo>
                    <a:pt x="11" y="29"/>
                  </a:lnTo>
                  <a:lnTo>
                    <a:pt x="5" y="39"/>
                  </a:lnTo>
                  <a:lnTo>
                    <a:pt x="3" y="45"/>
                  </a:lnTo>
                  <a:lnTo>
                    <a:pt x="1" y="51"/>
                  </a:lnTo>
                  <a:lnTo>
                    <a:pt x="0" y="57"/>
                  </a:lnTo>
                  <a:lnTo>
                    <a:pt x="0" y="65"/>
                  </a:lnTo>
                  <a:lnTo>
                    <a:pt x="0" y="65"/>
                  </a:lnTo>
                  <a:lnTo>
                    <a:pt x="0" y="71"/>
                  </a:lnTo>
                  <a:lnTo>
                    <a:pt x="1" y="78"/>
                  </a:lnTo>
                  <a:lnTo>
                    <a:pt x="3" y="84"/>
                  </a:lnTo>
                  <a:lnTo>
                    <a:pt x="5" y="90"/>
                  </a:lnTo>
                  <a:lnTo>
                    <a:pt x="8" y="95"/>
                  </a:lnTo>
                  <a:lnTo>
                    <a:pt x="11" y="101"/>
                  </a:lnTo>
                  <a:lnTo>
                    <a:pt x="19" y="110"/>
                  </a:lnTo>
                  <a:lnTo>
                    <a:pt x="28" y="119"/>
                  </a:lnTo>
                  <a:lnTo>
                    <a:pt x="33" y="122"/>
                  </a:lnTo>
                  <a:lnTo>
                    <a:pt x="40" y="125"/>
                  </a:lnTo>
                  <a:lnTo>
                    <a:pt x="46" y="127"/>
                  </a:lnTo>
                  <a:lnTo>
                    <a:pt x="52" y="128"/>
                  </a:lnTo>
                  <a:lnTo>
                    <a:pt x="58" y="129"/>
                  </a:lnTo>
                  <a:lnTo>
                    <a:pt x="64" y="130"/>
                  </a:lnTo>
                  <a:lnTo>
                    <a:pt x="64" y="130"/>
                  </a:lnTo>
                  <a:close/>
                </a:path>
              </a:pathLst>
            </a:custGeom>
            <a:solidFill>
              <a:schemeClr val="bg1"/>
            </a:solidFill>
            <a:ln w="6350">
              <a:noFill/>
              <a:round/>
              <a:headEnd/>
              <a:tailEnd/>
            </a:ln>
            <a:extLst/>
          </p:spPr>
          <p:txBody>
            <a:bodyPr vert="horz" wrap="square" lIns="68562" tIns="34281" rIns="68562" bIns="34281" numCol="1" anchor="t" anchorCtr="0" compatLnSpc="1">
              <a:prstTxWarp prst="textNoShape">
                <a:avLst/>
              </a:prstTxWarp>
            </a:bodyPr>
            <a:lstStyle/>
            <a:p>
              <a:pPr defTabSz="514184">
                <a:defRPr/>
              </a:pPr>
              <a:endParaRPr lang="en-US" sz="975" kern="0" dirty="0">
                <a:solidFill>
                  <a:srgbClr val="57B74E"/>
                </a:solidFill>
                <a:ea typeface="ＭＳ Ｐゴシック" charset="0"/>
              </a:endParaRPr>
            </a:p>
          </p:txBody>
        </p:sp>
        <p:sp>
          <p:nvSpPr>
            <p:cNvPr id="121" name="Freeform 235"/>
            <p:cNvSpPr>
              <a:spLocks/>
            </p:cNvSpPr>
            <p:nvPr/>
          </p:nvSpPr>
          <p:spPr bwMode="auto">
            <a:xfrm>
              <a:off x="3462958" y="1899079"/>
              <a:ext cx="21326" cy="20199"/>
            </a:xfrm>
            <a:custGeom>
              <a:avLst/>
              <a:gdLst>
                <a:gd name="T0" fmla="*/ 65 w 130"/>
                <a:gd name="T1" fmla="*/ 0 h 130"/>
                <a:gd name="T2" fmla="*/ 65 w 130"/>
                <a:gd name="T3" fmla="*/ 0 h 130"/>
                <a:gd name="T4" fmla="*/ 58 w 130"/>
                <a:gd name="T5" fmla="*/ 0 h 130"/>
                <a:gd name="T6" fmla="*/ 52 w 130"/>
                <a:gd name="T7" fmla="*/ 1 h 130"/>
                <a:gd name="T8" fmla="*/ 46 w 130"/>
                <a:gd name="T9" fmla="*/ 2 h 130"/>
                <a:gd name="T10" fmla="*/ 40 w 130"/>
                <a:gd name="T11" fmla="*/ 5 h 130"/>
                <a:gd name="T12" fmla="*/ 29 w 130"/>
                <a:gd name="T13" fmla="*/ 11 h 130"/>
                <a:gd name="T14" fmla="*/ 20 w 130"/>
                <a:gd name="T15" fmla="*/ 19 h 130"/>
                <a:gd name="T16" fmla="*/ 12 w 130"/>
                <a:gd name="T17" fmla="*/ 29 h 130"/>
                <a:gd name="T18" fmla="*/ 5 w 130"/>
                <a:gd name="T19" fmla="*/ 39 h 130"/>
                <a:gd name="T20" fmla="*/ 3 w 130"/>
                <a:gd name="T21" fmla="*/ 45 h 130"/>
                <a:gd name="T22" fmla="*/ 1 w 130"/>
                <a:gd name="T23" fmla="*/ 51 h 130"/>
                <a:gd name="T24" fmla="*/ 0 w 130"/>
                <a:gd name="T25" fmla="*/ 57 h 130"/>
                <a:gd name="T26" fmla="*/ 0 w 130"/>
                <a:gd name="T27" fmla="*/ 65 h 130"/>
                <a:gd name="T28" fmla="*/ 0 w 130"/>
                <a:gd name="T29" fmla="*/ 65 h 130"/>
                <a:gd name="T30" fmla="*/ 0 w 130"/>
                <a:gd name="T31" fmla="*/ 71 h 130"/>
                <a:gd name="T32" fmla="*/ 1 w 130"/>
                <a:gd name="T33" fmla="*/ 78 h 130"/>
                <a:gd name="T34" fmla="*/ 3 w 130"/>
                <a:gd name="T35" fmla="*/ 84 h 130"/>
                <a:gd name="T36" fmla="*/ 5 w 130"/>
                <a:gd name="T37" fmla="*/ 90 h 130"/>
                <a:gd name="T38" fmla="*/ 8 w 130"/>
                <a:gd name="T39" fmla="*/ 95 h 130"/>
                <a:gd name="T40" fmla="*/ 12 w 130"/>
                <a:gd name="T41" fmla="*/ 101 h 130"/>
                <a:gd name="T42" fmla="*/ 20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8 h 130"/>
                <a:gd name="T54" fmla="*/ 58 w 130"/>
                <a:gd name="T55" fmla="*/ 129 h 130"/>
                <a:gd name="T56" fmla="*/ 65 w 130"/>
                <a:gd name="T57" fmla="*/ 130 h 130"/>
                <a:gd name="T58" fmla="*/ 65 w 130"/>
                <a:gd name="T59" fmla="*/ 130 h 130"/>
                <a:gd name="T60" fmla="*/ 72 w 130"/>
                <a:gd name="T61" fmla="*/ 129 h 130"/>
                <a:gd name="T62" fmla="*/ 78 w 130"/>
                <a:gd name="T63" fmla="*/ 128 h 130"/>
                <a:gd name="T64" fmla="*/ 84 w 130"/>
                <a:gd name="T65" fmla="*/ 127 h 130"/>
                <a:gd name="T66" fmla="*/ 90 w 130"/>
                <a:gd name="T67" fmla="*/ 125 h 130"/>
                <a:gd name="T68" fmla="*/ 101 w 130"/>
                <a:gd name="T69" fmla="*/ 119 h 130"/>
                <a:gd name="T70" fmla="*/ 110 w 130"/>
                <a:gd name="T71" fmla="*/ 110 h 130"/>
                <a:gd name="T72" fmla="*/ 119 w 130"/>
                <a:gd name="T73" fmla="*/ 101 h 130"/>
                <a:gd name="T74" fmla="*/ 122 w 130"/>
                <a:gd name="T75" fmla="*/ 95 h 130"/>
                <a:gd name="T76" fmla="*/ 125 w 130"/>
                <a:gd name="T77" fmla="*/ 90 h 130"/>
                <a:gd name="T78" fmla="*/ 127 w 130"/>
                <a:gd name="T79" fmla="*/ 84 h 130"/>
                <a:gd name="T80" fmla="*/ 128 w 130"/>
                <a:gd name="T81" fmla="*/ 78 h 130"/>
                <a:gd name="T82" fmla="*/ 129 w 130"/>
                <a:gd name="T83" fmla="*/ 71 h 130"/>
                <a:gd name="T84" fmla="*/ 130 w 130"/>
                <a:gd name="T85" fmla="*/ 65 h 130"/>
                <a:gd name="T86" fmla="*/ 130 w 130"/>
                <a:gd name="T87" fmla="*/ 65 h 130"/>
                <a:gd name="T88" fmla="*/ 129 w 130"/>
                <a:gd name="T89" fmla="*/ 57 h 130"/>
                <a:gd name="T90" fmla="*/ 128 w 130"/>
                <a:gd name="T91" fmla="*/ 51 h 130"/>
                <a:gd name="T92" fmla="*/ 127 w 130"/>
                <a:gd name="T93" fmla="*/ 45 h 130"/>
                <a:gd name="T94" fmla="*/ 125 w 130"/>
                <a:gd name="T95" fmla="*/ 39 h 130"/>
                <a:gd name="T96" fmla="*/ 119 w 130"/>
                <a:gd name="T97" fmla="*/ 29 h 130"/>
                <a:gd name="T98" fmla="*/ 110 w 130"/>
                <a:gd name="T99" fmla="*/ 19 h 130"/>
                <a:gd name="T100" fmla="*/ 101 w 130"/>
                <a:gd name="T101" fmla="*/ 11 h 130"/>
                <a:gd name="T102" fmla="*/ 90 w 130"/>
                <a:gd name="T103" fmla="*/ 5 h 130"/>
                <a:gd name="T104" fmla="*/ 84 w 130"/>
                <a:gd name="T105" fmla="*/ 2 h 130"/>
                <a:gd name="T106" fmla="*/ 78 w 130"/>
                <a:gd name="T107" fmla="*/ 1 h 130"/>
                <a:gd name="T108" fmla="*/ 72 w 130"/>
                <a:gd name="T109" fmla="*/ 0 h 130"/>
                <a:gd name="T110" fmla="*/ 65 w 130"/>
                <a:gd name="T111" fmla="*/ 0 h 130"/>
                <a:gd name="T112" fmla="*/ 65 w 130"/>
                <a:gd name="T11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30">
                  <a:moveTo>
                    <a:pt x="65" y="0"/>
                  </a:moveTo>
                  <a:lnTo>
                    <a:pt x="65" y="0"/>
                  </a:lnTo>
                  <a:lnTo>
                    <a:pt x="58" y="0"/>
                  </a:lnTo>
                  <a:lnTo>
                    <a:pt x="52" y="1"/>
                  </a:lnTo>
                  <a:lnTo>
                    <a:pt x="46"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8" y="95"/>
                  </a:lnTo>
                  <a:lnTo>
                    <a:pt x="12" y="101"/>
                  </a:lnTo>
                  <a:lnTo>
                    <a:pt x="20" y="110"/>
                  </a:lnTo>
                  <a:lnTo>
                    <a:pt x="29" y="119"/>
                  </a:lnTo>
                  <a:lnTo>
                    <a:pt x="34" y="122"/>
                  </a:lnTo>
                  <a:lnTo>
                    <a:pt x="40" y="125"/>
                  </a:lnTo>
                  <a:lnTo>
                    <a:pt x="46" y="127"/>
                  </a:lnTo>
                  <a:lnTo>
                    <a:pt x="52" y="128"/>
                  </a:lnTo>
                  <a:lnTo>
                    <a:pt x="58" y="129"/>
                  </a:lnTo>
                  <a:lnTo>
                    <a:pt x="65" y="130"/>
                  </a:lnTo>
                  <a:lnTo>
                    <a:pt x="65" y="130"/>
                  </a:lnTo>
                  <a:lnTo>
                    <a:pt x="72" y="129"/>
                  </a:lnTo>
                  <a:lnTo>
                    <a:pt x="78" y="128"/>
                  </a:lnTo>
                  <a:lnTo>
                    <a:pt x="84" y="127"/>
                  </a:lnTo>
                  <a:lnTo>
                    <a:pt x="90" y="125"/>
                  </a:lnTo>
                  <a:lnTo>
                    <a:pt x="101" y="119"/>
                  </a:lnTo>
                  <a:lnTo>
                    <a:pt x="110" y="110"/>
                  </a:lnTo>
                  <a:lnTo>
                    <a:pt x="119" y="101"/>
                  </a:lnTo>
                  <a:lnTo>
                    <a:pt x="122" y="95"/>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close/>
                </a:path>
              </a:pathLst>
            </a:custGeom>
            <a:solidFill>
              <a:schemeClr val="bg1"/>
            </a:solidFill>
            <a:ln w="6350">
              <a:noFill/>
              <a:round/>
              <a:headEnd/>
              <a:tailEnd/>
            </a:ln>
            <a:extLst/>
          </p:spPr>
          <p:txBody>
            <a:bodyPr vert="horz" wrap="square" lIns="68562" tIns="34281" rIns="68562" bIns="34281" numCol="1" anchor="t" anchorCtr="0" compatLnSpc="1">
              <a:prstTxWarp prst="textNoShape">
                <a:avLst/>
              </a:prstTxWarp>
            </a:bodyPr>
            <a:lstStyle/>
            <a:p>
              <a:pPr defTabSz="514184">
                <a:defRPr/>
              </a:pPr>
              <a:endParaRPr lang="en-US" sz="975" kern="0" dirty="0">
                <a:solidFill>
                  <a:srgbClr val="57B74E"/>
                </a:solidFill>
                <a:ea typeface="ＭＳ Ｐゴシック" charset="0"/>
              </a:endParaRPr>
            </a:p>
          </p:txBody>
        </p:sp>
        <p:sp>
          <p:nvSpPr>
            <p:cNvPr id="122" name="Rectangle 121"/>
            <p:cNvSpPr/>
            <p:nvPr/>
          </p:nvSpPr>
          <p:spPr>
            <a:xfrm>
              <a:off x="3308348" y="1844446"/>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23" name="Rectangle 122"/>
            <p:cNvSpPr/>
            <p:nvPr/>
          </p:nvSpPr>
          <p:spPr>
            <a:xfrm>
              <a:off x="3430680" y="1844446"/>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24" name="Rectangle 123"/>
            <p:cNvSpPr/>
            <p:nvPr/>
          </p:nvSpPr>
          <p:spPr>
            <a:xfrm>
              <a:off x="3307826" y="1873330"/>
              <a:ext cx="51339" cy="14089"/>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25" name="Rectangle 124"/>
            <p:cNvSpPr/>
            <p:nvPr/>
          </p:nvSpPr>
          <p:spPr>
            <a:xfrm>
              <a:off x="3369253" y="1873330"/>
              <a:ext cx="51339" cy="14089"/>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26" name="Rectangle 125"/>
            <p:cNvSpPr/>
            <p:nvPr/>
          </p:nvSpPr>
          <p:spPr>
            <a:xfrm>
              <a:off x="3345484" y="1844446"/>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27" name="Rectangle 126"/>
            <p:cNvSpPr/>
            <p:nvPr/>
          </p:nvSpPr>
          <p:spPr>
            <a:xfrm>
              <a:off x="3373883" y="1844446"/>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28" name="Rectangle 127"/>
            <p:cNvSpPr/>
            <p:nvPr/>
          </p:nvSpPr>
          <p:spPr>
            <a:xfrm>
              <a:off x="3402282" y="1844442"/>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29" name="Rectangle 128"/>
            <p:cNvSpPr/>
            <p:nvPr/>
          </p:nvSpPr>
          <p:spPr>
            <a:xfrm>
              <a:off x="3307828" y="1902387"/>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30" name="Rectangle 129"/>
            <p:cNvSpPr/>
            <p:nvPr/>
          </p:nvSpPr>
          <p:spPr>
            <a:xfrm>
              <a:off x="3430158" y="1902387"/>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31" name="Rectangle 130"/>
            <p:cNvSpPr/>
            <p:nvPr/>
          </p:nvSpPr>
          <p:spPr>
            <a:xfrm>
              <a:off x="3344962" y="1902387"/>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32" name="Rectangle 131"/>
            <p:cNvSpPr/>
            <p:nvPr/>
          </p:nvSpPr>
          <p:spPr>
            <a:xfrm>
              <a:off x="3373361" y="1902387"/>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33" name="Rectangle 132"/>
            <p:cNvSpPr/>
            <p:nvPr/>
          </p:nvSpPr>
          <p:spPr>
            <a:xfrm>
              <a:off x="3401760" y="1902387"/>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34" name="Rectangle 133"/>
            <p:cNvSpPr/>
            <p:nvPr/>
          </p:nvSpPr>
          <p:spPr>
            <a:xfrm>
              <a:off x="3307828" y="1960894"/>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35" name="Rectangle 134"/>
            <p:cNvSpPr/>
            <p:nvPr/>
          </p:nvSpPr>
          <p:spPr>
            <a:xfrm>
              <a:off x="3430159" y="1960894"/>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36" name="Rectangle 135"/>
            <p:cNvSpPr/>
            <p:nvPr/>
          </p:nvSpPr>
          <p:spPr>
            <a:xfrm>
              <a:off x="3344964" y="1960894"/>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37" name="Rectangle 136"/>
            <p:cNvSpPr/>
            <p:nvPr/>
          </p:nvSpPr>
          <p:spPr>
            <a:xfrm>
              <a:off x="3373361" y="1960892"/>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38" name="Rectangle 137"/>
            <p:cNvSpPr/>
            <p:nvPr/>
          </p:nvSpPr>
          <p:spPr>
            <a:xfrm>
              <a:off x="3401760" y="1960892"/>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39" name="Rectangle 138"/>
            <p:cNvSpPr/>
            <p:nvPr/>
          </p:nvSpPr>
          <p:spPr>
            <a:xfrm>
              <a:off x="3430681" y="1873344"/>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40" name="Rectangle 139"/>
            <p:cNvSpPr/>
            <p:nvPr/>
          </p:nvSpPr>
          <p:spPr>
            <a:xfrm>
              <a:off x="3307824" y="1926843"/>
              <a:ext cx="51339" cy="14089"/>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41" name="Rectangle 140"/>
            <p:cNvSpPr/>
            <p:nvPr/>
          </p:nvSpPr>
          <p:spPr>
            <a:xfrm>
              <a:off x="3369246" y="1926837"/>
              <a:ext cx="51339" cy="14089"/>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42" name="Rectangle 141"/>
            <p:cNvSpPr/>
            <p:nvPr/>
          </p:nvSpPr>
          <p:spPr>
            <a:xfrm>
              <a:off x="3430679" y="1926851"/>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43" name="Rectangle 142"/>
            <p:cNvSpPr/>
            <p:nvPr/>
          </p:nvSpPr>
          <p:spPr>
            <a:xfrm>
              <a:off x="3482934" y="2008479"/>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44" name="Rectangle 143"/>
            <p:cNvSpPr/>
            <p:nvPr/>
          </p:nvSpPr>
          <p:spPr>
            <a:xfrm>
              <a:off x="3605267" y="2008479"/>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45" name="Rectangle 144"/>
            <p:cNvSpPr/>
            <p:nvPr/>
          </p:nvSpPr>
          <p:spPr>
            <a:xfrm>
              <a:off x="3482414" y="2037363"/>
              <a:ext cx="51339" cy="14089"/>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46" name="Rectangle 145"/>
            <p:cNvSpPr/>
            <p:nvPr/>
          </p:nvSpPr>
          <p:spPr>
            <a:xfrm>
              <a:off x="3543840" y="2037363"/>
              <a:ext cx="51339" cy="14089"/>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47" name="Rectangle 146"/>
            <p:cNvSpPr/>
            <p:nvPr/>
          </p:nvSpPr>
          <p:spPr>
            <a:xfrm>
              <a:off x="3520070" y="2008479"/>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48" name="Rectangle 147"/>
            <p:cNvSpPr/>
            <p:nvPr/>
          </p:nvSpPr>
          <p:spPr>
            <a:xfrm>
              <a:off x="3548469" y="2008479"/>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49" name="Rectangle 148"/>
            <p:cNvSpPr/>
            <p:nvPr/>
          </p:nvSpPr>
          <p:spPr>
            <a:xfrm>
              <a:off x="3576868" y="2008473"/>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50" name="Rectangle 149"/>
            <p:cNvSpPr/>
            <p:nvPr/>
          </p:nvSpPr>
          <p:spPr>
            <a:xfrm>
              <a:off x="3482414" y="2066417"/>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51" name="Rectangle 150"/>
            <p:cNvSpPr/>
            <p:nvPr/>
          </p:nvSpPr>
          <p:spPr>
            <a:xfrm>
              <a:off x="3604745" y="2066417"/>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52" name="Rectangle 151"/>
            <p:cNvSpPr/>
            <p:nvPr/>
          </p:nvSpPr>
          <p:spPr>
            <a:xfrm>
              <a:off x="3519550" y="2066417"/>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53" name="Rectangle 152"/>
            <p:cNvSpPr/>
            <p:nvPr/>
          </p:nvSpPr>
          <p:spPr>
            <a:xfrm>
              <a:off x="3547948" y="2066417"/>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54" name="Rectangle 153"/>
            <p:cNvSpPr/>
            <p:nvPr/>
          </p:nvSpPr>
          <p:spPr>
            <a:xfrm>
              <a:off x="3576347" y="2066417"/>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55" name="Rectangle 154"/>
            <p:cNvSpPr/>
            <p:nvPr/>
          </p:nvSpPr>
          <p:spPr>
            <a:xfrm>
              <a:off x="3482410" y="2124923"/>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56" name="Rectangle 155"/>
            <p:cNvSpPr/>
            <p:nvPr/>
          </p:nvSpPr>
          <p:spPr>
            <a:xfrm>
              <a:off x="3604743" y="2124926"/>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57" name="Rectangle 156"/>
            <p:cNvSpPr/>
            <p:nvPr/>
          </p:nvSpPr>
          <p:spPr>
            <a:xfrm>
              <a:off x="3519547" y="2124926"/>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58" name="Rectangle 157"/>
            <p:cNvSpPr/>
            <p:nvPr/>
          </p:nvSpPr>
          <p:spPr>
            <a:xfrm>
              <a:off x="3547945" y="2124926"/>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59" name="Rectangle 158"/>
            <p:cNvSpPr/>
            <p:nvPr/>
          </p:nvSpPr>
          <p:spPr>
            <a:xfrm>
              <a:off x="3576344" y="2124931"/>
              <a:ext cx="13679" cy="1367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60" name="Rectangle 159"/>
            <p:cNvSpPr/>
            <p:nvPr/>
          </p:nvSpPr>
          <p:spPr>
            <a:xfrm>
              <a:off x="3605263" y="2037387"/>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61" name="Rectangle 160"/>
            <p:cNvSpPr/>
            <p:nvPr/>
          </p:nvSpPr>
          <p:spPr>
            <a:xfrm>
              <a:off x="3482420" y="2090886"/>
              <a:ext cx="51339" cy="14089"/>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62" name="Rectangle 161"/>
            <p:cNvSpPr/>
            <p:nvPr/>
          </p:nvSpPr>
          <p:spPr>
            <a:xfrm>
              <a:off x="3543829" y="2090902"/>
              <a:ext cx="51339" cy="14089"/>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sp>
          <p:nvSpPr>
            <p:cNvPr id="163" name="Rectangle 162"/>
            <p:cNvSpPr/>
            <p:nvPr/>
          </p:nvSpPr>
          <p:spPr>
            <a:xfrm>
              <a:off x="3605268" y="2090849"/>
              <a:ext cx="22416" cy="1407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75" dirty="0">
                <a:solidFill>
                  <a:srgbClr val="57B74E"/>
                </a:solidFill>
              </a:endParaRPr>
            </a:p>
          </p:txBody>
        </p:sp>
      </p:grpSp>
      <p:sp>
        <p:nvSpPr>
          <p:cNvPr id="164" name="Freeform 411"/>
          <p:cNvSpPr>
            <a:spLocks noChangeAspect="1" noEditPoints="1"/>
          </p:cNvSpPr>
          <p:nvPr/>
        </p:nvSpPr>
        <p:spPr bwMode="auto">
          <a:xfrm>
            <a:off x="342506" y="1792198"/>
            <a:ext cx="379897" cy="379897"/>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514406"/>
            <a:endParaRPr lang="en-US">
              <a:solidFill>
                <a:srgbClr val="676767"/>
              </a:solidFill>
              <a:ea typeface="ＭＳ Ｐゴシック" charset="0"/>
            </a:endParaRPr>
          </a:p>
        </p:txBody>
      </p:sp>
      <p:sp>
        <p:nvSpPr>
          <p:cNvPr id="87" name="Rectangle 86"/>
          <p:cNvSpPr/>
          <p:nvPr/>
        </p:nvSpPr>
        <p:spPr>
          <a:xfrm>
            <a:off x="279060" y="4140136"/>
            <a:ext cx="8423279" cy="76924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859" tIns="91430" rIns="91430" bIns="91430" rtlCol="0" anchor="ctr"/>
          <a:lstStyle/>
          <a:p>
            <a:pPr defTabSz="685772"/>
            <a:endParaRPr lang="en-US" sz="2000" dirty="0">
              <a:solidFill>
                <a:srgbClr val="2968AF"/>
              </a:solidFill>
            </a:endParaRPr>
          </a:p>
        </p:txBody>
      </p:sp>
      <p:cxnSp>
        <p:nvCxnSpPr>
          <p:cNvPr id="88" name="Straight Connector 87"/>
          <p:cNvCxnSpPr/>
          <p:nvPr/>
        </p:nvCxnSpPr>
        <p:spPr>
          <a:xfrm>
            <a:off x="1108022" y="4195246"/>
            <a:ext cx="0" cy="671092"/>
          </a:xfrm>
          <a:prstGeom prst="line">
            <a:avLst/>
          </a:prstGeom>
          <a:ln>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89" name="Trapezoid 88"/>
          <p:cNvSpPr/>
          <p:nvPr/>
        </p:nvSpPr>
        <p:spPr>
          <a:xfrm rot="16200000">
            <a:off x="-148615" y="4454023"/>
            <a:ext cx="769241" cy="141473"/>
          </a:xfrm>
          <a:prstGeom prst="trapezoid">
            <a:avLst>
              <a:gd name="adj" fmla="val 69803"/>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dirty="0">
              <a:solidFill>
                <a:srgbClr val="FFFFFF"/>
              </a:solidFill>
            </a:endParaRPr>
          </a:p>
        </p:txBody>
      </p:sp>
      <p:sp>
        <p:nvSpPr>
          <p:cNvPr id="97" name="Round Same Side Corner Rectangle 96"/>
          <p:cNvSpPr/>
          <p:nvPr/>
        </p:nvSpPr>
        <p:spPr>
          <a:xfrm rot="5400000">
            <a:off x="276254" y="4123881"/>
            <a:ext cx="577756" cy="799730"/>
          </a:xfrm>
          <a:prstGeom prst="round2SameRect">
            <a:avLst>
              <a:gd name="adj1" fmla="val 50000"/>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30" tIns="45715" rIns="91430"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sz="1200" dirty="0">
              <a:solidFill>
                <a:srgbClr val="FFFFFF"/>
              </a:solidFill>
            </a:endParaRPr>
          </a:p>
        </p:txBody>
      </p:sp>
      <p:sp>
        <p:nvSpPr>
          <p:cNvPr id="98" name="TextBox 97"/>
          <p:cNvSpPr txBox="1"/>
          <p:nvPr/>
        </p:nvSpPr>
        <p:spPr>
          <a:xfrm>
            <a:off x="1187904" y="4158468"/>
            <a:ext cx="7514435" cy="923330"/>
          </a:xfrm>
          <a:prstGeom prst="rect">
            <a:avLst/>
          </a:prstGeom>
          <a:noFill/>
        </p:spPr>
        <p:txBody>
          <a:bodyPr wrap="square" rtlCol="0">
            <a:spAutoFit/>
          </a:bodyPr>
          <a:lstStyle/>
          <a:p>
            <a:pPr defTabSz="685783"/>
            <a:r>
              <a:rPr lang="ja-JP" altLang="en-US" dirty="0" smtClean="0">
                <a:solidFill>
                  <a:srgbClr val="676767"/>
                </a:solidFill>
                <a:ea typeface="ＭＳ Ｐゴシック" charset="0"/>
              </a:rPr>
              <a:t>コマンドラインの可視化</a:t>
            </a:r>
            <a:endParaRPr lang="en-US" dirty="0">
              <a:solidFill>
                <a:srgbClr val="676767"/>
              </a:solidFill>
              <a:ea typeface="ＭＳ Ｐゴシック" charset="0"/>
            </a:endParaRPr>
          </a:p>
          <a:p>
            <a:pPr defTabSz="685783"/>
            <a:r>
              <a:rPr lang="en-US" sz="900" dirty="0">
                <a:solidFill>
                  <a:srgbClr val="676767"/>
                </a:solidFill>
                <a:ea typeface="ＭＳ Ｐゴシック" charset="0"/>
              </a:rPr>
              <a:t>Get visibility into what command lines arguments are used to launch executables to determine if legitimate applications, including Windows utilities, are being used for malicious purposes. For instance, see if </a:t>
            </a:r>
            <a:r>
              <a:rPr lang="en-US" sz="900" dirty="0" err="1">
                <a:solidFill>
                  <a:srgbClr val="676767"/>
                </a:solidFill>
                <a:ea typeface="ＭＳ Ｐゴシック" charset="0"/>
              </a:rPr>
              <a:t>vssadmin</a:t>
            </a:r>
            <a:r>
              <a:rPr lang="en-US" sz="900" dirty="0">
                <a:solidFill>
                  <a:srgbClr val="676767"/>
                </a:solidFill>
                <a:ea typeface="ＭＳ Ｐゴシック" charset="0"/>
              </a:rPr>
              <a:t> is being used to delete shadow copies or disable safe boots; see PowerShell-based exploits; see into privilege escalation, modifications of access control lists (ACLs), and attempts to enumerate systems. </a:t>
            </a:r>
          </a:p>
          <a:p>
            <a:pPr defTabSz="685783"/>
            <a:endParaRPr lang="en-US" sz="900" dirty="0">
              <a:solidFill>
                <a:srgbClr val="676767"/>
              </a:solidFill>
              <a:ea typeface="ＭＳ Ｐゴシック" charset="0"/>
            </a:endParaRPr>
          </a:p>
        </p:txBody>
      </p:sp>
      <p:sp>
        <p:nvSpPr>
          <p:cNvPr id="99" name="Freeform 22"/>
          <p:cNvSpPr>
            <a:spLocks noEditPoints="1"/>
          </p:cNvSpPr>
          <p:nvPr/>
        </p:nvSpPr>
        <p:spPr bwMode="auto">
          <a:xfrm>
            <a:off x="311628" y="4328251"/>
            <a:ext cx="450310" cy="408719"/>
          </a:xfrm>
          <a:custGeom>
            <a:avLst/>
            <a:gdLst>
              <a:gd name="T0" fmla="*/ 28 w 399"/>
              <a:gd name="T1" fmla="*/ 1 h 362"/>
              <a:gd name="T2" fmla="*/ 33 w 399"/>
              <a:gd name="T3" fmla="*/ 69 h 362"/>
              <a:gd name="T4" fmla="*/ 21 w 399"/>
              <a:gd name="T5" fmla="*/ 15 h 362"/>
              <a:gd name="T6" fmla="*/ 6 w 399"/>
              <a:gd name="T7" fmla="*/ 13 h 362"/>
              <a:gd name="T8" fmla="*/ 83 w 399"/>
              <a:gd name="T9" fmla="*/ 70 h 362"/>
              <a:gd name="T10" fmla="*/ 93 w 399"/>
              <a:gd name="T11" fmla="*/ 35 h 362"/>
              <a:gd name="T12" fmla="*/ 128 w 399"/>
              <a:gd name="T13" fmla="*/ 20 h 362"/>
              <a:gd name="T14" fmla="*/ 137 w 399"/>
              <a:gd name="T15" fmla="*/ 55 h 362"/>
              <a:gd name="T16" fmla="*/ 144 w 399"/>
              <a:gd name="T17" fmla="*/ 1 h 362"/>
              <a:gd name="T18" fmla="*/ 123 w 399"/>
              <a:gd name="T19" fmla="*/ 18 h 362"/>
              <a:gd name="T20" fmla="*/ 195 w 399"/>
              <a:gd name="T21" fmla="*/ 15 h 362"/>
              <a:gd name="T22" fmla="*/ 211 w 399"/>
              <a:gd name="T23" fmla="*/ 5 h 362"/>
              <a:gd name="T24" fmla="*/ 183 w 399"/>
              <a:gd name="T25" fmla="*/ 8 h 362"/>
              <a:gd name="T26" fmla="*/ 267 w 399"/>
              <a:gd name="T27" fmla="*/ 25 h 362"/>
              <a:gd name="T28" fmla="*/ 249 w 399"/>
              <a:gd name="T29" fmla="*/ 21 h 362"/>
              <a:gd name="T30" fmla="*/ 399 w 399"/>
              <a:gd name="T31" fmla="*/ 35 h 362"/>
              <a:gd name="T32" fmla="*/ 374 w 399"/>
              <a:gd name="T33" fmla="*/ 58 h 362"/>
              <a:gd name="T34" fmla="*/ 7 w 399"/>
              <a:gd name="T35" fmla="*/ 143 h 362"/>
              <a:gd name="T36" fmla="*/ 21 w 399"/>
              <a:gd name="T37" fmla="*/ 145 h 362"/>
              <a:gd name="T38" fmla="*/ 37 w 399"/>
              <a:gd name="T39" fmla="*/ 191 h 362"/>
              <a:gd name="T40" fmla="*/ 20 w 399"/>
              <a:gd name="T41" fmla="*/ 128 h 362"/>
              <a:gd name="T42" fmla="*/ 83 w 399"/>
              <a:gd name="T43" fmla="*/ 196 h 362"/>
              <a:gd name="T44" fmla="*/ 74 w 399"/>
              <a:gd name="T45" fmla="*/ 161 h 362"/>
              <a:gd name="T46" fmla="*/ 94 w 399"/>
              <a:gd name="T47" fmla="*/ 128 h 362"/>
              <a:gd name="T48" fmla="*/ 165 w 399"/>
              <a:gd name="T49" fmla="*/ 178 h 362"/>
              <a:gd name="T50" fmla="*/ 207 w 399"/>
              <a:gd name="T51" fmla="*/ 127 h 362"/>
              <a:gd name="T52" fmla="*/ 180 w 399"/>
              <a:gd name="T53" fmla="*/ 139 h 362"/>
              <a:gd name="T54" fmla="*/ 195 w 399"/>
              <a:gd name="T55" fmla="*/ 141 h 362"/>
              <a:gd name="T56" fmla="*/ 207 w 399"/>
              <a:gd name="T57" fmla="*/ 195 h 362"/>
              <a:gd name="T58" fmla="*/ 283 w 399"/>
              <a:gd name="T59" fmla="*/ 160 h 362"/>
              <a:gd name="T60" fmla="*/ 283 w 399"/>
              <a:gd name="T61" fmla="*/ 160 h 362"/>
              <a:gd name="T62" fmla="*/ 258 w 399"/>
              <a:gd name="T63" fmla="*/ 184 h 362"/>
              <a:gd name="T64" fmla="*/ 366 w 399"/>
              <a:gd name="T65" fmla="*/ 144 h 362"/>
              <a:gd name="T66" fmla="*/ 366 w 399"/>
              <a:gd name="T67" fmla="*/ 176 h 362"/>
              <a:gd name="T68" fmla="*/ 374 w 399"/>
              <a:gd name="T69" fmla="*/ 125 h 362"/>
              <a:gd name="T70" fmla="*/ 26 w 399"/>
              <a:gd name="T71" fmla="*/ 251 h 362"/>
              <a:gd name="T72" fmla="*/ 16 w 399"/>
              <a:gd name="T73" fmla="*/ 286 h 362"/>
              <a:gd name="T74" fmla="*/ 141 w 399"/>
              <a:gd name="T75" fmla="*/ 320 h 362"/>
              <a:gd name="T76" fmla="*/ 137 w 399"/>
              <a:gd name="T77" fmla="*/ 311 h 362"/>
              <a:gd name="T78" fmla="*/ 174 w 399"/>
              <a:gd name="T79" fmla="*/ 285 h 362"/>
              <a:gd name="T80" fmla="*/ 209 w 399"/>
              <a:gd name="T81" fmla="*/ 295 h 362"/>
              <a:gd name="T82" fmla="*/ 265 w 399"/>
              <a:gd name="T83" fmla="*/ 320 h 362"/>
              <a:gd name="T84" fmla="*/ 253 w 399"/>
              <a:gd name="T85" fmla="*/ 316 h 362"/>
              <a:gd name="T86" fmla="*/ 311 w 399"/>
              <a:gd name="T87" fmla="*/ 316 h 362"/>
              <a:gd name="T88" fmla="*/ 327 w 399"/>
              <a:gd name="T89" fmla="*/ 256 h 362"/>
              <a:gd name="T90" fmla="*/ 373 w 399"/>
              <a:gd name="T91" fmla="*/ 321 h 362"/>
              <a:gd name="T92" fmla="*/ 383 w 399"/>
              <a:gd name="T93" fmla="*/ 286 h 362"/>
              <a:gd name="T94" fmla="*/ 383 w 399"/>
              <a:gd name="T95" fmla="*/ 286 h 362"/>
              <a:gd name="T96" fmla="*/ 71 w 399"/>
              <a:gd name="T97" fmla="*/ 354 h 362"/>
              <a:gd name="T98" fmla="*/ 125 w 399"/>
              <a:gd name="T99" fmla="*/ 223 h 362"/>
              <a:gd name="T100" fmla="*/ 315 w 399"/>
              <a:gd name="T101" fmla="*/ 245 h 362"/>
              <a:gd name="T102" fmla="*/ 170 w 399"/>
              <a:gd name="T103" fmla="*/ 100 h 362"/>
              <a:gd name="T104" fmla="*/ 312 w 399"/>
              <a:gd name="T105" fmla="*/ 158 h 362"/>
              <a:gd name="T106" fmla="*/ 311 w 399"/>
              <a:gd name="T107" fmla="*/ 15 h 362"/>
              <a:gd name="T108" fmla="*/ 327 w 399"/>
              <a:gd name="T109" fmla="*/ 61 h 362"/>
              <a:gd name="T110" fmla="*/ 310 w 399"/>
              <a:gd name="T111"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9" h="362">
                <a:moveTo>
                  <a:pt x="6" y="13"/>
                </a:moveTo>
                <a:cubicBezTo>
                  <a:pt x="6" y="11"/>
                  <a:pt x="7" y="9"/>
                  <a:pt x="9" y="8"/>
                </a:cubicBezTo>
                <a:cubicBezTo>
                  <a:pt x="20" y="3"/>
                  <a:pt x="20" y="3"/>
                  <a:pt x="20" y="3"/>
                </a:cubicBezTo>
                <a:cubicBezTo>
                  <a:pt x="22" y="2"/>
                  <a:pt x="25" y="1"/>
                  <a:pt x="28" y="1"/>
                </a:cubicBezTo>
                <a:cubicBezTo>
                  <a:pt x="33" y="1"/>
                  <a:pt x="33" y="1"/>
                  <a:pt x="33" y="1"/>
                </a:cubicBezTo>
                <a:cubicBezTo>
                  <a:pt x="35" y="1"/>
                  <a:pt x="37" y="3"/>
                  <a:pt x="37" y="5"/>
                </a:cubicBezTo>
                <a:cubicBezTo>
                  <a:pt x="37" y="65"/>
                  <a:pt x="37" y="65"/>
                  <a:pt x="37" y="65"/>
                </a:cubicBezTo>
                <a:cubicBezTo>
                  <a:pt x="37" y="67"/>
                  <a:pt x="35" y="69"/>
                  <a:pt x="33" y="69"/>
                </a:cubicBezTo>
                <a:cubicBezTo>
                  <a:pt x="25" y="69"/>
                  <a:pt x="25" y="69"/>
                  <a:pt x="25" y="69"/>
                </a:cubicBezTo>
                <a:cubicBezTo>
                  <a:pt x="23" y="69"/>
                  <a:pt x="21" y="67"/>
                  <a:pt x="21" y="65"/>
                </a:cubicBezTo>
                <a:cubicBezTo>
                  <a:pt x="21" y="19"/>
                  <a:pt x="21" y="19"/>
                  <a:pt x="21" y="19"/>
                </a:cubicBezTo>
                <a:cubicBezTo>
                  <a:pt x="21" y="17"/>
                  <a:pt x="21" y="15"/>
                  <a:pt x="21" y="15"/>
                </a:cubicBezTo>
                <a:cubicBezTo>
                  <a:pt x="21" y="15"/>
                  <a:pt x="19" y="16"/>
                  <a:pt x="18" y="17"/>
                </a:cubicBezTo>
                <a:cubicBezTo>
                  <a:pt x="12" y="20"/>
                  <a:pt x="12" y="20"/>
                  <a:pt x="12" y="20"/>
                </a:cubicBezTo>
                <a:cubicBezTo>
                  <a:pt x="10" y="21"/>
                  <a:pt x="8" y="20"/>
                  <a:pt x="7" y="18"/>
                </a:cubicBezTo>
                <a:lnTo>
                  <a:pt x="6" y="13"/>
                </a:lnTo>
                <a:close/>
                <a:moveTo>
                  <a:pt x="58" y="35"/>
                </a:moveTo>
                <a:cubicBezTo>
                  <a:pt x="58" y="16"/>
                  <a:pt x="66" y="0"/>
                  <a:pt x="84" y="0"/>
                </a:cubicBezTo>
                <a:cubicBezTo>
                  <a:pt x="102" y="0"/>
                  <a:pt x="109" y="16"/>
                  <a:pt x="109" y="35"/>
                </a:cubicBezTo>
                <a:cubicBezTo>
                  <a:pt x="109" y="56"/>
                  <a:pt x="101" y="70"/>
                  <a:pt x="83" y="70"/>
                </a:cubicBezTo>
                <a:cubicBezTo>
                  <a:pt x="66" y="70"/>
                  <a:pt x="58" y="55"/>
                  <a:pt x="58" y="35"/>
                </a:cubicBezTo>
                <a:close/>
                <a:moveTo>
                  <a:pt x="74" y="35"/>
                </a:moveTo>
                <a:cubicBezTo>
                  <a:pt x="74" y="51"/>
                  <a:pt x="78" y="58"/>
                  <a:pt x="84" y="58"/>
                </a:cubicBezTo>
                <a:cubicBezTo>
                  <a:pt x="90" y="58"/>
                  <a:pt x="93" y="51"/>
                  <a:pt x="93" y="35"/>
                </a:cubicBezTo>
                <a:cubicBezTo>
                  <a:pt x="93" y="20"/>
                  <a:pt x="90" y="12"/>
                  <a:pt x="84" y="12"/>
                </a:cubicBezTo>
                <a:cubicBezTo>
                  <a:pt x="78" y="12"/>
                  <a:pt x="74" y="20"/>
                  <a:pt x="74" y="35"/>
                </a:cubicBezTo>
                <a:close/>
                <a:moveTo>
                  <a:pt x="123" y="18"/>
                </a:moveTo>
                <a:cubicBezTo>
                  <a:pt x="124" y="20"/>
                  <a:pt x="126" y="21"/>
                  <a:pt x="128" y="20"/>
                </a:cubicBezTo>
                <a:cubicBezTo>
                  <a:pt x="134" y="17"/>
                  <a:pt x="134" y="17"/>
                  <a:pt x="134" y="17"/>
                </a:cubicBezTo>
                <a:cubicBezTo>
                  <a:pt x="135" y="16"/>
                  <a:pt x="137" y="15"/>
                  <a:pt x="137" y="15"/>
                </a:cubicBezTo>
                <a:cubicBezTo>
                  <a:pt x="137" y="15"/>
                  <a:pt x="137" y="17"/>
                  <a:pt x="137" y="19"/>
                </a:cubicBezTo>
                <a:cubicBezTo>
                  <a:pt x="137" y="55"/>
                  <a:pt x="137" y="55"/>
                  <a:pt x="137" y="55"/>
                </a:cubicBezTo>
                <a:cubicBezTo>
                  <a:pt x="142" y="50"/>
                  <a:pt x="147" y="46"/>
                  <a:pt x="153" y="43"/>
                </a:cubicBezTo>
                <a:cubicBezTo>
                  <a:pt x="153" y="5"/>
                  <a:pt x="153" y="5"/>
                  <a:pt x="153" y="5"/>
                </a:cubicBezTo>
                <a:cubicBezTo>
                  <a:pt x="153" y="3"/>
                  <a:pt x="151" y="1"/>
                  <a:pt x="149" y="1"/>
                </a:cubicBezTo>
                <a:cubicBezTo>
                  <a:pt x="144" y="1"/>
                  <a:pt x="144" y="1"/>
                  <a:pt x="144" y="1"/>
                </a:cubicBezTo>
                <a:cubicBezTo>
                  <a:pt x="141" y="1"/>
                  <a:pt x="138" y="2"/>
                  <a:pt x="136" y="3"/>
                </a:cubicBezTo>
                <a:cubicBezTo>
                  <a:pt x="125" y="8"/>
                  <a:pt x="125" y="8"/>
                  <a:pt x="125" y="8"/>
                </a:cubicBezTo>
                <a:cubicBezTo>
                  <a:pt x="123" y="9"/>
                  <a:pt x="122" y="11"/>
                  <a:pt x="122" y="13"/>
                </a:cubicBezTo>
                <a:lnTo>
                  <a:pt x="123" y="18"/>
                </a:lnTo>
                <a:close/>
                <a:moveTo>
                  <a:pt x="181" y="18"/>
                </a:moveTo>
                <a:cubicBezTo>
                  <a:pt x="182" y="20"/>
                  <a:pt x="184" y="21"/>
                  <a:pt x="186" y="20"/>
                </a:cubicBezTo>
                <a:cubicBezTo>
                  <a:pt x="192" y="17"/>
                  <a:pt x="192" y="17"/>
                  <a:pt x="192" y="17"/>
                </a:cubicBezTo>
                <a:cubicBezTo>
                  <a:pt x="194" y="16"/>
                  <a:pt x="195" y="15"/>
                  <a:pt x="195" y="15"/>
                </a:cubicBezTo>
                <a:cubicBezTo>
                  <a:pt x="195" y="15"/>
                  <a:pt x="195" y="17"/>
                  <a:pt x="195" y="19"/>
                </a:cubicBezTo>
                <a:cubicBezTo>
                  <a:pt x="195" y="24"/>
                  <a:pt x="195" y="24"/>
                  <a:pt x="195" y="24"/>
                </a:cubicBezTo>
                <a:cubicBezTo>
                  <a:pt x="200" y="23"/>
                  <a:pt x="206" y="22"/>
                  <a:pt x="211" y="21"/>
                </a:cubicBezTo>
                <a:cubicBezTo>
                  <a:pt x="211" y="5"/>
                  <a:pt x="211" y="5"/>
                  <a:pt x="211" y="5"/>
                </a:cubicBezTo>
                <a:cubicBezTo>
                  <a:pt x="211" y="3"/>
                  <a:pt x="209" y="1"/>
                  <a:pt x="207" y="1"/>
                </a:cubicBezTo>
                <a:cubicBezTo>
                  <a:pt x="202" y="1"/>
                  <a:pt x="202" y="1"/>
                  <a:pt x="202" y="1"/>
                </a:cubicBezTo>
                <a:cubicBezTo>
                  <a:pt x="199" y="1"/>
                  <a:pt x="196" y="2"/>
                  <a:pt x="194" y="3"/>
                </a:cubicBezTo>
                <a:cubicBezTo>
                  <a:pt x="183" y="8"/>
                  <a:pt x="183" y="8"/>
                  <a:pt x="183" y="8"/>
                </a:cubicBezTo>
                <a:cubicBezTo>
                  <a:pt x="181" y="9"/>
                  <a:pt x="180" y="11"/>
                  <a:pt x="180" y="13"/>
                </a:cubicBezTo>
                <a:lnTo>
                  <a:pt x="181" y="18"/>
                </a:lnTo>
                <a:close/>
                <a:moveTo>
                  <a:pt x="258" y="12"/>
                </a:moveTo>
                <a:cubicBezTo>
                  <a:pt x="263" y="12"/>
                  <a:pt x="266" y="17"/>
                  <a:pt x="267" y="25"/>
                </a:cubicBezTo>
                <a:cubicBezTo>
                  <a:pt x="272" y="27"/>
                  <a:pt x="278" y="29"/>
                  <a:pt x="283" y="31"/>
                </a:cubicBezTo>
                <a:cubicBezTo>
                  <a:pt x="282" y="14"/>
                  <a:pt x="275" y="0"/>
                  <a:pt x="258" y="0"/>
                </a:cubicBezTo>
                <a:cubicBezTo>
                  <a:pt x="245" y="0"/>
                  <a:pt x="237" y="8"/>
                  <a:pt x="234" y="20"/>
                </a:cubicBezTo>
                <a:cubicBezTo>
                  <a:pt x="239" y="20"/>
                  <a:pt x="244" y="21"/>
                  <a:pt x="249" y="21"/>
                </a:cubicBezTo>
                <a:cubicBezTo>
                  <a:pt x="251" y="15"/>
                  <a:pt x="254" y="12"/>
                  <a:pt x="258" y="12"/>
                </a:cubicBezTo>
                <a:close/>
                <a:moveTo>
                  <a:pt x="348" y="35"/>
                </a:moveTo>
                <a:cubicBezTo>
                  <a:pt x="348" y="16"/>
                  <a:pt x="356" y="0"/>
                  <a:pt x="374" y="0"/>
                </a:cubicBezTo>
                <a:cubicBezTo>
                  <a:pt x="392" y="0"/>
                  <a:pt x="399" y="16"/>
                  <a:pt x="399" y="35"/>
                </a:cubicBezTo>
                <a:cubicBezTo>
                  <a:pt x="399" y="56"/>
                  <a:pt x="391" y="70"/>
                  <a:pt x="373" y="70"/>
                </a:cubicBezTo>
                <a:cubicBezTo>
                  <a:pt x="356" y="70"/>
                  <a:pt x="348" y="55"/>
                  <a:pt x="348" y="35"/>
                </a:cubicBezTo>
                <a:close/>
                <a:moveTo>
                  <a:pt x="364" y="35"/>
                </a:moveTo>
                <a:cubicBezTo>
                  <a:pt x="364" y="51"/>
                  <a:pt x="368" y="58"/>
                  <a:pt x="374" y="58"/>
                </a:cubicBezTo>
                <a:cubicBezTo>
                  <a:pt x="380" y="58"/>
                  <a:pt x="383" y="51"/>
                  <a:pt x="383" y="35"/>
                </a:cubicBezTo>
                <a:cubicBezTo>
                  <a:pt x="383" y="20"/>
                  <a:pt x="380" y="12"/>
                  <a:pt x="374" y="12"/>
                </a:cubicBezTo>
                <a:cubicBezTo>
                  <a:pt x="368" y="12"/>
                  <a:pt x="364" y="20"/>
                  <a:pt x="364" y="35"/>
                </a:cubicBezTo>
                <a:close/>
                <a:moveTo>
                  <a:pt x="7" y="143"/>
                </a:moveTo>
                <a:cubicBezTo>
                  <a:pt x="8" y="145"/>
                  <a:pt x="10" y="146"/>
                  <a:pt x="12" y="145"/>
                </a:cubicBezTo>
                <a:cubicBezTo>
                  <a:pt x="18" y="142"/>
                  <a:pt x="18" y="142"/>
                  <a:pt x="18" y="142"/>
                </a:cubicBezTo>
                <a:cubicBezTo>
                  <a:pt x="19" y="142"/>
                  <a:pt x="21" y="141"/>
                  <a:pt x="21" y="141"/>
                </a:cubicBezTo>
                <a:cubicBezTo>
                  <a:pt x="21" y="141"/>
                  <a:pt x="21" y="143"/>
                  <a:pt x="21" y="145"/>
                </a:cubicBezTo>
                <a:cubicBezTo>
                  <a:pt x="21" y="191"/>
                  <a:pt x="21" y="191"/>
                  <a:pt x="21" y="191"/>
                </a:cubicBezTo>
                <a:cubicBezTo>
                  <a:pt x="21" y="193"/>
                  <a:pt x="23" y="195"/>
                  <a:pt x="25" y="195"/>
                </a:cubicBezTo>
                <a:cubicBezTo>
                  <a:pt x="33" y="195"/>
                  <a:pt x="33" y="195"/>
                  <a:pt x="33" y="195"/>
                </a:cubicBezTo>
                <a:cubicBezTo>
                  <a:pt x="35" y="195"/>
                  <a:pt x="37" y="193"/>
                  <a:pt x="37" y="191"/>
                </a:cubicBezTo>
                <a:cubicBezTo>
                  <a:pt x="37" y="131"/>
                  <a:pt x="37" y="131"/>
                  <a:pt x="37" y="131"/>
                </a:cubicBezTo>
                <a:cubicBezTo>
                  <a:pt x="37" y="128"/>
                  <a:pt x="35" y="127"/>
                  <a:pt x="33" y="127"/>
                </a:cubicBezTo>
                <a:cubicBezTo>
                  <a:pt x="28" y="127"/>
                  <a:pt x="28" y="127"/>
                  <a:pt x="28" y="127"/>
                </a:cubicBezTo>
                <a:cubicBezTo>
                  <a:pt x="25" y="127"/>
                  <a:pt x="22" y="127"/>
                  <a:pt x="20" y="128"/>
                </a:cubicBezTo>
                <a:cubicBezTo>
                  <a:pt x="9" y="133"/>
                  <a:pt x="9" y="133"/>
                  <a:pt x="9" y="133"/>
                </a:cubicBezTo>
                <a:cubicBezTo>
                  <a:pt x="7" y="134"/>
                  <a:pt x="6" y="137"/>
                  <a:pt x="6" y="139"/>
                </a:cubicBezTo>
                <a:lnTo>
                  <a:pt x="7" y="143"/>
                </a:lnTo>
                <a:close/>
                <a:moveTo>
                  <a:pt x="83" y="196"/>
                </a:moveTo>
                <a:cubicBezTo>
                  <a:pt x="88" y="196"/>
                  <a:pt x="92" y="195"/>
                  <a:pt x="95" y="193"/>
                </a:cubicBezTo>
                <a:cubicBezTo>
                  <a:pt x="94" y="187"/>
                  <a:pt x="92" y="181"/>
                  <a:pt x="92" y="175"/>
                </a:cubicBezTo>
                <a:cubicBezTo>
                  <a:pt x="90" y="181"/>
                  <a:pt x="88" y="184"/>
                  <a:pt x="84" y="184"/>
                </a:cubicBezTo>
                <a:cubicBezTo>
                  <a:pt x="78" y="184"/>
                  <a:pt x="74" y="176"/>
                  <a:pt x="74" y="161"/>
                </a:cubicBezTo>
                <a:cubicBezTo>
                  <a:pt x="74" y="145"/>
                  <a:pt x="78" y="138"/>
                  <a:pt x="84" y="138"/>
                </a:cubicBezTo>
                <a:cubicBezTo>
                  <a:pt x="87" y="138"/>
                  <a:pt x="90" y="140"/>
                  <a:pt x="91" y="144"/>
                </a:cubicBezTo>
                <a:cubicBezTo>
                  <a:pt x="91" y="144"/>
                  <a:pt x="91" y="144"/>
                  <a:pt x="91" y="143"/>
                </a:cubicBezTo>
                <a:cubicBezTo>
                  <a:pt x="92" y="138"/>
                  <a:pt x="93" y="133"/>
                  <a:pt x="94" y="128"/>
                </a:cubicBezTo>
                <a:cubicBezTo>
                  <a:pt x="91" y="126"/>
                  <a:pt x="88" y="125"/>
                  <a:pt x="84" y="125"/>
                </a:cubicBezTo>
                <a:cubicBezTo>
                  <a:pt x="66" y="125"/>
                  <a:pt x="58" y="141"/>
                  <a:pt x="58" y="161"/>
                </a:cubicBezTo>
                <a:cubicBezTo>
                  <a:pt x="58" y="180"/>
                  <a:pt x="66" y="196"/>
                  <a:pt x="83" y="196"/>
                </a:cubicBezTo>
                <a:close/>
                <a:moveTo>
                  <a:pt x="165" y="178"/>
                </a:moveTo>
                <a:cubicBezTo>
                  <a:pt x="166" y="173"/>
                  <a:pt x="167" y="167"/>
                  <a:pt x="167" y="160"/>
                </a:cubicBezTo>
                <a:cubicBezTo>
                  <a:pt x="167" y="153"/>
                  <a:pt x="166" y="147"/>
                  <a:pt x="164" y="141"/>
                </a:cubicBezTo>
                <a:cubicBezTo>
                  <a:pt x="161" y="153"/>
                  <a:pt x="161" y="166"/>
                  <a:pt x="165" y="178"/>
                </a:cubicBezTo>
                <a:close/>
                <a:moveTo>
                  <a:pt x="207" y="127"/>
                </a:moveTo>
                <a:cubicBezTo>
                  <a:pt x="202" y="127"/>
                  <a:pt x="202" y="127"/>
                  <a:pt x="202" y="127"/>
                </a:cubicBezTo>
                <a:cubicBezTo>
                  <a:pt x="199" y="127"/>
                  <a:pt x="196" y="127"/>
                  <a:pt x="194" y="128"/>
                </a:cubicBezTo>
                <a:cubicBezTo>
                  <a:pt x="183" y="133"/>
                  <a:pt x="183" y="133"/>
                  <a:pt x="183" y="133"/>
                </a:cubicBezTo>
                <a:cubicBezTo>
                  <a:pt x="181" y="134"/>
                  <a:pt x="180" y="137"/>
                  <a:pt x="180" y="139"/>
                </a:cubicBezTo>
                <a:cubicBezTo>
                  <a:pt x="181" y="143"/>
                  <a:pt x="181" y="143"/>
                  <a:pt x="181" y="143"/>
                </a:cubicBezTo>
                <a:cubicBezTo>
                  <a:pt x="182" y="145"/>
                  <a:pt x="184" y="146"/>
                  <a:pt x="186" y="145"/>
                </a:cubicBezTo>
                <a:cubicBezTo>
                  <a:pt x="192" y="142"/>
                  <a:pt x="192" y="142"/>
                  <a:pt x="192" y="142"/>
                </a:cubicBezTo>
                <a:cubicBezTo>
                  <a:pt x="194" y="142"/>
                  <a:pt x="195" y="141"/>
                  <a:pt x="195" y="141"/>
                </a:cubicBezTo>
                <a:cubicBezTo>
                  <a:pt x="195" y="141"/>
                  <a:pt x="195" y="143"/>
                  <a:pt x="195" y="145"/>
                </a:cubicBezTo>
                <a:cubicBezTo>
                  <a:pt x="195" y="191"/>
                  <a:pt x="195" y="191"/>
                  <a:pt x="195" y="191"/>
                </a:cubicBezTo>
                <a:cubicBezTo>
                  <a:pt x="195" y="193"/>
                  <a:pt x="197" y="195"/>
                  <a:pt x="199" y="195"/>
                </a:cubicBezTo>
                <a:cubicBezTo>
                  <a:pt x="207" y="195"/>
                  <a:pt x="207" y="195"/>
                  <a:pt x="207" y="195"/>
                </a:cubicBezTo>
                <a:cubicBezTo>
                  <a:pt x="209" y="195"/>
                  <a:pt x="211" y="193"/>
                  <a:pt x="211" y="191"/>
                </a:cubicBezTo>
                <a:cubicBezTo>
                  <a:pt x="211" y="131"/>
                  <a:pt x="211" y="131"/>
                  <a:pt x="211" y="131"/>
                </a:cubicBezTo>
                <a:cubicBezTo>
                  <a:pt x="211" y="128"/>
                  <a:pt x="209" y="127"/>
                  <a:pt x="207" y="127"/>
                </a:cubicBezTo>
                <a:close/>
                <a:moveTo>
                  <a:pt x="283" y="160"/>
                </a:moveTo>
                <a:cubicBezTo>
                  <a:pt x="283" y="181"/>
                  <a:pt x="275" y="196"/>
                  <a:pt x="257" y="196"/>
                </a:cubicBezTo>
                <a:cubicBezTo>
                  <a:pt x="240" y="196"/>
                  <a:pt x="232" y="180"/>
                  <a:pt x="232" y="161"/>
                </a:cubicBezTo>
                <a:cubicBezTo>
                  <a:pt x="232" y="141"/>
                  <a:pt x="240" y="125"/>
                  <a:pt x="258" y="125"/>
                </a:cubicBezTo>
                <a:cubicBezTo>
                  <a:pt x="276" y="125"/>
                  <a:pt x="283" y="142"/>
                  <a:pt x="283" y="160"/>
                </a:cubicBezTo>
                <a:close/>
                <a:moveTo>
                  <a:pt x="267" y="160"/>
                </a:moveTo>
                <a:cubicBezTo>
                  <a:pt x="267" y="145"/>
                  <a:pt x="264" y="138"/>
                  <a:pt x="258" y="138"/>
                </a:cubicBezTo>
                <a:cubicBezTo>
                  <a:pt x="252" y="138"/>
                  <a:pt x="248" y="145"/>
                  <a:pt x="248" y="161"/>
                </a:cubicBezTo>
                <a:cubicBezTo>
                  <a:pt x="248" y="176"/>
                  <a:pt x="252" y="184"/>
                  <a:pt x="258" y="184"/>
                </a:cubicBezTo>
                <a:cubicBezTo>
                  <a:pt x="264" y="184"/>
                  <a:pt x="267" y="176"/>
                  <a:pt x="267" y="160"/>
                </a:cubicBezTo>
                <a:close/>
                <a:moveTo>
                  <a:pt x="374" y="125"/>
                </a:moveTo>
                <a:cubicBezTo>
                  <a:pt x="370" y="125"/>
                  <a:pt x="367" y="126"/>
                  <a:pt x="364" y="128"/>
                </a:cubicBezTo>
                <a:cubicBezTo>
                  <a:pt x="365" y="133"/>
                  <a:pt x="366" y="139"/>
                  <a:pt x="366" y="144"/>
                </a:cubicBezTo>
                <a:cubicBezTo>
                  <a:pt x="368" y="140"/>
                  <a:pt x="371" y="138"/>
                  <a:pt x="374" y="138"/>
                </a:cubicBezTo>
                <a:cubicBezTo>
                  <a:pt x="380" y="138"/>
                  <a:pt x="383" y="145"/>
                  <a:pt x="383" y="160"/>
                </a:cubicBezTo>
                <a:cubicBezTo>
                  <a:pt x="383" y="176"/>
                  <a:pt x="380" y="184"/>
                  <a:pt x="374" y="184"/>
                </a:cubicBezTo>
                <a:cubicBezTo>
                  <a:pt x="370" y="184"/>
                  <a:pt x="368" y="181"/>
                  <a:pt x="366" y="176"/>
                </a:cubicBezTo>
                <a:cubicBezTo>
                  <a:pt x="365" y="182"/>
                  <a:pt x="364" y="188"/>
                  <a:pt x="363" y="193"/>
                </a:cubicBezTo>
                <a:cubicBezTo>
                  <a:pt x="366" y="195"/>
                  <a:pt x="369" y="196"/>
                  <a:pt x="373" y="196"/>
                </a:cubicBezTo>
                <a:cubicBezTo>
                  <a:pt x="391" y="196"/>
                  <a:pt x="399" y="181"/>
                  <a:pt x="399" y="160"/>
                </a:cubicBezTo>
                <a:cubicBezTo>
                  <a:pt x="399" y="142"/>
                  <a:pt x="392" y="125"/>
                  <a:pt x="374" y="125"/>
                </a:cubicBezTo>
                <a:close/>
                <a:moveTo>
                  <a:pt x="35" y="286"/>
                </a:moveTo>
                <a:cubicBezTo>
                  <a:pt x="35" y="288"/>
                  <a:pt x="35" y="289"/>
                  <a:pt x="35" y="291"/>
                </a:cubicBezTo>
                <a:cubicBezTo>
                  <a:pt x="50" y="275"/>
                  <a:pt x="50" y="275"/>
                  <a:pt x="50" y="275"/>
                </a:cubicBezTo>
                <a:cubicBezTo>
                  <a:pt x="48" y="261"/>
                  <a:pt x="41" y="251"/>
                  <a:pt x="26" y="251"/>
                </a:cubicBezTo>
                <a:cubicBezTo>
                  <a:pt x="8" y="251"/>
                  <a:pt x="0" y="266"/>
                  <a:pt x="0" y="286"/>
                </a:cubicBezTo>
                <a:cubicBezTo>
                  <a:pt x="0" y="300"/>
                  <a:pt x="4" y="312"/>
                  <a:pt x="13" y="318"/>
                </a:cubicBezTo>
                <a:cubicBezTo>
                  <a:pt x="14" y="313"/>
                  <a:pt x="17" y="309"/>
                  <a:pt x="20" y="306"/>
                </a:cubicBezTo>
                <a:cubicBezTo>
                  <a:pt x="17" y="302"/>
                  <a:pt x="16" y="296"/>
                  <a:pt x="16" y="286"/>
                </a:cubicBezTo>
                <a:cubicBezTo>
                  <a:pt x="16" y="270"/>
                  <a:pt x="20" y="263"/>
                  <a:pt x="26" y="263"/>
                </a:cubicBezTo>
                <a:cubicBezTo>
                  <a:pt x="32" y="263"/>
                  <a:pt x="35" y="271"/>
                  <a:pt x="35" y="286"/>
                </a:cubicBezTo>
                <a:close/>
                <a:moveTo>
                  <a:pt x="137" y="316"/>
                </a:moveTo>
                <a:cubicBezTo>
                  <a:pt x="137" y="318"/>
                  <a:pt x="139" y="320"/>
                  <a:pt x="141" y="320"/>
                </a:cubicBezTo>
                <a:cubicBezTo>
                  <a:pt x="149" y="320"/>
                  <a:pt x="149" y="320"/>
                  <a:pt x="149" y="320"/>
                </a:cubicBezTo>
                <a:cubicBezTo>
                  <a:pt x="151" y="320"/>
                  <a:pt x="153" y="318"/>
                  <a:pt x="153" y="316"/>
                </a:cubicBezTo>
                <a:cubicBezTo>
                  <a:pt x="153" y="296"/>
                  <a:pt x="153" y="296"/>
                  <a:pt x="153" y="296"/>
                </a:cubicBezTo>
                <a:cubicBezTo>
                  <a:pt x="137" y="311"/>
                  <a:pt x="137" y="311"/>
                  <a:pt x="137" y="311"/>
                </a:cubicBezTo>
                <a:lnTo>
                  <a:pt x="137" y="316"/>
                </a:lnTo>
                <a:close/>
                <a:moveTo>
                  <a:pt x="200" y="309"/>
                </a:moveTo>
                <a:cubicBezTo>
                  <a:pt x="194" y="309"/>
                  <a:pt x="191" y="303"/>
                  <a:pt x="190" y="291"/>
                </a:cubicBezTo>
                <a:cubicBezTo>
                  <a:pt x="185" y="289"/>
                  <a:pt x="179" y="287"/>
                  <a:pt x="174" y="285"/>
                </a:cubicBezTo>
                <a:cubicBezTo>
                  <a:pt x="174" y="285"/>
                  <a:pt x="174" y="286"/>
                  <a:pt x="174" y="286"/>
                </a:cubicBezTo>
                <a:cubicBezTo>
                  <a:pt x="174" y="305"/>
                  <a:pt x="182" y="321"/>
                  <a:pt x="199" y="321"/>
                </a:cubicBezTo>
                <a:cubicBezTo>
                  <a:pt x="214" y="321"/>
                  <a:pt x="222" y="311"/>
                  <a:pt x="224" y="296"/>
                </a:cubicBezTo>
                <a:cubicBezTo>
                  <a:pt x="219" y="296"/>
                  <a:pt x="214" y="296"/>
                  <a:pt x="209" y="295"/>
                </a:cubicBezTo>
                <a:cubicBezTo>
                  <a:pt x="208" y="304"/>
                  <a:pt x="205" y="309"/>
                  <a:pt x="200" y="309"/>
                </a:cubicBezTo>
                <a:close/>
                <a:moveTo>
                  <a:pt x="253" y="316"/>
                </a:moveTo>
                <a:cubicBezTo>
                  <a:pt x="253" y="318"/>
                  <a:pt x="255" y="320"/>
                  <a:pt x="257" y="320"/>
                </a:cubicBezTo>
                <a:cubicBezTo>
                  <a:pt x="265" y="320"/>
                  <a:pt x="265" y="320"/>
                  <a:pt x="265" y="320"/>
                </a:cubicBezTo>
                <a:cubicBezTo>
                  <a:pt x="267" y="320"/>
                  <a:pt x="269" y="318"/>
                  <a:pt x="269" y="316"/>
                </a:cubicBezTo>
                <a:cubicBezTo>
                  <a:pt x="269" y="291"/>
                  <a:pt x="269" y="291"/>
                  <a:pt x="269" y="291"/>
                </a:cubicBezTo>
                <a:cubicBezTo>
                  <a:pt x="264" y="292"/>
                  <a:pt x="259" y="293"/>
                  <a:pt x="253" y="294"/>
                </a:cubicBezTo>
                <a:lnTo>
                  <a:pt x="253" y="316"/>
                </a:lnTo>
                <a:close/>
                <a:moveTo>
                  <a:pt x="327" y="256"/>
                </a:moveTo>
                <a:cubicBezTo>
                  <a:pt x="322" y="261"/>
                  <a:pt x="317" y="265"/>
                  <a:pt x="311" y="269"/>
                </a:cubicBezTo>
                <a:cubicBezTo>
                  <a:pt x="311" y="269"/>
                  <a:pt x="311" y="270"/>
                  <a:pt x="311" y="270"/>
                </a:cubicBezTo>
                <a:cubicBezTo>
                  <a:pt x="311" y="316"/>
                  <a:pt x="311" y="316"/>
                  <a:pt x="311" y="316"/>
                </a:cubicBezTo>
                <a:cubicBezTo>
                  <a:pt x="311" y="318"/>
                  <a:pt x="313" y="320"/>
                  <a:pt x="315" y="320"/>
                </a:cubicBezTo>
                <a:cubicBezTo>
                  <a:pt x="323" y="320"/>
                  <a:pt x="323" y="320"/>
                  <a:pt x="323" y="320"/>
                </a:cubicBezTo>
                <a:cubicBezTo>
                  <a:pt x="325" y="320"/>
                  <a:pt x="327" y="318"/>
                  <a:pt x="327" y="316"/>
                </a:cubicBezTo>
                <a:cubicBezTo>
                  <a:pt x="327" y="256"/>
                  <a:pt x="327" y="256"/>
                  <a:pt x="327" y="256"/>
                </a:cubicBezTo>
                <a:cubicBezTo>
                  <a:pt x="327" y="256"/>
                  <a:pt x="327" y="256"/>
                  <a:pt x="327" y="256"/>
                </a:cubicBezTo>
                <a:cubicBezTo>
                  <a:pt x="327" y="256"/>
                  <a:pt x="327" y="256"/>
                  <a:pt x="327" y="256"/>
                </a:cubicBezTo>
                <a:close/>
                <a:moveTo>
                  <a:pt x="399" y="286"/>
                </a:moveTo>
                <a:cubicBezTo>
                  <a:pt x="399" y="307"/>
                  <a:pt x="391" y="321"/>
                  <a:pt x="373" y="321"/>
                </a:cubicBezTo>
                <a:cubicBezTo>
                  <a:pt x="356" y="321"/>
                  <a:pt x="348" y="305"/>
                  <a:pt x="348" y="286"/>
                </a:cubicBezTo>
                <a:cubicBezTo>
                  <a:pt x="348" y="266"/>
                  <a:pt x="356" y="251"/>
                  <a:pt x="374" y="251"/>
                </a:cubicBezTo>
                <a:cubicBezTo>
                  <a:pt x="392" y="251"/>
                  <a:pt x="399" y="267"/>
                  <a:pt x="399" y="286"/>
                </a:cubicBezTo>
                <a:close/>
                <a:moveTo>
                  <a:pt x="383" y="286"/>
                </a:moveTo>
                <a:cubicBezTo>
                  <a:pt x="383" y="271"/>
                  <a:pt x="380" y="263"/>
                  <a:pt x="374" y="263"/>
                </a:cubicBezTo>
                <a:cubicBezTo>
                  <a:pt x="368" y="263"/>
                  <a:pt x="364" y="270"/>
                  <a:pt x="364" y="286"/>
                </a:cubicBezTo>
                <a:cubicBezTo>
                  <a:pt x="364" y="302"/>
                  <a:pt x="368" y="309"/>
                  <a:pt x="374" y="309"/>
                </a:cubicBezTo>
                <a:cubicBezTo>
                  <a:pt x="380" y="309"/>
                  <a:pt x="383" y="301"/>
                  <a:pt x="383" y="286"/>
                </a:cubicBezTo>
                <a:close/>
                <a:moveTo>
                  <a:pt x="315" y="245"/>
                </a:moveTo>
                <a:cubicBezTo>
                  <a:pt x="291" y="268"/>
                  <a:pt x="260" y="280"/>
                  <a:pt x="229" y="280"/>
                </a:cubicBezTo>
                <a:cubicBezTo>
                  <a:pt x="206" y="280"/>
                  <a:pt x="184" y="274"/>
                  <a:pt x="164" y="262"/>
                </a:cubicBezTo>
                <a:cubicBezTo>
                  <a:pt x="71" y="354"/>
                  <a:pt x="71" y="354"/>
                  <a:pt x="71" y="354"/>
                </a:cubicBezTo>
                <a:cubicBezTo>
                  <a:pt x="64" y="362"/>
                  <a:pt x="51" y="362"/>
                  <a:pt x="43" y="354"/>
                </a:cubicBezTo>
                <a:cubicBezTo>
                  <a:pt x="33" y="344"/>
                  <a:pt x="33" y="344"/>
                  <a:pt x="33" y="344"/>
                </a:cubicBezTo>
                <a:cubicBezTo>
                  <a:pt x="25" y="336"/>
                  <a:pt x="25" y="323"/>
                  <a:pt x="33" y="316"/>
                </a:cubicBezTo>
                <a:cubicBezTo>
                  <a:pt x="125" y="223"/>
                  <a:pt x="125" y="223"/>
                  <a:pt x="125" y="223"/>
                </a:cubicBezTo>
                <a:cubicBezTo>
                  <a:pt x="96" y="176"/>
                  <a:pt x="101" y="113"/>
                  <a:pt x="142" y="72"/>
                </a:cubicBezTo>
                <a:cubicBezTo>
                  <a:pt x="166" y="48"/>
                  <a:pt x="198" y="36"/>
                  <a:pt x="229" y="36"/>
                </a:cubicBezTo>
                <a:cubicBezTo>
                  <a:pt x="260" y="36"/>
                  <a:pt x="291" y="48"/>
                  <a:pt x="315" y="72"/>
                </a:cubicBezTo>
                <a:cubicBezTo>
                  <a:pt x="363" y="119"/>
                  <a:pt x="363" y="197"/>
                  <a:pt x="315" y="245"/>
                </a:cubicBezTo>
                <a:close/>
                <a:moveTo>
                  <a:pt x="312" y="158"/>
                </a:moveTo>
                <a:cubicBezTo>
                  <a:pt x="312" y="136"/>
                  <a:pt x="303" y="115"/>
                  <a:pt x="287" y="100"/>
                </a:cubicBezTo>
                <a:cubicBezTo>
                  <a:pt x="272" y="84"/>
                  <a:pt x="251" y="75"/>
                  <a:pt x="229" y="75"/>
                </a:cubicBezTo>
                <a:cubicBezTo>
                  <a:pt x="207" y="75"/>
                  <a:pt x="186" y="84"/>
                  <a:pt x="170" y="100"/>
                </a:cubicBezTo>
                <a:cubicBezTo>
                  <a:pt x="138" y="132"/>
                  <a:pt x="138" y="184"/>
                  <a:pt x="170" y="217"/>
                </a:cubicBezTo>
                <a:cubicBezTo>
                  <a:pt x="186" y="232"/>
                  <a:pt x="207" y="241"/>
                  <a:pt x="229" y="241"/>
                </a:cubicBezTo>
                <a:cubicBezTo>
                  <a:pt x="251" y="241"/>
                  <a:pt x="272" y="232"/>
                  <a:pt x="287" y="217"/>
                </a:cubicBezTo>
                <a:cubicBezTo>
                  <a:pt x="303" y="201"/>
                  <a:pt x="312" y="180"/>
                  <a:pt x="312" y="158"/>
                </a:cubicBezTo>
                <a:close/>
                <a:moveTo>
                  <a:pt x="297" y="18"/>
                </a:moveTo>
                <a:cubicBezTo>
                  <a:pt x="298" y="20"/>
                  <a:pt x="300" y="21"/>
                  <a:pt x="302" y="20"/>
                </a:cubicBezTo>
                <a:cubicBezTo>
                  <a:pt x="308" y="17"/>
                  <a:pt x="308" y="17"/>
                  <a:pt x="308" y="17"/>
                </a:cubicBezTo>
                <a:cubicBezTo>
                  <a:pt x="310" y="16"/>
                  <a:pt x="311" y="15"/>
                  <a:pt x="311" y="15"/>
                </a:cubicBezTo>
                <a:cubicBezTo>
                  <a:pt x="311" y="15"/>
                  <a:pt x="311" y="17"/>
                  <a:pt x="311" y="19"/>
                </a:cubicBezTo>
                <a:cubicBezTo>
                  <a:pt x="311" y="47"/>
                  <a:pt x="311" y="47"/>
                  <a:pt x="311" y="47"/>
                </a:cubicBezTo>
                <a:cubicBezTo>
                  <a:pt x="317" y="51"/>
                  <a:pt x="322" y="56"/>
                  <a:pt x="327" y="60"/>
                </a:cubicBezTo>
                <a:cubicBezTo>
                  <a:pt x="327" y="60"/>
                  <a:pt x="327" y="60"/>
                  <a:pt x="327" y="61"/>
                </a:cubicBezTo>
                <a:cubicBezTo>
                  <a:pt x="327" y="5"/>
                  <a:pt x="327" y="5"/>
                  <a:pt x="327" y="5"/>
                </a:cubicBezTo>
                <a:cubicBezTo>
                  <a:pt x="327" y="3"/>
                  <a:pt x="325" y="1"/>
                  <a:pt x="323" y="1"/>
                </a:cubicBezTo>
                <a:cubicBezTo>
                  <a:pt x="318" y="1"/>
                  <a:pt x="318" y="1"/>
                  <a:pt x="318" y="1"/>
                </a:cubicBezTo>
                <a:cubicBezTo>
                  <a:pt x="315" y="1"/>
                  <a:pt x="312" y="2"/>
                  <a:pt x="310" y="3"/>
                </a:cubicBezTo>
                <a:cubicBezTo>
                  <a:pt x="299" y="8"/>
                  <a:pt x="299" y="8"/>
                  <a:pt x="299" y="8"/>
                </a:cubicBezTo>
                <a:cubicBezTo>
                  <a:pt x="297" y="9"/>
                  <a:pt x="296" y="11"/>
                  <a:pt x="296" y="13"/>
                </a:cubicBezTo>
                <a:lnTo>
                  <a:pt x="297" y="18"/>
                </a:lnTo>
                <a:close/>
              </a:path>
            </a:pathLst>
          </a:custGeom>
          <a:solidFill>
            <a:srgbClr val="FFFFFF"/>
          </a:solidFill>
          <a:ln w="25400" cap="flat" cmpd="sng" algn="ctr">
            <a:noFill/>
            <a:prstDash val="solid"/>
          </a:ln>
          <a:effectLst>
            <a:outerShdw blurRad="38100" dist="25400" dir="5400000" algn="t" rotWithShape="0">
              <a:prstClr val="black">
                <a:alpha val="20000"/>
              </a:prstClr>
            </a:outerShdw>
          </a:effectLst>
        </p:spPr>
        <p:txBody>
          <a:bodyPr lIns="68574" tIns="34287" rIns="68574" bIns="34287" anchor="ctr"/>
          <a:lstStyle/>
          <a:p>
            <a:pPr algn="ctr" defTabSz="677041" fontAlgn="base">
              <a:spcBef>
                <a:spcPct val="0"/>
              </a:spcBef>
              <a:spcAft>
                <a:spcPct val="0"/>
              </a:spcAft>
            </a:pPr>
            <a:endParaRPr lang="en-US" dirty="0">
              <a:solidFill>
                <a:srgbClr val="0096D6"/>
              </a:solidFill>
              <a:ea typeface="ＭＳ Ｐゴシック" charset="0"/>
              <a:cs typeface="Arial"/>
            </a:endParaRPr>
          </a:p>
        </p:txBody>
      </p:sp>
    </p:spTree>
    <p:extLst>
      <p:ext uri="{BB962C8B-B14F-4D97-AF65-F5344CB8AC3E}">
        <p14:creationId xmlns:p14="http://schemas.microsoft.com/office/powerpoint/2010/main" val="1893262449"/>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en-US" altLang="ja-JP" dirty="0" smtClean="0"/>
              <a:t>AMP</a:t>
            </a:r>
            <a:r>
              <a:rPr kumimoji="1" lang="ja-JP" altLang="en-US" dirty="0" smtClean="0"/>
              <a:t>コンソールのリブランド、</a:t>
            </a:r>
            <a:r>
              <a:rPr kumimoji="1" lang="en-US" altLang="ja-JP" dirty="0" smtClean="0"/>
              <a:t>URL</a:t>
            </a:r>
            <a:r>
              <a:rPr kumimoji="1" lang="ja-JP" altLang="en-US" dirty="0" smtClean="0"/>
              <a:t>変更</a:t>
            </a:r>
            <a:endParaRPr kumimoji="1" lang="en-US" altLang="ja-JP" dirty="0" smtClean="0"/>
          </a:p>
          <a:p>
            <a:r>
              <a:rPr lang="en-US" altLang="ja-JP" dirty="0"/>
              <a:t>Meraki MX </a:t>
            </a:r>
            <a:r>
              <a:rPr lang="ja-JP" altLang="en-US" dirty="0"/>
              <a:t>の</a:t>
            </a:r>
            <a:r>
              <a:rPr lang="en-US" altLang="ja-JP" dirty="0"/>
              <a:t> AMP</a:t>
            </a:r>
            <a:r>
              <a:rPr lang="ja-JP" altLang="en-US" dirty="0"/>
              <a:t>インテグレーション</a:t>
            </a:r>
            <a:r>
              <a:rPr lang="en-US" altLang="ja-JP" dirty="0"/>
              <a:t> (</a:t>
            </a:r>
            <a:r>
              <a:rPr lang="ja-JP" altLang="en-US" dirty="0"/>
              <a:t>後半</a:t>
            </a:r>
            <a:r>
              <a:rPr lang="en-US" altLang="ja-JP" dirty="0" smtClean="0"/>
              <a:t>)</a:t>
            </a:r>
          </a:p>
          <a:p>
            <a:r>
              <a:rPr lang="ja-JP" altLang="en-US" dirty="0" smtClean="0"/>
              <a:t>コマンドラインの可視化</a:t>
            </a:r>
            <a:endParaRPr lang="en-US" altLang="ja-JP" dirty="0" smtClean="0"/>
          </a:p>
          <a:p>
            <a:r>
              <a:rPr lang="en-US" altLang="ja-JP" dirty="0" smtClean="0"/>
              <a:t>AMP </a:t>
            </a:r>
            <a:r>
              <a:rPr lang="en-US" altLang="ja-JP" dirty="0"/>
              <a:t>Private Cloud </a:t>
            </a:r>
            <a:r>
              <a:rPr lang="en-US" altLang="ja-JP" dirty="0" smtClean="0"/>
              <a:t>2.2</a:t>
            </a:r>
            <a:r>
              <a:rPr lang="en-US" altLang="ja-JP" dirty="0"/>
              <a:t> </a:t>
            </a:r>
            <a:r>
              <a:rPr lang="ja-JP" altLang="en-US" dirty="0" smtClean="0"/>
              <a:t>完全なオンプレミス</a:t>
            </a:r>
            <a:endParaRPr lang="en-US" altLang="ja-JP" dirty="0" smtClean="0"/>
          </a:p>
          <a:p>
            <a:r>
              <a:rPr lang="ja-JP" altLang="en-US" dirty="0" smtClean="0"/>
              <a:t>新しい</a:t>
            </a:r>
            <a:r>
              <a:rPr lang="en-US" altLang="ja-JP" dirty="0" smtClean="0"/>
              <a:t>AMP </a:t>
            </a:r>
            <a:r>
              <a:rPr lang="ja-JP" altLang="en-US" dirty="0" smtClean="0"/>
              <a:t>デモデータ</a:t>
            </a:r>
            <a:endParaRPr lang="en-US" altLang="ja-JP" dirty="0" smtClean="0"/>
          </a:p>
          <a:p>
            <a:r>
              <a:rPr lang="en-US" altLang="ja-JP" dirty="0" smtClean="0"/>
              <a:t>Cognitive </a:t>
            </a:r>
            <a:r>
              <a:rPr lang="en-US" altLang="ja-JP" dirty="0"/>
              <a:t>Threat </a:t>
            </a:r>
            <a:r>
              <a:rPr lang="en-US" altLang="ja-JP" dirty="0" smtClean="0"/>
              <a:t>Analytics(</a:t>
            </a:r>
            <a:r>
              <a:rPr kumimoji="1" lang="en-US" altLang="ja-JP" dirty="0" smtClean="0"/>
              <a:t>CTA) </a:t>
            </a:r>
            <a:r>
              <a:rPr kumimoji="1" lang="ja-JP" altLang="en-US" dirty="0" smtClean="0"/>
              <a:t>連携</a:t>
            </a:r>
            <a:endParaRPr kumimoji="1" lang="en-US" altLang="ja-JP" dirty="0" smtClean="0"/>
          </a:p>
          <a:p>
            <a:endParaRPr kumimoji="1" lang="ja-JP" altLang="en-US" dirty="0"/>
          </a:p>
        </p:txBody>
      </p:sp>
      <p:sp>
        <p:nvSpPr>
          <p:cNvPr id="3" name="タイトル 2"/>
          <p:cNvSpPr>
            <a:spLocks noGrp="1"/>
          </p:cNvSpPr>
          <p:nvPr>
            <p:ph type="title"/>
          </p:nvPr>
        </p:nvSpPr>
        <p:spPr/>
        <p:txBody>
          <a:bodyPr/>
          <a:lstStyle/>
          <a:p>
            <a:r>
              <a:rPr kumimoji="1" lang="ja-JP" altLang="en-US" dirty="0" smtClean="0"/>
              <a:t>本日の</a:t>
            </a:r>
            <a:r>
              <a:rPr kumimoji="1" lang="en-US" altLang="ja-JP" dirty="0" smtClean="0"/>
              <a:t> AMP for Endpoint </a:t>
            </a:r>
            <a:r>
              <a:rPr kumimoji="1" lang="ja-JP" altLang="en-US" dirty="0" smtClean="0"/>
              <a:t>アップデート</a:t>
            </a:r>
            <a:endParaRPr kumimoji="1" lang="ja-JP" altLang="en-US" dirty="0"/>
          </a:p>
        </p:txBody>
      </p:sp>
    </p:spTree>
    <p:extLst>
      <p:ext uri="{BB962C8B-B14F-4D97-AF65-F5344CB8AC3E}">
        <p14:creationId xmlns:p14="http://schemas.microsoft.com/office/powerpoint/2010/main" val="116992833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AMP Console</a:t>
            </a:r>
            <a:r>
              <a:rPr lang="ja-JP" altLang="en-US" dirty="0" smtClean="0"/>
              <a:t>のリブランド、</a:t>
            </a:r>
            <a:r>
              <a:rPr lang="en-US" altLang="ja-JP" dirty="0" smtClean="0"/>
              <a:t>URL</a:t>
            </a:r>
            <a:r>
              <a:rPr lang="ja-JP" altLang="en-US" dirty="0" smtClean="0"/>
              <a:t>変更</a:t>
            </a:r>
            <a:endParaRPr lang="en-US" dirty="0"/>
          </a:p>
        </p:txBody>
      </p:sp>
      <p:pic>
        <p:nvPicPr>
          <p:cNvPr id="4" name="Picture 3"/>
          <p:cNvPicPr>
            <a:picLocks noChangeAspect="1"/>
          </p:cNvPicPr>
          <p:nvPr/>
        </p:nvPicPr>
        <p:blipFill>
          <a:blip r:embed="rId3"/>
          <a:stretch>
            <a:fillRect/>
          </a:stretch>
        </p:blipFill>
        <p:spPr>
          <a:xfrm>
            <a:off x="437766" y="1307742"/>
            <a:ext cx="6691444" cy="3687580"/>
          </a:xfrm>
          <a:prstGeom prst="rect">
            <a:avLst/>
          </a:prstGeom>
        </p:spPr>
      </p:pic>
      <p:sp>
        <p:nvSpPr>
          <p:cNvPr id="2" name="TextBox 1"/>
          <p:cNvSpPr txBox="1"/>
          <p:nvPr/>
        </p:nvSpPr>
        <p:spPr>
          <a:xfrm>
            <a:off x="5593493" y="2088159"/>
            <a:ext cx="3361038" cy="2031325"/>
          </a:xfrm>
          <a:prstGeom prst="rect">
            <a:avLst/>
          </a:prstGeom>
          <a:solidFill>
            <a:schemeClr val="bg1"/>
          </a:solidFill>
          <a:ln>
            <a:solidFill>
              <a:schemeClr val="accent6"/>
            </a:solidFill>
          </a:ln>
        </p:spPr>
        <p:txBody>
          <a:bodyPr wrap="square" rtlCol="0">
            <a:spAutoFit/>
          </a:bodyPr>
          <a:lstStyle/>
          <a:p>
            <a:r>
              <a:rPr lang="ja-JP" altLang="en-US" b="1" dirty="0" smtClean="0">
                <a:solidFill>
                  <a:srgbClr val="C00000"/>
                </a:solidFill>
              </a:rPr>
              <a:t>今後は</a:t>
            </a:r>
            <a:endParaRPr lang="en-US" altLang="ja-JP" b="1" dirty="0" smtClean="0">
              <a:solidFill>
                <a:srgbClr val="C00000"/>
              </a:solidFill>
            </a:endParaRPr>
          </a:p>
          <a:p>
            <a:r>
              <a:rPr lang="ja-JP" altLang="en-US" b="1" dirty="0" smtClean="0">
                <a:solidFill>
                  <a:srgbClr val="C00000"/>
                </a:solidFill>
              </a:rPr>
              <a:t>「</a:t>
            </a:r>
            <a:r>
              <a:rPr lang="en-US" altLang="ja-JP" b="1" dirty="0">
                <a:solidFill>
                  <a:srgbClr val="C00000"/>
                </a:solidFill>
              </a:rPr>
              <a:t> *.</a:t>
            </a:r>
            <a:r>
              <a:rPr lang="en-US" altLang="ja-JP" b="1" dirty="0" err="1">
                <a:solidFill>
                  <a:srgbClr val="C00000"/>
                </a:solidFill>
              </a:rPr>
              <a:t>cisco.com</a:t>
            </a:r>
            <a:r>
              <a:rPr lang="en-US" altLang="ja-JP" b="1" dirty="0">
                <a:solidFill>
                  <a:srgbClr val="C00000"/>
                </a:solidFill>
              </a:rPr>
              <a:t> </a:t>
            </a:r>
            <a:r>
              <a:rPr lang="ja-JP" altLang="en-US" b="1" dirty="0" smtClean="0">
                <a:solidFill>
                  <a:srgbClr val="C00000"/>
                </a:solidFill>
              </a:rPr>
              <a:t>」をお使い下さい。</a:t>
            </a:r>
            <a:endParaRPr lang="en-US" b="1" dirty="0" smtClean="0">
              <a:solidFill>
                <a:srgbClr val="C00000"/>
              </a:solidFill>
            </a:endParaRPr>
          </a:p>
          <a:p>
            <a:endParaRPr lang="en-US" dirty="0" smtClean="0"/>
          </a:p>
          <a:p>
            <a:r>
              <a:rPr lang="ja-JP" altLang="en-US" dirty="0" smtClean="0"/>
              <a:t>これ</a:t>
            </a:r>
            <a:r>
              <a:rPr lang="ja-JP" altLang="en-US" dirty="0"/>
              <a:t>までの</a:t>
            </a:r>
            <a:r>
              <a:rPr lang="ja-JP" altLang="en-US" dirty="0" smtClean="0"/>
              <a:t>「</a:t>
            </a:r>
            <a:r>
              <a:rPr lang="en-US" altLang="ja-JP" dirty="0" smtClean="0"/>
              <a:t>*.</a:t>
            </a:r>
            <a:r>
              <a:rPr lang="en-US" altLang="ja-JP" dirty="0" err="1"/>
              <a:t>sourcefire.com</a:t>
            </a:r>
            <a:r>
              <a:rPr lang="en-US" altLang="ja-JP" dirty="0"/>
              <a:t> </a:t>
            </a:r>
            <a:r>
              <a:rPr lang="ja-JP" altLang="en-US" dirty="0" smtClean="0"/>
              <a:t>」と「</a:t>
            </a:r>
            <a:r>
              <a:rPr lang="en-US" altLang="ja-JP" dirty="0" smtClean="0"/>
              <a:t>*.</a:t>
            </a:r>
            <a:r>
              <a:rPr lang="en-US" altLang="ja-JP" dirty="0" err="1"/>
              <a:t>cisco.com</a:t>
            </a:r>
            <a:r>
              <a:rPr lang="en-US" altLang="ja-JP" dirty="0"/>
              <a:t> </a:t>
            </a:r>
            <a:r>
              <a:rPr lang="ja-JP" altLang="en-US" dirty="0" smtClean="0"/>
              <a:t>」は、</a:t>
            </a:r>
            <a:r>
              <a:rPr lang="en-US" altLang="ja-JP" dirty="0" smtClean="0"/>
              <a:t/>
            </a:r>
            <a:br>
              <a:rPr lang="en-US" altLang="ja-JP" dirty="0" smtClean="0"/>
            </a:br>
            <a:r>
              <a:rPr lang="ja-JP" altLang="en-US" dirty="0" smtClean="0"/>
              <a:t>単なる</a:t>
            </a:r>
            <a:r>
              <a:rPr lang="en-US" altLang="ja-JP" dirty="0" smtClean="0"/>
              <a:t>URL</a:t>
            </a:r>
            <a:r>
              <a:rPr lang="ja-JP" altLang="en-US" dirty="0" smtClean="0"/>
              <a:t>の変更ではなく、</a:t>
            </a:r>
            <a:r>
              <a:rPr lang="en-US" altLang="ja-JP" dirty="0" smtClean="0"/>
              <a:t/>
            </a:r>
            <a:br>
              <a:rPr lang="en-US" altLang="ja-JP" dirty="0" smtClean="0"/>
            </a:br>
            <a:r>
              <a:rPr lang="ja-JP" altLang="en-US" dirty="0" smtClean="0"/>
              <a:t>異なるサービスとなっています。</a:t>
            </a:r>
            <a:endParaRPr lang="en-US" dirty="0" smtClean="0"/>
          </a:p>
        </p:txBody>
      </p:sp>
      <p:sp>
        <p:nvSpPr>
          <p:cNvPr id="6" name="正方形/長方形 5"/>
          <p:cNvSpPr/>
          <p:nvPr/>
        </p:nvSpPr>
        <p:spPr>
          <a:xfrm>
            <a:off x="437766" y="1027655"/>
            <a:ext cx="5883342"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ja-JP" altLang="en-US" sz="2400" dirty="0">
                <a:solidFill>
                  <a:srgbClr val="C00000"/>
                </a:solidFill>
              </a:rPr>
              <a:t>https://console.amp.cisco.com/users/login</a:t>
            </a:r>
          </a:p>
        </p:txBody>
      </p:sp>
    </p:spTree>
    <p:extLst>
      <p:ext uri="{BB962C8B-B14F-4D97-AF65-F5344CB8AC3E}">
        <p14:creationId xmlns:p14="http://schemas.microsoft.com/office/powerpoint/2010/main" val="451703235"/>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Meraki MX </a:t>
            </a:r>
            <a:r>
              <a:rPr lang="ja-JP" altLang="en-US" dirty="0" smtClean="0"/>
              <a:t>の</a:t>
            </a:r>
            <a:r>
              <a:rPr lang="en-US" altLang="ja-JP" dirty="0" smtClean="0"/>
              <a:t> </a:t>
            </a:r>
            <a:r>
              <a:rPr lang="en-US" dirty="0" smtClean="0"/>
              <a:t>AMP</a:t>
            </a:r>
            <a:r>
              <a:rPr lang="ja-JP" altLang="en-US" dirty="0" smtClean="0"/>
              <a:t>インテグレーション</a:t>
            </a:r>
            <a:endParaRPr lang="en-US" dirty="0"/>
          </a:p>
        </p:txBody>
      </p:sp>
      <p:pic>
        <p:nvPicPr>
          <p:cNvPr id="3" name="Picture 2"/>
          <p:cNvPicPr>
            <a:picLocks noChangeAspect="1"/>
          </p:cNvPicPr>
          <p:nvPr/>
        </p:nvPicPr>
        <p:blipFill>
          <a:blip r:embed="rId3"/>
          <a:stretch>
            <a:fillRect/>
          </a:stretch>
        </p:blipFill>
        <p:spPr>
          <a:xfrm>
            <a:off x="4835112" y="1417787"/>
            <a:ext cx="4342646" cy="2327851"/>
          </a:xfrm>
          <a:prstGeom prst="rect">
            <a:avLst/>
          </a:prstGeom>
        </p:spPr>
      </p:pic>
      <p:grpSp>
        <p:nvGrpSpPr>
          <p:cNvPr id="33" name="Group 32"/>
          <p:cNvGrpSpPr/>
          <p:nvPr/>
        </p:nvGrpSpPr>
        <p:grpSpPr>
          <a:xfrm>
            <a:off x="397986" y="1785674"/>
            <a:ext cx="3800332" cy="1596366"/>
            <a:chOff x="6412510" y="3235774"/>
            <a:chExt cx="2198090" cy="866386"/>
          </a:xfrm>
        </p:grpSpPr>
        <p:sp>
          <p:nvSpPr>
            <p:cNvPr id="36" name="Rectangle 35"/>
            <p:cNvSpPr/>
            <p:nvPr/>
          </p:nvSpPr>
          <p:spPr>
            <a:xfrm>
              <a:off x="6412510" y="3235774"/>
              <a:ext cx="2198090" cy="866386"/>
            </a:xfrm>
            <a:prstGeom prst="rect">
              <a:avLst/>
            </a:prstGeom>
            <a:solidFill>
              <a:schemeClr val="bg1">
                <a:alpha val="94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dirty="0">
                <a:solidFill>
                  <a:srgbClr val="8E909E"/>
                </a:solidFill>
                <a:latin typeface="+mj-lt"/>
              </a:endParaRPr>
            </a:p>
          </p:txBody>
        </p:sp>
        <p:grpSp>
          <p:nvGrpSpPr>
            <p:cNvPr id="37" name="Group 285"/>
            <p:cNvGrpSpPr/>
            <p:nvPr/>
          </p:nvGrpSpPr>
          <p:grpSpPr>
            <a:xfrm>
              <a:off x="6677144" y="3437520"/>
              <a:ext cx="1668823" cy="462894"/>
              <a:chOff x="-11839575" y="-1598613"/>
              <a:chExt cx="10061448" cy="2790826"/>
            </a:xfrm>
          </p:grpSpPr>
          <p:sp>
            <p:nvSpPr>
              <p:cNvPr id="38" name="AutoShape 63"/>
              <p:cNvSpPr>
                <a:spLocks noChangeAspect="1" noChangeArrowheads="1" noTextEdit="1"/>
              </p:cNvSpPr>
              <p:nvPr/>
            </p:nvSpPr>
            <p:spPr bwMode="auto">
              <a:xfrm>
                <a:off x="-11839575" y="-1598613"/>
                <a:ext cx="10058400" cy="2790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39" name="Freeform 65"/>
              <p:cNvSpPr>
                <a:spLocks noEditPoints="1"/>
              </p:cNvSpPr>
              <p:nvPr/>
            </p:nvSpPr>
            <p:spPr bwMode="auto">
              <a:xfrm>
                <a:off x="-11837988" y="-1598613"/>
                <a:ext cx="1933575" cy="1927226"/>
              </a:xfrm>
              <a:custGeom>
                <a:avLst/>
                <a:gdLst>
                  <a:gd name="T0" fmla="*/ 2436 w 2436"/>
                  <a:gd name="T1" fmla="*/ 2427 h 2427"/>
                  <a:gd name="T2" fmla="*/ 1902 w 2436"/>
                  <a:gd name="T3" fmla="*/ 2427 h 2427"/>
                  <a:gd name="T4" fmla="*/ 1691 w 2436"/>
                  <a:gd name="T5" fmla="*/ 1876 h 2427"/>
                  <a:gd name="T6" fmla="*/ 719 w 2436"/>
                  <a:gd name="T7" fmla="*/ 1876 h 2427"/>
                  <a:gd name="T8" fmla="*/ 520 w 2436"/>
                  <a:gd name="T9" fmla="*/ 2427 h 2427"/>
                  <a:gd name="T10" fmla="*/ 0 w 2436"/>
                  <a:gd name="T11" fmla="*/ 2427 h 2427"/>
                  <a:gd name="T12" fmla="*/ 946 w 2436"/>
                  <a:gd name="T13" fmla="*/ 0 h 2427"/>
                  <a:gd name="T14" fmla="*/ 1464 w 2436"/>
                  <a:gd name="T15" fmla="*/ 0 h 2427"/>
                  <a:gd name="T16" fmla="*/ 2436 w 2436"/>
                  <a:gd name="T17" fmla="*/ 2427 h 2427"/>
                  <a:gd name="T18" fmla="*/ 1532 w 2436"/>
                  <a:gd name="T19" fmla="*/ 1466 h 2427"/>
                  <a:gd name="T20" fmla="*/ 1199 w 2436"/>
                  <a:gd name="T21" fmla="*/ 565 h 2427"/>
                  <a:gd name="T22" fmla="*/ 870 w 2436"/>
                  <a:gd name="T23" fmla="*/ 1466 h 2427"/>
                  <a:gd name="T24" fmla="*/ 1532 w 2436"/>
                  <a:gd name="T25" fmla="*/ 1466 h 2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6" h="2427">
                    <a:moveTo>
                      <a:pt x="2436" y="2427"/>
                    </a:moveTo>
                    <a:lnTo>
                      <a:pt x="1902" y="2427"/>
                    </a:lnTo>
                    <a:lnTo>
                      <a:pt x="1691" y="1876"/>
                    </a:lnTo>
                    <a:lnTo>
                      <a:pt x="719" y="1876"/>
                    </a:lnTo>
                    <a:lnTo>
                      <a:pt x="520" y="2427"/>
                    </a:lnTo>
                    <a:lnTo>
                      <a:pt x="0" y="2427"/>
                    </a:lnTo>
                    <a:lnTo>
                      <a:pt x="946" y="0"/>
                    </a:lnTo>
                    <a:lnTo>
                      <a:pt x="1464" y="0"/>
                    </a:lnTo>
                    <a:lnTo>
                      <a:pt x="2436" y="2427"/>
                    </a:lnTo>
                    <a:close/>
                    <a:moveTo>
                      <a:pt x="1532" y="1466"/>
                    </a:moveTo>
                    <a:lnTo>
                      <a:pt x="1199" y="565"/>
                    </a:lnTo>
                    <a:lnTo>
                      <a:pt x="870" y="1466"/>
                    </a:lnTo>
                    <a:lnTo>
                      <a:pt x="1532" y="146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40" name="Freeform 66"/>
              <p:cNvSpPr>
                <a:spLocks/>
              </p:cNvSpPr>
              <p:nvPr/>
            </p:nvSpPr>
            <p:spPr bwMode="auto">
              <a:xfrm>
                <a:off x="-9940925" y="-1598613"/>
                <a:ext cx="1860550" cy="1927226"/>
              </a:xfrm>
              <a:custGeom>
                <a:avLst/>
                <a:gdLst>
                  <a:gd name="T0" fmla="*/ 0 w 2344"/>
                  <a:gd name="T1" fmla="*/ 2427 h 2427"/>
                  <a:gd name="T2" fmla="*/ 0 w 2344"/>
                  <a:gd name="T3" fmla="*/ 0 h 2427"/>
                  <a:gd name="T4" fmla="*/ 733 w 2344"/>
                  <a:gd name="T5" fmla="*/ 0 h 2427"/>
                  <a:gd name="T6" fmla="*/ 1173 w 2344"/>
                  <a:gd name="T7" fmla="*/ 1656 h 2427"/>
                  <a:gd name="T8" fmla="*/ 1609 w 2344"/>
                  <a:gd name="T9" fmla="*/ 0 h 2427"/>
                  <a:gd name="T10" fmla="*/ 2344 w 2344"/>
                  <a:gd name="T11" fmla="*/ 0 h 2427"/>
                  <a:gd name="T12" fmla="*/ 2344 w 2344"/>
                  <a:gd name="T13" fmla="*/ 2427 h 2427"/>
                  <a:gd name="T14" fmla="*/ 1888 w 2344"/>
                  <a:gd name="T15" fmla="*/ 2427 h 2427"/>
                  <a:gd name="T16" fmla="*/ 1888 w 2344"/>
                  <a:gd name="T17" fmla="*/ 516 h 2427"/>
                  <a:gd name="T18" fmla="*/ 1407 w 2344"/>
                  <a:gd name="T19" fmla="*/ 2427 h 2427"/>
                  <a:gd name="T20" fmla="*/ 936 w 2344"/>
                  <a:gd name="T21" fmla="*/ 2427 h 2427"/>
                  <a:gd name="T22" fmla="*/ 454 w 2344"/>
                  <a:gd name="T23" fmla="*/ 516 h 2427"/>
                  <a:gd name="T24" fmla="*/ 454 w 2344"/>
                  <a:gd name="T25" fmla="*/ 2427 h 2427"/>
                  <a:gd name="T26" fmla="*/ 0 w 2344"/>
                  <a:gd name="T27" fmla="*/ 2427 h 2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4" h="2427">
                    <a:moveTo>
                      <a:pt x="0" y="2427"/>
                    </a:moveTo>
                    <a:lnTo>
                      <a:pt x="0" y="0"/>
                    </a:lnTo>
                    <a:lnTo>
                      <a:pt x="733" y="0"/>
                    </a:lnTo>
                    <a:lnTo>
                      <a:pt x="1173" y="1656"/>
                    </a:lnTo>
                    <a:lnTo>
                      <a:pt x="1609" y="0"/>
                    </a:lnTo>
                    <a:lnTo>
                      <a:pt x="2344" y="0"/>
                    </a:lnTo>
                    <a:lnTo>
                      <a:pt x="2344" y="2427"/>
                    </a:lnTo>
                    <a:lnTo>
                      <a:pt x="1888" y="2427"/>
                    </a:lnTo>
                    <a:lnTo>
                      <a:pt x="1888" y="516"/>
                    </a:lnTo>
                    <a:lnTo>
                      <a:pt x="1407" y="2427"/>
                    </a:lnTo>
                    <a:lnTo>
                      <a:pt x="936" y="2427"/>
                    </a:lnTo>
                    <a:lnTo>
                      <a:pt x="454" y="516"/>
                    </a:lnTo>
                    <a:lnTo>
                      <a:pt x="454" y="2427"/>
                    </a:lnTo>
                    <a:lnTo>
                      <a:pt x="0" y="242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41" name="Freeform 67"/>
              <p:cNvSpPr>
                <a:spLocks noEditPoints="1"/>
              </p:cNvSpPr>
              <p:nvPr/>
            </p:nvSpPr>
            <p:spPr bwMode="auto">
              <a:xfrm>
                <a:off x="-7932738" y="-1598613"/>
                <a:ext cx="1474788" cy="1927226"/>
              </a:xfrm>
              <a:custGeom>
                <a:avLst/>
                <a:gdLst>
                  <a:gd name="T0" fmla="*/ 787 w 1858"/>
                  <a:gd name="T1" fmla="*/ 0 h 2427"/>
                  <a:gd name="T2" fmla="*/ 991 w 1858"/>
                  <a:gd name="T3" fmla="*/ 2 h 2427"/>
                  <a:gd name="T4" fmla="*/ 1223 w 1858"/>
                  <a:gd name="T5" fmla="*/ 14 h 2427"/>
                  <a:gd name="T6" fmla="*/ 1369 w 1858"/>
                  <a:gd name="T7" fmla="*/ 37 h 2427"/>
                  <a:gd name="T8" fmla="*/ 1420 w 1858"/>
                  <a:gd name="T9" fmla="*/ 52 h 2427"/>
                  <a:gd name="T10" fmla="*/ 1493 w 1858"/>
                  <a:gd name="T11" fmla="*/ 82 h 2427"/>
                  <a:gd name="T12" fmla="*/ 1560 w 1858"/>
                  <a:gd name="T13" fmla="*/ 122 h 2427"/>
                  <a:gd name="T14" fmla="*/ 1624 w 1858"/>
                  <a:gd name="T15" fmla="*/ 171 h 2427"/>
                  <a:gd name="T16" fmla="*/ 1682 w 1858"/>
                  <a:gd name="T17" fmla="*/ 230 h 2427"/>
                  <a:gd name="T18" fmla="*/ 1718 w 1858"/>
                  <a:gd name="T19" fmla="*/ 274 h 2427"/>
                  <a:gd name="T20" fmla="*/ 1765 w 1858"/>
                  <a:gd name="T21" fmla="*/ 345 h 2427"/>
                  <a:gd name="T22" fmla="*/ 1804 w 1858"/>
                  <a:gd name="T23" fmla="*/ 426 h 2427"/>
                  <a:gd name="T24" fmla="*/ 1832 w 1858"/>
                  <a:gd name="T25" fmla="*/ 513 h 2427"/>
                  <a:gd name="T26" fmla="*/ 1849 w 1858"/>
                  <a:gd name="T27" fmla="*/ 607 h 2427"/>
                  <a:gd name="T28" fmla="*/ 1858 w 1858"/>
                  <a:gd name="T29" fmla="*/ 710 h 2427"/>
                  <a:gd name="T30" fmla="*/ 1858 w 1858"/>
                  <a:gd name="T31" fmla="*/ 801 h 2427"/>
                  <a:gd name="T32" fmla="*/ 1839 w 1858"/>
                  <a:gd name="T33" fmla="*/ 953 h 2427"/>
                  <a:gd name="T34" fmla="*/ 1797 w 1858"/>
                  <a:gd name="T35" fmla="*/ 1084 h 2427"/>
                  <a:gd name="T36" fmla="*/ 1757 w 1858"/>
                  <a:gd name="T37" fmla="*/ 1159 h 2427"/>
                  <a:gd name="T38" fmla="*/ 1685 w 1858"/>
                  <a:gd name="T39" fmla="*/ 1258 h 2427"/>
                  <a:gd name="T40" fmla="*/ 1601 w 1858"/>
                  <a:gd name="T41" fmla="*/ 1338 h 2427"/>
                  <a:gd name="T42" fmla="*/ 1540 w 1858"/>
                  <a:gd name="T43" fmla="*/ 1382 h 2427"/>
                  <a:gd name="T44" fmla="*/ 1446 w 1858"/>
                  <a:gd name="T45" fmla="*/ 1434 h 2427"/>
                  <a:gd name="T46" fmla="*/ 1350 w 1858"/>
                  <a:gd name="T47" fmla="*/ 1469 h 2427"/>
                  <a:gd name="T48" fmla="*/ 1272 w 1858"/>
                  <a:gd name="T49" fmla="*/ 1485 h 2427"/>
                  <a:gd name="T50" fmla="*/ 1102 w 1858"/>
                  <a:gd name="T51" fmla="*/ 1502 h 2427"/>
                  <a:gd name="T52" fmla="*/ 890 w 1858"/>
                  <a:gd name="T53" fmla="*/ 1511 h 2427"/>
                  <a:gd name="T54" fmla="*/ 490 w 1858"/>
                  <a:gd name="T55" fmla="*/ 2427 h 2427"/>
                  <a:gd name="T56" fmla="*/ 490 w 1858"/>
                  <a:gd name="T57" fmla="*/ 1099 h 2427"/>
                  <a:gd name="T58" fmla="*/ 827 w 1858"/>
                  <a:gd name="T59" fmla="*/ 1098 h 2427"/>
                  <a:gd name="T60" fmla="*/ 999 w 1858"/>
                  <a:gd name="T61" fmla="*/ 1089 h 2427"/>
                  <a:gd name="T62" fmla="*/ 1118 w 1858"/>
                  <a:gd name="T63" fmla="*/ 1070 h 2427"/>
                  <a:gd name="T64" fmla="*/ 1169 w 1858"/>
                  <a:gd name="T65" fmla="*/ 1050 h 2427"/>
                  <a:gd name="T66" fmla="*/ 1232 w 1858"/>
                  <a:gd name="T67" fmla="*/ 1012 h 2427"/>
                  <a:gd name="T68" fmla="*/ 1284 w 1858"/>
                  <a:gd name="T69" fmla="*/ 961 h 2427"/>
                  <a:gd name="T70" fmla="*/ 1312 w 1858"/>
                  <a:gd name="T71" fmla="*/ 921 h 2427"/>
                  <a:gd name="T72" fmla="*/ 1340 w 1858"/>
                  <a:gd name="T73" fmla="*/ 853 h 2427"/>
                  <a:gd name="T74" fmla="*/ 1354 w 1858"/>
                  <a:gd name="T75" fmla="*/ 780 h 2427"/>
                  <a:gd name="T76" fmla="*/ 1352 w 1858"/>
                  <a:gd name="T77" fmla="*/ 721 h 2427"/>
                  <a:gd name="T78" fmla="*/ 1334 w 1858"/>
                  <a:gd name="T79" fmla="*/ 632 h 2427"/>
                  <a:gd name="T80" fmla="*/ 1294 w 1858"/>
                  <a:gd name="T81" fmla="*/ 557 h 2427"/>
                  <a:gd name="T82" fmla="*/ 1256 w 1858"/>
                  <a:gd name="T83" fmla="*/ 513 h 2427"/>
                  <a:gd name="T84" fmla="*/ 1188 w 1858"/>
                  <a:gd name="T85" fmla="*/ 464 h 2427"/>
                  <a:gd name="T86" fmla="*/ 1108 w 1858"/>
                  <a:gd name="T87" fmla="*/ 433 h 2427"/>
                  <a:gd name="T88" fmla="*/ 1054 w 1858"/>
                  <a:gd name="T89" fmla="*/ 422 h 2427"/>
                  <a:gd name="T90" fmla="*/ 848 w 1858"/>
                  <a:gd name="T91" fmla="*/ 412 h 2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8" h="2427">
                    <a:moveTo>
                      <a:pt x="0" y="2427"/>
                    </a:moveTo>
                    <a:lnTo>
                      <a:pt x="0" y="0"/>
                    </a:lnTo>
                    <a:lnTo>
                      <a:pt x="787" y="0"/>
                    </a:lnTo>
                    <a:lnTo>
                      <a:pt x="787" y="0"/>
                    </a:lnTo>
                    <a:lnTo>
                      <a:pt x="893" y="0"/>
                    </a:lnTo>
                    <a:lnTo>
                      <a:pt x="991" y="2"/>
                    </a:lnTo>
                    <a:lnTo>
                      <a:pt x="1078" y="5"/>
                    </a:lnTo>
                    <a:lnTo>
                      <a:pt x="1155" y="9"/>
                    </a:lnTo>
                    <a:lnTo>
                      <a:pt x="1223" y="14"/>
                    </a:lnTo>
                    <a:lnTo>
                      <a:pt x="1282" y="19"/>
                    </a:lnTo>
                    <a:lnTo>
                      <a:pt x="1329" y="28"/>
                    </a:lnTo>
                    <a:lnTo>
                      <a:pt x="1369" y="37"/>
                    </a:lnTo>
                    <a:lnTo>
                      <a:pt x="1369" y="37"/>
                    </a:lnTo>
                    <a:lnTo>
                      <a:pt x="1394" y="44"/>
                    </a:lnTo>
                    <a:lnTo>
                      <a:pt x="1420" y="52"/>
                    </a:lnTo>
                    <a:lnTo>
                      <a:pt x="1444" y="61"/>
                    </a:lnTo>
                    <a:lnTo>
                      <a:pt x="1469" y="72"/>
                    </a:lnTo>
                    <a:lnTo>
                      <a:pt x="1493" y="82"/>
                    </a:lnTo>
                    <a:lnTo>
                      <a:pt x="1516" y="94"/>
                    </a:lnTo>
                    <a:lnTo>
                      <a:pt x="1539" y="108"/>
                    </a:lnTo>
                    <a:lnTo>
                      <a:pt x="1560" y="122"/>
                    </a:lnTo>
                    <a:lnTo>
                      <a:pt x="1582" y="138"/>
                    </a:lnTo>
                    <a:lnTo>
                      <a:pt x="1603" y="154"/>
                    </a:lnTo>
                    <a:lnTo>
                      <a:pt x="1624" y="171"/>
                    </a:lnTo>
                    <a:lnTo>
                      <a:pt x="1643" y="190"/>
                    </a:lnTo>
                    <a:lnTo>
                      <a:pt x="1663" y="209"/>
                    </a:lnTo>
                    <a:lnTo>
                      <a:pt x="1682" y="230"/>
                    </a:lnTo>
                    <a:lnTo>
                      <a:pt x="1701" y="251"/>
                    </a:lnTo>
                    <a:lnTo>
                      <a:pt x="1718" y="274"/>
                    </a:lnTo>
                    <a:lnTo>
                      <a:pt x="1718" y="274"/>
                    </a:lnTo>
                    <a:lnTo>
                      <a:pt x="1736" y="297"/>
                    </a:lnTo>
                    <a:lnTo>
                      <a:pt x="1752" y="321"/>
                    </a:lnTo>
                    <a:lnTo>
                      <a:pt x="1765" y="345"/>
                    </a:lnTo>
                    <a:lnTo>
                      <a:pt x="1779" y="372"/>
                    </a:lnTo>
                    <a:lnTo>
                      <a:pt x="1792" y="398"/>
                    </a:lnTo>
                    <a:lnTo>
                      <a:pt x="1804" y="426"/>
                    </a:lnTo>
                    <a:lnTo>
                      <a:pt x="1814" y="454"/>
                    </a:lnTo>
                    <a:lnTo>
                      <a:pt x="1823" y="483"/>
                    </a:lnTo>
                    <a:lnTo>
                      <a:pt x="1832" y="513"/>
                    </a:lnTo>
                    <a:lnTo>
                      <a:pt x="1839" y="544"/>
                    </a:lnTo>
                    <a:lnTo>
                      <a:pt x="1846" y="576"/>
                    </a:lnTo>
                    <a:lnTo>
                      <a:pt x="1849" y="607"/>
                    </a:lnTo>
                    <a:lnTo>
                      <a:pt x="1854" y="642"/>
                    </a:lnTo>
                    <a:lnTo>
                      <a:pt x="1856" y="675"/>
                    </a:lnTo>
                    <a:lnTo>
                      <a:pt x="1858" y="710"/>
                    </a:lnTo>
                    <a:lnTo>
                      <a:pt x="1858" y="747"/>
                    </a:lnTo>
                    <a:lnTo>
                      <a:pt x="1858" y="747"/>
                    </a:lnTo>
                    <a:lnTo>
                      <a:pt x="1858" y="801"/>
                    </a:lnTo>
                    <a:lnTo>
                      <a:pt x="1854" y="853"/>
                    </a:lnTo>
                    <a:lnTo>
                      <a:pt x="1847" y="904"/>
                    </a:lnTo>
                    <a:lnTo>
                      <a:pt x="1839" y="953"/>
                    </a:lnTo>
                    <a:lnTo>
                      <a:pt x="1827" y="998"/>
                    </a:lnTo>
                    <a:lnTo>
                      <a:pt x="1813" y="1042"/>
                    </a:lnTo>
                    <a:lnTo>
                      <a:pt x="1797" y="1084"/>
                    </a:lnTo>
                    <a:lnTo>
                      <a:pt x="1778" y="1122"/>
                    </a:lnTo>
                    <a:lnTo>
                      <a:pt x="1778" y="1122"/>
                    </a:lnTo>
                    <a:lnTo>
                      <a:pt x="1757" y="1159"/>
                    </a:lnTo>
                    <a:lnTo>
                      <a:pt x="1734" y="1194"/>
                    </a:lnTo>
                    <a:lnTo>
                      <a:pt x="1711" y="1227"/>
                    </a:lnTo>
                    <a:lnTo>
                      <a:pt x="1685" y="1258"/>
                    </a:lnTo>
                    <a:lnTo>
                      <a:pt x="1659" y="1288"/>
                    </a:lnTo>
                    <a:lnTo>
                      <a:pt x="1631" y="1314"/>
                    </a:lnTo>
                    <a:lnTo>
                      <a:pt x="1601" y="1338"/>
                    </a:lnTo>
                    <a:lnTo>
                      <a:pt x="1572" y="1361"/>
                    </a:lnTo>
                    <a:lnTo>
                      <a:pt x="1572" y="1361"/>
                    </a:lnTo>
                    <a:lnTo>
                      <a:pt x="1540" y="1382"/>
                    </a:lnTo>
                    <a:lnTo>
                      <a:pt x="1509" y="1401"/>
                    </a:lnTo>
                    <a:lnTo>
                      <a:pt x="1478" y="1419"/>
                    </a:lnTo>
                    <a:lnTo>
                      <a:pt x="1446" y="1434"/>
                    </a:lnTo>
                    <a:lnTo>
                      <a:pt x="1413" y="1447"/>
                    </a:lnTo>
                    <a:lnTo>
                      <a:pt x="1382" y="1459"/>
                    </a:lnTo>
                    <a:lnTo>
                      <a:pt x="1350" y="1469"/>
                    </a:lnTo>
                    <a:lnTo>
                      <a:pt x="1317" y="1476"/>
                    </a:lnTo>
                    <a:lnTo>
                      <a:pt x="1317" y="1476"/>
                    </a:lnTo>
                    <a:lnTo>
                      <a:pt x="1272" y="1485"/>
                    </a:lnTo>
                    <a:lnTo>
                      <a:pt x="1219" y="1492"/>
                    </a:lnTo>
                    <a:lnTo>
                      <a:pt x="1163" y="1497"/>
                    </a:lnTo>
                    <a:lnTo>
                      <a:pt x="1102" y="1502"/>
                    </a:lnTo>
                    <a:lnTo>
                      <a:pt x="1036" y="1506"/>
                    </a:lnTo>
                    <a:lnTo>
                      <a:pt x="966" y="1509"/>
                    </a:lnTo>
                    <a:lnTo>
                      <a:pt x="890" y="1511"/>
                    </a:lnTo>
                    <a:lnTo>
                      <a:pt x="809" y="1511"/>
                    </a:lnTo>
                    <a:lnTo>
                      <a:pt x="490" y="1511"/>
                    </a:lnTo>
                    <a:lnTo>
                      <a:pt x="490" y="2427"/>
                    </a:lnTo>
                    <a:lnTo>
                      <a:pt x="0" y="2427"/>
                    </a:lnTo>
                    <a:close/>
                    <a:moveTo>
                      <a:pt x="490" y="410"/>
                    </a:moveTo>
                    <a:lnTo>
                      <a:pt x="490" y="1099"/>
                    </a:lnTo>
                    <a:lnTo>
                      <a:pt x="757" y="1099"/>
                    </a:lnTo>
                    <a:lnTo>
                      <a:pt x="757" y="1099"/>
                    </a:lnTo>
                    <a:lnTo>
                      <a:pt x="827" y="1098"/>
                    </a:lnTo>
                    <a:lnTo>
                      <a:pt x="891" y="1096"/>
                    </a:lnTo>
                    <a:lnTo>
                      <a:pt x="947" y="1094"/>
                    </a:lnTo>
                    <a:lnTo>
                      <a:pt x="999" y="1089"/>
                    </a:lnTo>
                    <a:lnTo>
                      <a:pt x="1045" y="1084"/>
                    </a:lnTo>
                    <a:lnTo>
                      <a:pt x="1085" y="1078"/>
                    </a:lnTo>
                    <a:lnTo>
                      <a:pt x="1118" y="1070"/>
                    </a:lnTo>
                    <a:lnTo>
                      <a:pt x="1144" y="1061"/>
                    </a:lnTo>
                    <a:lnTo>
                      <a:pt x="1144" y="1061"/>
                    </a:lnTo>
                    <a:lnTo>
                      <a:pt x="1169" y="1050"/>
                    </a:lnTo>
                    <a:lnTo>
                      <a:pt x="1191" y="1040"/>
                    </a:lnTo>
                    <a:lnTo>
                      <a:pt x="1212" y="1026"/>
                    </a:lnTo>
                    <a:lnTo>
                      <a:pt x="1232" y="1012"/>
                    </a:lnTo>
                    <a:lnTo>
                      <a:pt x="1251" y="996"/>
                    </a:lnTo>
                    <a:lnTo>
                      <a:pt x="1268" y="979"/>
                    </a:lnTo>
                    <a:lnTo>
                      <a:pt x="1284" y="961"/>
                    </a:lnTo>
                    <a:lnTo>
                      <a:pt x="1298" y="942"/>
                    </a:lnTo>
                    <a:lnTo>
                      <a:pt x="1298" y="942"/>
                    </a:lnTo>
                    <a:lnTo>
                      <a:pt x="1312" y="921"/>
                    </a:lnTo>
                    <a:lnTo>
                      <a:pt x="1322" y="899"/>
                    </a:lnTo>
                    <a:lnTo>
                      <a:pt x="1333" y="878"/>
                    </a:lnTo>
                    <a:lnTo>
                      <a:pt x="1340" y="853"/>
                    </a:lnTo>
                    <a:lnTo>
                      <a:pt x="1347" y="831"/>
                    </a:lnTo>
                    <a:lnTo>
                      <a:pt x="1350" y="804"/>
                    </a:lnTo>
                    <a:lnTo>
                      <a:pt x="1354" y="780"/>
                    </a:lnTo>
                    <a:lnTo>
                      <a:pt x="1354" y="752"/>
                    </a:lnTo>
                    <a:lnTo>
                      <a:pt x="1354" y="752"/>
                    </a:lnTo>
                    <a:lnTo>
                      <a:pt x="1352" y="721"/>
                    </a:lnTo>
                    <a:lnTo>
                      <a:pt x="1348" y="689"/>
                    </a:lnTo>
                    <a:lnTo>
                      <a:pt x="1343" y="660"/>
                    </a:lnTo>
                    <a:lnTo>
                      <a:pt x="1334" y="632"/>
                    </a:lnTo>
                    <a:lnTo>
                      <a:pt x="1324" y="605"/>
                    </a:lnTo>
                    <a:lnTo>
                      <a:pt x="1310" y="581"/>
                    </a:lnTo>
                    <a:lnTo>
                      <a:pt x="1294" y="557"/>
                    </a:lnTo>
                    <a:lnTo>
                      <a:pt x="1275" y="534"/>
                    </a:lnTo>
                    <a:lnTo>
                      <a:pt x="1275" y="534"/>
                    </a:lnTo>
                    <a:lnTo>
                      <a:pt x="1256" y="513"/>
                    </a:lnTo>
                    <a:lnTo>
                      <a:pt x="1235" y="496"/>
                    </a:lnTo>
                    <a:lnTo>
                      <a:pt x="1212" y="478"/>
                    </a:lnTo>
                    <a:lnTo>
                      <a:pt x="1188" y="464"/>
                    </a:lnTo>
                    <a:lnTo>
                      <a:pt x="1162" y="452"/>
                    </a:lnTo>
                    <a:lnTo>
                      <a:pt x="1136" y="441"/>
                    </a:lnTo>
                    <a:lnTo>
                      <a:pt x="1108" y="433"/>
                    </a:lnTo>
                    <a:lnTo>
                      <a:pt x="1080" y="428"/>
                    </a:lnTo>
                    <a:lnTo>
                      <a:pt x="1080" y="428"/>
                    </a:lnTo>
                    <a:lnTo>
                      <a:pt x="1054" y="422"/>
                    </a:lnTo>
                    <a:lnTo>
                      <a:pt x="1024" y="419"/>
                    </a:lnTo>
                    <a:lnTo>
                      <a:pt x="947" y="414"/>
                    </a:lnTo>
                    <a:lnTo>
                      <a:pt x="848" y="412"/>
                    </a:lnTo>
                    <a:lnTo>
                      <a:pt x="725" y="410"/>
                    </a:lnTo>
                    <a:lnTo>
                      <a:pt x="490" y="41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42" name="Freeform 68"/>
              <p:cNvSpPr>
                <a:spLocks noEditPoints="1"/>
              </p:cNvSpPr>
              <p:nvPr/>
            </p:nvSpPr>
            <p:spPr bwMode="auto">
              <a:xfrm>
                <a:off x="-11839575" y="615950"/>
                <a:ext cx="530225" cy="566738"/>
              </a:xfrm>
              <a:custGeom>
                <a:avLst/>
                <a:gdLst>
                  <a:gd name="T0" fmla="*/ 0 w 668"/>
                  <a:gd name="T1" fmla="*/ 714 h 714"/>
                  <a:gd name="T2" fmla="*/ 274 w 668"/>
                  <a:gd name="T3" fmla="*/ 0 h 714"/>
                  <a:gd name="T4" fmla="*/ 377 w 668"/>
                  <a:gd name="T5" fmla="*/ 0 h 714"/>
                  <a:gd name="T6" fmla="*/ 668 w 668"/>
                  <a:gd name="T7" fmla="*/ 714 h 714"/>
                  <a:gd name="T8" fmla="*/ 560 w 668"/>
                  <a:gd name="T9" fmla="*/ 714 h 714"/>
                  <a:gd name="T10" fmla="*/ 478 w 668"/>
                  <a:gd name="T11" fmla="*/ 497 h 714"/>
                  <a:gd name="T12" fmla="*/ 180 w 668"/>
                  <a:gd name="T13" fmla="*/ 497 h 714"/>
                  <a:gd name="T14" fmla="*/ 101 w 668"/>
                  <a:gd name="T15" fmla="*/ 714 h 714"/>
                  <a:gd name="T16" fmla="*/ 0 w 668"/>
                  <a:gd name="T17" fmla="*/ 714 h 714"/>
                  <a:gd name="T18" fmla="*/ 206 w 668"/>
                  <a:gd name="T19" fmla="*/ 421 h 714"/>
                  <a:gd name="T20" fmla="*/ 448 w 668"/>
                  <a:gd name="T21" fmla="*/ 421 h 714"/>
                  <a:gd name="T22" fmla="*/ 373 w 668"/>
                  <a:gd name="T23" fmla="*/ 223 h 714"/>
                  <a:gd name="T24" fmla="*/ 373 w 668"/>
                  <a:gd name="T25" fmla="*/ 223 h 714"/>
                  <a:gd name="T26" fmla="*/ 344 w 668"/>
                  <a:gd name="T27" fmla="*/ 141 h 714"/>
                  <a:gd name="T28" fmla="*/ 323 w 668"/>
                  <a:gd name="T29" fmla="*/ 75 h 714"/>
                  <a:gd name="T30" fmla="*/ 323 w 668"/>
                  <a:gd name="T31" fmla="*/ 75 h 714"/>
                  <a:gd name="T32" fmla="*/ 316 w 668"/>
                  <a:gd name="T33" fmla="*/ 110 h 714"/>
                  <a:gd name="T34" fmla="*/ 307 w 668"/>
                  <a:gd name="T35" fmla="*/ 143 h 714"/>
                  <a:gd name="T36" fmla="*/ 297 w 668"/>
                  <a:gd name="T37" fmla="*/ 178 h 714"/>
                  <a:gd name="T38" fmla="*/ 284 w 668"/>
                  <a:gd name="T39" fmla="*/ 211 h 714"/>
                  <a:gd name="T40" fmla="*/ 206 w 668"/>
                  <a:gd name="T41" fmla="*/ 421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8" h="714">
                    <a:moveTo>
                      <a:pt x="0" y="714"/>
                    </a:moveTo>
                    <a:lnTo>
                      <a:pt x="274" y="0"/>
                    </a:lnTo>
                    <a:lnTo>
                      <a:pt x="377" y="0"/>
                    </a:lnTo>
                    <a:lnTo>
                      <a:pt x="668" y="714"/>
                    </a:lnTo>
                    <a:lnTo>
                      <a:pt x="560" y="714"/>
                    </a:lnTo>
                    <a:lnTo>
                      <a:pt x="478" y="497"/>
                    </a:lnTo>
                    <a:lnTo>
                      <a:pt x="180" y="497"/>
                    </a:lnTo>
                    <a:lnTo>
                      <a:pt x="101" y="714"/>
                    </a:lnTo>
                    <a:lnTo>
                      <a:pt x="0" y="714"/>
                    </a:lnTo>
                    <a:close/>
                    <a:moveTo>
                      <a:pt x="206" y="421"/>
                    </a:moveTo>
                    <a:lnTo>
                      <a:pt x="448" y="421"/>
                    </a:lnTo>
                    <a:lnTo>
                      <a:pt x="373" y="223"/>
                    </a:lnTo>
                    <a:lnTo>
                      <a:pt x="373" y="223"/>
                    </a:lnTo>
                    <a:lnTo>
                      <a:pt x="344" y="141"/>
                    </a:lnTo>
                    <a:lnTo>
                      <a:pt x="323" y="75"/>
                    </a:lnTo>
                    <a:lnTo>
                      <a:pt x="323" y="75"/>
                    </a:lnTo>
                    <a:lnTo>
                      <a:pt x="316" y="110"/>
                    </a:lnTo>
                    <a:lnTo>
                      <a:pt x="307" y="143"/>
                    </a:lnTo>
                    <a:lnTo>
                      <a:pt x="297" y="178"/>
                    </a:lnTo>
                    <a:lnTo>
                      <a:pt x="284" y="211"/>
                    </a:lnTo>
                    <a:lnTo>
                      <a:pt x="206" y="4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43" name="Freeform 69"/>
              <p:cNvSpPr>
                <a:spLocks noEditPoints="1"/>
              </p:cNvSpPr>
              <p:nvPr/>
            </p:nvSpPr>
            <p:spPr bwMode="auto">
              <a:xfrm>
                <a:off x="-11304588" y="615950"/>
                <a:ext cx="355600" cy="576263"/>
              </a:xfrm>
              <a:custGeom>
                <a:avLst/>
                <a:gdLst>
                  <a:gd name="T0" fmla="*/ 368 w 448"/>
                  <a:gd name="T1" fmla="*/ 649 h 726"/>
                  <a:gd name="T2" fmla="*/ 324 w 448"/>
                  <a:gd name="T3" fmla="*/ 696 h 726"/>
                  <a:gd name="T4" fmla="*/ 267 w 448"/>
                  <a:gd name="T5" fmla="*/ 721 h 726"/>
                  <a:gd name="T6" fmla="*/ 223 w 448"/>
                  <a:gd name="T7" fmla="*/ 726 h 726"/>
                  <a:gd name="T8" fmla="*/ 178 w 448"/>
                  <a:gd name="T9" fmla="*/ 721 h 726"/>
                  <a:gd name="T10" fmla="*/ 136 w 448"/>
                  <a:gd name="T11" fmla="*/ 707 h 726"/>
                  <a:gd name="T12" fmla="*/ 109 w 448"/>
                  <a:gd name="T13" fmla="*/ 691 h 726"/>
                  <a:gd name="T14" fmla="*/ 73 w 448"/>
                  <a:gd name="T15" fmla="*/ 661 h 726"/>
                  <a:gd name="T16" fmla="*/ 45 w 448"/>
                  <a:gd name="T17" fmla="*/ 625 h 726"/>
                  <a:gd name="T18" fmla="*/ 15 w 448"/>
                  <a:gd name="T19" fmla="*/ 565 h 726"/>
                  <a:gd name="T20" fmla="*/ 0 w 448"/>
                  <a:gd name="T21" fmla="*/ 456 h 726"/>
                  <a:gd name="T22" fmla="*/ 7 w 448"/>
                  <a:gd name="T23" fmla="*/ 382 h 726"/>
                  <a:gd name="T24" fmla="*/ 26 w 448"/>
                  <a:gd name="T25" fmla="*/ 316 h 726"/>
                  <a:gd name="T26" fmla="*/ 48 w 448"/>
                  <a:gd name="T27" fmla="*/ 272 h 726"/>
                  <a:gd name="T28" fmla="*/ 78 w 448"/>
                  <a:gd name="T29" fmla="*/ 237 h 726"/>
                  <a:gd name="T30" fmla="*/ 103 w 448"/>
                  <a:gd name="T31" fmla="*/ 218 h 726"/>
                  <a:gd name="T32" fmla="*/ 143 w 448"/>
                  <a:gd name="T33" fmla="*/ 199 h 726"/>
                  <a:gd name="T34" fmla="*/ 188 w 448"/>
                  <a:gd name="T35" fmla="*/ 187 h 726"/>
                  <a:gd name="T36" fmla="*/ 218 w 448"/>
                  <a:gd name="T37" fmla="*/ 185 h 726"/>
                  <a:gd name="T38" fmla="*/ 282 w 448"/>
                  <a:gd name="T39" fmla="*/ 196 h 726"/>
                  <a:gd name="T40" fmla="*/ 319 w 448"/>
                  <a:gd name="T41" fmla="*/ 215 h 726"/>
                  <a:gd name="T42" fmla="*/ 361 w 448"/>
                  <a:gd name="T43" fmla="*/ 257 h 726"/>
                  <a:gd name="T44" fmla="*/ 448 w 448"/>
                  <a:gd name="T45" fmla="*/ 714 h 726"/>
                  <a:gd name="T46" fmla="*/ 90 w 448"/>
                  <a:gd name="T47" fmla="*/ 456 h 726"/>
                  <a:gd name="T48" fmla="*/ 96 w 448"/>
                  <a:gd name="T49" fmla="*/ 524 h 726"/>
                  <a:gd name="T50" fmla="*/ 113 w 448"/>
                  <a:gd name="T51" fmla="*/ 576 h 726"/>
                  <a:gd name="T52" fmla="*/ 132 w 448"/>
                  <a:gd name="T53" fmla="*/ 604 h 726"/>
                  <a:gd name="T54" fmla="*/ 165 w 448"/>
                  <a:gd name="T55" fmla="*/ 635 h 726"/>
                  <a:gd name="T56" fmla="*/ 204 w 448"/>
                  <a:gd name="T57" fmla="*/ 651 h 726"/>
                  <a:gd name="T58" fmla="*/ 230 w 448"/>
                  <a:gd name="T59" fmla="*/ 654 h 726"/>
                  <a:gd name="T60" fmla="*/ 272 w 448"/>
                  <a:gd name="T61" fmla="*/ 647 h 726"/>
                  <a:gd name="T62" fmla="*/ 307 w 448"/>
                  <a:gd name="T63" fmla="*/ 627 h 726"/>
                  <a:gd name="T64" fmla="*/ 328 w 448"/>
                  <a:gd name="T65" fmla="*/ 607 h 726"/>
                  <a:gd name="T66" fmla="*/ 352 w 448"/>
                  <a:gd name="T67" fmla="*/ 564 h 726"/>
                  <a:gd name="T68" fmla="*/ 366 w 448"/>
                  <a:gd name="T69" fmla="*/ 508 h 726"/>
                  <a:gd name="T70" fmla="*/ 368 w 448"/>
                  <a:gd name="T71" fmla="*/ 463 h 726"/>
                  <a:gd name="T72" fmla="*/ 363 w 448"/>
                  <a:gd name="T73" fmla="*/ 391 h 726"/>
                  <a:gd name="T74" fmla="*/ 345 w 448"/>
                  <a:gd name="T75" fmla="*/ 335 h 726"/>
                  <a:gd name="T76" fmla="*/ 328 w 448"/>
                  <a:gd name="T77" fmla="*/ 307 h 726"/>
                  <a:gd name="T78" fmla="*/ 294 w 448"/>
                  <a:gd name="T79" fmla="*/ 278 h 726"/>
                  <a:gd name="T80" fmla="*/ 256 w 448"/>
                  <a:gd name="T81" fmla="*/ 260 h 726"/>
                  <a:gd name="T82" fmla="*/ 226 w 448"/>
                  <a:gd name="T83" fmla="*/ 258 h 726"/>
                  <a:gd name="T84" fmla="*/ 186 w 448"/>
                  <a:gd name="T85" fmla="*/ 265 h 726"/>
                  <a:gd name="T86" fmla="*/ 150 w 448"/>
                  <a:gd name="T87" fmla="*/ 285 h 726"/>
                  <a:gd name="T88" fmla="*/ 129 w 448"/>
                  <a:gd name="T89" fmla="*/ 305 h 726"/>
                  <a:gd name="T90" fmla="*/ 106 w 448"/>
                  <a:gd name="T91" fmla="*/ 349 h 726"/>
                  <a:gd name="T92" fmla="*/ 92 w 448"/>
                  <a:gd name="T93" fmla="*/ 408 h 726"/>
                  <a:gd name="T94" fmla="*/ 90 w 448"/>
                  <a:gd name="T95" fmla="*/ 456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8" h="726">
                    <a:moveTo>
                      <a:pt x="368" y="714"/>
                    </a:moveTo>
                    <a:lnTo>
                      <a:pt x="368" y="649"/>
                    </a:lnTo>
                    <a:lnTo>
                      <a:pt x="368" y="649"/>
                    </a:lnTo>
                    <a:lnTo>
                      <a:pt x="354" y="667"/>
                    </a:lnTo>
                    <a:lnTo>
                      <a:pt x="340" y="682"/>
                    </a:lnTo>
                    <a:lnTo>
                      <a:pt x="324" y="696"/>
                    </a:lnTo>
                    <a:lnTo>
                      <a:pt x="307" y="707"/>
                    </a:lnTo>
                    <a:lnTo>
                      <a:pt x="287" y="716"/>
                    </a:lnTo>
                    <a:lnTo>
                      <a:pt x="267" y="721"/>
                    </a:lnTo>
                    <a:lnTo>
                      <a:pt x="246" y="724"/>
                    </a:lnTo>
                    <a:lnTo>
                      <a:pt x="223" y="726"/>
                    </a:lnTo>
                    <a:lnTo>
                      <a:pt x="223" y="726"/>
                    </a:lnTo>
                    <a:lnTo>
                      <a:pt x="207" y="726"/>
                    </a:lnTo>
                    <a:lnTo>
                      <a:pt x="192" y="724"/>
                    </a:lnTo>
                    <a:lnTo>
                      <a:pt x="178" y="721"/>
                    </a:lnTo>
                    <a:lnTo>
                      <a:pt x="164" y="717"/>
                    </a:lnTo>
                    <a:lnTo>
                      <a:pt x="150" y="712"/>
                    </a:lnTo>
                    <a:lnTo>
                      <a:pt x="136" y="707"/>
                    </a:lnTo>
                    <a:lnTo>
                      <a:pt x="122" y="700"/>
                    </a:lnTo>
                    <a:lnTo>
                      <a:pt x="109" y="691"/>
                    </a:lnTo>
                    <a:lnTo>
                      <a:pt x="109" y="691"/>
                    </a:lnTo>
                    <a:lnTo>
                      <a:pt x="96" y="682"/>
                    </a:lnTo>
                    <a:lnTo>
                      <a:pt x="85" y="674"/>
                    </a:lnTo>
                    <a:lnTo>
                      <a:pt x="73" y="661"/>
                    </a:lnTo>
                    <a:lnTo>
                      <a:pt x="62" y="651"/>
                    </a:lnTo>
                    <a:lnTo>
                      <a:pt x="54" y="639"/>
                    </a:lnTo>
                    <a:lnTo>
                      <a:pt x="45" y="625"/>
                    </a:lnTo>
                    <a:lnTo>
                      <a:pt x="29" y="597"/>
                    </a:lnTo>
                    <a:lnTo>
                      <a:pt x="29" y="597"/>
                    </a:lnTo>
                    <a:lnTo>
                      <a:pt x="15" y="565"/>
                    </a:lnTo>
                    <a:lnTo>
                      <a:pt x="7" y="531"/>
                    </a:lnTo>
                    <a:lnTo>
                      <a:pt x="1" y="494"/>
                    </a:lnTo>
                    <a:lnTo>
                      <a:pt x="0" y="456"/>
                    </a:lnTo>
                    <a:lnTo>
                      <a:pt x="0" y="456"/>
                    </a:lnTo>
                    <a:lnTo>
                      <a:pt x="1" y="419"/>
                    </a:lnTo>
                    <a:lnTo>
                      <a:pt x="7" y="382"/>
                    </a:lnTo>
                    <a:lnTo>
                      <a:pt x="15" y="347"/>
                    </a:lnTo>
                    <a:lnTo>
                      <a:pt x="26" y="316"/>
                    </a:lnTo>
                    <a:lnTo>
                      <a:pt x="26" y="316"/>
                    </a:lnTo>
                    <a:lnTo>
                      <a:pt x="33" y="300"/>
                    </a:lnTo>
                    <a:lnTo>
                      <a:pt x="40" y="286"/>
                    </a:lnTo>
                    <a:lnTo>
                      <a:pt x="48" y="272"/>
                    </a:lnTo>
                    <a:lnTo>
                      <a:pt x="57" y="260"/>
                    </a:lnTo>
                    <a:lnTo>
                      <a:pt x="68" y="248"/>
                    </a:lnTo>
                    <a:lnTo>
                      <a:pt x="78" y="237"/>
                    </a:lnTo>
                    <a:lnTo>
                      <a:pt x="90" y="227"/>
                    </a:lnTo>
                    <a:lnTo>
                      <a:pt x="103" y="218"/>
                    </a:lnTo>
                    <a:lnTo>
                      <a:pt x="103" y="218"/>
                    </a:lnTo>
                    <a:lnTo>
                      <a:pt x="116" y="211"/>
                    </a:lnTo>
                    <a:lnTo>
                      <a:pt x="130" y="204"/>
                    </a:lnTo>
                    <a:lnTo>
                      <a:pt x="143" y="199"/>
                    </a:lnTo>
                    <a:lnTo>
                      <a:pt x="158" y="194"/>
                    </a:lnTo>
                    <a:lnTo>
                      <a:pt x="172" y="190"/>
                    </a:lnTo>
                    <a:lnTo>
                      <a:pt x="188" y="187"/>
                    </a:lnTo>
                    <a:lnTo>
                      <a:pt x="202" y="185"/>
                    </a:lnTo>
                    <a:lnTo>
                      <a:pt x="218" y="185"/>
                    </a:lnTo>
                    <a:lnTo>
                      <a:pt x="218" y="185"/>
                    </a:lnTo>
                    <a:lnTo>
                      <a:pt x="240" y="187"/>
                    </a:lnTo>
                    <a:lnTo>
                      <a:pt x="263" y="190"/>
                    </a:lnTo>
                    <a:lnTo>
                      <a:pt x="282" y="196"/>
                    </a:lnTo>
                    <a:lnTo>
                      <a:pt x="301" y="204"/>
                    </a:lnTo>
                    <a:lnTo>
                      <a:pt x="301" y="204"/>
                    </a:lnTo>
                    <a:lnTo>
                      <a:pt x="319" y="215"/>
                    </a:lnTo>
                    <a:lnTo>
                      <a:pt x="335" y="227"/>
                    </a:lnTo>
                    <a:lnTo>
                      <a:pt x="349" y="241"/>
                    </a:lnTo>
                    <a:lnTo>
                      <a:pt x="361" y="257"/>
                    </a:lnTo>
                    <a:lnTo>
                      <a:pt x="361" y="0"/>
                    </a:lnTo>
                    <a:lnTo>
                      <a:pt x="448" y="0"/>
                    </a:lnTo>
                    <a:lnTo>
                      <a:pt x="448" y="714"/>
                    </a:lnTo>
                    <a:lnTo>
                      <a:pt x="368" y="714"/>
                    </a:lnTo>
                    <a:close/>
                    <a:moveTo>
                      <a:pt x="90" y="456"/>
                    </a:moveTo>
                    <a:lnTo>
                      <a:pt x="90" y="456"/>
                    </a:lnTo>
                    <a:lnTo>
                      <a:pt x="90" y="480"/>
                    </a:lnTo>
                    <a:lnTo>
                      <a:pt x="92" y="503"/>
                    </a:lnTo>
                    <a:lnTo>
                      <a:pt x="96" y="524"/>
                    </a:lnTo>
                    <a:lnTo>
                      <a:pt x="101" y="543"/>
                    </a:lnTo>
                    <a:lnTo>
                      <a:pt x="106" y="560"/>
                    </a:lnTo>
                    <a:lnTo>
                      <a:pt x="113" y="576"/>
                    </a:lnTo>
                    <a:lnTo>
                      <a:pt x="122" y="592"/>
                    </a:lnTo>
                    <a:lnTo>
                      <a:pt x="132" y="604"/>
                    </a:lnTo>
                    <a:lnTo>
                      <a:pt x="132" y="604"/>
                    </a:lnTo>
                    <a:lnTo>
                      <a:pt x="143" y="616"/>
                    </a:lnTo>
                    <a:lnTo>
                      <a:pt x="153" y="627"/>
                    </a:lnTo>
                    <a:lnTo>
                      <a:pt x="165" y="635"/>
                    </a:lnTo>
                    <a:lnTo>
                      <a:pt x="178" y="640"/>
                    </a:lnTo>
                    <a:lnTo>
                      <a:pt x="190" y="647"/>
                    </a:lnTo>
                    <a:lnTo>
                      <a:pt x="204" y="651"/>
                    </a:lnTo>
                    <a:lnTo>
                      <a:pt x="216" y="653"/>
                    </a:lnTo>
                    <a:lnTo>
                      <a:pt x="230" y="654"/>
                    </a:lnTo>
                    <a:lnTo>
                      <a:pt x="230" y="654"/>
                    </a:lnTo>
                    <a:lnTo>
                      <a:pt x="246" y="653"/>
                    </a:lnTo>
                    <a:lnTo>
                      <a:pt x="258" y="651"/>
                    </a:lnTo>
                    <a:lnTo>
                      <a:pt x="272" y="647"/>
                    </a:lnTo>
                    <a:lnTo>
                      <a:pt x="284" y="642"/>
                    </a:lnTo>
                    <a:lnTo>
                      <a:pt x="296" y="635"/>
                    </a:lnTo>
                    <a:lnTo>
                      <a:pt x="307" y="627"/>
                    </a:lnTo>
                    <a:lnTo>
                      <a:pt x="317" y="618"/>
                    </a:lnTo>
                    <a:lnTo>
                      <a:pt x="328" y="607"/>
                    </a:lnTo>
                    <a:lnTo>
                      <a:pt x="328" y="607"/>
                    </a:lnTo>
                    <a:lnTo>
                      <a:pt x="338" y="593"/>
                    </a:lnTo>
                    <a:lnTo>
                      <a:pt x="345" y="579"/>
                    </a:lnTo>
                    <a:lnTo>
                      <a:pt x="352" y="564"/>
                    </a:lnTo>
                    <a:lnTo>
                      <a:pt x="359" y="548"/>
                    </a:lnTo>
                    <a:lnTo>
                      <a:pt x="363" y="529"/>
                    </a:lnTo>
                    <a:lnTo>
                      <a:pt x="366" y="508"/>
                    </a:lnTo>
                    <a:lnTo>
                      <a:pt x="368" y="487"/>
                    </a:lnTo>
                    <a:lnTo>
                      <a:pt x="368" y="463"/>
                    </a:lnTo>
                    <a:lnTo>
                      <a:pt x="368" y="463"/>
                    </a:lnTo>
                    <a:lnTo>
                      <a:pt x="368" y="438"/>
                    </a:lnTo>
                    <a:lnTo>
                      <a:pt x="366" y="414"/>
                    </a:lnTo>
                    <a:lnTo>
                      <a:pt x="363" y="391"/>
                    </a:lnTo>
                    <a:lnTo>
                      <a:pt x="359" y="372"/>
                    </a:lnTo>
                    <a:lnTo>
                      <a:pt x="352" y="353"/>
                    </a:lnTo>
                    <a:lnTo>
                      <a:pt x="345" y="335"/>
                    </a:lnTo>
                    <a:lnTo>
                      <a:pt x="336" y="321"/>
                    </a:lnTo>
                    <a:lnTo>
                      <a:pt x="328" y="307"/>
                    </a:lnTo>
                    <a:lnTo>
                      <a:pt x="328" y="307"/>
                    </a:lnTo>
                    <a:lnTo>
                      <a:pt x="317" y="295"/>
                    </a:lnTo>
                    <a:lnTo>
                      <a:pt x="307" y="286"/>
                    </a:lnTo>
                    <a:lnTo>
                      <a:pt x="294" y="278"/>
                    </a:lnTo>
                    <a:lnTo>
                      <a:pt x="282" y="271"/>
                    </a:lnTo>
                    <a:lnTo>
                      <a:pt x="268" y="265"/>
                    </a:lnTo>
                    <a:lnTo>
                      <a:pt x="256" y="260"/>
                    </a:lnTo>
                    <a:lnTo>
                      <a:pt x="242" y="258"/>
                    </a:lnTo>
                    <a:lnTo>
                      <a:pt x="226" y="258"/>
                    </a:lnTo>
                    <a:lnTo>
                      <a:pt x="226" y="258"/>
                    </a:lnTo>
                    <a:lnTo>
                      <a:pt x="212" y="258"/>
                    </a:lnTo>
                    <a:lnTo>
                      <a:pt x="198" y="260"/>
                    </a:lnTo>
                    <a:lnTo>
                      <a:pt x="186" y="265"/>
                    </a:lnTo>
                    <a:lnTo>
                      <a:pt x="172" y="271"/>
                    </a:lnTo>
                    <a:lnTo>
                      <a:pt x="162" y="276"/>
                    </a:lnTo>
                    <a:lnTo>
                      <a:pt x="150" y="285"/>
                    </a:lnTo>
                    <a:lnTo>
                      <a:pt x="139" y="295"/>
                    </a:lnTo>
                    <a:lnTo>
                      <a:pt x="129" y="305"/>
                    </a:lnTo>
                    <a:lnTo>
                      <a:pt x="129" y="305"/>
                    </a:lnTo>
                    <a:lnTo>
                      <a:pt x="120" y="318"/>
                    </a:lnTo>
                    <a:lnTo>
                      <a:pt x="111" y="333"/>
                    </a:lnTo>
                    <a:lnTo>
                      <a:pt x="106" y="349"/>
                    </a:lnTo>
                    <a:lnTo>
                      <a:pt x="99" y="367"/>
                    </a:lnTo>
                    <a:lnTo>
                      <a:pt x="96" y="387"/>
                    </a:lnTo>
                    <a:lnTo>
                      <a:pt x="92" y="408"/>
                    </a:lnTo>
                    <a:lnTo>
                      <a:pt x="90" y="431"/>
                    </a:lnTo>
                    <a:lnTo>
                      <a:pt x="90" y="456"/>
                    </a:lnTo>
                    <a:lnTo>
                      <a:pt x="90" y="4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44" name="Freeform 70"/>
              <p:cNvSpPr>
                <a:spLocks/>
              </p:cNvSpPr>
              <p:nvPr/>
            </p:nvSpPr>
            <p:spPr bwMode="auto">
              <a:xfrm>
                <a:off x="-10899775" y="773113"/>
                <a:ext cx="374650" cy="409575"/>
              </a:xfrm>
              <a:custGeom>
                <a:avLst/>
                <a:gdLst>
                  <a:gd name="T0" fmla="*/ 196 w 473"/>
                  <a:gd name="T1" fmla="*/ 517 h 517"/>
                  <a:gd name="T2" fmla="*/ 0 w 473"/>
                  <a:gd name="T3" fmla="*/ 0 h 517"/>
                  <a:gd name="T4" fmla="*/ 93 w 473"/>
                  <a:gd name="T5" fmla="*/ 0 h 517"/>
                  <a:gd name="T6" fmla="*/ 203 w 473"/>
                  <a:gd name="T7" fmla="*/ 309 h 517"/>
                  <a:gd name="T8" fmla="*/ 203 w 473"/>
                  <a:gd name="T9" fmla="*/ 309 h 517"/>
                  <a:gd name="T10" fmla="*/ 220 w 473"/>
                  <a:gd name="T11" fmla="*/ 361 h 517"/>
                  <a:gd name="T12" fmla="*/ 236 w 473"/>
                  <a:gd name="T13" fmla="*/ 414 h 517"/>
                  <a:gd name="T14" fmla="*/ 236 w 473"/>
                  <a:gd name="T15" fmla="*/ 414 h 517"/>
                  <a:gd name="T16" fmla="*/ 250 w 473"/>
                  <a:gd name="T17" fmla="*/ 368 h 517"/>
                  <a:gd name="T18" fmla="*/ 269 w 473"/>
                  <a:gd name="T19" fmla="*/ 316 h 517"/>
                  <a:gd name="T20" fmla="*/ 384 w 473"/>
                  <a:gd name="T21" fmla="*/ 0 h 517"/>
                  <a:gd name="T22" fmla="*/ 473 w 473"/>
                  <a:gd name="T23" fmla="*/ 0 h 517"/>
                  <a:gd name="T24" fmla="*/ 278 w 473"/>
                  <a:gd name="T25" fmla="*/ 517 h 517"/>
                  <a:gd name="T26" fmla="*/ 196 w 473"/>
                  <a:gd name="T27"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3" h="517">
                    <a:moveTo>
                      <a:pt x="196" y="517"/>
                    </a:moveTo>
                    <a:lnTo>
                      <a:pt x="0" y="0"/>
                    </a:lnTo>
                    <a:lnTo>
                      <a:pt x="93" y="0"/>
                    </a:lnTo>
                    <a:lnTo>
                      <a:pt x="203" y="309"/>
                    </a:lnTo>
                    <a:lnTo>
                      <a:pt x="203" y="309"/>
                    </a:lnTo>
                    <a:lnTo>
                      <a:pt x="220" y="361"/>
                    </a:lnTo>
                    <a:lnTo>
                      <a:pt x="236" y="414"/>
                    </a:lnTo>
                    <a:lnTo>
                      <a:pt x="236" y="414"/>
                    </a:lnTo>
                    <a:lnTo>
                      <a:pt x="250" y="368"/>
                    </a:lnTo>
                    <a:lnTo>
                      <a:pt x="269" y="316"/>
                    </a:lnTo>
                    <a:lnTo>
                      <a:pt x="384" y="0"/>
                    </a:lnTo>
                    <a:lnTo>
                      <a:pt x="473" y="0"/>
                    </a:lnTo>
                    <a:lnTo>
                      <a:pt x="278" y="517"/>
                    </a:lnTo>
                    <a:lnTo>
                      <a:pt x="196" y="5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45" name="Freeform 71"/>
              <p:cNvSpPr>
                <a:spLocks noEditPoints="1"/>
              </p:cNvSpPr>
              <p:nvPr/>
            </p:nvSpPr>
            <p:spPr bwMode="auto">
              <a:xfrm>
                <a:off x="-10515600" y="763588"/>
                <a:ext cx="377825" cy="428625"/>
              </a:xfrm>
              <a:custGeom>
                <a:avLst/>
                <a:gdLst>
                  <a:gd name="T0" fmla="*/ 342 w 477"/>
                  <a:gd name="T1" fmla="*/ 485 h 541"/>
                  <a:gd name="T2" fmla="*/ 272 w 477"/>
                  <a:gd name="T3" fmla="*/ 524 h 541"/>
                  <a:gd name="T4" fmla="*/ 227 w 477"/>
                  <a:gd name="T5" fmla="*/ 536 h 541"/>
                  <a:gd name="T6" fmla="*/ 176 w 477"/>
                  <a:gd name="T7" fmla="*/ 541 h 541"/>
                  <a:gd name="T8" fmla="*/ 119 w 477"/>
                  <a:gd name="T9" fmla="*/ 534 h 541"/>
                  <a:gd name="T10" fmla="*/ 70 w 477"/>
                  <a:gd name="T11" fmla="*/ 517 h 541"/>
                  <a:gd name="T12" fmla="*/ 46 w 477"/>
                  <a:gd name="T13" fmla="*/ 499 h 541"/>
                  <a:gd name="T14" fmla="*/ 18 w 477"/>
                  <a:gd name="T15" fmla="*/ 464 h 541"/>
                  <a:gd name="T16" fmla="*/ 2 w 477"/>
                  <a:gd name="T17" fmla="*/ 424 h 541"/>
                  <a:gd name="T18" fmla="*/ 0 w 477"/>
                  <a:gd name="T19" fmla="*/ 393 h 541"/>
                  <a:gd name="T20" fmla="*/ 9 w 477"/>
                  <a:gd name="T21" fmla="*/ 339 h 541"/>
                  <a:gd name="T22" fmla="*/ 26 w 477"/>
                  <a:gd name="T23" fmla="*/ 309 h 541"/>
                  <a:gd name="T24" fmla="*/ 63 w 477"/>
                  <a:gd name="T25" fmla="*/ 272 h 541"/>
                  <a:gd name="T26" fmla="*/ 93 w 477"/>
                  <a:gd name="T27" fmla="*/ 257 h 541"/>
                  <a:gd name="T28" fmla="*/ 126 w 477"/>
                  <a:gd name="T29" fmla="*/ 244 h 541"/>
                  <a:gd name="T30" fmla="*/ 203 w 477"/>
                  <a:gd name="T31" fmla="*/ 230 h 541"/>
                  <a:gd name="T32" fmla="*/ 332 w 477"/>
                  <a:gd name="T33" fmla="*/ 209 h 541"/>
                  <a:gd name="T34" fmla="*/ 360 w 477"/>
                  <a:gd name="T35" fmla="*/ 178 h 541"/>
                  <a:gd name="T36" fmla="*/ 354 w 477"/>
                  <a:gd name="T37" fmla="*/ 133 h 541"/>
                  <a:gd name="T38" fmla="*/ 340 w 477"/>
                  <a:gd name="T39" fmla="*/ 108 h 541"/>
                  <a:gd name="T40" fmla="*/ 327 w 477"/>
                  <a:gd name="T41" fmla="*/ 96 h 541"/>
                  <a:gd name="T42" fmla="*/ 293 w 477"/>
                  <a:gd name="T43" fmla="*/ 80 h 541"/>
                  <a:gd name="T44" fmla="*/ 236 w 477"/>
                  <a:gd name="T45" fmla="*/ 73 h 541"/>
                  <a:gd name="T46" fmla="*/ 182 w 477"/>
                  <a:gd name="T47" fmla="*/ 79 h 541"/>
                  <a:gd name="T48" fmla="*/ 143 w 477"/>
                  <a:gd name="T49" fmla="*/ 94 h 541"/>
                  <a:gd name="T50" fmla="*/ 131 w 477"/>
                  <a:gd name="T51" fmla="*/ 108 h 541"/>
                  <a:gd name="T52" fmla="*/ 100 w 477"/>
                  <a:gd name="T53" fmla="*/ 171 h 541"/>
                  <a:gd name="T54" fmla="*/ 21 w 477"/>
                  <a:gd name="T55" fmla="*/ 133 h 541"/>
                  <a:gd name="T56" fmla="*/ 53 w 477"/>
                  <a:gd name="T57" fmla="*/ 70 h 541"/>
                  <a:gd name="T58" fmla="*/ 86 w 477"/>
                  <a:gd name="T59" fmla="*/ 40 h 541"/>
                  <a:gd name="T60" fmla="*/ 131 w 477"/>
                  <a:gd name="T61" fmla="*/ 19 h 541"/>
                  <a:gd name="T62" fmla="*/ 215 w 477"/>
                  <a:gd name="T63" fmla="*/ 2 h 541"/>
                  <a:gd name="T64" fmla="*/ 279 w 477"/>
                  <a:gd name="T65" fmla="*/ 2 h 541"/>
                  <a:gd name="T66" fmla="*/ 356 w 477"/>
                  <a:gd name="T67" fmla="*/ 16 h 541"/>
                  <a:gd name="T68" fmla="*/ 391 w 477"/>
                  <a:gd name="T69" fmla="*/ 33 h 541"/>
                  <a:gd name="T70" fmla="*/ 417 w 477"/>
                  <a:gd name="T71" fmla="*/ 56 h 541"/>
                  <a:gd name="T72" fmla="*/ 440 w 477"/>
                  <a:gd name="T73" fmla="*/ 98 h 541"/>
                  <a:gd name="T74" fmla="*/ 447 w 477"/>
                  <a:gd name="T75" fmla="*/ 147 h 541"/>
                  <a:gd name="T76" fmla="*/ 449 w 477"/>
                  <a:gd name="T77" fmla="*/ 312 h 541"/>
                  <a:gd name="T78" fmla="*/ 454 w 477"/>
                  <a:gd name="T79" fmla="*/ 468 h 541"/>
                  <a:gd name="T80" fmla="*/ 463 w 477"/>
                  <a:gd name="T81" fmla="*/ 499 h 541"/>
                  <a:gd name="T82" fmla="*/ 384 w 477"/>
                  <a:gd name="T83" fmla="*/ 529 h 541"/>
                  <a:gd name="T84" fmla="*/ 374 w 477"/>
                  <a:gd name="T85" fmla="*/ 499 h 541"/>
                  <a:gd name="T86" fmla="*/ 367 w 477"/>
                  <a:gd name="T87" fmla="*/ 466 h 541"/>
                  <a:gd name="T88" fmla="*/ 333 w 477"/>
                  <a:gd name="T89" fmla="*/ 279 h 541"/>
                  <a:gd name="T90" fmla="*/ 217 w 477"/>
                  <a:gd name="T91" fmla="*/ 302 h 541"/>
                  <a:gd name="T92" fmla="*/ 154 w 477"/>
                  <a:gd name="T93" fmla="*/ 316 h 541"/>
                  <a:gd name="T94" fmla="*/ 129 w 477"/>
                  <a:gd name="T95" fmla="*/ 326 h 541"/>
                  <a:gd name="T96" fmla="*/ 105 w 477"/>
                  <a:gd name="T97" fmla="*/ 349 h 541"/>
                  <a:gd name="T98" fmla="*/ 96 w 477"/>
                  <a:gd name="T99" fmla="*/ 368 h 541"/>
                  <a:gd name="T100" fmla="*/ 93 w 477"/>
                  <a:gd name="T101" fmla="*/ 391 h 541"/>
                  <a:gd name="T102" fmla="*/ 108 w 477"/>
                  <a:gd name="T103" fmla="*/ 436 h 541"/>
                  <a:gd name="T104" fmla="*/ 135 w 477"/>
                  <a:gd name="T105" fmla="*/ 459 h 541"/>
                  <a:gd name="T106" fmla="*/ 197 w 477"/>
                  <a:gd name="T107" fmla="*/ 473 h 541"/>
                  <a:gd name="T108" fmla="*/ 244 w 477"/>
                  <a:gd name="T109" fmla="*/ 466 h 541"/>
                  <a:gd name="T110" fmla="*/ 288 w 477"/>
                  <a:gd name="T111" fmla="*/ 450 h 541"/>
                  <a:gd name="T112" fmla="*/ 335 w 477"/>
                  <a:gd name="T113" fmla="*/ 407 h 541"/>
                  <a:gd name="T114" fmla="*/ 351 w 477"/>
                  <a:gd name="T115" fmla="*/ 373 h 541"/>
                  <a:gd name="T116" fmla="*/ 360 w 477"/>
                  <a:gd name="T117" fmla="*/ 30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7" h="541">
                    <a:moveTo>
                      <a:pt x="367" y="466"/>
                    </a:moveTo>
                    <a:lnTo>
                      <a:pt x="367" y="466"/>
                    </a:lnTo>
                    <a:lnTo>
                      <a:pt x="342" y="485"/>
                    </a:lnTo>
                    <a:lnTo>
                      <a:pt x="320" y="501"/>
                    </a:lnTo>
                    <a:lnTo>
                      <a:pt x="295" y="513"/>
                    </a:lnTo>
                    <a:lnTo>
                      <a:pt x="272" y="524"/>
                    </a:lnTo>
                    <a:lnTo>
                      <a:pt x="272" y="524"/>
                    </a:lnTo>
                    <a:lnTo>
                      <a:pt x="250" y="531"/>
                    </a:lnTo>
                    <a:lnTo>
                      <a:pt x="227" y="536"/>
                    </a:lnTo>
                    <a:lnTo>
                      <a:pt x="203" y="539"/>
                    </a:lnTo>
                    <a:lnTo>
                      <a:pt x="176" y="541"/>
                    </a:lnTo>
                    <a:lnTo>
                      <a:pt x="176" y="541"/>
                    </a:lnTo>
                    <a:lnTo>
                      <a:pt x="155" y="539"/>
                    </a:lnTo>
                    <a:lnTo>
                      <a:pt x="136" y="538"/>
                    </a:lnTo>
                    <a:lnTo>
                      <a:pt x="119" y="534"/>
                    </a:lnTo>
                    <a:lnTo>
                      <a:pt x="101" y="531"/>
                    </a:lnTo>
                    <a:lnTo>
                      <a:pt x="86" y="525"/>
                    </a:lnTo>
                    <a:lnTo>
                      <a:pt x="70" y="517"/>
                    </a:lnTo>
                    <a:lnTo>
                      <a:pt x="58" y="510"/>
                    </a:lnTo>
                    <a:lnTo>
                      <a:pt x="46" y="499"/>
                    </a:lnTo>
                    <a:lnTo>
                      <a:pt x="46" y="499"/>
                    </a:lnTo>
                    <a:lnTo>
                      <a:pt x="35" y="489"/>
                    </a:lnTo>
                    <a:lnTo>
                      <a:pt x="25" y="476"/>
                    </a:lnTo>
                    <a:lnTo>
                      <a:pt x="18" y="464"/>
                    </a:lnTo>
                    <a:lnTo>
                      <a:pt x="11" y="452"/>
                    </a:lnTo>
                    <a:lnTo>
                      <a:pt x="5" y="438"/>
                    </a:lnTo>
                    <a:lnTo>
                      <a:pt x="2" y="424"/>
                    </a:lnTo>
                    <a:lnTo>
                      <a:pt x="0" y="408"/>
                    </a:lnTo>
                    <a:lnTo>
                      <a:pt x="0" y="393"/>
                    </a:lnTo>
                    <a:lnTo>
                      <a:pt x="0" y="393"/>
                    </a:lnTo>
                    <a:lnTo>
                      <a:pt x="0" y="373"/>
                    </a:lnTo>
                    <a:lnTo>
                      <a:pt x="4" y="356"/>
                    </a:lnTo>
                    <a:lnTo>
                      <a:pt x="9" y="339"/>
                    </a:lnTo>
                    <a:lnTo>
                      <a:pt x="18" y="323"/>
                    </a:lnTo>
                    <a:lnTo>
                      <a:pt x="18" y="323"/>
                    </a:lnTo>
                    <a:lnTo>
                      <a:pt x="26" y="309"/>
                    </a:lnTo>
                    <a:lnTo>
                      <a:pt x="37" y="295"/>
                    </a:lnTo>
                    <a:lnTo>
                      <a:pt x="49" y="283"/>
                    </a:lnTo>
                    <a:lnTo>
                      <a:pt x="63" y="272"/>
                    </a:lnTo>
                    <a:lnTo>
                      <a:pt x="63" y="272"/>
                    </a:lnTo>
                    <a:lnTo>
                      <a:pt x="77" y="264"/>
                    </a:lnTo>
                    <a:lnTo>
                      <a:pt x="93" y="257"/>
                    </a:lnTo>
                    <a:lnTo>
                      <a:pt x="108" y="250"/>
                    </a:lnTo>
                    <a:lnTo>
                      <a:pt x="126" y="244"/>
                    </a:lnTo>
                    <a:lnTo>
                      <a:pt x="126" y="244"/>
                    </a:lnTo>
                    <a:lnTo>
                      <a:pt x="157" y="237"/>
                    </a:lnTo>
                    <a:lnTo>
                      <a:pt x="203" y="230"/>
                    </a:lnTo>
                    <a:lnTo>
                      <a:pt x="203" y="230"/>
                    </a:lnTo>
                    <a:lnTo>
                      <a:pt x="253" y="225"/>
                    </a:lnTo>
                    <a:lnTo>
                      <a:pt x="295" y="216"/>
                    </a:lnTo>
                    <a:lnTo>
                      <a:pt x="332" y="209"/>
                    </a:lnTo>
                    <a:lnTo>
                      <a:pt x="360" y="201"/>
                    </a:lnTo>
                    <a:lnTo>
                      <a:pt x="360" y="201"/>
                    </a:lnTo>
                    <a:lnTo>
                      <a:pt x="360" y="178"/>
                    </a:lnTo>
                    <a:lnTo>
                      <a:pt x="360" y="178"/>
                    </a:lnTo>
                    <a:lnTo>
                      <a:pt x="358" y="154"/>
                    </a:lnTo>
                    <a:lnTo>
                      <a:pt x="354" y="133"/>
                    </a:lnTo>
                    <a:lnTo>
                      <a:pt x="351" y="124"/>
                    </a:lnTo>
                    <a:lnTo>
                      <a:pt x="346" y="115"/>
                    </a:lnTo>
                    <a:lnTo>
                      <a:pt x="340" y="108"/>
                    </a:lnTo>
                    <a:lnTo>
                      <a:pt x="335" y="103"/>
                    </a:lnTo>
                    <a:lnTo>
                      <a:pt x="335" y="103"/>
                    </a:lnTo>
                    <a:lnTo>
                      <a:pt x="327" y="96"/>
                    </a:lnTo>
                    <a:lnTo>
                      <a:pt x="316" y="89"/>
                    </a:lnTo>
                    <a:lnTo>
                      <a:pt x="306" y="84"/>
                    </a:lnTo>
                    <a:lnTo>
                      <a:pt x="293" y="80"/>
                    </a:lnTo>
                    <a:lnTo>
                      <a:pt x="281" y="77"/>
                    </a:lnTo>
                    <a:lnTo>
                      <a:pt x="267" y="75"/>
                    </a:lnTo>
                    <a:lnTo>
                      <a:pt x="236" y="73"/>
                    </a:lnTo>
                    <a:lnTo>
                      <a:pt x="236" y="73"/>
                    </a:lnTo>
                    <a:lnTo>
                      <a:pt x="206" y="73"/>
                    </a:lnTo>
                    <a:lnTo>
                      <a:pt x="182" y="79"/>
                    </a:lnTo>
                    <a:lnTo>
                      <a:pt x="161" y="86"/>
                    </a:lnTo>
                    <a:lnTo>
                      <a:pt x="152" y="89"/>
                    </a:lnTo>
                    <a:lnTo>
                      <a:pt x="143" y="94"/>
                    </a:lnTo>
                    <a:lnTo>
                      <a:pt x="143" y="94"/>
                    </a:lnTo>
                    <a:lnTo>
                      <a:pt x="136" y="101"/>
                    </a:lnTo>
                    <a:lnTo>
                      <a:pt x="131" y="108"/>
                    </a:lnTo>
                    <a:lnTo>
                      <a:pt x="119" y="124"/>
                    </a:lnTo>
                    <a:lnTo>
                      <a:pt x="108" y="145"/>
                    </a:lnTo>
                    <a:lnTo>
                      <a:pt x="100" y="171"/>
                    </a:lnTo>
                    <a:lnTo>
                      <a:pt x="14" y="159"/>
                    </a:lnTo>
                    <a:lnTo>
                      <a:pt x="14" y="159"/>
                    </a:lnTo>
                    <a:lnTo>
                      <a:pt x="21" y="133"/>
                    </a:lnTo>
                    <a:lnTo>
                      <a:pt x="30" y="110"/>
                    </a:lnTo>
                    <a:lnTo>
                      <a:pt x="40" y="89"/>
                    </a:lnTo>
                    <a:lnTo>
                      <a:pt x="53" y="70"/>
                    </a:lnTo>
                    <a:lnTo>
                      <a:pt x="53" y="70"/>
                    </a:lnTo>
                    <a:lnTo>
                      <a:pt x="68" y="54"/>
                    </a:lnTo>
                    <a:lnTo>
                      <a:pt x="86" y="40"/>
                    </a:lnTo>
                    <a:lnTo>
                      <a:pt x="107" y="28"/>
                    </a:lnTo>
                    <a:lnTo>
                      <a:pt x="131" y="19"/>
                    </a:lnTo>
                    <a:lnTo>
                      <a:pt x="131" y="19"/>
                    </a:lnTo>
                    <a:lnTo>
                      <a:pt x="157" y="11"/>
                    </a:lnTo>
                    <a:lnTo>
                      <a:pt x="185" y="5"/>
                    </a:lnTo>
                    <a:lnTo>
                      <a:pt x="215" y="2"/>
                    </a:lnTo>
                    <a:lnTo>
                      <a:pt x="248" y="0"/>
                    </a:lnTo>
                    <a:lnTo>
                      <a:pt x="248" y="0"/>
                    </a:lnTo>
                    <a:lnTo>
                      <a:pt x="279" y="2"/>
                    </a:lnTo>
                    <a:lnTo>
                      <a:pt x="307" y="4"/>
                    </a:lnTo>
                    <a:lnTo>
                      <a:pt x="333" y="9"/>
                    </a:lnTo>
                    <a:lnTo>
                      <a:pt x="356" y="16"/>
                    </a:lnTo>
                    <a:lnTo>
                      <a:pt x="356" y="16"/>
                    </a:lnTo>
                    <a:lnTo>
                      <a:pt x="375" y="25"/>
                    </a:lnTo>
                    <a:lnTo>
                      <a:pt x="391" y="33"/>
                    </a:lnTo>
                    <a:lnTo>
                      <a:pt x="405" y="44"/>
                    </a:lnTo>
                    <a:lnTo>
                      <a:pt x="417" y="56"/>
                    </a:lnTo>
                    <a:lnTo>
                      <a:pt x="417" y="56"/>
                    </a:lnTo>
                    <a:lnTo>
                      <a:pt x="426" y="68"/>
                    </a:lnTo>
                    <a:lnTo>
                      <a:pt x="433" y="82"/>
                    </a:lnTo>
                    <a:lnTo>
                      <a:pt x="440" y="98"/>
                    </a:lnTo>
                    <a:lnTo>
                      <a:pt x="443" y="115"/>
                    </a:lnTo>
                    <a:lnTo>
                      <a:pt x="443" y="115"/>
                    </a:lnTo>
                    <a:lnTo>
                      <a:pt x="447" y="147"/>
                    </a:lnTo>
                    <a:lnTo>
                      <a:pt x="449" y="196"/>
                    </a:lnTo>
                    <a:lnTo>
                      <a:pt x="449" y="312"/>
                    </a:lnTo>
                    <a:lnTo>
                      <a:pt x="449" y="312"/>
                    </a:lnTo>
                    <a:lnTo>
                      <a:pt x="449" y="412"/>
                    </a:lnTo>
                    <a:lnTo>
                      <a:pt x="450" y="445"/>
                    </a:lnTo>
                    <a:lnTo>
                      <a:pt x="454" y="468"/>
                    </a:lnTo>
                    <a:lnTo>
                      <a:pt x="454" y="468"/>
                    </a:lnTo>
                    <a:lnTo>
                      <a:pt x="457" y="483"/>
                    </a:lnTo>
                    <a:lnTo>
                      <a:pt x="463" y="499"/>
                    </a:lnTo>
                    <a:lnTo>
                      <a:pt x="468" y="515"/>
                    </a:lnTo>
                    <a:lnTo>
                      <a:pt x="477" y="529"/>
                    </a:lnTo>
                    <a:lnTo>
                      <a:pt x="384" y="529"/>
                    </a:lnTo>
                    <a:lnTo>
                      <a:pt x="384" y="529"/>
                    </a:lnTo>
                    <a:lnTo>
                      <a:pt x="379" y="515"/>
                    </a:lnTo>
                    <a:lnTo>
                      <a:pt x="374" y="499"/>
                    </a:lnTo>
                    <a:lnTo>
                      <a:pt x="370" y="483"/>
                    </a:lnTo>
                    <a:lnTo>
                      <a:pt x="367" y="466"/>
                    </a:lnTo>
                    <a:lnTo>
                      <a:pt x="367" y="466"/>
                    </a:lnTo>
                    <a:close/>
                    <a:moveTo>
                      <a:pt x="360" y="269"/>
                    </a:moveTo>
                    <a:lnTo>
                      <a:pt x="360" y="269"/>
                    </a:lnTo>
                    <a:lnTo>
                      <a:pt x="333" y="279"/>
                    </a:lnTo>
                    <a:lnTo>
                      <a:pt x="300" y="288"/>
                    </a:lnTo>
                    <a:lnTo>
                      <a:pt x="262" y="295"/>
                    </a:lnTo>
                    <a:lnTo>
                      <a:pt x="217" y="302"/>
                    </a:lnTo>
                    <a:lnTo>
                      <a:pt x="217" y="302"/>
                    </a:lnTo>
                    <a:lnTo>
                      <a:pt x="169" y="311"/>
                    </a:lnTo>
                    <a:lnTo>
                      <a:pt x="154" y="316"/>
                    </a:lnTo>
                    <a:lnTo>
                      <a:pt x="140" y="319"/>
                    </a:lnTo>
                    <a:lnTo>
                      <a:pt x="140" y="319"/>
                    </a:lnTo>
                    <a:lnTo>
                      <a:pt x="129" y="326"/>
                    </a:lnTo>
                    <a:lnTo>
                      <a:pt x="121" y="332"/>
                    </a:lnTo>
                    <a:lnTo>
                      <a:pt x="112" y="340"/>
                    </a:lnTo>
                    <a:lnTo>
                      <a:pt x="105" y="349"/>
                    </a:lnTo>
                    <a:lnTo>
                      <a:pt x="105" y="349"/>
                    </a:lnTo>
                    <a:lnTo>
                      <a:pt x="100" y="358"/>
                    </a:lnTo>
                    <a:lnTo>
                      <a:pt x="96" y="368"/>
                    </a:lnTo>
                    <a:lnTo>
                      <a:pt x="94" y="379"/>
                    </a:lnTo>
                    <a:lnTo>
                      <a:pt x="93" y="391"/>
                    </a:lnTo>
                    <a:lnTo>
                      <a:pt x="93" y="391"/>
                    </a:lnTo>
                    <a:lnTo>
                      <a:pt x="94" y="407"/>
                    </a:lnTo>
                    <a:lnTo>
                      <a:pt x="100" y="422"/>
                    </a:lnTo>
                    <a:lnTo>
                      <a:pt x="108" y="436"/>
                    </a:lnTo>
                    <a:lnTo>
                      <a:pt x="119" y="449"/>
                    </a:lnTo>
                    <a:lnTo>
                      <a:pt x="119" y="449"/>
                    </a:lnTo>
                    <a:lnTo>
                      <a:pt x="135" y="459"/>
                    </a:lnTo>
                    <a:lnTo>
                      <a:pt x="152" y="466"/>
                    </a:lnTo>
                    <a:lnTo>
                      <a:pt x="173" y="471"/>
                    </a:lnTo>
                    <a:lnTo>
                      <a:pt x="197" y="473"/>
                    </a:lnTo>
                    <a:lnTo>
                      <a:pt x="197" y="473"/>
                    </a:lnTo>
                    <a:lnTo>
                      <a:pt x="222" y="471"/>
                    </a:lnTo>
                    <a:lnTo>
                      <a:pt x="244" y="466"/>
                    </a:lnTo>
                    <a:lnTo>
                      <a:pt x="267" y="459"/>
                    </a:lnTo>
                    <a:lnTo>
                      <a:pt x="288" y="450"/>
                    </a:lnTo>
                    <a:lnTo>
                      <a:pt x="288" y="450"/>
                    </a:lnTo>
                    <a:lnTo>
                      <a:pt x="306" y="438"/>
                    </a:lnTo>
                    <a:lnTo>
                      <a:pt x="321" y="424"/>
                    </a:lnTo>
                    <a:lnTo>
                      <a:pt x="335" y="407"/>
                    </a:lnTo>
                    <a:lnTo>
                      <a:pt x="346" y="389"/>
                    </a:lnTo>
                    <a:lnTo>
                      <a:pt x="346" y="389"/>
                    </a:lnTo>
                    <a:lnTo>
                      <a:pt x="351" y="373"/>
                    </a:lnTo>
                    <a:lnTo>
                      <a:pt x="356" y="353"/>
                    </a:lnTo>
                    <a:lnTo>
                      <a:pt x="358" y="328"/>
                    </a:lnTo>
                    <a:lnTo>
                      <a:pt x="360" y="302"/>
                    </a:lnTo>
                    <a:lnTo>
                      <a:pt x="360" y="2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46" name="Freeform 72"/>
              <p:cNvSpPr>
                <a:spLocks/>
              </p:cNvSpPr>
              <p:nvPr/>
            </p:nvSpPr>
            <p:spPr bwMode="auto">
              <a:xfrm>
                <a:off x="-10072688" y="763588"/>
                <a:ext cx="334963" cy="419100"/>
              </a:xfrm>
              <a:custGeom>
                <a:avLst/>
                <a:gdLst>
                  <a:gd name="T0" fmla="*/ 0 w 420"/>
                  <a:gd name="T1" fmla="*/ 12 h 529"/>
                  <a:gd name="T2" fmla="*/ 78 w 420"/>
                  <a:gd name="T3" fmla="*/ 86 h 529"/>
                  <a:gd name="T4" fmla="*/ 94 w 420"/>
                  <a:gd name="T5" fmla="*/ 65 h 529"/>
                  <a:gd name="T6" fmla="*/ 129 w 420"/>
                  <a:gd name="T7" fmla="*/ 33 h 529"/>
                  <a:gd name="T8" fmla="*/ 171 w 420"/>
                  <a:gd name="T9" fmla="*/ 12 h 529"/>
                  <a:gd name="T10" fmla="*/ 218 w 420"/>
                  <a:gd name="T11" fmla="*/ 2 h 529"/>
                  <a:gd name="T12" fmla="*/ 244 w 420"/>
                  <a:gd name="T13" fmla="*/ 0 h 529"/>
                  <a:gd name="T14" fmla="*/ 288 w 420"/>
                  <a:gd name="T15" fmla="*/ 5 h 529"/>
                  <a:gd name="T16" fmla="*/ 329 w 420"/>
                  <a:gd name="T17" fmla="*/ 18 h 529"/>
                  <a:gd name="T18" fmla="*/ 349 w 420"/>
                  <a:gd name="T19" fmla="*/ 26 h 529"/>
                  <a:gd name="T20" fmla="*/ 377 w 420"/>
                  <a:gd name="T21" fmla="*/ 49 h 529"/>
                  <a:gd name="T22" fmla="*/ 389 w 420"/>
                  <a:gd name="T23" fmla="*/ 61 h 529"/>
                  <a:gd name="T24" fmla="*/ 404 w 420"/>
                  <a:gd name="T25" fmla="*/ 91 h 529"/>
                  <a:gd name="T26" fmla="*/ 415 w 420"/>
                  <a:gd name="T27" fmla="*/ 126 h 529"/>
                  <a:gd name="T28" fmla="*/ 417 w 420"/>
                  <a:gd name="T29" fmla="*/ 140 h 529"/>
                  <a:gd name="T30" fmla="*/ 420 w 420"/>
                  <a:gd name="T31" fmla="*/ 211 h 529"/>
                  <a:gd name="T32" fmla="*/ 333 w 420"/>
                  <a:gd name="T33" fmla="*/ 529 h 529"/>
                  <a:gd name="T34" fmla="*/ 333 w 420"/>
                  <a:gd name="T35" fmla="*/ 215 h 529"/>
                  <a:gd name="T36" fmla="*/ 329 w 420"/>
                  <a:gd name="T37" fmla="*/ 168 h 529"/>
                  <a:gd name="T38" fmla="*/ 322 w 420"/>
                  <a:gd name="T39" fmla="*/ 134 h 529"/>
                  <a:gd name="T40" fmla="*/ 315 w 420"/>
                  <a:gd name="T41" fmla="*/ 122 h 529"/>
                  <a:gd name="T42" fmla="*/ 298 w 420"/>
                  <a:gd name="T43" fmla="*/ 101 h 529"/>
                  <a:gd name="T44" fmla="*/ 286 w 420"/>
                  <a:gd name="T45" fmla="*/ 93 h 529"/>
                  <a:gd name="T46" fmla="*/ 258 w 420"/>
                  <a:gd name="T47" fmla="*/ 80 h 529"/>
                  <a:gd name="T48" fmla="*/ 225 w 420"/>
                  <a:gd name="T49" fmla="*/ 77 h 529"/>
                  <a:gd name="T50" fmla="*/ 211 w 420"/>
                  <a:gd name="T51" fmla="*/ 77 h 529"/>
                  <a:gd name="T52" fmla="*/ 185 w 420"/>
                  <a:gd name="T53" fmla="*/ 82 h 529"/>
                  <a:gd name="T54" fmla="*/ 160 w 420"/>
                  <a:gd name="T55" fmla="*/ 91 h 529"/>
                  <a:gd name="T56" fmla="*/ 139 w 420"/>
                  <a:gd name="T57" fmla="*/ 103 h 529"/>
                  <a:gd name="T58" fmla="*/ 129 w 420"/>
                  <a:gd name="T59" fmla="*/ 112 h 529"/>
                  <a:gd name="T60" fmla="*/ 111 w 420"/>
                  <a:gd name="T61" fmla="*/ 133 h 529"/>
                  <a:gd name="T62" fmla="*/ 97 w 420"/>
                  <a:gd name="T63" fmla="*/ 164 h 529"/>
                  <a:gd name="T64" fmla="*/ 90 w 420"/>
                  <a:gd name="T65" fmla="*/ 201 h 529"/>
                  <a:gd name="T66" fmla="*/ 87 w 420"/>
                  <a:gd name="T67" fmla="*/ 246 h 529"/>
                  <a:gd name="T68" fmla="*/ 0 w 420"/>
                  <a:gd name="T69"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0" h="529">
                    <a:moveTo>
                      <a:pt x="0" y="529"/>
                    </a:moveTo>
                    <a:lnTo>
                      <a:pt x="0" y="12"/>
                    </a:lnTo>
                    <a:lnTo>
                      <a:pt x="78" y="12"/>
                    </a:lnTo>
                    <a:lnTo>
                      <a:pt x="78" y="86"/>
                    </a:lnTo>
                    <a:lnTo>
                      <a:pt x="78" y="86"/>
                    </a:lnTo>
                    <a:lnTo>
                      <a:pt x="94" y="65"/>
                    </a:lnTo>
                    <a:lnTo>
                      <a:pt x="111" y="49"/>
                    </a:lnTo>
                    <a:lnTo>
                      <a:pt x="129" y="33"/>
                    </a:lnTo>
                    <a:lnTo>
                      <a:pt x="148" y="21"/>
                    </a:lnTo>
                    <a:lnTo>
                      <a:pt x="171" y="12"/>
                    </a:lnTo>
                    <a:lnTo>
                      <a:pt x="193" y="5"/>
                    </a:lnTo>
                    <a:lnTo>
                      <a:pt x="218" y="2"/>
                    </a:lnTo>
                    <a:lnTo>
                      <a:pt x="244" y="0"/>
                    </a:lnTo>
                    <a:lnTo>
                      <a:pt x="244" y="0"/>
                    </a:lnTo>
                    <a:lnTo>
                      <a:pt x="267" y="2"/>
                    </a:lnTo>
                    <a:lnTo>
                      <a:pt x="288" y="5"/>
                    </a:lnTo>
                    <a:lnTo>
                      <a:pt x="310" y="11"/>
                    </a:lnTo>
                    <a:lnTo>
                      <a:pt x="329" y="18"/>
                    </a:lnTo>
                    <a:lnTo>
                      <a:pt x="329" y="18"/>
                    </a:lnTo>
                    <a:lnTo>
                      <a:pt x="349" y="26"/>
                    </a:lnTo>
                    <a:lnTo>
                      <a:pt x="364" y="37"/>
                    </a:lnTo>
                    <a:lnTo>
                      <a:pt x="377" y="49"/>
                    </a:lnTo>
                    <a:lnTo>
                      <a:pt x="389" y="61"/>
                    </a:lnTo>
                    <a:lnTo>
                      <a:pt x="389" y="61"/>
                    </a:lnTo>
                    <a:lnTo>
                      <a:pt x="397" y="75"/>
                    </a:lnTo>
                    <a:lnTo>
                      <a:pt x="404" y="91"/>
                    </a:lnTo>
                    <a:lnTo>
                      <a:pt x="411" y="108"/>
                    </a:lnTo>
                    <a:lnTo>
                      <a:pt x="415" y="126"/>
                    </a:lnTo>
                    <a:lnTo>
                      <a:pt x="415" y="126"/>
                    </a:lnTo>
                    <a:lnTo>
                      <a:pt x="417" y="140"/>
                    </a:lnTo>
                    <a:lnTo>
                      <a:pt x="418" y="159"/>
                    </a:lnTo>
                    <a:lnTo>
                      <a:pt x="420" y="211"/>
                    </a:lnTo>
                    <a:lnTo>
                      <a:pt x="420" y="529"/>
                    </a:lnTo>
                    <a:lnTo>
                      <a:pt x="333" y="529"/>
                    </a:lnTo>
                    <a:lnTo>
                      <a:pt x="333" y="215"/>
                    </a:lnTo>
                    <a:lnTo>
                      <a:pt x="333" y="215"/>
                    </a:lnTo>
                    <a:lnTo>
                      <a:pt x="331" y="190"/>
                    </a:lnTo>
                    <a:lnTo>
                      <a:pt x="329" y="168"/>
                    </a:lnTo>
                    <a:lnTo>
                      <a:pt x="328" y="150"/>
                    </a:lnTo>
                    <a:lnTo>
                      <a:pt x="322" y="134"/>
                    </a:lnTo>
                    <a:lnTo>
                      <a:pt x="322" y="134"/>
                    </a:lnTo>
                    <a:lnTo>
                      <a:pt x="315" y="122"/>
                    </a:lnTo>
                    <a:lnTo>
                      <a:pt x="308" y="110"/>
                    </a:lnTo>
                    <a:lnTo>
                      <a:pt x="298" y="101"/>
                    </a:lnTo>
                    <a:lnTo>
                      <a:pt x="286" y="93"/>
                    </a:lnTo>
                    <a:lnTo>
                      <a:pt x="286" y="93"/>
                    </a:lnTo>
                    <a:lnTo>
                      <a:pt x="272" y="86"/>
                    </a:lnTo>
                    <a:lnTo>
                      <a:pt x="258" y="80"/>
                    </a:lnTo>
                    <a:lnTo>
                      <a:pt x="242" y="77"/>
                    </a:lnTo>
                    <a:lnTo>
                      <a:pt x="225" y="77"/>
                    </a:lnTo>
                    <a:lnTo>
                      <a:pt x="225" y="77"/>
                    </a:lnTo>
                    <a:lnTo>
                      <a:pt x="211" y="77"/>
                    </a:lnTo>
                    <a:lnTo>
                      <a:pt x="199" y="79"/>
                    </a:lnTo>
                    <a:lnTo>
                      <a:pt x="185" y="82"/>
                    </a:lnTo>
                    <a:lnTo>
                      <a:pt x="172" y="86"/>
                    </a:lnTo>
                    <a:lnTo>
                      <a:pt x="160" y="91"/>
                    </a:lnTo>
                    <a:lnTo>
                      <a:pt x="150" y="96"/>
                    </a:lnTo>
                    <a:lnTo>
                      <a:pt x="139" y="103"/>
                    </a:lnTo>
                    <a:lnTo>
                      <a:pt x="129" y="112"/>
                    </a:lnTo>
                    <a:lnTo>
                      <a:pt x="129" y="112"/>
                    </a:lnTo>
                    <a:lnTo>
                      <a:pt x="118" y="122"/>
                    </a:lnTo>
                    <a:lnTo>
                      <a:pt x="111" y="133"/>
                    </a:lnTo>
                    <a:lnTo>
                      <a:pt x="104" y="147"/>
                    </a:lnTo>
                    <a:lnTo>
                      <a:pt x="97" y="164"/>
                    </a:lnTo>
                    <a:lnTo>
                      <a:pt x="94" y="182"/>
                    </a:lnTo>
                    <a:lnTo>
                      <a:pt x="90" y="201"/>
                    </a:lnTo>
                    <a:lnTo>
                      <a:pt x="89" y="223"/>
                    </a:lnTo>
                    <a:lnTo>
                      <a:pt x="87" y="246"/>
                    </a:lnTo>
                    <a:lnTo>
                      <a:pt x="87" y="529"/>
                    </a:lnTo>
                    <a:lnTo>
                      <a:pt x="0" y="5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47" name="Freeform 73"/>
              <p:cNvSpPr>
                <a:spLocks/>
              </p:cNvSpPr>
              <p:nvPr/>
            </p:nvSpPr>
            <p:spPr bwMode="auto">
              <a:xfrm>
                <a:off x="-9672638" y="763588"/>
                <a:ext cx="358775" cy="428625"/>
              </a:xfrm>
              <a:custGeom>
                <a:avLst/>
                <a:gdLst>
                  <a:gd name="T0" fmla="*/ 452 w 452"/>
                  <a:gd name="T1" fmla="*/ 351 h 541"/>
                  <a:gd name="T2" fmla="*/ 435 w 452"/>
                  <a:gd name="T3" fmla="*/ 412 h 541"/>
                  <a:gd name="T4" fmla="*/ 405 w 452"/>
                  <a:gd name="T5" fmla="*/ 462 h 541"/>
                  <a:gd name="T6" fmla="*/ 379 w 452"/>
                  <a:gd name="T7" fmla="*/ 490 h 541"/>
                  <a:gd name="T8" fmla="*/ 332 w 452"/>
                  <a:gd name="T9" fmla="*/ 522 h 541"/>
                  <a:gd name="T10" fmla="*/ 278 w 452"/>
                  <a:gd name="T11" fmla="*/ 538 h 541"/>
                  <a:gd name="T12" fmla="*/ 236 w 452"/>
                  <a:gd name="T13" fmla="*/ 541 h 541"/>
                  <a:gd name="T14" fmla="*/ 162 w 452"/>
                  <a:gd name="T15" fmla="*/ 531 h 541"/>
                  <a:gd name="T16" fmla="*/ 100 w 452"/>
                  <a:gd name="T17" fmla="*/ 501 h 541"/>
                  <a:gd name="T18" fmla="*/ 65 w 452"/>
                  <a:gd name="T19" fmla="*/ 471 h 541"/>
                  <a:gd name="T20" fmla="*/ 26 w 452"/>
                  <a:gd name="T21" fmla="*/ 410 h 541"/>
                  <a:gd name="T22" fmla="*/ 5 w 452"/>
                  <a:gd name="T23" fmla="*/ 333 h 541"/>
                  <a:gd name="T24" fmla="*/ 0 w 452"/>
                  <a:gd name="T25" fmla="*/ 272 h 541"/>
                  <a:gd name="T26" fmla="*/ 16 w 452"/>
                  <a:gd name="T27" fmla="*/ 159 h 541"/>
                  <a:gd name="T28" fmla="*/ 37 w 452"/>
                  <a:gd name="T29" fmla="*/ 110 h 541"/>
                  <a:gd name="T30" fmla="*/ 63 w 452"/>
                  <a:gd name="T31" fmla="*/ 72 h 541"/>
                  <a:gd name="T32" fmla="*/ 100 w 452"/>
                  <a:gd name="T33" fmla="*/ 40 h 541"/>
                  <a:gd name="T34" fmla="*/ 141 w 452"/>
                  <a:gd name="T35" fmla="*/ 18 h 541"/>
                  <a:gd name="T36" fmla="*/ 236 w 452"/>
                  <a:gd name="T37" fmla="*/ 0 h 541"/>
                  <a:gd name="T38" fmla="*/ 278 w 452"/>
                  <a:gd name="T39" fmla="*/ 4 h 541"/>
                  <a:gd name="T40" fmla="*/ 330 w 452"/>
                  <a:gd name="T41" fmla="*/ 18 h 541"/>
                  <a:gd name="T42" fmla="*/ 374 w 452"/>
                  <a:gd name="T43" fmla="*/ 44 h 541"/>
                  <a:gd name="T44" fmla="*/ 398 w 452"/>
                  <a:gd name="T45" fmla="*/ 66 h 541"/>
                  <a:gd name="T46" fmla="*/ 426 w 452"/>
                  <a:gd name="T47" fmla="*/ 110 h 541"/>
                  <a:gd name="T48" fmla="*/ 443 w 452"/>
                  <a:gd name="T49" fmla="*/ 164 h 541"/>
                  <a:gd name="T50" fmla="*/ 351 w 452"/>
                  <a:gd name="T51" fmla="*/ 152 h 541"/>
                  <a:gd name="T52" fmla="*/ 314 w 452"/>
                  <a:gd name="T53" fmla="*/ 98 h 541"/>
                  <a:gd name="T54" fmla="*/ 281 w 452"/>
                  <a:gd name="T55" fmla="*/ 79 h 541"/>
                  <a:gd name="T56" fmla="*/ 239 w 452"/>
                  <a:gd name="T57" fmla="*/ 72 h 541"/>
                  <a:gd name="T58" fmla="*/ 194 w 452"/>
                  <a:gd name="T59" fmla="*/ 79 h 541"/>
                  <a:gd name="T60" fmla="*/ 155 w 452"/>
                  <a:gd name="T61" fmla="*/ 100 h 541"/>
                  <a:gd name="T62" fmla="*/ 133 w 452"/>
                  <a:gd name="T63" fmla="*/ 120 h 541"/>
                  <a:gd name="T64" fmla="*/ 107 w 452"/>
                  <a:gd name="T65" fmla="*/ 162 h 541"/>
                  <a:gd name="T66" fmla="*/ 94 w 452"/>
                  <a:gd name="T67" fmla="*/ 222 h 541"/>
                  <a:gd name="T68" fmla="*/ 91 w 452"/>
                  <a:gd name="T69" fmla="*/ 271 h 541"/>
                  <a:gd name="T70" fmla="*/ 96 w 452"/>
                  <a:gd name="T71" fmla="*/ 340 h 541"/>
                  <a:gd name="T72" fmla="*/ 114 w 452"/>
                  <a:gd name="T73" fmla="*/ 394 h 541"/>
                  <a:gd name="T74" fmla="*/ 131 w 452"/>
                  <a:gd name="T75" fmla="*/ 421 h 541"/>
                  <a:gd name="T76" fmla="*/ 164 w 452"/>
                  <a:gd name="T77" fmla="*/ 450 h 541"/>
                  <a:gd name="T78" fmla="*/ 204 w 452"/>
                  <a:gd name="T79" fmla="*/ 466 h 541"/>
                  <a:gd name="T80" fmla="*/ 236 w 452"/>
                  <a:gd name="T81" fmla="*/ 469 h 541"/>
                  <a:gd name="T82" fmla="*/ 283 w 452"/>
                  <a:gd name="T83" fmla="*/ 461 h 541"/>
                  <a:gd name="T84" fmla="*/ 312 w 452"/>
                  <a:gd name="T85" fmla="*/ 445 h 541"/>
                  <a:gd name="T86" fmla="*/ 330 w 452"/>
                  <a:gd name="T87" fmla="*/ 429 h 541"/>
                  <a:gd name="T88" fmla="*/ 349 w 452"/>
                  <a:gd name="T89" fmla="*/ 396 h 541"/>
                  <a:gd name="T90" fmla="*/ 365 w 452"/>
                  <a:gd name="T91" fmla="*/ 34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2" h="541">
                    <a:moveTo>
                      <a:pt x="365" y="340"/>
                    </a:moveTo>
                    <a:lnTo>
                      <a:pt x="452" y="351"/>
                    </a:lnTo>
                    <a:lnTo>
                      <a:pt x="452" y="351"/>
                    </a:lnTo>
                    <a:lnTo>
                      <a:pt x="447" y="372"/>
                    </a:lnTo>
                    <a:lnTo>
                      <a:pt x="442" y="393"/>
                    </a:lnTo>
                    <a:lnTo>
                      <a:pt x="435" y="412"/>
                    </a:lnTo>
                    <a:lnTo>
                      <a:pt x="426" y="431"/>
                    </a:lnTo>
                    <a:lnTo>
                      <a:pt x="417" y="447"/>
                    </a:lnTo>
                    <a:lnTo>
                      <a:pt x="405" y="462"/>
                    </a:lnTo>
                    <a:lnTo>
                      <a:pt x="393" y="476"/>
                    </a:lnTo>
                    <a:lnTo>
                      <a:pt x="379" y="490"/>
                    </a:lnTo>
                    <a:lnTo>
                      <a:pt x="379" y="490"/>
                    </a:lnTo>
                    <a:lnTo>
                      <a:pt x="365" y="503"/>
                    </a:lnTo>
                    <a:lnTo>
                      <a:pt x="347" y="513"/>
                    </a:lnTo>
                    <a:lnTo>
                      <a:pt x="332" y="522"/>
                    </a:lnTo>
                    <a:lnTo>
                      <a:pt x="314" y="529"/>
                    </a:lnTo>
                    <a:lnTo>
                      <a:pt x="295" y="534"/>
                    </a:lnTo>
                    <a:lnTo>
                      <a:pt x="278" y="538"/>
                    </a:lnTo>
                    <a:lnTo>
                      <a:pt x="257" y="539"/>
                    </a:lnTo>
                    <a:lnTo>
                      <a:pt x="236" y="541"/>
                    </a:lnTo>
                    <a:lnTo>
                      <a:pt x="236" y="541"/>
                    </a:lnTo>
                    <a:lnTo>
                      <a:pt x="210" y="539"/>
                    </a:lnTo>
                    <a:lnTo>
                      <a:pt x="185" y="536"/>
                    </a:lnTo>
                    <a:lnTo>
                      <a:pt x="162" y="531"/>
                    </a:lnTo>
                    <a:lnTo>
                      <a:pt x="140" y="524"/>
                    </a:lnTo>
                    <a:lnTo>
                      <a:pt x="119" y="513"/>
                    </a:lnTo>
                    <a:lnTo>
                      <a:pt x="100" y="501"/>
                    </a:lnTo>
                    <a:lnTo>
                      <a:pt x="82" y="487"/>
                    </a:lnTo>
                    <a:lnTo>
                      <a:pt x="65" y="471"/>
                    </a:lnTo>
                    <a:lnTo>
                      <a:pt x="65" y="471"/>
                    </a:lnTo>
                    <a:lnTo>
                      <a:pt x="51" y="454"/>
                    </a:lnTo>
                    <a:lnTo>
                      <a:pt x="37" y="433"/>
                    </a:lnTo>
                    <a:lnTo>
                      <a:pt x="26" y="410"/>
                    </a:lnTo>
                    <a:lnTo>
                      <a:pt x="18" y="387"/>
                    </a:lnTo>
                    <a:lnTo>
                      <a:pt x="11" y="361"/>
                    </a:lnTo>
                    <a:lnTo>
                      <a:pt x="5" y="333"/>
                    </a:lnTo>
                    <a:lnTo>
                      <a:pt x="2" y="304"/>
                    </a:lnTo>
                    <a:lnTo>
                      <a:pt x="0" y="272"/>
                    </a:lnTo>
                    <a:lnTo>
                      <a:pt x="0" y="272"/>
                    </a:lnTo>
                    <a:lnTo>
                      <a:pt x="2" y="232"/>
                    </a:lnTo>
                    <a:lnTo>
                      <a:pt x="7" y="194"/>
                    </a:lnTo>
                    <a:lnTo>
                      <a:pt x="16" y="159"/>
                    </a:lnTo>
                    <a:lnTo>
                      <a:pt x="28" y="126"/>
                    </a:lnTo>
                    <a:lnTo>
                      <a:pt x="28" y="126"/>
                    </a:lnTo>
                    <a:lnTo>
                      <a:pt x="37" y="110"/>
                    </a:lnTo>
                    <a:lnTo>
                      <a:pt x="44" y="96"/>
                    </a:lnTo>
                    <a:lnTo>
                      <a:pt x="54" y="84"/>
                    </a:lnTo>
                    <a:lnTo>
                      <a:pt x="63" y="72"/>
                    </a:lnTo>
                    <a:lnTo>
                      <a:pt x="75" y="59"/>
                    </a:lnTo>
                    <a:lnTo>
                      <a:pt x="87" y="49"/>
                    </a:lnTo>
                    <a:lnTo>
                      <a:pt x="100" y="40"/>
                    </a:lnTo>
                    <a:lnTo>
                      <a:pt x="114" y="31"/>
                    </a:lnTo>
                    <a:lnTo>
                      <a:pt x="114" y="31"/>
                    </a:lnTo>
                    <a:lnTo>
                      <a:pt x="141" y="18"/>
                    </a:lnTo>
                    <a:lnTo>
                      <a:pt x="173" y="9"/>
                    </a:lnTo>
                    <a:lnTo>
                      <a:pt x="204" y="2"/>
                    </a:lnTo>
                    <a:lnTo>
                      <a:pt x="236" y="0"/>
                    </a:lnTo>
                    <a:lnTo>
                      <a:pt x="236" y="0"/>
                    </a:lnTo>
                    <a:lnTo>
                      <a:pt x="257" y="2"/>
                    </a:lnTo>
                    <a:lnTo>
                      <a:pt x="278" y="4"/>
                    </a:lnTo>
                    <a:lnTo>
                      <a:pt x="295" y="7"/>
                    </a:lnTo>
                    <a:lnTo>
                      <a:pt x="312" y="11"/>
                    </a:lnTo>
                    <a:lnTo>
                      <a:pt x="330" y="18"/>
                    </a:lnTo>
                    <a:lnTo>
                      <a:pt x="346" y="25"/>
                    </a:lnTo>
                    <a:lnTo>
                      <a:pt x="361" y="33"/>
                    </a:lnTo>
                    <a:lnTo>
                      <a:pt x="374" y="44"/>
                    </a:lnTo>
                    <a:lnTo>
                      <a:pt x="374" y="44"/>
                    </a:lnTo>
                    <a:lnTo>
                      <a:pt x="388" y="54"/>
                    </a:lnTo>
                    <a:lnTo>
                      <a:pt x="398" y="66"/>
                    </a:lnTo>
                    <a:lnTo>
                      <a:pt x="408" y="80"/>
                    </a:lnTo>
                    <a:lnTo>
                      <a:pt x="419" y="94"/>
                    </a:lnTo>
                    <a:lnTo>
                      <a:pt x="426" y="110"/>
                    </a:lnTo>
                    <a:lnTo>
                      <a:pt x="433" y="127"/>
                    </a:lnTo>
                    <a:lnTo>
                      <a:pt x="438" y="145"/>
                    </a:lnTo>
                    <a:lnTo>
                      <a:pt x="443" y="164"/>
                    </a:lnTo>
                    <a:lnTo>
                      <a:pt x="358" y="176"/>
                    </a:lnTo>
                    <a:lnTo>
                      <a:pt x="358" y="176"/>
                    </a:lnTo>
                    <a:lnTo>
                      <a:pt x="351" y="152"/>
                    </a:lnTo>
                    <a:lnTo>
                      <a:pt x="340" y="131"/>
                    </a:lnTo>
                    <a:lnTo>
                      <a:pt x="328" y="113"/>
                    </a:lnTo>
                    <a:lnTo>
                      <a:pt x="314" y="98"/>
                    </a:lnTo>
                    <a:lnTo>
                      <a:pt x="314" y="98"/>
                    </a:lnTo>
                    <a:lnTo>
                      <a:pt x="299" y="87"/>
                    </a:lnTo>
                    <a:lnTo>
                      <a:pt x="281" y="79"/>
                    </a:lnTo>
                    <a:lnTo>
                      <a:pt x="262" y="73"/>
                    </a:lnTo>
                    <a:lnTo>
                      <a:pt x="239" y="72"/>
                    </a:lnTo>
                    <a:lnTo>
                      <a:pt x="239" y="72"/>
                    </a:lnTo>
                    <a:lnTo>
                      <a:pt x="223" y="73"/>
                    </a:lnTo>
                    <a:lnTo>
                      <a:pt x="208" y="75"/>
                    </a:lnTo>
                    <a:lnTo>
                      <a:pt x="194" y="79"/>
                    </a:lnTo>
                    <a:lnTo>
                      <a:pt x="180" y="84"/>
                    </a:lnTo>
                    <a:lnTo>
                      <a:pt x="168" y="91"/>
                    </a:lnTo>
                    <a:lnTo>
                      <a:pt x="155" y="100"/>
                    </a:lnTo>
                    <a:lnTo>
                      <a:pt x="143" y="108"/>
                    </a:lnTo>
                    <a:lnTo>
                      <a:pt x="133" y="120"/>
                    </a:lnTo>
                    <a:lnTo>
                      <a:pt x="133" y="120"/>
                    </a:lnTo>
                    <a:lnTo>
                      <a:pt x="122" y="133"/>
                    </a:lnTo>
                    <a:lnTo>
                      <a:pt x="114" y="147"/>
                    </a:lnTo>
                    <a:lnTo>
                      <a:pt x="107" y="162"/>
                    </a:lnTo>
                    <a:lnTo>
                      <a:pt x="101" y="182"/>
                    </a:lnTo>
                    <a:lnTo>
                      <a:pt x="96" y="201"/>
                    </a:lnTo>
                    <a:lnTo>
                      <a:pt x="94" y="222"/>
                    </a:lnTo>
                    <a:lnTo>
                      <a:pt x="91" y="244"/>
                    </a:lnTo>
                    <a:lnTo>
                      <a:pt x="91" y="271"/>
                    </a:lnTo>
                    <a:lnTo>
                      <a:pt x="91" y="271"/>
                    </a:lnTo>
                    <a:lnTo>
                      <a:pt x="91" y="295"/>
                    </a:lnTo>
                    <a:lnTo>
                      <a:pt x="93" y="319"/>
                    </a:lnTo>
                    <a:lnTo>
                      <a:pt x="96" y="340"/>
                    </a:lnTo>
                    <a:lnTo>
                      <a:pt x="101" y="360"/>
                    </a:lnTo>
                    <a:lnTo>
                      <a:pt x="107" y="379"/>
                    </a:lnTo>
                    <a:lnTo>
                      <a:pt x="114" y="394"/>
                    </a:lnTo>
                    <a:lnTo>
                      <a:pt x="122" y="408"/>
                    </a:lnTo>
                    <a:lnTo>
                      <a:pt x="131" y="421"/>
                    </a:lnTo>
                    <a:lnTo>
                      <a:pt x="131" y="421"/>
                    </a:lnTo>
                    <a:lnTo>
                      <a:pt x="141" y="433"/>
                    </a:lnTo>
                    <a:lnTo>
                      <a:pt x="152" y="442"/>
                    </a:lnTo>
                    <a:lnTo>
                      <a:pt x="164" y="450"/>
                    </a:lnTo>
                    <a:lnTo>
                      <a:pt x="176" y="457"/>
                    </a:lnTo>
                    <a:lnTo>
                      <a:pt x="190" y="462"/>
                    </a:lnTo>
                    <a:lnTo>
                      <a:pt x="204" y="466"/>
                    </a:lnTo>
                    <a:lnTo>
                      <a:pt x="220" y="468"/>
                    </a:lnTo>
                    <a:lnTo>
                      <a:pt x="236" y="469"/>
                    </a:lnTo>
                    <a:lnTo>
                      <a:pt x="236" y="469"/>
                    </a:lnTo>
                    <a:lnTo>
                      <a:pt x="260" y="466"/>
                    </a:lnTo>
                    <a:lnTo>
                      <a:pt x="271" y="464"/>
                    </a:lnTo>
                    <a:lnTo>
                      <a:pt x="283" y="461"/>
                    </a:lnTo>
                    <a:lnTo>
                      <a:pt x="293" y="455"/>
                    </a:lnTo>
                    <a:lnTo>
                      <a:pt x="304" y="450"/>
                    </a:lnTo>
                    <a:lnTo>
                      <a:pt x="312" y="445"/>
                    </a:lnTo>
                    <a:lnTo>
                      <a:pt x="321" y="436"/>
                    </a:lnTo>
                    <a:lnTo>
                      <a:pt x="321" y="436"/>
                    </a:lnTo>
                    <a:lnTo>
                      <a:pt x="330" y="429"/>
                    </a:lnTo>
                    <a:lnTo>
                      <a:pt x="337" y="419"/>
                    </a:lnTo>
                    <a:lnTo>
                      <a:pt x="344" y="408"/>
                    </a:lnTo>
                    <a:lnTo>
                      <a:pt x="349" y="396"/>
                    </a:lnTo>
                    <a:lnTo>
                      <a:pt x="354" y="384"/>
                    </a:lnTo>
                    <a:lnTo>
                      <a:pt x="360" y="370"/>
                    </a:lnTo>
                    <a:lnTo>
                      <a:pt x="365" y="340"/>
                    </a:lnTo>
                    <a:lnTo>
                      <a:pt x="365" y="3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48" name="Freeform 74"/>
              <p:cNvSpPr>
                <a:spLocks noEditPoints="1"/>
              </p:cNvSpPr>
              <p:nvPr/>
            </p:nvSpPr>
            <p:spPr bwMode="auto">
              <a:xfrm>
                <a:off x="-9283700" y="763588"/>
                <a:ext cx="377825" cy="428625"/>
              </a:xfrm>
              <a:custGeom>
                <a:avLst/>
                <a:gdLst>
                  <a:gd name="T0" fmla="*/ 473 w 477"/>
                  <a:gd name="T1" fmla="*/ 373 h 541"/>
                  <a:gd name="T2" fmla="*/ 452 w 477"/>
                  <a:gd name="T3" fmla="*/ 428 h 541"/>
                  <a:gd name="T4" fmla="*/ 421 w 477"/>
                  <a:gd name="T5" fmla="*/ 473 h 541"/>
                  <a:gd name="T6" fmla="*/ 395 w 477"/>
                  <a:gd name="T7" fmla="*/ 497 h 541"/>
                  <a:gd name="T8" fmla="*/ 346 w 477"/>
                  <a:gd name="T9" fmla="*/ 524 h 541"/>
                  <a:gd name="T10" fmla="*/ 290 w 477"/>
                  <a:gd name="T11" fmla="*/ 538 h 541"/>
                  <a:gd name="T12" fmla="*/ 247 w 477"/>
                  <a:gd name="T13" fmla="*/ 541 h 541"/>
                  <a:gd name="T14" fmla="*/ 168 w 477"/>
                  <a:gd name="T15" fmla="*/ 531 h 541"/>
                  <a:gd name="T16" fmla="*/ 103 w 477"/>
                  <a:gd name="T17" fmla="*/ 501 h 541"/>
                  <a:gd name="T18" fmla="*/ 67 w 477"/>
                  <a:gd name="T19" fmla="*/ 471 h 541"/>
                  <a:gd name="T20" fmla="*/ 27 w 477"/>
                  <a:gd name="T21" fmla="*/ 410 h 541"/>
                  <a:gd name="T22" fmla="*/ 4 w 477"/>
                  <a:gd name="T23" fmla="*/ 335 h 541"/>
                  <a:gd name="T24" fmla="*/ 0 w 477"/>
                  <a:gd name="T25" fmla="*/ 274 h 541"/>
                  <a:gd name="T26" fmla="*/ 9 w 477"/>
                  <a:gd name="T27" fmla="*/ 185 h 541"/>
                  <a:gd name="T28" fmla="*/ 37 w 477"/>
                  <a:gd name="T29" fmla="*/ 112 h 541"/>
                  <a:gd name="T30" fmla="*/ 67 w 477"/>
                  <a:gd name="T31" fmla="*/ 72 h 541"/>
                  <a:gd name="T32" fmla="*/ 123 w 477"/>
                  <a:gd name="T33" fmla="*/ 28 h 541"/>
                  <a:gd name="T34" fmla="*/ 191 w 477"/>
                  <a:gd name="T35" fmla="*/ 5 h 541"/>
                  <a:gd name="T36" fmla="*/ 241 w 477"/>
                  <a:gd name="T37" fmla="*/ 0 h 541"/>
                  <a:gd name="T38" fmla="*/ 315 w 477"/>
                  <a:gd name="T39" fmla="*/ 11 h 541"/>
                  <a:gd name="T40" fmla="*/ 376 w 477"/>
                  <a:gd name="T41" fmla="*/ 40 h 541"/>
                  <a:gd name="T42" fmla="*/ 411 w 477"/>
                  <a:gd name="T43" fmla="*/ 72 h 541"/>
                  <a:gd name="T44" fmla="*/ 451 w 477"/>
                  <a:gd name="T45" fmla="*/ 133 h 541"/>
                  <a:gd name="T46" fmla="*/ 473 w 477"/>
                  <a:gd name="T47" fmla="*/ 209 h 541"/>
                  <a:gd name="T48" fmla="*/ 477 w 477"/>
                  <a:gd name="T49" fmla="*/ 269 h 541"/>
                  <a:gd name="T50" fmla="*/ 91 w 477"/>
                  <a:gd name="T51" fmla="*/ 293 h 541"/>
                  <a:gd name="T52" fmla="*/ 100 w 477"/>
                  <a:gd name="T53" fmla="*/ 351 h 541"/>
                  <a:gd name="T54" fmla="*/ 119 w 477"/>
                  <a:gd name="T55" fmla="*/ 398 h 541"/>
                  <a:gd name="T56" fmla="*/ 138 w 477"/>
                  <a:gd name="T57" fmla="*/ 424 h 541"/>
                  <a:gd name="T58" fmla="*/ 175 w 477"/>
                  <a:gd name="T59" fmla="*/ 450 h 541"/>
                  <a:gd name="T60" fmla="*/ 215 w 477"/>
                  <a:gd name="T61" fmla="*/ 466 h 541"/>
                  <a:gd name="T62" fmla="*/ 247 w 477"/>
                  <a:gd name="T63" fmla="*/ 469 h 541"/>
                  <a:gd name="T64" fmla="*/ 311 w 477"/>
                  <a:gd name="T65" fmla="*/ 454 h 541"/>
                  <a:gd name="T66" fmla="*/ 346 w 477"/>
                  <a:gd name="T67" fmla="*/ 429 h 541"/>
                  <a:gd name="T68" fmla="*/ 383 w 477"/>
                  <a:gd name="T69" fmla="*/ 363 h 541"/>
                  <a:gd name="T70" fmla="*/ 384 w 477"/>
                  <a:gd name="T71" fmla="*/ 222 h 541"/>
                  <a:gd name="T72" fmla="*/ 372 w 477"/>
                  <a:gd name="T73" fmla="*/ 164 h 541"/>
                  <a:gd name="T74" fmla="*/ 351 w 477"/>
                  <a:gd name="T75" fmla="*/ 122 h 541"/>
                  <a:gd name="T76" fmla="*/ 329 w 477"/>
                  <a:gd name="T77" fmla="*/ 101 h 541"/>
                  <a:gd name="T78" fmla="*/ 288 w 477"/>
                  <a:gd name="T79" fmla="*/ 79 h 541"/>
                  <a:gd name="T80" fmla="*/ 243 w 477"/>
                  <a:gd name="T81" fmla="*/ 72 h 541"/>
                  <a:gd name="T82" fmla="*/ 213 w 477"/>
                  <a:gd name="T83" fmla="*/ 75 h 541"/>
                  <a:gd name="T84" fmla="*/ 175 w 477"/>
                  <a:gd name="T85" fmla="*/ 87 h 541"/>
                  <a:gd name="T86" fmla="*/ 140 w 477"/>
                  <a:gd name="T87" fmla="*/ 113 h 541"/>
                  <a:gd name="T88" fmla="*/ 123 w 477"/>
                  <a:gd name="T89" fmla="*/ 134 h 541"/>
                  <a:gd name="T90" fmla="*/ 103 w 477"/>
                  <a:gd name="T91" fmla="*/ 175 h 541"/>
                  <a:gd name="T92" fmla="*/ 95 w 477"/>
                  <a:gd name="T93" fmla="*/ 22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7" h="541">
                    <a:moveTo>
                      <a:pt x="383" y="363"/>
                    </a:moveTo>
                    <a:lnTo>
                      <a:pt x="473" y="373"/>
                    </a:lnTo>
                    <a:lnTo>
                      <a:pt x="473" y="373"/>
                    </a:lnTo>
                    <a:lnTo>
                      <a:pt x="468" y="393"/>
                    </a:lnTo>
                    <a:lnTo>
                      <a:pt x="461" y="412"/>
                    </a:lnTo>
                    <a:lnTo>
                      <a:pt x="452" y="428"/>
                    </a:lnTo>
                    <a:lnTo>
                      <a:pt x="444" y="445"/>
                    </a:lnTo>
                    <a:lnTo>
                      <a:pt x="433" y="459"/>
                    </a:lnTo>
                    <a:lnTo>
                      <a:pt x="421" y="473"/>
                    </a:lnTo>
                    <a:lnTo>
                      <a:pt x="409" y="485"/>
                    </a:lnTo>
                    <a:lnTo>
                      <a:pt x="395" y="497"/>
                    </a:lnTo>
                    <a:lnTo>
                      <a:pt x="395" y="497"/>
                    </a:lnTo>
                    <a:lnTo>
                      <a:pt x="379" y="508"/>
                    </a:lnTo>
                    <a:lnTo>
                      <a:pt x="363" y="517"/>
                    </a:lnTo>
                    <a:lnTo>
                      <a:pt x="346" y="524"/>
                    </a:lnTo>
                    <a:lnTo>
                      <a:pt x="329" y="531"/>
                    </a:lnTo>
                    <a:lnTo>
                      <a:pt x="309" y="534"/>
                    </a:lnTo>
                    <a:lnTo>
                      <a:pt x="290" y="538"/>
                    </a:lnTo>
                    <a:lnTo>
                      <a:pt x="269" y="539"/>
                    </a:lnTo>
                    <a:lnTo>
                      <a:pt x="247" y="541"/>
                    </a:lnTo>
                    <a:lnTo>
                      <a:pt x="247" y="541"/>
                    </a:lnTo>
                    <a:lnTo>
                      <a:pt x="219" y="539"/>
                    </a:lnTo>
                    <a:lnTo>
                      <a:pt x="192" y="536"/>
                    </a:lnTo>
                    <a:lnTo>
                      <a:pt x="168" y="531"/>
                    </a:lnTo>
                    <a:lnTo>
                      <a:pt x="145" y="524"/>
                    </a:lnTo>
                    <a:lnTo>
                      <a:pt x="123" y="513"/>
                    </a:lnTo>
                    <a:lnTo>
                      <a:pt x="103" y="501"/>
                    </a:lnTo>
                    <a:lnTo>
                      <a:pt x="84" y="487"/>
                    </a:lnTo>
                    <a:lnTo>
                      <a:pt x="67" y="471"/>
                    </a:lnTo>
                    <a:lnTo>
                      <a:pt x="67" y="471"/>
                    </a:lnTo>
                    <a:lnTo>
                      <a:pt x="51" y="452"/>
                    </a:lnTo>
                    <a:lnTo>
                      <a:pt x="37" y="433"/>
                    </a:lnTo>
                    <a:lnTo>
                      <a:pt x="27" y="410"/>
                    </a:lnTo>
                    <a:lnTo>
                      <a:pt x="16" y="387"/>
                    </a:lnTo>
                    <a:lnTo>
                      <a:pt x="9" y="361"/>
                    </a:lnTo>
                    <a:lnTo>
                      <a:pt x="4" y="335"/>
                    </a:lnTo>
                    <a:lnTo>
                      <a:pt x="0" y="305"/>
                    </a:lnTo>
                    <a:lnTo>
                      <a:pt x="0" y="274"/>
                    </a:lnTo>
                    <a:lnTo>
                      <a:pt x="0" y="274"/>
                    </a:lnTo>
                    <a:lnTo>
                      <a:pt x="0" y="243"/>
                    </a:lnTo>
                    <a:lnTo>
                      <a:pt x="4" y="213"/>
                    </a:lnTo>
                    <a:lnTo>
                      <a:pt x="9" y="185"/>
                    </a:lnTo>
                    <a:lnTo>
                      <a:pt x="16" y="159"/>
                    </a:lnTo>
                    <a:lnTo>
                      <a:pt x="27" y="134"/>
                    </a:lnTo>
                    <a:lnTo>
                      <a:pt x="37" y="112"/>
                    </a:lnTo>
                    <a:lnTo>
                      <a:pt x="51" y="91"/>
                    </a:lnTo>
                    <a:lnTo>
                      <a:pt x="67" y="72"/>
                    </a:lnTo>
                    <a:lnTo>
                      <a:pt x="67" y="72"/>
                    </a:lnTo>
                    <a:lnTo>
                      <a:pt x="84" y="56"/>
                    </a:lnTo>
                    <a:lnTo>
                      <a:pt x="103" y="40"/>
                    </a:lnTo>
                    <a:lnTo>
                      <a:pt x="123" y="28"/>
                    </a:lnTo>
                    <a:lnTo>
                      <a:pt x="144" y="18"/>
                    </a:lnTo>
                    <a:lnTo>
                      <a:pt x="166" y="11"/>
                    </a:lnTo>
                    <a:lnTo>
                      <a:pt x="191" y="5"/>
                    </a:lnTo>
                    <a:lnTo>
                      <a:pt x="215" y="2"/>
                    </a:lnTo>
                    <a:lnTo>
                      <a:pt x="241" y="0"/>
                    </a:lnTo>
                    <a:lnTo>
                      <a:pt x="241" y="0"/>
                    </a:lnTo>
                    <a:lnTo>
                      <a:pt x="267" y="2"/>
                    </a:lnTo>
                    <a:lnTo>
                      <a:pt x="290" y="5"/>
                    </a:lnTo>
                    <a:lnTo>
                      <a:pt x="315" y="11"/>
                    </a:lnTo>
                    <a:lnTo>
                      <a:pt x="336" y="18"/>
                    </a:lnTo>
                    <a:lnTo>
                      <a:pt x="356" y="28"/>
                    </a:lnTo>
                    <a:lnTo>
                      <a:pt x="376" y="40"/>
                    </a:lnTo>
                    <a:lnTo>
                      <a:pt x="393" y="54"/>
                    </a:lnTo>
                    <a:lnTo>
                      <a:pt x="411" y="72"/>
                    </a:lnTo>
                    <a:lnTo>
                      <a:pt x="411" y="72"/>
                    </a:lnTo>
                    <a:lnTo>
                      <a:pt x="426" y="89"/>
                    </a:lnTo>
                    <a:lnTo>
                      <a:pt x="440" y="110"/>
                    </a:lnTo>
                    <a:lnTo>
                      <a:pt x="451" y="133"/>
                    </a:lnTo>
                    <a:lnTo>
                      <a:pt x="459" y="155"/>
                    </a:lnTo>
                    <a:lnTo>
                      <a:pt x="468" y="182"/>
                    </a:lnTo>
                    <a:lnTo>
                      <a:pt x="473" y="209"/>
                    </a:lnTo>
                    <a:lnTo>
                      <a:pt x="475" y="239"/>
                    </a:lnTo>
                    <a:lnTo>
                      <a:pt x="477" y="269"/>
                    </a:lnTo>
                    <a:lnTo>
                      <a:pt x="477" y="269"/>
                    </a:lnTo>
                    <a:lnTo>
                      <a:pt x="477" y="293"/>
                    </a:lnTo>
                    <a:lnTo>
                      <a:pt x="91" y="293"/>
                    </a:lnTo>
                    <a:lnTo>
                      <a:pt x="91" y="293"/>
                    </a:lnTo>
                    <a:lnTo>
                      <a:pt x="93" y="314"/>
                    </a:lnTo>
                    <a:lnTo>
                      <a:pt x="95" y="333"/>
                    </a:lnTo>
                    <a:lnTo>
                      <a:pt x="100" y="351"/>
                    </a:lnTo>
                    <a:lnTo>
                      <a:pt x="105" y="368"/>
                    </a:lnTo>
                    <a:lnTo>
                      <a:pt x="112" y="384"/>
                    </a:lnTo>
                    <a:lnTo>
                      <a:pt x="119" y="398"/>
                    </a:lnTo>
                    <a:lnTo>
                      <a:pt x="128" y="412"/>
                    </a:lnTo>
                    <a:lnTo>
                      <a:pt x="138" y="424"/>
                    </a:lnTo>
                    <a:lnTo>
                      <a:pt x="138" y="424"/>
                    </a:lnTo>
                    <a:lnTo>
                      <a:pt x="151" y="435"/>
                    </a:lnTo>
                    <a:lnTo>
                      <a:pt x="161" y="443"/>
                    </a:lnTo>
                    <a:lnTo>
                      <a:pt x="175" y="450"/>
                    </a:lnTo>
                    <a:lnTo>
                      <a:pt x="187" y="457"/>
                    </a:lnTo>
                    <a:lnTo>
                      <a:pt x="201" y="462"/>
                    </a:lnTo>
                    <a:lnTo>
                      <a:pt x="215" y="466"/>
                    </a:lnTo>
                    <a:lnTo>
                      <a:pt x="231" y="468"/>
                    </a:lnTo>
                    <a:lnTo>
                      <a:pt x="247" y="469"/>
                    </a:lnTo>
                    <a:lnTo>
                      <a:pt x="247" y="469"/>
                    </a:lnTo>
                    <a:lnTo>
                      <a:pt x="269" y="468"/>
                    </a:lnTo>
                    <a:lnTo>
                      <a:pt x="292" y="462"/>
                    </a:lnTo>
                    <a:lnTo>
                      <a:pt x="311" y="454"/>
                    </a:lnTo>
                    <a:lnTo>
                      <a:pt x="329" y="443"/>
                    </a:lnTo>
                    <a:lnTo>
                      <a:pt x="329" y="443"/>
                    </a:lnTo>
                    <a:lnTo>
                      <a:pt x="346" y="429"/>
                    </a:lnTo>
                    <a:lnTo>
                      <a:pt x="360" y="410"/>
                    </a:lnTo>
                    <a:lnTo>
                      <a:pt x="372" y="389"/>
                    </a:lnTo>
                    <a:lnTo>
                      <a:pt x="383" y="363"/>
                    </a:lnTo>
                    <a:lnTo>
                      <a:pt x="383" y="363"/>
                    </a:lnTo>
                    <a:close/>
                    <a:moveTo>
                      <a:pt x="95" y="222"/>
                    </a:moveTo>
                    <a:lnTo>
                      <a:pt x="384" y="222"/>
                    </a:lnTo>
                    <a:lnTo>
                      <a:pt x="384" y="222"/>
                    </a:lnTo>
                    <a:lnTo>
                      <a:pt x="379" y="190"/>
                    </a:lnTo>
                    <a:lnTo>
                      <a:pt x="372" y="164"/>
                    </a:lnTo>
                    <a:lnTo>
                      <a:pt x="363" y="141"/>
                    </a:lnTo>
                    <a:lnTo>
                      <a:pt x="358" y="131"/>
                    </a:lnTo>
                    <a:lnTo>
                      <a:pt x="351" y="122"/>
                    </a:lnTo>
                    <a:lnTo>
                      <a:pt x="351" y="122"/>
                    </a:lnTo>
                    <a:lnTo>
                      <a:pt x="341" y="112"/>
                    </a:lnTo>
                    <a:lnTo>
                      <a:pt x="329" y="101"/>
                    </a:lnTo>
                    <a:lnTo>
                      <a:pt x="316" y="93"/>
                    </a:lnTo>
                    <a:lnTo>
                      <a:pt x="302" y="86"/>
                    </a:lnTo>
                    <a:lnTo>
                      <a:pt x="288" y="79"/>
                    </a:lnTo>
                    <a:lnTo>
                      <a:pt x="274" y="75"/>
                    </a:lnTo>
                    <a:lnTo>
                      <a:pt x="259" y="73"/>
                    </a:lnTo>
                    <a:lnTo>
                      <a:pt x="243" y="72"/>
                    </a:lnTo>
                    <a:lnTo>
                      <a:pt x="243" y="72"/>
                    </a:lnTo>
                    <a:lnTo>
                      <a:pt x="227" y="73"/>
                    </a:lnTo>
                    <a:lnTo>
                      <a:pt x="213" y="75"/>
                    </a:lnTo>
                    <a:lnTo>
                      <a:pt x="199" y="79"/>
                    </a:lnTo>
                    <a:lnTo>
                      <a:pt x="187" y="82"/>
                    </a:lnTo>
                    <a:lnTo>
                      <a:pt x="175" y="87"/>
                    </a:lnTo>
                    <a:lnTo>
                      <a:pt x="163" y="94"/>
                    </a:lnTo>
                    <a:lnTo>
                      <a:pt x="152" y="103"/>
                    </a:lnTo>
                    <a:lnTo>
                      <a:pt x="140" y="113"/>
                    </a:lnTo>
                    <a:lnTo>
                      <a:pt x="140" y="113"/>
                    </a:lnTo>
                    <a:lnTo>
                      <a:pt x="131" y="124"/>
                    </a:lnTo>
                    <a:lnTo>
                      <a:pt x="123" y="134"/>
                    </a:lnTo>
                    <a:lnTo>
                      <a:pt x="116" y="147"/>
                    </a:lnTo>
                    <a:lnTo>
                      <a:pt x="109" y="161"/>
                    </a:lnTo>
                    <a:lnTo>
                      <a:pt x="103" y="175"/>
                    </a:lnTo>
                    <a:lnTo>
                      <a:pt x="100" y="189"/>
                    </a:lnTo>
                    <a:lnTo>
                      <a:pt x="96" y="204"/>
                    </a:lnTo>
                    <a:lnTo>
                      <a:pt x="95" y="222"/>
                    </a:lnTo>
                    <a:lnTo>
                      <a:pt x="95" y="2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49" name="Freeform 75"/>
              <p:cNvSpPr>
                <a:spLocks noEditPoints="1"/>
              </p:cNvSpPr>
              <p:nvPr/>
            </p:nvSpPr>
            <p:spPr bwMode="auto">
              <a:xfrm>
                <a:off x="-8861425" y="615950"/>
                <a:ext cx="355600" cy="576263"/>
              </a:xfrm>
              <a:custGeom>
                <a:avLst/>
                <a:gdLst>
                  <a:gd name="T0" fmla="*/ 366 w 448"/>
                  <a:gd name="T1" fmla="*/ 649 h 726"/>
                  <a:gd name="T2" fmla="*/ 323 w 448"/>
                  <a:gd name="T3" fmla="*/ 696 h 726"/>
                  <a:gd name="T4" fmla="*/ 267 w 448"/>
                  <a:gd name="T5" fmla="*/ 721 h 726"/>
                  <a:gd name="T6" fmla="*/ 221 w 448"/>
                  <a:gd name="T7" fmla="*/ 726 h 726"/>
                  <a:gd name="T8" fmla="*/ 176 w 448"/>
                  <a:gd name="T9" fmla="*/ 721 h 726"/>
                  <a:gd name="T10" fmla="*/ 134 w 448"/>
                  <a:gd name="T11" fmla="*/ 707 h 726"/>
                  <a:gd name="T12" fmla="*/ 108 w 448"/>
                  <a:gd name="T13" fmla="*/ 691 h 726"/>
                  <a:gd name="T14" fmla="*/ 73 w 448"/>
                  <a:gd name="T15" fmla="*/ 661 h 726"/>
                  <a:gd name="T16" fmla="*/ 43 w 448"/>
                  <a:gd name="T17" fmla="*/ 625 h 726"/>
                  <a:gd name="T18" fmla="*/ 15 w 448"/>
                  <a:gd name="T19" fmla="*/ 565 h 726"/>
                  <a:gd name="T20" fmla="*/ 0 w 448"/>
                  <a:gd name="T21" fmla="*/ 456 h 726"/>
                  <a:gd name="T22" fmla="*/ 5 w 448"/>
                  <a:gd name="T23" fmla="*/ 382 h 726"/>
                  <a:gd name="T24" fmla="*/ 24 w 448"/>
                  <a:gd name="T25" fmla="*/ 316 h 726"/>
                  <a:gd name="T26" fmla="*/ 49 w 448"/>
                  <a:gd name="T27" fmla="*/ 272 h 726"/>
                  <a:gd name="T28" fmla="*/ 78 w 448"/>
                  <a:gd name="T29" fmla="*/ 237 h 726"/>
                  <a:gd name="T30" fmla="*/ 103 w 448"/>
                  <a:gd name="T31" fmla="*/ 218 h 726"/>
                  <a:gd name="T32" fmla="*/ 143 w 448"/>
                  <a:gd name="T33" fmla="*/ 199 h 726"/>
                  <a:gd name="T34" fmla="*/ 186 w 448"/>
                  <a:gd name="T35" fmla="*/ 187 h 726"/>
                  <a:gd name="T36" fmla="*/ 218 w 448"/>
                  <a:gd name="T37" fmla="*/ 185 h 726"/>
                  <a:gd name="T38" fmla="*/ 282 w 448"/>
                  <a:gd name="T39" fmla="*/ 196 h 726"/>
                  <a:gd name="T40" fmla="*/ 319 w 448"/>
                  <a:gd name="T41" fmla="*/ 215 h 726"/>
                  <a:gd name="T42" fmla="*/ 361 w 448"/>
                  <a:gd name="T43" fmla="*/ 257 h 726"/>
                  <a:gd name="T44" fmla="*/ 448 w 448"/>
                  <a:gd name="T45" fmla="*/ 714 h 726"/>
                  <a:gd name="T46" fmla="*/ 89 w 448"/>
                  <a:gd name="T47" fmla="*/ 456 h 726"/>
                  <a:gd name="T48" fmla="*/ 96 w 448"/>
                  <a:gd name="T49" fmla="*/ 524 h 726"/>
                  <a:gd name="T50" fmla="*/ 113 w 448"/>
                  <a:gd name="T51" fmla="*/ 576 h 726"/>
                  <a:gd name="T52" fmla="*/ 131 w 448"/>
                  <a:gd name="T53" fmla="*/ 604 h 726"/>
                  <a:gd name="T54" fmla="*/ 164 w 448"/>
                  <a:gd name="T55" fmla="*/ 635 h 726"/>
                  <a:gd name="T56" fmla="*/ 202 w 448"/>
                  <a:gd name="T57" fmla="*/ 651 h 726"/>
                  <a:gd name="T58" fmla="*/ 230 w 448"/>
                  <a:gd name="T59" fmla="*/ 654 h 726"/>
                  <a:gd name="T60" fmla="*/ 270 w 448"/>
                  <a:gd name="T61" fmla="*/ 647 h 726"/>
                  <a:gd name="T62" fmla="*/ 307 w 448"/>
                  <a:gd name="T63" fmla="*/ 627 h 726"/>
                  <a:gd name="T64" fmla="*/ 328 w 448"/>
                  <a:gd name="T65" fmla="*/ 607 h 726"/>
                  <a:gd name="T66" fmla="*/ 352 w 448"/>
                  <a:gd name="T67" fmla="*/ 564 h 726"/>
                  <a:gd name="T68" fmla="*/ 364 w 448"/>
                  <a:gd name="T69" fmla="*/ 508 h 726"/>
                  <a:gd name="T70" fmla="*/ 368 w 448"/>
                  <a:gd name="T71" fmla="*/ 463 h 726"/>
                  <a:gd name="T72" fmla="*/ 363 w 448"/>
                  <a:gd name="T73" fmla="*/ 391 h 726"/>
                  <a:gd name="T74" fmla="*/ 345 w 448"/>
                  <a:gd name="T75" fmla="*/ 335 h 726"/>
                  <a:gd name="T76" fmla="*/ 326 w 448"/>
                  <a:gd name="T77" fmla="*/ 307 h 726"/>
                  <a:gd name="T78" fmla="*/ 293 w 448"/>
                  <a:gd name="T79" fmla="*/ 278 h 726"/>
                  <a:gd name="T80" fmla="*/ 254 w 448"/>
                  <a:gd name="T81" fmla="*/ 260 h 726"/>
                  <a:gd name="T82" fmla="*/ 227 w 448"/>
                  <a:gd name="T83" fmla="*/ 258 h 726"/>
                  <a:gd name="T84" fmla="*/ 185 w 448"/>
                  <a:gd name="T85" fmla="*/ 265 h 726"/>
                  <a:gd name="T86" fmla="*/ 150 w 448"/>
                  <a:gd name="T87" fmla="*/ 285 h 726"/>
                  <a:gd name="T88" fmla="*/ 129 w 448"/>
                  <a:gd name="T89" fmla="*/ 305 h 726"/>
                  <a:gd name="T90" fmla="*/ 104 w 448"/>
                  <a:gd name="T91" fmla="*/ 349 h 726"/>
                  <a:gd name="T92" fmla="*/ 92 w 448"/>
                  <a:gd name="T93" fmla="*/ 408 h 726"/>
                  <a:gd name="T94" fmla="*/ 89 w 448"/>
                  <a:gd name="T95" fmla="*/ 456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8" h="726">
                    <a:moveTo>
                      <a:pt x="366" y="714"/>
                    </a:moveTo>
                    <a:lnTo>
                      <a:pt x="366" y="649"/>
                    </a:lnTo>
                    <a:lnTo>
                      <a:pt x="366" y="649"/>
                    </a:lnTo>
                    <a:lnTo>
                      <a:pt x="354" y="667"/>
                    </a:lnTo>
                    <a:lnTo>
                      <a:pt x="338" y="682"/>
                    </a:lnTo>
                    <a:lnTo>
                      <a:pt x="323" y="696"/>
                    </a:lnTo>
                    <a:lnTo>
                      <a:pt x="305" y="707"/>
                    </a:lnTo>
                    <a:lnTo>
                      <a:pt x="286" y="716"/>
                    </a:lnTo>
                    <a:lnTo>
                      <a:pt x="267" y="721"/>
                    </a:lnTo>
                    <a:lnTo>
                      <a:pt x="244" y="724"/>
                    </a:lnTo>
                    <a:lnTo>
                      <a:pt x="221" y="726"/>
                    </a:lnTo>
                    <a:lnTo>
                      <a:pt x="221" y="726"/>
                    </a:lnTo>
                    <a:lnTo>
                      <a:pt x="206" y="726"/>
                    </a:lnTo>
                    <a:lnTo>
                      <a:pt x="192" y="724"/>
                    </a:lnTo>
                    <a:lnTo>
                      <a:pt x="176" y="721"/>
                    </a:lnTo>
                    <a:lnTo>
                      <a:pt x="162" y="717"/>
                    </a:lnTo>
                    <a:lnTo>
                      <a:pt x="148" y="712"/>
                    </a:lnTo>
                    <a:lnTo>
                      <a:pt x="134" y="707"/>
                    </a:lnTo>
                    <a:lnTo>
                      <a:pt x="122" y="700"/>
                    </a:lnTo>
                    <a:lnTo>
                      <a:pt x="108" y="691"/>
                    </a:lnTo>
                    <a:lnTo>
                      <a:pt x="108" y="691"/>
                    </a:lnTo>
                    <a:lnTo>
                      <a:pt x="96" y="682"/>
                    </a:lnTo>
                    <a:lnTo>
                      <a:pt x="83" y="674"/>
                    </a:lnTo>
                    <a:lnTo>
                      <a:pt x="73" y="661"/>
                    </a:lnTo>
                    <a:lnTo>
                      <a:pt x="63" y="651"/>
                    </a:lnTo>
                    <a:lnTo>
                      <a:pt x="52" y="639"/>
                    </a:lnTo>
                    <a:lnTo>
                      <a:pt x="43" y="625"/>
                    </a:lnTo>
                    <a:lnTo>
                      <a:pt x="28" y="597"/>
                    </a:lnTo>
                    <a:lnTo>
                      <a:pt x="28" y="597"/>
                    </a:lnTo>
                    <a:lnTo>
                      <a:pt x="15" y="565"/>
                    </a:lnTo>
                    <a:lnTo>
                      <a:pt x="7" y="531"/>
                    </a:lnTo>
                    <a:lnTo>
                      <a:pt x="1" y="494"/>
                    </a:lnTo>
                    <a:lnTo>
                      <a:pt x="0" y="456"/>
                    </a:lnTo>
                    <a:lnTo>
                      <a:pt x="0" y="456"/>
                    </a:lnTo>
                    <a:lnTo>
                      <a:pt x="1" y="419"/>
                    </a:lnTo>
                    <a:lnTo>
                      <a:pt x="5" y="382"/>
                    </a:lnTo>
                    <a:lnTo>
                      <a:pt x="14" y="347"/>
                    </a:lnTo>
                    <a:lnTo>
                      <a:pt x="24" y="316"/>
                    </a:lnTo>
                    <a:lnTo>
                      <a:pt x="24" y="316"/>
                    </a:lnTo>
                    <a:lnTo>
                      <a:pt x="31" y="300"/>
                    </a:lnTo>
                    <a:lnTo>
                      <a:pt x="40" y="286"/>
                    </a:lnTo>
                    <a:lnTo>
                      <a:pt x="49" y="272"/>
                    </a:lnTo>
                    <a:lnTo>
                      <a:pt x="57" y="260"/>
                    </a:lnTo>
                    <a:lnTo>
                      <a:pt x="68" y="248"/>
                    </a:lnTo>
                    <a:lnTo>
                      <a:pt x="78" y="237"/>
                    </a:lnTo>
                    <a:lnTo>
                      <a:pt x="90" y="227"/>
                    </a:lnTo>
                    <a:lnTo>
                      <a:pt x="103" y="218"/>
                    </a:lnTo>
                    <a:lnTo>
                      <a:pt x="103" y="218"/>
                    </a:lnTo>
                    <a:lnTo>
                      <a:pt x="115" y="211"/>
                    </a:lnTo>
                    <a:lnTo>
                      <a:pt x="129" y="204"/>
                    </a:lnTo>
                    <a:lnTo>
                      <a:pt x="143" y="199"/>
                    </a:lnTo>
                    <a:lnTo>
                      <a:pt x="157" y="194"/>
                    </a:lnTo>
                    <a:lnTo>
                      <a:pt x="172" y="190"/>
                    </a:lnTo>
                    <a:lnTo>
                      <a:pt x="186" y="187"/>
                    </a:lnTo>
                    <a:lnTo>
                      <a:pt x="202" y="185"/>
                    </a:lnTo>
                    <a:lnTo>
                      <a:pt x="218" y="185"/>
                    </a:lnTo>
                    <a:lnTo>
                      <a:pt x="218" y="185"/>
                    </a:lnTo>
                    <a:lnTo>
                      <a:pt x="241" y="187"/>
                    </a:lnTo>
                    <a:lnTo>
                      <a:pt x="261" y="190"/>
                    </a:lnTo>
                    <a:lnTo>
                      <a:pt x="282" y="196"/>
                    </a:lnTo>
                    <a:lnTo>
                      <a:pt x="302" y="204"/>
                    </a:lnTo>
                    <a:lnTo>
                      <a:pt x="302" y="204"/>
                    </a:lnTo>
                    <a:lnTo>
                      <a:pt x="319" y="215"/>
                    </a:lnTo>
                    <a:lnTo>
                      <a:pt x="335" y="227"/>
                    </a:lnTo>
                    <a:lnTo>
                      <a:pt x="349" y="241"/>
                    </a:lnTo>
                    <a:lnTo>
                      <a:pt x="361" y="257"/>
                    </a:lnTo>
                    <a:lnTo>
                      <a:pt x="361" y="0"/>
                    </a:lnTo>
                    <a:lnTo>
                      <a:pt x="448" y="0"/>
                    </a:lnTo>
                    <a:lnTo>
                      <a:pt x="448" y="714"/>
                    </a:lnTo>
                    <a:lnTo>
                      <a:pt x="366" y="714"/>
                    </a:lnTo>
                    <a:close/>
                    <a:moveTo>
                      <a:pt x="89" y="456"/>
                    </a:moveTo>
                    <a:lnTo>
                      <a:pt x="89" y="456"/>
                    </a:lnTo>
                    <a:lnTo>
                      <a:pt x="90" y="480"/>
                    </a:lnTo>
                    <a:lnTo>
                      <a:pt x="92" y="503"/>
                    </a:lnTo>
                    <a:lnTo>
                      <a:pt x="96" y="524"/>
                    </a:lnTo>
                    <a:lnTo>
                      <a:pt x="99" y="543"/>
                    </a:lnTo>
                    <a:lnTo>
                      <a:pt x="106" y="560"/>
                    </a:lnTo>
                    <a:lnTo>
                      <a:pt x="113" y="576"/>
                    </a:lnTo>
                    <a:lnTo>
                      <a:pt x="122" y="592"/>
                    </a:lnTo>
                    <a:lnTo>
                      <a:pt x="131" y="604"/>
                    </a:lnTo>
                    <a:lnTo>
                      <a:pt x="131" y="604"/>
                    </a:lnTo>
                    <a:lnTo>
                      <a:pt x="141" y="616"/>
                    </a:lnTo>
                    <a:lnTo>
                      <a:pt x="153" y="627"/>
                    </a:lnTo>
                    <a:lnTo>
                      <a:pt x="164" y="635"/>
                    </a:lnTo>
                    <a:lnTo>
                      <a:pt x="176" y="640"/>
                    </a:lnTo>
                    <a:lnTo>
                      <a:pt x="190" y="647"/>
                    </a:lnTo>
                    <a:lnTo>
                      <a:pt x="202" y="651"/>
                    </a:lnTo>
                    <a:lnTo>
                      <a:pt x="216" y="653"/>
                    </a:lnTo>
                    <a:lnTo>
                      <a:pt x="230" y="654"/>
                    </a:lnTo>
                    <a:lnTo>
                      <a:pt x="230" y="654"/>
                    </a:lnTo>
                    <a:lnTo>
                      <a:pt x="244" y="653"/>
                    </a:lnTo>
                    <a:lnTo>
                      <a:pt x="258" y="651"/>
                    </a:lnTo>
                    <a:lnTo>
                      <a:pt x="270" y="647"/>
                    </a:lnTo>
                    <a:lnTo>
                      <a:pt x="282" y="642"/>
                    </a:lnTo>
                    <a:lnTo>
                      <a:pt x="295" y="635"/>
                    </a:lnTo>
                    <a:lnTo>
                      <a:pt x="307" y="627"/>
                    </a:lnTo>
                    <a:lnTo>
                      <a:pt x="317" y="618"/>
                    </a:lnTo>
                    <a:lnTo>
                      <a:pt x="328" y="607"/>
                    </a:lnTo>
                    <a:lnTo>
                      <a:pt x="328" y="607"/>
                    </a:lnTo>
                    <a:lnTo>
                      <a:pt x="336" y="593"/>
                    </a:lnTo>
                    <a:lnTo>
                      <a:pt x="345" y="579"/>
                    </a:lnTo>
                    <a:lnTo>
                      <a:pt x="352" y="564"/>
                    </a:lnTo>
                    <a:lnTo>
                      <a:pt x="357" y="548"/>
                    </a:lnTo>
                    <a:lnTo>
                      <a:pt x="363" y="529"/>
                    </a:lnTo>
                    <a:lnTo>
                      <a:pt x="364" y="508"/>
                    </a:lnTo>
                    <a:lnTo>
                      <a:pt x="368" y="487"/>
                    </a:lnTo>
                    <a:lnTo>
                      <a:pt x="368" y="463"/>
                    </a:lnTo>
                    <a:lnTo>
                      <a:pt x="368" y="463"/>
                    </a:lnTo>
                    <a:lnTo>
                      <a:pt x="368" y="438"/>
                    </a:lnTo>
                    <a:lnTo>
                      <a:pt x="364" y="414"/>
                    </a:lnTo>
                    <a:lnTo>
                      <a:pt x="363" y="391"/>
                    </a:lnTo>
                    <a:lnTo>
                      <a:pt x="357" y="372"/>
                    </a:lnTo>
                    <a:lnTo>
                      <a:pt x="352" y="353"/>
                    </a:lnTo>
                    <a:lnTo>
                      <a:pt x="345" y="335"/>
                    </a:lnTo>
                    <a:lnTo>
                      <a:pt x="336" y="321"/>
                    </a:lnTo>
                    <a:lnTo>
                      <a:pt x="326" y="307"/>
                    </a:lnTo>
                    <a:lnTo>
                      <a:pt x="326" y="307"/>
                    </a:lnTo>
                    <a:lnTo>
                      <a:pt x="316" y="295"/>
                    </a:lnTo>
                    <a:lnTo>
                      <a:pt x="305" y="286"/>
                    </a:lnTo>
                    <a:lnTo>
                      <a:pt x="293" y="278"/>
                    </a:lnTo>
                    <a:lnTo>
                      <a:pt x="281" y="271"/>
                    </a:lnTo>
                    <a:lnTo>
                      <a:pt x="268" y="265"/>
                    </a:lnTo>
                    <a:lnTo>
                      <a:pt x="254" y="260"/>
                    </a:lnTo>
                    <a:lnTo>
                      <a:pt x="241" y="258"/>
                    </a:lnTo>
                    <a:lnTo>
                      <a:pt x="227" y="258"/>
                    </a:lnTo>
                    <a:lnTo>
                      <a:pt x="227" y="258"/>
                    </a:lnTo>
                    <a:lnTo>
                      <a:pt x="211" y="258"/>
                    </a:lnTo>
                    <a:lnTo>
                      <a:pt x="199" y="260"/>
                    </a:lnTo>
                    <a:lnTo>
                      <a:pt x="185" y="265"/>
                    </a:lnTo>
                    <a:lnTo>
                      <a:pt x="172" y="271"/>
                    </a:lnTo>
                    <a:lnTo>
                      <a:pt x="160" y="276"/>
                    </a:lnTo>
                    <a:lnTo>
                      <a:pt x="150" y="285"/>
                    </a:lnTo>
                    <a:lnTo>
                      <a:pt x="139" y="295"/>
                    </a:lnTo>
                    <a:lnTo>
                      <a:pt x="129" y="305"/>
                    </a:lnTo>
                    <a:lnTo>
                      <a:pt x="129" y="305"/>
                    </a:lnTo>
                    <a:lnTo>
                      <a:pt x="118" y="318"/>
                    </a:lnTo>
                    <a:lnTo>
                      <a:pt x="111" y="333"/>
                    </a:lnTo>
                    <a:lnTo>
                      <a:pt x="104" y="349"/>
                    </a:lnTo>
                    <a:lnTo>
                      <a:pt x="99" y="367"/>
                    </a:lnTo>
                    <a:lnTo>
                      <a:pt x="94" y="387"/>
                    </a:lnTo>
                    <a:lnTo>
                      <a:pt x="92" y="408"/>
                    </a:lnTo>
                    <a:lnTo>
                      <a:pt x="90" y="431"/>
                    </a:lnTo>
                    <a:lnTo>
                      <a:pt x="89" y="456"/>
                    </a:lnTo>
                    <a:lnTo>
                      <a:pt x="89" y="4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50" name="Freeform 76"/>
              <p:cNvSpPr>
                <a:spLocks/>
              </p:cNvSpPr>
              <p:nvPr/>
            </p:nvSpPr>
            <p:spPr bwMode="auto">
              <a:xfrm>
                <a:off x="-8185150" y="615950"/>
                <a:ext cx="539750" cy="566738"/>
              </a:xfrm>
              <a:custGeom>
                <a:avLst/>
                <a:gdLst>
                  <a:gd name="T0" fmla="*/ 0 w 681"/>
                  <a:gd name="T1" fmla="*/ 714 h 714"/>
                  <a:gd name="T2" fmla="*/ 0 w 681"/>
                  <a:gd name="T3" fmla="*/ 0 h 714"/>
                  <a:gd name="T4" fmla="*/ 142 w 681"/>
                  <a:gd name="T5" fmla="*/ 0 h 714"/>
                  <a:gd name="T6" fmla="*/ 311 w 681"/>
                  <a:gd name="T7" fmla="*/ 506 h 714"/>
                  <a:gd name="T8" fmla="*/ 311 w 681"/>
                  <a:gd name="T9" fmla="*/ 506 h 714"/>
                  <a:gd name="T10" fmla="*/ 346 w 681"/>
                  <a:gd name="T11" fmla="*/ 611 h 714"/>
                  <a:gd name="T12" fmla="*/ 346 w 681"/>
                  <a:gd name="T13" fmla="*/ 611 h 714"/>
                  <a:gd name="T14" fmla="*/ 382 w 681"/>
                  <a:gd name="T15" fmla="*/ 497 h 714"/>
                  <a:gd name="T16" fmla="*/ 553 w 681"/>
                  <a:gd name="T17" fmla="*/ 0 h 714"/>
                  <a:gd name="T18" fmla="*/ 681 w 681"/>
                  <a:gd name="T19" fmla="*/ 0 h 714"/>
                  <a:gd name="T20" fmla="*/ 681 w 681"/>
                  <a:gd name="T21" fmla="*/ 714 h 714"/>
                  <a:gd name="T22" fmla="*/ 590 w 681"/>
                  <a:gd name="T23" fmla="*/ 714 h 714"/>
                  <a:gd name="T24" fmla="*/ 590 w 681"/>
                  <a:gd name="T25" fmla="*/ 117 h 714"/>
                  <a:gd name="T26" fmla="*/ 382 w 681"/>
                  <a:gd name="T27" fmla="*/ 714 h 714"/>
                  <a:gd name="T28" fmla="*/ 297 w 681"/>
                  <a:gd name="T29" fmla="*/ 714 h 714"/>
                  <a:gd name="T30" fmla="*/ 91 w 681"/>
                  <a:gd name="T31" fmla="*/ 107 h 714"/>
                  <a:gd name="T32" fmla="*/ 91 w 681"/>
                  <a:gd name="T33" fmla="*/ 714 h 714"/>
                  <a:gd name="T34" fmla="*/ 0 w 681"/>
                  <a:gd name="T35"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1" h="714">
                    <a:moveTo>
                      <a:pt x="0" y="714"/>
                    </a:moveTo>
                    <a:lnTo>
                      <a:pt x="0" y="0"/>
                    </a:lnTo>
                    <a:lnTo>
                      <a:pt x="142" y="0"/>
                    </a:lnTo>
                    <a:lnTo>
                      <a:pt x="311" y="506"/>
                    </a:lnTo>
                    <a:lnTo>
                      <a:pt x="311" y="506"/>
                    </a:lnTo>
                    <a:lnTo>
                      <a:pt x="346" y="611"/>
                    </a:lnTo>
                    <a:lnTo>
                      <a:pt x="346" y="611"/>
                    </a:lnTo>
                    <a:lnTo>
                      <a:pt x="382" y="497"/>
                    </a:lnTo>
                    <a:lnTo>
                      <a:pt x="553" y="0"/>
                    </a:lnTo>
                    <a:lnTo>
                      <a:pt x="681" y="0"/>
                    </a:lnTo>
                    <a:lnTo>
                      <a:pt x="681" y="714"/>
                    </a:lnTo>
                    <a:lnTo>
                      <a:pt x="590" y="714"/>
                    </a:lnTo>
                    <a:lnTo>
                      <a:pt x="590" y="117"/>
                    </a:lnTo>
                    <a:lnTo>
                      <a:pt x="382" y="714"/>
                    </a:lnTo>
                    <a:lnTo>
                      <a:pt x="297" y="714"/>
                    </a:lnTo>
                    <a:lnTo>
                      <a:pt x="91" y="107"/>
                    </a:lnTo>
                    <a:lnTo>
                      <a:pt x="91" y="714"/>
                    </a:lnTo>
                    <a:lnTo>
                      <a:pt x="0" y="7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51" name="Freeform 77"/>
              <p:cNvSpPr>
                <a:spLocks noEditPoints="1"/>
              </p:cNvSpPr>
              <p:nvPr/>
            </p:nvSpPr>
            <p:spPr bwMode="auto">
              <a:xfrm>
                <a:off x="-7567613" y="763588"/>
                <a:ext cx="376238" cy="428625"/>
              </a:xfrm>
              <a:custGeom>
                <a:avLst/>
                <a:gdLst>
                  <a:gd name="T0" fmla="*/ 343 w 475"/>
                  <a:gd name="T1" fmla="*/ 485 h 541"/>
                  <a:gd name="T2" fmla="*/ 273 w 475"/>
                  <a:gd name="T3" fmla="*/ 524 h 541"/>
                  <a:gd name="T4" fmla="*/ 226 w 475"/>
                  <a:gd name="T5" fmla="*/ 536 h 541"/>
                  <a:gd name="T6" fmla="*/ 177 w 475"/>
                  <a:gd name="T7" fmla="*/ 541 h 541"/>
                  <a:gd name="T8" fmla="*/ 117 w 475"/>
                  <a:gd name="T9" fmla="*/ 534 h 541"/>
                  <a:gd name="T10" fmla="*/ 70 w 475"/>
                  <a:gd name="T11" fmla="*/ 517 h 541"/>
                  <a:gd name="T12" fmla="*/ 46 w 475"/>
                  <a:gd name="T13" fmla="*/ 499 h 541"/>
                  <a:gd name="T14" fmla="*/ 18 w 475"/>
                  <a:gd name="T15" fmla="*/ 464 h 541"/>
                  <a:gd name="T16" fmla="*/ 2 w 475"/>
                  <a:gd name="T17" fmla="*/ 424 h 541"/>
                  <a:gd name="T18" fmla="*/ 0 w 475"/>
                  <a:gd name="T19" fmla="*/ 393 h 541"/>
                  <a:gd name="T20" fmla="*/ 9 w 475"/>
                  <a:gd name="T21" fmla="*/ 339 h 541"/>
                  <a:gd name="T22" fmla="*/ 27 w 475"/>
                  <a:gd name="T23" fmla="*/ 309 h 541"/>
                  <a:gd name="T24" fmla="*/ 62 w 475"/>
                  <a:gd name="T25" fmla="*/ 272 h 541"/>
                  <a:gd name="T26" fmla="*/ 91 w 475"/>
                  <a:gd name="T27" fmla="*/ 257 h 541"/>
                  <a:gd name="T28" fmla="*/ 124 w 475"/>
                  <a:gd name="T29" fmla="*/ 244 h 541"/>
                  <a:gd name="T30" fmla="*/ 203 w 475"/>
                  <a:gd name="T31" fmla="*/ 230 h 541"/>
                  <a:gd name="T32" fmla="*/ 330 w 475"/>
                  <a:gd name="T33" fmla="*/ 209 h 541"/>
                  <a:gd name="T34" fmla="*/ 360 w 475"/>
                  <a:gd name="T35" fmla="*/ 178 h 541"/>
                  <a:gd name="T36" fmla="*/ 353 w 475"/>
                  <a:gd name="T37" fmla="*/ 133 h 541"/>
                  <a:gd name="T38" fmla="*/ 341 w 475"/>
                  <a:gd name="T39" fmla="*/ 108 h 541"/>
                  <a:gd name="T40" fmla="*/ 327 w 475"/>
                  <a:gd name="T41" fmla="*/ 96 h 541"/>
                  <a:gd name="T42" fmla="*/ 294 w 475"/>
                  <a:gd name="T43" fmla="*/ 80 h 541"/>
                  <a:gd name="T44" fmla="*/ 236 w 475"/>
                  <a:gd name="T45" fmla="*/ 73 h 541"/>
                  <a:gd name="T46" fmla="*/ 182 w 475"/>
                  <a:gd name="T47" fmla="*/ 79 h 541"/>
                  <a:gd name="T48" fmla="*/ 144 w 475"/>
                  <a:gd name="T49" fmla="*/ 94 h 541"/>
                  <a:gd name="T50" fmla="*/ 130 w 475"/>
                  <a:gd name="T51" fmla="*/ 108 h 541"/>
                  <a:gd name="T52" fmla="*/ 100 w 475"/>
                  <a:gd name="T53" fmla="*/ 171 h 541"/>
                  <a:gd name="T54" fmla="*/ 21 w 475"/>
                  <a:gd name="T55" fmla="*/ 133 h 541"/>
                  <a:gd name="T56" fmla="*/ 53 w 475"/>
                  <a:gd name="T57" fmla="*/ 70 h 541"/>
                  <a:gd name="T58" fmla="*/ 86 w 475"/>
                  <a:gd name="T59" fmla="*/ 40 h 541"/>
                  <a:gd name="T60" fmla="*/ 131 w 475"/>
                  <a:gd name="T61" fmla="*/ 19 h 541"/>
                  <a:gd name="T62" fmla="*/ 215 w 475"/>
                  <a:gd name="T63" fmla="*/ 2 h 541"/>
                  <a:gd name="T64" fmla="*/ 280 w 475"/>
                  <a:gd name="T65" fmla="*/ 2 h 541"/>
                  <a:gd name="T66" fmla="*/ 355 w 475"/>
                  <a:gd name="T67" fmla="*/ 16 h 541"/>
                  <a:gd name="T68" fmla="*/ 391 w 475"/>
                  <a:gd name="T69" fmla="*/ 33 h 541"/>
                  <a:gd name="T70" fmla="*/ 416 w 475"/>
                  <a:gd name="T71" fmla="*/ 56 h 541"/>
                  <a:gd name="T72" fmla="*/ 438 w 475"/>
                  <a:gd name="T73" fmla="*/ 98 h 541"/>
                  <a:gd name="T74" fmla="*/ 447 w 475"/>
                  <a:gd name="T75" fmla="*/ 147 h 541"/>
                  <a:gd name="T76" fmla="*/ 447 w 475"/>
                  <a:gd name="T77" fmla="*/ 312 h 541"/>
                  <a:gd name="T78" fmla="*/ 454 w 475"/>
                  <a:gd name="T79" fmla="*/ 468 h 541"/>
                  <a:gd name="T80" fmla="*/ 461 w 475"/>
                  <a:gd name="T81" fmla="*/ 499 h 541"/>
                  <a:gd name="T82" fmla="*/ 384 w 475"/>
                  <a:gd name="T83" fmla="*/ 529 h 541"/>
                  <a:gd name="T84" fmla="*/ 374 w 475"/>
                  <a:gd name="T85" fmla="*/ 499 h 541"/>
                  <a:gd name="T86" fmla="*/ 367 w 475"/>
                  <a:gd name="T87" fmla="*/ 466 h 541"/>
                  <a:gd name="T88" fmla="*/ 332 w 475"/>
                  <a:gd name="T89" fmla="*/ 279 h 541"/>
                  <a:gd name="T90" fmla="*/ 217 w 475"/>
                  <a:gd name="T91" fmla="*/ 302 h 541"/>
                  <a:gd name="T92" fmla="*/ 152 w 475"/>
                  <a:gd name="T93" fmla="*/ 316 h 541"/>
                  <a:gd name="T94" fmla="*/ 130 w 475"/>
                  <a:gd name="T95" fmla="*/ 326 h 541"/>
                  <a:gd name="T96" fmla="*/ 105 w 475"/>
                  <a:gd name="T97" fmla="*/ 349 h 541"/>
                  <a:gd name="T98" fmla="*/ 96 w 475"/>
                  <a:gd name="T99" fmla="*/ 368 h 541"/>
                  <a:gd name="T100" fmla="*/ 93 w 475"/>
                  <a:gd name="T101" fmla="*/ 391 h 541"/>
                  <a:gd name="T102" fmla="*/ 109 w 475"/>
                  <a:gd name="T103" fmla="*/ 436 h 541"/>
                  <a:gd name="T104" fmla="*/ 135 w 475"/>
                  <a:gd name="T105" fmla="*/ 459 h 541"/>
                  <a:gd name="T106" fmla="*/ 198 w 475"/>
                  <a:gd name="T107" fmla="*/ 473 h 541"/>
                  <a:gd name="T108" fmla="*/ 245 w 475"/>
                  <a:gd name="T109" fmla="*/ 466 h 541"/>
                  <a:gd name="T110" fmla="*/ 287 w 475"/>
                  <a:gd name="T111" fmla="*/ 450 h 541"/>
                  <a:gd name="T112" fmla="*/ 336 w 475"/>
                  <a:gd name="T113" fmla="*/ 407 h 541"/>
                  <a:gd name="T114" fmla="*/ 351 w 475"/>
                  <a:gd name="T115" fmla="*/ 373 h 541"/>
                  <a:gd name="T116" fmla="*/ 360 w 475"/>
                  <a:gd name="T117" fmla="*/ 30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5" h="541">
                    <a:moveTo>
                      <a:pt x="367" y="466"/>
                    </a:moveTo>
                    <a:lnTo>
                      <a:pt x="367" y="466"/>
                    </a:lnTo>
                    <a:lnTo>
                      <a:pt x="343" y="485"/>
                    </a:lnTo>
                    <a:lnTo>
                      <a:pt x="320" y="501"/>
                    </a:lnTo>
                    <a:lnTo>
                      <a:pt x="295" y="513"/>
                    </a:lnTo>
                    <a:lnTo>
                      <a:pt x="273" y="524"/>
                    </a:lnTo>
                    <a:lnTo>
                      <a:pt x="273" y="524"/>
                    </a:lnTo>
                    <a:lnTo>
                      <a:pt x="250" y="531"/>
                    </a:lnTo>
                    <a:lnTo>
                      <a:pt x="226" y="536"/>
                    </a:lnTo>
                    <a:lnTo>
                      <a:pt x="201" y="539"/>
                    </a:lnTo>
                    <a:lnTo>
                      <a:pt x="177" y="541"/>
                    </a:lnTo>
                    <a:lnTo>
                      <a:pt x="177" y="541"/>
                    </a:lnTo>
                    <a:lnTo>
                      <a:pt x="156" y="539"/>
                    </a:lnTo>
                    <a:lnTo>
                      <a:pt x="137" y="538"/>
                    </a:lnTo>
                    <a:lnTo>
                      <a:pt x="117" y="534"/>
                    </a:lnTo>
                    <a:lnTo>
                      <a:pt x="102" y="531"/>
                    </a:lnTo>
                    <a:lnTo>
                      <a:pt x="86" y="525"/>
                    </a:lnTo>
                    <a:lnTo>
                      <a:pt x="70" y="517"/>
                    </a:lnTo>
                    <a:lnTo>
                      <a:pt x="58" y="510"/>
                    </a:lnTo>
                    <a:lnTo>
                      <a:pt x="46" y="499"/>
                    </a:lnTo>
                    <a:lnTo>
                      <a:pt x="46" y="499"/>
                    </a:lnTo>
                    <a:lnTo>
                      <a:pt x="35" y="489"/>
                    </a:lnTo>
                    <a:lnTo>
                      <a:pt x="25" y="476"/>
                    </a:lnTo>
                    <a:lnTo>
                      <a:pt x="18" y="464"/>
                    </a:lnTo>
                    <a:lnTo>
                      <a:pt x="11" y="452"/>
                    </a:lnTo>
                    <a:lnTo>
                      <a:pt x="6" y="438"/>
                    </a:lnTo>
                    <a:lnTo>
                      <a:pt x="2" y="424"/>
                    </a:lnTo>
                    <a:lnTo>
                      <a:pt x="0" y="408"/>
                    </a:lnTo>
                    <a:lnTo>
                      <a:pt x="0" y="393"/>
                    </a:lnTo>
                    <a:lnTo>
                      <a:pt x="0" y="393"/>
                    </a:lnTo>
                    <a:lnTo>
                      <a:pt x="0" y="373"/>
                    </a:lnTo>
                    <a:lnTo>
                      <a:pt x="4" y="356"/>
                    </a:lnTo>
                    <a:lnTo>
                      <a:pt x="9" y="339"/>
                    </a:lnTo>
                    <a:lnTo>
                      <a:pt x="16" y="323"/>
                    </a:lnTo>
                    <a:lnTo>
                      <a:pt x="16" y="323"/>
                    </a:lnTo>
                    <a:lnTo>
                      <a:pt x="27" y="309"/>
                    </a:lnTo>
                    <a:lnTo>
                      <a:pt x="37" y="295"/>
                    </a:lnTo>
                    <a:lnTo>
                      <a:pt x="49" y="283"/>
                    </a:lnTo>
                    <a:lnTo>
                      <a:pt x="62" y="272"/>
                    </a:lnTo>
                    <a:lnTo>
                      <a:pt x="62" y="272"/>
                    </a:lnTo>
                    <a:lnTo>
                      <a:pt x="77" y="264"/>
                    </a:lnTo>
                    <a:lnTo>
                      <a:pt x="91" y="257"/>
                    </a:lnTo>
                    <a:lnTo>
                      <a:pt x="109" y="250"/>
                    </a:lnTo>
                    <a:lnTo>
                      <a:pt x="124" y="244"/>
                    </a:lnTo>
                    <a:lnTo>
                      <a:pt x="124" y="244"/>
                    </a:lnTo>
                    <a:lnTo>
                      <a:pt x="158" y="237"/>
                    </a:lnTo>
                    <a:lnTo>
                      <a:pt x="203" y="230"/>
                    </a:lnTo>
                    <a:lnTo>
                      <a:pt x="203" y="230"/>
                    </a:lnTo>
                    <a:lnTo>
                      <a:pt x="254" y="225"/>
                    </a:lnTo>
                    <a:lnTo>
                      <a:pt x="295" y="216"/>
                    </a:lnTo>
                    <a:lnTo>
                      <a:pt x="330" y="209"/>
                    </a:lnTo>
                    <a:lnTo>
                      <a:pt x="360" y="201"/>
                    </a:lnTo>
                    <a:lnTo>
                      <a:pt x="360" y="201"/>
                    </a:lnTo>
                    <a:lnTo>
                      <a:pt x="360" y="178"/>
                    </a:lnTo>
                    <a:lnTo>
                      <a:pt x="360" y="178"/>
                    </a:lnTo>
                    <a:lnTo>
                      <a:pt x="358" y="154"/>
                    </a:lnTo>
                    <a:lnTo>
                      <a:pt x="353" y="133"/>
                    </a:lnTo>
                    <a:lnTo>
                      <a:pt x="349" y="124"/>
                    </a:lnTo>
                    <a:lnTo>
                      <a:pt x="346" y="115"/>
                    </a:lnTo>
                    <a:lnTo>
                      <a:pt x="341" y="108"/>
                    </a:lnTo>
                    <a:lnTo>
                      <a:pt x="336" y="103"/>
                    </a:lnTo>
                    <a:lnTo>
                      <a:pt x="336" y="103"/>
                    </a:lnTo>
                    <a:lnTo>
                      <a:pt x="327" y="96"/>
                    </a:lnTo>
                    <a:lnTo>
                      <a:pt x="316" y="89"/>
                    </a:lnTo>
                    <a:lnTo>
                      <a:pt x="306" y="84"/>
                    </a:lnTo>
                    <a:lnTo>
                      <a:pt x="294" y="80"/>
                    </a:lnTo>
                    <a:lnTo>
                      <a:pt x="280" y="77"/>
                    </a:lnTo>
                    <a:lnTo>
                      <a:pt x="266" y="75"/>
                    </a:lnTo>
                    <a:lnTo>
                      <a:pt x="236" y="73"/>
                    </a:lnTo>
                    <a:lnTo>
                      <a:pt x="236" y="73"/>
                    </a:lnTo>
                    <a:lnTo>
                      <a:pt x="206" y="73"/>
                    </a:lnTo>
                    <a:lnTo>
                      <a:pt x="182" y="79"/>
                    </a:lnTo>
                    <a:lnTo>
                      <a:pt x="161" y="86"/>
                    </a:lnTo>
                    <a:lnTo>
                      <a:pt x="152" y="89"/>
                    </a:lnTo>
                    <a:lnTo>
                      <a:pt x="144" y="94"/>
                    </a:lnTo>
                    <a:lnTo>
                      <a:pt x="144" y="94"/>
                    </a:lnTo>
                    <a:lnTo>
                      <a:pt x="137" y="101"/>
                    </a:lnTo>
                    <a:lnTo>
                      <a:pt x="130" y="108"/>
                    </a:lnTo>
                    <a:lnTo>
                      <a:pt x="119" y="124"/>
                    </a:lnTo>
                    <a:lnTo>
                      <a:pt x="109" y="145"/>
                    </a:lnTo>
                    <a:lnTo>
                      <a:pt x="100" y="171"/>
                    </a:lnTo>
                    <a:lnTo>
                      <a:pt x="14" y="159"/>
                    </a:lnTo>
                    <a:lnTo>
                      <a:pt x="14" y="159"/>
                    </a:lnTo>
                    <a:lnTo>
                      <a:pt x="21" y="133"/>
                    </a:lnTo>
                    <a:lnTo>
                      <a:pt x="30" y="110"/>
                    </a:lnTo>
                    <a:lnTo>
                      <a:pt x="41" y="89"/>
                    </a:lnTo>
                    <a:lnTo>
                      <a:pt x="53" y="70"/>
                    </a:lnTo>
                    <a:lnTo>
                      <a:pt x="53" y="70"/>
                    </a:lnTo>
                    <a:lnTo>
                      <a:pt x="69" y="54"/>
                    </a:lnTo>
                    <a:lnTo>
                      <a:pt x="86" y="40"/>
                    </a:lnTo>
                    <a:lnTo>
                      <a:pt x="107" y="28"/>
                    </a:lnTo>
                    <a:lnTo>
                      <a:pt x="131" y="19"/>
                    </a:lnTo>
                    <a:lnTo>
                      <a:pt x="131" y="19"/>
                    </a:lnTo>
                    <a:lnTo>
                      <a:pt x="158" y="11"/>
                    </a:lnTo>
                    <a:lnTo>
                      <a:pt x="185" y="5"/>
                    </a:lnTo>
                    <a:lnTo>
                      <a:pt x="215" y="2"/>
                    </a:lnTo>
                    <a:lnTo>
                      <a:pt x="248" y="0"/>
                    </a:lnTo>
                    <a:lnTo>
                      <a:pt x="248" y="0"/>
                    </a:lnTo>
                    <a:lnTo>
                      <a:pt x="280" y="2"/>
                    </a:lnTo>
                    <a:lnTo>
                      <a:pt x="308" y="4"/>
                    </a:lnTo>
                    <a:lnTo>
                      <a:pt x="334" y="9"/>
                    </a:lnTo>
                    <a:lnTo>
                      <a:pt x="355" y="16"/>
                    </a:lnTo>
                    <a:lnTo>
                      <a:pt x="355" y="16"/>
                    </a:lnTo>
                    <a:lnTo>
                      <a:pt x="376" y="25"/>
                    </a:lnTo>
                    <a:lnTo>
                      <a:pt x="391" y="33"/>
                    </a:lnTo>
                    <a:lnTo>
                      <a:pt x="405" y="44"/>
                    </a:lnTo>
                    <a:lnTo>
                      <a:pt x="416" y="56"/>
                    </a:lnTo>
                    <a:lnTo>
                      <a:pt x="416" y="56"/>
                    </a:lnTo>
                    <a:lnTo>
                      <a:pt x="426" y="68"/>
                    </a:lnTo>
                    <a:lnTo>
                      <a:pt x="433" y="82"/>
                    </a:lnTo>
                    <a:lnTo>
                      <a:pt x="438" y="98"/>
                    </a:lnTo>
                    <a:lnTo>
                      <a:pt x="444" y="115"/>
                    </a:lnTo>
                    <a:lnTo>
                      <a:pt x="444" y="115"/>
                    </a:lnTo>
                    <a:lnTo>
                      <a:pt x="447" y="147"/>
                    </a:lnTo>
                    <a:lnTo>
                      <a:pt x="447" y="196"/>
                    </a:lnTo>
                    <a:lnTo>
                      <a:pt x="447" y="312"/>
                    </a:lnTo>
                    <a:lnTo>
                      <a:pt x="447" y="312"/>
                    </a:lnTo>
                    <a:lnTo>
                      <a:pt x="449" y="412"/>
                    </a:lnTo>
                    <a:lnTo>
                      <a:pt x="451" y="445"/>
                    </a:lnTo>
                    <a:lnTo>
                      <a:pt x="454" y="468"/>
                    </a:lnTo>
                    <a:lnTo>
                      <a:pt x="454" y="468"/>
                    </a:lnTo>
                    <a:lnTo>
                      <a:pt x="458" y="483"/>
                    </a:lnTo>
                    <a:lnTo>
                      <a:pt x="461" y="499"/>
                    </a:lnTo>
                    <a:lnTo>
                      <a:pt x="468" y="515"/>
                    </a:lnTo>
                    <a:lnTo>
                      <a:pt x="475" y="529"/>
                    </a:lnTo>
                    <a:lnTo>
                      <a:pt x="384" y="529"/>
                    </a:lnTo>
                    <a:lnTo>
                      <a:pt x="384" y="529"/>
                    </a:lnTo>
                    <a:lnTo>
                      <a:pt x="377" y="515"/>
                    </a:lnTo>
                    <a:lnTo>
                      <a:pt x="374" y="499"/>
                    </a:lnTo>
                    <a:lnTo>
                      <a:pt x="369" y="483"/>
                    </a:lnTo>
                    <a:lnTo>
                      <a:pt x="367" y="466"/>
                    </a:lnTo>
                    <a:lnTo>
                      <a:pt x="367" y="466"/>
                    </a:lnTo>
                    <a:close/>
                    <a:moveTo>
                      <a:pt x="360" y="269"/>
                    </a:moveTo>
                    <a:lnTo>
                      <a:pt x="360" y="269"/>
                    </a:lnTo>
                    <a:lnTo>
                      <a:pt x="332" y="279"/>
                    </a:lnTo>
                    <a:lnTo>
                      <a:pt x="301" y="288"/>
                    </a:lnTo>
                    <a:lnTo>
                      <a:pt x="261" y="295"/>
                    </a:lnTo>
                    <a:lnTo>
                      <a:pt x="217" y="302"/>
                    </a:lnTo>
                    <a:lnTo>
                      <a:pt x="217" y="302"/>
                    </a:lnTo>
                    <a:lnTo>
                      <a:pt x="170" y="311"/>
                    </a:lnTo>
                    <a:lnTo>
                      <a:pt x="152" y="316"/>
                    </a:lnTo>
                    <a:lnTo>
                      <a:pt x="140" y="319"/>
                    </a:lnTo>
                    <a:lnTo>
                      <a:pt x="140" y="319"/>
                    </a:lnTo>
                    <a:lnTo>
                      <a:pt x="130" y="326"/>
                    </a:lnTo>
                    <a:lnTo>
                      <a:pt x="119" y="332"/>
                    </a:lnTo>
                    <a:lnTo>
                      <a:pt x="112" y="340"/>
                    </a:lnTo>
                    <a:lnTo>
                      <a:pt x="105" y="349"/>
                    </a:lnTo>
                    <a:lnTo>
                      <a:pt x="105" y="349"/>
                    </a:lnTo>
                    <a:lnTo>
                      <a:pt x="100" y="358"/>
                    </a:lnTo>
                    <a:lnTo>
                      <a:pt x="96" y="368"/>
                    </a:lnTo>
                    <a:lnTo>
                      <a:pt x="95" y="379"/>
                    </a:lnTo>
                    <a:lnTo>
                      <a:pt x="93" y="391"/>
                    </a:lnTo>
                    <a:lnTo>
                      <a:pt x="93" y="391"/>
                    </a:lnTo>
                    <a:lnTo>
                      <a:pt x="95" y="407"/>
                    </a:lnTo>
                    <a:lnTo>
                      <a:pt x="100" y="422"/>
                    </a:lnTo>
                    <a:lnTo>
                      <a:pt x="109" y="436"/>
                    </a:lnTo>
                    <a:lnTo>
                      <a:pt x="119" y="449"/>
                    </a:lnTo>
                    <a:lnTo>
                      <a:pt x="119" y="449"/>
                    </a:lnTo>
                    <a:lnTo>
                      <a:pt x="135" y="459"/>
                    </a:lnTo>
                    <a:lnTo>
                      <a:pt x="152" y="466"/>
                    </a:lnTo>
                    <a:lnTo>
                      <a:pt x="173" y="471"/>
                    </a:lnTo>
                    <a:lnTo>
                      <a:pt x="198" y="473"/>
                    </a:lnTo>
                    <a:lnTo>
                      <a:pt x="198" y="473"/>
                    </a:lnTo>
                    <a:lnTo>
                      <a:pt x="222" y="471"/>
                    </a:lnTo>
                    <a:lnTo>
                      <a:pt x="245" y="466"/>
                    </a:lnTo>
                    <a:lnTo>
                      <a:pt x="267" y="459"/>
                    </a:lnTo>
                    <a:lnTo>
                      <a:pt x="287" y="450"/>
                    </a:lnTo>
                    <a:lnTo>
                      <a:pt x="287" y="450"/>
                    </a:lnTo>
                    <a:lnTo>
                      <a:pt x="306" y="438"/>
                    </a:lnTo>
                    <a:lnTo>
                      <a:pt x="322" y="424"/>
                    </a:lnTo>
                    <a:lnTo>
                      <a:pt x="336" y="407"/>
                    </a:lnTo>
                    <a:lnTo>
                      <a:pt x="346" y="389"/>
                    </a:lnTo>
                    <a:lnTo>
                      <a:pt x="346" y="389"/>
                    </a:lnTo>
                    <a:lnTo>
                      <a:pt x="351" y="373"/>
                    </a:lnTo>
                    <a:lnTo>
                      <a:pt x="356" y="353"/>
                    </a:lnTo>
                    <a:lnTo>
                      <a:pt x="358" y="328"/>
                    </a:lnTo>
                    <a:lnTo>
                      <a:pt x="360" y="302"/>
                    </a:lnTo>
                    <a:lnTo>
                      <a:pt x="360" y="2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52" name="Rectangle 78"/>
              <p:cNvSpPr>
                <a:spLocks noChangeArrowheads="1"/>
              </p:cNvSpPr>
              <p:nvPr/>
            </p:nvSpPr>
            <p:spPr bwMode="auto">
              <a:xfrm>
                <a:off x="-7126288" y="615950"/>
                <a:ext cx="71438" cy="56673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53" name="Freeform 79"/>
              <p:cNvSpPr>
                <a:spLocks/>
              </p:cNvSpPr>
              <p:nvPr/>
            </p:nvSpPr>
            <p:spPr bwMode="auto">
              <a:xfrm>
                <a:off x="-7011988" y="773113"/>
                <a:ext cx="561975" cy="409575"/>
              </a:xfrm>
              <a:custGeom>
                <a:avLst/>
                <a:gdLst>
                  <a:gd name="T0" fmla="*/ 157 w 709"/>
                  <a:gd name="T1" fmla="*/ 517 h 517"/>
                  <a:gd name="T2" fmla="*/ 0 w 709"/>
                  <a:gd name="T3" fmla="*/ 0 h 517"/>
                  <a:gd name="T4" fmla="*/ 91 w 709"/>
                  <a:gd name="T5" fmla="*/ 0 h 517"/>
                  <a:gd name="T6" fmla="*/ 173 w 709"/>
                  <a:gd name="T7" fmla="*/ 299 h 517"/>
                  <a:gd name="T8" fmla="*/ 203 w 709"/>
                  <a:gd name="T9" fmla="*/ 409 h 517"/>
                  <a:gd name="T10" fmla="*/ 203 w 709"/>
                  <a:gd name="T11" fmla="*/ 409 h 517"/>
                  <a:gd name="T12" fmla="*/ 231 w 709"/>
                  <a:gd name="T13" fmla="*/ 302 h 517"/>
                  <a:gd name="T14" fmla="*/ 313 w 709"/>
                  <a:gd name="T15" fmla="*/ 0 h 517"/>
                  <a:gd name="T16" fmla="*/ 402 w 709"/>
                  <a:gd name="T17" fmla="*/ 0 h 517"/>
                  <a:gd name="T18" fmla="*/ 480 w 709"/>
                  <a:gd name="T19" fmla="*/ 300 h 517"/>
                  <a:gd name="T20" fmla="*/ 506 w 709"/>
                  <a:gd name="T21" fmla="*/ 398 h 517"/>
                  <a:gd name="T22" fmla="*/ 536 w 709"/>
                  <a:gd name="T23" fmla="*/ 299 h 517"/>
                  <a:gd name="T24" fmla="*/ 623 w 709"/>
                  <a:gd name="T25" fmla="*/ 0 h 517"/>
                  <a:gd name="T26" fmla="*/ 709 w 709"/>
                  <a:gd name="T27" fmla="*/ 0 h 517"/>
                  <a:gd name="T28" fmla="*/ 548 w 709"/>
                  <a:gd name="T29" fmla="*/ 517 h 517"/>
                  <a:gd name="T30" fmla="*/ 456 w 709"/>
                  <a:gd name="T31" fmla="*/ 517 h 517"/>
                  <a:gd name="T32" fmla="*/ 374 w 709"/>
                  <a:gd name="T33" fmla="*/ 208 h 517"/>
                  <a:gd name="T34" fmla="*/ 354 w 709"/>
                  <a:gd name="T35" fmla="*/ 119 h 517"/>
                  <a:gd name="T36" fmla="*/ 250 w 709"/>
                  <a:gd name="T37" fmla="*/ 517 h 517"/>
                  <a:gd name="T38" fmla="*/ 157 w 709"/>
                  <a:gd name="T3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9" h="517">
                    <a:moveTo>
                      <a:pt x="157" y="517"/>
                    </a:moveTo>
                    <a:lnTo>
                      <a:pt x="0" y="0"/>
                    </a:lnTo>
                    <a:lnTo>
                      <a:pt x="91" y="0"/>
                    </a:lnTo>
                    <a:lnTo>
                      <a:pt x="173" y="299"/>
                    </a:lnTo>
                    <a:lnTo>
                      <a:pt x="203" y="409"/>
                    </a:lnTo>
                    <a:lnTo>
                      <a:pt x="203" y="409"/>
                    </a:lnTo>
                    <a:lnTo>
                      <a:pt x="231" y="302"/>
                    </a:lnTo>
                    <a:lnTo>
                      <a:pt x="313" y="0"/>
                    </a:lnTo>
                    <a:lnTo>
                      <a:pt x="402" y="0"/>
                    </a:lnTo>
                    <a:lnTo>
                      <a:pt x="480" y="300"/>
                    </a:lnTo>
                    <a:lnTo>
                      <a:pt x="506" y="398"/>
                    </a:lnTo>
                    <a:lnTo>
                      <a:pt x="536" y="299"/>
                    </a:lnTo>
                    <a:lnTo>
                      <a:pt x="623" y="0"/>
                    </a:lnTo>
                    <a:lnTo>
                      <a:pt x="709" y="0"/>
                    </a:lnTo>
                    <a:lnTo>
                      <a:pt x="548" y="517"/>
                    </a:lnTo>
                    <a:lnTo>
                      <a:pt x="456" y="517"/>
                    </a:lnTo>
                    <a:lnTo>
                      <a:pt x="374" y="208"/>
                    </a:lnTo>
                    <a:lnTo>
                      <a:pt x="354" y="119"/>
                    </a:lnTo>
                    <a:lnTo>
                      <a:pt x="250" y="517"/>
                    </a:lnTo>
                    <a:lnTo>
                      <a:pt x="157" y="5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54" name="Freeform 80"/>
              <p:cNvSpPr>
                <a:spLocks noEditPoints="1"/>
              </p:cNvSpPr>
              <p:nvPr/>
            </p:nvSpPr>
            <p:spPr bwMode="auto">
              <a:xfrm>
                <a:off x="-6440488" y="763588"/>
                <a:ext cx="377825" cy="428625"/>
              </a:xfrm>
              <a:custGeom>
                <a:avLst/>
                <a:gdLst>
                  <a:gd name="T0" fmla="*/ 344 w 476"/>
                  <a:gd name="T1" fmla="*/ 485 h 541"/>
                  <a:gd name="T2" fmla="*/ 274 w 476"/>
                  <a:gd name="T3" fmla="*/ 524 h 541"/>
                  <a:gd name="T4" fmla="*/ 227 w 476"/>
                  <a:gd name="T5" fmla="*/ 536 h 541"/>
                  <a:gd name="T6" fmla="*/ 178 w 476"/>
                  <a:gd name="T7" fmla="*/ 541 h 541"/>
                  <a:gd name="T8" fmla="*/ 119 w 476"/>
                  <a:gd name="T9" fmla="*/ 534 h 541"/>
                  <a:gd name="T10" fmla="*/ 71 w 476"/>
                  <a:gd name="T11" fmla="*/ 517 h 541"/>
                  <a:gd name="T12" fmla="*/ 47 w 476"/>
                  <a:gd name="T13" fmla="*/ 499 h 541"/>
                  <a:gd name="T14" fmla="*/ 19 w 476"/>
                  <a:gd name="T15" fmla="*/ 464 h 541"/>
                  <a:gd name="T16" fmla="*/ 3 w 476"/>
                  <a:gd name="T17" fmla="*/ 424 h 541"/>
                  <a:gd name="T18" fmla="*/ 0 w 476"/>
                  <a:gd name="T19" fmla="*/ 393 h 541"/>
                  <a:gd name="T20" fmla="*/ 10 w 476"/>
                  <a:gd name="T21" fmla="*/ 339 h 541"/>
                  <a:gd name="T22" fmla="*/ 28 w 476"/>
                  <a:gd name="T23" fmla="*/ 309 h 541"/>
                  <a:gd name="T24" fmla="*/ 63 w 476"/>
                  <a:gd name="T25" fmla="*/ 272 h 541"/>
                  <a:gd name="T26" fmla="*/ 92 w 476"/>
                  <a:gd name="T27" fmla="*/ 257 h 541"/>
                  <a:gd name="T28" fmla="*/ 126 w 476"/>
                  <a:gd name="T29" fmla="*/ 244 h 541"/>
                  <a:gd name="T30" fmla="*/ 204 w 476"/>
                  <a:gd name="T31" fmla="*/ 230 h 541"/>
                  <a:gd name="T32" fmla="*/ 331 w 476"/>
                  <a:gd name="T33" fmla="*/ 209 h 541"/>
                  <a:gd name="T34" fmla="*/ 361 w 476"/>
                  <a:gd name="T35" fmla="*/ 178 h 541"/>
                  <a:gd name="T36" fmla="*/ 354 w 476"/>
                  <a:gd name="T37" fmla="*/ 133 h 541"/>
                  <a:gd name="T38" fmla="*/ 342 w 476"/>
                  <a:gd name="T39" fmla="*/ 108 h 541"/>
                  <a:gd name="T40" fmla="*/ 328 w 476"/>
                  <a:gd name="T41" fmla="*/ 96 h 541"/>
                  <a:gd name="T42" fmla="*/ 295 w 476"/>
                  <a:gd name="T43" fmla="*/ 80 h 541"/>
                  <a:gd name="T44" fmla="*/ 235 w 476"/>
                  <a:gd name="T45" fmla="*/ 73 h 541"/>
                  <a:gd name="T46" fmla="*/ 183 w 476"/>
                  <a:gd name="T47" fmla="*/ 79 h 541"/>
                  <a:gd name="T48" fmla="*/ 145 w 476"/>
                  <a:gd name="T49" fmla="*/ 94 h 541"/>
                  <a:gd name="T50" fmla="*/ 131 w 476"/>
                  <a:gd name="T51" fmla="*/ 108 h 541"/>
                  <a:gd name="T52" fmla="*/ 101 w 476"/>
                  <a:gd name="T53" fmla="*/ 171 h 541"/>
                  <a:gd name="T54" fmla="*/ 23 w 476"/>
                  <a:gd name="T55" fmla="*/ 133 h 541"/>
                  <a:gd name="T56" fmla="*/ 54 w 476"/>
                  <a:gd name="T57" fmla="*/ 70 h 541"/>
                  <a:gd name="T58" fmla="*/ 87 w 476"/>
                  <a:gd name="T59" fmla="*/ 40 h 541"/>
                  <a:gd name="T60" fmla="*/ 131 w 476"/>
                  <a:gd name="T61" fmla="*/ 19 h 541"/>
                  <a:gd name="T62" fmla="*/ 216 w 476"/>
                  <a:gd name="T63" fmla="*/ 2 h 541"/>
                  <a:gd name="T64" fmla="*/ 281 w 476"/>
                  <a:gd name="T65" fmla="*/ 2 h 541"/>
                  <a:gd name="T66" fmla="*/ 356 w 476"/>
                  <a:gd name="T67" fmla="*/ 16 h 541"/>
                  <a:gd name="T68" fmla="*/ 393 w 476"/>
                  <a:gd name="T69" fmla="*/ 33 h 541"/>
                  <a:gd name="T70" fmla="*/ 417 w 476"/>
                  <a:gd name="T71" fmla="*/ 56 h 541"/>
                  <a:gd name="T72" fmla="*/ 440 w 476"/>
                  <a:gd name="T73" fmla="*/ 98 h 541"/>
                  <a:gd name="T74" fmla="*/ 448 w 476"/>
                  <a:gd name="T75" fmla="*/ 147 h 541"/>
                  <a:gd name="T76" fmla="*/ 448 w 476"/>
                  <a:gd name="T77" fmla="*/ 312 h 541"/>
                  <a:gd name="T78" fmla="*/ 455 w 476"/>
                  <a:gd name="T79" fmla="*/ 468 h 541"/>
                  <a:gd name="T80" fmla="*/ 462 w 476"/>
                  <a:gd name="T81" fmla="*/ 499 h 541"/>
                  <a:gd name="T82" fmla="*/ 386 w 476"/>
                  <a:gd name="T83" fmla="*/ 529 h 541"/>
                  <a:gd name="T84" fmla="*/ 373 w 476"/>
                  <a:gd name="T85" fmla="*/ 499 h 541"/>
                  <a:gd name="T86" fmla="*/ 368 w 476"/>
                  <a:gd name="T87" fmla="*/ 466 h 541"/>
                  <a:gd name="T88" fmla="*/ 333 w 476"/>
                  <a:gd name="T89" fmla="*/ 279 h 541"/>
                  <a:gd name="T90" fmla="*/ 218 w 476"/>
                  <a:gd name="T91" fmla="*/ 302 h 541"/>
                  <a:gd name="T92" fmla="*/ 153 w 476"/>
                  <a:gd name="T93" fmla="*/ 316 h 541"/>
                  <a:gd name="T94" fmla="*/ 131 w 476"/>
                  <a:gd name="T95" fmla="*/ 326 h 541"/>
                  <a:gd name="T96" fmla="*/ 106 w 476"/>
                  <a:gd name="T97" fmla="*/ 349 h 541"/>
                  <a:gd name="T98" fmla="*/ 98 w 476"/>
                  <a:gd name="T99" fmla="*/ 368 h 541"/>
                  <a:gd name="T100" fmla="*/ 94 w 476"/>
                  <a:gd name="T101" fmla="*/ 391 h 541"/>
                  <a:gd name="T102" fmla="*/ 110 w 476"/>
                  <a:gd name="T103" fmla="*/ 436 h 541"/>
                  <a:gd name="T104" fmla="*/ 136 w 476"/>
                  <a:gd name="T105" fmla="*/ 459 h 541"/>
                  <a:gd name="T106" fmla="*/ 199 w 476"/>
                  <a:gd name="T107" fmla="*/ 473 h 541"/>
                  <a:gd name="T108" fmla="*/ 246 w 476"/>
                  <a:gd name="T109" fmla="*/ 466 h 541"/>
                  <a:gd name="T110" fmla="*/ 288 w 476"/>
                  <a:gd name="T111" fmla="*/ 450 h 541"/>
                  <a:gd name="T112" fmla="*/ 335 w 476"/>
                  <a:gd name="T113" fmla="*/ 407 h 541"/>
                  <a:gd name="T114" fmla="*/ 352 w 476"/>
                  <a:gd name="T115" fmla="*/ 373 h 541"/>
                  <a:gd name="T116" fmla="*/ 361 w 476"/>
                  <a:gd name="T117" fmla="*/ 30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6" h="541">
                    <a:moveTo>
                      <a:pt x="368" y="466"/>
                    </a:moveTo>
                    <a:lnTo>
                      <a:pt x="368" y="466"/>
                    </a:lnTo>
                    <a:lnTo>
                      <a:pt x="344" y="485"/>
                    </a:lnTo>
                    <a:lnTo>
                      <a:pt x="319" y="501"/>
                    </a:lnTo>
                    <a:lnTo>
                      <a:pt x="297" y="513"/>
                    </a:lnTo>
                    <a:lnTo>
                      <a:pt x="274" y="524"/>
                    </a:lnTo>
                    <a:lnTo>
                      <a:pt x="274" y="524"/>
                    </a:lnTo>
                    <a:lnTo>
                      <a:pt x="251" y="531"/>
                    </a:lnTo>
                    <a:lnTo>
                      <a:pt x="227" y="536"/>
                    </a:lnTo>
                    <a:lnTo>
                      <a:pt x="202" y="539"/>
                    </a:lnTo>
                    <a:lnTo>
                      <a:pt x="178" y="541"/>
                    </a:lnTo>
                    <a:lnTo>
                      <a:pt x="178" y="541"/>
                    </a:lnTo>
                    <a:lnTo>
                      <a:pt x="157" y="539"/>
                    </a:lnTo>
                    <a:lnTo>
                      <a:pt x="138" y="538"/>
                    </a:lnTo>
                    <a:lnTo>
                      <a:pt x="119" y="534"/>
                    </a:lnTo>
                    <a:lnTo>
                      <a:pt x="101" y="531"/>
                    </a:lnTo>
                    <a:lnTo>
                      <a:pt x="85" y="525"/>
                    </a:lnTo>
                    <a:lnTo>
                      <a:pt x="71" y="517"/>
                    </a:lnTo>
                    <a:lnTo>
                      <a:pt x="59" y="510"/>
                    </a:lnTo>
                    <a:lnTo>
                      <a:pt x="47" y="499"/>
                    </a:lnTo>
                    <a:lnTo>
                      <a:pt x="47" y="499"/>
                    </a:lnTo>
                    <a:lnTo>
                      <a:pt x="35" y="489"/>
                    </a:lnTo>
                    <a:lnTo>
                      <a:pt x="26" y="476"/>
                    </a:lnTo>
                    <a:lnTo>
                      <a:pt x="19" y="464"/>
                    </a:lnTo>
                    <a:lnTo>
                      <a:pt x="12" y="452"/>
                    </a:lnTo>
                    <a:lnTo>
                      <a:pt x="7" y="438"/>
                    </a:lnTo>
                    <a:lnTo>
                      <a:pt x="3" y="424"/>
                    </a:lnTo>
                    <a:lnTo>
                      <a:pt x="2" y="408"/>
                    </a:lnTo>
                    <a:lnTo>
                      <a:pt x="0" y="393"/>
                    </a:lnTo>
                    <a:lnTo>
                      <a:pt x="0" y="393"/>
                    </a:lnTo>
                    <a:lnTo>
                      <a:pt x="2" y="373"/>
                    </a:lnTo>
                    <a:lnTo>
                      <a:pt x="5" y="356"/>
                    </a:lnTo>
                    <a:lnTo>
                      <a:pt x="10" y="339"/>
                    </a:lnTo>
                    <a:lnTo>
                      <a:pt x="17" y="323"/>
                    </a:lnTo>
                    <a:lnTo>
                      <a:pt x="17" y="323"/>
                    </a:lnTo>
                    <a:lnTo>
                      <a:pt x="28" y="309"/>
                    </a:lnTo>
                    <a:lnTo>
                      <a:pt x="38" y="295"/>
                    </a:lnTo>
                    <a:lnTo>
                      <a:pt x="51" y="283"/>
                    </a:lnTo>
                    <a:lnTo>
                      <a:pt x="63" y="272"/>
                    </a:lnTo>
                    <a:lnTo>
                      <a:pt x="63" y="272"/>
                    </a:lnTo>
                    <a:lnTo>
                      <a:pt x="78" y="264"/>
                    </a:lnTo>
                    <a:lnTo>
                      <a:pt x="92" y="257"/>
                    </a:lnTo>
                    <a:lnTo>
                      <a:pt x="110" y="250"/>
                    </a:lnTo>
                    <a:lnTo>
                      <a:pt x="126" y="244"/>
                    </a:lnTo>
                    <a:lnTo>
                      <a:pt x="126" y="244"/>
                    </a:lnTo>
                    <a:lnTo>
                      <a:pt x="159" y="237"/>
                    </a:lnTo>
                    <a:lnTo>
                      <a:pt x="204" y="230"/>
                    </a:lnTo>
                    <a:lnTo>
                      <a:pt x="204" y="230"/>
                    </a:lnTo>
                    <a:lnTo>
                      <a:pt x="253" y="225"/>
                    </a:lnTo>
                    <a:lnTo>
                      <a:pt x="297" y="216"/>
                    </a:lnTo>
                    <a:lnTo>
                      <a:pt x="331" y="209"/>
                    </a:lnTo>
                    <a:lnTo>
                      <a:pt x="361" y="201"/>
                    </a:lnTo>
                    <a:lnTo>
                      <a:pt x="361" y="201"/>
                    </a:lnTo>
                    <a:lnTo>
                      <a:pt x="361" y="178"/>
                    </a:lnTo>
                    <a:lnTo>
                      <a:pt x="361" y="178"/>
                    </a:lnTo>
                    <a:lnTo>
                      <a:pt x="359" y="154"/>
                    </a:lnTo>
                    <a:lnTo>
                      <a:pt x="354" y="133"/>
                    </a:lnTo>
                    <a:lnTo>
                      <a:pt x="351" y="124"/>
                    </a:lnTo>
                    <a:lnTo>
                      <a:pt x="347" y="115"/>
                    </a:lnTo>
                    <a:lnTo>
                      <a:pt x="342" y="108"/>
                    </a:lnTo>
                    <a:lnTo>
                      <a:pt x="337" y="103"/>
                    </a:lnTo>
                    <a:lnTo>
                      <a:pt x="337" y="103"/>
                    </a:lnTo>
                    <a:lnTo>
                      <a:pt x="328" y="96"/>
                    </a:lnTo>
                    <a:lnTo>
                      <a:pt x="317" y="89"/>
                    </a:lnTo>
                    <a:lnTo>
                      <a:pt x="307" y="84"/>
                    </a:lnTo>
                    <a:lnTo>
                      <a:pt x="295" y="80"/>
                    </a:lnTo>
                    <a:lnTo>
                      <a:pt x="281" y="77"/>
                    </a:lnTo>
                    <a:lnTo>
                      <a:pt x="267" y="75"/>
                    </a:lnTo>
                    <a:lnTo>
                      <a:pt x="235" y="73"/>
                    </a:lnTo>
                    <a:lnTo>
                      <a:pt x="235" y="73"/>
                    </a:lnTo>
                    <a:lnTo>
                      <a:pt x="208" y="73"/>
                    </a:lnTo>
                    <a:lnTo>
                      <a:pt x="183" y="79"/>
                    </a:lnTo>
                    <a:lnTo>
                      <a:pt x="162" y="86"/>
                    </a:lnTo>
                    <a:lnTo>
                      <a:pt x="153" y="89"/>
                    </a:lnTo>
                    <a:lnTo>
                      <a:pt x="145" y="94"/>
                    </a:lnTo>
                    <a:lnTo>
                      <a:pt x="145" y="94"/>
                    </a:lnTo>
                    <a:lnTo>
                      <a:pt x="138" y="101"/>
                    </a:lnTo>
                    <a:lnTo>
                      <a:pt x="131" y="108"/>
                    </a:lnTo>
                    <a:lnTo>
                      <a:pt x="119" y="124"/>
                    </a:lnTo>
                    <a:lnTo>
                      <a:pt x="110" y="145"/>
                    </a:lnTo>
                    <a:lnTo>
                      <a:pt x="101" y="171"/>
                    </a:lnTo>
                    <a:lnTo>
                      <a:pt x="16" y="159"/>
                    </a:lnTo>
                    <a:lnTo>
                      <a:pt x="16" y="159"/>
                    </a:lnTo>
                    <a:lnTo>
                      <a:pt x="23" y="133"/>
                    </a:lnTo>
                    <a:lnTo>
                      <a:pt x="31" y="110"/>
                    </a:lnTo>
                    <a:lnTo>
                      <a:pt x="42" y="89"/>
                    </a:lnTo>
                    <a:lnTo>
                      <a:pt x="54" y="70"/>
                    </a:lnTo>
                    <a:lnTo>
                      <a:pt x="54" y="70"/>
                    </a:lnTo>
                    <a:lnTo>
                      <a:pt x="70" y="54"/>
                    </a:lnTo>
                    <a:lnTo>
                      <a:pt x="87" y="40"/>
                    </a:lnTo>
                    <a:lnTo>
                      <a:pt x="108" y="28"/>
                    </a:lnTo>
                    <a:lnTo>
                      <a:pt x="131" y="19"/>
                    </a:lnTo>
                    <a:lnTo>
                      <a:pt x="131" y="19"/>
                    </a:lnTo>
                    <a:lnTo>
                      <a:pt x="159" y="11"/>
                    </a:lnTo>
                    <a:lnTo>
                      <a:pt x="187" y="5"/>
                    </a:lnTo>
                    <a:lnTo>
                      <a:pt x="216" y="2"/>
                    </a:lnTo>
                    <a:lnTo>
                      <a:pt x="249" y="0"/>
                    </a:lnTo>
                    <a:lnTo>
                      <a:pt x="249" y="0"/>
                    </a:lnTo>
                    <a:lnTo>
                      <a:pt x="281" y="2"/>
                    </a:lnTo>
                    <a:lnTo>
                      <a:pt x="309" y="4"/>
                    </a:lnTo>
                    <a:lnTo>
                      <a:pt x="335" y="9"/>
                    </a:lnTo>
                    <a:lnTo>
                      <a:pt x="356" y="16"/>
                    </a:lnTo>
                    <a:lnTo>
                      <a:pt x="356" y="16"/>
                    </a:lnTo>
                    <a:lnTo>
                      <a:pt x="375" y="25"/>
                    </a:lnTo>
                    <a:lnTo>
                      <a:pt x="393" y="33"/>
                    </a:lnTo>
                    <a:lnTo>
                      <a:pt x="406" y="44"/>
                    </a:lnTo>
                    <a:lnTo>
                      <a:pt x="417" y="56"/>
                    </a:lnTo>
                    <a:lnTo>
                      <a:pt x="417" y="56"/>
                    </a:lnTo>
                    <a:lnTo>
                      <a:pt x="426" y="68"/>
                    </a:lnTo>
                    <a:lnTo>
                      <a:pt x="434" y="82"/>
                    </a:lnTo>
                    <a:lnTo>
                      <a:pt x="440" y="98"/>
                    </a:lnTo>
                    <a:lnTo>
                      <a:pt x="445" y="115"/>
                    </a:lnTo>
                    <a:lnTo>
                      <a:pt x="445" y="115"/>
                    </a:lnTo>
                    <a:lnTo>
                      <a:pt x="448" y="147"/>
                    </a:lnTo>
                    <a:lnTo>
                      <a:pt x="448" y="196"/>
                    </a:lnTo>
                    <a:lnTo>
                      <a:pt x="448" y="312"/>
                    </a:lnTo>
                    <a:lnTo>
                      <a:pt x="448" y="312"/>
                    </a:lnTo>
                    <a:lnTo>
                      <a:pt x="450" y="412"/>
                    </a:lnTo>
                    <a:lnTo>
                      <a:pt x="452" y="445"/>
                    </a:lnTo>
                    <a:lnTo>
                      <a:pt x="455" y="468"/>
                    </a:lnTo>
                    <a:lnTo>
                      <a:pt x="455" y="468"/>
                    </a:lnTo>
                    <a:lnTo>
                      <a:pt x="459" y="483"/>
                    </a:lnTo>
                    <a:lnTo>
                      <a:pt x="462" y="499"/>
                    </a:lnTo>
                    <a:lnTo>
                      <a:pt x="469" y="515"/>
                    </a:lnTo>
                    <a:lnTo>
                      <a:pt x="476" y="529"/>
                    </a:lnTo>
                    <a:lnTo>
                      <a:pt x="386" y="529"/>
                    </a:lnTo>
                    <a:lnTo>
                      <a:pt x="386" y="529"/>
                    </a:lnTo>
                    <a:lnTo>
                      <a:pt x="379" y="515"/>
                    </a:lnTo>
                    <a:lnTo>
                      <a:pt x="373" y="499"/>
                    </a:lnTo>
                    <a:lnTo>
                      <a:pt x="370" y="483"/>
                    </a:lnTo>
                    <a:lnTo>
                      <a:pt x="368" y="466"/>
                    </a:lnTo>
                    <a:lnTo>
                      <a:pt x="368" y="466"/>
                    </a:lnTo>
                    <a:close/>
                    <a:moveTo>
                      <a:pt x="361" y="269"/>
                    </a:moveTo>
                    <a:lnTo>
                      <a:pt x="361" y="269"/>
                    </a:lnTo>
                    <a:lnTo>
                      <a:pt x="333" y="279"/>
                    </a:lnTo>
                    <a:lnTo>
                      <a:pt x="300" y="288"/>
                    </a:lnTo>
                    <a:lnTo>
                      <a:pt x="262" y="295"/>
                    </a:lnTo>
                    <a:lnTo>
                      <a:pt x="218" y="302"/>
                    </a:lnTo>
                    <a:lnTo>
                      <a:pt x="218" y="302"/>
                    </a:lnTo>
                    <a:lnTo>
                      <a:pt x="171" y="311"/>
                    </a:lnTo>
                    <a:lnTo>
                      <a:pt x="153" y="316"/>
                    </a:lnTo>
                    <a:lnTo>
                      <a:pt x="141" y="319"/>
                    </a:lnTo>
                    <a:lnTo>
                      <a:pt x="141" y="319"/>
                    </a:lnTo>
                    <a:lnTo>
                      <a:pt x="131" y="326"/>
                    </a:lnTo>
                    <a:lnTo>
                      <a:pt x="120" y="332"/>
                    </a:lnTo>
                    <a:lnTo>
                      <a:pt x="113" y="340"/>
                    </a:lnTo>
                    <a:lnTo>
                      <a:pt x="106" y="349"/>
                    </a:lnTo>
                    <a:lnTo>
                      <a:pt x="106" y="349"/>
                    </a:lnTo>
                    <a:lnTo>
                      <a:pt x="101" y="358"/>
                    </a:lnTo>
                    <a:lnTo>
                      <a:pt x="98" y="368"/>
                    </a:lnTo>
                    <a:lnTo>
                      <a:pt x="94" y="379"/>
                    </a:lnTo>
                    <a:lnTo>
                      <a:pt x="94" y="391"/>
                    </a:lnTo>
                    <a:lnTo>
                      <a:pt x="94" y="391"/>
                    </a:lnTo>
                    <a:lnTo>
                      <a:pt x="96" y="407"/>
                    </a:lnTo>
                    <a:lnTo>
                      <a:pt x="101" y="422"/>
                    </a:lnTo>
                    <a:lnTo>
                      <a:pt x="110" y="436"/>
                    </a:lnTo>
                    <a:lnTo>
                      <a:pt x="120" y="449"/>
                    </a:lnTo>
                    <a:lnTo>
                      <a:pt x="120" y="449"/>
                    </a:lnTo>
                    <a:lnTo>
                      <a:pt x="136" y="459"/>
                    </a:lnTo>
                    <a:lnTo>
                      <a:pt x="153" y="466"/>
                    </a:lnTo>
                    <a:lnTo>
                      <a:pt x="174" y="471"/>
                    </a:lnTo>
                    <a:lnTo>
                      <a:pt x="199" y="473"/>
                    </a:lnTo>
                    <a:lnTo>
                      <a:pt x="199" y="473"/>
                    </a:lnTo>
                    <a:lnTo>
                      <a:pt x="223" y="471"/>
                    </a:lnTo>
                    <a:lnTo>
                      <a:pt x="246" y="466"/>
                    </a:lnTo>
                    <a:lnTo>
                      <a:pt x="269" y="459"/>
                    </a:lnTo>
                    <a:lnTo>
                      <a:pt x="288" y="450"/>
                    </a:lnTo>
                    <a:lnTo>
                      <a:pt x="288" y="450"/>
                    </a:lnTo>
                    <a:lnTo>
                      <a:pt x="307" y="438"/>
                    </a:lnTo>
                    <a:lnTo>
                      <a:pt x="323" y="424"/>
                    </a:lnTo>
                    <a:lnTo>
                      <a:pt x="335" y="407"/>
                    </a:lnTo>
                    <a:lnTo>
                      <a:pt x="345" y="389"/>
                    </a:lnTo>
                    <a:lnTo>
                      <a:pt x="345" y="389"/>
                    </a:lnTo>
                    <a:lnTo>
                      <a:pt x="352" y="373"/>
                    </a:lnTo>
                    <a:lnTo>
                      <a:pt x="358" y="353"/>
                    </a:lnTo>
                    <a:lnTo>
                      <a:pt x="359" y="328"/>
                    </a:lnTo>
                    <a:lnTo>
                      <a:pt x="361" y="302"/>
                    </a:lnTo>
                    <a:lnTo>
                      <a:pt x="361" y="2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55" name="Freeform 81"/>
              <p:cNvSpPr>
                <a:spLocks/>
              </p:cNvSpPr>
              <p:nvPr/>
            </p:nvSpPr>
            <p:spPr bwMode="auto">
              <a:xfrm>
                <a:off x="-5995988" y="763588"/>
                <a:ext cx="222250" cy="419100"/>
              </a:xfrm>
              <a:custGeom>
                <a:avLst/>
                <a:gdLst>
                  <a:gd name="T0" fmla="*/ 0 w 281"/>
                  <a:gd name="T1" fmla="*/ 529 h 529"/>
                  <a:gd name="T2" fmla="*/ 0 w 281"/>
                  <a:gd name="T3" fmla="*/ 12 h 529"/>
                  <a:gd name="T4" fmla="*/ 79 w 281"/>
                  <a:gd name="T5" fmla="*/ 12 h 529"/>
                  <a:gd name="T6" fmla="*/ 79 w 281"/>
                  <a:gd name="T7" fmla="*/ 91 h 529"/>
                  <a:gd name="T8" fmla="*/ 79 w 281"/>
                  <a:gd name="T9" fmla="*/ 91 h 529"/>
                  <a:gd name="T10" fmla="*/ 93 w 281"/>
                  <a:gd name="T11" fmla="*/ 65 h 529"/>
                  <a:gd name="T12" fmla="*/ 108 w 281"/>
                  <a:gd name="T13" fmla="*/ 45 h 529"/>
                  <a:gd name="T14" fmla="*/ 120 w 281"/>
                  <a:gd name="T15" fmla="*/ 30 h 529"/>
                  <a:gd name="T16" fmla="*/ 134 w 281"/>
                  <a:gd name="T17" fmla="*/ 18 h 529"/>
                  <a:gd name="T18" fmla="*/ 134 w 281"/>
                  <a:gd name="T19" fmla="*/ 18 h 529"/>
                  <a:gd name="T20" fmla="*/ 147 w 281"/>
                  <a:gd name="T21" fmla="*/ 11 h 529"/>
                  <a:gd name="T22" fmla="*/ 161 w 281"/>
                  <a:gd name="T23" fmla="*/ 5 h 529"/>
                  <a:gd name="T24" fmla="*/ 176 w 281"/>
                  <a:gd name="T25" fmla="*/ 2 h 529"/>
                  <a:gd name="T26" fmla="*/ 190 w 281"/>
                  <a:gd name="T27" fmla="*/ 0 h 529"/>
                  <a:gd name="T28" fmla="*/ 190 w 281"/>
                  <a:gd name="T29" fmla="*/ 0 h 529"/>
                  <a:gd name="T30" fmla="*/ 213 w 281"/>
                  <a:gd name="T31" fmla="*/ 2 h 529"/>
                  <a:gd name="T32" fmla="*/ 236 w 281"/>
                  <a:gd name="T33" fmla="*/ 7 h 529"/>
                  <a:gd name="T34" fmla="*/ 258 w 281"/>
                  <a:gd name="T35" fmla="*/ 16 h 529"/>
                  <a:gd name="T36" fmla="*/ 281 w 281"/>
                  <a:gd name="T37" fmla="*/ 28 h 529"/>
                  <a:gd name="T38" fmla="*/ 250 w 281"/>
                  <a:gd name="T39" fmla="*/ 110 h 529"/>
                  <a:gd name="T40" fmla="*/ 250 w 281"/>
                  <a:gd name="T41" fmla="*/ 110 h 529"/>
                  <a:gd name="T42" fmla="*/ 234 w 281"/>
                  <a:gd name="T43" fmla="*/ 101 h 529"/>
                  <a:gd name="T44" fmla="*/ 218 w 281"/>
                  <a:gd name="T45" fmla="*/ 96 h 529"/>
                  <a:gd name="T46" fmla="*/ 202 w 281"/>
                  <a:gd name="T47" fmla="*/ 93 h 529"/>
                  <a:gd name="T48" fmla="*/ 187 w 281"/>
                  <a:gd name="T49" fmla="*/ 91 h 529"/>
                  <a:gd name="T50" fmla="*/ 187 w 281"/>
                  <a:gd name="T51" fmla="*/ 91 h 529"/>
                  <a:gd name="T52" fmla="*/ 173 w 281"/>
                  <a:gd name="T53" fmla="*/ 93 h 529"/>
                  <a:gd name="T54" fmla="*/ 159 w 281"/>
                  <a:gd name="T55" fmla="*/ 94 h 529"/>
                  <a:gd name="T56" fmla="*/ 147 w 281"/>
                  <a:gd name="T57" fmla="*/ 101 h 529"/>
                  <a:gd name="T58" fmla="*/ 134 w 281"/>
                  <a:gd name="T59" fmla="*/ 108 h 529"/>
                  <a:gd name="T60" fmla="*/ 134 w 281"/>
                  <a:gd name="T61" fmla="*/ 108 h 529"/>
                  <a:gd name="T62" fmla="*/ 124 w 281"/>
                  <a:gd name="T63" fmla="*/ 117 h 529"/>
                  <a:gd name="T64" fmla="*/ 115 w 281"/>
                  <a:gd name="T65" fmla="*/ 129 h 529"/>
                  <a:gd name="T66" fmla="*/ 108 w 281"/>
                  <a:gd name="T67" fmla="*/ 141 h 529"/>
                  <a:gd name="T68" fmla="*/ 101 w 281"/>
                  <a:gd name="T69" fmla="*/ 155 h 529"/>
                  <a:gd name="T70" fmla="*/ 101 w 281"/>
                  <a:gd name="T71" fmla="*/ 155 h 529"/>
                  <a:gd name="T72" fmla="*/ 96 w 281"/>
                  <a:gd name="T73" fmla="*/ 180 h 529"/>
                  <a:gd name="T74" fmla="*/ 91 w 281"/>
                  <a:gd name="T75" fmla="*/ 204 h 529"/>
                  <a:gd name="T76" fmla="*/ 87 w 281"/>
                  <a:gd name="T77" fmla="*/ 230 h 529"/>
                  <a:gd name="T78" fmla="*/ 87 w 281"/>
                  <a:gd name="T79" fmla="*/ 258 h 529"/>
                  <a:gd name="T80" fmla="*/ 87 w 281"/>
                  <a:gd name="T81" fmla="*/ 529 h 529"/>
                  <a:gd name="T82" fmla="*/ 0 w 281"/>
                  <a:gd name="T83"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 h="529">
                    <a:moveTo>
                      <a:pt x="0" y="529"/>
                    </a:moveTo>
                    <a:lnTo>
                      <a:pt x="0" y="12"/>
                    </a:lnTo>
                    <a:lnTo>
                      <a:pt x="79" y="12"/>
                    </a:lnTo>
                    <a:lnTo>
                      <a:pt x="79" y="91"/>
                    </a:lnTo>
                    <a:lnTo>
                      <a:pt x="79" y="91"/>
                    </a:lnTo>
                    <a:lnTo>
                      <a:pt x="93" y="65"/>
                    </a:lnTo>
                    <a:lnTo>
                      <a:pt x="108" y="45"/>
                    </a:lnTo>
                    <a:lnTo>
                      <a:pt x="120" y="30"/>
                    </a:lnTo>
                    <a:lnTo>
                      <a:pt x="134" y="18"/>
                    </a:lnTo>
                    <a:lnTo>
                      <a:pt x="134" y="18"/>
                    </a:lnTo>
                    <a:lnTo>
                      <a:pt x="147" y="11"/>
                    </a:lnTo>
                    <a:lnTo>
                      <a:pt x="161" y="5"/>
                    </a:lnTo>
                    <a:lnTo>
                      <a:pt x="176" y="2"/>
                    </a:lnTo>
                    <a:lnTo>
                      <a:pt x="190" y="0"/>
                    </a:lnTo>
                    <a:lnTo>
                      <a:pt x="190" y="0"/>
                    </a:lnTo>
                    <a:lnTo>
                      <a:pt x="213" y="2"/>
                    </a:lnTo>
                    <a:lnTo>
                      <a:pt x="236" y="7"/>
                    </a:lnTo>
                    <a:lnTo>
                      <a:pt x="258" y="16"/>
                    </a:lnTo>
                    <a:lnTo>
                      <a:pt x="281" y="28"/>
                    </a:lnTo>
                    <a:lnTo>
                      <a:pt x="250" y="110"/>
                    </a:lnTo>
                    <a:lnTo>
                      <a:pt x="250" y="110"/>
                    </a:lnTo>
                    <a:lnTo>
                      <a:pt x="234" y="101"/>
                    </a:lnTo>
                    <a:lnTo>
                      <a:pt x="218" y="96"/>
                    </a:lnTo>
                    <a:lnTo>
                      <a:pt x="202" y="93"/>
                    </a:lnTo>
                    <a:lnTo>
                      <a:pt x="187" y="91"/>
                    </a:lnTo>
                    <a:lnTo>
                      <a:pt x="187" y="91"/>
                    </a:lnTo>
                    <a:lnTo>
                      <a:pt x="173" y="93"/>
                    </a:lnTo>
                    <a:lnTo>
                      <a:pt x="159" y="94"/>
                    </a:lnTo>
                    <a:lnTo>
                      <a:pt x="147" y="101"/>
                    </a:lnTo>
                    <a:lnTo>
                      <a:pt x="134" y="108"/>
                    </a:lnTo>
                    <a:lnTo>
                      <a:pt x="134" y="108"/>
                    </a:lnTo>
                    <a:lnTo>
                      <a:pt x="124" y="117"/>
                    </a:lnTo>
                    <a:lnTo>
                      <a:pt x="115" y="129"/>
                    </a:lnTo>
                    <a:lnTo>
                      <a:pt x="108" y="141"/>
                    </a:lnTo>
                    <a:lnTo>
                      <a:pt x="101" y="155"/>
                    </a:lnTo>
                    <a:lnTo>
                      <a:pt x="101" y="155"/>
                    </a:lnTo>
                    <a:lnTo>
                      <a:pt x="96" y="180"/>
                    </a:lnTo>
                    <a:lnTo>
                      <a:pt x="91" y="204"/>
                    </a:lnTo>
                    <a:lnTo>
                      <a:pt x="87" y="230"/>
                    </a:lnTo>
                    <a:lnTo>
                      <a:pt x="87" y="258"/>
                    </a:lnTo>
                    <a:lnTo>
                      <a:pt x="87" y="529"/>
                    </a:lnTo>
                    <a:lnTo>
                      <a:pt x="0" y="5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56" name="Freeform 82"/>
              <p:cNvSpPr>
                <a:spLocks noEditPoints="1"/>
              </p:cNvSpPr>
              <p:nvPr/>
            </p:nvSpPr>
            <p:spPr bwMode="auto">
              <a:xfrm>
                <a:off x="-5773738" y="763588"/>
                <a:ext cx="377825" cy="428625"/>
              </a:xfrm>
              <a:custGeom>
                <a:avLst/>
                <a:gdLst>
                  <a:gd name="T0" fmla="*/ 475 w 477"/>
                  <a:gd name="T1" fmla="*/ 373 h 541"/>
                  <a:gd name="T2" fmla="*/ 454 w 477"/>
                  <a:gd name="T3" fmla="*/ 428 h 541"/>
                  <a:gd name="T4" fmla="*/ 423 w 477"/>
                  <a:gd name="T5" fmla="*/ 473 h 541"/>
                  <a:gd name="T6" fmla="*/ 395 w 477"/>
                  <a:gd name="T7" fmla="*/ 497 h 541"/>
                  <a:gd name="T8" fmla="*/ 347 w 477"/>
                  <a:gd name="T9" fmla="*/ 524 h 541"/>
                  <a:gd name="T10" fmla="*/ 290 w 477"/>
                  <a:gd name="T11" fmla="*/ 538 h 541"/>
                  <a:gd name="T12" fmla="*/ 246 w 477"/>
                  <a:gd name="T13" fmla="*/ 541 h 541"/>
                  <a:gd name="T14" fmla="*/ 170 w 477"/>
                  <a:gd name="T15" fmla="*/ 531 h 541"/>
                  <a:gd name="T16" fmla="*/ 103 w 477"/>
                  <a:gd name="T17" fmla="*/ 501 h 541"/>
                  <a:gd name="T18" fmla="*/ 67 w 477"/>
                  <a:gd name="T19" fmla="*/ 471 h 541"/>
                  <a:gd name="T20" fmla="*/ 26 w 477"/>
                  <a:gd name="T21" fmla="*/ 410 h 541"/>
                  <a:gd name="T22" fmla="*/ 5 w 477"/>
                  <a:gd name="T23" fmla="*/ 335 h 541"/>
                  <a:gd name="T24" fmla="*/ 0 w 477"/>
                  <a:gd name="T25" fmla="*/ 274 h 541"/>
                  <a:gd name="T26" fmla="*/ 11 w 477"/>
                  <a:gd name="T27" fmla="*/ 185 h 541"/>
                  <a:gd name="T28" fmla="*/ 39 w 477"/>
                  <a:gd name="T29" fmla="*/ 112 h 541"/>
                  <a:gd name="T30" fmla="*/ 68 w 477"/>
                  <a:gd name="T31" fmla="*/ 72 h 541"/>
                  <a:gd name="T32" fmla="*/ 124 w 477"/>
                  <a:gd name="T33" fmla="*/ 28 h 541"/>
                  <a:gd name="T34" fmla="*/ 190 w 477"/>
                  <a:gd name="T35" fmla="*/ 5 h 541"/>
                  <a:gd name="T36" fmla="*/ 243 w 477"/>
                  <a:gd name="T37" fmla="*/ 0 h 541"/>
                  <a:gd name="T38" fmla="*/ 314 w 477"/>
                  <a:gd name="T39" fmla="*/ 11 h 541"/>
                  <a:gd name="T40" fmla="*/ 377 w 477"/>
                  <a:gd name="T41" fmla="*/ 40 h 541"/>
                  <a:gd name="T42" fmla="*/ 412 w 477"/>
                  <a:gd name="T43" fmla="*/ 72 h 541"/>
                  <a:gd name="T44" fmla="*/ 452 w 477"/>
                  <a:gd name="T45" fmla="*/ 133 h 541"/>
                  <a:gd name="T46" fmla="*/ 473 w 477"/>
                  <a:gd name="T47" fmla="*/ 209 h 541"/>
                  <a:gd name="T48" fmla="*/ 477 w 477"/>
                  <a:gd name="T49" fmla="*/ 269 h 541"/>
                  <a:gd name="T50" fmla="*/ 91 w 477"/>
                  <a:gd name="T51" fmla="*/ 293 h 541"/>
                  <a:gd name="T52" fmla="*/ 100 w 477"/>
                  <a:gd name="T53" fmla="*/ 351 h 541"/>
                  <a:gd name="T54" fmla="*/ 121 w 477"/>
                  <a:gd name="T55" fmla="*/ 398 h 541"/>
                  <a:gd name="T56" fmla="*/ 140 w 477"/>
                  <a:gd name="T57" fmla="*/ 424 h 541"/>
                  <a:gd name="T58" fmla="*/ 175 w 477"/>
                  <a:gd name="T59" fmla="*/ 450 h 541"/>
                  <a:gd name="T60" fmla="*/ 217 w 477"/>
                  <a:gd name="T61" fmla="*/ 466 h 541"/>
                  <a:gd name="T62" fmla="*/ 248 w 477"/>
                  <a:gd name="T63" fmla="*/ 469 h 541"/>
                  <a:gd name="T64" fmla="*/ 313 w 477"/>
                  <a:gd name="T65" fmla="*/ 454 h 541"/>
                  <a:gd name="T66" fmla="*/ 346 w 477"/>
                  <a:gd name="T67" fmla="*/ 429 h 541"/>
                  <a:gd name="T68" fmla="*/ 384 w 477"/>
                  <a:gd name="T69" fmla="*/ 363 h 541"/>
                  <a:gd name="T70" fmla="*/ 384 w 477"/>
                  <a:gd name="T71" fmla="*/ 222 h 541"/>
                  <a:gd name="T72" fmla="*/ 374 w 477"/>
                  <a:gd name="T73" fmla="*/ 164 h 541"/>
                  <a:gd name="T74" fmla="*/ 351 w 477"/>
                  <a:gd name="T75" fmla="*/ 122 h 541"/>
                  <a:gd name="T76" fmla="*/ 330 w 477"/>
                  <a:gd name="T77" fmla="*/ 101 h 541"/>
                  <a:gd name="T78" fmla="*/ 290 w 477"/>
                  <a:gd name="T79" fmla="*/ 79 h 541"/>
                  <a:gd name="T80" fmla="*/ 243 w 477"/>
                  <a:gd name="T81" fmla="*/ 72 h 541"/>
                  <a:gd name="T82" fmla="*/ 215 w 477"/>
                  <a:gd name="T83" fmla="*/ 75 h 541"/>
                  <a:gd name="T84" fmla="*/ 175 w 477"/>
                  <a:gd name="T85" fmla="*/ 87 h 541"/>
                  <a:gd name="T86" fmla="*/ 142 w 477"/>
                  <a:gd name="T87" fmla="*/ 113 h 541"/>
                  <a:gd name="T88" fmla="*/ 124 w 477"/>
                  <a:gd name="T89" fmla="*/ 134 h 541"/>
                  <a:gd name="T90" fmla="*/ 105 w 477"/>
                  <a:gd name="T91" fmla="*/ 175 h 541"/>
                  <a:gd name="T92" fmla="*/ 96 w 477"/>
                  <a:gd name="T93" fmla="*/ 22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7" h="541">
                    <a:moveTo>
                      <a:pt x="384" y="363"/>
                    </a:moveTo>
                    <a:lnTo>
                      <a:pt x="475" y="373"/>
                    </a:lnTo>
                    <a:lnTo>
                      <a:pt x="475" y="373"/>
                    </a:lnTo>
                    <a:lnTo>
                      <a:pt x="468" y="393"/>
                    </a:lnTo>
                    <a:lnTo>
                      <a:pt x="461" y="412"/>
                    </a:lnTo>
                    <a:lnTo>
                      <a:pt x="454" y="428"/>
                    </a:lnTo>
                    <a:lnTo>
                      <a:pt x="443" y="445"/>
                    </a:lnTo>
                    <a:lnTo>
                      <a:pt x="433" y="459"/>
                    </a:lnTo>
                    <a:lnTo>
                      <a:pt x="423" y="473"/>
                    </a:lnTo>
                    <a:lnTo>
                      <a:pt x="409" y="485"/>
                    </a:lnTo>
                    <a:lnTo>
                      <a:pt x="395" y="497"/>
                    </a:lnTo>
                    <a:lnTo>
                      <a:pt x="395" y="497"/>
                    </a:lnTo>
                    <a:lnTo>
                      <a:pt x="381" y="508"/>
                    </a:lnTo>
                    <a:lnTo>
                      <a:pt x="365" y="517"/>
                    </a:lnTo>
                    <a:lnTo>
                      <a:pt x="347" y="524"/>
                    </a:lnTo>
                    <a:lnTo>
                      <a:pt x="328" y="531"/>
                    </a:lnTo>
                    <a:lnTo>
                      <a:pt x="311" y="534"/>
                    </a:lnTo>
                    <a:lnTo>
                      <a:pt x="290" y="538"/>
                    </a:lnTo>
                    <a:lnTo>
                      <a:pt x="269" y="539"/>
                    </a:lnTo>
                    <a:lnTo>
                      <a:pt x="246" y="541"/>
                    </a:lnTo>
                    <a:lnTo>
                      <a:pt x="246" y="541"/>
                    </a:lnTo>
                    <a:lnTo>
                      <a:pt x="220" y="539"/>
                    </a:lnTo>
                    <a:lnTo>
                      <a:pt x="194" y="536"/>
                    </a:lnTo>
                    <a:lnTo>
                      <a:pt x="170" y="531"/>
                    </a:lnTo>
                    <a:lnTo>
                      <a:pt x="145" y="524"/>
                    </a:lnTo>
                    <a:lnTo>
                      <a:pt x="124" y="513"/>
                    </a:lnTo>
                    <a:lnTo>
                      <a:pt x="103" y="501"/>
                    </a:lnTo>
                    <a:lnTo>
                      <a:pt x="84" y="487"/>
                    </a:lnTo>
                    <a:lnTo>
                      <a:pt x="67" y="471"/>
                    </a:lnTo>
                    <a:lnTo>
                      <a:pt x="67" y="471"/>
                    </a:lnTo>
                    <a:lnTo>
                      <a:pt x="51" y="452"/>
                    </a:lnTo>
                    <a:lnTo>
                      <a:pt x="39" y="433"/>
                    </a:lnTo>
                    <a:lnTo>
                      <a:pt x="26" y="410"/>
                    </a:lnTo>
                    <a:lnTo>
                      <a:pt x="18" y="387"/>
                    </a:lnTo>
                    <a:lnTo>
                      <a:pt x="11" y="361"/>
                    </a:lnTo>
                    <a:lnTo>
                      <a:pt x="5" y="335"/>
                    </a:lnTo>
                    <a:lnTo>
                      <a:pt x="2" y="305"/>
                    </a:lnTo>
                    <a:lnTo>
                      <a:pt x="0" y="274"/>
                    </a:lnTo>
                    <a:lnTo>
                      <a:pt x="0" y="274"/>
                    </a:lnTo>
                    <a:lnTo>
                      <a:pt x="2" y="243"/>
                    </a:lnTo>
                    <a:lnTo>
                      <a:pt x="5" y="213"/>
                    </a:lnTo>
                    <a:lnTo>
                      <a:pt x="11" y="185"/>
                    </a:lnTo>
                    <a:lnTo>
                      <a:pt x="18" y="159"/>
                    </a:lnTo>
                    <a:lnTo>
                      <a:pt x="26" y="134"/>
                    </a:lnTo>
                    <a:lnTo>
                      <a:pt x="39" y="112"/>
                    </a:lnTo>
                    <a:lnTo>
                      <a:pt x="53" y="91"/>
                    </a:lnTo>
                    <a:lnTo>
                      <a:pt x="68" y="72"/>
                    </a:lnTo>
                    <a:lnTo>
                      <a:pt x="68" y="72"/>
                    </a:lnTo>
                    <a:lnTo>
                      <a:pt x="86" y="56"/>
                    </a:lnTo>
                    <a:lnTo>
                      <a:pt x="103" y="40"/>
                    </a:lnTo>
                    <a:lnTo>
                      <a:pt x="124" y="28"/>
                    </a:lnTo>
                    <a:lnTo>
                      <a:pt x="145" y="18"/>
                    </a:lnTo>
                    <a:lnTo>
                      <a:pt x="168" y="11"/>
                    </a:lnTo>
                    <a:lnTo>
                      <a:pt x="190" y="5"/>
                    </a:lnTo>
                    <a:lnTo>
                      <a:pt x="217" y="2"/>
                    </a:lnTo>
                    <a:lnTo>
                      <a:pt x="243" y="0"/>
                    </a:lnTo>
                    <a:lnTo>
                      <a:pt x="243" y="0"/>
                    </a:lnTo>
                    <a:lnTo>
                      <a:pt x="267" y="2"/>
                    </a:lnTo>
                    <a:lnTo>
                      <a:pt x="292" y="5"/>
                    </a:lnTo>
                    <a:lnTo>
                      <a:pt x="314" y="11"/>
                    </a:lnTo>
                    <a:lnTo>
                      <a:pt x="337" y="18"/>
                    </a:lnTo>
                    <a:lnTo>
                      <a:pt x="356" y="28"/>
                    </a:lnTo>
                    <a:lnTo>
                      <a:pt x="377" y="40"/>
                    </a:lnTo>
                    <a:lnTo>
                      <a:pt x="395" y="54"/>
                    </a:lnTo>
                    <a:lnTo>
                      <a:pt x="412" y="72"/>
                    </a:lnTo>
                    <a:lnTo>
                      <a:pt x="412" y="72"/>
                    </a:lnTo>
                    <a:lnTo>
                      <a:pt x="428" y="89"/>
                    </a:lnTo>
                    <a:lnTo>
                      <a:pt x="440" y="110"/>
                    </a:lnTo>
                    <a:lnTo>
                      <a:pt x="452" y="133"/>
                    </a:lnTo>
                    <a:lnTo>
                      <a:pt x="461" y="155"/>
                    </a:lnTo>
                    <a:lnTo>
                      <a:pt x="468" y="182"/>
                    </a:lnTo>
                    <a:lnTo>
                      <a:pt x="473" y="209"/>
                    </a:lnTo>
                    <a:lnTo>
                      <a:pt x="477" y="239"/>
                    </a:lnTo>
                    <a:lnTo>
                      <a:pt x="477" y="269"/>
                    </a:lnTo>
                    <a:lnTo>
                      <a:pt x="477" y="269"/>
                    </a:lnTo>
                    <a:lnTo>
                      <a:pt x="477" y="293"/>
                    </a:lnTo>
                    <a:lnTo>
                      <a:pt x="91" y="293"/>
                    </a:lnTo>
                    <a:lnTo>
                      <a:pt x="91" y="293"/>
                    </a:lnTo>
                    <a:lnTo>
                      <a:pt x="93" y="314"/>
                    </a:lnTo>
                    <a:lnTo>
                      <a:pt x="96" y="333"/>
                    </a:lnTo>
                    <a:lnTo>
                      <a:pt x="100" y="351"/>
                    </a:lnTo>
                    <a:lnTo>
                      <a:pt x="105" y="368"/>
                    </a:lnTo>
                    <a:lnTo>
                      <a:pt x="112" y="384"/>
                    </a:lnTo>
                    <a:lnTo>
                      <a:pt x="121" y="398"/>
                    </a:lnTo>
                    <a:lnTo>
                      <a:pt x="129" y="412"/>
                    </a:lnTo>
                    <a:lnTo>
                      <a:pt x="140" y="424"/>
                    </a:lnTo>
                    <a:lnTo>
                      <a:pt x="140" y="424"/>
                    </a:lnTo>
                    <a:lnTo>
                      <a:pt x="150" y="435"/>
                    </a:lnTo>
                    <a:lnTo>
                      <a:pt x="163" y="443"/>
                    </a:lnTo>
                    <a:lnTo>
                      <a:pt x="175" y="450"/>
                    </a:lnTo>
                    <a:lnTo>
                      <a:pt x="189" y="457"/>
                    </a:lnTo>
                    <a:lnTo>
                      <a:pt x="203" y="462"/>
                    </a:lnTo>
                    <a:lnTo>
                      <a:pt x="217" y="466"/>
                    </a:lnTo>
                    <a:lnTo>
                      <a:pt x="232" y="468"/>
                    </a:lnTo>
                    <a:lnTo>
                      <a:pt x="248" y="469"/>
                    </a:lnTo>
                    <a:lnTo>
                      <a:pt x="248" y="469"/>
                    </a:lnTo>
                    <a:lnTo>
                      <a:pt x="271" y="468"/>
                    </a:lnTo>
                    <a:lnTo>
                      <a:pt x="292" y="462"/>
                    </a:lnTo>
                    <a:lnTo>
                      <a:pt x="313" y="454"/>
                    </a:lnTo>
                    <a:lnTo>
                      <a:pt x="330" y="443"/>
                    </a:lnTo>
                    <a:lnTo>
                      <a:pt x="330" y="443"/>
                    </a:lnTo>
                    <a:lnTo>
                      <a:pt x="346" y="429"/>
                    </a:lnTo>
                    <a:lnTo>
                      <a:pt x="360" y="410"/>
                    </a:lnTo>
                    <a:lnTo>
                      <a:pt x="374" y="389"/>
                    </a:lnTo>
                    <a:lnTo>
                      <a:pt x="384" y="363"/>
                    </a:lnTo>
                    <a:lnTo>
                      <a:pt x="384" y="363"/>
                    </a:lnTo>
                    <a:close/>
                    <a:moveTo>
                      <a:pt x="96" y="222"/>
                    </a:moveTo>
                    <a:lnTo>
                      <a:pt x="384" y="222"/>
                    </a:lnTo>
                    <a:lnTo>
                      <a:pt x="384" y="222"/>
                    </a:lnTo>
                    <a:lnTo>
                      <a:pt x="381" y="190"/>
                    </a:lnTo>
                    <a:lnTo>
                      <a:pt x="374" y="164"/>
                    </a:lnTo>
                    <a:lnTo>
                      <a:pt x="365" y="141"/>
                    </a:lnTo>
                    <a:lnTo>
                      <a:pt x="358" y="131"/>
                    </a:lnTo>
                    <a:lnTo>
                      <a:pt x="351" y="122"/>
                    </a:lnTo>
                    <a:lnTo>
                      <a:pt x="351" y="122"/>
                    </a:lnTo>
                    <a:lnTo>
                      <a:pt x="341" y="112"/>
                    </a:lnTo>
                    <a:lnTo>
                      <a:pt x="330" y="101"/>
                    </a:lnTo>
                    <a:lnTo>
                      <a:pt x="316" y="93"/>
                    </a:lnTo>
                    <a:lnTo>
                      <a:pt x="304" y="86"/>
                    </a:lnTo>
                    <a:lnTo>
                      <a:pt x="290" y="79"/>
                    </a:lnTo>
                    <a:lnTo>
                      <a:pt x="274" y="75"/>
                    </a:lnTo>
                    <a:lnTo>
                      <a:pt x="260" y="73"/>
                    </a:lnTo>
                    <a:lnTo>
                      <a:pt x="243" y="72"/>
                    </a:lnTo>
                    <a:lnTo>
                      <a:pt x="243" y="72"/>
                    </a:lnTo>
                    <a:lnTo>
                      <a:pt x="229" y="73"/>
                    </a:lnTo>
                    <a:lnTo>
                      <a:pt x="215" y="75"/>
                    </a:lnTo>
                    <a:lnTo>
                      <a:pt x="201" y="79"/>
                    </a:lnTo>
                    <a:lnTo>
                      <a:pt x="187" y="82"/>
                    </a:lnTo>
                    <a:lnTo>
                      <a:pt x="175" y="87"/>
                    </a:lnTo>
                    <a:lnTo>
                      <a:pt x="164" y="94"/>
                    </a:lnTo>
                    <a:lnTo>
                      <a:pt x="152" y="103"/>
                    </a:lnTo>
                    <a:lnTo>
                      <a:pt x="142" y="113"/>
                    </a:lnTo>
                    <a:lnTo>
                      <a:pt x="142" y="113"/>
                    </a:lnTo>
                    <a:lnTo>
                      <a:pt x="133" y="124"/>
                    </a:lnTo>
                    <a:lnTo>
                      <a:pt x="124" y="134"/>
                    </a:lnTo>
                    <a:lnTo>
                      <a:pt x="115" y="147"/>
                    </a:lnTo>
                    <a:lnTo>
                      <a:pt x="110" y="161"/>
                    </a:lnTo>
                    <a:lnTo>
                      <a:pt x="105" y="175"/>
                    </a:lnTo>
                    <a:lnTo>
                      <a:pt x="101" y="189"/>
                    </a:lnTo>
                    <a:lnTo>
                      <a:pt x="98" y="204"/>
                    </a:lnTo>
                    <a:lnTo>
                      <a:pt x="96" y="222"/>
                    </a:lnTo>
                    <a:lnTo>
                      <a:pt x="96" y="2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57" name="Freeform 83"/>
              <p:cNvSpPr>
                <a:spLocks noEditPoints="1"/>
              </p:cNvSpPr>
              <p:nvPr/>
            </p:nvSpPr>
            <p:spPr bwMode="auto">
              <a:xfrm>
                <a:off x="-5097463" y="615950"/>
                <a:ext cx="431800" cy="566738"/>
              </a:xfrm>
              <a:custGeom>
                <a:avLst/>
                <a:gdLst>
                  <a:gd name="T0" fmla="*/ 0 w 544"/>
                  <a:gd name="T1" fmla="*/ 0 h 714"/>
                  <a:gd name="T2" fmla="*/ 268 w 544"/>
                  <a:gd name="T3" fmla="*/ 0 h 714"/>
                  <a:gd name="T4" fmla="*/ 356 w 544"/>
                  <a:gd name="T5" fmla="*/ 4 h 714"/>
                  <a:gd name="T6" fmla="*/ 376 w 544"/>
                  <a:gd name="T7" fmla="*/ 7 h 714"/>
                  <a:gd name="T8" fmla="*/ 425 w 544"/>
                  <a:gd name="T9" fmla="*/ 19 h 714"/>
                  <a:gd name="T10" fmla="*/ 465 w 544"/>
                  <a:gd name="T11" fmla="*/ 40 h 714"/>
                  <a:gd name="T12" fmla="*/ 481 w 544"/>
                  <a:gd name="T13" fmla="*/ 54 h 714"/>
                  <a:gd name="T14" fmla="*/ 511 w 544"/>
                  <a:gd name="T15" fmla="*/ 89 h 714"/>
                  <a:gd name="T16" fmla="*/ 521 w 544"/>
                  <a:gd name="T17" fmla="*/ 110 h 714"/>
                  <a:gd name="T18" fmla="*/ 539 w 544"/>
                  <a:gd name="T19" fmla="*/ 155 h 714"/>
                  <a:gd name="T20" fmla="*/ 544 w 544"/>
                  <a:gd name="T21" fmla="*/ 206 h 714"/>
                  <a:gd name="T22" fmla="*/ 542 w 544"/>
                  <a:gd name="T23" fmla="*/ 229 h 714"/>
                  <a:gd name="T24" fmla="*/ 535 w 544"/>
                  <a:gd name="T25" fmla="*/ 271 h 714"/>
                  <a:gd name="T26" fmla="*/ 521 w 544"/>
                  <a:gd name="T27" fmla="*/ 309 h 714"/>
                  <a:gd name="T28" fmla="*/ 499 w 544"/>
                  <a:gd name="T29" fmla="*/ 344 h 714"/>
                  <a:gd name="T30" fmla="*/ 486 w 544"/>
                  <a:gd name="T31" fmla="*/ 361 h 714"/>
                  <a:gd name="T32" fmla="*/ 451 w 544"/>
                  <a:gd name="T33" fmla="*/ 389 h 714"/>
                  <a:gd name="T34" fmla="*/ 404 w 544"/>
                  <a:gd name="T35" fmla="*/ 408 h 714"/>
                  <a:gd name="T36" fmla="*/ 347 w 544"/>
                  <a:gd name="T37" fmla="*/ 421 h 714"/>
                  <a:gd name="T38" fmla="*/ 277 w 544"/>
                  <a:gd name="T39" fmla="*/ 424 h 714"/>
                  <a:gd name="T40" fmla="*/ 94 w 544"/>
                  <a:gd name="T41" fmla="*/ 714 h 714"/>
                  <a:gd name="T42" fmla="*/ 94 w 544"/>
                  <a:gd name="T43" fmla="*/ 340 h 714"/>
                  <a:gd name="T44" fmla="*/ 279 w 544"/>
                  <a:gd name="T45" fmla="*/ 340 h 714"/>
                  <a:gd name="T46" fmla="*/ 321 w 544"/>
                  <a:gd name="T47" fmla="*/ 337 h 714"/>
                  <a:gd name="T48" fmla="*/ 356 w 544"/>
                  <a:gd name="T49" fmla="*/ 332 h 714"/>
                  <a:gd name="T50" fmla="*/ 385 w 544"/>
                  <a:gd name="T51" fmla="*/ 321 h 714"/>
                  <a:gd name="T52" fmla="*/ 408 w 544"/>
                  <a:gd name="T53" fmla="*/ 305 h 714"/>
                  <a:gd name="T54" fmla="*/ 417 w 544"/>
                  <a:gd name="T55" fmla="*/ 297 h 714"/>
                  <a:gd name="T56" fmla="*/ 431 w 544"/>
                  <a:gd name="T57" fmla="*/ 276 h 714"/>
                  <a:gd name="T58" fmla="*/ 441 w 544"/>
                  <a:gd name="T59" fmla="*/ 251 h 714"/>
                  <a:gd name="T60" fmla="*/ 446 w 544"/>
                  <a:gd name="T61" fmla="*/ 225 h 714"/>
                  <a:gd name="T62" fmla="*/ 446 w 544"/>
                  <a:gd name="T63" fmla="*/ 210 h 714"/>
                  <a:gd name="T64" fmla="*/ 441 w 544"/>
                  <a:gd name="T65" fmla="*/ 168 h 714"/>
                  <a:gd name="T66" fmla="*/ 424 w 544"/>
                  <a:gd name="T67" fmla="*/ 133 h 714"/>
                  <a:gd name="T68" fmla="*/ 411 w 544"/>
                  <a:gd name="T69" fmla="*/ 119 h 714"/>
                  <a:gd name="T70" fmla="*/ 382 w 544"/>
                  <a:gd name="T71" fmla="*/ 98 h 714"/>
                  <a:gd name="T72" fmla="*/ 364 w 544"/>
                  <a:gd name="T73" fmla="*/ 91 h 714"/>
                  <a:gd name="T74" fmla="*/ 329 w 544"/>
                  <a:gd name="T75" fmla="*/ 86 h 714"/>
                  <a:gd name="T76" fmla="*/ 94 w 544"/>
                  <a:gd name="T77" fmla="*/ 8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4" h="714">
                    <a:moveTo>
                      <a:pt x="0" y="714"/>
                    </a:moveTo>
                    <a:lnTo>
                      <a:pt x="0" y="0"/>
                    </a:lnTo>
                    <a:lnTo>
                      <a:pt x="268" y="0"/>
                    </a:lnTo>
                    <a:lnTo>
                      <a:pt x="268" y="0"/>
                    </a:lnTo>
                    <a:lnTo>
                      <a:pt x="331" y="2"/>
                    </a:lnTo>
                    <a:lnTo>
                      <a:pt x="356" y="4"/>
                    </a:lnTo>
                    <a:lnTo>
                      <a:pt x="376" y="7"/>
                    </a:lnTo>
                    <a:lnTo>
                      <a:pt x="376" y="7"/>
                    </a:lnTo>
                    <a:lnTo>
                      <a:pt x="403" y="12"/>
                    </a:lnTo>
                    <a:lnTo>
                      <a:pt x="425" y="19"/>
                    </a:lnTo>
                    <a:lnTo>
                      <a:pt x="446" y="30"/>
                    </a:lnTo>
                    <a:lnTo>
                      <a:pt x="465" y="40"/>
                    </a:lnTo>
                    <a:lnTo>
                      <a:pt x="465" y="40"/>
                    </a:lnTo>
                    <a:lnTo>
                      <a:pt x="481" y="54"/>
                    </a:lnTo>
                    <a:lnTo>
                      <a:pt x="497" y="70"/>
                    </a:lnTo>
                    <a:lnTo>
                      <a:pt x="511" y="89"/>
                    </a:lnTo>
                    <a:lnTo>
                      <a:pt x="521" y="110"/>
                    </a:lnTo>
                    <a:lnTo>
                      <a:pt x="521" y="110"/>
                    </a:lnTo>
                    <a:lnTo>
                      <a:pt x="532" y="133"/>
                    </a:lnTo>
                    <a:lnTo>
                      <a:pt x="539" y="155"/>
                    </a:lnTo>
                    <a:lnTo>
                      <a:pt x="542" y="182"/>
                    </a:lnTo>
                    <a:lnTo>
                      <a:pt x="544" y="206"/>
                    </a:lnTo>
                    <a:lnTo>
                      <a:pt x="544" y="206"/>
                    </a:lnTo>
                    <a:lnTo>
                      <a:pt x="542" y="229"/>
                    </a:lnTo>
                    <a:lnTo>
                      <a:pt x="540" y="250"/>
                    </a:lnTo>
                    <a:lnTo>
                      <a:pt x="535" y="271"/>
                    </a:lnTo>
                    <a:lnTo>
                      <a:pt x="530" y="292"/>
                    </a:lnTo>
                    <a:lnTo>
                      <a:pt x="521" y="309"/>
                    </a:lnTo>
                    <a:lnTo>
                      <a:pt x="511" y="328"/>
                    </a:lnTo>
                    <a:lnTo>
                      <a:pt x="499" y="344"/>
                    </a:lnTo>
                    <a:lnTo>
                      <a:pt x="486" y="361"/>
                    </a:lnTo>
                    <a:lnTo>
                      <a:pt x="486" y="361"/>
                    </a:lnTo>
                    <a:lnTo>
                      <a:pt x="471" y="375"/>
                    </a:lnTo>
                    <a:lnTo>
                      <a:pt x="451" y="389"/>
                    </a:lnTo>
                    <a:lnTo>
                      <a:pt x="429" y="400"/>
                    </a:lnTo>
                    <a:lnTo>
                      <a:pt x="404" y="408"/>
                    </a:lnTo>
                    <a:lnTo>
                      <a:pt x="376" y="415"/>
                    </a:lnTo>
                    <a:lnTo>
                      <a:pt x="347" y="421"/>
                    </a:lnTo>
                    <a:lnTo>
                      <a:pt x="314" y="422"/>
                    </a:lnTo>
                    <a:lnTo>
                      <a:pt x="277" y="424"/>
                    </a:lnTo>
                    <a:lnTo>
                      <a:pt x="94" y="424"/>
                    </a:lnTo>
                    <a:lnTo>
                      <a:pt x="94" y="714"/>
                    </a:lnTo>
                    <a:lnTo>
                      <a:pt x="0" y="714"/>
                    </a:lnTo>
                    <a:close/>
                    <a:moveTo>
                      <a:pt x="94" y="340"/>
                    </a:moveTo>
                    <a:lnTo>
                      <a:pt x="279" y="340"/>
                    </a:lnTo>
                    <a:lnTo>
                      <a:pt x="279" y="340"/>
                    </a:lnTo>
                    <a:lnTo>
                      <a:pt x="300" y="339"/>
                    </a:lnTo>
                    <a:lnTo>
                      <a:pt x="321" y="337"/>
                    </a:lnTo>
                    <a:lnTo>
                      <a:pt x="340" y="335"/>
                    </a:lnTo>
                    <a:lnTo>
                      <a:pt x="356" y="332"/>
                    </a:lnTo>
                    <a:lnTo>
                      <a:pt x="371" y="326"/>
                    </a:lnTo>
                    <a:lnTo>
                      <a:pt x="385" y="321"/>
                    </a:lnTo>
                    <a:lnTo>
                      <a:pt x="397" y="314"/>
                    </a:lnTo>
                    <a:lnTo>
                      <a:pt x="408" y="305"/>
                    </a:lnTo>
                    <a:lnTo>
                      <a:pt x="408" y="305"/>
                    </a:lnTo>
                    <a:lnTo>
                      <a:pt x="417" y="297"/>
                    </a:lnTo>
                    <a:lnTo>
                      <a:pt x="425" y="286"/>
                    </a:lnTo>
                    <a:lnTo>
                      <a:pt x="431" y="276"/>
                    </a:lnTo>
                    <a:lnTo>
                      <a:pt x="438" y="265"/>
                    </a:lnTo>
                    <a:lnTo>
                      <a:pt x="441" y="251"/>
                    </a:lnTo>
                    <a:lnTo>
                      <a:pt x="445" y="239"/>
                    </a:lnTo>
                    <a:lnTo>
                      <a:pt x="446" y="225"/>
                    </a:lnTo>
                    <a:lnTo>
                      <a:pt x="446" y="210"/>
                    </a:lnTo>
                    <a:lnTo>
                      <a:pt x="446" y="210"/>
                    </a:lnTo>
                    <a:lnTo>
                      <a:pt x="445" y="189"/>
                    </a:lnTo>
                    <a:lnTo>
                      <a:pt x="441" y="168"/>
                    </a:lnTo>
                    <a:lnTo>
                      <a:pt x="434" y="150"/>
                    </a:lnTo>
                    <a:lnTo>
                      <a:pt x="424" y="133"/>
                    </a:lnTo>
                    <a:lnTo>
                      <a:pt x="424" y="133"/>
                    </a:lnTo>
                    <a:lnTo>
                      <a:pt x="411" y="119"/>
                    </a:lnTo>
                    <a:lnTo>
                      <a:pt x="397" y="107"/>
                    </a:lnTo>
                    <a:lnTo>
                      <a:pt x="382" y="98"/>
                    </a:lnTo>
                    <a:lnTo>
                      <a:pt x="364" y="91"/>
                    </a:lnTo>
                    <a:lnTo>
                      <a:pt x="364" y="91"/>
                    </a:lnTo>
                    <a:lnTo>
                      <a:pt x="350" y="87"/>
                    </a:lnTo>
                    <a:lnTo>
                      <a:pt x="329" y="86"/>
                    </a:lnTo>
                    <a:lnTo>
                      <a:pt x="275" y="84"/>
                    </a:lnTo>
                    <a:lnTo>
                      <a:pt x="94" y="84"/>
                    </a:lnTo>
                    <a:lnTo>
                      <a:pt x="94" y="3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58" name="Freeform 84"/>
              <p:cNvSpPr>
                <a:spLocks/>
              </p:cNvSpPr>
              <p:nvPr/>
            </p:nvSpPr>
            <p:spPr bwMode="auto">
              <a:xfrm>
                <a:off x="-4603750" y="763588"/>
                <a:ext cx="222250" cy="419100"/>
              </a:xfrm>
              <a:custGeom>
                <a:avLst/>
                <a:gdLst>
                  <a:gd name="T0" fmla="*/ 0 w 281"/>
                  <a:gd name="T1" fmla="*/ 529 h 529"/>
                  <a:gd name="T2" fmla="*/ 0 w 281"/>
                  <a:gd name="T3" fmla="*/ 12 h 529"/>
                  <a:gd name="T4" fmla="*/ 78 w 281"/>
                  <a:gd name="T5" fmla="*/ 12 h 529"/>
                  <a:gd name="T6" fmla="*/ 78 w 281"/>
                  <a:gd name="T7" fmla="*/ 91 h 529"/>
                  <a:gd name="T8" fmla="*/ 78 w 281"/>
                  <a:gd name="T9" fmla="*/ 91 h 529"/>
                  <a:gd name="T10" fmla="*/ 94 w 281"/>
                  <a:gd name="T11" fmla="*/ 65 h 529"/>
                  <a:gd name="T12" fmla="*/ 108 w 281"/>
                  <a:gd name="T13" fmla="*/ 45 h 529"/>
                  <a:gd name="T14" fmla="*/ 122 w 281"/>
                  <a:gd name="T15" fmla="*/ 30 h 529"/>
                  <a:gd name="T16" fmla="*/ 134 w 281"/>
                  <a:gd name="T17" fmla="*/ 18 h 529"/>
                  <a:gd name="T18" fmla="*/ 134 w 281"/>
                  <a:gd name="T19" fmla="*/ 18 h 529"/>
                  <a:gd name="T20" fmla="*/ 148 w 281"/>
                  <a:gd name="T21" fmla="*/ 11 h 529"/>
                  <a:gd name="T22" fmla="*/ 162 w 281"/>
                  <a:gd name="T23" fmla="*/ 5 h 529"/>
                  <a:gd name="T24" fmla="*/ 176 w 281"/>
                  <a:gd name="T25" fmla="*/ 2 h 529"/>
                  <a:gd name="T26" fmla="*/ 190 w 281"/>
                  <a:gd name="T27" fmla="*/ 0 h 529"/>
                  <a:gd name="T28" fmla="*/ 190 w 281"/>
                  <a:gd name="T29" fmla="*/ 0 h 529"/>
                  <a:gd name="T30" fmla="*/ 213 w 281"/>
                  <a:gd name="T31" fmla="*/ 2 h 529"/>
                  <a:gd name="T32" fmla="*/ 235 w 281"/>
                  <a:gd name="T33" fmla="*/ 7 h 529"/>
                  <a:gd name="T34" fmla="*/ 258 w 281"/>
                  <a:gd name="T35" fmla="*/ 16 h 529"/>
                  <a:gd name="T36" fmla="*/ 281 w 281"/>
                  <a:gd name="T37" fmla="*/ 28 h 529"/>
                  <a:gd name="T38" fmla="*/ 251 w 281"/>
                  <a:gd name="T39" fmla="*/ 110 h 529"/>
                  <a:gd name="T40" fmla="*/ 251 w 281"/>
                  <a:gd name="T41" fmla="*/ 110 h 529"/>
                  <a:gd name="T42" fmla="*/ 235 w 281"/>
                  <a:gd name="T43" fmla="*/ 101 h 529"/>
                  <a:gd name="T44" fmla="*/ 218 w 281"/>
                  <a:gd name="T45" fmla="*/ 96 h 529"/>
                  <a:gd name="T46" fmla="*/ 202 w 281"/>
                  <a:gd name="T47" fmla="*/ 93 h 529"/>
                  <a:gd name="T48" fmla="*/ 186 w 281"/>
                  <a:gd name="T49" fmla="*/ 91 h 529"/>
                  <a:gd name="T50" fmla="*/ 186 w 281"/>
                  <a:gd name="T51" fmla="*/ 91 h 529"/>
                  <a:gd name="T52" fmla="*/ 172 w 281"/>
                  <a:gd name="T53" fmla="*/ 93 h 529"/>
                  <a:gd name="T54" fmla="*/ 159 w 281"/>
                  <a:gd name="T55" fmla="*/ 94 h 529"/>
                  <a:gd name="T56" fmla="*/ 146 w 281"/>
                  <a:gd name="T57" fmla="*/ 101 h 529"/>
                  <a:gd name="T58" fmla="*/ 134 w 281"/>
                  <a:gd name="T59" fmla="*/ 108 h 529"/>
                  <a:gd name="T60" fmla="*/ 134 w 281"/>
                  <a:gd name="T61" fmla="*/ 108 h 529"/>
                  <a:gd name="T62" fmla="*/ 124 w 281"/>
                  <a:gd name="T63" fmla="*/ 117 h 529"/>
                  <a:gd name="T64" fmla="*/ 115 w 281"/>
                  <a:gd name="T65" fmla="*/ 129 h 529"/>
                  <a:gd name="T66" fmla="*/ 108 w 281"/>
                  <a:gd name="T67" fmla="*/ 141 h 529"/>
                  <a:gd name="T68" fmla="*/ 103 w 281"/>
                  <a:gd name="T69" fmla="*/ 155 h 529"/>
                  <a:gd name="T70" fmla="*/ 103 w 281"/>
                  <a:gd name="T71" fmla="*/ 155 h 529"/>
                  <a:gd name="T72" fmla="*/ 96 w 281"/>
                  <a:gd name="T73" fmla="*/ 180 h 529"/>
                  <a:gd name="T74" fmla="*/ 90 w 281"/>
                  <a:gd name="T75" fmla="*/ 204 h 529"/>
                  <a:gd name="T76" fmla="*/ 89 w 281"/>
                  <a:gd name="T77" fmla="*/ 230 h 529"/>
                  <a:gd name="T78" fmla="*/ 87 w 281"/>
                  <a:gd name="T79" fmla="*/ 258 h 529"/>
                  <a:gd name="T80" fmla="*/ 87 w 281"/>
                  <a:gd name="T81" fmla="*/ 529 h 529"/>
                  <a:gd name="T82" fmla="*/ 0 w 281"/>
                  <a:gd name="T83"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 h="529">
                    <a:moveTo>
                      <a:pt x="0" y="529"/>
                    </a:moveTo>
                    <a:lnTo>
                      <a:pt x="0" y="12"/>
                    </a:lnTo>
                    <a:lnTo>
                      <a:pt x="78" y="12"/>
                    </a:lnTo>
                    <a:lnTo>
                      <a:pt x="78" y="91"/>
                    </a:lnTo>
                    <a:lnTo>
                      <a:pt x="78" y="91"/>
                    </a:lnTo>
                    <a:lnTo>
                      <a:pt x="94" y="65"/>
                    </a:lnTo>
                    <a:lnTo>
                      <a:pt x="108" y="45"/>
                    </a:lnTo>
                    <a:lnTo>
                      <a:pt x="122" y="30"/>
                    </a:lnTo>
                    <a:lnTo>
                      <a:pt x="134" y="18"/>
                    </a:lnTo>
                    <a:lnTo>
                      <a:pt x="134" y="18"/>
                    </a:lnTo>
                    <a:lnTo>
                      <a:pt x="148" y="11"/>
                    </a:lnTo>
                    <a:lnTo>
                      <a:pt x="162" y="5"/>
                    </a:lnTo>
                    <a:lnTo>
                      <a:pt x="176" y="2"/>
                    </a:lnTo>
                    <a:lnTo>
                      <a:pt x="190" y="0"/>
                    </a:lnTo>
                    <a:lnTo>
                      <a:pt x="190" y="0"/>
                    </a:lnTo>
                    <a:lnTo>
                      <a:pt x="213" y="2"/>
                    </a:lnTo>
                    <a:lnTo>
                      <a:pt x="235" y="7"/>
                    </a:lnTo>
                    <a:lnTo>
                      <a:pt x="258" y="16"/>
                    </a:lnTo>
                    <a:lnTo>
                      <a:pt x="281" y="28"/>
                    </a:lnTo>
                    <a:lnTo>
                      <a:pt x="251" y="110"/>
                    </a:lnTo>
                    <a:lnTo>
                      <a:pt x="251" y="110"/>
                    </a:lnTo>
                    <a:lnTo>
                      <a:pt x="235" y="101"/>
                    </a:lnTo>
                    <a:lnTo>
                      <a:pt x="218" y="96"/>
                    </a:lnTo>
                    <a:lnTo>
                      <a:pt x="202" y="93"/>
                    </a:lnTo>
                    <a:lnTo>
                      <a:pt x="186" y="91"/>
                    </a:lnTo>
                    <a:lnTo>
                      <a:pt x="186" y="91"/>
                    </a:lnTo>
                    <a:lnTo>
                      <a:pt x="172" y="93"/>
                    </a:lnTo>
                    <a:lnTo>
                      <a:pt x="159" y="94"/>
                    </a:lnTo>
                    <a:lnTo>
                      <a:pt x="146" y="101"/>
                    </a:lnTo>
                    <a:lnTo>
                      <a:pt x="134" y="108"/>
                    </a:lnTo>
                    <a:lnTo>
                      <a:pt x="134" y="108"/>
                    </a:lnTo>
                    <a:lnTo>
                      <a:pt x="124" y="117"/>
                    </a:lnTo>
                    <a:lnTo>
                      <a:pt x="115" y="129"/>
                    </a:lnTo>
                    <a:lnTo>
                      <a:pt x="108" y="141"/>
                    </a:lnTo>
                    <a:lnTo>
                      <a:pt x="103" y="155"/>
                    </a:lnTo>
                    <a:lnTo>
                      <a:pt x="103" y="155"/>
                    </a:lnTo>
                    <a:lnTo>
                      <a:pt x="96" y="180"/>
                    </a:lnTo>
                    <a:lnTo>
                      <a:pt x="90" y="204"/>
                    </a:lnTo>
                    <a:lnTo>
                      <a:pt x="89" y="230"/>
                    </a:lnTo>
                    <a:lnTo>
                      <a:pt x="87" y="258"/>
                    </a:lnTo>
                    <a:lnTo>
                      <a:pt x="87" y="529"/>
                    </a:lnTo>
                    <a:lnTo>
                      <a:pt x="0" y="5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59" name="Freeform 85"/>
              <p:cNvSpPr>
                <a:spLocks noEditPoints="1"/>
              </p:cNvSpPr>
              <p:nvPr/>
            </p:nvSpPr>
            <p:spPr bwMode="auto">
              <a:xfrm>
                <a:off x="-4383088" y="763588"/>
                <a:ext cx="385763" cy="428625"/>
              </a:xfrm>
              <a:custGeom>
                <a:avLst/>
                <a:gdLst>
                  <a:gd name="T0" fmla="*/ 2 w 485"/>
                  <a:gd name="T1" fmla="*/ 236 h 541"/>
                  <a:gd name="T2" fmla="*/ 21 w 485"/>
                  <a:gd name="T3" fmla="*/ 145 h 541"/>
                  <a:gd name="T4" fmla="*/ 61 w 485"/>
                  <a:gd name="T5" fmla="*/ 77 h 541"/>
                  <a:gd name="T6" fmla="*/ 98 w 485"/>
                  <a:gd name="T7" fmla="*/ 44 h 541"/>
                  <a:gd name="T8" fmla="*/ 153 w 485"/>
                  <a:gd name="T9" fmla="*/ 14 h 541"/>
                  <a:gd name="T10" fmla="*/ 220 w 485"/>
                  <a:gd name="T11" fmla="*/ 2 h 541"/>
                  <a:gd name="T12" fmla="*/ 269 w 485"/>
                  <a:gd name="T13" fmla="*/ 2 h 541"/>
                  <a:gd name="T14" fmla="*/ 340 w 485"/>
                  <a:gd name="T15" fmla="*/ 18 h 541"/>
                  <a:gd name="T16" fmla="*/ 400 w 485"/>
                  <a:gd name="T17" fmla="*/ 54 h 541"/>
                  <a:gd name="T18" fmla="*/ 433 w 485"/>
                  <a:gd name="T19" fmla="*/ 89 h 541"/>
                  <a:gd name="T20" fmla="*/ 468 w 485"/>
                  <a:gd name="T21" fmla="*/ 154 h 541"/>
                  <a:gd name="T22" fmla="*/ 483 w 485"/>
                  <a:gd name="T23" fmla="*/ 234 h 541"/>
                  <a:gd name="T24" fmla="*/ 483 w 485"/>
                  <a:gd name="T25" fmla="*/ 311 h 541"/>
                  <a:gd name="T26" fmla="*/ 473 w 485"/>
                  <a:gd name="T27" fmla="*/ 372 h 541"/>
                  <a:gd name="T28" fmla="*/ 455 w 485"/>
                  <a:gd name="T29" fmla="*/ 421 h 541"/>
                  <a:gd name="T30" fmla="*/ 438 w 485"/>
                  <a:gd name="T31" fmla="*/ 447 h 541"/>
                  <a:gd name="T32" fmla="*/ 407 w 485"/>
                  <a:gd name="T33" fmla="*/ 482 h 541"/>
                  <a:gd name="T34" fmla="*/ 368 w 485"/>
                  <a:gd name="T35" fmla="*/ 510 h 541"/>
                  <a:gd name="T36" fmla="*/ 307 w 485"/>
                  <a:gd name="T37" fmla="*/ 532 h 541"/>
                  <a:gd name="T38" fmla="*/ 242 w 485"/>
                  <a:gd name="T39" fmla="*/ 541 h 541"/>
                  <a:gd name="T40" fmla="*/ 167 w 485"/>
                  <a:gd name="T41" fmla="*/ 531 h 541"/>
                  <a:gd name="T42" fmla="*/ 103 w 485"/>
                  <a:gd name="T43" fmla="*/ 501 h 541"/>
                  <a:gd name="T44" fmla="*/ 68 w 485"/>
                  <a:gd name="T45" fmla="*/ 471 h 541"/>
                  <a:gd name="T46" fmla="*/ 26 w 485"/>
                  <a:gd name="T47" fmla="*/ 410 h 541"/>
                  <a:gd name="T48" fmla="*/ 5 w 485"/>
                  <a:gd name="T49" fmla="*/ 332 h 541"/>
                  <a:gd name="T50" fmla="*/ 0 w 485"/>
                  <a:gd name="T51" fmla="*/ 271 h 541"/>
                  <a:gd name="T52" fmla="*/ 91 w 485"/>
                  <a:gd name="T53" fmla="*/ 295 h 541"/>
                  <a:gd name="T54" fmla="*/ 101 w 485"/>
                  <a:gd name="T55" fmla="*/ 358 h 541"/>
                  <a:gd name="T56" fmla="*/ 124 w 485"/>
                  <a:gd name="T57" fmla="*/ 407 h 541"/>
                  <a:gd name="T58" fmla="*/ 145 w 485"/>
                  <a:gd name="T59" fmla="*/ 431 h 541"/>
                  <a:gd name="T60" fmla="*/ 183 w 485"/>
                  <a:gd name="T61" fmla="*/ 455 h 541"/>
                  <a:gd name="T62" fmla="*/ 227 w 485"/>
                  <a:gd name="T63" fmla="*/ 468 h 541"/>
                  <a:gd name="T64" fmla="*/ 258 w 485"/>
                  <a:gd name="T65" fmla="*/ 468 h 541"/>
                  <a:gd name="T66" fmla="*/ 302 w 485"/>
                  <a:gd name="T67" fmla="*/ 455 h 541"/>
                  <a:gd name="T68" fmla="*/ 340 w 485"/>
                  <a:gd name="T69" fmla="*/ 431 h 541"/>
                  <a:gd name="T70" fmla="*/ 361 w 485"/>
                  <a:gd name="T71" fmla="*/ 407 h 541"/>
                  <a:gd name="T72" fmla="*/ 384 w 485"/>
                  <a:gd name="T73" fmla="*/ 356 h 541"/>
                  <a:gd name="T74" fmla="*/ 394 w 485"/>
                  <a:gd name="T75" fmla="*/ 291 h 541"/>
                  <a:gd name="T76" fmla="*/ 394 w 485"/>
                  <a:gd name="T77" fmla="*/ 244 h 541"/>
                  <a:gd name="T78" fmla="*/ 384 w 485"/>
                  <a:gd name="T79" fmla="*/ 183 h 541"/>
                  <a:gd name="T80" fmla="*/ 361 w 485"/>
                  <a:gd name="T81" fmla="*/ 136 h 541"/>
                  <a:gd name="T82" fmla="*/ 340 w 485"/>
                  <a:gd name="T83" fmla="*/ 110 h 541"/>
                  <a:gd name="T84" fmla="*/ 302 w 485"/>
                  <a:gd name="T85" fmla="*/ 86 h 541"/>
                  <a:gd name="T86" fmla="*/ 258 w 485"/>
                  <a:gd name="T87" fmla="*/ 73 h 541"/>
                  <a:gd name="T88" fmla="*/ 227 w 485"/>
                  <a:gd name="T89" fmla="*/ 73 h 541"/>
                  <a:gd name="T90" fmla="*/ 183 w 485"/>
                  <a:gd name="T91" fmla="*/ 86 h 541"/>
                  <a:gd name="T92" fmla="*/ 145 w 485"/>
                  <a:gd name="T93" fmla="*/ 110 h 541"/>
                  <a:gd name="T94" fmla="*/ 124 w 485"/>
                  <a:gd name="T95" fmla="*/ 134 h 541"/>
                  <a:gd name="T96" fmla="*/ 101 w 485"/>
                  <a:gd name="T97" fmla="*/ 183 h 541"/>
                  <a:gd name="T98" fmla="*/ 91 w 485"/>
                  <a:gd name="T99" fmla="*/ 246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5" h="541">
                    <a:moveTo>
                      <a:pt x="0" y="271"/>
                    </a:moveTo>
                    <a:lnTo>
                      <a:pt x="0" y="271"/>
                    </a:lnTo>
                    <a:lnTo>
                      <a:pt x="2" y="236"/>
                    </a:lnTo>
                    <a:lnTo>
                      <a:pt x="5" y="202"/>
                    </a:lnTo>
                    <a:lnTo>
                      <a:pt x="12" y="173"/>
                    </a:lnTo>
                    <a:lnTo>
                      <a:pt x="21" y="145"/>
                    </a:lnTo>
                    <a:lnTo>
                      <a:pt x="31" y="120"/>
                    </a:lnTo>
                    <a:lnTo>
                      <a:pt x="45" y="98"/>
                    </a:lnTo>
                    <a:lnTo>
                      <a:pt x="61" y="77"/>
                    </a:lnTo>
                    <a:lnTo>
                      <a:pt x="80" y="58"/>
                    </a:lnTo>
                    <a:lnTo>
                      <a:pt x="80" y="58"/>
                    </a:lnTo>
                    <a:lnTo>
                      <a:pt x="98" y="44"/>
                    </a:lnTo>
                    <a:lnTo>
                      <a:pt x="115" y="33"/>
                    </a:lnTo>
                    <a:lnTo>
                      <a:pt x="134" y="23"/>
                    </a:lnTo>
                    <a:lnTo>
                      <a:pt x="153" y="14"/>
                    </a:lnTo>
                    <a:lnTo>
                      <a:pt x="174" y="9"/>
                    </a:lnTo>
                    <a:lnTo>
                      <a:pt x="197" y="4"/>
                    </a:lnTo>
                    <a:lnTo>
                      <a:pt x="220" y="2"/>
                    </a:lnTo>
                    <a:lnTo>
                      <a:pt x="242" y="0"/>
                    </a:lnTo>
                    <a:lnTo>
                      <a:pt x="242" y="0"/>
                    </a:lnTo>
                    <a:lnTo>
                      <a:pt x="269" y="2"/>
                    </a:lnTo>
                    <a:lnTo>
                      <a:pt x="293" y="5"/>
                    </a:lnTo>
                    <a:lnTo>
                      <a:pt x="318" y="11"/>
                    </a:lnTo>
                    <a:lnTo>
                      <a:pt x="340" y="18"/>
                    </a:lnTo>
                    <a:lnTo>
                      <a:pt x="361" y="28"/>
                    </a:lnTo>
                    <a:lnTo>
                      <a:pt x="380" y="40"/>
                    </a:lnTo>
                    <a:lnTo>
                      <a:pt x="400" y="54"/>
                    </a:lnTo>
                    <a:lnTo>
                      <a:pt x="417" y="70"/>
                    </a:lnTo>
                    <a:lnTo>
                      <a:pt x="417" y="70"/>
                    </a:lnTo>
                    <a:lnTo>
                      <a:pt x="433" y="89"/>
                    </a:lnTo>
                    <a:lnTo>
                      <a:pt x="447" y="108"/>
                    </a:lnTo>
                    <a:lnTo>
                      <a:pt x="459" y="129"/>
                    </a:lnTo>
                    <a:lnTo>
                      <a:pt x="468" y="154"/>
                    </a:lnTo>
                    <a:lnTo>
                      <a:pt x="475" y="178"/>
                    </a:lnTo>
                    <a:lnTo>
                      <a:pt x="480" y="204"/>
                    </a:lnTo>
                    <a:lnTo>
                      <a:pt x="483" y="234"/>
                    </a:lnTo>
                    <a:lnTo>
                      <a:pt x="485" y="264"/>
                    </a:lnTo>
                    <a:lnTo>
                      <a:pt x="485" y="264"/>
                    </a:lnTo>
                    <a:lnTo>
                      <a:pt x="483" y="311"/>
                    </a:lnTo>
                    <a:lnTo>
                      <a:pt x="480" y="332"/>
                    </a:lnTo>
                    <a:lnTo>
                      <a:pt x="478" y="353"/>
                    </a:lnTo>
                    <a:lnTo>
                      <a:pt x="473" y="372"/>
                    </a:lnTo>
                    <a:lnTo>
                      <a:pt x="468" y="389"/>
                    </a:lnTo>
                    <a:lnTo>
                      <a:pt x="462" y="405"/>
                    </a:lnTo>
                    <a:lnTo>
                      <a:pt x="455" y="421"/>
                    </a:lnTo>
                    <a:lnTo>
                      <a:pt x="455" y="421"/>
                    </a:lnTo>
                    <a:lnTo>
                      <a:pt x="447" y="435"/>
                    </a:lnTo>
                    <a:lnTo>
                      <a:pt x="438" y="447"/>
                    </a:lnTo>
                    <a:lnTo>
                      <a:pt x="429" y="459"/>
                    </a:lnTo>
                    <a:lnTo>
                      <a:pt x="419" y="471"/>
                    </a:lnTo>
                    <a:lnTo>
                      <a:pt x="407" y="482"/>
                    </a:lnTo>
                    <a:lnTo>
                      <a:pt x="394" y="492"/>
                    </a:lnTo>
                    <a:lnTo>
                      <a:pt x="382" y="501"/>
                    </a:lnTo>
                    <a:lnTo>
                      <a:pt x="368" y="510"/>
                    </a:lnTo>
                    <a:lnTo>
                      <a:pt x="368" y="510"/>
                    </a:lnTo>
                    <a:lnTo>
                      <a:pt x="338" y="524"/>
                    </a:lnTo>
                    <a:lnTo>
                      <a:pt x="307" y="532"/>
                    </a:lnTo>
                    <a:lnTo>
                      <a:pt x="276" y="539"/>
                    </a:lnTo>
                    <a:lnTo>
                      <a:pt x="242" y="541"/>
                    </a:lnTo>
                    <a:lnTo>
                      <a:pt x="242" y="541"/>
                    </a:lnTo>
                    <a:lnTo>
                      <a:pt x="216" y="539"/>
                    </a:lnTo>
                    <a:lnTo>
                      <a:pt x="192" y="536"/>
                    </a:lnTo>
                    <a:lnTo>
                      <a:pt x="167" y="531"/>
                    </a:lnTo>
                    <a:lnTo>
                      <a:pt x="145" y="524"/>
                    </a:lnTo>
                    <a:lnTo>
                      <a:pt x="124" y="513"/>
                    </a:lnTo>
                    <a:lnTo>
                      <a:pt x="103" y="501"/>
                    </a:lnTo>
                    <a:lnTo>
                      <a:pt x="85" y="487"/>
                    </a:lnTo>
                    <a:lnTo>
                      <a:pt x="68" y="471"/>
                    </a:lnTo>
                    <a:lnTo>
                      <a:pt x="68" y="471"/>
                    </a:lnTo>
                    <a:lnTo>
                      <a:pt x="52" y="452"/>
                    </a:lnTo>
                    <a:lnTo>
                      <a:pt x="38" y="433"/>
                    </a:lnTo>
                    <a:lnTo>
                      <a:pt x="26" y="410"/>
                    </a:lnTo>
                    <a:lnTo>
                      <a:pt x="17" y="386"/>
                    </a:lnTo>
                    <a:lnTo>
                      <a:pt x="10" y="360"/>
                    </a:lnTo>
                    <a:lnTo>
                      <a:pt x="5" y="332"/>
                    </a:lnTo>
                    <a:lnTo>
                      <a:pt x="2" y="302"/>
                    </a:lnTo>
                    <a:lnTo>
                      <a:pt x="0" y="271"/>
                    </a:lnTo>
                    <a:lnTo>
                      <a:pt x="0" y="271"/>
                    </a:lnTo>
                    <a:close/>
                    <a:moveTo>
                      <a:pt x="91" y="271"/>
                    </a:moveTo>
                    <a:lnTo>
                      <a:pt x="91" y="271"/>
                    </a:lnTo>
                    <a:lnTo>
                      <a:pt x="91" y="295"/>
                    </a:lnTo>
                    <a:lnTo>
                      <a:pt x="92" y="318"/>
                    </a:lnTo>
                    <a:lnTo>
                      <a:pt x="96" y="339"/>
                    </a:lnTo>
                    <a:lnTo>
                      <a:pt x="101" y="358"/>
                    </a:lnTo>
                    <a:lnTo>
                      <a:pt x="108" y="375"/>
                    </a:lnTo>
                    <a:lnTo>
                      <a:pt x="115" y="391"/>
                    </a:lnTo>
                    <a:lnTo>
                      <a:pt x="124" y="407"/>
                    </a:lnTo>
                    <a:lnTo>
                      <a:pt x="134" y="419"/>
                    </a:lnTo>
                    <a:lnTo>
                      <a:pt x="134" y="419"/>
                    </a:lnTo>
                    <a:lnTo>
                      <a:pt x="145" y="431"/>
                    </a:lnTo>
                    <a:lnTo>
                      <a:pt x="157" y="442"/>
                    </a:lnTo>
                    <a:lnTo>
                      <a:pt x="169" y="449"/>
                    </a:lnTo>
                    <a:lnTo>
                      <a:pt x="183" y="455"/>
                    </a:lnTo>
                    <a:lnTo>
                      <a:pt x="197" y="462"/>
                    </a:lnTo>
                    <a:lnTo>
                      <a:pt x="211" y="466"/>
                    </a:lnTo>
                    <a:lnTo>
                      <a:pt x="227" y="468"/>
                    </a:lnTo>
                    <a:lnTo>
                      <a:pt x="242" y="469"/>
                    </a:lnTo>
                    <a:lnTo>
                      <a:pt x="242" y="469"/>
                    </a:lnTo>
                    <a:lnTo>
                      <a:pt x="258" y="468"/>
                    </a:lnTo>
                    <a:lnTo>
                      <a:pt x="274" y="466"/>
                    </a:lnTo>
                    <a:lnTo>
                      <a:pt x="288" y="462"/>
                    </a:lnTo>
                    <a:lnTo>
                      <a:pt x="302" y="455"/>
                    </a:lnTo>
                    <a:lnTo>
                      <a:pt x="316" y="449"/>
                    </a:lnTo>
                    <a:lnTo>
                      <a:pt x="328" y="442"/>
                    </a:lnTo>
                    <a:lnTo>
                      <a:pt x="340" y="431"/>
                    </a:lnTo>
                    <a:lnTo>
                      <a:pt x="351" y="419"/>
                    </a:lnTo>
                    <a:lnTo>
                      <a:pt x="351" y="419"/>
                    </a:lnTo>
                    <a:lnTo>
                      <a:pt x="361" y="407"/>
                    </a:lnTo>
                    <a:lnTo>
                      <a:pt x="370" y="391"/>
                    </a:lnTo>
                    <a:lnTo>
                      <a:pt x="379" y="375"/>
                    </a:lnTo>
                    <a:lnTo>
                      <a:pt x="384" y="356"/>
                    </a:lnTo>
                    <a:lnTo>
                      <a:pt x="389" y="337"/>
                    </a:lnTo>
                    <a:lnTo>
                      <a:pt x="393" y="316"/>
                    </a:lnTo>
                    <a:lnTo>
                      <a:pt x="394" y="291"/>
                    </a:lnTo>
                    <a:lnTo>
                      <a:pt x="394" y="267"/>
                    </a:lnTo>
                    <a:lnTo>
                      <a:pt x="394" y="267"/>
                    </a:lnTo>
                    <a:lnTo>
                      <a:pt x="394" y="244"/>
                    </a:lnTo>
                    <a:lnTo>
                      <a:pt x="393" y="222"/>
                    </a:lnTo>
                    <a:lnTo>
                      <a:pt x="389" y="202"/>
                    </a:lnTo>
                    <a:lnTo>
                      <a:pt x="384" y="183"/>
                    </a:lnTo>
                    <a:lnTo>
                      <a:pt x="379" y="166"/>
                    </a:lnTo>
                    <a:lnTo>
                      <a:pt x="370" y="150"/>
                    </a:lnTo>
                    <a:lnTo>
                      <a:pt x="361" y="136"/>
                    </a:lnTo>
                    <a:lnTo>
                      <a:pt x="351" y="122"/>
                    </a:lnTo>
                    <a:lnTo>
                      <a:pt x="351" y="122"/>
                    </a:lnTo>
                    <a:lnTo>
                      <a:pt x="340" y="110"/>
                    </a:lnTo>
                    <a:lnTo>
                      <a:pt x="328" y="101"/>
                    </a:lnTo>
                    <a:lnTo>
                      <a:pt x="316" y="93"/>
                    </a:lnTo>
                    <a:lnTo>
                      <a:pt x="302" y="86"/>
                    </a:lnTo>
                    <a:lnTo>
                      <a:pt x="288" y="80"/>
                    </a:lnTo>
                    <a:lnTo>
                      <a:pt x="274" y="75"/>
                    </a:lnTo>
                    <a:lnTo>
                      <a:pt x="258" y="73"/>
                    </a:lnTo>
                    <a:lnTo>
                      <a:pt x="242" y="73"/>
                    </a:lnTo>
                    <a:lnTo>
                      <a:pt x="242" y="73"/>
                    </a:lnTo>
                    <a:lnTo>
                      <a:pt x="227" y="73"/>
                    </a:lnTo>
                    <a:lnTo>
                      <a:pt x="211" y="75"/>
                    </a:lnTo>
                    <a:lnTo>
                      <a:pt x="197" y="80"/>
                    </a:lnTo>
                    <a:lnTo>
                      <a:pt x="183" y="86"/>
                    </a:lnTo>
                    <a:lnTo>
                      <a:pt x="169" y="93"/>
                    </a:lnTo>
                    <a:lnTo>
                      <a:pt x="157" y="101"/>
                    </a:lnTo>
                    <a:lnTo>
                      <a:pt x="145" y="110"/>
                    </a:lnTo>
                    <a:lnTo>
                      <a:pt x="134" y="122"/>
                    </a:lnTo>
                    <a:lnTo>
                      <a:pt x="134" y="122"/>
                    </a:lnTo>
                    <a:lnTo>
                      <a:pt x="124" y="134"/>
                    </a:lnTo>
                    <a:lnTo>
                      <a:pt x="115" y="150"/>
                    </a:lnTo>
                    <a:lnTo>
                      <a:pt x="108" y="166"/>
                    </a:lnTo>
                    <a:lnTo>
                      <a:pt x="101" y="183"/>
                    </a:lnTo>
                    <a:lnTo>
                      <a:pt x="96" y="202"/>
                    </a:lnTo>
                    <a:lnTo>
                      <a:pt x="92" y="223"/>
                    </a:lnTo>
                    <a:lnTo>
                      <a:pt x="91" y="246"/>
                    </a:lnTo>
                    <a:lnTo>
                      <a:pt x="91" y="271"/>
                    </a:lnTo>
                    <a:lnTo>
                      <a:pt x="91" y="27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60" name="Freeform 86"/>
              <p:cNvSpPr>
                <a:spLocks/>
              </p:cNvSpPr>
              <p:nvPr/>
            </p:nvSpPr>
            <p:spPr bwMode="auto">
              <a:xfrm>
                <a:off x="-3978275" y="628650"/>
                <a:ext cx="200025" cy="558800"/>
              </a:xfrm>
              <a:custGeom>
                <a:avLst/>
                <a:gdLst>
                  <a:gd name="T0" fmla="*/ 240 w 252"/>
                  <a:gd name="T1" fmla="*/ 619 h 705"/>
                  <a:gd name="T2" fmla="*/ 252 w 252"/>
                  <a:gd name="T3" fmla="*/ 698 h 705"/>
                  <a:gd name="T4" fmla="*/ 252 w 252"/>
                  <a:gd name="T5" fmla="*/ 698 h 705"/>
                  <a:gd name="T6" fmla="*/ 217 w 252"/>
                  <a:gd name="T7" fmla="*/ 703 h 705"/>
                  <a:gd name="T8" fmla="*/ 185 w 252"/>
                  <a:gd name="T9" fmla="*/ 705 h 705"/>
                  <a:gd name="T10" fmla="*/ 185 w 252"/>
                  <a:gd name="T11" fmla="*/ 705 h 705"/>
                  <a:gd name="T12" fmla="*/ 163 w 252"/>
                  <a:gd name="T13" fmla="*/ 705 h 705"/>
                  <a:gd name="T14" fmla="*/ 144 w 252"/>
                  <a:gd name="T15" fmla="*/ 701 h 705"/>
                  <a:gd name="T16" fmla="*/ 126 w 252"/>
                  <a:gd name="T17" fmla="*/ 696 h 705"/>
                  <a:gd name="T18" fmla="*/ 112 w 252"/>
                  <a:gd name="T19" fmla="*/ 689 h 705"/>
                  <a:gd name="T20" fmla="*/ 112 w 252"/>
                  <a:gd name="T21" fmla="*/ 689 h 705"/>
                  <a:gd name="T22" fmla="*/ 100 w 252"/>
                  <a:gd name="T23" fmla="*/ 682 h 705"/>
                  <a:gd name="T24" fmla="*/ 89 w 252"/>
                  <a:gd name="T25" fmla="*/ 672 h 705"/>
                  <a:gd name="T26" fmla="*/ 81 w 252"/>
                  <a:gd name="T27" fmla="*/ 661 h 705"/>
                  <a:gd name="T28" fmla="*/ 76 w 252"/>
                  <a:gd name="T29" fmla="*/ 651 h 705"/>
                  <a:gd name="T30" fmla="*/ 76 w 252"/>
                  <a:gd name="T31" fmla="*/ 651 h 705"/>
                  <a:gd name="T32" fmla="*/ 70 w 252"/>
                  <a:gd name="T33" fmla="*/ 635 h 705"/>
                  <a:gd name="T34" fmla="*/ 67 w 252"/>
                  <a:gd name="T35" fmla="*/ 612 h 705"/>
                  <a:gd name="T36" fmla="*/ 65 w 252"/>
                  <a:gd name="T37" fmla="*/ 583 h 705"/>
                  <a:gd name="T38" fmla="*/ 65 w 252"/>
                  <a:gd name="T39" fmla="*/ 546 h 705"/>
                  <a:gd name="T40" fmla="*/ 65 w 252"/>
                  <a:gd name="T41" fmla="*/ 249 h 705"/>
                  <a:gd name="T42" fmla="*/ 0 w 252"/>
                  <a:gd name="T43" fmla="*/ 249 h 705"/>
                  <a:gd name="T44" fmla="*/ 0 w 252"/>
                  <a:gd name="T45" fmla="*/ 181 h 705"/>
                  <a:gd name="T46" fmla="*/ 65 w 252"/>
                  <a:gd name="T47" fmla="*/ 181 h 705"/>
                  <a:gd name="T48" fmla="*/ 65 w 252"/>
                  <a:gd name="T49" fmla="*/ 52 h 705"/>
                  <a:gd name="T50" fmla="*/ 152 w 252"/>
                  <a:gd name="T51" fmla="*/ 0 h 705"/>
                  <a:gd name="T52" fmla="*/ 152 w 252"/>
                  <a:gd name="T53" fmla="*/ 181 h 705"/>
                  <a:gd name="T54" fmla="*/ 240 w 252"/>
                  <a:gd name="T55" fmla="*/ 181 h 705"/>
                  <a:gd name="T56" fmla="*/ 240 w 252"/>
                  <a:gd name="T57" fmla="*/ 249 h 705"/>
                  <a:gd name="T58" fmla="*/ 152 w 252"/>
                  <a:gd name="T59" fmla="*/ 249 h 705"/>
                  <a:gd name="T60" fmla="*/ 152 w 252"/>
                  <a:gd name="T61" fmla="*/ 551 h 705"/>
                  <a:gd name="T62" fmla="*/ 152 w 252"/>
                  <a:gd name="T63" fmla="*/ 551 h 705"/>
                  <a:gd name="T64" fmla="*/ 152 w 252"/>
                  <a:gd name="T65" fmla="*/ 583 h 705"/>
                  <a:gd name="T66" fmla="*/ 154 w 252"/>
                  <a:gd name="T67" fmla="*/ 593 h 705"/>
                  <a:gd name="T68" fmla="*/ 156 w 252"/>
                  <a:gd name="T69" fmla="*/ 600 h 705"/>
                  <a:gd name="T70" fmla="*/ 156 w 252"/>
                  <a:gd name="T71" fmla="*/ 600 h 705"/>
                  <a:gd name="T72" fmla="*/ 163 w 252"/>
                  <a:gd name="T73" fmla="*/ 609 h 705"/>
                  <a:gd name="T74" fmla="*/ 171 w 252"/>
                  <a:gd name="T75" fmla="*/ 618 h 705"/>
                  <a:gd name="T76" fmla="*/ 171 w 252"/>
                  <a:gd name="T77" fmla="*/ 618 h 705"/>
                  <a:gd name="T78" fmla="*/ 177 w 252"/>
                  <a:gd name="T79" fmla="*/ 619 h 705"/>
                  <a:gd name="T80" fmla="*/ 184 w 252"/>
                  <a:gd name="T81" fmla="*/ 621 h 705"/>
                  <a:gd name="T82" fmla="*/ 201 w 252"/>
                  <a:gd name="T83" fmla="*/ 623 h 705"/>
                  <a:gd name="T84" fmla="*/ 201 w 252"/>
                  <a:gd name="T85" fmla="*/ 623 h 705"/>
                  <a:gd name="T86" fmla="*/ 219 w 252"/>
                  <a:gd name="T87" fmla="*/ 623 h 705"/>
                  <a:gd name="T88" fmla="*/ 240 w 252"/>
                  <a:gd name="T89" fmla="*/ 619 h 705"/>
                  <a:gd name="T90" fmla="*/ 240 w 252"/>
                  <a:gd name="T91" fmla="*/ 619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2" h="705">
                    <a:moveTo>
                      <a:pt x="240" y="619"/>
                    </a:moveTo>
                    <a:lnTo>
                      <a:pt x="252" y="698"/>
                    </a:lnTo>
                    <a:lnTo>
                      <a:pt x="252" y="698"/>
                    </a:lnTo>
                    <a:lnTo>
                      <a:pt x="217" y="703"/>
                    </a:lnTo>
                    <a:lnTo>
                      <a:pt x="185" y="705"/>
                    </a:lnTo>
                    <a:lnTo>
                      <a:pt x="185" y="705"/>
                    </a:lnTo>
                    <a:lnTo>
                      <a:pt x="163" y="705"/>
                    </a:lnTo>
                    <a:lnTo>
                      <a:pt x="144" y="701"/>
                    </a:lnTo>
                    <a:lnTo>
                      <a:pt x="126" y="696"/>
                    </a:lnTo>
                    <a:lnTo>
                      <a:pt x="112" y="689"/>
                    </a:lnTo>
                    <a:lnTo>
                      <a:pt x="112" y="689"/>
                    </a:lnTo>
                    <a:lnTo>
                      <a:pt x="100" y="682"/>
                    </a:lnTo>
                    <a:lnTo>
                      <a:pt x="89" y="672"/>
                    </a:lnTo>
                    <a:lnTo>
                      <a:pt x="81" y="661"/>
                    </a:lnTo>
                    <a:lnTo>
                      <a:pt x="76" y="651"/>
                    </a:lnTo>
                    <a:lnTo>
                      <a:pt x="76" y="651"/>
                    </a:lnTo>
                    <a:lnTo>
                      <a:pt x="70" y="635"/>
                    </a:lnTo>
                    <a:lnTo>
                      <a:pt x="67" y="612"/>
                    </a:lnTo>
                    <a:lnTo>
                      <a:pt x="65" y="583"/>
                    </a:lnTo>
                    <a:lnTo>
                      <a:pt x="65" y="546"/>
                    </a:lnTo>
                    <a:lnTo>
                      <a:pt x="65" y="249"/>
                    </a:lnTo>
                    <a:lnTo>
                      <a:pt x="0" y="249"/>
                    </a:lnTo>
                    <a:lnTo>
                      <a:pt x="0" y="181"/>
                    </a:lnTo>
                    <a:lnTo>
                      <a:pt x="65" y="181"/>
                    </a:lnTo>
                    <a:lnTo>
                      <a:pt x="65" y="52"/>
                    </a:lnTo>
                    <a:lnTo>
                      <a:pt x="152" y="0"/>
                    </a:lnTo>
                    <a:lnTo>
                      <a:pt x="152" y="181"/>
                    </a:lnTo>
                    <a:lnTo>
                      <a:pt x="240" y="181"/>
                    </a:lnTo>
                    <a:lnTo>
                      <a:pt x="240" y="249"/>
                    </a:lnTo>
                    <a:lnTo>
                      <a:pt x="152" y="249"/>
                    </a:lnTo>
                    <a:lnTo>
                      <a:pt x="152" y="551"/>
                    </a:lnTo>
                    <a:lnTo>
                      <a:pt x="152" y="551"/>
                    </a:lnTo>
                    <a:lnTo>
                      <a:pt x="152" y="583"/>
                    </a:lnTo>
                    <a:lnTo>
                      <a:pt x="154" y="593"/>
                    </a:lnTo>
                    <a:lnTo>
                      <a:pt x="156" y="600"/>
                    </a:lnTo>
                    <a:lnTo>
                      <a:pt x="156" y="600"/>
                    </a:lnTo>
                    <a:lnTo>
                      <a:pt x="163" y="609"/>
                    </a:lnTo>
                    <a:lnTo>
                      <a:pt x="171" y="618"/>
                    </a:lnTo>
                    <a:lnTo>
                      <a:pt x="171" y="618"/>
                    </a:lnTo>
                    <a:lnTo>
                      <a:pt x="177" y="619"/>
                    </a:lnTo>
                    <a:lnTo>
                      <a:pt x="184" y="621"/>
                    </a:lnTo>
                    <a:lnTo>
                      <a:pt x="201" y="623"/>
                    </a:lnTo>
                    <a:lnTo>
                      <a:pt x="201" y="623"/>
                    </a:lnTo>
                    <a:lnTo>
                      <a:pt x="219" y="623"/>
                    </a:lnTo>
                    <a:lnTo>
                      <a:pt x="240" y="619"/>
                    </a:lnTo>
                    <a:lnTo>
                      <a:pt x="240" y="6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61" name="Freeform 87"/>
              <p:cNvSpPr>
                <a:spLocks noEditPoints="1"/>
              </p:cNvSpPr>
              <p:nvPr/>
            </p:nvSpPr>
            <p:spPr bwMode="auto">
              <a:xfrm>
                <a:off x="-3767138" y="763588"/>
                <a:ext cx="377825" cy="428625"/>
              </a:xfrm>
              <a:custGeom>
                <a:avLst/>
                <a:gdLst>
                  <a:gd name="T0" fmla="*/ 473 w 476"/>
                  <a:gd name="T1" fmla="*/ 373 h 541"/>
                  <a:gd name="T2" fmla="*/ 452 w 476"/>
                  <a:gd name="T3" fmla="*/ 428 h 541"/>
                  <a:gd name="T4" fmla="*/ 420 w 476"/>
                  <a:gd name="T5" fmla="*/ 473 h 541"/>
                  <a:gd name="T6" fmla="*/ 394 w 476"/>
                  <a:gd name="T7" fmla="*/ 497 h 541"/>
                  <a:gd name="T8" fmla="*/ 345 w 476"/>
                  <a:gd name="T9" fmla="*/ 524 h 541"/>
                  <a:gd name="T10" fmla="*/ 289 w 476"/>
                  <a:gd name="T11" fmla="*/ 538 h 541"/>
                  <a:gd name="T12" fmla="*/ 246 w 476"/>
                  <a:gd name="T13" fmla="*/ 541 h 541"/>
                  <a:gd name="T14" fmla="*/ 167 w 476"/>
                  <a:gd name="T15" fmla="*/ 531 h 541"/>
                  <a:gd name="T16" fmla="*/ 103 w 476"/>
                  <a:gd name="T17" fmla="*/ 501 h 541"/>
                  <a:gd name="T18" fmla="*/ 66 w 476"/>
                  <a:gd name="T19" fmla="*/ 471 h 541"/>
                  <a:gd name="T20" fmla="*/ 26 w 476"/>
                  <a:gd name="T21" fmla="*/ 410 h 541"/>
                  <a:gd name="T22" fmla="*/ 3 w 476"/>
                  <a:gd name="T23" fmla="*/ 335 h 541"/>
                  <a:gd name="T24" fmla="*/ 0 w 476"/>
                  <a:gd name="T25" fmla="*/ 274 h 541"/>
                  <a:gd name="T26" fmla="*/ 8 w 476"/>
                  <a:gd name="T27" fmla="*/ 185 h 541"/>
                  <a:gd name="T28" fmla="*/ 36 w 476"/>
                  <a:gd name="T29" fmla="*/ 112 h 541"/>
                  <a:gd name="T30" fmla="*/ 66 w 476"/>
                  <a:gd name="T31" fmla="*/ 72 h 541"/>
                  <a:gd name="T32" fmla="*/ 122 w 476"/>
                  <a:gd name="T33" fmla="*/ 28 h 541"/>
                  <a:gd name="T34" fmla="*/ 190 w 476"/>
                  <a:gd name="T35" fmla="*/ 5 h 541"/>
                  <a:gd name="T36" fmla="*/ 241 w 476"/>
                  <a:gd name="T37" fmla="*/ 0 h 541"/>
                  <a:gd name="T38" fmla="*/ 314 w 476"/>
                  <a:gd name="T39" fmla="*/ 11 h 541"/>
                  <a:gd name="T40" fmla="*/ 375 w 476"/>
                  <a:gd name="T41" fmla="*/ 40 h 541"/>
                  <a:gd name="T42" fmla="*/ 410 w 476"/>
                  <a:gd name="T43" fmla="*/ 72 h 541"/>
                  <a:gd name="T44" fmla="*/ 450 w 476"/>
                  <a:gd name="T45" fmla="*/ 133 h 541"/>
                  <a:gd name="T46" fmla="*/ 473 w 476"/>
                  <a:gd name="T47" fmla="*/ 209 h 541"/>
                  <a:gd name="T48" fmla="*/ 476 w 476"/>
                  <a:gd name="T49" fmla="*/ 269 h 541"/>
                  <a:gd name="T50" fmla="*/ 90 w 476"/>
                  <a:gd name="T51" fmla="*/ 293 h 541"/>
                  <a:gd name="T52" fmla="*/ 99 w 476"/>
                  <a:gd name="T53" fmla="*/ 351 h 541"/>
                  <a:gd name="T54" fmla="*/ 118 w 476"/>
                  <a:gd name="T55" fmla="*/ 398 h 541"/>
                  <a:gd name="T56" fmla="*/ 138 w 476"/>
                  <a:gd name="T57" fmla="*/ 424 h 541"/>
                  <a:gd name="T58" fmla="*/ 174 w 476"/>
                  <a:gd name="T59" fmla="*/ 450 h 541"/>
                  <a:gd name="T60" fmla="*/ 214 w 476"/>
                  <a:gd name="T61" fmla="*/ 466 h 541"/>
                  <a:gd name="T62" fmla="*/ 246 w 476"/>
                  <a:gd name="T63" fmla="*/ 469 h 541"/>
                  <a:gd name="T64" fmla="*/ 310 w 476"/>
                  <a:gd name="T65" fmla="*/ 454 h 541"/>
                  <a:gd name="T66" fmla="*/ 345 w 476"/>
                  <a:gd name="T67" fmla="*/ 429 h 541"/>
                  <a:gd name="T68" fmla="*/ 382 w 476"/>
                  <a:gd name="T69" fmla="*/ 363 h 541"/>
                  <a:gd name="T70" fmla="*/ 384 w 476"/>
                  <a:gd name="T71" fmla="*/ 222 h 541"/>
                  <a:gd name="T72" fmla="*/ 373 w 476"/>
                  <a:gd name="T73" fmla="*/ 164 h 541"/>
                  <a:gd name="T74" fmla="*/ 350 w 476"/>
                  <a:gd name="T75" fmla="*/ 122 h 541"/>
                  <a:gd name="T76" fmla="*/ 328 w 476"/>
                  <a:gd name="T77" fmla="*/ 101 h 541"/>
                  <a:gd name="T78" fmla="*/ 288 w 476"/>
                  <a:gd name="T79" fmla="*/ 79 h 541"/>
                  <a:gd name="T80" fmla="*/ 242 w 476"/>
                  <a:gd name="T81" fmla="*/ 72 h 541"/>
                  <a:gd name="T82" fmla="*/ 213 w 476"/>
                  <a:gd name="T83" fmla="*/ 75 h 541"/>
                  <a:gd name="T84" fmla="*/ 174 w 476"/>
                  <a:gd name="T85" fmla="*/ 87 h 541"/>
                  <a:gd name="T86" fmla="*/ 141 w 476"/>
                  <a:gd name="T87" fmla="*/ 113 h 541"/>
                  <a:gd name="T88" fmla="*/ 122 w 476"/>
                  <a:gd name="T89" fmla="*/ 134 h 541"/>
                  <a:gd name="T90" fmla="*/ 103 w 476"/>
                  <a:gd name="T91" fmla="*/ 175 h 541"/>
                  <a:gd name="T92" fmla="*/ 94 w 476"/>
                  <a:gd name="T93" fmla="*/ 22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6" h="541">
                    <a:moveTo>
                      <a:pt x="382" y="363"/>
                    </a:moveTo>
                    <a:lnTo>
                      <a:pt x="473" y="373"/>
                    </a:lnTo>
                    <a:lnTo>
                      <a:pt x="473" y="373"/>
                    </a:lnTo>
                    <a:lnTo>
                      <a:pt x="467" y="393"/>
                    </a:lnTo>
                    <a:lnTo>
                      <a:pt x="460" y="412"/>
                    </a:lnTo>
                    <a:lnTo>
                      <a:pt x="452" y="428"/>
                    </a:lnTo>
                    <a:lnTo>
                      <a:pt x="443" y="445"/>
                    </a:lnTo>
                    <a:lnTo>
                      <a:pt x="432" y="459"/>
                    </a:lnTo>
                    <a:lnTo>
                      <a:pt x="420" y="473"/>
                    </a:lnTo>
                    <a:lnTo>
                      <a:pt x="408" y="485"/>
                    </a:lnTo>
                    <a:lnTo>
                      <a:pt x="394" y="497"/>
                    </a:lnTo>
                    <a:lnTo>
                      <a:pt x="394" y="497"/>
                    </a:lnTo>
                    <a:lnTo>
                      <a:pt x="378" y="508"/>
                    </a:lnTo>
                    <a:lnTo>
                      <a:pt x="363" y="517"/>
                    </a:lnTo>
                    <a:lnTo>
                      <a:pt x="345" y="524"/>
                    </a:lnTo>
                    <a:lnTo>
                      <a:pt x="328" y="531"/>
                    </a:lnTo>
                    <a:lnTo>
                      <a:pt x="309" y="534"/>
                    </a:lnTo>
                    <a:lnTo>
                      <a:pt x="289" y="538"/>
                    </a:lnTo>
                    <a:lnTo>
                      <a:pt x="268" y="539"/>
                    </a:lnTo>
                    <a:lnTo>
                      <a:pt x="246" y="541"/>
                    </a:lnTo>
                    <a:lnTo>
                      <a:pt x="246" y="541"/>
                    </a:lnTo>
                    <a:lnTo>
                      <a:pt x="218" y="539"/>
                    </a:lnTo>
                    <a:lnTo>
                      <a:pt x="192" y="536"/>
                    </a:lnTo>
                    <a:lnTo>
                      <a:pt x="167" y="531"/>
                    </a:lnTo>
                    <a:lnTo>
                      <a:pt x="145" y="524"/>
                    </a:lnTo>
                    <a:lnTo>
                      <a:pt x="122" y="513"/>
                    </a:lnTo>
                    <a:lnTo>
                      <a:pt x="103" y="501"/>
                    </a:lnTo>
                    <a:lnTo>
                      <a:pt x="83" y="487"/>
                    </a:lnTo>
                    <a:lnTo>
                      <a:pt x="66" y="471"/>
                    </a:lnTo>
                    <a:lnTo>
                      <a:pt x="66" y="471"/>
                    </a:lnTo>
                    <a:lnTo>
                      <a:pt x="50" y="452"/>
                    </a:lnTo>
                    <a:lnTo>
                      <a:pt x="36" y="433"/>
                    </a:lnTo>
                    <a:lnTo>
                      <a:pt x="26" y="410"/>
                    </a:lnTo>
                    <a:lnTo>
                      <a:pt x="15" y="387"/>
                    </a:lnTo>
                    <a:lnTo>
                      <a:pt x="8" y="361"/>
                    </a:lnTo>
                    <a:lnTo>
                      <a:pt x="3" y="335"/>
                    </a:lnTo>
                    <a:lnTo>
                      <a:pt x="0" y="305"/>
                    </a:lnTo>
                    <a:lnTo>
                      <a:pt x="0" y="274"/>
                    </a:lnTo>
                    <a:lnTo>
                      <a:pt x="0" y="274"/>
                    </a:lnTo>
                    <a:lnTo>
                      <a:pt x="0" y="243"/>
                    </a:lnTo>
                    <a:lnTo>
                      <a:pt x="3" y="213"/>
                    </a:lnTo>
                    <a:lnTo>
                      <a:pt x="8" y="185"/>
                    </a:lnTo>
                    <a:lnTo>
                      <a:pt x="15" y="159"/>
                    </a:lnTo>
                    <a:lnTo>
                      <a:pt x="26" y="134"/>
                    </a:lnTo>
                    <a:lnTo>
                      <a:pt x="36" y="112"/>
                    </a:lnTo>
                    <a:lnTo>
                      <a:pt x="50" y="91"/>
                    </a:lnTo>
                    <a:lnTo>
                      <a:pt x="66" y="72"/>
                    </a:lnTo>
                    <a:lnTo>
                      <a:pt x="66" y="72"/>
                    </a:lnTo>
                    <a:lnTo>
                      <a:pt x="83" y="56"/>
                    </a:lnTo>
                    <a:lnTo>
                      <a:pt x="103" y="40"/>
                    </a:lnTo>
                    <a:lnTo>
                      <a:pt x="122" y="28"/>
                    </a:lnTo>
                    <a:lnTo>
                      <a:pt x="145" y="18"/>
                    </a:lnTo>
                    <a:lnTo>
                      <a:pt x="165" y="11"/>
                    </a:lnTo>
                    <a:lnTo>
                      <a:pt x="190" y="5"/>
                    </a:lnTo>
                    <a:lnTo>
                      <a:pt x="214" y="2"/>
                    </a:lnTo>
                    <a:lnTo>
                      <a:pt x="241" y="0"/>
                    </a:lnTo>
                    <a:lnTo>
                      <a:pt x="241" y="0"/>
                    </a:lnTo>
                    <a:lnTo>
                      <a:pt x="267" y="2"/>
                    </a:lnTo>
                    <a:lnTo>
                      <a:pt x="291" y="5"/>
                    </a:lnTo>
                    <a:lnTo>
                      <a:pt x="314" y="11"/>
                    </a:lnTo>
                    <a:lnTo>
                      <a:pt x="335" y="18"/>
                    </a:lnTo>
                    <a:lnTo>
                      <a:pt x="356" y="28"/>
                    </a:lnTo>
                    <a:lnTo>
                      <a:pt x="375" y="40"/>
                    </a:lnTo>
                    <a:lnTo>
                      <a:pt x="394" y="54"/>
                    </a:lnTo>
                    <a:lnTo>
                      <a:pt x="410" y="72"/>
                    </a:lnTo>
                    <a:lnTo>
                      <a:pt x="410" y="72"/>
                    </a:lnTo>
                    <a:lnTo>
                      <a:pt x="425" y="89"/>
                    </a:lnTo>
                    <a:lnTo>
                      <a:pt x="439" y="110"/>
                    </a:lnTo>
                    <a:lnTo>
                      <a:pt x="450" y="133"/>
                    </a:lnTo>
                    <a:lnTo>
                      <a:pt x="460" y="155"/>
                    </a:lnTo>
                    <a:lnTo>
                      <a:pt x="467" y="182"/>
                    </a:lnTo>
                    <a:lnTo>
                      <a:pt x="473" y="209"/>
                    </a:lnTo>
                    <a:lnTo>
                      <a:pt x="474" y="239"/>
                    </a:lnTo>
                    <a:lnTo>
                      <a:pt x="476" y="269"/>
                    </a:lnTo>
                    <a:lnTo>
                      <a:pt x="476" y="269"/>
                    </a:lnTo>
                    <a:lnTo>
                      <a:pt x="476" y="293"/>
                    </a:lnTo>
                    <a:lnTo>
                      <a:pt x="90" y="293"/>
                    </a:lnTo>
                    <a:lnTo>
                      <a:pt x="90" y="293"/>
                    </a:lnTo>
                    <a:lnTo>
                      <a:pt x="92" y="314"/>
                    </a:lnTo>
                    <a:lnTo>
                      <a:pt x="94" y="333"/>
                    </a:lnTo>
                    <a:lnTo>
                      <a:pt x="99" y="351"/>
                    </a:lnTo>
                    <a:lnTo>
                      <a:pt x="104" y="368"/>
                    </a:lnTo>
                    <a:lnTo>
                      <a:pt x="111" y="384"/>
                    </a:lnTo>
                    <a:lnTo>
                      <a:pt x="118" y="398"/>
                    </a:lnTo>
                    <a:lnTo>
                      <a:pt x="127" y="412"/>
                    </a:lnTo>
                    <a:lnTo>
                      <a:pt x="138" y="424"/>
                    </a:lnTo>
                    <a:lnTo>
                      <a:pt x="138" y="424"/>
                    </a:lnTo>
                    <a:lnTo>
                      <a:pt x="150" y="435"/>
                    </a:lnTo>
                    <a:lnTo>
                      <a:pt x="162" y="443"/>
                    </a:lnTo>
                    <a:lnTo>
                      <a:pt x="174" y="450"/>
                    </a:lnTo>
                    <a:lnTo>
                      <a:pt x="186" y="457"/>
                    </a:lnTo>
                    <a:lnTo>
                      <a:pt x="200" y="462"/>
                    </a:lnTo>
                    <a:lnTo>
                      <a:pt x="214" y="466"/>
                    </a:lnTo>
                    <a:lnTo>
                      <a:pt x="230" y="468"/>
                    </a:lnTo>
                    <a:lnTo>
                      <a:pt x="246" y="469"/>
                    </a:lnTo>
                    <a:lnTo>
                      <a:pt x="246" y="469"/>
                    </a:lnTo>
                    <a:lnTo>
                      <a:pt x="270" y="468"/>
                    </a:lnTo>
                    <a:lnTo>
                      <a:pt x="291" y="462"/>
                    </a:lnTo>
                    <a:lnTo>
                      <a:pt x="310" y="454"/>
                    </a:lnTo>
                    <a:lnTo>
                      <a:pt x="328" y="443"/>
                    </a:lnTo>
                    <a:lnTo>
                      <a:pt x="328" y="443"/>
                    </a:lnTo>
                    <a:lnTo>
                      <a:pt x="345" y="429"/>
                    </a:lnTo>
                    <a:lnTo>
                      <a:pt x="359" y="410"/>
                    </a:lnTo>
                    <a:lnTo>
                      <a:pt x="371" y="389"/>
                    </a:lnTo>
                    <a:lnTo>
                      <a:pt x="382" y="363"/>
                    </a:lnTo>
                    <a:lnTo>
                      <a:pt x="382" y="363"/>
                    </a:lnTo>
                    <a:close/>
                    <a:moveTo>
                      <a:pt x="94" y="222"/>
                    </a:moveTo>
                    <a:lnTo>
                      <a:pt x="384" y="222"/>
                    </a:lnTo>
                    <a:lnTo>
                      <a:pt x="384" y="222"/>
                    </a:lnTo>
                    <a:lnTo>
                      <a:pt x="380" y="190"/>
                    </a:lnTo>
                    <a:lnTo>
                      <a:pt x="373" y="164"/>
                    </a:lnTo>
                    <a:lnTo>
                      <a:pt x="363" y="141"/>
                    </a:lnTo>
                    <a:lnTo>
                      <a:pt x="357" y="131"/>
                    </a:lnTo>
                    <a:lnTo>
                      <a:pt x="350" y="122"/>
                    </a:lnTo>
                    <a:lnTo>
                      <a:pt x="350" y="122"/>
                    </a:lnTo>
                    <a:lnTo>
                      <a:pt x="340" y="112"/>
                    </a:lnTo>
                    <a:lnTo>
                      <a:pt x="328" y="101"/>
                    </a:lnTo>
                    <a:lnTo>
                      <a:pt x="316" y="93"/>
                    </a:lnTo>
                    <a:lnTo>
                      <a:pt x="302" y="86"/>
                    </a:lnTo>
                    <a:lnTo>
                      <a:pt x="288" y="79"/>
                    </a:lnTo>
                    <a:lnTo>
                      <a:pt x="274" y="75"/>
                    </a:lnTo>
                    <a:lnTo>
                      <a:pt x="258" y="73"/>
                    </a:lnTo>
                    <a:lnTo>
                      <a:pt x="242" y="72"/>
                    </a:lnTo>
                    <a:lnTo>
                      <a:pt x="242" y="72"/>
                    </a:lnTo>
                    <a:lnTo>
                      <a:pt x="227" y="73"/>
                    </a:lnTo>
                    <a:lnTo>
                      <a:pt x="213" y="75"/>
                    </a:lnTo>
                    <a:lnTo>
                      <a:pt x="199" y="79"/>
                    </a:lnTo>
                    <a:lnTo>
                      <a:pt x="186" y="82"/>
                    </a:lnTo>
                    <a:lnTo>
                      <a:pt x="174" y="87"/>
                    </a:lnTo>
                    <a:lnTo>
                      <a:pt x="162" y="94"/>
                    </a:lnTo>
                    <a:lnTo>
                      <a:pt x="152" y="103"/>
                    </a:lnTo>
                    <a:lnTo>
                      <a:pt x="141" y="113"/>
                    </a:lnTo>
                    <a:lnTo>
                      <a:pt x="141" y="113"/>
                    </a:lnTo>
                    <a:lnTo>
                      <a:pt x="131" y="124"/>
                    </a:lnTo>
                    <a:lnTo>
                      <a:pt x="122" y="134"/>
                    </a:lnTo>
                    <a:lnTo>
                      <a:pt x="115" y="147"/>
                    </a:lnTo>
                    <a:lnTo>
                      <a:pt x="108" y="161"/>
                    </a:lnTo>
                    <a:lnTo>
                      <a:pt x="103" y="175"/>
                    </a:lnTo>
                    <a:lnTo>
                      <a:pt x="99" y="189"/>
                    </a:lnTo>
                    <a:lnTo>
                      <a:pt x="96" y="204"/>
                    </a:lnTo>
                    <a:lnTo>
                      <a:pt x="94" y="222"/>
                    </a:lnTo>
                    <a:lnTo>
                      <a:pt x="94" y="2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62" name="Freeform 88"/>
              <p:cNvSpPr>
                <a:spLocks/>
              </p:cNvSpPr>
              <p:nvPr/>
            </p:nvSpPr>
            <p:spPr bwMode="auto">
              <a:xfrm>
                <a:off x="-3341688" y="763588"/>
                <a:ext cx="357188" cy="428625"/>
              </a:xfrm>
              <a:custGeom>
                <a:avLst/>
                <a:gdLst>
                  <a:gd name="T0" fmla="*/ 451 w 451"/>
                  <a:gd name="T1" fmla="*/ 351 h 541"/>
                  <a:gd name="T2" fmla="*/ 435 w 451"/>
                  <a:gd name="T3" fmla="*/ 412 h 541"/>
                  <a:gd name="T4" fmla="*/ 405 w 451"/>
                  <a:gd name="T5" fmla="*/ 462 h 541"/>
                  <a:gd name="T6" fmla="*/ 379 w 451"/>
                  <a:gd name="T7" fmla="*/ 490 h 541"/>
                  <a:gd name="T8" fmla="*/ 332 w 451"/>
                  <a:gd name="T9" fmla="*/ 522 h 541"/>
                  <a:gd name="T10" fmla="*/ 276 w 451"/>
                  <a:gd name="T11" fmla="*/ 538 h 541"/>
                  <a:gd name="T12" fmla="*/ 236 w 451"/>
                  <a:gd name="T13" fmla="*/ 541 h 541"/>
                  <a:gd name="T14" fmla="*/ 163 w 451"/>
                  <a:gd name="T15" fmla="*/ 531 h 541"/>
                  <a:gd name="T16" fmla="*/ 100 w 451"/>
                  <a:gd name="T17" fmla="*/ 501 h 541"/>
                  <a:gd name="T18" fmla="*/ 65 w 451"/>
                  <a:gd name="T19" fmla="*/ 471 h 541"/>
                  <a:gd name="T20" fmla="*/ 27 w 451"/>
                  <a:gd name="T21" fmla="*/ 410 h 541"/>
                  <a:gd name="T22" fmla="*/ 6 w 451"/>
                  <a:gd name="T23" fmla="*/ 333 h 541"/>
                  <a:gd name="T24" fmla="*/ 0 w 451"/>
                  <a:gd name="T25" fmla="*/ 272 h 541"/>
                  <a:gd name="T26" fmla="*/ 16 w 451"/>
                  <a:gd name="T27" fmla="*/ 159 h 541"/>
                  <a:gd name="T28" fmla="*/ 35 w 451"/>
                  <a:gd name="T29" fmla="*/ 110 h 541"/>
                  <a:gd name="T30" fmla="*/ 63 w 451"/>
                  <a:gd name="T31" fmla="*/ 72 h 541"/>
                  <a:gd name="T32" fmla="*/ 100 w 451"/>
                  <a:gd name="T33" fmla="*/ 40 h 541"/>
                  <a:gd name="T34" fmla="*/ 142 w 451"/>
                  <a:gd name="T35" fmla="*/ 18 h 541"/>
                  <a:gd name="T36" fmla="*/ 236 w 451"/>
                  <a:gd name="T37" fmla="*/ 0 h 541"/>
                  <a:gd name="T38" fmla="*/ 276 w 451"/>
                  <a:gd name="T39" fmla="*/ 4 h 541"/>
                  <a:gd name="T40" fmla="*/ 330 w 451"/>
                  <a:gd name="T41" fmla="*/ 18 h 541"/>
                  <a:gd name="T42" fmla="*/ 374 w 451"/>
                  <a:gd name="T43" fmla="*/ 44 h 541"/>
                  <a:gd name="T44" fmla="*/ 398 w 451"/>
                  <a:gd name="T45" fmla="*/ 66 h 541"/>
                  <a:gd name="T46" fmla="*/ 426 w 451"/>
                  <a:gd name="T47" fmla="*/ 110 h 541"/>
                  <a:gd name="T48" fmla="*/ 444 w 451"/>
                  <a:gd name="T49" fmla="*/ 164 h 541"/>
                  <a:gd name="T50" fmla="*/ 351 w 451"/>
                  <a:gd name="T51" fmla="*/ 152 h 541"/>
                  <a:gd name="T52" fmla="*/ 315 w 451"/>
                  <a:gd name="T53" fmla="*/ 98 h 541"/>
                  <a:gd name="T54" fmla="*/ 281 w 451"/>
                  <a:gd name="T55" fmla="*/ 79 h 541"/>
                  <a:gd name="T56" fmla="*/ 239 w 451"/>
                  <a:gd name="T57" fmla="*/ 72 h 541"/>
                  <a:gd name="T58" fmla="*/ 194 w 451"/>
                  <a:gd name="T59" fmla="*/ 79 h 541"/>
                  <a:gd name="T60" fmla="*/ 154 w 451"/>
                  <a:gd name="T61" fmla="*/ 100 h 541"/>
                  <a:gd name="T62" fmla="*/ 133 w 451"/>
                  <a:gd name="T63" fmla="*/ 120 h 541"/>
                  <a:gd name="T64" fmla="*/ 107 w 451"/>
                  <a:gd name="T65" fmla="*/ 162 h 541"/>
                  <a:gd name="T66" fmla="*/ 93 w 451"/>
                  <a:gd name="T67" fmla="*/ 222 h 541"/>
                  <a:gd name="T68" fmla="*/ 91 w 451"/>
                  <a:gd name="T69" fmla="*/ 271 h 541"/>
                  <a:gd name="T70" fmla="*/ 96 w 451"/>
                  <a:gd name="T71" fmla="*/ 340 h 541"/>
                  <a:gd name="T72" fmla="*/ 114 w 451"/>
                  <a:gd name="T73" fmla="*/ 394 h 541"/>
                  <a:gd name="T74" fmla="*/ 131 w 451"/>
                  <a:gd name="T75" fmla="*/ 421 h 541"/>
                  <a:gd name="T76" fmla="*/ 164 w 451"/>
                  <a:gd name="T77" fmla="*/ 450 h 541"/>
                  <a:gd name="T78" fmla="*/ 205 w 451"/>
                  <a:gd name="T79" fmla="*/ 466 h 541"/>
                  <a:gd name="T80" fmla="*/ 236 w 451"/>
                  <a:gd name="T81" fmla="*/ 469 h 541"/>
                  <a:gd name="T82" fmla="*/ 283 w 451"/>
                  <a:gd name="T83" fmla="*/ 461 h 541"/>
                  <a:gd name="T84" fmla="*/ 313 w 451"/>
                  <a:gd name="T85" fmla="*/ 445 h 541"/>
                  <a:gd name="T86" fmla="*/ 330 w 451"/>
                  <a:gd name="T87" fmla="*/ 429 h 541"/>
                  <a:gd name="T88" fmla="*/ 349 w 451"/>
                  <a:gd name="T89" fmla="*/ 396 h 541"/>
                  <a:gd name="T90" fmla="*/ 365 w 451"/>
                  <a:gd name="T91" fmla="*/ 34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541">
                    <a:moveTo>
                      <a:pt x="365" y="340"/>
                    </a:moveTo>
                    <a:lnTo>
                      <a:pt x="451" y="351"/>
                    </a:lnTo>
                    <a:lnTo>
                      <a:pt x="451" y="351"/>
                    </a:lnTo>
                    <a:lnTo>
                      <a:pt x="447" y="372"/>
                    </a:lnTo>
                    <a:lnTo>
                      <a:pt x="442" y="393"/>
                    </a:lnTo>
                    <a:lnTo>
                      <a:pt x="435" y="412"/>
                    </a:lnTo>
                    <a:lnTo>
                      <a:pt x="426" y="431"/>
                    </a:lnTo>
                    <a:lnTo>
                      <a:pt x="416" y="447"/>
                    </a:lnTo>
                    <a:lnTo>
                      <a:pt x="405" y="462"/>
                    </a:lnTo>
                    <a:lnTo>
                      <a:pt x="393" y="476"/>
                    </a:lnTo>
                    <a:lnTo>
                      <a:pt x="379" y="490"/>
                    </a:lnTo>
                    <a:lnTo>
                      <a:pt x="379" y="490"/>
                    </a:lnTo>
                    <a:lnTo>
                      <a:pt x="363" y="503"/>
                    </a:lnTo>
                    <a:lnTo>
                      <a:pt x="348" y="513"/>
                    </a:lnTo>
                    <a:lnTo>
                      <a:pt x="332" y="522"/>
                    </a:lnTo>
                    <a:lnTo>
                      <a:pt x="315" y="529"/>
                    </a:lnTo>
                    <a:lnTo>
                      <a:pt x="295" y="534"/>
                    </a:lnTo>
                    <a:lnTo>
                      <a:pt x="276" y="538"/>
                    </a:lnTo>
                    <a:lnTo>
                      <a:pt x="257" y="539"/>
                    </a:lnTo>
                    <a:lnTo>
                      <a:pt x="236" y="541"/>
                    </a:lnTo>
                    <a:lnTo>
                      <a:pt x="236" y="541"/>
                    </a:lnTo>
                    <a:lnTo>
                      <a:pt x="210" y="539"/>
                    </a:lnTo>
                    <a:lnTo>
                      <a:pt x="185" y="536"/>
                    </a:lnTo>
                    <a:lnTo>
                      <a:pt x="163" y="531"/>
                    </a:lnTo>
                    <a:lnTo>
                      <a:pt x="140" y="524"/>
                    </a:lnTo>
                    <a:lnTo>
                      <a:pt x="119" y="513"/>
                    </a:lnTo>
                    <a:lnTo>
                      <a:pt x="100" y="501"/>
                    </a:lnTo>
                    <a:lnTo>
                      <a:pt x="82" y="487"/>
                    </a:lnTo>
                    <a:lnTo>
                      <a:pt x="65" y="471"/>
                    </a:lnTo>
                    <a:lnTo>
                      <a:pt x="65" y="471"/>
                    </a:lnTo>
                    <a:lnTo>
                      <a:pt x="51" y="454"/>
                    </a:lnTo>
                    <a:lnTo>
                      <a:pt x="37" y="433"/>
                    </a:lnTo>
                    <a:lnTo>
                      <a:pt x="27" y="410"/>
                    </a:lnTo>
                    <a:lnTo>
                      <a:pt x="18" y="387"/>
                    </a:lnTo>
                    <a:lnTo>
                      <a:pt x="9" y="361"/>
                    </a:lnTo>
                    <a:lnTo>
                      <a:pt x="6" y="333"/>
                    </a:lnTo>
                    <a:lnTo>
                      <a:pt x="2" y="304"/>
                    </a:lnTo>
                    <a:lnTo>
                      <a:pt x="0" y="272"/>
                    </a:lnTo>
                    <a:lnTo>
                      <a:pt x="0" y="272"/>
                    </a:lnTo>
                    <a:lnTo>
                      <a:pt x="2" y="232"/>
                    </a:lnTo>
                    <a:lnTo>
                      <a:pt x="7" y="194"/>
                    </a:lnTo>
                    <a:lnTo>
                      <a:pt x="16" y="159"/>
                    </a:lnTo>
                    <a:lnTo>
                      <a:pt x="28" y="126"/>
                    </a:lnTo>
                    <a:lnTo>
                      <a:pt x="28" y="126"/>
                    </a:lnTo>
                    <a:lnTo>
                      <a:pt x="35" y="110"/>
                    </a:lnTo>
                    <a:lnTo>
                      <a:pt x="44" y="96"/>
                    </a:lnTo>
                    <a:lnTo>
                      <a:pt x="53" y="84"/>
                    </a:lnTo>
                    <a:lnTo>
                      <a:pt x="63" y="72"/>
                    </a:lnTo>
                    <a:lnTo>
                      <a:pt x="75" y="59"/>
                    </a:lnTo>
                    <a:lnTo>
                      <a:pt x="86" y="49"/>
                    </a:lnTo>
                    <a:lnTo>
                      <a:pt x="100" y="40"/>
                    </a:lnTo>
                    <a:lnTo>
                      <a:pt x="114" y="31"/>
                    </a:lnTo>
                    <a:lnTo>
                      <a:pt x="114" y="31"/>
                    </a:lnTo>
                    <a:lnTo>
                      <a:pt x="142" y="18"/>
                    </a:lnTo>
                    <a:lnTo>
                      <a:pt x="173" y="9"/>
                    </a:lnTo>
                    <a:lnTo>
                      <a:pt x="205" y="2"/>
                    </a:lnTo>
                    <a:lnTo>
                      <a:pt x="236" y="0"/>
                    </a:lnTo>
                    <a:lnTo>
                      <a:pt x="236" y="0"/>
                    </a:lnTo>
                    <a:lnTo>
                      <a:pt x="257" y="2"/>
                    </a:lnTo>
                    <a:lnTo>
                      <a:pt x="276" y="4"/>
                    </a:lnTo>
                    <a:lnTo>
                      <a:pt x="295" y="7"/>
                    </a:lnTo>
                    <a:lnTo>
                      <a:pt x="313" y="11"/>
                    </a:lnTo>
                    <a:lnTo>
                      <a:pt x="330" y="18"/>
                    </a:lnTo>
                    <a:lnTo>
                      <a:pt x="346" y="25"/>
                    </a:lnTo>
                    <a:lnTo>
                      <a:pt x="360" y="33"/>
                    </a:lnTo>
                    <a:lnTo>
                      <a:pt x="374" y="44"/>
                    </a:lnTo>
                    <a:lnTo>
                      <a:pt x="374" y="44"/>
                    </a:lnTo>
                    <a:lnTo>
                      <a:pt x="388" y="54"/>
                    </a:lnTo>
                    <a:lnTo>
                      <a:pt x="398" y="66"/>
                    </a:lnTo>
                    <a:lnTo>
                      <a:pt x="409" y="80"/>
                    </a:lnTo>
                    <a:lnTo>
                      <a:pt x="417" y="94"/>
                    </a:lnTo>
                    <a:lnTo>
                      <a:pt x="426" y="110"/>
                    </a:lnTo>
                    <a:lnTo>
                      <a:pt x="433" y="127"/>
                    </a:lnTo>
                    <a:lnTo>
                      <a:pt x="438" y="145"/>
                    </a:lnTo>
                    <a:lnTo>
                      <a:pt x="444" y="164"/>
                    </a:lnTo>
                    <a:lnTo>
                      <a:pt x="358" y="176"/>
                    </a:lnTo>
                    <a:lnTo>
                      <a:pt x="358" y="176"/>
                    </a:lnTo>
                    <a:lnTo>
                      <a:pt x="351" y="152"/>
                    </a:lnTo>
                    <a:lnTo>
                      <a:pt x="341" y="131"/>
                    </a:lnTo>
                    <a:lnTo>
                      <a:pt x="328" y="113"/>
                    </a:lnTo>
                    <a:lnTo>
                      <a:pt x="315" y="98"/>
                    </a:lnTo>
                    <a:lnTo>
                      <a:pt x="315" y="98"/>
                    </a:lnTo>
                    <a:lnTo>
                      <a:pt x="299" y="87"/>
                    </a:lnTo>
                    <a:lnTo>
                      <a:pt x="281" y="79"/>
                    </a:lnTo>
                    <a:lnTo>
                      <a:pt x="260" y="73"/>
                    </a:lnTo>
                    <a:lnTo>
                      <a:pt x="239" y="72"/>
                    </a:lnTo>
                    <a:lnTo>
                      <a:pt x="239" y="72"/>
                    </a:lnTo>
                    <a:lnTo>
                      <a:pt x="224" y="73"/>
                    </a:lnTo>
                    <a:lnTo>
                      <a:pt x="208" y="75"/>
                    </a:lnTo>
                    <a:lnTo>
                      <a:pt x="194" y="79"/>
                    </a:lnTo>
                    <a:lnTo>
                      <a:pt x="180" y="84"/>
                    </a:lnTo>
                    <a:lnTo>
                      <a:pt x="166" y="91"/>
                    </a:lnTo>
                    <a:lnTo>
                      <a:pt x="154" y="100"/>
                    </a:lnTo>
                    <a:lnTo>
                      <a:pt x="144" y="108"/>
                    </a:lnTo>
                    <a:lnTo>
                      <a:pt x="133" y="120"/>
                    </a:lnTo>
                    <a:lnTo>
                      <a:pt x="133" y="120"/>
                    </a:lnTo>
                    <a:lnTo>
                      <a:pt x="123" y="133"/>
                    </a:lnTo>
                    <a:lnTo>
                      <a:pt x="114" y="147"/>
                    </a:lnTo>
                    <a:lnTo>
                      <a:pt x="107" y="162"/>
                    </a:lnTo>
                    <a:lnTo>
                      <a:pt x="102" y="182"/>
                    </a:lnTo>
                    <a:lnTo>
                      <a:pt x="96" y="201"/>
                    </a:lnTo>
                    <a:lnTo>
                      <a:pt x="93" y="222"/>
                    </a:lnTo>
                    <a:lnTo>
                      <a:pt x="91" y="244"/>
                    </a:lnTo>
                    <a:lnTo>
                      <a:pt x="91" y="271"/>
                    </a:lnTo>
                    <a:lnTo>
                      <a:pt x="91" y="271"/>
                    </a:lnTo>
                    <a:lnTo>
                      <a:pt x="91" y="295"/>
                    </a:lnTo>
                    <a:lnTo>
                      <a:pt x="93" y="319"/>
                    </a:lnTo>
                    <a:lnTo>
                      <a:pt x="96" y="340"/>
                    </a:lnTo>
                    <a:lnTo>
                      <a:pt x="102" y="360"/>
                    </a:lnTo>
                    <a:lnTo>
                      <a:pt x="107" y="379"/>
                    </a:lnTo>
                    <a:lnTo>
                      <a:pt x="114" y="394"/>
                    </a:lnTo>
                    <a:lnTo>
                      <a:pt x="121" y="408"/>
                    </a:lnTo>
                    <a:lnTo>
                      <a:pt x="131" y="421"/>
                    </a:lnTo>
                    <a:lnTo>
                      <a:pt x="131" y="421"/>
                    </a:lnTo>
                    <a:lnTo>
                      <a:pt x="142" y="433"/>
                    </a:lnTo>
                    <a:lnTo>
                      <a:pt x="152" y="442"/>
                    </a:lnTo>
                    <a:lnTo>
                      <a:pt x="164" y="450"/>
                    </a:lnTo>
                    <a:lnTo>
                      <a:pt x="177" y="457"/>
                    </a:lnTo>
                    <a:lnTo>
                      <a:pt x="191" y="462"/>
                    </a:lnTo>
                    <a:lnTo>
                      <a:pt x="205" y="466"/>
                    </a:lnTo>
                    <a:lnTo>
                      <a:pt x="220" y="468"/>
                    </a:lnTo>
                    <a:lnTo>
                      <a:pt x="236" y="469"/>
                    </a:lnTo>
                    <a:lnTo>
                      <a:pt x="236" y="469"/>
                    </a:lnTo>
                    <a:lnTo>
                      <a:pt x="260" y="466"/>
                    </a:lnTo>
                    <a:lnTo>
                      <a:pt x="271" y="464"/>
                    </a:lnTo>
                    <a:lnTo>
                      <a:pt x="283" y="461"/>
                    </a:lnTo>
                    <a:lnTo>
                      <a:pt x="294" y="455"/>
                    </a:lnTo>
                    <a:lnTo>
                      <a:pt x="302" y="450"/>
                    </a:lnTo>
                    <a:lnTo>
                      <a:pt x="313" y="445"/>
                    </a:lnTo>
                    <a:lnTo>
                      <a:pt x="321" y="436"/>
                    </a:lnTo>
                    <a:lnTo>
                      <a:pt x="321" y="436"/>
                    </a:lnTo>
                    <a:lnTo>
                      <a:pt x="330" y="429"/>
                    </a:lnTo>
                    <a:lnTo>
                      <a:pt x="337" y="419"/>
                    </a:lnTo>
                    <a:lnTo>
                      <a:pt x="344" y="408"/>
                    </a:lnTo>
                    <a:lnTo>
                      <a:pt x="349" y="396"/>
                    </a:lnTo>
                    <a:lnTo>
                      <a:pt x="355" y="384"/>
                    </a:lnTo>
                    <a:lnTo>
                      <a:pt x="358" y="370"/>
                    </a:lnTo>
                    <a:lnTo>
                      <a:pt x="365" y="340"/>
                    </a:lnTo>
                    <a:lnTo>
                      <a:pt x="365" y="3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63" name="Freeform 89"/>
              <p:cNvSpPr>
                <a:spLocks/>
              </p:cNvSpPr>
              <p:nvPr/>
            </p:nvSpPr>
            <p:spPr bwMode="auto">
              <a:xfrm>
                <a:off x="-2973388" y="628650"/>
                <a:ext cx="200025" cy="558800"/>
              </a:xfrm>
              <a:custGeom>
                <a:avLst/>
                <a:gdLst>
                  <a:gd name="T0" fmla="*/ 240 w 253"/>
                  <a:gd name="T1" fmla="*/ 619 h 705"/>
                  <a:gd name="T2" fmla="*/ 253 w 253"/>
                  <a:gd name="T3" fmla="*/ 698 h 705"/>
                  <a:gd name="T4" fmla="*/ 253 w 253"/>
                  <a:gd name="T5" fmla="*/ 698 h 705"/>
                  <a:gd name="T6" fmla="*/ 218 w 253"/>
                  <a:gd name="T7" fmla="*/ 703 h 705"/>
                  <a:gd name="T8" fmla="*/ 186 w 253"/>
                  <a:gd name="T9" fmla="*/ 705 h 705"/>
                  <a:gd name="T10" fmla="*/ 186 w 253"/>
                  <a:gd name="T11" fmla="*/ 705 h 705"/>
                  <a:gd name="T12" fmla="*/ 164 w 253"/>
                  <a:gd name="T13" fmla="*/ 705 h 705"/>
                  <a:gd name="T14" fmla="*/ 144 w 253"/>
                  <a:gd name="T15" fmla="*/ 701 h 705"/>
                  <a:gd name="T16" fmla="*/ 127 w 253"/>
                  <a:gd name="T17" fmla="*/ 696 h 705"/>
                  <a:gd name="T18" fmla="*/ 113 w 253"/>
                  <a:gd name="T19" fmla="*/ 689 h 705"/>
                  <a:gd name="T20" fmla="*/ 113 w 253"/>
                  <a:gd name="T21" fmla="*/ 689 h 705"/>
                  <a:gd name="T22" fmla="*/ 101 w 253"/>
                  <a:gd name="T23" fmla="*/ 682 h 705"/>
                  <a:gd name="T24" fmla="*/ 90 w 253"/>
                  <a:gd name="T25" fmla="*/ 672 h 705"/>
                  <a:gd name="T26" fmla="*/ 82 w 253"/>
                  <a:gd name="T27" fmla="*/ 661 h 705"/>
                  <a:gd name="T28" fmla="*/ 75 w 253"/>
                  <a:gd name="T29" fmla="*/ 651 h 705"/>
                  <a:gd name="T30" fmla="*/ 75 w 253"/>
                  <a:gd name="T31" fmla="*/ 651 h 705"/>
                  <a:gd name="T32" fmla="*/ 71 w 253"/>
                  <a:gd name="T33" fmla="*/ 635 h 705"/>
                  <a:gd name="T34" fmla="*/ 68 w 253"/>
                  <a:gd name="T35" fmla="*/ 612 h 705"/>
                  <a:gd name="T36" fmla="*/ 66 w 253"/>
                  <a:gd name="T37" fmla="*/ 583 h 705"/>
                  <a:gd name="T38" fmla="*/ 64 w 253"/>
                  <a:gd name="T39" fmla="*/ 546 h 705"/>
                  <a:gd name="T40" fmla="*/ 64 w 253"/>
                  <a:gd name="T41" fmla="*/ 249 h 705"/>
                  <a:gd name="T42" fmla="*/ 0 w 253"/>
                  <a:gd name="T43" fmla="*/ 249 h 705"/>
                  <a:gd name="T44" fmla="*/ 0 w 253"/>
                  <a:gd name="T45" fmla="*/ 181 h 705"/>
                  <a:gd name="T46" fmla="*/ 64 w 253"/>
                  <a:gd name="T47" fmla="*/ 181 h 705"/>
                  <a:gd name="T48" fmla="*/ 64 w 253"/>
                  <a:gd name="T49" fmla="*/ 52 h 705"/>
                  <a:gd name="T50" fmla="*/ 151 w 253"/>
                  <a:gd name="T51" fmla="*/ 0 h 705"/>
                  <a:gd name="T52" fmla="*/ 151 w 253"/>
                  <a:gd name="T53" fmla="*/ 181 h 705"/>
                  <a:gd name="T54" fmla="*/ 240 w 253"/>
                  <a:gd name="T55" fmla="*/ 181 h 705"/>
                  <a:gd name="T56" fmla="*/ 240 w 253"/>
                  <a:gd name="T57" fmla="*/ 249 h 705"/>
                  <a:gd name="T58" fmla="*/ 151 w 253"/>
                  <a:gd name="T59" fmla="*/ 249 h 705"/>
                  <a:gd name="T60" fmla="*/ 151 w 253"/>
                  <a:gd name="T61" fmla="*/ 551 h 705"/>
                  <a:gd name="T62" fmla="*/ 151 w 253"/>
                  <a:gd name="T63" fmla="*/ 551 h 705"/>
                  <a:gd name="T64" fmla="*/ 153 w 253"/>
                  <a:gd name="T65" fmla="*/ 583 h 705"/>
                  <a:gd name="T66" fmla="*/ 155 w 253"/>
                  <a:gd name="T67" fmla="*/ 593 h 705"/>
                  <a:gd name="T68" fmla="*/ 157 w 253"/>
                  <a:gd name="T69" fmla="*/ 600 h 705"/>
                  <a:gd name="T70" fmla="*/ 157 w 253"/>
                  <a:gd name="T71" fmla="*/ 600 h 705"/>
                  <a:gd name="T72" fmla="*/ 162 w 253"/>
                  <a:gd name="T73" fmla="*/ 609 h 705"/>
                  <a:gd name="T74" fmla="*/ 172 w 253"/>
                  <a:gd name="T75" fmla="*/ 618 h 705"/>
                  <a:gd name="T76" fmla="*/ 172 w 253"/>
                  <a:gd name="T77" fmla="*/ 618 h 705"/>
                  <a:gd name="T78" fmla="*/ 178 w 253"/>
                  <a:gd name="T79" fmla="*/ 619 h 705"/>
                  <a:gd name="T80" fmla="*/ 185 w 253"/>
                  <a:gd name="T81" fmla="*/ 621 h 705"/>
                  <a:gd name="T82" fmla="*/ 202 w 253"/>
                  <a:gd name="T83" fmla="*/ 623 h 705"/>
                  <a:gd name="T84" fmla="*/ 202 w 253"/>
                  <a:gd name="T85" fmla="*/ 623 h 705"/>
                  <a:gd name="T86" fmla="*/ 218 w 253"/>
                  <a:gd name="T87" fmla="*/ 623 h 705"/>
                  <a:gd name="T88" fmla="*/ 240 w 253"/>
                  <a:gd name="T89" fmla="*/ 619 h 705"/>
                  <a:gd name="T90" fmla="*/ 240 w 253"/>
                  <a:gd name="T91" fmla="*/ 619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3" h="705">
                    <a:moveTo>
                      <a:pt x="240" y="619"/>
                    </a:moveTo>
                    <a:lnTo>
                      <a:pt x="253" y="698"/>
                    </a:lnTo>
                    <a:lnTo>
                      <a:pt x="253" y="698"/>
                    </a:lnTo>
                    <a:lnTo>
                      <a:pt x="218" y="703"/>
                    </a:lnTo>
                    <a:lnTo>
                      <a:pt x="186" y="705"/>
                    </a:lnTo>
                    <a:lnTo>
                      <a:pt x="186" y="705"/>
                    </a:lnTo>
                    <a:lnTo>
                      <a:pt x="164" y="705"/>
                    </a:lnTo>
                    <a:lnTo>
                      <a:pt x="144" y="701"/>
                    </a:lnTo>
                    <a:lnTo>
                      <a:pt x="127" y="696"/>
                    </a:lnTo>
                    <a:lnTo>
                      <a:pt x="113" y="689"/>
                    </a:lnTo>
                    <a:lnTo>
                      <a:pt x="113" y="689"/>
                    </a:lnTo>
                    <a:lnTo>
                      <a:pt x="101" y="682"/>
                    </a:lnTo>
                    <a:lnTo>
                      <a:pt x="90" y="672"/>
                    </a:lnTo>
                    <a:lnTo>
                      <a:pt x="82" y="661"/>
                    </a:lnTo>
                    <a:lnTo>
                      <a:pt x="75" y="651"/>
                    </a:lnTo>
                    <a:lnTo>
                      <a:pt x="75" y="651"/>
                    </a:lnTo>
                    <a:lnTo>
                      <a:pt x="71" y="635"/>
                    </a:lnTo>
                    <a:lnTo>
                      <a:pt x="68" y="612"/>
                    </a:lnTo>
                    <a:lnTo>
                      <a:pt x="66" y="583"/>
                    </a:lnTo>
                    <a:lnTo>
                      <a:pt x="64" y="546"/>
                    </a:lnTo>
                    <a:lnTo>
                      <a:pt x="64" y="249"/>
                    </a:lnTo>
                    <a:lnTo>
                      <a:pt x="0" y="249"/>
                    </a:lnTo>
                    <a:lnTo>
                      <a:pt x="0" y="181"/>
                    </a:lnTo>
                    <a:lnTo>
                      <a:pt x="64" y="181"/>
                    </a:lnTo>
                    <a:lnTo>
                      <a:pt x="64" y="52"/>
                    </a:lnTo>
                    <a:lnTo>
                      <a:pt x="151" y="0"/>
                    </a:lnTo>
                    <a:lnTo>
                      <a:pt x="151" y="181"/>
                    </a:lnTo>
                    <a:lnTo>
                      <a:pt x="240" y="181"/>
                    </a:lnTo>
                    <a:lnTo>
                      <a:pt x="240" y="249"/>
                    </a:lnTo>
                    <a:lnTo>
                      <a:pt x="151" y="249"/>
                    </a:lnTo>
                    <a:lnTo>
                      <a:pt x="151" y="551"/>
                    </a:lnTo>
                    <a:lnTo>
                      <a:pt x="151" y="551"/>
                    </a:lnTo>
                    <a:lnTo>
                      <a:pt x="153" y="583"/>
                    </a:lnTo>
                    <a:lnTo>
                      <a:pt x="155" y="593"/>
                    </a:lnTo>
                    <a:lnTo>
                      <a:pt x="157" y="600"/>
                    </a:lnTo>
                    <a:lnTo>
                      <a:pt x="157" y="600"/>
                    </a:lnTo>
                    <a:lnTo>
                      <a:pt x="162" y="609"/>
                    </a:lnTo>
                    <a:lnTo>
                      <a:pt x="172" y="618"/>
                    </a:lnTo>
                    <a:lnTo>
                      <a:pt x="172" y="618"/>
                    </a:lnTo>
                    <a:lnTo>
                      <a:pt x="178" y="619"/>
                    </a:lnTo>
                    <a:lnTo>
                      <a:pt x="185" y="621"/>
                    </a:lnTo>
                    <a:lnTo>
                      <a:pt x="202" y="623"/>
                    </a:lnTo>
                    <a:lnTo>
                      <a:pt x="202" y="623"/>
                    </a:lnTo>
                    <a:lnTo>
                      <a:pt x="218" y="623"/>
                    </a:lnTo>
                    <a:lnTo>
                      <a:pt x="240" y="619"/>
                    </a:lnTo>
                    <a:lnTo>
                      <a:pt x="240" y="6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64" name="Freeform 90"/>
              <p:cNvSpPr>
                <a:spLocks noEditPoints="1"/>
              </p:cNvSpPr>
              <p:nvPr/>
            </p:nvSpPr>
            <p:spPr bwMode="auto">
              <a:xfrm>
                <a:off x="-2730500" y="615950"/>
                <a:ext cx="71438" cy="566738"/>
              </a:xfrm>
              <a:custGeom>
                <a:avLst/>
                <a:gdLst>
                  <a:gd name="T0" fmla="*/ 0 w 89"/>
                  <a:gd name="T1" fmla="*/ 101 h 714"/>
                  <a:gd name="T2" fmla="*/ 0 w 89"/>
                  <a:gd name="T3" fmla="*/ 0 h 714"/>
                  <a:gd name="T4" fmla="*/ 89 w 89"/>
                  <a:gd name="T5" fmla="*/ 0 h 714"/>
                  <a:gd name="T6" fmla="*/ 89 w 89"/>
                  <a:gd name="T7" fmla="*/ 101 h 714"/>
                  <a:gd name="T8" fmla="*/ 0 w 89"/>
                  <a:gd name="T9" fmla="*/ 101 h 714"/>
                  <a:gd name="T10" fmla="*/ 0 w 89"/>
                  <a:gd name="T11" fmla="*/ 714 h 714"/>
                  <a:gd name="T12" fmla="*/ 0 w 89"/>
                  <a:gd name="T13" fmla="*/ 197 h 714"/>
                  <a:gd name="T14" fmla="*/ 89 w 89"/>
                  <a:gd name="T15" fmla="*/ 197 h 714"/>
                  <a:gd name="T16" fmla="*/ 89 w 89"/>
                  <a:gd name="T17" fmla="*/ 714 h 714"/>
                  <a:gd name="T18" fmla="*/ 0 w 89"/>
                  <a:gd name="T1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714">
                    <a:moveTo>
                      <a:pt x="0" y="101"/>
                    </a:moveTo>
                    <a:lnTo>
                      <a:pt x="0" y="0"/>
                    </a:lnTo>
                    <a:lnTo>
                      <a:pt x="89" y="0"/>
                    </a:lnTo>
                    <a:lnTo>
                      <a:pt x="89" y="101"/>
                    </a:lnTo>
                    <a:lnTo>
                      <a:pt x="0" y="101"/>
                    </a:lnTo>
                    <a:close/>
                    <a:moveTo>
                      <a:pt x="0" y="714"/>
                    </a:moveTo>
                    <a:lnTo>
                      <a:pt x="0" y="197"/>
                    </a:lnTo>
                    <a:lnTo>
                      <a:pt x="89" y="197"/>
                    </a:lnTo>
                    <a:lnTo>
                      <a:pt x="89" y="714"/>
                    </a:lnTo>
                    <a:lnTo>
                      <a:pt x="0" y="7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65" name="Freeform 91"/>
              <p:cNvSpPr>
                <a:spLocks noEditPoints="1"/>
              </p:cNvSpPr>
              <p:nvPr/>
            </p:nvSpPr>
            <p:spPr bwMode="auto">
              <a:xfrm>
                <a:off x="-2593975" y="763588"/>
                <a:ext cx="384175" cy="428625"/>
              </a:xfrm>
              <a:custGeom>
                <a:avLst/>
                <a:gdLst>
                  <a:gd name="T0" fmla="*/ 0 w 483"/>
                  <a:gd name="T1" fmla="*/ 236 h 541"/>
                  <a:gd name="T2" fmla="*/ 19 w 483"/>
                  <a:gd name="T3" fmla="*/ 145 h 541"/>
                  <a:gd name="T4" fmla="*/ 61 w 483"/>
                  <a:gd name="T5" fmla="*/ 77 h 541"/>
                  <a:gd name="T6" fmla="*/ 96 w 483"/>
                  <a:gd name="T7" fmla="*/ 44 h 541"/>
                  <a:gd name="T8" fmla="*/ 153 w 483"/>
                  <a:gd name="T9" fmla="*/ 14 h 541"/>
                  <a:gd name="T10" fmla="*/ 218 w 483"/>
                  <a:gd name="T11" fmla="*/ 2 h 541"/>
                  <a:gd name="T12" fmla="*/ 268 w 483"/>
                  <a:gd name="T13" fmla="*/ 2 h 541"/>
                  <a:gd name="T14" fmla="*/ 338 w 483"/>
                  <a:gd name="T15" fmla="*/ 18 h 541"/>
                  <a:gd name="T16" fmla="*/ 398 w 483"/>
                  <a:gd name="T17" fmla="*/ 54 h 541"/>
                  <a:gd name="T18" fmla="*/ 432 w 483"/>
                  <a:gd name="T19" fmla="*/ 89 h 541"/>
                  <a:gd name="T20" fmla="*/ 467 w 483"/>
                  <a:gd name="T21" fmla="*/ 154 h 541"/>
                  <a:gd name="T22" fmla="*/ 483 w 483"/>
                  <a:gd name="T23" fmla="*/ 234 h 541"/>
                  <a:gd name="T24" fmla="*/ 481 w 483"/>
                  <a:gd name="T25" fmla="*/ 311 h 541"/>
                  <a:gd name="T26" fmla="*/ 473 w 483"/>
                  <a:gd name="T27" fmla="*/ 372 h 541"/>
                  <a:gd name="T28" fmla="*/ 453 w 483"/>
                  <a:gd name="T29" fmla="*/ 421 h 541"/>
                  <a:gd name="T30" fmla="*/ 438 w 483"/>
                  <a:gd name="T31" fmla="*/ 447 h 541"/>
                  <a:gd name="T32" fmla="*/ 406 w 483"/>
                  <a:gd name="T33" fmla="*/ 482 h 541"/>
                  <a:gd name="T34" fmla="*/ 366 w 483"/>
                  <a:gd name="T35" fmla="*/ 510 h 541"/>
                  <a:gd name="T36" fmla="*/ 307 w 483"/>
                  <a:gd name="T37" fmla="*/ 532 h 541"/>
                  <a:gd name="T38" fmla="*/ 242 w 483"/>
                  <a:gd name="T39" fmla="*/ 541 h 541"/>
                  <a:gd name="T40" fmla="*/ 165 w 483"/>
                  <a:gd name="T41" fmla="*/ 531 h 541"/>
                  <a:gd name="T42" fmla="*/ 103 w 483"/>
                  <a:gd name="T43" fmla="*/ 501 h 541"/>
                  <a:gd name="T44" fmla="*/ 66 w 483"/>
                  <a:gd name="T45" fmla="*/ 471 h 541"/>
                  <a:gd name="T46" fmla="*/ 26 w 483"/>
                  <a:gd name="T47" fmla="*/ 410 h 541"/>
                  <a:gd name="T48" fmla="*/ 3 w 483"/>
                  <a:gd name="T49" fmla="*/ 332 h 541"/>
                  <a:gd name="T50" fmla="*/ 0 w 483"/>
                  <a:gd name="T51" fmla="*/ 271 h 541"/>
                  <a:gd name="T52" fmla="*/ 90 w 483"/>
                  <a:gd name="T53" fmla="*/ 295 h 541"/>
                  <a:gd name="T54" fmla="*/ 101 w 483"/>
                  <a:gd name="T55" fmla="*/ 358 h 541"/>
                  <a:gd name="T56" fmla="*/ 122 w 483"/>
                  <a:gd name="T57" fmla="*/ 407 h 541"/>
                  <a:gd name="T58" fmla="*/ 145 w 483"/>
                  <a:gd name="T59" fmla="*/ 431 h 541"/>
                  <a:gd name="T60" fmla="*/ 181 w 483"/>
                  <a:gd name="T61" fmla="*/ 455 h 541"/>
                  <a:gd name="T62" fmla="*/ 225 w 483"/>
                  <a:gd name="T63" fmla="*/ 468 h 541"/>
                  <a:gd name="T64" fmla="*/ 258 w 483"/>
                  <a:gd name="T65" fmla="*/ 468 h 541"/>
                  <a:gd name="T66" fmla="*/ 302 w 483"/>
                  <a:gd name="T67" fmla="*/ 455 h 541"/>
                  <a:gd name="T68" fmla="*/ 338 w 483"/>
                  <a:gd name="T69" fmla="*/ 431 h 541"/>
                  <a:gd name="T70" fmla="*/ 361 w 483"/>
                  <a:gd name="T71" fmla="*/ 407 h 541"/>
                  <a:gd name="T72" fmla="*/ 382 w 483"/>
                  <a:gd name="T73" fmla="*/ 356 h 541"/>
                  <a:gd name="T74" fmla="*/ 392 w 483"/>
                  <a:gd name="T75" fmla="*/ 291 h 541"/>
                  <a:gd name="T76" fmla="*/ 392 w 483"/>
                  <a:gd name="T77" fmla="*/ 244 h 541"/>
                  <a:gd name="T78" fmla="*/ 382 w 483"/>
                  <a:gd name="T79" fmla="*/ 183 h 541"/>
                  <a:gd name="T80" fmla="*/ 361 w 483"/>
                  <a:gd name="T81" fmla="*/ 136 h 541"/>
                  <a:gd name="T82" fmla="*/ 338 w 483"/>
                  <a:gd name="T83" fmla="*/ 110 h 541"/>
                  <a:gd name="T84" fmla="*/ 302 w 483"/>
                  <a:gd name="T85" fmla="*/ 86 h 541"/>
                  <a:gd name="T86" fmla="*/ 258 w 483"/>
                  <a:gd name="T87" fmla="*/ 73 h 541"/>
                  <a:gd name="T88" fmla="*/ 225 w 483"/>
                  <a:gd name="T89" fmla="*/ 73 h 541"/>
                  <a:gd name="T90" fmla="*/ 181 w 483"/>
                  <a:gd name="T91" fmla="*/ 86 h 541"/>
                  <a:gd name="T92" fmla="*/ 145 w 483"/>
                  <a:gd name="T93" fmla="*/ 110 h 541"/>
                  <a:gd name="T94" fmla="*/ 122 w 483"/>
                  <a:gd name="T95" fmla="*/ 134 h 541"/>
                  <a:gd name="T96" fmla="*/ 101 w 483"/>
                  <a:gd name="T97" fmla="*/ 183 h 541"/>
                  <a:gd name="T98" fmla="*/ 90 w 483"/>
                  <a:gd name="T99" fmla="*/ 246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3" h="541">
                    <a:moveTo>
                      <a:pt x="0" y="271"/>
                    </a:moveTo>
                    <a:lnTo>
                      <a:pt x="0" y="271"/>
                    </a:lnTo>
                    <a:lnTo>
                      <a:pt x="0" y="236"/>
                    </a:lnTo>
                    <a:lnTo>
                      <a:pt x="5" y="202"/>
                    </a:lnTo>
                    <a:lnTo>
                      <a:pt x="10" y="173"/>
                    </a:lnTo>
                    <a:lnTo>
                      <a:pt x="19" y="145"/>
                    </a:lnTo>
                    <a:lnTo>
                      <a:pt x="31" y="120"/>
                    </a:lnTo>
                    <a:lnTo>
                      <a:pt x="43" y="98"/>
                    </a:lnTo>
                    <a:lnTo>
                      <a:pt x="61" y="77"/>
                    </a:lnTo>
                    <a:lnTo>
                      <a:pt x="78" y="58"/>
                    </a:lnTo>
                    <a:lnTo>
                      <a:pt x="78" y="58"/>
                    </a:lnTo>
                    <a:lnTo>
                      <a:pt x="96" y="44"/>
                    </a:lnTo>
                    <a:lnTo>
                      <a:pt x="115" y="33"/>
                    </a:lnTo>
                    <a:lnTo>
                      <a:pt x="132" y="23"/>
                    </a:lnTo>
                    <a:lnTo>
                      <a:pt x="153" y="14"/>
                    </a:lnTo>
                    <a:lnTo>
                      <a:pt x="174" y="9"/>
                    </a:lnTo>
                    <a:lnTo>
                      <a:pt x="195" y="4"/>
                    </a:lnTo>
                    <a:lnTo>
                      <a:pt x="218" y="2"/>
                    </a:lnTo>
                    <a:lnTo>
                      <a:pt x="242" y="0"/>
                    </a:lnTo>
                    <a:lnTo>
                      <a:pt x="242" y="0"/>
                    </a:lnTo>
                    <a:lnTo>
                      <a:pt x="268" y="2"/>
                    </a:lnTo>
                    <a:lnTo>
                      <a:pt x="293" y="5"/>
                    </a:lnTo>
                    <a:lnTo>
                      <a:pt x="316" y="11"/>
                    </a:lnTo>
                    <a:lnTo>
                      <a:pt x="338" y="18"/>
                    </a:lnTo>
                    <a:lnTo>
                      <a:pt x="359" y="28"/>
                    </a:lnTo>
                    <a:lnTo>
                      <a:pt x="380" y="40"/>
                    </a:lnTo>
                    <a:lnTo>
                      <a:pt x="398" y="54"/>
                    </a:lnTo>
                    <a:lnTo>
                      <a:pt x="417" y="70"/>
                    </a:lnTo>
                    <a:lnTo>
                      <a:pt x="417" y="70"/>
                    </a:lnTo>
                    <a:lnTo>
                      <a:pt x="432" y="89"/>
                    </a:lnTo>
                    <a:lnTo>
                      <a:pt x="445" y="108"/>
                    </a:lnTo>
                    <a:lnTo>
                      <a:pt x="457" y="129"/>
                    </a:lnTo>
                    <a:lnTo>
                      <a:pt x="467" y="154"/>
                    </a:lnTo>
                    <a:lnTo>
                      <a:pt x="474" y="178"/>
                    </a:lnTo>
                    <a:lnTo>
                      <a:pt x="480" y="204"/>
                    </a:lnTo>
                    <a:lnTo>
                      <a:pt x="483" y="234"/>
                    </a:lnTo>
                    <a:lnTo>
                      <a:pt x="483" y="264"/>
                    </a:lnTo>
                    <a:lnTo>
                      <a:pt x="483" y="264"/>
                    </a:lnTo>
                    <a:lnTo>
                      <a:pt x="481" y="311"/>
                    </a:lnTo>
                    <a:lnTo>
                      <a:pt x="480" y="332"/>
                    </a:lnTo>
                    <a:lnTo>
                      <a:pt x="476" y="353"/>
                    </a:lnTo>
                    <a:lnTo>
                      <a:pt x="473" y="372"/>
                    </a:lnTo>
                    <a:lnTo>
                      <a:pt x="467" y="389"/>
                    </a:lnTo>
                    <a:lnTo>
                      <a:pt x="460" y="405"/>
                    </a:lnTo>
                    <a:lnTo>
                      <a:pt x="453" y="421"/>
                    </a:lnTo>
                    <a:lnTo>
                      <a:pt x="453" y="421"/>
                    </a:lnTo>
                    <a:lnTo>
                      <a:pt x="446" y="435"/>
                    </a:lnTo>
                    <a:lnTo>
                      <a:pt x="438" y="447"/>
                    </a:lnTo>
                    <a:lnTo>
                      <a:pt x="427" y="459"/>
                    </a:lnTo>
                    <a:lnTo>
                      <a:pt x="417" y="471"/>
                    </a:lnTo>
                    <a:lnTo>
                      <a:pt x="406" y="482"/>
                    </a:lnTo>
                    <a:lnTo>
                      <a:pt x="394" y="492"/>
                    </a:lnTo>
                    <a:lnTo>
                      <a:pt x="380" y="501"/>
                    </a:lnTo>
                    <a:lnTo>
                      <a:pt x="366" y="510"/>
                    </a:lnTo>
                    <a:lnTo>
                      <a:pt x="366" y="510"/>
                    </a:lnTo>
                    <a:lnTo>
                      <a:pt x="336" y="524"/>
                    </a:lnTo>
                    <a:lnTo>
                      <a:pt x="307" y="532"/>
                    </a:lnTo>
                    <a:lnTo>
                      <a:pt x="275" y="539"/>
                    </a:lnTo>
                    <a:lnTo>
                      <a:pt x="242" y="541"/>
                    </a:lnTo>
                    <a:lnTo>
                      <a:pt x="242" y="541"/>
                    </a:lnTo>
                    <a:lnTo>
                      <a:pt x="214" y="539"/>
                    </a:lnTo>
                    <a:lnTo>
                      <a:pt x="190" y="536"/>
                    </a:lnTo>
                    <a:lnTo>
                      <a:pt x="165" y="531"/>
                    </a:lnTo>
                    <a:lnTo>
                      <a:pt x="143" y="524"/>
                    </a:lnTo>
                    <a:lnTo>
                      <a:pt x="122" y="513"/>
                    </a:lnTo>
                    <a:lnTo>
                      <a:pt x="103" y="501"/>
                    </a:lnTo>
                    <a:lnTo>
                      <a:pt x="83" y="487"/>
                    </a:lnTo>
                    <a:lnTo>
                      <a:pt x="66" y="471"/>
                    </a:lnTo>
                    <a:lnTo>
                      <a:pt x="66" y="471"/>
                    </a:lnTo>
                    <a:lnTo>
                      <a:pt x="50" y="452"/>
                    </a:lnTo>
                    <a:lnTo>
                      <a:pt x="36" y="433"/>
                    </a:lnTo>
                    <a:lnTo>
                      <a:pt x="26" y="410"/>
                    </a:lnTo>
                    <a:lnTo>
                      <a:pt x="15" y="386"/>
                    </a:lnTo>
                    <a:lnTo>
                      <a:pt x="8" y="360"/>
                    </a:lnTo>
                    <a:lnTo>
                      <a:pt x="3" y="332"/>
                    </a:lnTo>
                    <a:lnTo>
                      <a:pt x="0" y="302"/>
                    </a:lnTo>
                    <a:lnTo>
                      <a:pt x="0" y="271"/>
                    </a:lnTo>
                    <a:lnTo>
                      <a:pt x="0" y="271"/>
                    </a:lnTo>
                    <a:close/>
                    <a:moveTo>
                      <a:pt x="89" y="271"/>
                    </a:moveTo>
                    <a:lnTo>
                      <a:pt x="89" y="271"/>
                    </a:lnTo>
                    <a:lnTo>
                      <a:pt x="90" y="295"/>
                    </a:lnTo>
                    <a:lnTo>
                      <a:pt x="92" y="318"/>
                    </a:lnTo>
                    <a:lnTo>
                      <a:pt x="96" y="339"/>
                    </a:lnTo>
                    <a:lnTo>
                      <a:pt x="101" y="358"/>
                    </a:lnTo>
                    <a:lnTo>
                      <a:pt x="106" y="375"/>
                    </a:lnTo>
                    <a:lnTo>
                      <a:pt x="113" y="391"/>
                    </a:lnTo>
                    <a:lnTo>
                      <a:pt x="122" y="407"/>
                    </a:lnTo>
                    <a:lnTo>
                      <a:pt x="132" y="419"/>
                    </a:lnTo>
                    <a:lnTo>
                      <a:pt x="132" y="419"/>
                    </a:lnTo>
                    <a:lnTo>
                      <a:pt x="145" y="431"/>
                    </a:lnTo>
                    <a:lnTo>
                      <a:pt x="155" y="442"/>
                    </a:lnTo>
                    <a:lnTo>
                      <a:pt x="169" y="449"/>
                    </a:lnTo>
                    <a:lnTo>
                      <a:pt x="181" y="455"/>
                    </a:lnTo>
                    <a:lnTo>
                      <a:pt x="195" y="462"/>
                    </a:lnTo>
                    <a:lnTo>
                      <a:pt x="211" y="466"/>
                    </a:lnTo>
                    <a:lnTo>
                      <a:pt x="225" y="468"/>
                    </a:lnTo>
                    <a:lnTo>
                      <a:pt x="242" y="469"/>
                    </a:lnTo>
                    <a:lnTo>
                      <a:pt x="242" y="469"/>
                    </a:lnTo>
                    <a:lnTo>
                      <a:pt x="258" y="468"/>
                    </a:lnTo>
                    <a:lnTo>
                      <a:pt x="274" y="466"/>
                    </a:lnTo>
                    <a:lnTo>
                      <a:pt x="288" y="462"/>
                    </a:lnTo>
                    <a:lnTo>
                      <a:pt x="302" y="455"/>
                    </a:lnTo>
                    <a:lnTo>
                      <a:pt x="314" y="449"/>
                    </a:lnTo>
                    <a:lnTo>
                      <a:pt x="328" y="442"/>
                    </a:lnTo>
                    <a:lnTo>
                      <a:pt x="338" y="431"/>
                    </a:lnTo>
                    <a:lnTo>
                      <a:pt x="350" y="419"/>
                    </a:lnTo>
                    <a:lnTo>
                      <a:pt x="350" y="419"/>
                    </a:lnTo>
                    <a:lnTo>
                      <a:pt x="361" y="407"/>
                    </a:lnTo>
                    <a:lnTo>
                      <a:pt x="370" y="391"/>
                    </a:lnTo>
                    <a:lnTo>
                      <a:pt x="377" y="375"/>
                    </a:lnTo>
                    <a:lnTo>
                      <a:pt x="382" y="356"/>
                    </a:lnTo>
                    <a:lnTo>
                      <a:pt x="387" y="337"/>
                    </a:lnTo>
                    <a:lnTo>
                      <a:pt x="391" y="316"/>
                    </a:lnTo>
                    <a:lnTo>
                      <a:pt x="392" y="291"/>
                    </a:lnTo>
                    <a:lnTo>
                      <a:pt x="394" y="267"/>
                    </a:lnTo>
                    <a:lnTo>
                      <a:pt x="394" y="267"/>
                    </a:lnTo>
                    <a:lnTo>
                      <a:pt x="392" y="244"/>
                    </a:lnTo>
                    <a:lnTo>
                      <a:pt x="391" y="222"/>
                    </a:lnTo>
                    <a:lnTo>
                      <a:pt x="387" y="202"/>
                    </a:lnTo>
                    <a:lnTo>
                      <a:pt x="382" y="183"/>
                    </a:lnTo>
                    <a:lnTo>
                      <a:pt x="377" y="166"/>
                    </a:lnTo>
                    <a:lnTo>
                      <a:pt x="370" y="150"/>
                    </a:lnTo>
                    <a:lnTo>
                      <a:pt x="361" y="136"/>
                    </a:lnTo>
                    <a:lnTo>
                      <a:pt x="350" y="122"/>
                    </a:lnTo>
                    <a:lnTo>
                      <a:pt x="350" y="122"/>
                    </a:lnTo>
                    <a:lnTo>
                      <a:pt x="338" y="110"/>
                    </a:lnTo>
                    <a:lnTo>
                      <a:pt x="326" y="101"/>
                    </a:lnTo>
                    <a:lnTo>
                      <a:pt x="314" y="93"/>
                    </a:lnTo>
                    <a:lnTo>
                      <a:pt x="302" y="86"/>
                    </a:lnTo>
                    <a:lnTo>
                      <a:pt x="288" y="80"/>
                    </a:lnTo>
                    <a:lnTo>
                      <a:pt x="272" y="75"/>
                    </a:lnTo>
                    <a:lnTo>
                      <a:pt x="258" y="73"/>
                    </a:lnTo>
                    <a:lnTo>
                      <a:pt x="242" y="73"/>
                    </a:lnTo>
                    <a:lnTo>
                      <a:pt x="242" y="73"/>
                    </a:lnTo>
                    <a:lnTo>
                      <a:pt x="225" y="73"/>
                    </a:lnTo>
                    <a:lnTo>
                      <a:pt x="211" y="75"/>
                    </a:lnTo>
                    <a:lnTo>
                      <a:pt x="195" y="80"/>
                    </a:lnTo>
                    <a:lnTo>
                      <a:pt x="181" y="86"/>
                    </a:lnTo>
                    <a:lnTo>
                      <a:pt x="169" y="93"/>
                    </a:lnTo>
                    <a:lnTo>
                      <a:pt x="155" y="101"/>
                    </a:lnTo>
                    <a:lnTo>
                      <a:pt x="145" y="110"/>
                    </a:lnTo>
                    <a:lnTo>
                      <a:pt x="132" y="122"/>
                    </a:lnTo>
                    <a:lnTo>
                      <a:pt x="132" y="122"/>
                    </a:lnTo>
                    <a:lnTo>
                      <a:pt x="122" y="134"/>
                    </a:lnTo>
                    <a:lnTo>
                      <a:pt x="113" y="150"/>
                    </a:lnTo>
                    <a:lnTo>
                      <a:pt x="106" y="166"/>
                    </a:lnTo>
                    <a:lnTo>
                      <a:pt x="101" y="183"/>
                    </a:lnTo>
                    <a:lnTo>
                      <a:pt x="96" y="202"/>
                    </a:lnTo>
                    <a:lnTo>
                      <a:pt x="92" y="223"/>
                    </a:lnTo>
                    <a:lnTo>
                      <a:pt x="90" y="246"/>
                    </a:lnTo>
                    <a:lnTo>
                      <a:pt x="89" y="271"/>
                    </a:lnTo>
                    <a:lnTo>
                      <a:pt x="89" y="27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66" name="Freeform 92"/>
              <p:cNvSpPr>
                <a:spLocks/>
              </p:cNvSpPr>
              <p:nvPr/>
            </p:nvSpPr>
            <p:spPr bwMode="auto">
              <a:xfrm>
                <a:off x="-2144713" y="763588"/>
                <a:ext cx="334963" cy="419100"/>
              </a:xfrm>
              <a:custGeom>
                <a:avLst/>
                <a:gdLst>
                  <a:gd name="T0" fmla="*/ 0 w 420"/>
                  <a:gd name="T1" fmla="*/ 12 h 529"/>
                  <a:gd name="T2" fmla="*/ 78 w 420"/>
                  <a:gd name="T3" fmla="*/ 86 h 529"/>
                  <a:gd name="T4" fmla="*/ 94 w 420"/>
                  <a:gd name="T5" fmla="*/ 65 h 529"/>
                  <a:gd name="T6" fmla="*/ 127 w 420"/>
                  <a:gd name="T7" fmla="*/ 33 h 529"/>
                  <a:gd name="T8" fmla="*/ 169 w 420"/>
                  <a:gd name="T9" fmla="*/ 12 h 529"/>
                  <a:gd name="T10" fmla="*/ 216 w 420"/>
                  <a:gd name="T11" fmla="*/ 2 h 529"/>
                  <a:gd name="T12" fmla="*/ 242 w 420"/>
                  <a:gd name="T13" fmla="*/ 0 h 529"/>
                  <a:gd name="T14" fmla="*/ 288 w 420"/>
                  <a:gd name="T15" fmla="*/ 5 h 529"/>
                  <a:gd name="T16" fmla="*/ 328 w 420"/>
                  <a:gd name="T17" fmla="*/ 18 h 529"/>
                  <a:gd name="T18" fmla="*/ 347 w 420"/>
                  <a:gd name="T19" fmla="*/ 26 h 529"/>
                  <a:gd name="T20" fmla="*/ 377 w 420"/>
                  <a:gd name="T21" fmla="*/ 49 h 529"/>
                  <a:gd name="T22" fmla="*/ 387 w 420"/>
                  <a:gd name="T23" fmla="*/ 61 h 529"/>
                  <a:gd name="T24" fmla="*/ 405 w 420"/>
                  <a:gd name="T25" fmla="*/ 91 h 529"/>
                  <a:gd name="T26" fmla="*/ 415 w 420"/>
                  <a:gd name="T27" fmla="*/ 126 h 529"/>
                  <a:gd name="T28" fmla="*/ 417 w 420"/>
                  <a:gd name="T29" fmla="*/ 140 h 529"/>
                  <a:gd name="T30" fmla="*/ 420 w 420"/>
                  <a:gd name="T31" fmla="*/ 211 h 529"/>
                  <a:gd name="T32" fmla="*/ 331 w 420"/>
                  <a:gd name="T33" fmla="*/ 529 h 529"/>
                  <a:gd name="T34" fmla="*/ 331 w 420"/>
                  <a:gd name="T35" fmla="*/ 215 h 529"/>
                  <a:gd name="T36" fmla="*/ 330 w 420"/>
                  <a:gd name="T37" fmla="*/ 168 h 529"/>
                  <a:gd name="T38" fmla="*/ 321 w 420"/>
                  <a:gd name="T39" fmla="*/ 134 h 529"/>
                  <a:gd name="T40" fmla="*/ 316 w 420"/>
                  <a:gd name="T41" fmla="*/ 122 h 529"/>
                  <a:gd name="T42" fmla="*/ 298 w 420"/>
                  <a:gd name="T43" fmla="*/ 101 h 529"/>
                  <a:gd name="T44" fmla="*/ 286 w 420"/>
                  <a:gd name="T45" fmla="*/ 93 h 529"/>
                  <a:gd name="T46" fmla="*/ 256 w 420"/>
                  <a:gd name="T47" fmla="*/ 80 h 529"/>
                  <a:gd name="T48" fmla="*/ 225 w 420"/>
                  <a:gd name="T49" fmla="*/ 77 h 529"/>
                  <a:gd name="T50" fmla="*/ 211 w 420"/>
                  <a:gd name="T51" fmla="*/ 77 h 529"/>
                  <a:gd name="T52" fmla="*/ 185 w 420"/>
                  <a:gd name="T53" fmla="*/ 82 h 529"/>
                  <a:gd name="T54" fmla="*/ 160 w 420"/>
                  <a:gd name="T55" fmla="*/ 91 h 529"/>
                  <a:gd name="T56" fmla="*/ 138 w 420"/>
                  <a:gd name="T57" fmla="*/ 103 h 529"/>
                  <a:gd name="T58" fmla="*/ 127 w 420"/>
                  <a:gd name="T59" fmla="*/ 112 h 529"/>
                  <a:gd name="T60" fmla="*/ 110 w 420"/>
                  <a:gd name="T61" fmla="*/ 133 h 529"/>
                  <a:gd name="T62" fmla="*/ 98 w 420"/>
                  <a:gd name="T63" fmla="*/ 164 h 529"/>
                  <a:gd name="T64" fmla="*/ 89 w 420"/>
                  <a:gd name="T65" fmla="*/ 201 h 529"/>
                  <a:gd name="T66" fmla="*/ 87 w 420"/>
                  <a:gd name="T67" fmla="*/ 246 h 529"/>
                  <a:gd name="T68" fmla="*/ 0 w 420"/>
                  <a:gd name="T69"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0" h="529">
                    <a:moveTo>
                      <a:pt x="0" y="529"/>
                    </a:moveTo>
                    <a:lnTo>
                      <a:pt x="0" y="12"/>
                    </a:lnTo>
                    <a:lnTo>
                      <a:pt x="78" y="12"/>
                    </a:lnTo>
                    <a:lnTo>
                      <a:pt x="78" y="86"/>
                    </a:lnTo>
                    <a:lnTo>
                      <a:pt x="78" y="86"/>
                    </a:lnTo>
                    <a:lnTo>
                      <a:pt x="94" y="65"/>
                    </a:lnTo>
                    <a:lnTo>
                      <a:pt x="110" y="49"/>
                    </a:lnTo>
                    <a:lnTo>
                      <a:pt x="127" y="33"/>
                    </a:lnTo>
                    <a:lnTo>
                      <a:pt x="148" y="21"/>
                    </a:lnTo>
                    <a:lnTo>
                      <a:pt x="169" y="12"/>
                    </a:lnTo>
                    <a:lnTo>
                      <a:pt x="192" y="5"/>
                    </a:lnTo>
                    <a:lnTo>
                      <a:pt x="216" y="2"/>
                    </a:lnTo>
                    <a:lnTo>
                      <a:pt x="242" y="0"/>
                    </a:lnTo>
                    <a:lnTo>
                      <a:pt x="242" y="0"/>
                    </a:lnTo>
                    <a:lnTo>
                      <a:pt x="265" y="2"/>
                    </a:lnTo>
                    <a:lnTo>
                      <a:pt x="288" y="5"/>
                    </a:lnTo>
                    <a:lnTo>
                      <a:pt x="309" y="11"/>
                    </a:lnTo>
                    <a:lnTo>
                      <a:pt x="328" y="18"/>
                    </a:lnTo>
                    <a:lnTo>
                      <a:pt x="328" y="18"/>
                    </a:lnTo>
                    <a:lnTo>
                      <a:pt x="347" y="26"/>
                    </a:lnTo>
                    <a:lnTo>
                      <a:pt x="363" y="37"/>
                    </a:lnTo>
                    <a:lnTo>
                      <a:pt x="377" y="49"/>
                    </a:lnTo>
                    <a:lnTo>
                      <a:pt x="387" y="61"/>
                    </a:lnTo>
                    <a:lnTo>
                      <a:pt x="387" y="61"/>
                    </a:lnTo>
                    <a:lnTo>
                      <a:pt x="396" y="75"/>
                    </a:lnTo>
                    <a:lnTo>
                      <a:pt x="405" y="91"/>
                    </a:lnTo>
                    <a:lnTo>
                      <a:pt x="410" y="108"/>
                    </a:lnTo>
                    <a:lnTo>
                      <a:pt x="415" y="126"/>
                    </a:lnTo>
                    <a:lnTo>
                      <a:pt x="415" y="126"/>
                    </a:lnTo>
                    <a:lnTo>
                      <a:pt x="417" y="140"/>
                    </a:lnTo>
                    <a:lnTo>
                      <a:pt x="419" y="159"/>
                    </a:lnTo>
                    <a:lnTo>
                      <a:pt x="420" y="211"/>
                    </a:lnTo>
                    <a:lnTo>
                      <a:pt x="420" y="529"/>
                    </a:lnTo>
                    <a:lnTo>
                      <a:pt x="331" y="529"/>
                    </a:lnTo>
                    <a:lnTo>
                      <a:pt x="331" y="215"/>
                    </a:lnTo>
                    <a:lnTo>
                      <a:pt x="331" y="215"/>
                    </a:lnTo>
                    <a:lnTo>
                      <a:pt x="331" y="190"/>
                    </a:lnTo>
                    <a:lnTo>
                      <a:pt x="330" y="168"/>
                    </a:lnTo>
                    <a:lnTo>
                      <a:pt x="326" y="150"/>
                    </a:lnTo>
                    <a:lnTo>
                      <a:pt x="321" y="134"/>
                    </a:lnTo>
                    <a:lnTo>
                      <a:pt x="321" y="134"/>
                    </a:lnTo>
                    <a:lnTo>
                      <a:pt x="316" y="122"/>
                    </a:lnTo>
                    <a:lnTo>
                      <a:pt x="307" y="110"/>
                    </a:lnTo>
                    <a:lnTo>
                      <a:pt x="298" y="101"/>
                    </a:lnTo>
                    <a:lnTo>
                      <a:pt x="286" y="93"/>
                    </a:lnTo>
                    <a:lnTo>
                      <a:pt x="286" y="93"/>
                    </a:lnTo>
                    <a:lnTo>
                      <a:pt x="272" y="86"/>
                    </a:lnTo>
                    <a:lnTo>
                      <a:pt x="256" y="80"/>
                    </a:lnTo>
                    <a:lnTo>
                      <a:pt x="241" y="77"/>
                    </a:lnTo>
                    <a:lnTo>
                      <a:pt x="225" y="77"/>
                    </a:lnTo>
                    <a:lnTo>
                      <a:pt x="225" y="77"/>
                    </a:lnTo>
                    <a:lnTo>
                      <a:pt x="211" y="77"/>
                    </a:lnTo>
                    <a:lnTo>
                      <a:pt x="197" y="79"/>
                    </a:lnTo>
                    <a:lnTo>
                      <a:pt x="185" y="82"/>
                    </a:lnTo>
                    <a:lnTo>
                      <a:pt x="173" y="86"/>
                    </a:lnTo>
                    <a:lnTo>
                      <a:pt x="160" y="91"/>
                    </a:lnTo>
                    <a:lnTo>
                      <a:pt x="148" y="96"/>
                    </a:lnTo>
                    <a:lnTo>
                      <a:pt x="138" y="103"/>
                    </a:lnTo>
                    <a:lnTo>
                      <a:pt x="127" y="112"/>
                    </a:lnTo>
                    <a:lnTo>
                      <a:pt x="127" y="112"/>
                    </a:lnTo>
                    <a:lnTo>
                      <a:pt x="118" y="122"/>
                    </a:lnTo>
                    <a:lnTo>
                      <a:pt x="110" y="133"/>
                    </a:lnTo>
                    <a:lnTo>
                      <a:pt x="103" y="147"/>
                    </a:lnTo>
                    <a:lnTo>
                      <a:pt x="98" y="164"/>
                    </a:lnTo>
                    <a:lnTo>
                      <a:pt x="92" y="182"/>
                    </a:lnTo>
                    <a:lnTo>
                      <a:pt x="89" y="201"/>
                    </a:lnTo>
                    <a:lnTo>
                      <a:pt x="87" y="223"/>
                    </a:lnTo>
                    <a:lnTo>
                      <a:pt x="87" y="246"/>
                    </a:lnTo>
                    <a:lnTo>
                      <a:pt x="87" y="529"/>
                    </a:lnTo>
                    <a:lnTo>
                      <a:pt x="0" y="5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685715"/>
                <a:endParaRPr lang="en-US">
                  <a:solidFill>
                    <a:srgbClr val="FFFFFF"/>
                  </a:solidFill>
                  <a:latin typeface="+mj-lt"/>
                </a:endParaRPr>
              </a:p>
            </p:txBody>
          </p:sp>
          <p:sp>
            <p:nvSpPr>
              <p:cNvPr id="67" name="Freeform 6"/>
              <p:cNvSpPr>
                <a:spLocks noEditPoints="1"/>
              </p:cNvSpPr>
              <p:nvPr/>
            </p:nvSpPr>
            <p:spPr bwMode="auto">
              <a:xfrm>
                <a:off x="-6183183" y="-1309689"/>
                <a:ext cx="4405056" cy="1638302"/>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7" fontAlgn="base">
                  <a:spcBef>
                    <a:spcPct val="0"/>
                  </a:spcBef>
                  <a:spcAft>
                    <a:spcPct val="0"/>
                  </a:spcAft>
                </a:pPr>
                <a:endParaRPr lang="en-US">
                  <a:solidFill>
                    <a:prstClr val="white"/>
                  </a:solidFill>
                  <a:latin typeface="+mj-lt"/>
                </a:endParaRPr>
              </a:p>
            </p:txBody>
          </p:sp>
        </p:grpSp>
      </p:grpSp>
      <p:sp>
        <p:nvSpPr>
          <p:cNvPr id="8" name="Rectangle 7"/>
          <p:cNvSpPr/>
          <p:nvPr/>
        </p:nvSpPr>
        <p:spPr>
          <a:xfrm>
            <a:off x="268288" y="3879576"/>
            <a:ext cx="8609012" cy="400110"/>
          </a:xfrm>
          <a:prstGeom prst="rect">
            <a:avLst/>
          </a:prstGeom>
        </p:spPr>
        <p:txBody>
          <a:bodyPr wrap="square">
            <a:spAutoFit/>
          </a:bodyPr>
          <a:lstStyle/>
          <a:p>
            <a:pPr algn="ctr"/>
            <a:r>
              <a:rPr lang="ja-JP" altLang="en-US" sz="2000" dirty="0" smtClean="0">
                <a:solidFill>
                  <a:schemeClr val="tx2"/>
                </a:solidFill>
              </a:rPr>
              <a:t>脅威への防御がシンプルに可能に</a:t>
            </a:r>
            <a:endParaRPr lang="en-US" sz="2000" dirty="0">
              <a:solidFill>
                <a:schemeClr val="tx2"/>
              </a:solidFill>
            </a:endParaRPr>
          </a:p>
        </p:txBody>
      </p:sp>
      <p:sp>
        <p:nvSpPr>
          <p:cNvPr id="69" name="Rectangle 68"/>
          <p:cNvSpPr/>
          <p:nvPr/>
        </p:nvSpPr>
        <p:spPr>
          <a:xfrm>
            <a:off x="268288" y="3663052"/>
            <a:ext cx="8609012" cy="457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endParaRPr lang="en-US" sz="1600" b="1" dirty="0">
              <a:solidFill>
                <a:srgbClr val="214794"/>
              </a:solidFill>
              <a:latin typeface="+mj-lt"/>
            </a:endParaRPr>
          </a:p>
        </p:txBody>
      </p:sp>
      <p:sp>
        <p:nvSpPr>
          <p:cNvPr id="26" name="TextBox 25"/>
          <p:cNvSpPr txBox="1"/>
          <p:nvPr/>
        </p:nvSpPr>
        <p:spPr>
          <a:xfrm>
            <a:off x="4086715" y="2083645"/>
            <a:ext cx="970570" cy="1107996"/>
          </a:xfrm>
          <a:prstGeom prst="rect">
            <a:avLst/>
          </a:prstGeom>
          <a:noFill/>
        </p:spPr>
        <p:txBody>
          <a:bodyPr wrap="square" rtlCol="0">
            <a:spAutoFit/>
          </a:bodyPr>
          <a:lstStyle/>
          <a:p>
            <a:pPr algn="ctr"/>
            <a:r>
              <a:rPr lang="en-US" sz="6600" dirty="0"/>
              <a:t>+</a:t>
            </a:r>
          </a:p>
        </p:txBody>
      </p:sp>
      <p:sp>
        <p:nvSpPr>
          <p:cNvPr id="4" name="正方形/長方形 3"/>
          <p:cNvSpPr/>
          <p:nvPr/>
        </p:nvSpPr>
        <p:spPr>
          <a:xfrm>
            <a:off x="8150766" y="71245"/>
            <a:ext cx="800219" cy="369332"/>
          </a:xfrm>
          <a:prstGeom prst="rect">
            <a:avLst/>
          </a:prstGeom>
        </p:spPr>
        <p:txBody>
          <a:bodyPr wrap="none">
            <a:spAutoFit/>
          </a:bodyPr>
          <a:lstStyle/>
          <a:p>
            <a:r>
              <a:rPr lang="en-US" altLang="ja-JP" dirty="0"/>
              <a:t>(</a:t>
            </a:r>
            <a:r>
              <a:rPr lang="ja-JP" altLang="en-US" dirty="0"/>
              <a:t>後述</a:t>
            </a:r>
            <a:r>
              <a:rPr lang="en-US" altLang="ja-JP" dirty="0"/>
              <a:t>)</a:t>
            </a:r>
            <a:endParaRPr lang="ja-JP" altLang="en-US" dirty="0"/>
          </a:p>
        </p:txBody>
      </p:sp>
    </p:spTree>
    <p:extLst>
      <p:ext uri="{BB962C8B-B14F-4D97-AF65-F5344CB8AC3E}">
        <p14:creationId xmlns:p14="http://schemas.microsoft.com/office/powerpoint/2010/main" val="54330292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en-US" altLang="ja-JP" dirty="0" smtClean="0"/>
              <a:t>AMP &amp; Threat Grid</a:t>
            </a:r>
            <a:r>
              <a:rPr lang="en-US" altLang="ja-JP" dirty="0"/>
              <a:t> </a:t>
            </a:r>
            <a:r>
              <a:rPr lang="ja-JP" altLang="en-US" dirty="0" smtClean="0"/>
              <a:t>完全なオンプレミス環境が可能に</a:t>
            </a:r>
            <a:endParaRPr kumimoji="1" lang="en-US" altLang="ja-JP" dirty="0" smtClean="0"/>
          </a:p>
          <a:p>
            <a:r>
              <a:rPr kumimoji="1" lang="en-US" altLang="ja-JP" dirty="0" smtClean="0"/>
              <a:t>Public</a:t>
            </a:r>
            <a:r>
              <a:rPr kumimoji="1" lang="ja-JP" altLang="en-US" dirty="0" smtClean="0"/>
              <a:t>クラウドで分析を行いたくないお客様向け</a:t>
            </a:r>
            <a:endParaRPr kumimoji="1" lang="en-US" altLang="ja-JP" dirty="0" smtClean="0"/>
          </a:p>
          <a:p>
            <a:endParaRPr kumimoji="1" lang="en-US" altLang="ja-JP" dirty="0" smtClean="0"/>
          </a:p>
          <a:p>
            <a:pPr lvl="1"/>
            <a:r>
              <a:rPr lang="en-US" altLang="ja-JP" dirty="0" smtClean="0"/>
              <a:t>Private Cloud 2.2</a:t>
            </a:r>
            <a:r>
              <a:rPr lang="ja-JP" altLang="en-US" dirty="0" smtClean="0"/>
              <a:t>以降</a:t>
            </a:r>
            <a:endParaRPr lang="en-US" altLang="ja-JP" dirty="0"/>
          </a:p>
          <a:p>
            <a:pPr lvl="1"/>
            <a:r>
              <a:rPr kumimoji="1" lang="en-US" altLang="ja-JP" dirty="0" smtClean="0"/>
              <a:t>Threat Grid </a:t>
            </a:r>
            <a:r>
              <a:rPr kumimoji="1" lang="ja-JP" altLang="en-US" dirty="0" smtClean="0"/>
              <a:t>アプライアンス</a:t>
            </a:r>
            <a:r>
              <a:rPr kumimoji="1" lang="en-US" altLang="ja-JP" dirty="0" smtClean="0"/>
              <a:t> </a:t>
            </a:r>
            <a:r>
              <a:rPr lang="en-US" altLang="ja-JP" dirty="0"/>
              <a:t>2.1 for disposition updates</a:t>
            </a:r>
          </a:p>
          <a:p>
            <a:pPr lvl="1"/>
            <a:r>
              <a:rPr kumimoji="1" lang="en-US" altLang="ja-JP" dirty="0" smtClean="0"/>
              <a:t>Firepower 6.1</a:t>
            </a:r>
          </a:p>
          <a:p>
            <a:pPr lvl="1"/>
            <a:r>
              <a:rPr lang="en-US" altLang="ja-JP" dirty="0" smtClean="0"/>
              <a:t>ESA 10.0</a:t>
            </a:r>
          </a:p>
          <a:p>
            <a:pPr lvl="1"/>
            <a:r>
              <a:rPr kumimoji="1" lang="en-US" altLang="ja-JP" dirty="0" smtClean="0"/>
              <a:t>WSA 10.0</a:t>
            </a:r>
            <a:endParaRPr kumimoji="1" lang="ja-JP" altLang="en-US" dirty="0"/>
          </a:p>
        </p:txBody>
      </p:sp>
      <p:sp>
        <p:nvSpPr>
          <p:cNvPr id="3" name="タイトル 2"/>
          <p:cNvSpPr>
            <a:spLocks noGrp="1"/>
          </p:cNvSpPr>
          <p:nvPr>
            <p:ph type="title"/>
          </p:nvPr>
        </p:nvSpPr>
        <p:spPr/>
        <p:txBody>
          <a:bodyPr/>
          <a:lstStyle/>
          <a:p>
            <a:r>
              <a:rPr kumimoji="1" lang="en-US" altLang="ja-JP" dirty="0" smtClean="0"/>
              <a:t>AMP Private Cloud 2.2</a:t>
            </a:r>
            <a:br>
              <a:rPr kumimoji="1" lang="en-US" altLang="ja-JP" dirty="0" smtClean="0"/>
            </a:br>
            <a:r>
              <a:rPr lang="ja-JP" altLang="en-US" dirty="0" smtClean="0"/>
              <a:t>完全な</a:t>
            </a:r>
            <a:r>
              <a:rPr kumimoji="1" lang="ja-JP" altLang="en-US" dirty="0" smtClean="0"/>
              <a:t>オンプレミスソリューション</a:t>
            </a:r>
            <a:endParaRPr kumimoji="1" lang="ja-JP" altLang="en-US" dirty="0"/>
          </a:p>
        </p:txBody>
      </p:sp>
    </p:spTree>
    <p:extLst>
      <p:ext uri="{BB962C8B-B14F-4D97-AF65-F5344CB8AC3E}">
        <p14:creationId xmlns:p14="http://schemas.microsoft.com/office/powerpoint/2010/main" val="52819035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Picture 30" descr="cap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177" y="0"/>
            <a:ext cx="3188467" cy="5143500"/>
          </a:xfrm>
          <a:prstGeom prst="rect">
            <a:avLst/>
          </a:prstGeom>
        </p:spPr>
      </p:pic>
      <p:sp>
        <p:nvSpPr>
          <p:cNvPr id="4" name="Title 3"/>
          <p:cNvSpPr>
            <a:spLocks noGrp="1"/>
          </p:cNvSpPr>
          <p:nvPr>
            <p:ph type="title"/>
          </p:nvPr>
        </p:nvSpPr>
        <p:spPr/>
        <p:txBody>
          <a:bodyPr/>
          <a:lstStyle/>
          <a:p>
            <a:r>
              <a:rPr lang="en-US" dirty="0" smtClean="0"/>
              <a:t>コマンドラインキャプチャー</a:t>
            </a:r>
            <a:endParaRPr lang="en-US" dirty="0"/>
          </a:p>
        </p:txBody>
      </p:sp>
      <p:pic>
        <p:nvPicPr>
          <p:cNvPr id="8" name="Picture 7" descr="cap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63" y="1166346"/>
            <a:ext cx="4586884" cy="3270604"/>
          </a:xfrm>
          <a:prstGeom prst="rect">
            <a:avLst/>
          </a:prstGeom>
        </p:spPr>
      </p:pic>
      <p:pic>
        <p:nvPicPr>
          <p:cNvPr id="30" name="Picture 29" descr="cap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8707" y="1759202"/>
            <a:ext cx="2414568" cy="1969162"/>
          </a:xfrm>
          <a:prstGeom prst="rect">
            <a:avLst/>
          </a:prstGeom>
        </p:spPr>
      </p:pic>
      <p:sp>
        <p:nvSpPr>
          <p:cNvPr id="32" name="Oval 31"/>
          <p:cNvSpPr/>
          <p:nvPr/>
        </p:nvSpPr>
        <p:spPr>
          <a:xfrm>
            <a:off x="1695889" y="1396317"/>
            <a:ext cx="733571" cy="362885"/>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a:ea typeface="ＭＳ Ｐゴシック"/>
              <a:cs typeface="ＭＳ Ｐゴシック"/>
            </a:endParaRPr>
          </a:p>
        </p:txBody>
      </p:sp>
      <p:sp>
        <p:nvSpPr>
          <p:cNvPr id="33" name="Rectangle 32"/>
          <p:cNvSpPr/>
          <p:nvPr/>
        </p:nvSpPr>
        <p:spPr>
          <a:xfrm>
            <a:off x="2518707" y="1759202"/>
            <a:ext cx="2414568" cy="1969162"/>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a:ea typeface="ＭＳ Ｐゴシック"/>
              <a:cs typeface="ＭＳ Ｐゴシック"/>
            </a:endParaRPr>
          </a:p>
        </p:txBody>
      </p:sp>
      <p:sp>
        <p:nvSpPr>
          <p:cNvPr id="34" name="TextBox 33"/>
          <p:cNvSpPr txBox="1"/>
          <p:nvPr/>
        </p:nvSpPr>
        <p:spPr>
          <a:xfrm rot="20316921">
            <a:off x="74497" y="276109"/>
            <a:ext cx="659155" cy="369332"/>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b="1" dirty="0" smtClean="0">
                <a:ln w="50800"/>
                <a:solidFill>
                  <a:schemeClr val="bg1">
                    <a:shade val="50000"/>
                  </a:schemeClr>
                </a:solidFill>
                <a:latin typeface="ＭＳ Ｐゴシック"/>
                <a:ea typeface="ＭＳ Ｐゴシック"/>
                <a:cs typeface="ＭＳ Ｐゴシック"/>
              </a:rPr>
              <a:t>NEW</a:t>
            </a:r>
            <a:endParaRPr lang="en-US" b="1" dirty="0">
              <a:ln w="50800"/>
              <a:solidFill>
                <a:schemeClr val="bg1">
                  <a:shade val="50000"/>
                </a:schemeClr>
              </a:solidFill>
              <a:latin typeface="ＭＳ Ｐゴシック"/>
              <a:ea typeface="ＭＳ Ｐゴシック"/>
              <a:cs typeface="ＭＳ Ｐゴシック"/>
            </a:endParaRPr>
          </a:p>
        </p:txBody>
      </p:sp>
    </p:spTree>
    <p:extLst>
      <p:ext uri="{BB962C8B-B14F-4D97-AF65-F5344CB8AC3E}">
        <p14:creationId xmlns:p14="http://schemas.microsoft.com/office/powerpoint/2010/main" val="241388140"/>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44173"/>
            <a:ext cx="6739661" cy="3297992"/>
          </a:xfrm>
          <a:prstGeom prst="rect">
            <a:avLst/>
          </a:prstGeom>
          <a:ln>
            <a:solidFill>
              <a:schemeClr val="tx1"/>
            </a:solidFill>
          </a:ln>
        </p:spPr>
      </p:pic>
      <p:sp>
        <p:nvSpPr>
          <p:cNvPr id="2" name="Title 1"/>
          <p:cNvSpPr>
            <a:spLocks noGrp="1"/>
          </p:cNvSpPr>
          <p:nvPr>
            <p:ph type="title"/>
          </p:nvPr>
        </p:nvSpPr>
        <p:spPr/>
        <p:txBody>
          <a:bodyPr/>
          <a:lstStyle/>
          <a:p>
            <a:r>
              <a:rPr lang="en-US" dirty="0" smtClean="0"/>
              <a:t>Endpoint </a:t>
            </a:r>
            <a:r>
              <a:rPr lang="ja-JP" altLang="en-US" dirty="0" smtClean="0"/>
              <a:t>コマンドラインの可視化</a:t>
            </a:r>
            <a:endParaRPr lang="en-US" dirty="0"/>
          </a:p>
        </p:txBody>
      </p:sp>
      <p:pic>
        <p:nvPicPr>
          <p:cNvPr id="4" name="Picture 3"/>
          <p:cNvPicPr>
            <a:picLocks noChangeAspect="1"/>
          </p:cNvPicPr>
          <p:nvPr/>
        </p:nvPicPr>
        <p:blipFill>
          <a:blip r:embed="rId3"/>
          <a:stretch>
            <a:fillRect/>
          </a:stretch>
        </p:blipFill>
        <p:spPr>
          <a:xfrm>
            <a:off x="5249275" y="2329963"/>
            <a:ext cx="3496434" cy="2812868"/>
          </a:xfrm>
          <a:prstGeom prst="rect">
            <a:avLst/>
          </a:prstGeom>
          <a:ln>
            <a:solidFill>
              <a:schemeClr val="tx1"/>
            </a:solidFill>
          </a:ln>
        </p:spPr>
      </p:pic>
    </p:spTree>
    <p:extLst>
      <p:ext uri="{BB962C8B-B14F-4D97-AF65-F5344CB8AC3E}">
        <p14:creationId xmlns:p14="http://schemas.microsoft.com/office/powerpoint/2010/main" val="56287806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Endpoint </a:t>
            </a:r>
            <a:r>
              <a:rPr lang="ja-JP" altLang="en-US" dirty="0"/>
              <a:t>コマンドラインの可視化</a:t>
            </a:r>
            <a:r>
              <a:rPr lang="en-US" dirty="0" smtClean="0"/>
              <a:t/>
            </a:r>
            <a:br>
              <a:rPr lang="en-US" dirty="0" smtClean="0"/>
            </a:br>
            <a:r>
              <a:rPr lang="en-US" sz="2000" dirty="0" smtClean="0"/>
              <a:t>Bitcoin</a:t>
            </a:r>
            <a:r>
              <a:rPr lang="ja-JP" altLang="en-US" sz="2000" dirty="0" smtClean="0"/>
              <a:t>マイニング</a:t>
            </a:r>
            <a:r>
              <a:rPr lang="is-IS" sz="2000" dirty="0" smtClean="0"/>
              <a:t>…by someone else</a:t>
            </a:r>
            <a:endParaRPr lang="en-US" sz="2000" dirty="0"/>
          </a:p>
        </p:txBody>
      </p:sp>
      <p:pic>
        <p:nvPicPr>
          <p:cNvPr id="3" name="Picture 2"/>
          <p:cNvPicPr>
            <a:picLocks noChangeAspect="1"/>
          </p:cNvPicPr>
          <p:nvPr/>
        </p:nvPicPr>
        <p:blipFill>
          <a:blip r:embed="rId3"/>
          <a:stretch>
            <a:fillRect/>
          </a:stretch>
        </p:blipFill>
        <p:spPr>
          <a:xfrm>
            <a:off x="944662" y="1055887"/>
            <a:ext cx="8457756" cy="4112847"/>
          </a:xfrm>
          <a:prstGeom prst="rect">
            <a:avLst/>
          </a:prstGeom>
        </p:spPr>
      </p:pic>
      <p:cxnSp>
        <p:nvCxnSpPr>
          <p:cNvPr id="5" name="Straight Arrow Connector 4"/>
          <p:cNvCxnSpPr/>
          <p:nvPr/>
        </p:nvCxnSpPr>
        <p:spPr>
          <a:xfrm>
            <a:off x="2845491" y="1743673"/>
            <a:ext cx="2574234" cy="1101039"/>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445" y="2718905"/>
            <a:ext cx="4223686" cy="2335898"/>
          </a:xfrm>
          <a:prstGeom prst="rect">
            <a:avLst/>
          </a:prstGeom>
        </p:spPr>
      </p:pic>
      <p:sp>
        <p:nvSpPr>
          <p:cNvPr id="7" name="Oval 6"/>
          <p:cNvSpPr/>
          <p:nvPr/>
        </p:nvSpPr>
        <p:spPr>
          <a:xfrm>
            <a:off x="1659836" y="3041252"/>
            <a:ext cx="1222513" cy="993654"/>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2400" dirty="0"/>
          </a:p>
        </p:txBody>
      </p:sp>
      <p:cxnSp>
        <p:nvCxnSpPr>
          <p:cNvPr id="10" name="Straight Arrow Connector 9"/>
          <p:cNvCxnSpPr/>
          <p:nvPr/>
        </p:nvCxnSpPr>
        <p:spPr>
          <a:xfrm flipH="1" flipV="1">
            <a:off x="2882350" y="3389030"/>
            <a:ext cx="2537375" cy="993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2206485" y="4299403"/>
            <a:ext cx="3213240" cy="843428"/>
            <a:chOff x="1035050" y="1974850"/>
            <a:chExt cx="7073900" cy="1647007"/>
          </a:xfrm>
        </p:grpSpPr>
        <p:pic>
          <p:nvPicPr>
            <p:cNvPr id="12" name="Picture 11"/>
            <p:cNvPicPr>
              <a:picLocks noChangeAspect="1"/>
            </p:cNvPicPr>
            <p:nvPr/>
          </p:nvPicPr>
          <p:blipFill>
            <a:blip r:embed="rId5"/>
            <a:stretch>
              <a:fillRect/>
            </a:stretch>
          </p:blipFill>
          <p:spPr>
            <a:xfrm>
              <a:off x="1035050" y="1974850"/>
              <a:ext cx="7073900" cy="1193800"/>
            </a:xfrm>
            <a:prstGeom prst="rect">
              <a:avLst/>
            </a:prstGeom>
            <a:ln>
              <a:solidFill>
                <a:srgbClr val="FF0000"/>
              </a:solidFill>
            </a:ln>
          </p:spPr>
        </p:pic>
        <p:pic>
          <p:nvPicPr>
            <p:cNvPr id="13" name="Picture 12"/>
            <p:cNvPicPr>
              <a:picLocks noChangeAspect="1"/>
            </p:cNvPicPr>
            <p:nvPr/>
          </p:nvPicPr>
          <p:blipFill>
            <a:blip r:embed="rId6"/>
            <a:stretch>
              <a:fillRect/>
            </a:stretch>
          </p:blipFill>
          <p:spPr>
            <a:xfrm>
              <a:off x="1035050" y="3190057"/>
              <a:ext cx="7073900" cy="431800"/>
            </a:xfrm>
            <a:prstGeom prst="rect">
              <a:avLst/>
            </a:prstGeom>
            <a:ln>
              <a:solidFill>
                <a:srgbClr val="FF0000"/>
              </a:solidFill>
            </a:ln>
          </p:spPr>
        </p:pic>
      </p:grpSp>
      <p:cxnSp>
        <p:nvCxnSpPr>
          <p:cNvPr id="17" name="Straight Arrow Connector 16"/>
          <p:cNvCxnSpPr/>
          <p:nvPr/>
        </p:nvCxnSpPr>
        <p:spPr>
          <a:xfrm>
            <a:off x="2703443" y="3943287"/>
            <a:ext cx="178906" cy="28816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16217" y="3675236"/>
            <a:ext cx="24549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106192"/>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62301" y="1426811"/>
            <a:ext cx="8277344" cy="3168210"/>
          </a:xfrm>
        </p:spPr>
        <p:txBody>
          <a:bodyPr/>
          <a:lstStyle/>
          <a:p>
            <a:r>
              <a:rPr kumimoji="1" lang="ja-JP" altLang="en-US" sz="1800" dirty="0" smtClean="0"/>
              <a:t>デフォルトダッシュボードの</a:t>
            </a:r>
            <a:r>
              <a:rPr kumimoji="1" lang="en-US" altLang="ja-JP" sz="1800" dirty="0" err="1" smtClean="0"/>
              <a:t>IoC</a:t>
            </a:r>
            <a:r>
              <a:rPr kumimoji="1" lang="ja-JP" altLang="en-US" sz="1800" dirty="0" smtClean="0"/>
              <a:t>パネルに、より多くのデモが掲載</a:t>
            </a:r>
            <a:endParaRPr kumimoji="1" lang="en-US" altLang="ja-JP" sz="1800" dirty="0" smtClean="0"/>
          </a:p>
          <a:p>
            <a:r>
              <a:rPr kumimoji="1" lang="en-US" altLang="ja-JP" sz="1800" dirty="0" smtClean="0"/>
              <a:t>Help</a:t>
            </a:r>
            <a:r>
              <a:rPr kumimoji="1" lang="ja-JP" altLang="en-US" sz="1800" dirty="0" smtClean="0"/>
              <a:t>からデモシナリオのドキュメントを確認</a:t>
            </a:r>
            <a:endParaRPr kumimoji="1" lang="ja-JP" altLang="en-US" sz="1800" dirty="0"/>
          </a:p>
        </p:txBody>
      </p:sp>
      <p:sp>
        <p:nvSpPr>
          <p:cNvPr id="3" name="タイトル 2"/>
          <p:cNvSpPr>
            <a:spLocks noGrp="1"/>
          </p:cNvSpPr>
          <p:nvPr>
            <p:ph type="title"/>
          </p:nvPr>
        </p:nvSpPr>
        <p:spPr/>
        <p:txBody>
          <a:bodyPr/>
          <a:lstStyle/>
          <a:p>
            <a:r>
              <a:rPr kumimoji="1" lang="ja-JP" altLang="en-US" dirty="0" smtClean="0"/>
              <a:t>新しい</a:t>
            </a:r>
            <a:r>
              <a:rPr kumimoji="1" lang="en-US" altLang="ja-JP" dirty="0" smtClean="0"/>
              <a:t>AMP</a:t>
            </a:r>
            <a:r>
              <a:rPr kumimoji="1" lang="ja-JP" altLang="en-US" dirty="0" smtClean="0"/>
              <a:t>デモデータ</a:t>
            </a:r>
            <a:endParaRPr kumimoji="1" lang="ja-JP" altLang="en-US" dirty="0"/>
          </a:p>
        </p:txBody>
      </p:sp>
      <p:sp>
        <p:nvSpPr>
          <p:cNvPr id="4" name="正方形/長方形 3"/>
          <p:cNvSpPr/>
          <p:nvPr/>
        </p:nvSpPr>
        <p:spPr>
          <a:xfrm>
            <a:off x="237067" y="2245552"/>
            <a:ext cx="8771466"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ja-JP" dirty="0">
                <a:solidFill>
                  <a:schemeClr val="accent1"/>
                </a:solidFill>
              </a:rPr>
              <a:t>https://</a:t>
            </a:r>
            <a:r>
              <a:rPr lang="en-US" altLang="ja-JP" dirty="0" err="1">
                <a:solidFill>
                  <a:schemeClr val="accent1"/>
                </a:solidFill>
              </a:rPr>
              <a:t>console.amp.cisco.com</a:t>
            </a:r>
            <a:r>
              <a:rPr lang="en-US" altLang="ja-JP" dirty="0">
                <a:solidFill>
                  <a:schemeClr val="accent1"/>
                </a:solidFill>
              </a:rPr>
              <a:t>/help/</a:t>
            </a:r>
            <a:r>
              <a:rPr lang="en-US" altLang="ja-JP" dirty="0" err="1">
                <a:solidFill>
                  <a:schemeClr val="accent1"/>
                </a:solidFill>
              </a:rPr>
              <a:t>wwhelp</a:t>
            </a:r>
            <a:r>
              <a:rPr lang="en-US" altLang="ja-JP" dirty="0">
                <a:solidFill>
                  <a:schemeClr val="accent1"/>
                </a:solidFill>
              </a:rPr>
              <a:t>/</a:t>
            </a:r>
            <a:r>
              <a:rPr lang="en-US" altLang="ja-JP" dirty="0" err="1">
                <a:solidFill>
                  <a:schemeClr val="accent1"/>
                </a:solidFill>
              </a:rPr>
              <a:t>wwhimpl</a:t>
            </a:r>
            <a:r>
              <a:rPr lang="en-US" altLang="ja-JP" dirty="0">
                <a:solidFill>
                  <a:schemeClr val="accent1"/>
                </a:solidFill>
              </a:rPr>
              <a:t>/</a:t>
            </a:r>
            <a:r>
              <a:rPr lang="en-US" altLang="ja-JP" dirty="0" err="1">
                <a:solidFill>
                  <a:schemeClr val="accent1"/>
                </a:solidFill>
              </a:rPr>
              <a:t>js</a:t>
            </a:r>
            <a:r>
              <a:rPr lang="en-US" altLang="ja-JP" dirty="0">
                <a:solidFill>
                  <a:schemeClr val="accent1"/>
                </a:solidFill>
              </a:rPr>
              <a:t>/html/</a:t>
            </a:r>
            <a:r>
              <a:rPr lang="en-US" altLang="ja-JP" dirty="0" err="1">
                <a:solidFill>
                  <a:schemeClr val="accent1"/>
                </a:solidFill>
              </a:rPr>
              <a:t>wwhelp.htm</a:t>
            </a:r>
            <a:endParaRPr lang="en-US" altLang="ja-JP" dirty="0">
              <a:solidFill>
                <a:schemeClr val="accent1"/>
              </a:solidFill>
            </a:endParaRPr>
          </a:p>
          <a:p>
            <a:r>
              <a:rPr lang="en-US" altLang="ja-JP" dirty="0" smtClean="0"/>
              <a:t>Help </a:t>
            </a:r>
            <a:r>
              <a:rPr lang="en-US" altLang="ja-JP" dirty="0"/>
              <a:t>Index &gt; Supporting Documents &gt; Cisco AMP for Endpoints Demo Data Stories</a:t>
            </a:r>
            <a:endParaRPr lang="ja-JP" altLang="en-US" dirty="0"/>
          </a:p>
        </p:txBody>
      </p:sp>
      <p:pic>
        <p:nvPicPr>
          <p:cNvPr id="7" name="図 6"/>
          <p:cNvPicPr>
            <a:picLocks noChangeAspect="1"/>
          </p:cNvPicPr>
          <p:nvPr/>
        </p:nvPicPr>
        <p:blipFill>
          <a:blip r:embed="rId2"/>
          <a:stretch>
            <a:fillRect/>
          </a:stretch>
        </p:blipFill>
        <p:spPr>
          <a:xfrm>
            <a:off x="1114118" y="3020220"/>
            <a:ext cx="6088194" cy="2044543"/>
          </a:xfrm>
          <a:prstGeom prst="rect">
            <a:avLst/>
          </a:prstGeom>
        </p:spPr>
      </p:pic>
      <p:sp>
        <p:nvSpPr>
          <p:cNvPr id="8" name="角丸四角形吹き出し 7"/>
          <p:cNvSpPr/>
          <p:nvPr/>
        </p:nvSpPr>
        <p:spPr>
          <a:xfrm>
            <a:off x="4610510" y="3710624"/>
            <a:ext cx="4354369" cy="1080012"/>
          </a:xfrm>
          <a:prstGeom prst="wedgeRoundRectCallout">
            <a:avLst>
              <a:gd name="adj1" fmla="val -66879"/>
              <a:gd name="adj2" fmla="val 53409"/>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a:solidFill>
                  <a:schemeClr val="accent1"/>
                </a:solidFill>
              </a:rPr>
              <a:t>オススメ：</a:t>
            </a:r>
            <a:r>
              <a:rPr lang="en-US" altLang="ja-JP" sz="1400" dirty="0">
                <a:solidFill>
                  <a:schemeClr val="accent1"/>
                </a:solidFill>
              </a:rPr>
              <a:t> “Low Prevalence Executable” </a:t>
            </a:r>
            <a:r>
              <a:rPr lang="ja-JP" altLang="en-US" sz="1400" dirty="0" smtClean="0">
                <a:solidFill>
                  <a:schemeClr val="accent1"/>
                </a:solidFill>
              </a:rPr>
              <a:t>シナリオ</a:t>
            </a:r>
            <a:r>
              <a:rPr lang="en-US" altLang="ja-JP" sz="1400" dirty="0">
                <a:solidFill>
                  <a:schemeClr val="accent1"/>
                </a:solidFill>
              </a:rPr>
              <a:t/>
            </a:r>
            <a:br>
              <a:rPr lang="en-US" altLang="ja-JP" sz="1400" dirty="0">
                <a:solidFill>
                  <a:schemeClr val="accent1"/>
                </a:solidFill>
              </a:rPr>
            </a:br>
            <a:r>
              <a:rPr lang="en-US" altLang="ja-JP" sz="1400" dirty="0" smtClean="0"/>
              <a:t> </a:t>
            </a:r>
            <a:r>
              <a:rPr lang="ja-JP" altLang="en-US" sz="1400" dirty="0" smtClean="0"/>
              <a:t>企業内</a:t>
            </a:r>
            <a:r>
              <a:rPr lang="ja-JP" altLang="en-US" sz="1400" dirty="0"/>
              <a:t>の少数の人しか使って</a:t>
            </a:r>
            <a:r>
              <a:rPr lang="ja-JP" altLang="en-US" sz="1400" dirty="0" smtClean="0"/>
              <a:t>いないファイル</a:t>
            </a:r>
            <a:r>
              <a:rPr lang="ja-JP" altLang="en-US" sz="1400" dirty="0"/>
              <a:t>を表示</a:t>
            </a:r>
            <a:r>
              <a:rPr lang="en-US" altLang="ja-JP" sz="1400" dirty="0" smtClean="0"/>
              <a:t>(low prevalence)</a:t>
            </a:r>
            <a:r>
              <a:rPr lang="ja-JP" altLang="en-US" sz="1400" dirty="0" smtClean="0"/>
              <a:t> し、過去にさかのぼって分析・隔離</a:t>
            </a:r>
            <a:r>
              <a:rPr lang="en-US" altLang="ja-JP" sz="1400" dirty="0" smtClean="0"/>
              <a:t>(</a:t>
            </a:r>
            <a:r>
              <a:rPr lang="ja-JP" altLang="en-US" sz="1400" dirty="0" smtClean="0"/>
              <a:t>レトロスペクティブ</a:t>
            </a:r>
            <a:r>
              <a:rPr lang="en-US" altLang="ja-JP" sz="1400" dirty="0" smtClean="0"/>
              <a:t>)</a:t>
            </a:r>
            <a:r>
              <a:rPr lang="ja-JP" altLang="en-US" sz="1400" dirty="0" smtClean="0"/>
              <a:t>する機能の統合デモが可能</a:t>
            </a:r>
            <a:endParaRPr lang="en-US" altLang="ja-JP" sz="1400" dirty="0" smtClean="0"/>
          </a:p>
        </p:txBody>
      </p:sp>
      <p:sp>
        <p:nvSpPr>
          <p:cNvPr id="9" name="正方形/長方形 8"/>
          <p:cNvSpPr/>
          <p:nvPr/>
        </p:nvSpPr>
        <p:spPr>
          <a:xfrm>
            <a:off x="5652269" y="4795336"/>
            <a:ext cx="3130985" cy="276999"/>
          </a:xfrm>
          <a:prstGeom prst="rect">
            <a:avLst/>
          </a:prstGeom>
        </p:spPr>
        <p:txBody>
          <a:bodyPr wrap="none">
            <a:spAutoFit/>
          </a:bodyPr>
          <a:lstStyle/>
          <a:p>
            <a:pPr algn="ctr"/>
            <a:r>
              <a:rPr lang="en-US" altLang="ja-JP" sz="1200" dirty="0" smtClean="0"/>
              <a:t>※Prevalence</a:t>
            </a:r>
            <a:r>
              <a:rPr lang="ja-JP" altLang="en-US" sz="1200" dirty="0" smtClean="0"/>
              <a:t>分析は要二</a:t>
            </a:r>
            <a:r>
              <a:rPr lang="ja-JP" altLang="en-US" sz="1200" dirty="0"/>
              <a:t>要素認証アカウント</a:t>
            </a:r>
            <a:endParaRPr lang="en-US" altLang="ja-JP" sz="1200" dirty="0"/>
          </a:p>
        </p:txBody>
      </p:sp>
      <p:grpSp>
        <p:nvGrpSpPr>
          <p:cNvPr id="12" name="図形グループ 11"/>
          <p:cNvGrpSpPr/>
          <p:nvPr/>
        </p:nvGrpSpPr>
        <p:grpSpPr>
          <a:xfrm>
            <a:off x="5267015" y="74338"/>
            <a:ext cx="3650683" cy="1404697"/>
            <a:chOff x="5267015" y="74338"/>
            <a:chExt cx="3650683" cy="1404697"/>
          </a:xfrm>
        </p:grpSpPr>
        <p:pic>
          <p:nvPicPr>
            <p:cNvPr id="10" name="図 9"/>
            <p:cNvPicPr>
              <a:picLocks noChangeAspect="1"/>
            </p:cNvPicPr>
            <p:nvPr/>
          </p:nvPicPr>
          <p:blipFill rotWithShape="1">
            <a:blip r:embed="rId3"/>
            <a:srcRect b="11935"/>
            <a:stretch/>
          </p:blipFill>
          <p:spPr>
            <a:xfrm>
              <a:off x="5267015" y="74338"/>
              <a:ext cx="3650683" cy="1404697"/>
            </a:xfrm>
            <a:prstGeom prst="rect">
              <a:avLst/>
            </a:prstGeom>
          </p:spPr>
        </p:pic>
        <p:sp>
          <p:nvSpPr>
            <p:cNvPr id="11" name="角丸四角形 10"/>
            <p:cNvSpPr/>
            <p:nvPr/>
          </p:nvSpPr>
          <p:spPr>
            <a:xfrm>
              <a:off x="7890933" y="1328836"/>
              <a:ext cx="632178" cy="138910"/>
            </a:xfrm>
            <a:prstGeom prst="round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smtClean="0"/>
            </a:p>
          </p:txBody>
        </p:sp>
      </p:grpSp>
      <p:pic>
        <p:nvPicPr>
          <p:cNvPr id="13" name="Picture 6"/>
          <p:cNvPicPr>
            <a:picLocks noChangeAspect="1"/>
          </p:cNvPicPr>
          <p:nvPr/>
        </p:nvPicPr>
        <p:blipFill>
          <a:blip r:embed="rId4"/>
          <a:stretch>
            <a:fillRect/>
          </a:stretch>
        </p:blipFill>
        <p:spPr>
          <a:xfrm>
            <a:off x="50800" y="5234330"/>
            <a:ext cx="9144000" cy="750094"/>
          </a:xfrm>
          <a:prstGeom prst="rect">
            <a:avLst/>
          </a:prstGeom>
        </p:spPr>
      </p:pic>
    </p:spTree>
    <p:extLst>
      <p:ext uri="{BB962C8B-B14F-4D97-AF65-F5344CB8AC3E}">
        <p14:creationId xmlns:p14="http://schemas.microsoft.com/office/powerpoint/2010/main" val="63843676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en-US" altLang="ja-JP" dirty="0"/>
              <a:t>Cognitive Threat Analytics (CTA) </a:t>
            </a:r>
            <a:r>
              <a:rPr lang="ja-JP" altLang="en-US" dirty="0" smtClean="0"/>
              <a:t>がデモデータシナリオに追加</a:t>
            </a:r>
            <a:endParaRPr lang="en-US" altLang="ja-JP" dirty="0"/>
          </a:p>
          <a:p>
            <a:r>
              <a:rPr lang="en-US" altLang="ja-JP" dirty="0" smtClean="0"/>
              <a:t>CTA</a:t>
            </a:r>
            <a:r>
              <a:rPr lang="ja-JP" altLang="en-US" dirty="0" smtClean="0"/>
              <a:t>により</a:t>
            </a:r>
            <a:r>
              <a:rPr lang="ja-JP" altLang="en-US" dirty="0"/>
              <a:t>マルウェアの</a:t>
            </a:r>
            <a:r>
              <a:rPr lang="en-US" altLang="ja-JP" dirty="0"/>
              <a:t>C&amp;C</a:t>
            </a:r>
            <a:r>
              <a:rPr lang="ja-JP" altLang="en-US" dirty="0" smtClean="0"/>
              <a:t>チャネルが判明するデモが可能</a:t>
            </a:r>
            <a:endParaRPr lang="en-US" altLang="ja-JP" dirty="0"/>
          </a:p>
        </p:txBody>
      </p:sp>
      <p:sp>
        <p:nvSpPr>
          <p:cNvPr id="3" name="タイトル 2"/>
          <p:cNvSpPr>
            <a:spLocks noGrp="1"/>
          </p:cNvSpPr>
          <p:nvPr>
            <p:ph type="title"/>
          </p:nvPr>
        </p:nvSpPr>
        <p:spPr/>
        <p:txBody>
          <a:bodyPr/>
          <a:lstStyle/>
          <a:p>
            <a:r>
              <a:rPr lang="ja-JP" altLang="en-US" dirty="0" smtClean="0"/>
              <a:t>新しい</a:t>
            </a:r>
            <a:r>
              <a:rPr lang="en-US" altLang="ja-JP" dirty="0" smtClean="0"/>
              <a:t>AMP</a:t>
            </a:r>
            <a:r>
              <a:rPr lang="ja-JP" altLang="en-US" dirty="0" smtClean="0"/>
              <a:t>デモデータ</a:t>
            </a:r>
            <a:endParaRPr kumimoji="1" lang="ja-JP" altLang="en-US" dirty="0"/>
          </a:p>
        </p:txBody>
      </p:sp>
      <p:grpSp>
        <p:nvGrpSpPr>
          <p:cNvPr id="9" name="図形グループ 8"/>
          <p:cNvGrpSpPr/>
          <p:nvPr/>
        </p:nvGrpSpPr>
        <p:grpSpPr>
          <a:xfrm>
            <a:off x="542617" y="2370380"/>
            <a:ext cx="8116712" cy="2420256"/>
            <a:chOff x="437766" y="2536009"/>
            <a:chExt cx="8116712" cy="2420256"/>
          </a:xfrm>
        </p:grpSpPr>
        <p:pic>
          <p:nvPicPr>
            <p:cNvPr id="4" name="Picture 4"/>
            <p:cNvPicPr>
              <a:picLocks noChangeAspect="1"/>
            </p:cNvPicPr>
            <p:nvPr/>
          </p:nvPicPr>
          <p:blipFill>
            <a:blip r:embed="rId2"/>
            <a:stretch>
              <a:fillRect/>
            </a:stretch>
          </p:blipFill>
          <p:spPr>
            <a:xfrm>
              <a:off x="437766" y="2536009"/>
              <a:ext cx="8116712" cy="2420256"/>
            </a:xfrm>
            <a:prstGeom prst="rect">
              <a:avLst/>
            </a:prstGeom>
          </p:spPr>
        </p:pic>
        <p:sp>
          <p:nvSpPr>
            <p:cNvPr id="6" name="角丸四角形 5"/>
            <p:cNvSpPr/>
            <p:nvPr/>
          </p:nvSpPr>
          <p:spPr>
            <a:xfrm>
              <a:off x="462300" y="3847737"/>
              <a:ext cx="3883922" cy="430752"/>
            </a:xfrm>
            <a:prstGeom prst="round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smtClean="0"/>
            </a:p>
          </p:txBody>
        </p:sp>
        <p:sp>
          <p:nvSpPr>
            <p:cNvPr id="7" name="角丸四角形 6"/>
            <p:cNvSpPr/>
            <p:nvPr/>
          </p:nvSpPr>
          <p:spPr>
            <a:xfrm>
              <a:off x="5152833" y="2931893"/>
              <a:ext cx="2455878" cy="387040"/>
            </a:xfrm>
            <a:prstGeom prst="round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smtClean="0"/>
            </a:p>
          </p:txBody>
        </p:sp>
        <p:sp>
          <p:nvSpPr>
            <p:cNvPr id="8" name="角丸四角形 7"/>
            <p:cNvSpPr/>
            <p:nvPr/>
          </p:nvSpPr>
          <p:spPr>
            <a:xfrm>
              <a:off x="4610510" y="3996267"/>
              <a:ext cx="3472334" cy="260366"/>
            </a:xfrm>
            <a:prstGeom prst="round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smtClean="0"/>
            </a:p>
          </p:txBody>
        </p:sp>
      </p:grpSp>
    </p:spTree>
    <p:extLst>
      <p:ext uri="{BB962C8B-B14F-4D97-AF65-F5344CB8AC3E}">
        <p14:creationId xmlns:p14="http://schemas.microsoft.com/office/powerpoint/2010/main" val="205225544"/>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9"/>
          <p:cNvSpPr>
            <a:spLocks noGrp="1"/>
          </p:cNvSpPr>
          <p:nvPr>
            <p:ph type="body" sz="quarter" idx="10"/>
          </p:nvPr>
        </p:nvSpPr>
        <p:spPr/>
        <p:txBody>
          <a:bodyPr/>
          <a:lstStyle/>
          <a:p>
            <a:r>
              <a:rPr lang="ja-JP" altLang="en-US" dirty="0"/>
              <a:t>このセッションでは</a:t>
            </a:r>
            <a:r>
              <a:rPr lang="en-US" altLang="ja-JP" dirty="0"/>
              <a:t>Cisco AMP</a:t>
            </a:r>
            <a:r>
              <a:rPr lang="ja-JP" altLang="en-US" dirty="0"/>
              <a:t>について、</a:t>
            </a:r>
            <a:r>
              <a:rPr lang="en-US" altLang="ja-JP" dirty="0"/>
              <a:t>CTA</a:t>
            </a:r>
            <a:r>
              <a:rPr lang="ja-JP" altLang="en-US" dirty="0"/>
              <a:t>連携やその他の新機能のアップデートし、</a:t>
            </a:r>
            <a:r>
              <a:rPr lang="en-US" altLang="ja-JP" dirty="0"/>
              <a:t>Cisco</a:t>
            </a:r>
            <a:r>
              <a:rPr lang="ja-JP" altLang="en-US" dirty="0"/>
              <a:t>のランサムウェア対策ソリューションを紹介</a:t>
            </a:r>
            <a:r>
              <a:rPr lang="ja-JP" altLang="en-US" dirty="0" smtClean="0"/>
              <a:t>します</a:t>
            </a:r>
            <a:endParaRPr lang="en-US" altLang="ja-JP" dirty="0" smtClean="0"/>
          </a:p>
          <a:p>
            <a:r>
              <a:rPr lang="ja-JP" altLang="en-US" dirty="0" smtClean="0"/>
              <a:t>また</a:t>
            </a:r>
            <a:r>
              <a:rPr lang="en-US" altLang="ja-JP" dirty="0"/>
              <a:t>Meraki MX</a:t>
            </a:r>
            <a:r>
              <a:rPr lang="ja-JP" altLang="en-US" dirty="0"/>
              <a:t>シリーズの</a:t>
            </a:r>
            <a:r>
              <a:rPr lang="en-US" altLang="ja-JP" dirty="0"/>
              <a:t>AMP, </a:t>
            </a:r>
            <a:r>
              <a:rPr lang="en-US" altLang="ja-JP" dirty="0" smtClean="0"/>
              <a:t>Threat</a:t>
            </a:r>
            <a:r>
              <a:rPr lang="ja-JP" altLang="en-US" dirty="0" smtClean="0"/>
              <a:t> </a:t>
            </a:r>
            <a:r>
              <a:rPr lang="en-US" altLang="ja-JP" dirty="0" smtClean="0"/>
              <a:t>Grid</a:t>
            </a:r>
            <a:r>
              <a:rPr lang="ja-JP" altLang="en-US" dirty="0"/>
              <a:t>連携についても説明します</a:t>
            </a:r>
            <a:r>
              <a:rPr lang="ja-JP" altLang="en-US" dirty="0" smtClean="0"/>
              <a:t>。</a:t>
            </a:r>
            <a:endParaRPr lang="en-US" altLang="ja-JP" dirty="0" smtClean="0">
              <a:hlinkClick r:id="rId3"/>
            </a:endParaRPr>
          </a:p>
          <a:p>
            <a:endParaRPr lang="en-US" altLang="ja-JP" sz="1200" dirty="0"/>
          </a:p>
        </p:txBody>
      </p:sp>
      <p:sp>
        <p:nvSpPr>
          <p:cNvPr id="9" name="タイトル 8"/>
          <p:cNvSpPr>
            <a:spLocks noGrp="1"/>
          </p:cNvSpPr>
          <p:nvPr>
            <p:ph type="title"/>
          </p:nvPr>
        </p:nvSpPr>
        <p:spPr/>
        <p:txBody>
          <a:bodyPr/>
          <a:lstStyle/>
          <a:p>
            <a:r>
              <a:rPr kumimoji="1" lang="ja-JP" altLang="en-US" dirty="0" smtClean="0"/>
              <a:t>概要</a:t>
            </a:r>
            <a:endParaRPr kumimoji="1" lang="ja-JP" altLang="en-US" dirty="0"/>
          </a:p>
        </p:txBody>
      </p:sp>
    </p:spTree>
    <p:extLst>
      <p:ext uri="{BB962C8B-B14F-4D97-AF65-F5344CB8AC3E}">
        <p14:creationId xmlns:p14="http://schemas.microsoft.com/office/powerpoint/2010/main" val="1360403403"/>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AMP CTA</a:t>
            </a:r>
            <a:r>
              <a:rPr lang="ja-JP" altLang="en-US" dirty="0" smtClean="0"/>
              <a:t>連携</a:t>
            </a:r>
            <a:endParaRPr lang="en-US" dirty="0"/>
          </a:p>
        </p:txBody>
      </p:sp>
    </p:spTree>
    <p:extLst>
      <p:ext uri="{BB962C8B-B14F-4D97-AF65-F5344CB8AC3E}">
        <p14:creationId xmlns:p14="http://schemas.microsoft.com/office/powerpoint/2010/main" val="2074805814"/>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a:xfrm>
            <a:off x="417250" y="2066207"/>
            <a:ext cx="4340723" cy="808440"/>
          </a:xfrm>
          <a:prstGeom prst="rect">
            <a:avLst/>
          </a:prstGeom>
          <a:solidFill>
            <a:schemeClr val="accent5">
              <a:lumMod val="20000"/>
              <a:lumOff val="80000"/>
              <a:alpha val="10000"/>
            </a:schemeClr>
          </a:solidFill>
          <a:ln w="3175" cap="flat" cmpd="sng" algn="ctr">
            <a:noFill/>
            <a:prstDash val="solid"/>
          </a:ln>
          <a:effectLst/>
        </p:spPr>
        <p:txBody>
          <a:bodyPr rot="0" spcFirstLastPara="0" vertOverflow="overflow" horzOverflow="overflow" vert="horz" wrap="square" lIns="137081" tIns="34271" rIns="68541" bIns="34271" numCol="1" spcCol="0" rtlCol="0" fromWordArt="0" anchor="ctr" anchorCtr="0" forceAA="0" compatLnSpc="1">
            <a:prstTxWarp prst="textNoShape">
              <a:avLst/>
            </a:prstTxWarp>
            <a:noAutofit/>
          </a:bodyPr>
          <a:lstStyle/>
          <a:p>
            <a:pPr defTabSz="913601">
              <a:defRPr/>
            </a:pPr>
            <a:endParaRPr lang="en-US" sz="1275" kern="0" dirty="0">
              <a:solidFill>
                <a:prstClr val="white"/>
              </a:solidFill>
              <a:latin typeface="Arial"/>
              <a:cs typeface="+mn-cs"/>
            </a:endParaRPr>
          </a:p>
        </p:txBody>
      </p:sp>
      <p:sp>
        <p:nvSpPr>
          <p:cNvPr id="95" name="Rectangle 94"/>
          <p:cNvSpPr/>
          <p:nvPr/>
        </p:nvSpPr>
        <p:spPr>
          <a:xfrm>
            <a:off x="415963" y="2978277"/>
            <a:ext cx="4342010" cy="1581995"/>
          </a:xfrm>
          <a:prstGeom prst="rect">
            <a:avLst/>
          </a:prstGeom>
          <a:solidFill>
            <a:schemeClr val="accent5">
              <a:lumMod val="20000"/>
              <a:lumOff val="80000"/>
              <a:alpha val="10000"/>
            </a:schemeClr>
          </a:solidFill>
          <a:ln w="3175" cap="flat" cmpd="sng" algn="ctr">
            <a:solidFill>
              <a:schemeClr val="accent5"/>
            </a:solidFill>
            <a:prstDash val="solid"/>
          </a:ln>
          <a:effectLst/>
        </p:spPr>
        <p:txBody>
          <a:bodyPr rot="0" spcFirstLastPara="0" vertOverflow="overflow" horzOverflow="overflow" vert="horz" wrap="square" lIns="137081" tIns="34271" rIns="68541" bIns="34271" numCol="1" spcCol="0" rtlCol="0" fromWordArt="0" anchor="ctr" anchorCtr="0" forceAA="0" compatLnSpc="1">
            <a:prstTxWarp prst="textNoShape">
              <a:avLst/>
            </a:prstTxWarp>
            <a:noAutofit/>
          </a:bodyPr>
          <a:lstStyle/>
          <a:p>
            <a:pPr defTabSz="913601">
              <a:defRPr/>
            </a:pPr>
            <a:endParaRPr lang="en-US" sz="1275" kern="0" dirty="0">
              <a:solidFill>
                <a:prstClr val="white"/>
              </a:solidFill>
              <a:latin typeface="Arial"/>
              <a:cs typeface="+mn-cs"/>
            </a:endParaRPr>
          </a:p>
        </p:txBody>
      </p:sp>
      <p:sp>
        <p:nvSpPr>
          <p:cNvPr id="2" name="Freeform 120"/>
          <p:cNvSpPr>
            <a:spLocks/>
          </p:cNvSpPr>
          <p:nvPr/>
        </p:nvSpPr>
        <p:spPr bwMode="auto">
          <a:xfrm>
            <a:off x="5646879" y="411575"/>
            <a:ext cx="3018528" cy="1841623"/>
          </a:xfrm>
          <a:custGeom>
            <a:avLst/>
            <a:gdLst>
              <a:gd name="T0" fmla="*/ 611 w 690"/>
              <a:gd name="T1" fmla="*/ 231 h 460"/>
              <a:gd name="T2" fmla="*/ 613 w 690"/>
              <a:gd name="T3" fmla="*/ 210 h 460"/>
              <a:gd name="T4" fmla="*/ 612 w 690"/>
              <a:gd name="T5" fmla="*/ 198 h 460"/>
              <a:gd name="T6" fmla="*/ 608 w 690"/>
              <a:gd name="T7" fmla="*/ 178 h 460"/>
              <a:gd name="T8" fmla="*/ 600 w 690"/>
              <a:gd name="T9" fmla="*/ 158 h 460"/>
              <a:gd name="T10" fmla="*/ 588 w 690"/>
              <a:gd name="T11" fmla="*/ 140 h 460"/>
              <a:gd name="T12" fmla="*/ 573 w 690"/>
              <a:gd name="T13" fmla="*/ 125 h 460"/>
              <a:gd name="T14" fmla="*/ 555 w 690"/>
              <a:gd name="T15" fmla="*/ 115 h 460"/>
              <a:gd name="T16" fmla="*/ 537 w 690"/>
              <a:gd name="T17" fmla="*/ 107 h 460"/>
              <a:gd name="T18" fmla="*/ 515 w 690"/>
              <a:gd name="T19" fmla="*/ 101 h 460"/>
              <a:gd name="T20" fmla="*/ 504 w 690"/>
              <a:gd name="T21" fmla="*/ 101 h 460"/>
              <a:gd name="T22" fmla="*/ 487 w 690"/>
              <a:gd name="T23" fmla="*/ 103 h 460"/>
              <a:gd name="T24" fmla="*/ 481 w 690"/>
              <a:gd name="T25" fmla="*/ 92 h 460"/>
              <a:gd name="T26" fmla="*/ 466 w 690"/>
              <a:gd name="T27" fmla="*/ 71 h 460"/>
              <a:gd name="T28" fmla="*/ 449 w 690"/>
              <a:gd name="T29" fmla="*/ 53 h 460"/>
              <a:gd name="T30" fmla="*/ 430 w 690"/>
              <a:gd name="T31" fmla="*/ 36 h 460"/>
              <a:gd name="T32" fmla="*/ 408 w 690"/>
              <a:gd name="T33" fmla="*/ 23 h 460"/>
              <a:gd name="T34" fmla="*/ 386 w 690"/>
              <a:gd name="T35" fmla="*/ 12 h 460"/>
              <a:gd name="T36" fmla="*/ 361 w 690"/>
              <a:gd name="T37" fmla="*/ 4 h 460"/>
              <a:gd name="T38" fmla="*/ 334 w 690"/>
              <a:gd name="T39" fmla="*/ 1 h 460"/>
              <a:gd name="T40" fmla="*/ 321 w 690"/>
              <a:gd name="T41" fmla="*/ 0 h 460"/>
              <a:gd name="T42" fmla="*/ 288 w 690"/>
              <a:gd name="T43" fmla="*/ 3 h 460"/>
              <a:gd name="T44" fmla="*/ 257 w 690"/>
              <a:gd name="T45" fmla="*/ 12 h 460"/>
              <a:gd name="T46" fmla="*/ 229 w 690"/>
              <a:gd name="T47" fmla="*/ 26 h 460"/>
              <a:gd name="T48" fmla="*/ 203 w 690"/>
              <a:gd name="T49" fmla="*/ 43 h 460"/>
              <a:gd name="T50" fmla="*/ 181 w 690"/>
              <a:gd name="T51" fmla="*/ 65 h 460"/>
              <a:gd name="T52" fmla="*/ 163 w 690"/>
              <a:gd name="T53" fmla="*/ 90 h 460"/>
              <a:gd name="T54" fmla="*/ 150 w 690"/>
              <a:gd name="T55" fmla="*/ 117 h 460"/>
              <a:gd name="T56" fmla="*/ 140 w 690"/>
              <a:gd name="T57" fmla="*/ 148 h 460"/>
              <a:gd name="T58" fmla="*/ 125 w 690"/>
              <a:gd name="T59" fmla="*/ 151 h 460"/>
              <a:gd name="T60" fmla="*/ 98 w 690"/>
              <a:gd name="T61" fmla="*/ 159 h 460"/>
              <a:gd name="T62" fmla="*/ 73 w 690"/>
              <a:gd name="T63" fmla="*/ 171 h 460"/>
              <a:gd name="T64" fmla="*/ 50 w 690"/>
              <a:gd name="T65" fmla="*/ 189 h 460"/>
              <a:gd name="T66" fmla="*/ 31 w 690"/>
              <a:gd name="T67" fmla="*/ 209 h 460"/>
              <a:gd name="T68" fmla="*/ 16 w 690"/>
              <a:gd name="T69" fmla="*/ 233 h 460"/>
              <a:gd name="T70" fmla="*/ 7 w 690"/>
              <a:gd name="T71" fmla="*/ 260 h 460"/>
              <a:gd name="T72" fmla="*/ 1 w 690"/>
              <a:gd name="T73" fmla="*/ 289 h 460"/>
              <a:gd name="T74" fmla="*/ 0 w 690"/>
              <a:gd name="T75" fmla="*/ 303 h 460"/>
              <a:gd name="T76" fmla="*/ 3 w 690"/>
              <a:gd name="T77" fmla="*/ 336 h 460"/>
              <a:gd name="T78" fmla="*/ 12 w 690"/>
              <a:gd name="T79" fmla="*/ 364 h 460"/>
              <a:gd name="T80" fmla="*/ 27 w 690"/>
              <a:gd name="T81" fmla="*/ 391 h 460"/>
              <a:gd name="T82" fmla="*/ 46 w 690"/>
              <a:gd name="T83" fmla="*/ 414 h 460"/>
              <a:gd name="T84" fmla="*/ 69 w 690"/>
              <a:gd name="T85" fmla="*/ 433 h 460"/>
              <a:gd name="T86" fmla="*/ 96 w 690"/>
              <a:gd name="T87" fmla="*/ 448 h 460"/>
              <a:gd name="T88" fmla="*/ 124 w 690"/>
              <a:gd name="T89" fmla="*/ 457 h 460"/>
              <a:gd name="T90" fmla="*/ 156 w 690"/>
              <a:gd name="T91" fmla="*/ 460 h 460"/>
              <a:gd name="T92" fmla="*/ 248 w 690"/>
              <a:gd name="T93" fmla="*/ 460 h 460"/>
              <a:gd name="T94" fmla="*/ 573 w 690"/>
              <a:gd name="T95" fmla="*/ 460 h 460"/>
              <a:gd name="T96" fmla="*/ 596 w 690"/>
              <a:gd name="T97" fmla="*/ 457 h 460"/>
              <a:gd name="T98" fmla="*/ 619 w 690"/>
              <a:gd name="T99" fmla="*/ 450 h 460"/>
              <a:gd name="T100" fmla="*/ 638 w 690"/>
              <a:gd name="T101" fmla="*/ 440 h 460"/>
              <a:gd name="T102" fmla="*/ 655 w 690"/>
              <a:gd name="T103" fmla="*/ 425 h 460"/>
              <a:gd name="T104" fmla="*/ 670 w 690"/>
              <a:gd name="T105" fmla="*/ 407 h 460"/>
              <a:gd name="T106" fmla="*/ 681 w 690"/>
              <a:gd name="T107" fmla="*/ 387 h 460"/>
              <a:gd name="T108" fmla="*/ 688 w 690"/>
              <a:gd name="T109" fmla="*/ 365 h 460"/>
              <a:gd name="T110" fmla="*/ 690 w 690"/>
              <a:gd name="T111" fmla="*/ 341 h 460"/>
              <a:gd name="T112" fmla="*/ 689 w 690"/>
              <a:gd name="T113" fmla="*/ 322 h 460"/>
              <a:gd name="T114" fmla="*/ 678 w 690"/>
              <a:gd name="T115" fmla="*/ 289 h 460"/>
              <a:gd name="T116" fmla="*/ 657 w 690"/>
              <a:gd name="T117" fmla="*/ 259 h 460"/>
              <a:gd name="T118" fmla="*/ 627 w 690"/>
              <a:gd name="T119" fmla="*/ 237 h 460"/>
              <a:gd name="T120" fmla="*/ 611 w 690"/>
              <a:gd name="T121" fmla="*/ 231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0" h="460">
                <a:moveTo>
                  <a:pt x="611" y="231"/>
                </a:moveTo>
                <a:lnTo>
                  <a:pt x="611" y="231"/>
                </a:lnTo>
                <a:lnTo>
                  <a:pt x="612" y="220"/>
                </a:lnTo>
                <a:lnTo>
                  <a:pt x="613" y="210"/>
                </a:lnTo>
                <a:lnTo>
                  <a:pt x="613" y="210"/>
                </a:lnTo>
                <a:lnTo>
                  <a:pt x="612" y="198"/>
                </a:lnTo>
                <a:lnTo>
                  <a:pt x="611" y="187"/>
                </a:lnTo>
                <a:lnTo>
                  <a:pt x="608" y="178"/>
                </a:lnTo>
                <a:lnTo>
                  <a:pt x="604" y="167"/>
                </a:lnTo>
                <a:lnTo>
                  <a:pt x="600" y="158"/>
                </a:lnTo>
                <a:lnTo>
                  <a:pt x="595" y="150"/>
                </a:lnTo>
                <a:lnTo>
                  <a:pt x="588" y="140"/>
                </a:lnTo>
                <a:lnTo>
                  <a:pt x="581" y="134"/>
                </a:lnTo>
                <a:lnTo>
                  <a:pt x="573" y="125"/>
                </a:lnTo>
                <a:lnTo>
                  <a:pt x="565" y="120"/>
                </a:lnTo>
                <a:lnTo>
                  <a:pt x="555" y="115"/>
                </a:lnTo>
                <a:lnTo>
                  <a:pt x="546" y="109"/>
                </a:lnTo>
                <a:lnTo>
                  <a:pt x="537" y="107"/>
                </a:lnTo>
                <a:lnTo>
                  <a:pt x="526" y="104"/>
                </a:lnTo>
                <a:lnTo>
                  <a:pt x="515" y="101"/>
                </a:lnTo>
                <a:lnTo>
                  <a:pt x="504" y="101"/>
                </a:lnTo>
                <a:lnTo>
                  <a:pt x="504" y="101"/>
                </a:lnTo>
                <a:lnTo>
                  <a:pt x="496" y="101"/>
                </a:lnTo>
                <a:lnTo>
                  <a:pt x="487" y="103"/>
                </a:lnTo>
                <a:lnTo>
                  <a:pt x="487" y="103"/>
                </a:lnTo>
                <a:lnTo>
                  <a:pt x="481" y="92"/>
                </a:lnTo>
                <a:lnTo>
                  <a:pt x="475" y="81"/>
                </a:lnTo>
                <a:lnTo>
                  <a:pt x="466" y="71"/>
                </a:lnTo>
                <a:lnTo>
                  <a:pt x="458" y="61"/>
                </a:lnTo>
                <a:lnTo>
                  <a:pt x="449" y="53"/>
                </a:lnTo>
                <a:lnTo>
                  <a:pt x="441" y="43"/>
                </a:lnTo>
                <a:lnTo>
                  <a:pt x="430" y="36"/>
                </a:lnTo>
                <a:lnTo>
                  <a:pt x="419" y="28"/>
                </a:lnTo>
                <a:lnTo>
                  <a:pt x="408" y="23"/>
                </a:lnTo>
                <a:lnTo>
                  <a:pt x="398" y="16"/>
                </a:lnTo>
                <a:lnTo>
                  <a:pt x="386" y="12"/>
                </a:lnTo>
                <a:lnTo>
                  <a:pt x="373" y="8"/>
                </a:lnTo>
                <a:lnTo>
                  <a:pt x="361" y="4"/>
                </a:lnTo>
                <a:lnTo>
                  <a:pt x="348" y="3"/>
                </a:lnTo>
                <a:lnTo>
                  <a:pt x="334" y="1"/>
                </a:lnTo>
                <a:lnTo>
                  <a:pt x="321" y="0"/>
                </a:lnTo>
                <a:lnTo>
                  <a:pt x="321" y="0"/>
                </a:lnTo>
                <a:lnTo>
                  <a:pt x="305" y="1"/>
                </a:lnTo>
                <a:lnTo>
                  <a:pt x="288" y="3"/>
                </a:lnTo>
                <a:lnTo>
                  <a:pt x="272" y="7"/>
                </a:lnTo>
                <a:lnTo>
                  <a:pt x="257" y="12"/>
                </a:lnTo>
                <a:lnTo>
                  <a:pt x="243" y="18"/>
                </a:lnTo>
                <a:lnTo>
                  <a:pt x="229" y="26"/>
                </a:lnTo>
                <a:lnTo>
                  <a:pt x="216" y="34"/>
                </a:lnTo>
                <a:lnTo>
                  <a:pt x="203" y="43"/>
                </a:lnTo>
                <a:lnTo>
                  <a:pt x="191" y="53"/>
                </a:lnTo>
                <a:lnTo>
                  <a:pt x="181" y="65"/>
                </a:lnTo>
                <a:lnTo>
                  <a:pt x="171" y="77"/>
                </a:lnTo>
                <a:lnTo>
                  <a:pt x="163" y="90"/>
                </a:lnTo>
                <a:lnTo>
                  <a:pt x="155" y="104"/>
                </a:lnTo>
                <a:lnTo>
                  <a:pt x="150" y="117"/>
                </a:lnTo>
                <a:lnTo>
                  <a:pt x="144" y="134"/>
                </a:lnTo>
                <a:lnTo>
                  <a:pt x="140" y="148"/>
                </a:lnTo>
                <a:lnTo>
                  <a:pt x="140" y="148"/>
                </a:lnTo>
                <a:lnTo>
                  <a:pt x="125" y="151"/>
                </a:lnTo>
                <a:lnTo>
                  <a:pt x="112" y="154"/>
                </a:lnTo>
                <a:lnTo>
                  <a:pt x="98" y="159"/>
                </a:lnTo>
                <a:lnTo>
                  <a:pt x="85" y="165"/>
                </a:lnTo>
                <a:lnTo>
                  <a:pt x="73" y="171"/>
                </a:lnTo>
                <a:lnTo>
                  <a:pt x="61" y="179"/>
                </a:lnTo>
                <a:lnTo>
                  <a:pt x="50" y="189"/>
                </a:lnTo>
                <a:lnTo>
                  <a:pt x="40" y="198"/>
                </a:lnTo>
                <a:lnTo>
                  <a:pt x="31" y="209"/>
                </a:lnTo>
                <a:lnTo>
                  <a:pt x="23" y="221"/>
                </a:lnTo>
                <a:lnTo>
                  <a:pt x="16" y="233"/>
                </a:lnTo>
                <a:lnTo>
                  <a:pt x="11" y="247"/>
                </a:lnTo>
                <a:lnTo>
                  <a:pt x="7" y="260"/>
                </a:lnTo>
                <a:lnTo>
                  <a:pt x="3" y="274"/>
                </a:lnTo>
                <a:lnTo>
                  <a:pt x="1" y="289"/>
                </a:lnTo>
                <a:lnTo>
                  <a:pt x="0" y="303"/>
                </a:lnTo>
                <a:lnTo>
                  <a:pt x="0" y="303"/>
                </a:lnTo>
                <a:lnTo>
                  <a:pt x="1" y="320"/>
                </a:lnTo>
                <a:lnTo>
                  <a:pt x="3" y="336"/>
                </a:lnTo>
                <a:lnTo>
                  <a:pt x="7" y="351"/>
                </a:lnTo>
                <a:lnTo>
                  <a:pt x="12" y="364"/>
                </a:lnTo>
                <a:lnTo>
                  <a:pt x="19" y="378"/>
                </a:lnTo>
                <a:lnTo>
                  <a:pt x="27" y="391"/>
                </a:lnTo>
                <a:lnTo>
                  <a:pt x="35" y="403"/>
                </a:lnTo>
                <a:lnTo>
                  <a:pt x="46" y="414"/>
                </a:lnTo>
                <a:lnTo>
                  <a:pt x="57" y="425"/>
                </a:lnTo>
                <a:lnTo>
                  <a:pt x="69" y="433"/>
                </a:lnTo>
                <a:lnTo>
                  <a:pt x="82" y="441"/>
                </a:lnTo>
                <a:lnTo>
                  <a:pt x="96" y="448"/>
                </a:lnTo>
                <a:lnTo>
                  <a:pt x="109" y="453"/>
                </a:lnTo>
                <a:lnTo>
                  <a:pt x="124" y="457"/>
                </a:lnTo>
                <a:lnTo>
                  <a:pt x="140" y="458"/>
                </a:lnTo>
                <a:lnTo>
                  <a:pt x="156" y="460"/>
                </a:lnTo>
                <a:lnTo>
                  <a:pt x="187" y="460"/>
                </a:lnTo>
                <a:lnTo>
                  <a:pt x="248" y="460"/>
                </a:lnTo>
                <a:lnTo>
                  <a:pt x="573" y="460"/>
                </a:lnTo>
                <a:lnTo>
                  <a:pt x="573" y="460"/>
                </a:lnTo>
                <a:lnTo>
                  <a:pt x="585" y="458"/>
                </a:lnTo>
                <a:lnTo>
                  <a:pt x="596" y="457"/>
                </a:lnTo>
                <a:lnTo>
                  <a:pt x="608" y="454"/>
                </a:lnTo>
                <a:lnTo>
                  <a:pt x="619" y="450"/>
                </a:lnTo>
                <a:lnTo>
                  <a:pt x="628" y="445"/>
                </a:lnTo>
                <a:lnTo>
                  <a:pt x="638" y="440"/>
                </a:lnTo>
                <a:lnTo>
                  <a:pt x="647" y="433"/>
                </a:lnTo>
                <a:lnTo>
                  <a:pt x="655" y="425"/>
                </a:lnTo>
                <a:lnTo>
                  <a:pt x="663" y="417"/>
                </a:lnTo>
                <a:lnTo>
                  <a:pt x="670" y="407"/>
                </a:lnTo>
                <a:lnTo>
                  <a:pt x="677" y="398"/>
                </a:lnTo>
                <a:lnTo>
                  <a:pt x="681" y="387"/>
                </a:lnTo>
                <a:lnTo>
                  <a:pt x="685" y="376"/>
                </a:lnTo>
                <a:lnTo>
                  <a:pt x="688" y="365"/>
                </a:lnTo>
                <a:lnTo>
                  <a:pt x="690" y="353"/>
                </a:lnTo>
                <a:lnTo>
                  <a:pt x="690" y="341"/>
                </a:lnTo>
                <a:lnTo>
                  <a:pt x="690" y="341"/>
                </a:lnTo>
                <a:lnTo>
                  <a:pt x="689" y="322"/>
                </a:lnTo>
                <a:lnTo>
                  <a:pt x="685" y="305"/>
                </a:lnTo>
                <a:lnTo>
                  <a:pt x="678" y="289"/>
                </a:lnTo>
                <a:lnTo>
                  <a:pt x="667" y="272"/>
                </a:lnTo>
                <a:lnTo>
                  <a:pt x="657" y="259"/>
                </a:lnTo>
                <a:lnTo>
                  <a:pt x="643" y="247"/>
                </a:lnTo>
                <a:lnTo>
                  <a:pt x="627" y="237"/>
                </a:lnTo>
                <a:lnTo>
                  <a:pt x="611" y="231"/>
                </a:lnTo>
                <a:lnTo>
                  <a:pt x="611" y="231"/>
                </a:lnTo>
                <a:close/>
              </a:path>
            </a:pathLst>
          </a:custGeom>
          <a:solidFill>
            <a:schemeClr val="accent2"/>
          </a:solidFill>
          <a:ln>
            <a:noFill/>
          </a:ln>
          <a:effectLst/>
          <a:extLst/>
        </p:spPr>
        <p:txBody>
          <a:bodyPr vert="horz" wrap="square" lIns="91434" tIns="45717" rIns="91434" bIns="45717" numCol="1" anchor="t" anchorCtr="0" compatLnSpc="1">
            <a:prstTxWarp prst="textNoShape">
              <a:avLst/>
            </a:prstTxWarp>
          </a:bodyPr>
          <a:lstStyle/>
          <a:p>
            <a:pPr defTabSz="685800" fontAlgn="auto">
              <a:spcBef>
                <a:spcPts val="0"/>
              </a:spcBef>
              <a:spcAft>
                <a:spcPts val="0"/>
              </a:spcAft>
            </a:pPr>
            <a:endParaRPr lang="en-US" dirty="0">
              <a:solidFill>
                <a:srgbClr val="676767"/>
              </a:solidFill>
              <a:latin typeface="Arial"/>
              <a:ea typeface="+mn-ea"/>
              <a:cs typeface="+mn-cs"/>
            </a:endParaRPr>
          </a:p>
        </p:txBody>
      </p:sp>
      <p:grpSp>
        <p:nvGrpSpPr>
          <p:cNvPr id="4" name="Group 3"/>
          <p:cNvGrpSpPr/>
          <p:nvPr/>
        </p:nvGrpSpPr>
        <p:grpSpPr>
          <a:xfrm>
            <a:off x="1929346" y="3326782"/>
            <a:ext cx="752588" cy="385736"/>
            <a:chOff x="2129791" y="3385289"/>
            <a:chExt cx="483538" cy="126740"/>
          </a:xfrm>
        </p:grpSpPr>
        <p:sp>
          <p:nvSpPr>
            <p:cNvPr id="5" name="Freeform 22"/>
            <p:cNvSpPr>
              <a:spLocks/>
            </p:cNvSpPr>
            <p:nvPr/>
          </p:nvSpPr>
          <p:spPr bwMode="auto">
            <a:xfrm>
              <a:off x="2155006" y="3385289"/>
              <a:ext cx="458323" cy="106611"/>
            </a:xfrm>
            <a:custGeom>
              <a:avLst/>
              <a:gdLst>
                <a:gd name="T0" fmla="*/ 0 w 2472"/>
                <a:gd name="T1" fmla="*/ 164 h 572"/>
                <a:gd name="T2" fmla="*/ 948 w 2472"/>
                <a:gd name="T3" fmla="*/ 0 h 572"/>
                <a:gd name="T4" fmla="*/ 2472 w 2472"/>
                <a:gd name="T5" fmla="*/ 32 h 572"/>
                <a:gd name="T6" fmla="*/ 2472 w 2472"/>
                <a:gd name="T7" fmla="*/ 164 h 572"/>
                <a:gd name="T8" fmla="*/ 2440 w 2472"/>
                <a:gd name="T9" fmla="*/ 200 h 572"/>
                <a:gd name="T10" fmla="*/ 2440 w 2472"/>
                <a:gd name="T11" fmla="*/ 344 h 572"/>
                <a:gd name="T12" fmla="*/ 2204 w 2472"/>
                <a:gd name="T13" fmla="*/ 572 h 572"/>
                <a:gd name="T14" fmla="*/ 0 w 2472"/>
                <a:gd name="T15" fmla="*/ 164 h 5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2" h="572">
                  <a:moveTo>
                    <a:pt x="0" y="164"/>
                  </a:moveTo>
                  <a:lnTo>
                    <a:pt x="948" y="0"/>
                  </a:lnTo>
                  <a:lnTo>
                    <a:pt x="2472" y="32"/>
                  </a:lnTo>
                  <a:lnTo>
                    <a:pt x="2472" y="164"/>
                  </a:lnTo>
                  <a:lnTo>
                    <a:pt x="2440" y="200"/>
                  </a:lnTo>
                  <a:lnTo>
                    <a:pt x="2440" y="344"/>
                  </a:lnTo>
                  <a:lnTo>
                    <a:pt x="2204" y="572"/>
                  </a:lnTo>
                  <a:lnTo>
                    <a:pt x="0" y="164"/>
                  </a:lnTo>
                  <a:close/>
                </a:path>
              </a:pathLst>
            </a:custGeom>
            <a:gradFill flip="none" rotWithShape="1">
              <a:gsLst>
                <a:gs pos="61000">
                  <a:srgbClr val="435153">
                    <a:lumMod val="50000"/>
                  </a:srgbClr>
                </a:gs>
                <a:gs pos="31000">
                  <a:srgbClr val="435153">
                    <a:lumMod val="75000"/>
                  </a:srgbClr>
                </a:gs>
              </a:gsLst>
              <a:lin ang="27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6" name="Freeform 23"/>
            <p:cNvSpPr>
              <a:spLocks/>
            </p:cNvSpPr>
            <p:nvPr/>
          </p:nvSpPr>
          <p:spPr bwMode="auto">
            <a:xfrm>
              <a:off x="2129791" y="3413246"/>
              <a:ext cx="453873" cy="98783"/>
            </a:xfrm>
            <a:custGeom>
              <a:avLst/>
              <a:gdLst>
                <a:gd name="T0" fmla="*/ 0 w 2448"/>
                <a:gd name="T1" fmla="*/ 0 h 530"/>
                <a:gd name="T2" fmla="*/ 0 w 2448"/>
                <a:gd name="T3" fmla="*/ 0 h 530"/>
                <a:gd name="T4" fmla="*/ 8 w 2448"/>
                <a:gd name="T5" fmla="*/ 440 h 530"/>
                <a:gd name="T6" fmla="*/ 2448 w 2448"/>
                <a:gd name="T7" fmla="*/ 530 h 530"/>
                <a:gd name="T8" fmla="*/ 2428 w 2448"/>
                <a:gd name="T9" fmla="*/ 64 h 530"/>
                <a:gd name="T10" fmla="*/ 0 w 2448"/>
                <a:gd name="T11" fmla="*/ 0 h 530"/>
              </a:gdLst>
              <a:ahLst/>
              <a:cxnLst>
                <a:cxn ang="0">
                  <a:pos x="T0" y="T1"/>
                </a:cxn>
                <a:cxn ang="0">
                  <a:pos x="T2" y="T3"/>
                </a:cxn>
                <a:cxn ang="0">
                  <a:pos x="T4" y="T5"/>
                </a:cxn>
                <a:cxn ang="0">
                  <a:pos x="T6" y="T7"/>
                </a:cxn>
                <a:cxn ang="0">
                  <a:pos x="T8" y="T9"/>
                </a:cxn>
                <a:cxn ang="0">
                  <a:pos x="T10" y="T11"/>
                </a:cxn>
              </a:cxnLst>
              <a:rect l="0" t="0" r="r" b="b"/>
              <a:pathLst>
                <a:path w="2448" h="530">
                  <a:moveTo>
                    <a:pt x="0" y="0"/>
                  </a:moveTo>
                  <a:lnTo>
                    <a:pt x="0" y="0"/>
                  </a:lnTo>
                  <a:lnTo>
                    <a:pt x="8" y="440"/>
                  </a:lnTo>
                  <a:lnTo>
                    <a:pt x="2448" y="530"/>
                  </a:lnTo>
                  <a:lnTo>
                    <a:pt x="2428" y="64"/>
                  </a:lnTo>
                  <a:lnTo>
                    <a:pt x="0" y="0"/>
                  </a:lnTo>
                  <a:close/>
                </a:path>
              </a:pathLst>
            </a:custGeom>
            <a:solidFill>
              <a:srgbClr val="A6A8AB">
                <a:lumMod val="5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7" name="Freeform 24"/>
            <p:cNvSpPr>
              <a:spLocks/>
            </p:cNvSpPr>
            <p:nvPr/>
          </p:nvSpPr>
          <p:spPr bwMode="auto">
            <a:xfrm>
              <a:off x="2159678" y="3423907"/>
              <a:ext cx="386015" cy="80517"/>
            </a:xfrm>
            <a:custGeom>
              <a:avLst/>
              <a:gdLst>
                <a:gd name="T0" fmla="*/ 2082 w 2082"/>
                <a:gd name="T1" fmla="*/ 336 h 432"/>
                <a:gd name="T2" fmla="*/ 2082 w 2082"/>
                <a:gd name="T3" fmla="*/ 336 h 432"/>
                <a:gd name="T4" fmla="*/ 2080 w 2082"/>
                <a:gd name="T5" fmla="*/ 354 h 432"/>
                <a:gd name="T6" fmla="*/ 2076 w 2082"/>
                <a:gd name="T7" fmla="*/ 372 h 432"/>
                <a:gd name="T8" fmla="*/ 2066 w 2082"/>
                <a:gd name="T9" fmla="*/ 390 h 432"/>
                <a:gd name="T10" fmla="*/ 2054 w 2082"/>
                <a:gd name="T11" fmla="*/ 404 h 432"/>
                <a:gd name="T12" fmla="*/ 2040 w 2082"/>
                <a:gd name="T13" fmla="*/ 416 h 432"/>
                <a:gd name="T14" fmla="*/ 2024 w 2082"/>
                <a:gd name="T15" fmla="*/ 424 h 432"/>
                <a:gd name="T16" fmla="*/ 2006 w 2082"/>
                <a:gd name="T17" fmla="*/ 430 h 432"/>
                <a:gd name="T18" fmla="*/ 1986 w 2082"/>
                <a:gd name="T19" fmla="*/ 432 h 432"/>
                <a:gd name="T20" fmla="*/ 96 w 2082"/>
                <a:gd name="T21" fmla="*/ 360 h 432"/>
                <a:gd name="T22" fmla="*/ 96 w 2082"/>
                <a:gd name="T23" fmla="*/ 360 h 432"/>
                <a:gd name="T24" fmla="*/ 76 w 2082"/>
                <a:gd name="T25" fmla="*/ 358 h 432"/>
                <a:gd name="T26" fmla="*/ 58 w 2082"/>
                <a:gd name="T27" fmla="*/ 352 h 432"/>
                <a:gd name="T28" fmla="*/ 42 w 2082"/>
                <a:gd name="T29" fmla="*/ 344 h 432"/>
                <a:gd name="T30" fmla="*/ 28 w 2082"/>
                <a:gd name="T31" fmla="*/ 332 h 432"/>
                <a:gd name="T32" fmla="*/ 16 w 2082"/>
                <a:gd name="T33" fmla="*/ 318 h 432"/>
                <a:gd name="T34" fmla="*/ 6 w 2082"/>
                <a:gd name="T35" fmla="*/ 300 h 432"/>
                <a:gd name="T36" fmla="*/ 2 w 2082"/>
                <a:gd name="T37" fmla="*/ 282 h 432"/>
                <a:gd name="T38" fmla="*/ 0 w 2082"/>
                <a:gd name="T39" fmla="*/ 264 h 432"/>
                <a:gd name="T40" fmla="*/ 0 w 2082"/>
                <a:gd name="T41" fmla="*/ 96 h 432"/>
                <a:gd name="T42" fmla="*/ 0 w 2082"/>
                <a:gd name="T43" fmla="*/ 96 h 432"/>
                <a:gd name="T44" fmla="*/ 2 w 2082"/>
                <a:gd name="T45" fmla="*/ 76 h 432"/>
                <a:gd name="T46" fmla="*/ 6 w 2082"/>
                <a:gd name="T47" fmla="*/ 58 h 432"/>
                <a:gd name="T48" fmla="*/ 16 w 2082"/>
                <a:gd name="T49" fmla="*/ 42 h 432"/>
                <a:gd name="T50" fmla="*/ 28 w 2082"/>
                <a:gd name="T51" fmla="*/ 28 h 432"/>
                <a:gd name="T52" fmla="*/ 42 w 2082"/>
                <a:gd name="T53" fmla="*/ 16 h 432"/>
                <a:gd name="T54" fmla="*/ 58 w 2082"/>
                <a:gd name="T55" fmla="*/ 6 h 432"/>
                <a:gd name="T56" fmla="*/ 76 w 2082"/>
                <a:gd name="T57" fmla="*/ 2 h 432"/>
                <a:gd name="T58" fmla="*/ 96 w 2082"/>
                <a:gd name="T59" fmla="*/ 0 h 432"/>
                <a:gd name="T60" fmla="*/ 1986 w 2082"/>
                <a:gd name="T61" fmla="*/ 72 h 432"/>
                <a:gd name="T62" fmla="*/ 1986 w 2082"/>
                <a:gd name="T63" fmla="*/ 72 h 432"/>
                <a:gd name="T64" fmla="*/ 2006 w 2082"/>
                <a:gd name="T65" fmla="*/ 74 h 432"/>
                <a:gd name="T66" fmla="*/ 2024 w 2082"/>
                <a:gd name="T67" fmla="*/ 78 h 432"/>
                <a:gd name="T68" fmla="*/ 2040 w 2082"/>
                <a:gd name="T69" fmla="*/ 88 h 432"/>
                <a:gd name="T70" fmla="*/ 2054 w 2082"/>
                <a:gd name="T71" fmla="*/ 100 h 432"/>
                <a:gd name="T72" fmla="*/ 2066 w 2082"/>
                <a:gd name="T73" fmla="*/ 114 h 432"/>
                <a:gd name="T74" fmla="*/ 2076 w 2082"/>
                <a:gd name="T75" fmla="*/ 130 h 432"/>
                <a:gd name="T76" fmla="*/ 2080 w 2082"/>
                <a:gd name="T77" fmla="*/ 148 h 432"/>
                <a:gd name="T78" fmla="*/ 2082 w 2082"/>
                <a:gd name="T79" fmla="*/ 168 h 432"/>
                <a:gd name="T80" fmla="*/ 2082 w 2082"/>
                <a:gd name="T81" fmla="*/ 33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2" h="432">
                  <a:moveTo>
                    <a:pt x="2082" y="336"/>
                  </a:moveTo>
                  <a:lnTo>
                    <a:pt x="2082" y="336"/>
                  </a:lnTo>
                  <a:lnTo>
                    <a:pt x="2080" y="354"/>
                  </a:lnTo>
                  <a:lnTo>
                    <a:pt x="2076" y="372"/>
                  </a:lnTo>
                  <a:lnTo>
                    <a:pt x="2066" y="390"/>
                  </a:lnTo>
                  <a:lnTo>
                    <a:pt x="2054" y="404"/>
                  </a:lnTo>
                  <a:lnTo>
                    <a:pt x="2040" y="416"/>
                  </a:lnTo>
                  <a:lnTo>
                    <a:pt x="2024" y="424"/>
                  </a:lnTo>
                  <a:lnTo>
                    <a:pt x="2006" y="430"/>
                  </a:lnTo>
                  <a:lnTo>
                    <a:pt x="1986" y="432"/>
                  </a:lnTo>
                  <a:lnTo>
                    <a:pt x="96" y="360"/>
                  </a:lnTo>
                  <a:lnTo>
                    <a:pt x="96" y="360"/>
                  </a:lnTo>
                  <a:lnTo>
                    <a:pt x="76" y="358"/>
                  </a:lnTo>
                  <a:lnTo>
                    <a:pt x="58" y="352"/>
                  </a:lnTo>
                  <a:lnTo>
                    <a:pt x="42" y="344"/>
                  </a:lnTo>
                  <a:lnTo>
                    <a:pt x="28" y="332"/>
                  </a:lnTo>
                  <a:lnTo>
                    <a:pt x="16" y="318"/>
                  </a:lnTo>
                  <a:lnTo>
                    <a:pt x="6" y="300"/>
                  </a:lnTo>
                  <a:lnTo>
                    <a:pt x="2" y="282"/>
                  </a:lnTo>
                  <a:lnTo>
                    <a:pt x="0" y="264"/>
                  </a:lnTo>
                  <a:lnTo>
                    <a:pt x="0" y="96"/>
                  </a:lnTo>
                  <a:lnTo>
                    <a:pt x="0" y="96"/>
                  </a:lnTo>
                  <a:lnTo>
                    <a:pt x="2" y="76"/>
                  </a:lnTo>
                  <a:lnTo>
                    <a:pt x="6" y="58"/>
                  </a:lnTo>
                  <a:lnTo>
                    <a:pt x="16" y="42"/>
                  </a:lnTo>
                  <a:lnTo>
                    <a:pt x="28" y="28"/>
                  </a:lnTo>
                  <a:lnTo>
                    <a:pt x="42" y="16"/>
                  </a:lnTo>
                  <a:lnTo>
                    <a:pt x="58" y="6"/>
                  </a:lnTo>
                  <a:lnTo>
                    <a:pt x="76" y="2"/>
                  </a:lnTo>
                  <a:lnTo>
                    <a:pt x="96" y="0"/>
                  </a:lnTo>
                  <a:lnTo>
                    <a:pt x="1986" y="72"/>
                  </a:lnTo>
                  <a:lnTo>
                    <a:pt x="1986" y="72"/>
                  </a:lnTo>
                  <a:lnTo>
                    <a:pt x="2006" y="74"/>
                  </a:lnTo>
                  <a:lnTo>
                    <a:pt x="2024" y="78"/>
                  </a:lnTo>
                  <a:lnTo>
                    <a:pt x="2040" y="88"/>
                  </a:lnTo>
                  <a:lnTo>
                    <a:pt x="2054" y="100"/>
                  </a:lnTo>
                  <a:lnTo>
                    <a:pt x="2066" y="114"/>
                  </a:lnTo>
                  <a:lnTo>
                    <a:pt x="2076" y="130"/>
                  </a:lnTo>
                  <a:lnTo>
                    <a:pt x="2080" y="148"/>
                  </a:lnTo>
                  <a:lnTo>
                    <a:pt x="2082" y="168"/>
                  </a:lnTo>
                  <a:lnTo>
                    <a:pt x="2082" y="336"/>
                  </a:lnTo>
                  <a:close/>
                </a:path>
              </a:pathLst>
            </a:custGeom>
            <a:pattFill prst="ltUpDiag">
              <a:fgClr>
                <a:srgbClr val="435153">
                  <a:lumMod val="75000"/>
                </a:srgbClr>
              </a:fgClr>
              <a:bgClr>
                <a:srgbClr val="0B0B0D"/>
              </a:bgClr>
            </a:patt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8" name="Freeform 25"/>
            <p:cNvSpPr>
              <a:spLocks/>
            </p:cNvSpPr>
            <p:nvPr/>
          </p:nvSpPr>
          <p:spPr bwMode="auto">
            <a:xfrm>
              <a:off x="2159678" y="3423907"/>
              <a:ext cx="386015" cy="31313"/>
            </a:xfrm>
            <a:custGeom>
              <a:avLst/>
              <a:gdLst>
                <a:gd name="T0" fmla="*/ 1986 w 2082"/>
                <a:gd name="T1" fmla="*/ 72 h 168"/>
                <a:gd name="T2" fmla="*/ 96 w 2082"/>
                <a:gd name="T3" fmla="*/ 0 h 168"/>
                <a:gd name="T4" fmla="*/ 96 w 2082"/>
                <a:gd name="T5" fmla="*/ 0 h 168"/>
                <a:gd name="T6" fmla="*/ 76 w 2082"/>
                <a:gd name="T7" fmla="*/ 2 h 168"/>
                <a:gd name="T8" fmla="*/ 58 w 2082"/>
                <a:gd name="T9" fmla="*/ 6 h 168"/>
                <a:gd name="T10" fmla="*/ 42 w 2082"/>
                <a:gd name="T11" fmla="*/ 16 h 168"/>
                <a:gd name="T12" fmla="*/ 28 w 2082"/>
                <a:gd name="T13" fmla="*/ 28 h 168"/>
                <a:gd name="T14" fmla="*/ 16 w 2082"/>
                <a:gd name="T15" fmla="*/ 42 h 168"/>
                <a:gd name="T16" fmla="*/ 6 w 2082"/>
                <a:gd name="T17" fmla="*/ 58 h 168"/>
                <a:gd name="T18" fmla="*/ 2 w 2082"/>
                <a:gd name="T19" fmla="*/ 76 h 168"/>
                <a:gd name="T20" fmla="*/ 0 w 2082"/>
                <a:gd name="T21" fmla="*/ 96 h 168"/>
                <a:gd name="T22" fmla="*/ 2082 w 2082"/>
                <a:gd name="T23" fmla="*/ 168 h 168"/>
                <a:gd name="T24" fmla="*/ 2082 w 2082"/>
                <a:gd name="T25" fmla="*/ 168 h 168"/>
                <a:gd name="T26" fmla="*/ 2080 w 2082"/>
                <a:gd name="T27" fmla="*/ 148 h 168"/>
                <a:gd name="T28" fmla="*/ 2076 w 2082"/>
                <a:gd name="T29" fmla="*/ 130 h 168"/>
                <a:gd name="T30" fmla="*/ 2066 w 2082"/>
                <a:gd name="T31" fmla="*/ 114 h 168"/>
                <a:gd name="T32" fmla="*/ 2054 w 2082"/>
                <a:gd name="T33" fmla="*/ 100 h 168"/>
                <a:gd name="T34" fmla="*/ 2040 w 2082"/>
                <a:gd name="T35" fmla="*/ 88 h 168"/>
                <a:gd name="T36" fmla="*/ 2024 w 2082"/>
                <a:gd name="T37" fmla="*/ 78 h 168"/>
                <a:gd name="T38" fmla="*/ 2006 w 2082"/>
                <a:gd name="T39" fmla="*/ 74 h 168"/>
                <a:gd name="T40" fmla="*/ 1986 w 2082"/>
                <a:gd name="T41" fmla="*/ 72 h 168"/>
                <a:gd name="T42" fmla="*/ 1986 w 2082"/>
                <a:gd name="T43" fmla="*/ 7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82" h="168">
                  <a:moveTo>
                    <a:pt x="1986" y="72"/>
                  </a:moveTo>
                  <a:lnTo>
                    <a:pt x="96" y="0"/>
                  </a:lnTo>
                  <a:lnTo>
                    <a:pt x="96" y="0"/>
                  </a:lnTo>
                  <a:lnTo>
                    <a:pt x="76" y="2"/>
                  </a:lnTo>
                  <a:lnTo>
                    <a:pt x="58" y="6"/>
                  </a:lnTo>
                  <a:lnTo>
                    <a:pt x="42" y="16"/>
                  </a:lnTo>
                  <a:lnTo>
                    <a:pt x="28" y="28"/>
                  </a:lnTo>
                  <a:lnTo>
                    <a:pt x="16" y="42"/>
                  </a:lnTo>
                  <a:lnTo>
                    <a:pt x="6" y="58"/>
                  </a:lnTo>
                  <a:lnTo>
                    <a:pt x="2" y="76"/>
                  </a:lnTo>
                  <a:lnTo>
                    <a:pt x="0" y="96"/>
                  </a:lnTo>
                  <a:lnTo>
                    <a:pt x="2082" y="168"/>
                  </a:lnTo>
                  <a:lnTo>
                    <a:pt x="2082" y="168"/>
                  </a:lnTo>
                  <a:lnTo>
                    <a:pt x="2080" y="148"/>
                  </a:lnTo>
                  <a:lnTo>
                    <a:pt x="2076" y="130"/>
                  </a:lnTo>
                  <a:lnTo>
                    <a:pt x="2066" y="114"/>
                  </a:lnTo>
                  <a:lnTo>
                    <a:pt x="2054" y="100"/>
                  </a:lnTo>
                  <a:lnTo>
                    <a:pt x="2040" y="88"/>
                  </a:lnTo>
                  <a:lnTo>
                    <a:pt x="2024" y="78"/>
                  </a:lnTo>
                  <a:lnTo>
                    <a:pt x="2006" y="74"/>
                  </a:lnTo>
                  <a:lnTo>
                    <a:pt x="1986" y="72"/>
                  </a:lnTo>
                  <a:lnTo>
                    <a:pt x="1986" y="72"/>
                  </a:lnTo>
                  <a:close/>
                </a:path>
              </a:pathLst>
            </a:custGeom>
            <a:solidFill>
              <a:srgbClr val="435153">
                <a:lumMod val="5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9" name="Freeform 26"/>
            <p:cNvSpPr>
              <a:spLocks/>
            </p:cNvSpPr>
            <p:nvPr/>
          </p:nvSpPr>
          <p:spPr bwMode="auto">
            <a:xfrm>
              <a:off x="2133129" y="3448286"/>
              <a:ext cx="17428" cy="43241"/>
            </a:xfrm>
            <a:custGeom>
              <a:avLst/>
              <a:gdLst>
                <a:gd name="T0" fmla="*/ 0 w 94"/>
                <a:gd name="T1" fmla="*/ 14 h 232"/>
                <a:gd name="T2" fmla="*/ 56 w 94"/>
                <a:gd name="T3" fmla="*/ 26 h 232"/>
                <a:gd name="T4" fmla="*/ 56 w 94"/>
                <a:gd name="T5" fmla="*/ 26 h 232"/>
                <a:gd name="T6" fmla="*/ 60 w 94"/>
                <a:gd name="T7" fmla="*/ 28 h 232"/>
                <a:gd name="T8" fmla="*/ 62 w 94"/>
                <a:gd name="T9" fmla="*/ 34 h 232"/>
                <a:gd name="T10" fmla="*/ 62 w 94"/>
                <a:gd name="T11" fmla="*/ 224 h 232"/>
                <a:gd name="T12" fmla="*/ 62 w 94"/>
                <a:gd name="T13" fmla="*/ 224 h 232"/>
                <a:gd name="T14" fmla="*/ 64 w 94"/>
                <a:gd name="T15" fmla="*/ 226 h 232"/>
                <a:gd name="T16" fmla="*/ 66 w 94"/>
                <a:gd name="T17" fmla="*/ 228 h 232"/>
                <a:gd name="T18" fmla="*/ 68 w 94"/>
                <a:gd name="T19" fmla="*/ 230 h 232"/>
                <a:gd name="T20" fmla="*/ 70 w 94"/>
                <a:gd name="T21" fmla="*/ 232 h 232"/>
                <a:gd name="T22" fmla="*/ 86 w 94"/>
                <a:gd name="T23" fmla="*/ 232 h 232"/>
                <a:gd name="T24" fmla="*/ 86 w 94"/>
                <a:gd name="T25" fmla="*/ 232 h 232"/>
                <a:gd name="T26" fmla="*/ 90 w 94"/>
                <a:gd name="T27" fmla="*/ 230 h 232"/>
                <a:gd name="T28" fmla="*/ 92 w 94"/>
                <a:gd name="T29" fmla="*/ 228 h 232"/>
                <a:gd name="T30" fmla="*/ 94 w 94"/>
                <a:gd name="T31" fmla="*/ 226 h 232"/>
                <a:gd name="T32" fmla="*/ 94 w 94"/>
                <a:gd name="T33" fmla="*/ 224 h 232"/>
                <a:gd name="T34" fmla="*/ 94 w 94"/>
                <a:gd name="T35" fmla="*/ 0 h 232"/>
                <a:gd name="T36" fmla="*/ 0 w 94"/>
                <a:gd name="T37" fmla="*/ 1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232">
                  <a:moveTo>
                    <a:pt x="0" y="14"/>
                  </a:moveTo>
                  <a:lnTo>
                    <a:pt x="56" y="26"/>
                  </a:lnTo>
                  <a:lnTo>
                    <a:pt x="56" y="26"/>
                  </a:lnTo>
                  <a:lnTo>
                    <a:pt x="60" y="28"/>
                  </a:lnTo>
                  <a:lnTo>
                    <a:pt x="62" y="34"/>
                  </a:lnTo>
                  <a:lnTo>
                    <a:pt x="62" y="224"/>
                  </a:lnTo>
                  <a:lnTo>
                    <a:pt x="62" y="224"/>
                  </a:lnTo>
                  <a:lnTo>
                    <a:pt x="64" y="226"/>
                  </a:lnTo>
                  <a:lnTo>
                    <a:pt x="66" y="228"/>
                  </a:lnTo>
                  <a:lnTo>
                    <a:pt x="68" y="230"/>
                  </a:lnTo>
                  <a:lnTo>
                    <a:pt x="70" y="232"/>
                  </a:lnTo>
                  <a:lnTo>
                    <a:pt x="86" y="232"/>
                  </a:lnTo>
                  <a:lnTo>
                    <a:pt x="86" y="232"/>
                  </a:lnTo>
                  <a:lnTo>
                    <a:pt x="90" y="230"/>
                  </a:lnTo>
                  <a:lnTo>
                    <a:pt x="92" y="228"/>
                  </a:lnTo>
                  <a:lnTo>
                    <a:pt x="94" y="226"/>
                  </a:lnTo>
                  <a:lnTo>
                    <a:pt x="94" y="224"/>
                  </a:lnTo>
                  <a:lnTo>
                    <a:pt x="94" y="0"/>
                  </a:lnTo>
                  <a:lnTo>
                    <a:pt x="0" y="14"/>
                  </a:lnTo>
                  <a:close/>
                </a:path>
              </a:pathLst>
            </a:custGeom>
            <a:solidFill>
              <a:srgbClr val="435153">
                <a:lumMod val="75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10" name="Freeform 27"/>
            <p:cNvSpPr>
              <a:spLocks/>
            </p:cNvSpPr>
            <p:nvPr/>
          </p:nvSpPr>
          <p:spPr bwMode="auto">
            <a:xfrm>
              <a:off x="2555556" y="3465807"/>
              <a:ext cx="19653" cy="42868"/>
            </a:xfrm>
            <a:custGeom>
              <a:avLst/>
              <a:gdLst>
                <a:gd name="T0" fmla="*/ 106 w 106"/>
                <a:gd name="T1" fmla="*/ 14 h 230"/>
                <a:gd name="T2" fmla="*/ 42 w 106"/>
                <a:gd name="T3" fmla="*/ 26 h 230"/>
                <a:gd name="T4" fmla="*/ 42 w 106"/>
                <a:gd name="T5" fmla="*/ 26 h 230"/>
                <a:gd name="T6" fmla="*/ 38 w 106"/>
                <a:gd name="T7" fmla="*/ 28 h 230"/>
                <a:gd name="T8" fmla="*/ 36 w 106"/>
                <a:gd name="T9" fmla="*/ 34 h 230"/>
                <a:gd name="T10" fmla="*/ 36 w 106"/>
                <a:gd name="T11" fmla="*/ 222 h 230"/>
                <a:gd name="T12" fmla="*/ 36 w 106"/>
                <a:gd name="T13" fmla="*/ 222 h 230"/>
                <a:gd name="T14" fmla="*/ 34 w 106"/>
                <a:gd name="T15" fmla="*/ 226 h 230"/>
                <a:gd name="T16" fmla="*/ 34 w 106"/>
                <a:gd name="T17" fmla="*/ 228 h 230"/>
                <a:gd name="T18" fmla="*/ 30 w 106"/>
                <a:gd name="T19" fmla="*/ 230 h 230"/>
                <a:gd name="T20" fmla="*/ 26 w 106"/>
                <a:gd name="T21" fmla="*/ 230 h 230"/>
                <a:gd name="T22" fmla="*/ 10 w 106"/>
                <a:gd name="T23" fmla="*/ 230 h 230"/>
                <a:gd name="T24" fmla="*/ 10 w 106"/>
                <a:gd name="T25" fmla="*/ 230 h 230"/>
                <a:gd name="T26" fmla="*/ 6 w 106"/>
                <a:gd name="T27" fmla="*/ 230 h 230"/>
                <a:gd name="T28" fmla="*/ 4 w 106"/>
                <a:gd name="T29" fmla="*/ 228 h 230"/>
                <a:gd name="T30" fmla="*/ 2 w 106"/>
                <a:gd name="T31" fmla="*/ 226 h 230"/>
                <a:gd name="T32" fmla="*/ 0 w 106"/>
                <a:gd name="T33" fmla="*/ 222 h 230"/>
                <a:gd name="T34" fmla="*/ 0 w 106"/>
                <a:gd name="T35" fmla="*/ 0 h 230"/>
                <a:gd name="T36" fmla="*/ 106 w 106"/>
                <a:gd name="T37" fmla="*/ 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230">
                  <a:moveTo>
                    <a:pt x="106" y="14"/>
                  </a:moveTo>
                  <a:lnTo>
                    <a:pt x="42" y="26"/>
                  </a:lnTo>
                  <a:lnTo>
                    <a:pt x="42" y="26"/>
                  </a:lnTo>
                  <a:lnTo>
                    <a:pt x="38" y="28"/>
                  </a:lnTo>
                  <a:lnTo>
                    <a:pt x="36" y="34"/>
                  </a:lnTo>
                  <a:lnTo>
                    <a:pt x="36" y="222"/>
                  </a:lnTo>
                  <a:lnTo>
                    <a:pt x="36" y="222"/>
                  </a:lnTo>
                  <a:lnTo>
                    <a:pt x="34" y="226"/>
                  </a:lnTo>
                  <a:lnTo>
                    <a:pt x="34" y="228"/>
                  </a:lnTo>
                  <a:lnTo>
                    <a:pt x="30" y="230"/>
                  </a:lnTo>
                  <a:lnTo>
                    <a:pt x="26" y="230"/>
                  </a:lnTo>
                  <a:lnTo>
                    <a:pt x="10" y="230"/>
                  </a:lnTo>
                  <a:lnTo>
                    <a:pt x="10" y="230"/>
                  </a:lnTo>
                  <a:lnTo>
                    <a:pt x="6" y="230"/>
                  </a:lnTo>
                  <a:lnTo>
                    <a:pt x="4" y="228"/>
                  </a:lnTo>
                  <a:lnTo>
                    <a:pt x="2" y="226"/>
                  </a:lnTo>
                  <a:lnTo>
                    <a:pt x="0" y="222"/>
                  </a:lnTo>
                  <a:lnTo>
                    <a:pt x="0" y="0"/>
                  </a:lnTo>
                  <a:lnTo>
                    <a:pt x="106" y="14"/>
                  </a:lnTo>
                  <a:close/>
                </a:path>
              </a:pathLst>
            </a:custGeom>
            <a:solidFill>
              <a:srgbClr val="435153">
                <a:lumMod val="75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11" name="Freeform 28"/>
            <p:cNvSpPr>
              <a:spLocks/>
            </p:cNvSpPr>
            <p:nvPr/>
          </p:nvSpPr>
          <p:spPr bwMode="auto">
            <a:xfrm>
              <a:off x="2565198" y="3493764"/>
              <a:ext cx="10012" cy="9692"/>
            </a:xfrm>
            <a:custGeom>
              <a:avLst/>
              <a:gdLst>
                <a:gd name="T0" fmla="*/ 54 w 54"/>
                <a:gd name="T1" fmla="*/ 26 h 52"/>
                <a:gd name="T2" fmla="*/ 54 w 54"/>
                <a:gd name="T3" fmla="*/ 26 h 52"/>
                <a:gd name="T4" fmla="*/ 52 w 54"/>
                <a:gd name="T5" fmla="*/ 36 h 52"/>
                <a:gd name="T6" fmla="*/ 46 w 54"/>
                <a:gd name="T7" fmla="*/ 44 h 52"/>
                <a:gd name="T8" fmla="*/ 38 w 54"/>
                <a:gd name="T9" fmla="*/ 50 h 52"/>
                <a:gd name="T10" fmla="*/ 28 w 54"/>
                <a:gd name="T11" fmla="*/ 52 h 52"/>
                <a:gd name="T12" fmla="*/ 28 w 54"/>
                <a:gd name="T13" fmla="*/ 52 h 52"/>
                <a:gd name="T14" fmla="*/ 16 w 54"/>
                <a:gd name="T15" fmla="*/ 50 h 52"/>
                <a:gd name="T16" fmla="*/ 8 w 54"/>
                <a:gd name="T17" fmla="*/ 44 h 52"/>
                <a:gd name="T18" fmla="*/ 2 w 54"/>
                <a:gd name="T19" fmla="*/ 36 h 52"/>
                <a:gd name="T20" fmla="*/ 0 w 54"/>
                <a:gd name="T21" fmla="*/ 26 h 52"/>
                <a:gd name="T22" fmla="*/ 0 w 54"/>
                <a:gd name="T23" fmla="*/ 26 h 52"/>
                <a:gd name="T24" fmla="*/ 2 w 54"/>
                <a:gd name="T25" fmla="*/ 16 h 52"/>
                <a:gd name="T26" fmla="*/ 8 w 54"/>
                <a:gd name="T27" fmla="*/ 8 h 52"/>
                <a:gd name="T28" fmla="*/ 16 w 54"/>
                <a:gd name="T29" fmla="*/ 2 h 52"/>
                <a:gd name="T30" fmla="*/ 28 w 54"/>
                <a:gd name="T31" fmla="*/ 0 h 52"/>
                <a:gd name="T32" fmla="*/ 28 w 54"/>
                <a:gd name="T33" fmla="*/ 0 h 52"/>
                <a:gd name="T34" fmla="*/ 38 w 54"/>
                <a:gd name="T35" fmla="*/ 2 h 52"/>
                <a:gd name="T36" fmla="*/ 46 w 54"/>
                <a:gd name="T37" fmla="*/ 8 h 52"/>
                <a:gd name="T38" fmla="*/ 52 w 54"/>
                <a:gd name="T39" fmla="*/ 16 h 52"/>
                <a:gd name="T40" fmla="*/ 54 w 54"/>
                <a:gd name="T41" fmla="*/ 26 h 52"/>
                <a:gd name="T42" fmla="*/ 54 w 54"/>
                <a:gd name="T43"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52">
                  <a:moveTo>
                    <a:pt x="54" y="26"/>
                  </a:moveTo>
                  <a:lnTo>
                    <a:pt x="54" y="26"/>
                  </a:lnTo>
                  <a:lnTo>
                    <a:pt x="52" y="36"/>
                  </a:lnTo>
                  <a:lnTo>
                    <a:pt x="46" y="44"/>
                  </a:lnTo>
                  <a:lnTo>
                    <a:pt x="38" y="50"/>
                  </a:lnTo>
                  <a:lnTo>
                    <a:pt x="28" y="52"/>
                  </a:lnTo>
                  <a:lnTo>
                    <a:pt x="28" y="52"/>
                  </a:lnTo>
                  <a:lnTo>
                    <a:pt x="16" y="50"/>
                  </a:lnTo>
                  <a:lnTo>
                    <a:pt x="8" y="44"/>
                  </a:lnTo>
                  <a:lnTo>
                    <a:pt x="2" y="36"/>
                  </a:lnTo>
                  <a:lnTo>
                    <a:pt x="0" y="26"/>
                  </a:lnTo>
                  <a:lnTo>
                    <a:pt x="0" y="26"/>
                  </a:lnTo>
                  <a:lnTo>
                    <a:pt x="2" y="16"/>
                  </a:lnTo>
                  <a:lnTo>
                    <a:pt x="8" y="8"/>
                  </a:lnTo>
                  <a:lnTo>
                    <a:pt x="16" y="2"/>
                  </a:lnTo>
                  <a:lnTo>
                    <a:pt x="28" y="0"/>
                  </a:lnTo>
                  <a:lnTo>
                    <a:pt x="28" y="0"/>
                  </a:lnTo>
                  <a:lnTo>
                    <a:pt x="38" y="2"/>
                  </a:lnTo>
                  <a:lnTo>
                    <a:pt x="46" y="8"/>
                  </a:lnTo>
                  <a:lnTo>
                    <a:pt x="52" y="16"/>
                  </a:lnTo>
                  <a:lnTo>
                    <a:pt x="54" y="26"/>
                  </a:lnTo>
                  <a:lnTo>
                    <a:pt x="54" y="26"/>
                  </a:lnTo>
                  <a:close/>
                </a:path>
              </a:pathLst>
            </a:custGeom>
            <a:solidFill>
              <a:srgbClr val="435153">
                <a:lumMod val="75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12" name="Freeform 29"/>
            <p:cNvSpPr>
              <a:spLocks/>
            </p:cNvSpPr>
            <p:nvPr/>
          </p:nvSpPr>
          <p:spPr bwMode="auto">
            <a:xfrm>
              <a:off x="2133129" y="3475871"/>
              <a:ext cx="9641" cy="9692"/>
            </a:xfrm>
            <a:custGeom>
              <a:avLst/>
              <a:gdLst>
                <a:gd name="T0" fmla="*/ 52 w 52"/>
                <a:gd name="T1" fmla="*/ 26 h 52"/>
                <a:gd name="T2" fmla="*/ 52 w 52"/>
                <a:gd name="T3" fmla="*/ 26 h 52"/>
                <a:gd name="T4" fmla="*/ 50 w 52"/>
                <a:gd name="T5" fmla="*/ 36 h 52"/>
                <a:gd name="T6" fmla="*/ 44 w 52"/>
                <a:gd name="T7" fmla="*/ 44 h 52"/>
                <a:gd name="T8" fmla="*/ 36 w 52"/>
                <a:gd name="T9" fmla="*/ 50 h 52"/>
                <a:gd name="T10" fmla="*/ 26 w 52"/>
                <a:gd name="T11" fmla="*/ 52 h 52"/>
                <a:gd name="T12" fmla="*/ 26 w 52"/>
                <a:gd name="T13" fmla="*/ 52 h 52"/>
                <a:gd name="T14" fmla="*/ 16 w 52"/>
                <a:gd name="T15" fmla="*/ 50 h 52"/>
                <a:gd name="T16" fmla="*/ 8 w 52"/>
                <a:gd name="T17" fmla="*/ 44 h 52"/>
                <a:gd name="T18" fmla="*/ 2 w 52"/>
                <a:gd name="T19" fmla="*/ 36 h 52"/>
                <a:gd name="T20" fmla="*/ 0 w 52"/>
                <a:gd name="T21" fmla="*/ 26 h 52"/>
                <a:gd name="T22" fmla="*/ 0 w 52"/>
                <a:gd name="T23" fmla="*/ 26 h 52"/>
                <a:gd name="T24" fmla="*/ 2 w 52"/>
                <a:gd name="T25" fmla="*/ 16 h 52"/>
                <a:gd name="T26" fmla="*/ 8 w 52"/>
                <a:gd name="T27" fmla="*/ 8 h 52"/>
                <a:gd name="T28" fmla="*/ 16 w 52"/>
                <a:gd name="T29" fmla="*/ 2 h 52"/>
                <a:gd name="T30" fmla="*/ 26 w 52"/>
                <a:gd name="T31" fmla="*/ 0 h 52"/>
                <a:gd name="T32" fmla="*/ 26 w 52"/>
                <a:gd name="T33" fmla="*/ 0 h 52"/>
                <a:gd name="T34" fmla="*/ 36 w 52"/>
                <a:gd name="T35" fmla="*/ 2 h 52"/>
                <a:gd name="T36" fmla="*/ 44 w 52"/>
                <a:gd name="T37" fmla="*/ 8 h 52"/>
                <a:gd name="T38" fmla="*/ 50 w 52"/>
                <a:gd name="T39" fmla="*/ 16 h 52"/>
                <a:gd name="T40" fmla="*/ 52 w 52"/>
                <a:gd name="T41" fmla="*/ 26 h 52"/>
                <a:gd name="T42" fmla="*/ 52 w 52"/>
                <a:gd name="T43"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52">
                  <a:moveTo>
                    <a:pt x="52" y="26"/>
                  </a:moveTo>
                  <a:lnTo>
                    <a:pt x="52" y="26"/>
                  </a:lnTo>
                  <a:lnTo>
                    <a:pt x="50" y="36"/>
                  </a:lnTo>
                  <a:lnTo>
                    <a:pt x="44" y="44"/>
                  </a:lnTo>
                  <a:lnTo>
                    <a:pt x="36" y="50"/>
                  </a:lnTo>
                  <a:lnTo>
                    <a:pt x="26" y="52"/>
                  </a:lnTo>
                  <a:lnTo>
                    <a:pt x="26" y="52"/>
                  </a:lnTo>
                  <a:lnTo>
                    <a:pt x="16" y="50"/>
                  </a:lnTo>
                  <a:lnTo>
                    <a:pt x="8" y="44"/>
                  </a:lnTo>
                  <a:lnTo>
                    <a:pt x="2" y="36"/>
                  </a:lnTo>
                  <a:lnTo>
                    <a:pt x="0" y="26"/>
                  </a:lnTo>
                  <a:lnTo>
                    <a:pt x="0" y="26"/>
                  </a:lnTo>
                  <a:lnTo>
                    <a:pt x="2" y="16"/>
                  </a:lnTo>
                  <a:lnTo>
                    <a:pt x="8" y="8"/>
                  </a:lnTo>
                  <a:lnTo>
                    <a:pt x="16" y="2"/>
                  </a:lnTo>
                  <a:lnTo>
                    <a:pt x="26" y="0"/>
                  </a:lnTo>
                  <a:lnTo>
                    <a:pt x="26" y="0"/>
                  </a:lnTo>
                  <a:lnTo>
                    <a:pt x="36" y="2"/>
                  </a:lnTo>
                  <a:lnTo>
                    <a:pt x="44" y="8"/>
                  </a:lnTo>
                  <a:lnTo>
                    <a:pt x="50" y="16"/>
                  </a:lnTo>
                  <a:lnTo>
                    <a:pt x="52" y="26"/>
                  </a:lnTo>
                  <a:lnTo>
                    <a:pt x="52" y="26"/>
                  </a:lnTo>
                  <a:close/>
                </a:path>
              </a:pathLst>
            </a:custGeom>
            <a:solidFill>
              <a:srgbClr val="435153">
                <a:lumMod val="75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grpSp>
      <p:sp>
        <p:nvSpPr>
          <p:cNvPr id="13" name="Rounded Rectangle 191"/>
          <p:cNvSpPr/>
          <p:nvPr/>
        </p:nvSpPr>
        <p:spPr>
          <a:xfrm>
            <a:off x="1931915" y="3054565"/>
            <a:ext cx="2450313" cy="173124"/>
          </a:xfrm>
          <a:prstGeom prst="rect">
            <a:avLst/>
          </a:prstGeom>
          <a:noFill/>
          <a:ln w="25400" cap="flat" cmpd="sng" algn="ctr">
            <a:noFill/>
            <a:prstDash val="solid"/>
          </a:ln>
          <a:effectLst/>
        </p:spPr>
        <p:txBody>
          <a:bodyPr wrap="square" lIns="0" tIns="0" rIns="0" bIns="0" rtlCol="0" anchor="ctr">
            <a:spAutoFit/>
          </a:bodyPr>
          <a:lstStyle/>
          <a:p>
            <a:pPr defTabSz="685243">
              <a:defRPr/>
            </a:pPr>
            <a:r>
              <a:rPr lang="en-US" sz="1125" b="1" kern="0" dirty="0">
                <a:solidFill>
                  <a:srgbClr val="676767"/>
                </a:solidFill>
                <a:latin typeface="Arial"/>
                <a:cs typeface="+mn-cs"/>
              </a:rPr>
              <a:t>Cisco WSA </a:t>
            </a:r>
            <a:r>
              <a:rPr lang="en-US" sz="1125" kern="0" dirty="0">
                <a:solidFill>
                  <a:srgbClr val="676767"/>
                </a:solidFill>
                <a:latin typeface="Arial"/>
                <a:cs typeface="+mn-cs"/>
              </a:rPr>
              <a:t>(Web Security Appliance)</a:t>
            </a:r>
          </a:p>
        </p:txBody>
      </p:sp>
      <p:grpSp>
        <p:nvGrpSpPr>
          <p:cNvPr id="24" name="Group 23"/>
          <p:cNvGrpSpPr/>
          <p:nvPr/>
        </p:nvGrpSpPr>
        <p:grpSpPr>
          <a:xfrm>
            <a:off x="1921273" y="4098364"/>
            <a:ext cx="752588" cy="385736"/>
            <a:chOff x="2129791" y="3385289"/>
            <a:chExt cx="483538" cy="126740"/>
          </a:xfrm>
        </p:grpSpPr>
        <p:sp>
          <p:nvSpPr>
            <p:cNvPr id="25" name="Freeform 22"/>
            <p:cNvSpPr>
              <a:spLocks/>
            </p:cNvSpPr>
            <p:nvPr/>
          </p:nvSpPr>
          <p:spPr bwMode="auto">
            <a:xfrm>
              <a:off x="2155006" y="3385289"/>
              <a:ext cx="458323" cy="106611"/>
            </a:xfrm>
            <a:custGeom>
              <a:avLst/>
              <a:gdLst>
                <a:gd name="T0" fmla="*/ 0 w 2472"/>
                <a:gd name="T1" fmla="*/ 164 h 572"/>
                <a:gd name="T2" fmla="*/ 948 w 2472"/>
                <a:gd name="T3" fmla="*/ 0 h 572"/>
                <a:gd name="T4" fmla="*/ 2472 w 2472"/>
                <a:gd name="T5" fmla="*/ 32 h 572"/>
                <a:gd name="T6" fmla="*/ 2472 w 2472"/>
                <a:gd name="T7" fmla="*/ 164 h 572"/>
                <a:gd name="T8" fmla="*/ 2440 w 2472"/>
                <a:gd name="T9" fmla="*/ 200 h 572"/>
                <a:gd name="T10" fmla="*/ 2440 w 2472"/>
                <a:gd name="T11" fmla="*/ 344 h 572"/>
                <a:gd name="T12" fmla="*/ 2204 w 2472"/>
                <a:gd name="T13" fmla="*/ 572 h 572"/>
                <a:gd name="T14" fmla="*/ 0 w 2472"/>
                <a:gd name="T15" fmla="*/ 164 h 5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2" h="572">
                  <a:moveTo>
                    <a:pt x="0" y="164"/>
                  </a:moveTo>
                  <a:lnTo>
                    <a:pt x="948" y="0"/>
                  </a:lnTo>
                  <a:lnTo>
                    <a:pt x="2472" y="32"/>
                  </a:lnTo>
                  <a:lnTo>
                    <a:pt x="2472" y="164"/>
                  </a:lnTo>
                  <a:lnTo>
                    <a:pt x="2440" y="200"/>
                  </a:lnTo>
                  <a:lnTo>
                    <a:pt x="2440" y="344"/>
                  </a:lnTo>
                  <a:lnTo>
                    <a:pt x="2204" y="572"/>
                  </a:lnTo>
                  <a:lnTo>
                    <a:pt x="0" y="164"/>
                  </a:lnTo>
                  <a:close/>
                </a:path>
              </a:pathLst>
            </a:custGeom>
            <a:gradFill flip="none" rotWithShape="1">
              <a:gsLst>
                <a:gs pos="61000">
                  <a:srgbClr val="435153">
                    <a:lumMod val="50000"/>
                  </a:srgbClr>
                </a:gs>
                <a:gs pos="31000">
                  <a:srgbClr val="435153">
                    <a:lumMod val="75000"/>
                  </a:srgbClr>
                </a:gs>
              </a:gsLst>
              <a:lin ang="27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26" name="Freeform 23"/>
            <p:cNvSpPr>
              <a:spLocks/>
            </p:cNvSpPr>
            <p:nvPr/>
          </p:nvSpPr>
          <p:spPr bwMode="auto">
            <a:xfrm>
              <a:off x="2129791" y="3413246"/>
              <a:ext cx="453873" cy="98783"/>
            </a:xfrm>
            <a:custGeom>
              <a:avLst/>
              <a:gdLst>
                <a:gd name="T0" fmla="*/ 0 w 2448"/>
                <a:gd name="T1" fmla="*/ 0 h 530"/>
                <a:gd name="T2" fmla="*/ 0 w 2448"/>
                <a:gd name="T3" fmla="*/ 0 h 530"/>
                <a:gd name="T4" fmla="*/ 8 w 2448"/>
                <a:gd name="T5" fmla="*/ 440 h 530"/>
                <a:gd name="T6" fmla="*/ 2448 w 2448"/>
                <a:gd name="T7" fmla="*/ 530 h 530"/>
                <a:gd name="T8" fmla="*/ 2428 w 2448"/>
                <a:gd name="T9" fmla="*/ 64 h 530"/>
                <a:gd name="T10" fmla="*/ 0 w 2448"/>
                <a:gd name="T11" fmla="*/ 0 h 530"/>
              </a:gdLst>
              <a:ahLst/>
              <a:cxnLst>
                <a:cxn ang="0">
                  <a:pos x="T0" y="T1"/>
                </a:cxn>
                <a:cxn ang="0">
                  <a:pos x="T2" y="T3"/>
                </a:cxn>
                <a:cxn ang="0">
                  <a:pos x="T4" y="T5"/>
                </a:cxn>
                <a:cxn ang="0">
                  <a:pos x="T6" y="T7"/>
                </a:cxn>
                <a:cxn ang="0">
                  <a:pos x="T8" y="T9"/>
                </a:cxn>
                <a:cxn ang="0">
                  <a:pos x="T10" y="T11"/>
                </a:cxn>
              </a:cxnLst>
              <a:rect l="0" t="0" r="r" b="b"/>
              <a:pathLst>
                <a:path w="2448" h="530">
                  <a:moveTo>
                    <a:pt x="0" y="0"/>
                  </a:moveTo>
                  <a:lnTo>
                    <a:pt x="0" y="0"/>
                  </a:lnTo>
                  <a:lnTo>
                    <a:pt x="8" y="440"/>
                  </a:lnTo>
                  <a:lnTo>
                    <a:pt x="2448" y="530"/>
                  </a:lnTo>
                  <a:lnTo>
                    <a:pt x="2428" y="64"/>
                  </a:lnTo>
                  <a:lnTo>
                    <a:pt x="0" y="0"/>
                  </a:lnTo>
                  <a:close/>
                </a:path>
              </a:pathLst>
            </a:custGeom>
            <a:solidFill>
              <a:srgbClr val="A6A8AB">
                <a:lumMod val="5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27" name="Freeform 24"/>
            <p:cNvSpPr>
              <a:spLocks/>
            </p:cNvSpPr>
            <p:nvPr/>
          </p:nvSpPr>
          <p:spPr bwMode="auto">
            <a:xfrm>
              <a:off x="2159678" y="3423907"/>
              <a:ext cx="386015" cy="80517"/>
            </a:xfrm>
            <a:custGeom>
              <a:avLst/>
              <a:gdLst>
                <a:gd name="T0" fmla="*/ 2082 w 2082"/>
                <a:gd name="T1" fmla="*/ 336 h 432"/>
                <a:gd name="T2" fmla="*/ 2082 w 2082"/>
                <a:gd name="T3" fmla="*/ 336 h 432"/>
                <a:gd name="T4" fmla="*/ 2080 w 2082"/>
                <a:gd name="T5" fmla="*/ 354 h 432"/>
                <a:gd name="T6" fmla="*/ 2076 w 2082"/>
                <a:gd name="T7" fmla="*/ 372 h 432"/>
                <a:gd name="T8" fmla="*/ 2066 w 2082"/>
                <a:gd name="T9" fmla="*/ 390 h 432"/>
                <a:gd name="T10" fmla="*/ 2054 w 2082"/>
                <a:gd name="T11" fmla="*/ 404 h 432"/>
                <a:gd name="T12" fmla="*/ 2040 w 2082"/>
                <a:gd name="T13" fmla="*/ 416 h 432"/>
                <a:gd name="T14" fmla="*/ 2024 w 2082"/>
                <a:gd name="T15" fmla="*/ 424 h 432"/>
                <a:gd name="T16" fmla="*/ 2006 w 2082"/>
                <a:gd name="T17" fmla="*/ 430 h 432"/>
                <a:gd name="T18" fmla="*/ 1986 w 2082"/>
                <a:gd name="T19" fmla="*/ 432 h 432"/>
                <a:gd name="T20" fmla="*/ 96 w 2082"/>
                <a:gd name="T21" fmla="*/ 360 h 432"/>
                <a:gd name="T22" fmla="*/ 96 w 2082"/>
                <a:gd name="T23" fmla="*/ 360 h 432"/>
                <a:gd name="T24" fmla="*/ 76 w 2082"/>
                <a:gd name="T25" fmla="*/ 358 h 432"/>
                <a:gd name="T26" fmla="*/ 58 w 2082"/>
                <a:gd name="T27" fmla="*/ 352 h 432"/>
                <a:gd name="T28" fmla="*/ 42 w 2082"/>
                <a:gd name="T29" fmla="*/ 344 h 432"/>
                <a:gd name="T30" fmla="*/ 28 w 2082"/>
                <a:gd name="T31" fmla="*/ 332 h 432"/>
                <a:gd name="T32" fmla="*/ 16 w 2082"/>
                <a:gd name="T33" fmla="*/ 318 h 432"/>
                <a:gd name="T34" fmla="*/ 6 w 2082"/>
                <a:gd name="T35" fmla="*/ 300 h 432"/>
                <a:gd name="T36" fmla="*/ 2 w 2082"/>
                <a:gd name="T37" fmla="*/ 282 h 432"/>
                <a:gd name="T38" fmla="*/ 0 w 2082"/>
                <a:gd name="T39" fmla="*/ 264 h 432"/>
                <a:gd name="T40" fmla="*/ 0 w 2082"/>
                <a:gd name="T41" fmla="*/ 96 h 432"/>
                <a:gd name="T42" fmla="*/ 0 w 2082"/>
                <a:gd name="T43" fmla="*/ 96 h 432"/>
                <a:gd name="T44" fmla="*/ 2 w 2082"/>
                <a:gd name="T45" fmla="*/ 76 h 432"/>
                <a:gd name="T46" fmla="*/ 6 w 2082"/>
                <a:gd name="T47" fmla="*/ 58 h 432"/>
                <a:gd name="T48" fmla="*/ 16 w 2082"/>
                <a:gd name="T49" fmla="*/ 42 h 432"/>
                <a:gd name="T50" fmla="*/ 28 w 2082"/>
                <a:gd name="T51" fmla="*/ 28 h 432"/>
                <a:gd name="T52" fmla="*/ 42 w 2082"/>
                <a:gd name="T53" fmla="*/ 16 h 432"/>
                <a:gd name="T54" fmla="*/ 58 w 2082"/>
                <a:gd name="T55" fmla="*/ 6 h 432"/>
                <a:gd name="T56" fmla="*/ 76 w 2082"/>
                <a:gd name="T57" fmla="*/ 2 h 432"/>
                <a:gd name="T58" fmla="*/ 96 w 2082"/>
                <a:gd name="T59" fmla="*/ 0 h 432"/>
                <a:gd name="T60" fmla="*/ 1986 w 2082"/>
                <a:gd name="T61" fmla="*/ 72 h 432"/>
                <a:gd name="T62" fmla="*/ 1986 w 2082"/>
                <a:gd name="T63" fmla="*/ 72 h 432"/>
                <a:gd name="T64" fmla="*/ 2006 w 2082"/>
                <a:gd name="T65" fmla="*/ 74 h 432"/>
                <a:gd name="T66" fmla="*/ 2024 w 2082"/>
                <a:gd name="T67" fmla="*/ 78 h 432"/>
                <a:gd name="T68" fmla="*/ 2040 w 2082"/>
                <a:gd name="T69" fmla="*/ 88 h 432"/>
                <a:gd name="T70" fmla="*/ 2054 w 2082"/>
                <a:gd name="T71" fmla="*/ 100 h 432"/>
                <a:gd name="T72" fmla="*/ 2066 w 2082"/>
                <a:gd name="T73" fmla="*/ 114 h 432"/>
                <a:gd name="T74" fmla="*/ 2076 w 2082"/>
                <a:gd name="T75" fmla="*/ 130 h 432"/>
                <a:gd name="T76" fmla="*/ 2080 w 2082"/>
                <a:gd name="T77" fmla="*/ 148 h 432"/>
                <a:gd name="T78" fmla="*/ 2082 w 2082"/>
                <a:gd name="T79" fmla="*/ 168 h 432"/>
                <a:gd name="T80" fmla="*/ 2082 w 2082"/>
                <a:gd name="T81" fmla="*/ 33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2" h="432">
                  <a:moveTo>
                    <a:pt x="2082" y="336"/>
                  </a:moveTo>
                  <a:lnTo>
                    <a:pt x="2082" y="336"/>
                  </a:lnTo>
                  <a:lnTo>
                    <a:pt x="2080" y="354"/>
                  </a:lnTo>
                  <a:lnTo>
                    <a:pt x="2076" y="372"/>
                  </a:lnTo>
                  <a:lnTo>
                    <a:pt x="2066" y="390"/>
                  </a:lnTo>
                  <a:lnTo>
                    <a:pt x="2054" y="404"/>
                  </a:lnTo>
                  <a:lnTo>
                    <a:pt x="2040" y="416"/>
                  </a:lnTo>
                  <a:lnTo>
                    <a:pt x="2024" y="424"/>
                  </a:lnTo>
                  <a:lnTo>
                    <a:pt x="2006" y="430"/>
                  </a:lnTo>
                  <a:lnTo>
                    <a:pt x="1986" y="432"/>
                  </a:lnTo>
                  <a:lnTo>
                    <a:pt x="96" y="360"/>
                  </a:lnTo>
                  <a:lnTo>
                    <a:pt x="96" y="360"/>
                  </a:lnTo>
                  <a:lnTo>
                    <a:pt x="76" y="358"/>
                  </a:lnTo>
                  <a:lnTo>
                    <a:pt x="58" y="352"/>
                  </a:lnTo>
                  <a:lnTo>
                    <a:pt x="42" y="344"/>
                  </a:lnTo>
                  <a:lnTo>
                    <a:pt x="28" y="332"/>
                  </a:lnTo>
                  <a:lnTo>
                    <a:pt x="16" y="318"/>
                  </a:lnTo>
                  <a:lnTo>
                    <a:pt x="6" y="300"/>
                  </a:lnTo>
                  <a:lnTo>
                    <a:pt x="2" y="282"/>
                  </a:lnTo>
                  <a:lnTo>
                    <a:pt x="0" y="264"/>
                  </a:lnTo>
                  <a:lnTo>
                    <a:pt x="0" y="96"/>
                  </a:lnTo>
                  <a:lnTo>
                    <a:pt x="0" y="96"/>
                  </a:lnTo>
                  <a:lnTo>
                    <a:pt x="2" y="76"/>
                  </a:lnTo>
                  <a:lnTo>
                    <a:pt x="6" y="58"/>
                  </a:lnTo>
                  <a:lnTo>
                    <a:pt x="16" y="42"/>
                  </a:lnTo>
                  <a:lnTo>
                    <a:pt x="28" y="28"/>
                  </a:lnTo>
                  <a:lnTo>
                    <a:pt x="42" y="16"/>
                  </a:lnTo>
                  <a:lnTo>
                    <a:pt x="58" y="6"/>
                  </a:lnTo>
                  <a:lnTo>
                    <a:pt x="76" y="2"/>
                  </a:lnTo>
                  <a:lnTo>
                    <a:pt x="96" y="0"/>
                  </a:lnTo>
                  <a:lnTo>
                    <a:pt x="1986" y="72"/>
                  </a:lnTo>
                  <a:lnTo>
                    <a:pt x="1986" y="72"/>
                  </a:lnTo>
                  <a:lnTo>
                    <a:pt x="2006" y="74"/>
                  </a:lnTo>
                  <a:lnTo>
                    <a:pt x="2024" y="78"/>
                  </a:lnTo>
                  <a:lnTo>
                    <a:pt x="2040" y="88"/>
                  </a:lnTo>
                  <a:lnTo>
                    <a:pt x="2054" y="100"/>
                  </a:lnTo>
                  <a:lnTo>
                    <a:pt x="2066" y="114"/>
                  </a:lnTo>
                  <a:lnTo>
                    <a:pt x="2076" y="130"/>
                  </a:lnTo>
                  <a:lnTo>
                    <a:pt x="2080" y="148"/>
                  </a:lnTo>
                  <a:lnTo>
                    <a:pt x="2082" y="168"/>
                  </a:lnTo>
                  <a:lnTo>
                    <a:pt x="2082" y="336"/>
                  </a:lnTo>
                  <a:close/>
                </a:path>
              </a:pathLst>
            </a:custGeom>
            <a:pattFill prst="ltUpDiag">
              <a:fgClr>
                <a:srgbClr val="435153">
                  <a:lumMod val="75000"/>
                </a:srgbClr>
              </a:fgClr>
              <a:bgClr>
                <a:srgbClr val="0B0B0D"/>
              </a:bgClr>
            </a:patt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28" name="Freeform 25"/>
            <p:cNvSpPr>
              <a:spLocks/>
            </p:cNvSpPr>
            <p:nvPr/>
          </p:nvSpPr>
          <p:spPr bwMode="auto">
            <a:xfrm>
              <a:off x="2159678" y="3423907"/>
              <a:ext cx="386015" cy="31313"/>
            </a:xfrm>
            <a:custGeom>
              <a:avLst/>
              <a:gdLst>
                <a:gd name="T0" fmla="*/ 1986 w 2082"/>
                <a:gd name="T1" fmla="*/ 72 h 168"/>
                <a:gd name="T2" fmla="*/ 96 w 2082"/>
                <a:gd name="T3" fmla="*/ 0 h 168"/>
                <a:gd name="T4" fmla="*/ 96 w 2082"/>
                <a:gd name="T5" fmla="*/ 0 h 168"/>
                <a:gd name="T6" fmla="*/ 76 w 2082"/>
                <a:gd name="T7" fmla="*/ 2 h 168"/>
                <a:gd name="T8" fmla="*/ 58 w 2082"/>
                <a:gd name="T9" fmla="*/ 6 h 168"/>
                <a:gd name="T10" fmla="*/ 42 w 2082"/>
                <a:gd name="T11" fmla="*/ 16 h 168"/>
                <a:gd name="T12" fmla="*/ 28 w 2082"/>
                <a:gd name="T13" fmla="*/ 28 h 168"/>
                <a:gd name="T14" fmla="*/ 16 w 2082"/>
                <a:gd name="T15" fmla="*/ 42 h 168"/>
                <a:gd name="T16" fmla="*/ 6 w 2082"/>
                <a:gd name="T17" fmla="*/ 58 h 168"/>
                <a:gd name="T18" fmla="*/ 2 w 2082"/>
                <a:gd name="T19" fmla="*/ 76 h 168"/>
                <a:gd name="T20" fmla="*/ 0 w 2082"/>
                <a:gd name="T21" fmla="*/ 96 h 168"/>
                <a:gd name="T22" fmla="*/ 2082 w 2082"/>
                <a:gd name="T23" fmla="*/ 168 h 168"/>
                <a:gd name="T24" fmla="*/ 2082 w 2082"/>
                <a:gd name="T25" fmla="*/ 168 h 168"/>
                <a:gd name="T26" fmla="*/ 2080 w 2082"/>
                <a:gd name="T27" fmla="*/ 148 h 168"/>
                <a:gd name="T28" fmla="*/ 2076 w 2082"/>
                <a:gd name="T29" fmla="*/ 130 h 168"/>
                <a:gd name="T30" fmla="*/ 2066 w 2082"/>
                <a:gd name="T31" fmla="*/ 114 h 168"/>
                <a:gd name="T32" fmla="*/ 2054 w 2082"/>
                <a:gd name="T33" fmla="*/ 100 h 168"/>
                <a:gd name="T34" fmla="*/ 2040 w 2082"/>
                <a:gd name="T35" fmla="*/ 88 h 168"/>
                <a:gd name="T36" fmla="*/ 2024 w 2082"/>
                <a:gd name="T37" fmla="*/ 78 h 168"/>
                <a:gd name="T38" fmla="*/ 2006 w 2082"/>
                <a:gd name="T39" fmla="*/ 74 h 168"/>
                <a:gd name="T40" fmla="*/ 1986 w 2082"/>
                <a:gd name="T41" fmla="*/ 72 h 168"/>
                <a:gd name="T42" fmla="*/ 1986 w 2082"/>
                <a:gd name="T43" fmla="*/ 7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82" h="168">
                  <a:moveTo>
                    <a:pt x="1986" y="72"/>
                  </a:moveTo>
                  <a:lnTo>
                    <a:pt x="96" y="0"/>
                  </a:lnTo>
                  <a:lnTo>
                    <a:pt x="96" y="0"/>
                  </a:lnTo>
                  <a:lnTo>
                    <a:pt x="76" y="2"/>
                  </a:lnTo>
                  <a:lnTo>
                    <a:pt x="58" y="6"/>
                  </a:lnTo>
                  <a:lnTo>
                    <a:pt x="42" y="16"/>
                  </a:lnTo>
                  <a:lnTo>
                    <a:pt x="28" y="28"/>
                  </a:lnTo>
                  <a:lnTo>
                    <a:pt x="16" y="42"/>
                  </a:lnTo>
                  <a:lnTo>
                    <a:pt x="6" y="58"/>
                  </a:lnTo>
                  <a:lnTo>
                    <a:pt x="2" y="76"/>
                  </a:lnTo>
                  <a:lnTo>
                    <a:pt x="0" y="96"/>
                  </a:lnTo>
                  <a:lnTo>
                    <a:pt x="2082" y="168"/>
                  </a:lnTo>
                  <a:lnTo>
                    <a:pt x="2082" y="168"/>
                  </a:lnTo>
                  <a:lnTo>
                    <a:pt x="2080" y="148"/>
                  </a:lnTo>
                  <a:lnTo>
                    <a:pt x="2076" y="130"/>
                  </a:lnTo>
                  <a:lnTo>
                    <a:pt x="2066" y="114"/>
                  </a:lnTo>
                  <a:lnTo>
                    <a:pt x="2054" y="100"/>
                  </a:lnTo>
                  <a:lnTo>
                    <a:pt x="2040" y="88"/>
                  </a:lnTo>
                  <a:lnTo>
                    <a:pt x="2024" y="78"/>
                  </a:lnTo>
                  <a:lnTo>
                    <a:pt x="2006" y="74"/>
                  </a:lnTo>
                  <a:lnTo>
                    <a:pt x="1986" y="72"/>
                  </a:lnTo>
                  <a:lnTo>
                    <a:pt x="1986" y="72"/>
                  </a:lnTo>
                  <a:close/>
                </a:path>
              </a:pathLst>
            </a:custGeom>
            <a:solidFill>
              <a:srgbClr val="435153">
                <a:lumMod val="5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29" name="Freeform 26"/>
            <p:cNvSpPr>
              <a:spLocks/>
            </p:cNvSpPr>
            <p:nvPr/>
          </p:nvSpPr>
          <p:spPr bwMode="auto">
            <a:xfrm>
              <a:off x="2133129" y="3448286"/>
              <a:ext cx="17428" cy="43241"/>
            </a:xfrm>
            <a:custGeom>
              <a:avLst/>
              <a:gdLst>
                <a:gd name="T0" fmla="*/ 0 w 94"/>
                <a:gd name="T1" fmla="*/ 14 h 232"/>
                <a:gd name="T2" fmla="*/ 56 w 94"/>
                <a:gd name="T3" fmla="*/ 26 h 232"/>
                <a:gd name="T4" fmla="*/ 56 w 94"/>
                <a:gd name="T5" fmla="*/ 26 h 232"/>
                <a:gd name="T6" fmla="*/ 60 w 94"/>
                <a:gd name="T7" fmla="*/ 28 h 232"/>
                <a:gd name="T8" fmla="*/ 62 w 94"/>
                <a:gd name="T9" fmla="*/ 34 h 232"/>
                <a:gd name="T10" fmla="*/ 62 w 94"/>
                <a:gd name="T11" fmla="*/ 224 h 232"/>
                <a:gd name="T12" fmla="*/ 62 w 94"/>
                <a:gd name="T13" fmla="*/ 224 h 232"/>
                <a:gd name="T14" fmla="*/ 64 w 94"/>
                <a:gd name="T15" fmla="*/ 226 h 232"/>
                <a:gd name="T16" fmla="*/ 66 w 94"/>
                <a:gd name="T17" fmla="*/ 228 h 232"/>
                <a:gd name="T18" fmla="*/ 68 w 94"/>
                <a:gd name="T19" fmla="*/ 230 h 232"/>
                <a:gd name="T20" fmla="*/ 70 w 94"/>
                <a:gd name="T21" fmla="*/ 232 h 232"/>
                <a:gd name="T22" fmla="*/ 86 w 94"/>
                <a:gd name="T23" fmla="*/ 232 h 232"/>
                <a:gd name="T24" fmla="*/ 86 w 94"/>
                <a:gd name="T25" fmla="*/ 232 h 232"/>
                <a:gd name="T26" fmla="*/ 90 w 94"/>
                <a:gd name="T27" fmla="*/ 230 h 232"/>
                <a:gd name="T28" fmla="*/ 92 w 94"/>
                <a:gd name="T29" fmla="*/ 228 h 232"/>
                <a:gd name="T30" fmla="*/ 94 w 94"/>
                <a:gd name="T31" fmla="*/ 226 h 232"/>
                <a:gd name="T32" fmla="*/ 94 w 94"/>
                <a:gd name="T33" fmla="*/ 224 h 232"/>
                <a:gd name="T34" fmla="*/ 94 w 94"/>
                <a:gd name="T35" fmla="*/ 0 h 232"/>
                <a:gd name="T36" fmla="*/ 0 w 94"/>
                <a:gd name="T37" fmla="*/ 1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232">
                  <a:moveTo>
                    <a:pt x="0" y="14"/>
                  </a:moveTo>
                  <a:lnTo>
                    <a:pt x="56" y="26"/>
                  </a:lnTo>
                  <a:lnTo>
                    <a:pt x="56" y="26"/>
                  </a:lnTo>
                  <a:lnTo>
                    <a:pt x="60" y="28"/>
                  </a:lnTo>
                  <a:lnTo>
                    <a:pt x="62" y="34"/>
                  </a:lnTo>
                  <a:lnTo>
                    <a:pt x="62" y="224"/>
                  </a:lnTo>
                  <a:lnTo>
                    <a:pt x="62" y="224"/>
                  </a:lnTo>
                  <a:lnTo>
                    <a:pt x="64" y="226"/>
                  </a:lnTo>
                  <a:lnTo>
                    <a:pt x="66" y="228"/>
                  </a:lnTo>
                  <a:lnTo>
                    <a:pt x="68" y="230"/>
                  </a:lnTo>
                  <a:lnTo>
                    <a:pt x="70" y="232"/>
                  </a:lnTo>
                  <a:lnTo>
                    <a:pt x="86" y="232"/>
                  </a:lnTo>
                  <a:lnTo>
                    <a:pt x="86" y="232"/>
                  </a:lnTo>
                  <a:lnTo>
                    <a:pt x="90" y="230"/>
                  </a:lnTo>
                  <a:lnTo>
                    <a:pt x="92" y="228"/>
                  </a:lnTo>
                  <a:lnTo>
                    <a:pt x="94" y="226"/>
                  </a:lnTo>
                  <a:lnTo>
                    <a:pt x="94" y="224"/>
                  </a:lnTo>
                  <a:lnTo>
                    <a:pt x="94" y="0"/>
                  </a:lnTo>
                  <a:lnTo>
                    <a:pt x="0" y="14"/>
                  </a:lnTo>
                  <a:close/>
                </a:path>
              </a:pathLst>
            </a:custGeom>
            <a:solidFill>
              <a:srgbClr val="435153">
                <a:lumMod val="75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30" name="Freeform 27"/>
            <p:cNvSpPr>
              <a:spLocks/>
            </p:cNvSpPr>
            <p:nvPr/>
          </p:nvSpPr>
          <p:spPr bwMode="auto">
            <a:xfrm>
              <a:off x="2555556" y="3465807"/>
              <a:ext cx="19653" cy="42868"/>
            </a:xfrm>
            <a:custGeom>
              <a:avLst/>
              <a:gdLst>
                <a:gd name="T0" fmla="*/ 106 w 106"/>
                <a:gd name="T1" fmla="*/ 14 h 230"/>
                <a:gd name="T2" fmla="*/ 42 w 106"/>
                <a:gd name="T3" fmla="*/ 26 h 230"/>
                <a:gd name="T4" fmla="*/ 42 w 106"/>
                <a:gd name="T5" fmla="*/ 26 h 230"/>
                <a:gd name="T6" fmla="*/ 38 w 106"/>
                <a:gd name="T7" fmla="*/ 28 h 230"/>
                <a:gd name="T8" fmla="*/ 36 w 106"/>
                <a:gd name="T9" fmla="*/ 34 h 230"/>
                <a:gd name="T10" fmla="*/ 36 w 106"/>
                <a:gd name="T11" fmla="*/ 222 h 230"/>
                <a:gd name="T12" fmla="*/ 36 w 106"/>
                <a:gd name="T13" fmla="*/ 222 h 230"/>
                <a:gd name="T14" fmla="*/ 34 w 106"/>
                <a:gd name="T15" fmla="*/ 226 h 230"/>
                <a:gd name="T16" fmla="*/ 34 w 106"/>
                <a:gd name="T17" fmla="*/ 228 h 230"/>
                <a:gd name="T18" fmla="*/ 30 w 106"/>
                <a:gd name="T19" fmla="*/ 230 h 230"/>
                <a:gd name="T20" fmla="*/ 26 w 106"/>
                <a:gd name="T21" fmla="*/ 230 h 230"/>
                <a:gd name="T22" fmla="*/ 10 w 106"/>
                <a:gd name="T23" fmla="*/ 230 h 230"/>
                <a:gd name="T24" fmla="*/ 10 w 106"/>
                <a:gd name="T25" fmla="*/ 230 h 230"/>
                <a:gd name="T26" fmla="*/ 6 w 106"/>
                <a:gd name="T27" fmla="*/ 230 h 230"/>
                <a:gd name="T28" fmla="*/ 4 w 106"/>
                <a:gd name="T29" fmla="*/ 228 h 230"/>
                <a:gd name="T30" fmla="*/ 2 w 106"/>
                <a:gd name="T31" fmla="*/ 226 h 230"/>
                <a:gd name="T32" fmla="*/ 0 w 106"/>
                <a:gd name="T33" fmla="*/ 222 h 230"/>
                <a:gd name="T34" fmla="*/ 0 w 106"/>
                <a:gd name="T35" fmla="*/ 0 h 230"/>
                <a:gd name="T36" fmla="*/ 106 w 106"/>
                <a:gd name="T37" fmla="*/ 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230">
                  <a:moveTo>
                    <a:pt x="106" y="14"/>
                  </a:moveTo>
                  <a:lnTo>
                    <a:pt x="42" y="26"/>
                  </a:lnTo>
                  <a:lnTo>
                    <a:pt x="42" y="26"/>
                  </a:lnTo>
                  <a:lnTo>
                    <a:pt x="38" y="28"/>
                  </a:lnTo>
                  <a:lnTo>
                    <a:pt x="36" y="34"/>
                  </a:lnTo>
                  <a:lnTo>
                    <a:pt x="36" y="222"/>
                  </a:lnTo>
                  <a:lnTo>
                    <a:pt x="36" y="222"/>
                  </a:lnTo>
                  <a:lnTo>
                    <a:pt x="34" y="226"/>
                  </a:lnTo>
                  <a:lnTo>
                    <a:pt x="34" y="228"/>
                  </a:lnTo>
                  <a:lnTo>
                    <a:pt x="30" y="230"/>
                  </a:lnTo>
                  <a:lnTo>
                    <a:pt x="26" y="230"/>
                  </a:lnTo>
                  <a:lnTo>
                    <a:pt x="10" y="230"/>
                  </a:lnTo>
                  <a:lnTo>
                    <a:pt x="10" y="230"/>
                  </a:lnTo>
                  <a:lnTo>
                    <a:pt x="6" y="230"/>
                  </a:lnTo>
                  <a:lnTo>
                    <a:pt x="4" y="228"/>
                  </a:lnTo>
                  <a:lnTo>
                    <a:pt x="2" y="226"/>
                  </a:lnTo>
                  <a:lnTo>
                    <a:pt x="0" y="222"/>
                  </a:lnTo>
                  <a:lnTo>
                    <a:pt x="0" y="0"/>
                  </a:lnTo>
                  <a:lnTo>
                    <a:pt x="106" y="14"/>
                  </a:lnTo>
                  <a:close/>
                </a:path>
              </a:pathLst>
            </a:custGeom>
            <a:solidFill>
              <a:srgbClr val="435153">
                <a:lumMod val="75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31" name="Freeform 28"/>
            <p:cNvSpPr>
              <a:spLocks/>
            </p:cNvSpPr>
            <p:nvPr/>
          </p:nvSpPr>
          <p:spPr bwMode="auto">
            <a:xfrm>
              <a:off x="2565198" y="3493764"/>
              <a:ext cx="10012" cy="9692"/>
            </a:xfrm>
            <a:custGeom>
              <a:avLst/>
              <a:gdLst>
                <a:gd name="T0" fmla="*/ 54 w 54"/>
                <a:gd name="T1" fmla="*/ 26 h 52"/>
                <a:gd name="T2" fmla="*/ 54 w 54"/>
                <a:gd name="T3" fmla="*/ 26 h 52"/>
                <a:gd name="T4" fmla="*/ 52 w 54"/>
                <a:gd name="T5" fmla="*/ 36 h 52"/>
                <a:gd name="T6" fmla="*/ 46 w 54"/>
                <a:gd name="T7" fmla="*/ 44 h 52"/>
                <a:gd name="T8" fmla="*/ 38 w 54"/>
                <a:gd name="T9" fmla="*/ 50 h 52"/>
                <a:gd name="T10" fmla="*/ 28 w 54"/>
                <a:gd name="T11" fmla="*/ 52 h 52"/>
                <a:gd name="T12" fmla="*/ 28 w 54"/>
                <a:gd name="T13" fmla="*/ 52 h 52"/>
                <a:gd name="T14" fmla="*/ 16 w 54"/>
                <a:gd name="T15" fmla="*/ 50 h 52"/>
                <a:gd name="T16" fmla="*/ 8 w 54"/>
                <a:gd name="T17" fmla="*/ 44 h 52"/>
                <a:gd name="T18" fmla="*/ 2 w 54"/>
                <a:gd name="T19" fmla="*/ 36 h 52"/>
                <a:gd name="T20" fmla="*/ 0 w 54"/>
                <a:gd name="T21" fmla="*/ 26 h 52"/>
                <a:gd name="T22" fmla="*/ 0 w 54"/>
                <a:gd name="T23" fmla="*/ 26 h 52"/>
                <a:gd name="T24" fmla="*/ 2 w 54"/>
                <a:gd name="T25" fmla="*/ 16 h 52"/>
                <a:gd name="T26" fmla="*/ 8 w 54"/>
                <a:gd name="T27" fmla="*/ 8 h 52"/>
                <a:gd name="T28" fmla="*/ 16 w 54"/>
                <a:gd name="T29" fmla="*/ 2 h 52"/>
                <a:gd name="T30" fmla="*/ 28 w 54"/>
                <a:gd name="T31" fmla="*/ 0 h 52"/>
                <a:gd name="T32" fmla="*/ 28 w 54"/>
                <a:gd name="T33" fmla="*/ 0 h 52"/>
                <a:gd name="T34" fmla="*/ 38 w 54"/>
                <a:gd name="T35" fmla="*/ 2 h 52"/>
                <a:gd name="T36" fmla="*/ 46 w 54"/>
                <a:gd name="T37" fmla="*/ 8 h 52"/>
                <a:gd name="T38" fmla="*/ 52 w 54"/>
                <a:gd name="T39" fmla="*/ 16 h 52"/>
                <a:gd name="T40" fmla="*/ 54 w 54"/>
                <a:gd name="T41" fmla="*/ 26 h 52"/>
                <a:gd name="T42" fmla="*/ 54 w 54"/>
                <a:gd name="T43"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52">
                  <a:moveTo>
                    <a:pt x="54" y="26"/>
                  </a:moveTo>
                  <a:lnTo>
                    <a:pt x="54" y="26"/>
                  </a:lnTo>
                  <a:lnTo>
                    <a:pt x="52" y="36"/>
                  </a:lnTo>
                  <a:lnTo>
                    <a:pt x="46" y="44"/>
                  </a:lnTo>
                  <a:lnTo>
                    <a:pt x="38" y="50"/>
                  </a:lnTo>
                  <a:lnTo>
                    <a:pt x="28" y="52"/>
                  </a:lnTo>
                  <a:lnTo>
                    <a:pt x="28" y="52"/>
                  </a:lnTo>
                  <a:lnTo>
                    <a:pt x="16" y="50"/>
                  </a:lnTo>
                  <a:lnTo>
                    <a:pt x="8" y="44"/>
                  </a:lnTo>
                  <a:lnTo>
                    <a:pt x="2" y="36"/>
                  </a:lnTo>
                  <a:lnTo>
                    <a:pt x="0" y="26"/>
                  </a:lnTo>
                  <a:lnTo>
                    <a:pt x="0" y="26"/>
                  </a:lnTo>
                  <a:lnTo>
                    <a:pt x="2" y="16"/>
                  </a:lnTo>
                  <a:lnTo>
                    <a:pt x="8" y="8"/>
                  </a:lnTo>
                  <a:lnTo>
                    <a:pt x="16" y="2"/>
                  </a:lnTo>
                  <a:lnTo>
                    <a:pt x="28" y="0"/>
                  </a:lnTo>
                  <a:lnTo>
                    <a:pt x="28" y="0"/>
                  </a:lnTo>
                  <a:lnTo>
                    <a:pt x="38" y="2"/>
                  </a:lnTo>
                  <a:lnTo>
                    <a:pt x="46" y="8"/>
                  </a:lnTo>
                  <a:lnTo>
                    <a:pt x="52" y="16"/>
                  </a:lnTo>
                  <a:lnTo>
                    <a:pt x="54" y="26"/>
                  </a:lnTo>
                  <a:lnTo>
                    <a:pt x="54" y="26"/>
                  </a:lnTo>
                  <a:close/>
                </a:path>
              </a:pathLst>
            </a:custGeom>
            <a:solidFill>
              <a:srgbClr val="435153">
                <a:lumMod val="75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32" name="Freeform 29"/>
            <p:cNvSpPr>
              <a:spLocks/>
            </p:cNvSpPr>
            <p:nvPr/>
          </p:nvSpPr>
          <p:spPr bwMode="auto">
            <a:xfrm>
              <a:off x="2133129" y="3475871"/>
              <a:ext cx="9641" cy="9692"/>
            </a:xfrm>
            <a:custGeom>
              <a:avLst/>
              <a:gdLst>
                <a:gd name="T0" fmla="*/ 52 w 52"/>
                <a:gd name="T1" fmla="*/ 26 h 52"/>
                <a:gd name="T2" fmla="*/ 52 w 52"/>
                <a:gd name="T3" fmla="*/ 26 h 52"/>
                <a:gd name="T4" fmla="*/ 50 w 52"/>
                <a:gd name="T5" fmla="*/ 36 h 52"/>
                <a:gd name="T6" fmla="*/ 44 w 52"/>
                <a:gd name="T7" fmla="*/ 44 h 52"/>
                <a:gd name="T8" fmla="*/ 36 w 52"/>
                <a:gd name="T9" fmla="*/ 50 h 52"/>
                <a:gd name="T10" fmla="*/ 26 w 52"/>
                <a:gd name="T11" fmla="*/ 52 h 52"/>
                <a:gd name="T12" fmla="*/ 26 w 52"/>
                <a:gd name="T13" fmla="*/ 52 h 52"/>
                <a:gd name="T14" fmla="*/ 16 w 52"/>
                <a:gd name="T15" fmla="*/ 50 h 52"/>
                <a:gd name="T16" fmla="*/ 8 w 52"/>
                <a:gd name="T17" fmla="*/ 44 h 52"/>
                <a:gd name="T18" fmla="*/ 2 w 52"/>
                <a:gd name="T19" fmla="*/ 36 h 52"/>
                <a:gd name="T20" fmla="*/ 0 w 52"/>
                <a:gd name="T21" fmla="*/ 26 h 52"/>
                <a:gd name="T22" fmla="*/ 0 w 52"/>
                <a:gd name="T23" fmla="*/ 26 h 52"/>
                <a:gd name="T24" fmla="*/ 2 w 52"/>
                <a:gd name="T25" fmla="*/ 16 h 52"/>
                <a:gd name="T26" fmla="*/ 8 w 52"/>
                <a:gd name="T27" fmla="*/ 8 h 52"/>
                <a:gd name="T28" fmla="*/ 16 w 52"/>
                <a:gd name="T29" fmla="*/ 2 h 52"/>
                <a:gd name="T30" fmla="*/ 26 w 52"/>
                <a:gd name="T31" fmla="*/ 0 h 52"/>
                <a:gd name="T32" fmla="*/ 26 w 52"/>
                <a:gd name="T33" fmla="*/ 0 h 52"/>
                <a:gd name="T34" fmla="*/ 36 w 52"/>
                <a:gd name="T35" fmla="*/ 2 h 52"/>
                <a:gd name="T36" fmla="*/ 44 w 52"/>
                <a:gd name="T37" fmla="*/ 8 h 52"/>
                <a:gd name="T38" fmla="*/ 50 w 52"/>
                <a:gd name="T39" fmla="*/ 16 h 52"/>
                <a:gd name="T40" fmla="*/ 52 w 52"/>
                <a:gd name="T41" fmla="*/ 26 h 52"/>
                <a:gd name="T42" fmla="*/ 52 w 52"/>
                <a:gd name="T43"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52">
                  <a:moveTo>
                    <a:pt x="52" y="26"/>
                  </a:moveTo>
                  <a:lnTo>
                    <a:pt x="52" y="26"/>
                  </a:lnTo>
                  <a:lnTo>
                    <a:pt x="50" y="36"/>
                  </a:lnTo>
                  <a:lnTo>
                    <a:pt x="44" y="44"/>
                  </a:lnTo>
                  <a:lnTo>
                    <a:pt x="36" y="50"/>
                  </a:lnTo>
                  <a:lnTo>
                    <a:pt x="26" y="52"/>
                  </a:lnTo>
                  <a:lnTo>
                    <a:pt x="26" y="52"/>
                  </a:lnTo>
                  <a:lnTo>
                    <a:pt x="16" y="50"/>
                  </a:lnTo>
                  <a:lnTo>
                    <a:pt x="8" y="44"/>
                  </a:lnTo>
                  <a:lnTo>
                    <a:pt x="2" y="36"/>
                  </a:lnTo>
                  <a:lnTo>
                    <a:pt x="0" y="26"/>
                  </a:lnTo>
                  <a:lnTo>
                    <a:pt x="0" y="26"/>
                  </a:lnTo>
                  <a:lnTo>
                    <a:pt x="2" y="16"/>
                  </a:lnTo>
                  <a:lnTo>
                    <a:pt x="8" y="8"/>
                  </a:lnTo>
                  <a:lnTo>
                    <a:pt x="16" y="2"/>
                  </a:lnTo>
                  <a:lnTo>
                    <a:pt x="26" y="0"/>
                  </a:lnTo>
                  <a:lnTo>
                    <a:pt x="26" y="0"/>
                  </a:lnTo>
                  <a:lnTo>
                    <a:pt x="36" y="2"/>
                  </a:lnTo>
                  <a:lnTo>
                    <a:pt x="44" y="8"/>
                  </a:lnTo>
                  <a:lnTo>
                    <a:pt x="50" y="16"/>
                  </a:lnTo>
                  <a:lnTo>
                    <a:pt x="52" y="26"/>
                  </a:lnTo>
                  <a:lnTo>
                    <a:pt x="52" y="26"/>
                  </a:lnTo>
                  <a:close/>
                </a:path>
              </a:pathLst>
            </a:custGeom>
            <a:solidFill>
              <a:srgbClr val="435153">
                <a:lumMod val="75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grpSp>
      <p:sp>
        <p:nvSpPr>
          <p:cNvPr id="33" name="Rounded Rectangle 191"/>
          <p:cNvSpPr/>
          <p:nvPr/>
        </p:nvSpPr>
        <p:spPr>
          <a:xfrm>
            <a:off x="1923842" y="3873379"/>
            <a:ext cx="2942136" cy="173124"/>
          </a:xfrm>
          <a:prstGeom prst="rect">
            <a:avLst/>
          </a:prstGeom>
          <a:noFill/>
          <a:ln w="25400" cap="flat" cmpd="sng" algn="ctr">
            <a:noFill/>
            <a:prstDash val="solid"/>
          </a:ln>
          <a:effectLst/>
        </p:spPr>
        <p:txBody>
          <a:bodyPr wrap="square" lIns="0" tIns="0" rIns="0" bIns="0" rtlCol="0" anchor="ctr">
            <a:spAutoFit/>
          </a:bodyPr>
          <a:lstStyle/>
          <a:p>
            <a:pPr defTabSz="685243">
              <a:defRPr/>
            </a:pPr>
            <a:r>
              <a:rPr lang="ja-JP" altLang="en-US" sz="1125" b="1" kern="0" dirty="0" smtClean="0">
                <a:solidFill>
                  <a:srgbClr val="676767"/>
                </a:solidFill>
                <a:latin typeface="Arial"/>
                <a:cs typeface="+mn-cs"/>
              </a:rPr>
              <a:t>その他のテレメトリ</a:t>
            </a:r>
            <a:r>
              <a:rPr lang="en-US" sz="1125" b="1" kern="0" dirty="0" smtClean="0">
                <a:solidFill>
                  <a:srgbClr val="676767"/>
                </a:solidFill>
                <a:latin typeface="Arial"/>
                <a:cs typeface="+mn-cs"/>
              </a:rPr>
              <a:t> </a:t>
            </a:r>
            <a:r>
              <a:rPr lang="en-US" sz="1125" kern="0" dirty="0">
                <a:solidFill>
                  <a:srgbClr val="676767"/>
                </a:solidFill>
                <a:latin typeface="Arial"/>
                <a:cs typeface="+mn-cs"/>
              </a:rPr>
              <a:t>(</a:t>
            </a:r>
            <a:r>
              <a:rPr lang="en-US" sz="1125" kern="0" dirty="0" err="1">
                <a:solidFill>
                  <a:srgbClr val="676767"/>
                </a:solidFill>
                <a:latin typeface="Arial"/>
                <a:cs typeface="+mn-cs"/>
              </a:rPr>
              <a:t>BlueCoat</a:t>
            </a:r>
            <a:r>
              <a:rPr lang="en-US" sz="1125" kern="0" dirty="0">
                <a:solidFill>
                  <a:srgbClr val="676767"/>
                </a:solidFill>
                <a:latin typeface="Arial"/>
                <a:cs typeface="+mn-cs"/>
              </a:rPr>
              <a:t> Sec. GW)</a:t>
            </a:r>
          </a:p>
        </p:txBody>
      </p:sp>
      <p:sp>
        <p:nvSpPr>
          <p:cNvPr id="34" name="Freeform 120"/>
          <p:cNvSpPr>
            <a:spLocks/>
          </p:cNvSpPr>
          <p:nvPr/>
        </p:nvSpPr>
        <p:spPr bwMode="auto">
          <a:xfrm>
            <a:off x="1924105" y="2361512"/>
            <a:ext cx="702944" cy="424279"/>
          </a:xfrm>
          <a:custGeom>
            <a:avLst/>
            <a:gdLst>
              <a:gd name="T0" fmla="*/ 611 w 690"/>
              <a:gd name="T1" fmla="*/ 231 h 460"/>
              <a:gd name="T2" fmla="*/ 613 w 690"/>
              <a:gd name="T3" fmla="*/ 210 h 460"/>
              <a:gd name="T4" fmla="*/ 612 w 690"/>
              <a:gd name="T5" fmla="*/ 198 h 460"/>
              <a:gd name="T6" fmla="*/ 608 w 690"/>
              <a:gd name="T7" fmla="*/ 178 h 460"/>
              <a:gd name="T8" fmla="*/ 600 w 690"/>
              <a:gd name="T9" fmla="*/ 158 h 460"/>
              <a:gd name="T10" fmla="*/ 588 w 690"/>
              <a:gd name="T11" fmla="*/ 140 h 460"/>
              <a:gd name="T12" fmla="*/ 573 w 690"/>
              <a:gd name="T13" fmla="*/ 125 h 460"/>
              <a:gd name="T14" fmla="*/ 555 w 690"/>
              <a:gd name="T15" fmla="*/ 115 h 460"/>
              <a:gd name="T16" fmla="*/ 537 w 690"/>
              <a:gd name="T17" fmla="*/ 107 h 460"/>
              <a:gd name="T18" fmla="*/ 515 w 690"/>
              <a:gd name="T19" fmla="*/ 101 h 460"/>
              <a:gd name="T20" fmla="*/ 504 w 690"/>
              <a:gd name="T21" fmla="*/ 101 h 460"/>
              <a:gd name="T22" fmla="*/ 487 w 690"/>
              <a:gd name="T23" fmla="*/ 103 h 460"/>
              <a:gd name="T24" fmla="*/ 481 w 690"/>
              <a:gd name="T25" fmla="*/ 92 h 460"/>
              <a:gd name="T26" fmla="*/ 466 w 690"/>
              <a:gd name="T27" fmla="*/ 71 h 460"/>
              <a:gd name="T28" fmla="*/ 449 w 690"/>
              <a:gd name="T29" fmla="*/ 53 h 460"/>
              <a:gd name="T30" fmla="*/ 430 w 690"/>
              <a:gd name="T31" fmla="*/ 36 h 460"/>
              <a:gd name="T32" fmla="*/ 408 w 690"/>
              <a:gd name="T33" fmla="*/ 23 h 460"/>
              <a:gd name="T34" fmla="*/ 386 w 690"/>
              <a:gd name="T35" fmla="*/ 12 h 460"/>
              <a:gd name="T36" fmla="*/ 361 w 690"/>
              <a:gd name="T37" fmla="*/ 4 h 460"/>
              <a:gd name="T38" fmla="*/ 334 w 690"/>
              <a:gd name="T39" fmla="*/ 1 h 460"/>
              <a:gd name="T40" fmla="*/ 321 w 690"/>
              <a:gd name="T41" fmla="*/ 0 h 460"/>
              <a:gd name="T42" fmla="*/ 288 w 690"/>
              <a:gd name="T43" fmla="*/ 3 h 460"/>
              <a:gd name="T44" fmla="*/ 257 w 690"/>
              <a:gd name="T45" fmla="*/ 12 h 460"/>
              <a:gd name="T46" fmla="*/ 229 w 690"/>
              <a:gd name="T47" fmla="*/ 26 h 460"/>
              <a:gd name="T48" fmla="*/ 203 w 690"/>
              <a:gd name="T49" fmla="*/ 43 h 460"/>
              <a:gd name="T50" fmla="*/ 181 w 690"/>
              <a:gd name="T51" fmla="*/ 65 h 460"/>
              <a:gd name="T52" fmla="*/ 163 w 690"/>
              <a:gd name="T53" fmla="*/ 90 h 460"/>
              <a:gd name="T54" fmla="*/ 150 w 690"/>
              <a:gd name="T55" fmla="*/ 117 h 460"/>
              <a:gd name="T56" fmla="*/ 140 w 690"/>
              <a:gd name="T57" fmla="*/ 148 h 460"/>
              <a:gd name="T58" fmla="*/ 125 w 690"/>
              <a:gd name="T59" fmla="*/ 151 h 460"/>
              <a:gd name="T60" fmla="*/ 98 w 690"/>
              <a:gd name="T61" fmla="*/ 159 h 460"/>
              <a:gd name="T62" fmla="*/ 73 w 690"/>
              <a:gd name="T63" fmla="*/ 171 h 460"/>
              <a:gd name="T64" fmla="*/ 50 w 690"/>
              <a:gd name="T65" fmla="*/ 189 h 460"/>
              <a:gd name="T66" fmla="*/ 31 w 690"/>
              <a:gd name="T67" fmla="*/ 209 h 460"/>
              <a:gd name="T68" fmla="*/ 16 w 690"/>
              <a:gd name="T69" fmla="*/ 233 h 460"/>
              <a:gd name="T70" fmla="*/ 7 w 690"/>
              <a:gd name="T71" fmla="*/ 260 h 460"/>
              <a:gd name="T72" fmla="*/ 1 w 690"/>
              <a:gd name="T73" fmla="*/ 289 h 460"/>
              <a:gd name="T74" fmla="*/ 0 w 690"/>
              <a:gd name="T75" fmla="*/ 303 h 460"/>
              <a:gd name="T76" fmla="*/ 3 w 690"/>
              <a:gd name="T77" fmla="*/ 336 h 460"/>
              <a:gd name="T78" fmla="*/ 12 w 690"/>
              <a:gd name="T79" fmla="*/ 364 h 460"/>
              <a:gd name="T80" fmla="*/ 27 w 690"/>
              <a:gd name="T81" fmla="*/ 391 h 460"/>
              <a:gd name="T82" fmla="*/ 46 w 690"/>
              <a:gd name="T83" fmla="*/ 414 h 460"/>
              <a:gd name="T84" fmla="*/ 69 w 690"/>
              <a:gd name="T85" fmla="*/ 433 h 460"/>
              <a:gd name="T86" fmla="*/ 96 w 690"/>
              <a:gd name="T87" fmla="*/ 448 h 460"/>
              <a:gd name="T88" fmla="*/ 124 w 690"/>
              <a:gd name="T89" fmla="*/ 457 h 460"/>
              <a:gd name="T90" fmla="*/ 156 w 690"/>
              <a:gd name="T91" fmla="*/ 460 h 460"/>
              <a:gd name="T92" fmla="*/ 248 w 690"/>
              <a:gd name="T93" fmla="*/ 460 h 460"/>
              <a:gd name="T94" fmla="*/ 573 w 690"/>
              <a:gd name="T95" fmla="*/ 460 h 460"/>
              <a:gd name="T96" fmla="*/ 596 w 690"/>
              <a:gd name="T97" fmla="*/ 457 h 460"/>
              <a:gd name="T98" fmla="*/ 619 w 690"/>
              <a:gd name="T99" fmla="*/ 450 h 460"/>
              <a:gd name="T100" fmla="*/ 638 w 690"/>
              <a:gd name="T101" fmla="*/ 440 h 460"/>
              <a:gd name="T102" fmla="*/ 655 w 690"/>
              <a:gd name="T103" fmla="*/ 425 h 460"/>
              <a:gd name="T104" fmla="*/ 670 w 690"/>
              <a:gd name="T105" fmla="*/ 407 h 460"/>
              <a:gd name="T106" fmla="*/ 681 w 690"/>
              <a:gd name="T107" fmla="*/ 387 h 460"/>
              <a:gd name="T108" fmla="*/ 688 w 690"/>
              <a:gd name="T109" fmla="*/ 365 h 460"/>
              <a:gd name="T110" fmla="*/ 690 w 690"/>
              <a:gd name="T111" fmla="*/ 341 h 460"/>
              <a:gd name="T112" fmla="*/ 689 w 690"/>
              <a:gd name="T113" fmla="*/ 322 h 460"/>
              <a:gd name="T114" fmla="*/ 678 w 690"/>
              <a:gd name="T115" fmla="*/ 289 h 460"/>
              <a:gd name="T116" fmla="*/ 657 w 690"/>
              <a:gd name="T117" fmla="*/ 259 h 460"/>
              <a:gd name="T118" fmla="*/ 627 w 690"/>
              <a:gd name="T119" fmla="*/ 237 h 460"/>
              <a:gd name="T120" fmla="*/ 611 w 690"/>
              <a:gd name="T121" fmla="*/ 231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0" h="460">
                <a:moveTo>
                  <a:pt x="611" y="231"/>
                </a:moveTo>
                <a:lnTo>
                  <a:pt x="611" y="231"/>
                </a:lnTo>
                <a:lnTo>
                  <a:pt x="612" y="220"/>
                </a:lnTo>
                <a:lnTo>
                  <a:pt x="613" y="210"/>
                </a:lnTo>
                <a:lnTo>
                  <a:pt x="613" y="210"/>
                </a:lnTo>
                <a:lnTo>
                  <a:pt x="612" y="198"/>
                </a:lnTo>
                <a:lnTo>
                  <a:pt x="611" y="187"/>
                </a:lnTo>
                <a:lnTo>
                  <a:pt x="608" y="178"/>
                </a:lnTo>
                <a:lnTo>
                  <a:pt x="604" y="167"/>
                </a:lnTo>
                <a:lnTo>
                  <a:pt x="600" y="158"/>
                </a:lnTo>
                <a:lnTo>
                  <a:pt x="595" y="150"/>
                </a:lnTo>
                <a:lnTo>
                  <a:pt x="588" y="140"/>
                </a:lnTo>
                <a:lnTo>
                  <a:pt x="581" y="134"/>
                </a:lnTo>
                <a:lnTo>
                  <a:pt x="573" y="125"/>
                </a:lnTo>
                <a:lnTo>
                  <a:pt x="565" y="120"/>
                </a:lnTo>
                <a:lnTo>
                  <a:pt x="555" y="115"/>
                </a:lnTo>
                <a:lnTo>
                  <a:pt x="546" y="109"/>
                </a:lnTo>
                <a:lnTo>
                  <a:pt x="537" y="107"/>
                </a:lnTo>
                <a:lnTo>
                  <a:pt x="526" y="104"/>
                </a:lnTo>
                <a:lnTo>
                  <a:pt x="515" y="101"/>
                </a:lnTo>
                <a:lnTo>
                  <a:pt x="504" y="101"/>
                </a:lnTo>
                <a:lnTo>
                  <a:pt x="504" y="101"/>
                </a:lnTo>
                <a:lnTo>
                  <a:pt x="496" y="101"/>
                </a:lnTo>
                <a:lnTo>
                  <a:pt x="487" y="103"/>
                </a:lnTo>
                <a:lnTo>
                  <a:pt x="487" y="103"/>
                </a:lnTo>
                <a:lnTo>
                  <a:pt x="481" y="92"/>
                </a:lnTo>
                <a:lnTo>
                  <a:pt x="475" y="81"/>
                </a:lnTo>
                <a:lnTo>
                  <a:pt x="466" y="71"/>
                </a:lnTo>
                <a:lnTo>
                  <a:pt x="458" y="61"/>
                </a:lnTo>
                <a:lnTo>
                  <a:pt x="449" y="53"/>
                </a:lnTo>
                <a:lnTo>
                  <a:pt x="441" y="43"/>
                </a:lnTo>
                <a:lnTo>
                  <a:pt x="430" y="36"/>
                </a:lnTo>
                <a:lnTo>
                  <a:pt x="419" y="28"/>
                </a:lnTo>
                <a:lnTo>
                  <a:pt x="408" y="23"/>
                </a:lnTo>
                <a:lnTo>
                  <a:pt x="398" y="16"/>
                </a:lnTo>
                <a:lnTo>
                  <a:pt x="386" y="12"/>
                </a:lnTo>
                <a:lnTo>
                  <a:pt x="373" y="8"/>
                </a:lnTo>
                <a:lnTo>
                  <a:pt x="361" y="4"/>
                </a:lnTo>
                <a:lnTo>
                  <a:pt x="348" y="3"/>
                </a:lnTo>
                <a:lnTo>
                  <a:pt x="334" y="1"/>
                </a:lnTo>
                <a:lnTo>
                  <a:pt x="321" y="0"/>
                </a:lnTo>
                <a:lnTo>
                  <a:pt x="321" y="0"/>
                </a:lnTo>
                <a:lnTo>
                  <a:pt x="305" y="1"/>
                </a:lnTo>
                <a:lnTo>
                  <a:pt x="288" y="3"/>
                </a:lnTo>
                <a:lnTo>
                  <a:pt x="272" y="7"/>
                </a:lnTo>
                <a:lnTo>
                  <a:pt x="257" y="12"/>
                </a:lnTo>
                <a:lnTo>
                  <a:pt x="243" y="18"/>
                </a:lnTo>
                <a:lnTo>
                  <a:pt x="229" y="26"/>
                </a:lnTo>
                <a:lnTo>
                  <a:pt x="216" y="34"/>
                </a:lnTo>
                <a:lnTo>
                  <a:pt x="203" y="43"/>
                </a:lnTo>
                <a:lnTo>
                  <a:pt x="191" y="53"/>
                </a:lnTo>
                <a:lnTo>
                  <a:pt x="181" y="65"/>
                </a:lnTo>
                <a:lnTo>
                  <a:pt x="171" y="77"/>
                </a:lnTo>
                <a:lnTo>
                  <a:pt x="163" y="90"/>
                </a:lnTo>
                <a:lnTo>
                  <a:pt x="155" y="104"/>
                </a:lnTo>
                <a:lnTo>
                  <a:pt x="150" y="117"/>
                </a:lnTo>
                <a:lnTo>
                  <a:pt x="144" y="134"/>
                </a:lnTo>
                <a:lnTo>
                  <a:pt x="140" y="148"/>
                </a:lnTo>
                <a:lnTo>
                  <a:pt x="140" y="148"/>
                </a:lnTo>
                <a:lnTo>
                  <a:pt x="125" y="151"/>
                </a:lnTo>
                <a:lnTo>
                  <a:pt x="112" y="154"/>
                </a:lnTo>
                <a:lnTo>
                  <a:pt x="98" y="159"/>
                </a:lnTo>
                <a:lnTo>
                  <a:pt x="85" y="165"/>
                </a:lnTo>
                <a:lnTo>
                  <a:pt x="73" y="171"/>
                </a:lnTo>
                <a:lnTo>
                  <a:pt x="61" y="179"/>
                </a:lnTo>
                <a:lnTo>
                  <a:pt x="50" y="189"/>
                </a:lnTo>
                <a:lnTo>
                  <a:pt x="40" y="198"/>
                </a:lnTo>
                <a:lnTo>
                  <a:pt x="31" y="209"/>
                </a:lnTo>
                <a:lnTo>
                  <a:pt x="23" y="221"/>
                </a:lnTo>
                <a:lnTo>
                  <a:pt x="16" y="233"/>
                </a:lnTo>
                <a:lnTo>
                  <a:pt x="11" y="247"/>
                </a:lnTo>
                <a:lnTo>
                  <a:pt x="7" y="260"/>
                </a:lnTo>
                <a:lnTo>
                  <a:pt x="3" y="274"/>
                </a:lnTo>
                <a:lnTo>
                  <a:pt x="1" y="289"/>
                </a:lnTo>
                <a:lnTo>
                  <a:pt x="0" y="303"/>
                </a:lnTo>
                <a:lnTo>
                  <a:pt x="0" y="303"/>
                </a:lnTo>
                <a:lnTo>
                  <a:pt x="1" y="320"/>
                </a:lnTo>
                <a:lnTo>
                  <a:pt x="3" y="336"/>
                </a:lnTo>
                <a:lnTo>
                  <a:pt x="7" y="351"/>
                </a:lnTo>
                <a:lnTo>
                  <a:pt x="12" y="364"/>
                </a:lnTo>
                <a:lnTo>
                  <a:pt x="19" y="378"/>
                </a:lnTo>
                <a:lnTo>
                  <a:pt x="27" y="391"/>
                </a:lnTo>
                <a:lnTo>
                  <a:pt x="35" y="403"/>
                </a:lnTo>
                <a:lnTo>
                  <a:pt x="46" y="414"/>
                </a:lnTo>
                <a:lnTo>
                  <a:pt x="57" y="425"/>
                </a:lnTo>
                <a:lnTo>
                  <a:pt x="69" y="433"/>
                </a:lnTo>
                <a:lnTo>
                  <a:pt x="82" y="441"/>
                </a:lnTo>
                <a:lnTo>
                  <a:pt x="96" y="448"/>
                </a:lnTo>
                <a:lnTo>
                  <a:pt x="109" y="453"/>
                </a:lnTo>
                <a:lnTo>
                  <a:pt x="124" y="457"/>
                </a:lnTo>
                <a:lnTo>
                  <a:pt x="140" y="458"/>
                </a:lnTo>
                <a:lnTo>
                  <a:pt x="156" y="460"/>
                </a:lnTo>
                <a:lnTo>
                  <a:pt x="187" y="460"/>
                </a:lnTo>
                <a:lnTo>
                  <a:pt x="248" y="460"/>
                </a:lnTo>
                <a:lnTo>
                  <a:pt x="573" y="460"/>
                </a:lnTo>
                <a:lnTo>
                  <a:pt x="573" y="460"/>
                </a:lnTo>
                <a:lnTo>
                  <a:pt x="585" y="458"/>
                </a:lnTo>
                <a:lnTo>
                  <a:pt x="596" y="457"/>
                </a:lnTo>
                <a:lnTo>
                  <a:pt x="608" y="454"/>
                </a:lnTo>
                <a:lnTo>
                  <a:pt x="619" y="450"/>
                </a:lnTo>
                <a:lnTo>
                  <a:pt x="628" y="445"/>
                </a:lnTo>
                <a:lnTo>
                  <a:pt x="638" y="440"/>
                </a:lnTo>
                <a:lnTo>
                  <a:pt x="647" y="433"/>
                </a:lnTo>
                <a:lnTo>
                  <a:pt x="655" y="425"/>
                </a:lnTo>
                <a:lnTo>
                  <a:pt x="663" y="417"/>
                </a:lnTo>
                <a:lnTo>
                  <a:pt x="670" y="407"/>
                </a:lnTo>
                <a:lnTo>
                  <a:pt x="677" y="398"/>
                </a:lnTo>
                <a:lnTo>
                  <a:pt x="681" y="387"/>
                </a:lnTo>
                <a:lnTo>
                  <a:pt x="685" y="376"/>
                </a:lnTo>
                <a:lnTo>
                  <a:pt x="688" y="365"/>
                </a:lnTo>
                <a:lnTo>
                  <a:pt x="690" y="353"/>
                </a:lnTo>
                <a:lnTo>
                  <a:pt x="690" y="341"/>
                </a:lnTo>
                <a:lnTo>
                  <a:pt x="690" y="341"/>
                </a:lnTo>
                <a:lnTo>
                  <a:pt x="689" y="322"/>
                </a:lnTo>
                <a:lnTo>
                  <a:pt x="685" y="305"/>
                </a:lnTo>
                <a:lnTo>
                  <a:pt x="678" y="289"/>
                </a:lnTo>
                <a:lnTo>
                  <a:pt x="667" y="272"/>
                </a:lnTo>
                <a:lnTo>
                  <a:pt x="657" y="259"/>
                </a:lnTo>
                <a:lnTo>
                  <a:pt x="643" y="247"/>
                </a:lnTo>
                <a:lnTo>
                  <a:pt x="627" y="237"/>
                </a:lnTo>
                <a:lnTo>
                  <a:pt x="611" y="231"/>
                </a:lnTo>
                <a:lnTo>
                  <a:pt x="611" y="231"/>
                </a:lnTo>
                <a:close/>
              </a:path>
            </a:pathLst>
          </a:custGeom>
          <a:solidFill>
            <a:schemeClr val="bg1">
              <a:lumMod val="50000"/>
            </a:schemeClr>
          </a:solidFill>
          <a:ln>
            <a:noFill/>
          </a:ln>
          <a:effectLst/>
          <a:extLst/>
        </p:spPr>
        <p:txBody>
          <a:bodyPr vert="horz" wrap="square" lIns="91434" tIns="45717" rIns="91434" bIns="45717" numCol="1" anchor="t" anchorCtr="0" compatLnSpc="1">
            <a:prstTxWarp prst="textNoShape">
              <a:avLst/>
            </a:prstTxWarp>
          </a:bodyPr>
          <a:lstStyle/>
          <a:p>
            <a:pPr defTabSz="685800" fontAlgn="auto">
              <a:spcBef>
                <a:spcPts val="0"/>
              </a:spcBef>
              <a:spcAft>
                <a:spcPts val="0"/>
              </a:spcAft>
            </a:pPr>
            <a:endParaRPr lang="en-US" dirty="0">
              <a:solidFill>
                <a:srgbClr val="676767"/>
              </a:solidFill>
              <a:latin typeface="Arial"/>
              <a:ea typeface="+mn-ea"/>
              <a:cs typeface="+mn-cs"/>
            </a:endParaRPr>
          </a:p>
        </p:txBody>
      </p:sp>
      <p:sp>
        <p:nvSpPr>
          <p:cNvPr id="35" name="Rounded Rectangle 191"/>
          <p:cNvSpPr/>
          <p:nvPr/>
        </p:nvSpPr>
        <p:spPr>
          <a:xfrm>
            <a:off x="1931933" y="2099242"/>
            <a:ext cx="2450313" cy="173124"/>
          </a:xfrm>
          <a:prstGeom prst="rect">
            <a:avLst/>
          </a:prstGeom>
          <a:noFill/>
          <a:ln w="25400" cap="flat" cmpd="sng" algn="ctr">
            <a:noFill/>
            <a:prstDash val="solid"/>
          </a:ln>
          <a:effectLst/>
        </p:spPr>
        <p:txBody>
          <a:bodyPr wrap="square" lIns="0" tIns="0" rIns="0" bIns="0" rtlCol="0" anchor="ctr">
            <a:spAutoFit/>
          </a:bodyPr>
          <a:lstStyle/>
          <a:p>
            <a:pPr defTabSz="685243">
              <a:defRPr/>
            </a:pPr>
            <a:r>
              <a:rPr lang="en-US" sz="1125" b="1" kern="0" dirty="0">
                <a:solidFill>
                  <a:srgbClr val="676767"/>
                </a:solidFill>
                <a:latin typeface="Arial"/>
                <a:cs typeface="+mn-cs"/>
              </a:rPr>
              <a:t>Cisco CWS </a:t>
            </a:r>
            <a:r>
              <a:rPr lang="en-US" sz="1125" kern="0" dirty="0">
                <a:solidFill>
                  <a:srgbClr val="676767"/>
                </a:solidFill>
                <a:latin typeface="Arial"/>
                <a:cs typeface="+mn-cs"/>
              </a:rPr>
              <a:t>(Cloud Web Security)</a:t>
            </a:r>
          </a:p>
        </p:txBody>
      </p:sp>
      <p:sp>
        <p:nvSpPr>
          <p:cNvPr id="37" name="Freeform 11"/>
          <p:cNvSpPr/>
          <p:nvPr/>
        </p:nvSpPr>
        <p:spPr>
          <a:xfrm>
            <a:off x="5600288" y="896767"/>
            <a:ext cx="2975515" cy="1232708"/>
          </a:xfrm>
          <a:custGeom>
            <a:avLst/>
            <a:gdLst>
              <a:gd name="connsiteX0" fmla="*/ 0 w 1782695"/>
              <a:gd name="connsiteY0" fmla="*/ 0 h 1609294"/>
              <a:gd name="connsiteX1" fmla="*/ 156074 w 1782695"/>
              <a:gd name="connsiteY1" fmla="*/ 1545 h 1609294"/>
              <a:gd name="connsiteX2" fmla="*/ 1781963 w 1782695"/>
              <a:gd name="connsiteY2" fmla="*/ 2164 h 1609294"/>
              <a:gd name="connsiteX3" fmla="*/ 1781963 w 1782695"/>
              <a:gd name="connsiteY3" fmla="*/ 1601979 h 1609294"/>
              <a:gd name="connsiteX4" fmla="*/ 0 w 1782695"/>
              <a:gd name="connsiteY4" fmla="*/ 1609294 h 1609294"/>
              <a:gd name="connsiteX0" fmla="*/ 0 w 1782695"/>
              <a:gd name="connsiteY0" fmla="*/ 0 h 1609294"/>
              <a:gd name="connsiteX1" fmla="*/ 1781963 w 1782695"/>
              <a:gd name="connsiteY1" fmla="*/ 2164 h 1609294"/>
              <a:gd name="connsiteX2" fmla="*/ 1781963 w 1782695"/>
              <a:gd name="connsiteY2" fmla="*/ 1601979 h 1609294"/>
              <a:gd name="connsiteX3" fmla="*/ 0 w 1782695"/>
              <a:gd name="connsiteY3" fmla="*/ 1609294 h 1609294"/>
              <a:gd name="connsiteX4" fmla="*/ 0 w 1782695"/>
              <a:gd name="connsiteY4" fmla="*/ 0 h 1609294"/>
              <a:gd name="connsiteX0" fmla="*/ 0 w 1782695"/>
              <a:gd name="connsiteY0" fmla="*/ 4878 h 1607129"/>
              <a:gd name="connsiteX1" fmla="*/ 1781963 w 1782695"/>
              <a:gd name="connsiteY1" fmla="*/ -1 h 1607129"/>
              <a:gd name="connsiteX2" fmla="*/ 1781963 w 1782695"/>
              <a:gd name="connsiteY2" fmla="*/ 1599814 h 1607129"/>
              <a:gd name="connsiteX3" fmla="*/ 0 w 1782695"/>
              <a:gd name="connsiteY3" fmla="*/ 1607129 h 1607129"/>
              <a:gd name="connsiteX4" fmla="*/ 0 w 1782695"/>
              <a:gd name="connsiteY4" fmla="*/ 4878 h 1607129"/>
              <a:gd name="connsiteX0" fmla="*/ 0 w 1785083"/>
              <a:gd name="connsiteY0" fmla="*/ 11922 h 1607130"/>
              <a:gd name="connsiteX1" fmla="*/ 1784351 w 1785083"/>
              <a:gd name="connsiteY1" fmla="*/ 0 h 1607130"/>
              <a:gd name="connsiteX2" fmla="*/ 1784351 w 1785083"/>
              <a:gd name="connsiteY2" fmla="*/ 1599815 h 1607130"/>
              <a:gd name="connsiteX3" fmla="*/ 2388 w 1785083"/>
              <a:gd name="connsiteY3" fmla="*/ 1607130 h 1607130"/>
              <a:gd name="connsiteX4" fmla="*/ 0 w 1785083"/>
              <a:gd name="connsiteY4" fmla="*/ 11922 h 1607130"/>
              <a:gd name="connsiteX0" fmla="*/ 0 w 1785083"/>
              <a:gd name="connsiteY0" fmla="*/ 8402 h 1607130"/>
              <a:gd name="connsiteX1" fmla="*/ 1784351 w 1785083"/>
              <a:gd name="connsiteY1" fmla="*/ 0 h 1607130"/>
              <a:gd name="connsiteX2" fmla="*/ 1784351 w 1785083"/>
              <a:gd name="connsiteY2" fmla="*/ 1599815 h 1607130"/>
              <a:gd name="connsiteX3" fmla="*/ 2388 w 1785083"/>
              <a:gd name="connsiteY3" fmla="*/ 1607130 h 1607130"/>
              <a:gd name="connsiteX4" fmla="*/ 0 w 1785083"/>
              <a:gd name="connsiteY4" fmla="*/ 8402 h 1607130"/>
              <a:gd name="connsiteX0" fmla="*/ 0 w 1785083"/>
              <a:gd name="connsiteY0" fmla="*/ 8402 h 1607130"/>
              <a:gd name="connsiteX1" fmla="*/ 1784351 w 1785083"/>
              <a:gd name="connsiteY1" fmla="*/ 0 h 1607130"/>
              <a:gd name="connsiteX2" fmla="*/ 1784351 w 1785083"/>
              <a:gd name="connsiteY2" fmla="*/ 1599815 h 1607130"/>
              <a:gd name="connsiteX3" fmla="*/ 2388 w 1785083"/>
              <a:gd name="connsiteY3" fmla="*/ 1607130 h 1607130"/>
              <a:gd name="connsiteX4" fmla="*/ 0 w 1785083"/>
              <a:gd name="connsiteY4" fmla="*/ 8402 h 1607130"/>
              <a:gd name="connsiteX0" fmla="*/ 0 w 1785083"/>
              <a:gd name="connsiteY0" fmla="*/ 8402 h 1607130"/>
              <a:gd name="connsiteX1" fmla="*/ 1784351 w 1785083"/>
              <a:gd name="connsiteY1" fmla="*/ 0 h 1607130"/>
              <a:gd name="connsiteX2" fmla="*/ 1784351 w 1785083"/>
              <a:gd name="connsiteY2" fmla="*/ 1599815 h 1607130"/>
              <a:gd name="connsiteX3" fmla="*/ 2388 w 1785083"/>
              <a:gd name="connsiteY3" fmla="*/ 1607130 h 1607130"/>
              <a:gd name="connsiteX4" fmla="*/ 0 w 1785083"/>
              <a:gd name="connsiteY4" fmla="*/ 8402 h 1607130"/>
              <a:gd name="connsiteX0" fmla="*/ 0 w 1785083"/>
              <a:gd name="connsiteY0" fmla="*/ 8402 h 1607130"/>
              <a:gd name="connsiteX1" fmla="*/ 1784351 w 1785083"/>
              <a:gd name="connsiteY1" fmla="*/ 0 h 1607130"/>
              <a:gd name="connsiteX2" fmla="*/ 1784351 w 1785083"/>
              <a:gd name="connsiteY2" fmla="*/ 1603336 h 1607130"/>
              <a:gd name="connsiteX3" fmla="*/ 2388 w 1785083"/>
              <a:gd name="connsiteY3" fmla="*/ 1607130 h 1607130"/>
              <a:gd name="connsiteX4" fmla="*/ 0 w 1785083"/>
              <a:gd name="connsiteY4" fmla="*/ 8402 h 1607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083" h="1607130">
                <a:moveTo>
                  <a:pt x="0" y="8402"/>
                </a:moveTo>
                <a:lnTo>
                  <a:pt x="1784351" y="0"/>
                </a:lnTo>
                <a:cubicBezTo>
                  <a:pt x="1781811" y="542586"/>
                  <a:pt x="1786890" y="1060751"/>
                  <a:pt x="1784351" y="1603336"/>
                </a:cubicBezTo>
                <a:lnTo>
                  <a:pt x="2388" y="1607130"/>
                </a:lnTo>
                <a:lnTo>
                  <a:pt x="0" y="8402"/>
                </a:lnTo>
                <a:close/>
              </a:path>
            </a:pathLst>
          </a:custGeom>
          <a:noFill/>
          <a:ln w="12700">
            <a:noFill/>
            <a:prstDash val="sysDash"/>
          </a:ln>
        </p:spPr>
        <p:txBody>
          <a:bodyPr vert="horz" wrap="square" lIns="68559" tIns="102866" rIns="68559" bIns="34280" numCol="1" anchor="t" anchorCtr="0" compatLnSpc="1">
            <a:prstTxWarp prst="textNoShape">
              <a:avLst/>
            </a:prstTxWarp>
            <a:noAutofit/>
          </a:bodyPr>
          <a:lstStyle/>
          <a:p>
            <a:pPr algn="ctr" defTabSz="685554"/>
            <a:r>
              <a:rPr lang="en-US" sz="2100" dirty="0">
                <a:solidFill>
                  <a:srgbClr val="FFFFFF"/>
                </a:solidFill>
                <a:latin typeface="Arial"/>
                <a:cs typeface="+mn-cs"/>
              </a:rPr>
              <a:t>Cisco</a:t>
            </a:r>
          </a:p>
          <a:p>
            <a:pPr algn="ctr" defTabSz="685554"/>
            <a:r>
              <a:rPr lang="en-US" sz="2100" dirty="0">
                <a:solidFill>
                  <a:srgbClr val="FFFFFF"/>
                </a:solidFill>
                <a:latin typeface="Arial"/>
                <a:cs typeface="+mn-cs"/>
              </a:rPr>
              <a:t>Cognitive Threat</a:t>
            </a:r>
          </a:p>
          <a:p>
            <a:pPr algn="ctr" defTabSz="685554"/>
            <a:r>
              <a:rPr lang="en-US" sz="2100" dirty="0">
                <a:solidFill>
                  <a:srgbClr val="FFFFFF"/>
                </a:solidFill>
                <a:latin typeface="Arial"/>
                <a:cs typeface="+mn-cs"/>
              </a:rPr>
              <a:t>Analytics (CTA)</a:t>
            </a:r>
          </a:p>
        </p:txBody>
      </p:sp>
      <p:sp>
        <p:nvSpPr>
          <p:cNvPr id="38" name="Freeform 370"/>
          <p:cNvSpPr>
            <a:spLocks/>
          </p:cNvSpPr>
          <p:nvPr/>
        </p:nvSpPr>
        <p:spPr bwMode="auto">
          <a:xfrm flipH="1">
            <a:off x="6934476" y="589942"/>
            <a:ext cx="307794" cy="158647"/>
          </a:xfrm>
          <a:custGeom>
            <a:avLst/>
            <a:gdLst>
              <a:gd name="T0" fmla="*/ 393 w 2374"/>
              <a:gd name="T1" fmla="*/ 810 h 1226"/>
              <a:gd name="T2" fmla="*/ 443 w 2374"/>
              <a:gd name="T3" fmla="*/ 707 h 1226"/>
              <a:gd name="T4" fmla="*/ 504 w 2374"/>
              <a:gd name="T5" fmla="*/ 611 h 1226"/>
              <a:gd name="T6" fmla="*/ 574 w 2374"/>
              <a:gd name="T7" fmla="*/ 522 h 1226"/>
              <a:gd name="T8" fmla="*/ 653 w 2374"/>
              <a:gd name="T9" fmla="*/ 445 h 1226"/>
              <a:gd name="T10" fmla="*/ 739 w 2374"/>
              <a:gd name="T11" fmla="*/ 375 h 1226"/>
              <a:gd name="T12" fmla="*/ 832 w 2374"/>
              <a:gd name="T13" fmla="*/ 316 h 1226"/>
              <a:gd name="T14" fmla="*/ 931 w 2374"/>
              <a:gd name="T15" fmla="*/ 265 h 1226"/>
              <a:gd name="T16" fmla="*/ 1036 w 2374"/>
              <a:gd name="T17" fmla="*/ 228 h 1226"/>
              <a:gd name="T18" fmla="*/ 1146 w 2374"/>
              <a:gd name="T19" fmla="*/ 201 h 1226"/>
              <a:gd name="T20" fmla="*/ 1257 w 2374"/>
              <a:gd name="T21" fmla="*/ 186 h 1226"/>
              <a:gd name="T22" fmla="*/ 1335 w 2374"/>
              <a:gd name="T23" fmla="*/ 183 h 1226"/>
              <a:gd name="T24" fmla="*/ 1434 w 2374"/>
              <a:gd name="T25" fmla="*/ 188 h 1226"/>
              <a:gd name="T26" fmla="*/ 1531 w 2374"/>
              <a:gd name="T27" fmla="*/ 202 h 1226"/>
              <a:gd name="T28" fmla="*/ 1624 w 2374"/>
              <a:gd name="T29" fmla="*/ 225 h 1226"/>
              <a:gd name="T30" fmla="*/ 1715 w 2374"/>
              <a:gd name="T31" fmla="*/ 256 h 1226"/>
              <a:gd name="T32" fmla="*/ 1802 w 2374"/>
              <a:gd name="T33" fmla="*/ 296 h 1226"/>
              <a:gd name="T34" fmla="*/ 1884 w 2374"/>
              <a:gd name="T35" fmla="*/ 343 h 1226"/>
              <a:gd name="T36" fmla="*/ 1964 w 2374"/>
              <a:gd name="T37" fmla="*/ 400 h 1226"/>
              <a:gd name="T38" fmla="*/ 2036 w 2374"/>
              <a:gd name="T39" fmla="*/ 461 h 1226"/>
              <a:gd name="T40" fmla="*/ 2103 w 2374"/>
              <a:gd name="T41" fmla="*/ 531 h 1226"/>
              <a:gd name="T42" fmla="*/ 2162 w 2374"/>
              <a:gd name="T43" fmla="*/ 607 h 1226"/>
              <a:gd name="T44" fmla="*/ 2374 w 2374"/>
              <a:gd name="T45" fmla="*/ 598 h 1226"/>
              <a:gd name="T46" fmla="*/ 2301 w 2374"/>
              <a:gd name="T47" fmla="*/ 489 h 1226"/>
              <a:gd name="T48" fmla="*/ 2171 w 2374"/>
              <a:gd name="T49" fmla="*/ 340 h 1226"/>
              <a:gd name="T50" fmla="*/ 2017 w 2374"/>
              <a:gd name="T51" fmla="*/ 214 h 1226"/>
              <a:gd name="T52" fmla="*/ 1941 w 2374"/>
              <a:gd name="T53" fmla="*/ 164 h 1226"/>
              <a:gd name="T54" fmla="*/ 1820 w 2374"/>
              <a:gd name="T55" fmla="*/ 102 h 1226"/>
              <a:gd name="T56" fmla="*/ 1692 w 2374"/>
              <a:gd name="T57" fmla="*/ 55 h 1226"/>
              <a:gd name="T58" fmla="*/ 1561 w 2374"/>
              <a:gd name="T59" fmla="*/ 23 h 1226"/>
              <a:gd name="T60" fmla="*/ 1427 w 2374"/>
              <a:gd name="T61" fmla="*/ 4 h 1226"/>
              <a:gd name="T62" fmla="*/ 1335 w 2374"/>
              <a:gd name="T63" fmla="*/ 0 h 1226"/>
              <a:gd name="T64" fmla="*/ 1181 w 2374"/>
              <a:gd name="T65" fmla="*/ 10 h 1226"/>
              <a:gd name="T66" fmla="*/ 1034 w 2374"/>
              <a:gd name="T67" fmla="*/ 39 h 1226"/>
              <a:gd name="T68" fmla="*/ 892 w 2374"/>
              <a:gd name="T69" fmla="*/ 84 h 1226"/>
              <a:gd name="T70" fmla="*/ 756 w 2374"/>
              <a:gd name="T71" fmla="*/ 149 h 1226"/>
              <a:gd name="T72" fmla="*/ 627 w 2374"/>
              <a:gd name="T73" fmla="*/ 230 h 1226"/>
              <a:gd name="T74" fmla="*/ 550 w 2374"/>
              <a:gd name="T75" fmla="*/ 293 h 1226"/>
              <a:gd name="T76" fmla="*/ 443 w 2374"/>
              <a:gd name="T77" fmla="*/ 398 h 1226"/>
              <a:gd name="T78" fmla="*/ 351 w 2374"/>
              <a:gd name="T79" fmla="*/ 514 h 1226"/>
              <a:gd name="T80" fmla="*/ 273 w 2374"/>
              <a:gd name="T81" fmla="*/ 640 h 1226"/>
              <a:gd name="T82" fmla="*/ 212 w 2374"/>
              <a:gd name="T83" fmla="*/ 775 h 1226"/>
              <a:gd name="T84" fmla="*/ 166 w 2374"/>
              <a:gd name="T85" fmla="*/ 917 h 1226"/>
              <a:gd name="T86" fmla="*/ 234 w 2374"/>
              <a:gd name="T87" fmla="*/ 122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74" h="1226">
                <a:moveTo>
                  <a:pt x="330" y="962"/>
                </a:moveTo>
                <a:lnTo>
                  <a:pt x="393" y="810"/>
                </a:lnTo>
                <a:lnTo>
                  <a:pt x="393" y="810"/>
                </a:lnTo>
                <a:lnTo>
                  <a:pt x="409" y="775"/>
                </a:lnTo>
                <a:lnTo>
                  <a:pt x="425" y="741"/>
                </a:lnTo>
                <a:lnTo>
                  <a:pt x="443" y="707"/>
                </a:lnTo>
                <a:lnTo>
                  <a:pt x="462" y="673"/>
                </a:lnTo>
                <a:lnTo>
                  <a:pt x="483" y="642"/>
                </a:lnTo>
                <a:lnTo>
                  <a:pt x="504" y="611"/>
                </a:lnTo>
                <a:lnTo>
                  <a:pt x="527" y="581"/>
                </a:lnTo>
                <a:lnTo>
                  <a:pt x="550" y="552"/>
                </a:lnTo>
                <a:lnTo>
                  <a:pt x="574" y="522"/>
                </a:lnTo>
                <a:lnTo>
                  <a:pt x="600" y="495"/>
                </a:lnTo>
                <a:lnTo>
                  <a:pt x="625" y="469"/>
                </a:lnTo>
                <a:lnTo>
                  <a:pt x="653" y="445"/>
                </a:lnTo>
                <a:lnTo>
                  <a:pt x="680" y="421"/>
                </a:lnTo>
                <a:lnTo>
                  <a:pt x="710" y="396"/>
                </a:lnTo>
                <a:lnTo>
                  <a:pt x="739" y="375"/>
                </a:lnTo>
                <a:lnTo>
                  <a:pt x="769" y="354"/>
                </a:lnTo>
                <a:lnTo>
                  <a:pt x="800" y="333"/>
                </a:lnTo>
                <a:lnTo>
                  <a:pt x="832" y="316"/>
                </a:lnTo>
                <a:lnTo>
                  <a:pt x="865" y="298"/>
                </a:lnTo>
                <a:lnTo>
                  <a:pt x="897" y="282"/>
                </a:lnTo>
                <a:lnTo>
                  <a:pt x="931" y="265"/>
                </a:lnTo>
                <a:lnTo>
                  <a:pt x="965" y="253"/>
                </a:lnTo>
                <a:lnTo>
                  <a:pt x="1000" y="240"/>
                </a:lnTo>
                <a:lnTo>
                  <a:pt x="1036" y="228"/>
                </a:lnTo>
                <a:lnTo>
                  <a:pt x="1072" y="217"/>
                </a:lnTo>
                <a:lnTo>
                  <a:pt x="1109" y="209"/>
                </a:lnTo>
                <a:lnTo>
                  <a:pt x="1146" y="201"/>
                </a:lnTo>
                <a:lnTo>
                  <a:pt x="1183" y="194"/>
                </a:lnTo>
                <a:lnTo>
                  <a:pt x="1220" y="189"/>
                </a:lnTo>
                <a:lnTo>
                  <a:pt x="1257" y="186"/>
                </a:lnTo>
                <a:lnTo>
                  <a:pt x="1296" y="185"/>
                </a:lnTo>
                <a:lnTo>
                  <a:pt x="1335" y="183"/>
                </a:lnTo>
                <a:lnTo>
                  <a:pt x="1335" y="183"/>
                </a:lnTo>
                <a:lnTo>
                  <a:pt x="1367" y="183"/>
                </a:lnTo>
                <a:lnTo>
                  <a:pt x="1401" y="185"/>
                </a:lnTo>
                <a:lnTo>
                  <a:pt x="1434" y="188"/>
                </a:lnTo>
                <a:lnTo>
                  <a:pt x="1466" y="191"/>
                </a:lnTo>
                <a:lnTo>
                  <a:pt x="1498" y="196"/>
                </a:lnTo>
                <a:lnTo>
                  <a:pt x="1531" y="202"/>
                </a:lnTo>
                <a:lnTo>
                  <a:pt x="1561" y="209"/>
                </a:lnTo>
                <a:lnTo>
                  <a:pt x="1594" y="215"/>
                </a:lnTo>
                <a:lnTo>
                  <a:pt x="1624" y="225"/>
                </a:lnTo>
                <a:lnTo>
                  <a:pt x="1655" y="235"/>
                </a:lnTo>
                <a:lnTo>
                  <a:pt x="1686" y="244"/>
                </a:lnTo>
                <a:lnTo>
                  <a:pt x="1715" y="256"/>
                </a:lnTo>
                <a:lnTo>
                  <a:pt x="1744" y="269"/>
                </a:lnTo>
                <a:lnTo>
                  <a:pt x="1773" y="282"/>
                </a:lnTo>
                <a:lnTo>
                  <a:pt x="1802" y="296"/>
                </a:lnTo>
                <a:lnTo>
                  <a:pt x="1831" y="311"/>
                </a:lnTo>
                <a:lnTo>
                  <a:pt x="1859" y="327"/>
                </a:lnTo>
                <a:lnTo>
                  <a:pt x="1884" y="343"/>
                </a:lnTo>
                <a:lnTo>
                  <a:pt x="1912" y="361"/>
                </a:lnTo>
                <a:lnTo>
                  <a:pt x="1938" y="380"/>
                </a:lnTo>
                <a:lnTo>
                  <a:pt x="1964" y="400"/>
                </a:lnTo>
                <a:lnTo>
                  <a:pt x="1988" y="419"/>
                </a:lnTo>
                <a:lnTo>
                  <a:pt x="2012" y="440"/>
                </a:lnTo>
                <a:lnTo>
                  <a:pt x="2036" y="461"/>
                </a:lnTo>
                <a:lnTo>
                  <a:pt x="2059" y="484"/>
                </a:lnTo>
                <a:lnTo>
                  <a:pt x="2082" y="506"/>
                </a:lnTo>
                <a:lnTo>
                  <a:pt x="2103" y="531"/>
                </a:lnTo>
                <a:lnTo>
                  <a:pt x="2124" y="556"/>
                </a:lnTo>
                <a:lnTo>
                  <a:pt x="2143" y="581"/>
                </a:lnTo>
                <a:lnTo>
                  <a:pt x="2162" y="607"/>
                </a:lnTo>
                <a:lnTo>
                  <a:pt x="2182" y="634"/>
                </a:lnTo>
                <a:lnTo>
                  <a:pt x="2200" y="661"/>
                </a:lnTo>
                <a:lnTo>
                  <a:pt x="2374" y="598"/>
                </a:lnTo>
                <a:lnTo>
                  <a:pt x="2374" y="598"/>
                </a:lnTo>
                <a:lnTo>
                  <a:pt x="2340" y="543"/>
                </a:lnTo>
                <a:lnTo>
                  <a:pt x="2301" y="489"/>
                </a:lnTo>
                <a:lnTo>
                  <a:pt x="2261" y="437"/>
                </a:lnTo>
                <a:lnTo>
                  <a:pt x="2217" y="387"/>
                </a:lnTo>
                <a:lnTo>
                  <a:pt x="2171" y="340"/>
                </a:lnTo>
                <a:lnTo>
                  <a:pt x="2122" y="295"/>
                </a:lnTo>
                <a:lnTo>
                  <a:pt x="2070" y="253"/>
                </a:lnTo>
                <a:lnTo>
                  <a:pt x="2017" y="214"/>
                </a:lnTo>
                <a:lnTo>
                  <a:pt x="2017" y="214"/>
                </a:lnTo>
                <a:lnTo>
                  <a:pt x="1980" y="188"/>
                </a:lnTo>
                <a:lnTo>
                  <a:pt x="1941" y="164"/>
                </a:lnTo>
                <a:lnTo>
                  <a:pt x="1901" y="143"/>
                </a:lnTo>
                <a:lnTo>
                  <a:pt x="1860" y="122"/>
                </a:lnTo>
                <a:lnTo>
                  <a:pt x="1820" y="102"/>
                </a:lnTo>
                <a:lnTo>
                  <a:pt x="1778" y="84"/>
                </a:lnTo>
                <a:lnTo>
                  <a:pt x="1736" y="70"/>
                </a:lnTo>
                <a:lnTo>
                  <a:pt x="1692" y="55"/>
                </a:lnTo>
                <a:lnTo>
                  <a:pt x="1650" y="42"/>
                </a:lnTo>
                <a:lnTo>
                  <a:pt x="1605" y="31"/>
                </a:lnTo>
                <a:lnTo>
                  <a:pt x="1561" y="23"/>
                </a:lnTo>
                <a:lnTo>
                  <a:pt x="1516" y="15"/>
                </a:lnTo>
                <a:lnTo>
                  <a:pt x="1472" y="8"/>
                </a:lnTo>
                <a:lnTo>
                  <a:pt x="1427" y="4"/>
                </a:lnTo>
                <a:lnTo>
                  <a:pt x="1380" y="2"/>
                </a:lnTo>
                <a:lnTo>
                  <a:pt x="1335" y="0"/>
                </a:lnTo>
                <a:lnTo>
                  <a:pt x="1335" y="0"/>
                </a:lnTo>
                <a:lnTo>
                  <a:pt x="1283" y="2"/>
                </a:lnTo>
                <a:lnTo>
                  <a:pt x="1233" y="5"/>
                </a:lnTo>
                <a:lnTo>
                  <a:pt x="1181" y="10"/>
                </a:lnTo>
                <a:lnTo>
                  <a:pt x="1133" y="18"/>
                </a:lnTo>
                <a:lnTo>
                  <a:pt x="1083" y="28"/>
                </a:lnTo>
                <a:lnTo>
                  <a:pt x="1034" y="39"/>
                </a:lnTo>
                <a:lnTo>
                  <a:pt x="986" y="52"/>
                </a:lnTo>
                <a:lnTo>
                  <a:pt x="939" y="67"/>
                </a:lnTo>
                <a:lnTo>
                  <a:pt x="892" y="84"/>
                </a:lnTo>
                <a:lnTo>
                  <a:pt x="845" y="104"/>
                </a:lnTo>
                <a:lnTo>
                  <a:pt x="800" y="125"/>
                </a:lnTo>
                <a:lnTo>
                  <a:pt x="756" y="149"/>
                </a:lnTo>
                <a:lnTo>
                  <a:pt x="713" y="175"/>
                </a:lnTo>
                <a:lnTo>
                  <a:pt x="669" y="201"/>
                </a:lnTo>
                <a:lnTo>
                  <a:pt x="627" y="230"/>
                </a:lnTo>
                <a:lnTo>
                  <a:pt x="587" y="262"/>
                </a:lnTo>
                <a:lnTo>
                  <a:pt x="587" y="262"/>
                </a:lnTo>
                <a:lnTo>
                  <a:pt x="550" y="293"/>
                </a:lnTo>
                <a:lnTo>
                  <a:pt x="512" y="327"/>
                </a:lnTo>
                <a:lnTo>
                  <a:pt x="477" y="361"/>
                </a:lnTo>
                <a:lnTo>
                  <a:pt x="443" y="398"/>
                </a:lnTo>
                <a:lnTo>
                  <a:pt x="411" y="435"/>
                </a:lnTo>
                <a:lnTo>
                  <a:pt x="380" y="474"/>
                </a:lnTo>
                <a:lnTo>
                  <a:pt x="351" y="514"/>
                </a:lnTo>
                <a:lnTo>
                  <a:pt x="323" y="555"/>
                </a:lnTo>
                <a:lnTo>
                  <a:pt x="297" y="597"/>
                </a:lnTo>
                <a:lnTo>
                  <a:pt x="273" y="640"/>
                </a:lnTo>
                <a:lnTo>
                  <a:pt x="251" y="684"/>
                </a:lnTo>
                <a:lnTo>
                  <a:pt x="229" y="729"/>
                </a:lnTo>
                <a:lnTo>
                  <a:pt x="212" y="775"/>
                </a:lnTo>
                <a:lnTo>
                  <a:pt x="194" y="822"/>
                </a:lnTo>
                <a:lnTo>
                  <a:pt x="179" y="868"/>
                </a:lnTo>
                <a:lnTo>
                  <a:pt x="166" y="917"/>
                </a:lnTo>
                <a:lnTo>
                  <a:pt x="155" y="962"/>
                </a:lnTo>
                <a:lnTo>
                  <a:pt x="0" y="962"/>
                </a:lnTo>
                <a:lnTo>
                  <a:pt x="234" y="1226"/>
                </a:lnTo>
                <a:lnTo>
                  <a:pt x="470" y="962"/>
                </a:lnTo>
                <a:lnTo>
                  <a:pt x="330" y="962"/>
                </a:lnTo>
                <a:close/>
              </a:path>
            </a:pathLst>
          </a:custGeom>
          <a:solidFill>
            <a:schemeClr val="bg2"/>
          </a:solidFill>
          <a:ln>
            <a:noFill/>
          </a:ln>
          <a:extLst/>
        </p:spPr>
        <p:txBody>
          <a:bodyPr vert="horz" wrap="square" lIns="68559" tIns="34280" rIns="68559" bIns="34280" numCol="1" anchor="t" anchorCtr="0" compatLnSpc="1">
            <a:prstTxWarp prst="textNoShape">
              <a:avLst/>
            </a:prstTxWarp>
          </a:bodyPr>
          <a:lstStyle/>
          <a:p>
            <a:pPr defTabSz="685554" fontAlgn="auto">
              <a:spcBef>
                <a:spcPts val="0"/>
              </a:spcBef>
              <a:spcAft>
                <a:spcPts val="0"/>
              </a:spcAft>
              <a:defRPr/>
            </a:pPr>
            <a:r>
              <a:rPr lang="en-US" sz="825" kern="0" dirty="0">
                <a:solidFill>
                  <a:srgbClr val="FFFFFF"/>
                </a:solidFill>
                <a:latin typeface="Arial"/>
                <a:ea typeface="Times New Roman"/>
                <a:cs typeface="Times New Roman"/>
              </a:rPr>
              <a:t> </a:t>
            </a:r>
          </a:p>
        </p:txBody>
      </p:sp>
      <p:sp>
        <p:nvSpPr>
          <p:cNvPr id="39" name="Freeform 371"/>
          <p:cNvSpPr>
            <a:spLocks/>
          </p:cNvSpPr>
          <p:nvPr/>
        </p:nvSpPr>
        <p:spPr bwMode="auto">
          <a:xfrm flipH="1">
            <a:off x="6894545" y="729923"/>
            <a:ext cx="312722" cy="171867"/>
          </a:xfrm>
          <a:custGeom>
            <a:avLst/>
            <a:gdLst>
              <a:gd name="T0" fmla="*/ 1943 w 2413"/>
              <a:gd name="T1" fmla="*/ 264 h 1327"/>
              <a:gd name="T2" fmla="*/ 2027 w 2413"/>
              <a:gd name="T3" fmla="*/ 464 h 1327"/>
              <a:gd name="T4" fmla="*/ 1980 w 2413"/>
              <a:gd name="T5" fmla="*/ 576 h 1327"/>
              <a:gd name="T6" fmla="*/ 1922 w 2413"/>
              <a:gd name="T7" fmla="*/ 677 h 1327"/>
              <a:gd name="T8" fmla="*/ 1852 w 2413"/>
              <a:gd name="T9" fmla="*/ 773 h 1327"/>
              <a:gd name="T10" fmla="*/ 1773 w 2413"/>
              <a:gd name="T11" fmla="*/ 858 h 1327"/>
              <a:gd name="T12" fmla="*/ 1684 w 2413"/>
              <a:gd name="T13" fmla="*/ 934 h 1327"/>
              <a:gd name="T14" fmla="*/ 1589 w 2413"/>
              <a:gd name="T15" fmla="*/ 999 h 1327"/>
              <a:gd name="T16" fmla="*/ 1485 w 2413"/>
              <a:gd name="T17" fmla="*/ 1052 h 1327"/>
              <a:gd name="T18" fmla="*/ 1377 w 2413"/>
              <a:gd name="T19" fmla="*/ 1094 h 1327"/>
              <a:gd name="T20" fmla="*/ 1262 w 2413"/>
              <a:gd name="T21" fmla="*/ 1125 h 1327"/>
              <a:gd name="T22" fmla="*/ 1146 w 2413"/>
              <a:gd name="T23" fmla="*/ 1141 h 1327"/>
              <a:gd name="T24" fmla="*/ 1065 w 2413"/>
              <a:gd name="T25" fmla="*/ 1145 h 1327"/>
              <a:gd name="T26" fmla="*/ 962 w 2413"/>
              <a:gd name="T27" fmla="*/ 1140 h 1327"/>
              <a:gd name="T28" fmla="*/ 860 w 2413"/>
              <a:gd name="T29" fmla="*/ 1124 h 1327"/>
              <a:gd name="T30" fmla="*/ 761 w 2413"/>
              <a:gd name="T31" fmla="*/ 1098 h 1327"/>
              <a:gd name="T32" fmla="*/ 667 w 2413"/>
              <a:gd name="T33" fmla="*/ 1064 h 1327"/>
              <a:gd name="T34" fmla="*/ 577 w 2413"/>
              <a:gd name="T35" fmla="*/ 1019 h 1327"/>
              <a:gd name="T36" fmla="*/ 491 w 2413"/>
              <a:gd name="T37" fmla="*/ 967 h 1327"/>
              <a:gd name="T38" fmla="*/ 410 w 2413"/>
              <a:gd name="T39" fmla="*/ 905 h 1327"/>
              <a:gd name="T40" fmla="*/ 336 w 2413"/>
              <a:gd name="T41" fmla="*/ 837 h 1327"/>
              <a:gd name="T42" fmla="*/ 268 w 2413"/>
              <a:gd name="T43" fmla="*/ 761 h 1327"/>
              <a:gd name="T44" fmla="*/ 208 w 2413"/>
              <a:gd name="T45" fmla="*/ 679 h 1327"/>
              <a:gd name="T46" fmla="*/ 0 w 2413"/>
              <a:gd name="T47" fmla="*/ 682 h 1327"/>
              <a:gd name="T48" fmla="*/ 37 w 2413"/>
              <a:gd name="T49" fmla="*/ 749 h 1327"/>
              <a:gd name="T50" fmla="*/ 100 w 2413"/>
              <a:gd name="T51" fmla="*/ 842 h 1327"/>
              <a:gd name="T52" fmla="*/ 173 w 2413"/>
              <a:gd name="T53" fmla="*/ 930 h 1327"/>
              <a:gd name="T54" fmla="*/ 252 w 2413"/>
              <a:gd name="T55" fmla="*/ 1010 h 1327"/>
              <a:gd name="T56" fmla="*/ 339 w 2413"/>
              <a:gd name="T57" fmla="*/ 1083 h 1327"/>
              <a:gd name="T58" fmla="*/ 402 w 2413"/>
              <a:gd name="T59" fmla="*/ 1127 h 1327"/>
              <a:gd name="T60" fmla="*/ 515 w 2413"/>
              <a:gd name="T61" fmla="*/ 1193 h 1327"/>
              <a:gd name="T62" fmla="*/ 637 w 2413"/>
              <a:gd name="T63" fmla="*/ 1248 h 1327"/>
              <a:gd name="T64" fmla="*/ 761 w 2413"/>
              <a:gd name="T65" fmla="*/ 1287 h 1327"/>
              <a:gd name="T66" fmla="*/ 889 w 2413"/>
              <a:gd name="T67" fmla="*/ 1314 h 1327"/>
              <a:gd name="T68" fmla="*/ 1021 w 2413"/>
              <a:gd name="T69" fmla="*/ 1326 h 1327"/>
              <a:gd name="T70" fmla="*/ 1117 w 2413"/>
              <a:gd name="T71" fmla="*/ 1326 h 1327"/>
              <a:gd name="T72" fmla="*/ 1270 w 2413"/>
              <a:gd name="T73" fmla="*/ 1308 h 1327"/>
              <a:gd name="T74" fmla="*/ 1421 w 2413"/>
              <a:gd name="T75" fmla="*/ 1272 h 1327"/>
              <a:gd name="T76" fmla="*/ 1564 w 2413"/>
              <a:gd name="T77" fmla="*/ 1217 h 1327"/>
              <a:gd name="T78" fmla="*/ 1702 w 2413"/>
              <a:gd name="T79" fmla="*/ 1145 h 1327"/>
              <a:gd name="T80" fmla="*/ 1828 w 2413"/>
              <a:gd name="T81" fmla="*/ 1054 h 1327"/>
              <a:gd name="T82" fmla="*/ 1904 w 2413"/>
              <a:gd name="T83" fmla="*/ 986 h 1327"/>
              <a:gd name="T84" fmla="*/ 2006 w 2413"/>
              <a:gd name="T85" fmla="*/ 873 h 1327"/>
              <a:gd name="T86" fmla="*/ 2093 w 2413"/>
              <a:gd name="T87" fmla="*/ 747 h 1327"/>
              <a:gd name="T88" fmla="*/ 2164 w 2413"/>
              <a:gd name="T89" fmla="*/ 613 h 1327"/>
              <a:gd name="T90" fmla="*/ 2216 w 2413"/>
              <a:gd name="T91" fmla="*/ 471 h 1327"/>
              <a:gd name="T92" fmla="*/ 2264 w 2413"/>
              <a:gd name="T93" fmla="*/ 264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13" h="1327">
                <a:moveTo>
                  <a:pt x="2413" y="264"/>
                </a:moveTo>
                <a:lnTo>
                  <a:pt x="2177" y="0"/>
                </a:lnTo>
                <a:lnTo>
                  <a:pt x="1943" y="264"/>
                </a:lnTo>
                <a:lnTo>
                  <a:pt x="2098" y="264"/>
                </a:lnTo>
                <a:lnTo>
                  <a:pt x="2027" y="464"/>
                </a:lnTo>
                <a:lnTo>
                  <a:pt x="2027" y="464"/>
                </a:lnTo>
                <a:lnTo>
                  <a:pt x="2012" y="503"/>
                </a:lnTo>
                <a:lnTo>
                  <a:pt x="1998" y="538"/>
                </a:lnTo>
                <a:lnTo>
                  <a:pt x="1980" y="576"/>
                </a:lnTo>
                <a:lnTo>
                  <a:pt x="1962" y="611"/>
                </a:lnTo>
                <a:lnTo>
                  <a:pt x="1943" y="645"/>
                </a:lnTo>
                <a:lnTo>
                  <a:pt x="1922" y="677"/>
                </a:lnTo>
                <a:lnTo>
                  <a:pt x="1899" y="711"/>
                </a:lnTo>
                <a:lnTo>
                  <a:pt x="1876" y="742"/>
                </a:lnTo>
                <a:lnTo>
                  <a:pt x="1852" y="773"/>
                </a:lnTo>
                <a:lnTo>
                  <a:pt x="1826" y="802"/>
                </a:lnTo>
                <a:lnTo>
                  <a:pt x="1800" y="831"/>
                </a:lnTo>
                <a:lnTo>
                  <a:pt x="1773" y="858"/>
                </a:lnTo>
                <a:lnTo>
                  <a:pt x="1744" y="884"/>
                </a:lnTo>
                <a:lnTo>
                  <a:pt x="1715" y="910"/>
                </a:lnTo>
                <a:lnTo>
                  <a:pt x="1684" y="934"/>
                </a:lnTo>
                <a:lnTo>
                  <a:pt x="1653" y="957"/>
                </a:lnTo>
                <a:lnTo>
                  <a:pt x="1621" y="978"/>
                </a:lnTo>
                <a:lnTo>
                  <a:pt x="1589" y="999"/>
                </a:lnTo>
                <a:lnTo>
                  <a:pt x="1555" y="1019"/>
                </a:lnTo>
                <a:lnTo>
                  <a:pt x="1521" y="1036"/>
                </a:lnTo>
                <a:lnTo>
                  <a:pt x="1485" y="1052"/>
                </a:lnTo>
                <a:lnTo>
                  <a:pt x="1450" y="1069"/>
                </a:lnTo>
                <a:lnTo>
                  <a:pt x="1414" y="1083"/>
                </a:lnTo>
                <a:lnTo>
                  <a:pt x="1377" y="1094"/>
                </a:lnTo>
                <a:lnTo>
                  <a:pt x="1340" y="1106"/>
                </a:lnTo>
                <a:lnTo>
                  <a:pt x="1301" y="1117"/>
                </a:lnTo>
                <a:lnTo>
                  <a:pt x="1262" y="1125"/>
                </a:lnTo>
                <a:lnTo>
                  <a:pt x="1223" y="1132"/>
                </a:lnTo>
                <a:lnTo>
                  <a:pt x="1185" y="1137"/>
                </a:lnTo>
                <a:lnTo>
                  <a:pt x="1146" y="1141"/>
                </a:lnTo>
                <a:lnTo>
                  <a:pt x="1105" y="1143"/>
                </a:lnTo>
                <a:lnTo>
                  <a:pt x="1065" y="1145"/>
                </a:lnTo>
                <a:lnTo>
                  <a:pt x="1065" y="1145"/>
                </a:lnTo>
                <a:lnTo>
                  <a:pt x="1029" y="1143"/>
                </a:lnTo>
                <a:lnTo>
                  <a:pt x="995" y="1141"/>
                </a:lnTo>
                <a:lnTo>
                  <a:pt x="962" y="1140"/>
                </a:lnTo>
                <a:lnTo>
                  <a:pt x="928" y="1135"/>
                </a:lnTo>
                <a:lnTo>
                  <a:pt x="894" y="1130"/>
                </a:lnTo>
                <a:lnTo>
                  <a:pt x="860" y="1124"/>
                </a:lnTo>
                <a:lnTo>
                  <a:pt x="827" y="1115"/>
                </a:lnTo>
                <a:lnTo>
                  <a:pt x="793" y="1107"/>
                </a:lnTo>
                <a:lnTo>
                  <a:pt x="761" y="1098"/>
                </a:lnTo>
                <a:lnTo>
                  <a:pt x="730" y="1088"/>
                </a:lnTo>
                <a:lnTo>
                  <a:pt x="698" y="1075"/>
                </a:lnTo>
                <a:lnTo>
                  <a:pt x="667" y="1064"/>
                </a:lnTo>
                <a:lnTo>
                  <a:pt x="637" y="1049"/>
                </a:lnTo>
                <a:lnTo>
                  <a:pt x="606" y="1035"/>
                </a:lnTo>
                <a:lnTo>
                  <a:pt x="577" y="1019"/>
                </a:lnTo>
                <a:lnTo>
                  <a:pt x="548" y="1002"/>
                </a:lnTo>
                <a:lnTo>
                  <a:pt x="519" y="985"/>
                </a:lnTo>
                <a:lnTo>
                  <a:pt x="491" y="967"/>
                </a:lnTo>
                <a:lnTo>
                  <a:pt x="464" y="947"/>
                </a:lnTo>
                <a:lnTo>
                  <a:pt x="436" y="928"/>
                </a:lnTo>
                <a:lnTo>
                  <a:pt x="410" y="905"/>
                </a:lnTo>
                <a:lnTo>
                  <a:pt x="385" y="884"/>
                </a:lnTo>
                <a:lnTo>
                  <a:pt x="360" y="862"/>
                </a:lnTo>
                <a:lnTo>
                  <a:pt x="336" y="837"/>
                </a:lnTo>
                <a:lnTo>
                  <a:pt x="313" y="813"/>
                </a:lnTo>
                <a:lnTo>
                  <a:pt x="291" y="787"/>
                </a:lnTo>
                <a:lnTo>
                  <a:pt x="268" y="761"/>
                </a:lnTo>
                <a:lnTo>
                  <a:pt x="247" y="736"/>
                </a:lnTo>
                <a:lnTo>
                  <a:pt x="228" y="708"/>
                </a:lnTo>
                <a:lnTo>
                  <a:pt x="208" y="679"/>
                </a:lnTo>
                <a:lnTo>
                  <a:pt x="191" y="650"/>
                </a:lnTo>
                <a:lnTo>
                  <a:pt x="173" y="621"/>
                </a:lnTo>
                <a:lnTo>
                  <a:pt x="0" y="682"/>
                </a:lnTo>
                <a:lnTo>
                  <a:pt x="0" y="682"/>
                </a:lnTo>
                <a:lnTo>
                  <a:pt x="18" y="716"/>
                </a:lnTo>
                <a:lnTo>
                  <a:pt x="37" y="749"/>
                </a:lnTo>
                <a:lnTo>
                  <a:pt x="56" y="781"/>
                </a:lnTo>
                <a:lnTo>
                  <a:pt x="77" y="812"/>
                </a:lnTo>
                <a:lnTo>
                  <a:pt x="100" y="842"/>
                </a:lnTo>
                <a:lnTo>
                  <a:pt x="123" y="871"/>
                </a:lnTo>
                <a:lnTo>
                  <a:pt x="147" y="901"/>
                </a:lnTo>
                <a:lnTo>
                  <a:pt x="173" y="930"/>
                </a:lnTo>
                <a:lnTo>
                  <a:pt x="197" y="957"/>
                </a:lnTo>
                <a:lnTo>
                  <a:pt x="225" y="985"/>
                </a:lnTo>
                <a:lnTo>
                  <a:pt x="252" y="1010"/>
                </a:lnTo>
                <a:lnTo>
                  <a:pt x="280" y="1035"/>
                </a:lnTo>
                <a:lnTo>
                  <a:pt x="310" y="1059"/>
                </a:lnTo>
                <a:lnTo>
                  <a:pt x="339" y="1083"/>
                </a:lnTo>
                <a:lnTo>
                  <a:pt x="370" y="1106"/>
                </a:lnTo>
                <a:lnTo>
                  <a:pt x="402" y="1127"/>
                </a:lnTo>
                <a:lnTo>
                  <a:pt x="402" y="1127"/>
                </a:lnTo>
                <a:lnTo>
                  <a:pt x="440" y="1151"/>
                </a:lnTo>
                <a:lnTo>
                  <a:pt x="477" y="1172"/>
                </a:lnTo>
                <a:lnTo>
                  <a:pt x="515" y="1193"/>
                </a:lnTo>
                <a:lnTo>
                  <a:pt x="556" y="1212"/>
                </a:lnTo>
                <a:lnTo>
                  <a:pt x="596" y="1230"/>
                </a:lnTo>
                <a:lnTo>
                  <a:pt x="637" y="1248"/>
                </a:lnTo>
                <a:lnTo>
                  <a:pt x="677" y="1263"/>
                </a:lnTo>
                <a:lnTo>
                  <a:pt x="719" y="1276"/>
                </a:lnTo>
                <a:lnTo>
                  <a:pt x="761" y="1287"/>
                </a:lnTo>
                <a:lnTo>
                  <a:pt x="803" y="1298"/>
                </a:lnTo>
                <a:lnTo>
                  <a:pt x="847" y="1306"/>
                </a:lnTo>
                <a:lnTo>
                  <a:pt x="889" y="1314"/>
                </a:lnTo>
                <a:lnTo>
                  <a:pt x="932" y="1319"/>
                </a:lnTo>
                <a:lnTo>
                  <a:pt x="976" y="1324"/>
                </a:lnTo>
                <a:lnTo>
                  <a:pt x="1021" y="1326"/>
                </a:lnTo>
                <a:lnTo>
                  <a:pt x="1065" y="1327"/>
                </a:lnTo>
                <a:lnTo>
                  <a:pt x="1065" y="1327"/>
                </a:lnTo>
                <a:lnTo>
                  <a:pt x="1117" y="1326"/>
                </a:lnTo>
                <a:lnTo>
                  <a:pt x="1168" y="1322"/>
                </a:lnTo>
                <a:lnTo>
                  <a:pt x="1220" y="1316"/>
                </a:lnTo>
                <a:lnTo>
                  <a:pt x="1270" y="1308"/>
                </a:lnTo>
                <a:lnTo>
                  <a:pt x="1322" y="1298"/>
                </a:lnTo>
                <a:lnTo>
                  <a:pt x="1372" y="1287"/>
                </a:lnTo>
                <a:lnTo>
                  <a:pt x="1421" y="1272"/>
                </a:lnTo>
                <a:lnTo>
                  <a:pt x="1471" y="1256"/>
                </a:lnTo>
                <a:lnTo>
                  <a:pt x="1518" y="1238"/>
                </a:lnTo>
                <a:lnTo>
                  <a:pt x="1564" y="1217"/>
                </a:lnTo>
                <a:lnTo>
                  <a:pt x="1611" y="1195"/>
                </a:lnTo>
                <a:lnTo>
                  <a:pt x="1656" y="1170"/>
                </a:lnTo>
                <a:lnTo>
                  <a:pt x="1702" y="1145"/>
                </a:lnTo>
                <a:lnTo>
                  <a:pt x="1744" y="1115"/>
                </a:lnTo>
                <a:lnTo>
                  <a:pt x="1786" y="1086"/>
                </a:lnTo>
                <a:lnTo>
                  <a:pt x="1828" y="1054"/>
                </a:lnTo>
                <a:lnTo>
                  <a:pt x="1828" y="1054"/>
                </a:lnTo>
                <a:lnTo>
                  <a:pt x="1867" y="1020"/>
                </a:lnTo>
                <a:lnTo>
                  <a:pt x="1904" y="986"/>
                </a:lnTo>
                <a:lnTo>
                  <a:pt x="1939" y="949"/>
                </a:lnTo>
                <a:lnTo>
                  <a:pt x="1973" y="912"/>
                </a:lnTo>
                <a:lnTo>
                  <a:pt x="2006" y="873"/>
                </a:lnTo>
                <a:lnTo>
                  <a:pt x="2036" y="833"/>
                </a:lnTo>
                <a:lnTo>
                  <a:pt x="2065" y="791"/>
                </a:lnTo>
                <a:lnTo>
                  <a:pt x="2093" y="747"/>
                </a:lnTo>
                <a:lnTo>
                  <a:pt x="2119" y="703"/>
                </a:lnTo>
                <a:lnTo>
                  <a:pt x="2141" y="660"/>
                </a:lnTo>
                <a:lnTo>
                  <a:pt x="2164" y="613"/>
                </a:lnTo>
                <a:lnTo>
                  <a:pt x="2183" y="566"/>
                </a:lnTo>
                <a:lnTo>
                  <a:pt x="2201" y="519"/>
                </a:lnTo>
                <a:lnTo>
                  <a:pt x="2216" y="471"/>
                </a:lnTo>
                <a:lnTo>
                  <a:pt x="2230" y="422"/>
                </a:lnTo>
                <a:lnTo>
                  <a:pt x="2242" y="372"/>
                </a:lnTo>
                <a:lnTo>
                  <a:pt x="2264" y="264"/>
                </a:lnTo>
                <a:lnTo>
                  <a:pt x="2413" y="264"/>
                </a:lnTo>
                <a:close/>
              </a:path>
            </a:pathLst>
          </a:custGeom>
          <a:solidFill>
            <a:schemeClr val="bg2"/>
          </a:solidFill>
          <a:ln>
            <a:noFill/>
          </a:ln>
          <a:extLst/>
        </p:spPr>
        <p:txBody>
          <a:bodyPr vert="horz" wrap="square" lIns="68559" tIns="34280" rIns="68559" bIns="34280" numCol="1" anchor="t" anchorCtr="0" compatLnSpc="1">
            <a:prstTxWarp prst="textNoShape">
              <a:avLst/>
            </a:prstTxWarp>
          </a:bodyPr>
          <a:lstStyle/>
          <a:p>
            <a:pPr defTabSz="685554" fontAlgn="auto">
              <a:spcBef>
                <a:spcPts val="0"/>
              </a:spcBef>
              <a:spcAft>
                <a:spcPts val="0"/>
              </a:spcAft>
              <a:defRPr/>
            </a:pPr>
            <a:r>
              <a:rPr lang="en-US" sz="825" kern="0" dirty="0">
                <a:solidFill>
                  <a:srgbClr val="FFFFFF"/>
                </a:solidFill>
                <a:latin typeface="Arial"/>
                <a:ea typeface="Times New Roman"/>
                <a:cs typeface="Times New Roman"/>
              </a:rPr>
              <a:t> </a:t>
            </a:r>
          </a:p>
        </p:txBody>
      </p:sp>
      <p:sp>
        <p:nvSpPr>
          <p:cNvPr id="40" name="Freeform 13"/>
          <p:cNvSpPr>
            <a:spLocks noEditPoints="1"/>
          </p:cNvSpPr>
          <p:nvPr/>
        </p:nvSpPr>
        <p:spPr bwMode="auto">
          <a:xfrm>
            <a:off x="6976744" y="654201"/>
            <a:ext cx="183331" cy="183331"/>
          </a:xfrm>
          <a:custGeom>
            <a:avLst/>
            <a:gdLst>
              <a:gd name="T0" fmla="*/ 1347 w 3325"/>
              <a:gd name="T1" fmla="*/ 3204 h 3325"/>
              <a:gd name="T2" fmla="*/ 1418 w 3325"/>
              <a:gd name="T3" fmla="*/ 2719 h 3325"/>
              <a:gd name="T4" fmla="*/ 2061 w 3325"/>
              <a:gd name="T5" fmla="*/ 2670 h 3325"/>
              <a:gd name="T6" fmla="*/ 1771 w 3325"/>
              <a:gd name="T7" fmla="*/ 3232 h 3325"/>
              <a:gd name="T8" fmla="*/ 2365 w 3325"/>
              <a:gd name="T9" fmla="*/ 3070 h 3325"/>
              <a:gd name="T10" fmla="*/ 464 w 3325"/>
              <a:gd name="T11" fmla="*/ 2681 h 3325"/>
              <a:gd name="T12" fmla="*/ 1111 w 3325"/>
              <a:gd name="T13" fmla="*/ 2595 h 3325"/>
              <a:gd name="T14" fmla="*/ 735 w 3325"/>
              <a:gd name="T15" fmla="*/ 2222 h 3325"/>
              <a:gd name="T16" fmla="*/ 2293 w 3325"/>
              <a:gd name="T17" fmla="*/ 2544 h 3325"/>
              <a:gd name="T18" fmla="*/ 2817 w 3325"/>
              <a:gd name="T19" fmla="*/ 2731 h 3325"/>
              <a:gd name="T20" fmla="*/ 1171 w 3325"/>
              <a:gd name="T21" fmla="*/ 2562 h 3325"/>
              <a:gd name="T22" fmla="*/ 1645 w 3325"/>
              <a:gd name="T23" fmla="*/ 2687 h 3325"/>
              <a:gd name="T24" fmla="*/ 1074 w 3325"/>
              <a:gd name="T25" fmla="*/ 2109 h 3325"/>
              <a:gd name="T26" fmla="*/ 997 w 3325"/>
              <a:gd name="T27" fmla="*/ 2208 h 3325"/>
              <a:gd name="T28" fmla="*/ 918 w 3325"/>
              <a:gd name="T29" fmla="*/ 2122 h 3325"/>
              <a:gd name="T30" fmla="*/ 1021 w 3325"/>
              <a:gd name="T31" fmla="*/ 2463 h 3325"/>
              <a:gd name="T32" fmla="*/ 1828 w 3325"/>
              <a:gd name="T33" fmla="*/ 2674 h 3325"/>
              <a:gd name="T34" fmla="*/ 1700 w 3325"/>
              <a:gd name="T35" fmla="*/ 1675 h 3325"/>
              <a:gd name="T36" fmla="*/ 2516 w 3325"/>
              <a:gd name="T37" fmla="*/ 2231 h 3325"/>
              <a:gd name="T38" fmla="*/ 681 w 3325"/>
              <a:gd name="T39" fmla="*/ 1962 h 3325"/>
              <a:gd name="T40" fmla="*/ 92 w 3325"/>
              <a:gd name="T41" fmla="*/ 1756 h 3325"/>
              <a:gd name="T42" fmla="*/ 252 w 3325"/>
              <a:gd name="T43" fmla="*/ 2359 h 3325"/>
              <a:gd name="T44" fmla="*/ 591 w 3325"/>
              <a:gd name="T45" fmla="*/ 1824 h 3325"/>
              <a:gd name="T46" fmla="*/ 687 w 3325"/>
              <a:gd name="T47" fmla="*/ 1346 h 3325"/>
              <a:gd name="T48" fmla="*/ 2367 w 3325"/>
              <a:gd name="T49" fmla="*/ 1150 h 3325"/>
              <a:gd name="T50" fmla="*/ 2292 w 3325"/>
              <a:gd name="T51" fmla="*/ 1250 h 3325"/>
              <a:gd name="T52" fmla="*/ 2408 w 3325"/>
              <a:gd name="T53" fmla="*/ 1298 h 3325"/>
              <a:gd name="T54" fmla="*/ 2424 w 3325"/>
              <a:gd name="T55" fmla="*/ 1174 h 3325"/>
              <a:gd name="T56" fmla="*/ 178 w 3325"/>
              <a:gd name="T57" fmla="*/ 1143 h 3325"/>
              <a:gd name="T58" fmla="*/ 585 w 3325"/>
              <a:gd name="T59" fmla="*/ 1551 h 3325"/>
              <a:gd name="T60" fmla="*/ 297 w 3325"/>
              <a:gd name="T61" fmla="*/ 881 h 3325"/>
              <a:gd name="T62" fmla="*/ 828 w 3325"/>
              <a:gd name="T63" fmla="*/ 1067 h 3325"/>
              <a:gd name="T64" fmla="*/ 651 w 3325"/>
              <a:gd name="T65" fmla="*/ 458 h 3325"/>
              <a:gd name="T66" fmla="*/ 739 w 3325"/>
              <a:gd name="T67" fmla="*/ 1096 h 3325"/>
              <a:gd name="T68" fmla="*/ 1108 w 3325"/>
              <a:gd name="T69" fmla="*/ 732 h 3325"/>
              <a:gd name="T70" fmla="*/ 1008 w 3325"/>
              <a:gd name="T71" fmla="*/ 677 h 3325"/>
              <a:gd name="T72" fmla="*/ 1659 w 3325"/>
              <a:gd name="T73" fmla="*/ 0 h 3325"/>
              <a:gd name="T74" fmla="*/ 1130 w 3325"/>
              <a:gd name="T75" fmla="*/ 182 h 3325"/>
              <a:gd name="T76" fmla="*/ 1097 w 3325"/>
              <a:gd name="T77" fmla="*/ 561 h 3325"/>
              <a:gd name="T78" fmla="*/ 1148 w 3325"/>
              <a:gd name="T79" fmla="*/ 671 h 3325"/>
              <a:gd name="T80" fmla="*/ 1423 w 3325"/>
              <a:gd name="T81" fmla="*/ 606 h 3325"/>
              <a:gd name="T82" fmla="*/ 1437 w 3325"/>
              <a:gd name="T83" fmla="*/ 663 h 3325"/>
              <a:gd name="T84" fmla="*/ 1662 w 3325"/>
              <a:gd name="T85" fmla="*/ 638 h 3325"/>
              <a:gd name="T86" fmla="*/ 2180 w 3325"/>
              <a:gd name="T87" fmla="*/ 778 h 3325"/>
              <a:gd name="T88" fmla="*/ 2547 w 3325"/>
              <a:gd name="T89" fmla="*/ 1145 h 3325"/>
              <a:gd name="T90" fmla="*/ 2687 w 3325"/>
              <a:gd name="T91" fmla="*/ 1663 h 3325"/>
              <a:gd name="T92" fmla="*/ 2677 w 3325"/>
              <a:gd name="T93" fmla="*/ 1807 h 3325"/>
              <a:gd name="T94" fmla="*/ 2703 w 3325"/>
              <a:gd name="T95" fmla="*/ 1963 h 3325"/>
              <a:gd name="T96" fmla="*/ 3158 w 3325"/>
              <a:gd name="T97" fmla="*/ 2148 h 3325"/>
              <a:gd name="T98" fmla="*/ 3322 w 3325"/>
              <a:gd name="T99" fmla="*/ 1764 h 3325"/>
              <a:gd name="T100" fmla="*/ 3143 w 3325"/>
              <a:gd name="T101" fmla="*/ 2418 h 3325"/>
              <a:gd name="T102" fmla="*/ 2734 w 3325"/>
              <a:gd name="T103" fmla="*/ 2934 h 3325"/>
              <a:gd name="T104" fmla="*/ 2150 w 3325"/>
              <a:gd name="T105" fmla="*/ 3252 h 3325"/>
              <a:gd name="T106" fmla="*/ 1461 w 3325"/>
              <a:gd name="T107" fmla="*/ 3313 h 3325"/>
              <a:gd name="T108" fmla="*/ 823 w 3325"/>
              <a:gd name="T109" fmla="*/ 3098 h 3325"/>
              <a:gd name="T110" fmla="*/ 332 w 3325"/>
              <a:gd name="T111" fmla="*/ 2660 h 3325"/>
              <a:gd name="T112" fmla="*/ 47 w 3325"/>
              <a:gd name="T113" fmla="*/ 2058 h 3325"/>
              <a:gd name="T114" fmla="*/ 26 w 3325"/>
              <a:gd name="T115" fmla="*/ 1364 h 3325"/>
              <a:gd name="T116" fmla="*/ 276 w 3325"/>
              <a:gd name="T117" fmla="*/ 744 h 3325"/>
              <a:gd name="T118" fmla="*/ 741 w 3325"/>
              <a:gd name="T119" fmla="*/ 279 h 3325"/>
              <a:gd name="T120" fmla="*/ 1360 w 3325"/>
              <a:gd name="T121" fmla="*/ 27 h 3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25" h="3325">
                <a:moveTo>
                  <a:pt x="1141" y="2613"/>
                </a:moveTo>
                <a:lnTo>
                  <a:pt x="896" y="3036"/>
                </a:lnTo>
                <a:lnTo>
                  <a:pt x="981" y="3081"/>
                </a:lnTo>
                <a:lnTo>
                  <a:pt x="1069" y="3119"/>
                </a:lnTo>
                <a:lnTo>
                  <a:pt x="1159" y="3153"/>
                </a:lnTo>
                <a:lnTo>
                  <a:pt x="1252" y="3182"/>
                </a:lnTo>
                <a:lnTo>
                  <a:pt x="1347" y="3204"/>
                </a:lnTo>
                <a:lnTo>
                  <a:pt x="1445" y="3220"/>
                </a:lnTo>
                <a:lnTo>
                  <a:pt x="1544" y="3231"/>
                </a:lnTo>
                <a:lnTo>
                  <a:pt x="1645" y="3235"/>
                </a:lnTo>
                <a:lnTo>
                  <a:pt x="1645" y="2746"/>
                </a:lnTo>
                <a:lnTo>
                  <a:pt x="1567" y="2742"/>
                </a:lnTo>
                <a:lnTo>
                  <a:pt x="1491" y="2733"/>
                </a:lnTo>
                <a:lnTo>
                  <a:pt x="1418" y="2719"/>
                </a:lnTo>
                <a:lnTo>
                  <a:pt x="1345" y="2698"/>
                </a:lnTo>
                <a:lnTo>
                  <a:pt x="1274" y="2674"/>
                </a:lnTo>
                <a:lnTo>
                  <a:pt x="1207" y="2646"/>
                </a:lnTo>
                <a:lnTo>
                  <a:pt x="1141" y="2613"/>
                </a:lnTo>
                <a:close/>
                <a:moveTo>
                  <a:pt x="2197" y="2605"/>
                </a:moveTo>
                <a:lnTo>
                  <a:pt x="2130" y="2640"/>
                </a:lnTo>
                <a:lnTo>
                  <a:pt x="2061" y="2670"/>
                </a:lnTo>
                <a:lnTo>
                  <a:pt x="1988" y="2696"/>
                </a:lnTo>
                <a:lnTo>
                  <a:pt x="1914" y="2717"/>
                </a:lnTo>
                <a:lnTo>
                  <a:pt x="1838" y="2732"/>
                </a:lnTo>
                <a:lnTo>
                  <a:pt x="1760" y="2742"/>
                </a:lnTo>
                <a:lnTo>
                  <a:pt x="1680" y="2746"/>
                </a:lnTo>
                <a:lnTo>
                  <a:pt x="1680" y="3235"/>
                </a:lnTo>
                <a:lnTo>
                  <a:pt x="1771" y="3232"/>
                </a:lnTo>
                <a:lnTo>
                  <a:pt x="1862" y="3223"/>
                </a:lnTo>
                <a:lnTo>
                  <a:pt x="1951" y="3209"/>
                </a:lnTo>
                <a:lnTo>
                  <a:pt x="2037" y="3191"/>
                </a:lnTo>
                <a:lnTo>
                  <a:pt x="2123" y="3167"/>
                </a:lnTo>
                <a:lnTo>
                  <a:pt x="2206" y="3139"/>
                </a:lnTo>
                <a:lnTo>
                  <a:pt x="2287" y="3107"/>
                </a:lnTo>
                <a:lnTo>
                  <a:pt x="2365" y="3070"/>
                </a:lnTo>
                <a:lnTo>
                  <a:pt x="2442" y="3029"/>
                </a:lnTo>
                <a:lnTo>
                  <a:pt x="2197" y="2605"/>
                </a:lnTo>
                <a:close/>
                <a:moveTo>
                  <a:pt x="735" y="2222"/>
                </a:moveTo>
                <a:lnTo>
                  <a:pt x="311" y="2467"/>
                </a:lnTo>
                <a:lnTo>
                  <a:pt x="358" y="2542"/>
                </a:lnTo>
                <a:lnTo>
                  <a:pt x="409" y="2614"/>
                </a:lnTo>
                <a:lnTo>
                  <a:pt x="464" y="2681"/>
                </a:lnTo>
                <a:lnTo>
                  <a:pt x="523" y="2747"/>
                </a:lnTo>
                <a:lnTo>
                  <a:pt x="585" y="2808"/>
                </a:lnTo>
                <a:lnTo>
                  <a:pt x="651" y="2867"/>
                </a:lnTo>
                <a:lnTo>
                  <a:pt x="719" y="2921"/>
                </a:lnTo>
                <a:lnTo>
                  <a:pt x="791" y="2973"/>
                </a:lnTo>
                <a:lnTo>
                  <a:pt x="867" y="3019"/>
                </a:lnTo>
                <a:lnTo>
                  <a:pt x="1111" y="2595"/>
                </a:lnTo>
                <a:lnTo>
                  <a:pt x="1046" y="2554"/>
                </a:lnTo>
                <a:lnTo>
                  <a:pt x="985" y="2509"/>
                </a:lnTo>
                <a:lnTo>
                  <a:pt x="927" y="2458"/>
                </a:lnTo>
                <a:lnTo>
                  <a:pt x="873" y="2405"/>
                </a:lnTo>
                <a:lnTo>
                  <a:pt x="822" y="2347"/>
                </a:lnTo>
                <a:lnTo>
                  <a:pt x="777" y="2287"/>
                </a:lnTo>
                <a:lnTo>
                  <a:pt x="735" y="2222"/>
                </a:lnTo>
                <a:close/>
                <a:moveTo>
                  <a:pt x="2604" y="2198"/>
                </a:moveTo>
                <a:lnTo>
                  <a:pt x="2563" y="2264"/>
                </a:lnTo>
                <a:lnTo>
                  <a:pt x="2518" y="2328"/>
                </a:lnTo>
                <a:lnTo>
                  <a:pt x="2467" y="2388"/>
                </a:lnTo>
                <a:lnTo>
                  <a:pt x="2413" y="2444"/>
                </a:lnTo>
                <a:lnTo>
                  <a:pt x="2354" y="2497"/>
                </a:lnTo>
                <a:lnTo>
                  <a:pt x="2293" y="2544"/>
                </a:lnTo>
                <a:lnTo>
                  <a:pt x="2227" y="2587"/>
                </a:lnTo>
                <a:lnTo>
                  <a:pt x="2472" y="3011"/>
                </a:lnTo>
                <a:lnTo>
                  <a:pt x="2547" y="2963"/>
                </a:lnTo>
                <a:lnTo>
                  <a:pt x="2620" y="2910"/>
                </a:lnTo>
                <a:lnTo>
                  <a:pt x="2689" y="2854"/>
                </a:lnTo>
                <a:lnTo>
                  <a:pt x="2755" y="2794"/>
                </a:lnTo>
                <a:lnTo>
                  <a:pt x="2817" y="2731"/>
                </a:lnTo>
                <a:lnTo>
                  <a:pt x="2876" y="2663"/>
                </a:lnTo>
                <a:lnTo>
                  <a:pt x="2931" y="2592"/>
                </a:lnTo>
                <a:lnTo>
                  <a:pt x="2982" y="2519"/>
                </a:lnTo>
                <a:lnTo>
                  <a:pt x="3028" y="2442"/>
                </a:lnTo>
                <a:lnTo>
                  <a:pt x="2604" y="2198"/>
                </a:lnTo>
                <a:close/>
                <a:moveTo>
                  <a:pt x="1645" y="1740"/>
                </a:moveTo>
                <a:lnTo>
                  <a:pt x="1171" y="2562"/>
                </a:lnTo>
                <a:lnTo>
                  <a:pt x="1232" y="2593"/>
                </a:lnTo>
                <a:lnTo>
                  <a:pt x="1297" y="2621"/>
                </a:lnTo>
                <a:lnTo>
                  <a:pt x="1362" y="2643"/>
                </a:lnTo>
                <a:lnTo>
                  <a:pt x="1431" y="2661"/>
                </a:lnTo>
                <a:lnTo>
                  <a:pt x="1501" y="2675"/>
                </a:lnTo>
                <a:lnTo>
                  <a:pt x="1572" y="2683"/>
                </a:lnTo>
                <a:lnTo>
                  <a:pt x="1645" y="2687"/>
                </a:lnTo>
                <a:lnTo>
                  <a:pt x="1645" y="1740"/>
                </a:lnTo>
                <a:close/>
                <a:moveTo>
                  <a:pt x="1623" y="1709"/>
                </a:moveTo>
                <a:lnTo>
                  <a:pt x="1025" y="2055"/>
                </a:lnTo>
                <a:lnTo>
                  <a:pt x="1041" y="2064"/>
                </a:lnTo>
                <a:lnTo>
                  <a:pt x="1056" y="2076"/>
                </a:lnTo>
                <a:lnTo>
                  <a:pt x="1067" y="2092"/>
                </a:lnTo>
                <a:lnTo>
                  <a:pt x="1074" y="2109"/>
                </a:lnTo>
                <a:lnTo>
                  <a:pt x="1077" y="2129"/>
                </a:lnTo>
                <a:lnTo>
                  <a:pt x="1074" y="2150"/>
                </a:lnTo>
                <a:lnTo>
                  <a:pt x="1066" y="2169"/>
                </a:lnTo>
                <a:lnTo>
                  <a:pt x="1053" y="2185"/>
                </a:lnTo>
                <a:lnTo>
                  <a:pt x="1037" y="2198"/>
                </a:lnTo>
                <a:lnTo>
                  <a:pt x="1018" y="2206"/>
                </a:lnTo>
                <a:lnTo>
                  <a:pt x="997" y="2208"/>
                </a:lnTo>
                <a:lnTo>
                  <a:pt x="976" y="2206"/>
                </a:lnTo>
                <a:lnTo>
                  <a:pt x="957" y="2198"/>
                </a:lnTo>
                <a:lnTo>
                  <a:pt x="941" y="2185"/>
                </a:lnTo>
                <a:lnTo>
                  <a:pt x="928" y="2169"/>
                </a:lnTo>
                <a:lnTo>
                  <a:pt x="920" y="2150"/>
                </a:lnTo>
                <a:lnTo>
                  <a:pt x="918" y="2129"/>
                </a:lnTo>
                <a:lnTo>
                  <a:pt x="918" y="2122"/>
                </a:lnTo>
                <a:lnTo>
                  <a:pt x="919" y="2116"/>
                </a:lnTo>
                <a:lnTo>
                  <a:pt x="785" y="2193"/>
                </a:lnTo>
                <a:lnTo>
                  <a:pt x="824" y="2253"/>
                </a:lnTo>
                <a:lnTo>
                  <a:pt x="869" y="2311"/>
                </a:lnTo>
                <a:lnTo>
                  <a:pt x="916" y="2365"/>
                </a:lnTo>
                <a:lnTo>
                  <a:pt x="967" y="2416"/>
                </a:lnTo>
                <a:lnTo>
                  <a:pt x="1021" y="2463"/>
                </a:lnTo>
                <a:lnTo>
                  <a:pt x="1080" y="2506"/>
                </a:lnTo>
                <a:lnTo>
                  <a:pt x="1140" y="2545"/>
                </a:lnTo>
                <a:lnTo>
                  <a:pt x="1623" y="1709"/>
                </a:lnTo>
                <a:close/>
                <a:moveTo>
                  <a:pt x="1680" y="1708"/>
                </a:moveTo>
                <a:lnTo>
                  <a:pt x="1680" y="2687"/>
                </a:lnTo>
                <a:lnTo>
                  <a:pt x="1755" y="2683"/>
                </a:lnTo>
                <a:lnTo>
                  <a:pt x="1828" y="2674"/>
                </a:lnTo>
                <a:lnTo>
                  <a:pt x="1901" y="2660"/>
                </a:lnTo>
                <a:lnTo>
                  <a:pt x="1971" y="2641"/>
                </a:lnTo>
                <a:lnTo>
                  <a:pt x="2039" y="2617"/>
                </a:lnTo>
                <a:lnTo>
                  <a:pt x="2105" y="2587"/>
                </a:lnTo>
                <a:lnTo>
                  <a:pt x="2168" y="2554"/>
                </a:lnTo>
                <a:lnTo>
                  <a:pt x="1680" y="1708"/>
                </a:lnTo>
                <a:close/>
                <a:moveTo>
                  <a:pt x="1700" y="1675"/>
                </a:moveTo>
                <a:lnTo>
                  <a:pt x="2198" y="2537"/>
                </a:lnTo>
                <a:lnTo>
                  <a:pt x="2259" y="2496"/>
                </a:lnTo>
                <a:lnTo>
                  <a:pt x="2318" y="2450"/>
                </a:lnTo>
                <a:lnTo>
                  <a:pt x="2373" y="2402"/>
                </a:lnTo>
                <a:lnTo>
                  <a:pt x="2425" y="2348"/>
                </a:lnTo>
                <a:lnTo>
                  <a:pt x="2472" y="2292"/>
                </a:lnTo>
                <a:lnTo>
                  <a:pt x="2516" y="2231"/>
                </a:lnTo>
                <a:lnTo>
                  <a:pt x="2554" y="2169"/>
                </a:lnTo>
                <a:lnTo>
                  <a:pt x="1700" y="1675"/>
                </a:lnTo>
                <a:close/>
                <a:moveTo>
                  <a:pt x="638" y="1663"/>
                </a:moveTo>
                <a:lnTo>
                  <a:pt x="640" y="1740"/>
                </a:lnTo>
                <a:lnTo>
                  <a:pt x="649" y="1815"/>
                </a:lnTo>
                <a:lnTo>
                  <a:pt x="663" y="1889"/>
                </a:lnTo>
                <a:lnTo>
                  <a:pt x="681" y="1962"/>
                </a:lnTo>
                <a:lnTo>
                  <a:pt x="705" y="2031"/>
                </a:lnTo>
                <a:lnTo>
                  <a:pt x="735" y="2098"/>
                </a:lnTo>
                <a:lnTo>
                  <a:pt x="768" y="2164"/>
                </a:lnTo>
                <a:lnTo>
                  <a:pt x="1635" y="1663"/>
                </a:lnTo>
                <a:lnTo>
                  <a:pt x="638" y="1663"/>
                </a:lnTo>
                <a:close/>
                <a:moveTo>
                  <a:pt x="90" y="1663"/>
                </a:moveTo>
                <a:lnTo>
                  <a:pt x="92" y="1756"/>
                </a:lnTo>
                <a:lnTo>
                  <a:pt x="100" y="1848"/>
                </a:lnTo>
                <a:lnTo>
                  <a:pt x="113" y="1938"/>
                </a:lnTo>
                <a:lnTo>
                  <a:pt x="132" y="2026"/>
                </a:lnTo>
                <a:lnTo>
                  <a:pt x="154" y="2113"/>
                </a:lnTo>
                <a:lnTo>
                  <a:pt x="183" y="2198"/>
                </a:lnTo>
                <a:lnTo>
                  <a:pt x="215" y="2280"/>
                </a:lnTo>
                <a:lnTo>
                  <a:pt x="252" y="2359"/>
                </a:lnTo>
                <a:lnTo>
                  <a:pt x="294" y="2437"/>
                </a:lnTo>
                <a:lnTo>
                  <a:pt x="717" y="2193"/>
                </a:lnTo>
                <a:lnTo>
                  <a:pt x="682" y="2124"/>
                </a:lnTo>
                <a:lnTo>
                  <a:pt x="651" y="2053"/>
                </a:lnTo>
                <a:lnTo>
                  <a:pt x="626" y="1979"/>
                </a:lnTo>
                <a:lnTo>
                  <a:pt x="605" y="1902"/>
                </a:lnTo>
                <a:lnTo>
                  <a:pt x="591" y="1824"/>
                </a:lnTo>
                <a:lnTo>
                  <a:pt x="582" y="1745"/>
                </a:lnTo>
                <a:lnTo>
                  <a:pt x="579" y="1663"/>
                </a:lnTo>
                <a:lnTo>
                  <a:pt x="90" y="1663"/>
                </a:lnTo>
                <a:close/>
                <a:moveTo>
                  <a:pt x="772" y="1155"/>
                </a:moveTo>
                <a:lnTo>
                  <a:pt x="740" y="1216"/>
                </a:lnTo>
                <a:lnTo>
                  <a:pt x="711" y="1281"/>
                </a:lnTo>
                <a:lnTo>
                  <a:pt x="687" y="1346"/>
                </a:lnTo>
                <a:lnTo>
                  <a:pt x="668" y="1414"/>
                </a:lnTo>
                <a:lnTo>
                  <a:pt x="653" y="1483"/>
                </a:lnTo>
                <a:lnTo>
                  <a:pt x="643" y="1555"/>
                </a:lnTo>
                <a:lnTo>
                  <a:pt x="638" y="1628"/>
                </a:lnTo>
                <a:lnTo>
                  <a:pt x="1590" y="1628"/>
                </a:lnTo>
                <a:lnTo>
                  <a:pt x="772" y="1155"/>
                </a:lnTo>
                <a:close/>
                <a:moveTo>
                  <a:pt x="2367" y="1150"/>
                </a:moveTo>
                <a:lnTo>
                  <a:pt x="2347" y="1153"/>
                </a:lnTo>
                <a:lnTo>
                  <a:pt x="2328" y="1161"/>
                </a:lnTo>
                <a:lnTo>
                  <a:pt x="2312" y="1174"/>
                </a:lnTo>
                <a:lnTo>
                  <a:pt x="2300" y="1190"/>
                </a:lnTo>
                <a:lnTo>
                  <a:pt x="2292" y="1208"/>
                </a:lnTo>
                <a:lnTo>
                  <a:pt x="2289" y="1229"/>
                </a:lnTo>
                <a:lnTo>
                  <a:pt x="2292" y="1250"/>
                </a:lnTo>
                <a:lnTo>
                  <a:pt x="2300" y="1269"/>
                </a:lnTo>
                <a:lnTo>
                  <a:pt x="2312" y="1286"/>
                </a:lnTo>
                <a:lnTo>
                  <a:pt x="2328" y="1298"/>
                </a:lnTo>
                <a:lnTo>
                  <a:pt x="2347" y="1306"/>
                </a:lnTo>
                <a:lnTo>
                  <a:pt x="2367" y="1309"/>
                </a:lnTo>
                <a:lnTo>
                  <a:pt x="2389" y="1306"/>
                </a:lnTo>
                <a:lnTo>
                  <a:pt x="2408" y="1298"/>
                </a:lnTo>
                <a:lnTo>
                  <a:pt x="2424" y="1286"/>
                </a:lnTo>
                <a:lnTo>
                  <a:pt x="2436" y="1269"/>
                </a:lnTo>
                <a:lnTo>
                  <a:pt x="2444" y="1250"/>
                </a:lnTo>
                <a:lnTo>
                  <a:pt x="2447" y="1229"/>
                </a:lnTo>
                <a:lnTo>
                  <a:pt x="2444" y="1208"/>
                </a:lnTo>
                <a:lnTo>
                  <a:pt x="2436" y="1190"/>
                </a:lnTo>
                <a:lnTo>
                  <a:pt x="2424" y="1174"/>
                </a:lnTo>
                <a:lnTo>
                  <a:pt x="2408" y="1161"/>
                </a:lnTo>
                <a:lnTo>
                  <a:pt x="2389" y="1153"/>
                </a:lnTo>
                <a:lnTo>
                  <a:pt x="2367" y="1150"/>
                </a:lnTo>
                <a:close/>
                <a:moveTo>
                  <a:pt x="297" y="881"/>
                </a:moveTo>
                <a:lnTo>
                  <a:pt x="252" y="966"/>
                </a:lnTo>
                <a:lnTo>
                  <a:pt x="212" y="1053"/>
                </a:lnTo>
                <a:lnTo>
                  <a:pt x="178" y="1143"/>
                </a:lnTo>
                <a:lnTo>
                  <a:pt x="148" y="1235"/>
                </a:lnTo>
                <a:lnTo>
                  <a:pt x="124" y="1331"/>
                </a:lnTo>
                <a:lnTo>
                  <a:pt x="107" y="1428"/>
                </a:lnTo>
                <a:lnTo>
                  <a:pt x="95" y="1527"/>
                </a:lnTo>
                <a:lnTo>
                  <a:pt x="90" y="1628"/>
                </a:lnTo>
                <a:lnTo>
                  <a:pt x="579" y="1628"/>
                </a:lnTo>
                <a:lnTo>
                  <a:pt x="585" y="1551"/>
                </a:lnTo>
                <a:lnTo>
                  <a:pt x="595" y="1474"/>
                </a:lnTo>
                <a:lnTo>
                  <a:pt x="611" y="1401"/>
                </a:lnTo>
                <a:lnTo>
                  <a:pt x="632" y="1329"/>
                </a:lnTo>
                <a:lnTo>
                  <a:pt x="657" y="1258"/>
                </a:lnTo>
                <a:lnTo>
                  <a:pt x="687" y="1191"/>
                </a:lnTo>
                <a:lnTo>
                  <a:pt x="722" y="1126"/>
                </a:lnTo>
                <a:lnTo>
                  <a:pt x="297" y="881"/>
                </a:lnTo>
                <a:close/>
                <a:moveTo>
                  <a:pt x="1137" y="782"/>
                </a:moveTo>
                <a:lnTo>
                  <a:pt x="1078" y="820"/>
                </a:lnTo>
                <a:lnTo>
                  <a:pt x="1021" y="863"/>
                </a:lnTo>
                <a:lnTo>
                  <a:pt x="968" y="908"/>
                </a:lnTo>
                <a:lnTo>
                  <a:pt x="918" y="958"/>
                </a:lnTo>
                <a:lnTo>
                  <a:pt x="872" y="1011"/>
                </a:lnTo>
                <a:lnTo>
                  <a:pt x="828" y="1067"/>
                </a:lnTo>
                <a:lnTo>
                  <a:pt x="789" y="1125"/>
                </a:lnTo>
                <a:lnTo>
                  <a:pt x="1608" y="1598"/>
                </a:lnTo>
                <a:lnTo>
                  <a:pt x="1137" y="782"/>
                </a:lnTo>
                <a:close/>
                <a:moveTo>
                  <a:pt x="864" y="308"/>
                </a:moveTo>
                <a:lnTo>
                  <a:pt x="790" y="354"/>
                </a:lnTo>
                <a:lnTo>
                  <a:pt x="718" y="404"/>
                </a:lnTo>
                <a:lnTo>
                  <a:pt x="651" y="458"/>
                </a:lnTo>
                <a:lnTo>
                  <a:pt x="586" y="516"/>
                </a:lnTo>
                <a:lnTo>
                  <a:pt x="525" y="576"/>
                </a:lnTo>
                <a:lnTo>
                  <a:pt x="467" y="641"/>
                </a:lnTo>
                <a:lnTo>
                  <a:pt x="413" y="707"/>
                </a:lnTo>
                <a:lnTo>
                  <a:pt x="361" y="778"/>
                </a:lnTo>
                <a:lnTo>
                  <a:pt x="315" y="851"/>
                </a:lnTo>
                <a:lnTo>
                  <a:pt x="739" y="1096"/>
                </a:lnTo>
                <a:lnTo>
                  <a:pt x="780" y="1033"/>
                </a:lnTo>
                <a:lnTo>
                  <a:pt x="825" y="974"/>
                </a:lnTo>
                <a:lnTo>
                  <a:pt x="875" y="918"/>
                </a:lnTo>
                <a:lnTo>
                  <a:pt x="928" y="866"/>
                </a:lnTo>
                <a:lnTo>
                  <a:pt x="985" y="817"/>
                </a:lnTo>
                <a:lnTo>
                  <a:pt x="1045" y="772"/>
                </a:lnTo>
                <a:lnTo>
                  <a:pt x="1108" y="732"/>
                </a:lnTo>
                <a:lnTo>
                  <a:pt x="1098" y="713"/>
                </a:lnTo>
                <a:lnTo>
                  <a:pt x="1087" y="717"/>
                </a:lnTo>
                <a:lnTo>
                  <a:pt x="1077" y="717"/>
                </a:lnTo>
                <a:lnTo>
                  <a:pt x="1056" y="714"/>
                </a:lnTo>
                <a:lnTo>
                  <a:pt x="1036" y="706"/>
                </a:lnTo>
                <a:lnTo>
                  <a:pt x="1020" y="693"/>
                </a:lnTo>
                <a:lnTo>
                  <a:pt x="1008" y="677"/>
                </a:lnTo>
                <a:lnTo>
                  <a:pt x="1000" y="659"/>
                </a:lnTo>
                <a:lnTo>
                  <a:pt x="997" y="638"/>
                </a:lnTo>
                <a:lnTo>
                  <a:pt x="1000" y="617"/>
                </a:lnTo>
                <a:lnTo>
                  <a:pt x="1008" y="597"/>
                </a:lnTo>
                <a:lnTo>
                  <a:pt x="1021" y="581"/>
                </a:lnTo>
                <a:lnTo>
                  <a:pt x="864" y="308"/>
                </a:lnTo>
                <a:close/>
                <a:moveTo>
                  <a:pt x="1659" y="0"/>
                </a:moveTo>
                <a:lnTo>
                  <a:pt x="1659" y="90"/>
                </a:lnTo>
                <a:lnTo>
                  <a:pt x="1567" y="93"/>
                </a:lnTo>
                <a:lnTo>
                  <a:pt x="1476" y="101"/>
                </a:lnTo>
                <a:lnTo>
                  <a:pt x="1388" y="114"/>
                </a:lnTo>
                <a:lnTo>
                  <a:pt x="1300" y="132"/>
                </a:lnTo>
                <a:lnTo>
                  <a:pt x="1214" y="154"/>
                </a:lnTo>
                <a:lnTo>
                  <a:pt x="1130" y="182"/>
                </a:lnTo>
                <a:lnTo>
                  <a:pt x="1049" y="214"/>
                </a:lnTo>
                <a:lnTo>
                  <a:pt x="970" y="250"/>
                </a:lnTo>
                <a:lnTo>
                  <a:pt x="893" y="291"/>
                </a:lnTo>
                <a:lnTo>
                  <a:pt x="1050" y="563"/>
                </a:lnTo>
                <a:lnTo>
                  <a:pt x="1064" y="559"/>
                </a:lnTo>
                <a:lnTo>
                  <a:pt x="1077" y="558"/>
                </a:lnTo>
                <a:lnTo>
                  <a:pt x="1097" y="561"/>
                </a:lnTo>
                <a:lnTo>
                  <a:pt x="1116" y="569"/>
                </a:lnTo>
                <a:lnTo>
                  <a:pt x="1132" y="581"/>
                </a:lnTo>
                <a:lnTo>
                  <a:pt x="1144" y="597"/>
                </a:lnTo>
                <a:lnTo>
                  <a:pt x="1152" y="617"/>
                </a:lnTo>
                <a:lnTo>
                  <a:pt x="1155" y="638"/>
                </a:lnTo>
                <a:lnTo>
                  <a:pt x="1153" y="655"/>
                </a:lnTo>
                <a:lnTo>
                  <a:pt x="1148" y="671"/>
                </a:lnTo>
                <a:lnTo>
                  <a:pt x="1139" y="685"/>
                </a:lnTo>
                <a:lnTo>
                  <a:pt x="1128" y="697"/>
                </a:lnTo>
                <a:lnTo>
                  <a:pt x="1138" y="714"/>
                </a:lnTo>
                <a:lnTo>
                  <a:pt x="1206" y="680"/>
                </a:lnTo>
                <a:lnTo>
                  <a:pt x="1275" y="650"/>
                </a:lnTo>
                <a:lnTo>
                  <a:pt x="1348" y="626"/>
                </a:lnTo>
                <a:lnTo>
                  <a:pt x="1423" y="606"/>
                </a:lnTo>
                <a:lnTo>
                  <a:pt x="1500" y="591"/>
                </a:lnTo>
                <a:lnTo>
                  <a:pt x="1578" y="582"/>
                </a:lnTo>
                <a:lnTo>
                  <a:pt x="1659" y="579"/>
                </a:lnTo>
                <a:lnTo>
                  <a:pt x="1659" y="638"/>
                </a:lnTo>
                <a:lnTo>
                  <a:pt x="1583" y="641"/>
                </a:lnTo>
                <a:lnTo>
                  <a:pt x="1509" y="649"/>
                </a:lnTo>
                <a:lnTo>
                  <a:pt x="1437" y="663"/>
                </a:lnTo>
                <a:lnTo>
                  <a:pt x="1366" y="681"/>
                </a:lnTo>
                <a:lnTo>
                  <a:pt x="1298" y="704"/>
                </a:lnTo>
                <a:lnTo>
                  <a:pt x="1231" y="733"/>
                </a:lnTo>
                <a:lnTo>
                  <a:pt x="1168" y="765"/>
                </a:lnTo>
                <a:lnTo>
                  <a:pt x="1659" y="1616"/>
                </a:lnTo>
                <a:lnTo>
                  <a:pt x="1659" y="638"/>
                </a:lnTo>
                <a:lnTo>
                  <a:pt x="1662" y="638"/>
                </a:lnTo>
                <a:lnTo>
                  <a:pt x="1743" y="641"/>
                </a:lnTo>
                <a:lnTo>
                  <a:pt x="1820" y="650"/>
                </a:lnTo>
                <a:lnTo>
                  <a:pt x="1897" y="665"/>
                </a:lnTo>
                <a:lnTo>
                  <a:pt x="1972" y="685"/>
                </a:lnTo>
                <a:lnTo>
                  <a:pt x="2043" y="710"/>
                </a:lnTo>
                <a:lnTo>
                  <a:pt x="2113" y="742"/>
                </a:lnTo>
                <a:lnTo>
                  <a:pt x="2180" y="778"/>
                </a:lnTo>
                <a:lnTo>
                  <a:pt x="2243" y="818"/>
                </a:lnTo>
                <a:lnTo>
                  <a:pt x="2304" y="863"/>
                </a:lnTo>
                <a:lnTo>
                  <a:pt x="2360" y="912"/>
                </a:lnTo>
                <a:lnTo>
                  <a:pt x="2413" y="965"/>
                </a:lnTo>
                <a:lnTo>
                  <a:pt x="2462" y="1021"/>
                </a:lnTo>
                <a:lnTo>
                  <a:pt x="2507" y="1082"/>
                </a:lnTo>
                <a:lnTo>
                  <a:pt x="2547" y="1145"/>
                </a:lnTo>
                <a:lnTo>
                  <a:pt x="2583" y="1212"/>
                </a:lnTo>
                <a:lnTo>
                  <a:pt x="2615" y="1282"/>
                </a:lnTo>
                <a:lnTo>
                  <a:pt x="2640" y="1353"/>
                </a:lnTo>
                <a:lnTo>
                  <a:pt x="2660" y="1428"/>
                </a:lnTo>
                <a:lnTo>
                  <a:pt x="2675" y="1505"/>
                </a:lnTo>
                <a:lnTo>
                  <a:pt x="2684" y="1582"/>
                </a:lnTo>
                <a:lnTo>
                  <a:pt x="2687" y="1663"/>
                </a:lnTo>
                <a:lnTo>
                  <a:pt x="1748" y="1663"/>
                </a:lnTo>
                <a:lnTo>
                  <a:pt x="2571" y="2137"/>
                </a:lnTo>
                <a:lnTo>
                  <a:pt x="2600" y="2076"/>
                </a:lnTo>
                <a:lnTo>
                  <a:pt x="2627" y="2011"/>
                </a:lnTo>
                <a:lnTo>
                  <a:pt x="2648" y="1946"/>
                </a:lnTo>
                <a:lnTo>
                  <a:pt x="2665" y="1877"/>
                </a:lnTo>
                <a:lnTo>
                  <a:pt x="2677" y="1807"/>
                </a:lnTo>
                <a:lnTo>
                  <a:pt x="2685" y="1736"/>
                </a:lnTo>
                <a:lnTo>
                  <a:pt x="2687" y="1663"/>
                </a:lnTo>
                <a:lnTo>
                  <a:pt x="2746" y="1663"/>
                </a:lnTo>
                <a:lnTo>
                  <a:pt x="2743" y="1740"/>
                </a:lnTo>
                <a:lnTo>
                  <a:pt x="2735" y="1815"/>
                </a:lnTo>
                <a:lnTo>
                  <a:pt x="2722" y="1890"/>
                </a:lnTo>
                <a:lnTo>
                  <a:pt x="2703" y="1963"/>
                </a:lnTo>
                <a:lnTo>
                  <a:pt x="2681" y="2033"/>
                </a:lnTo>
                <a:lnTo>
                  <a:pt x="2653" y="2101"/>
                </a:lnTo>
                <a:lnTo>
                  <a:pt x="2622" y="2167"/>
                </a:lnTo>
                <a:lnTo>
                  <a:pt x="3045" y="2412"/>
                </a:lnTo>
                <a:lnTo>
                  <a:pt x="3089" y="2327"/>
                </a:lnTo>
                <a:lnTo>
                  <a:pt x="3126" y="2239"/>
                </a:lnTo>
                <a:lnTo>
                  <a:pt x="3158" y="2148"/>
                </a:lnTo>
                <a:lnTo>
                  <a:pt x="3186" y="2056"/>
                </a:lnTo>
                <a:lnTo>
                  <a:pt x="3207" y="1960"/>
                </a:lnTo>
                <a:lnTo>
                  <a:pt x="3223" y="1863"/>
                </a:lnTo>
                <a:lnTo>
                  <a:pt x="3232" y="1764"/>
                </a:lnTo>
                <a:lnTo>
                  <a:pt x="3235" y="1663"/>
                </a:lnTo>
                <a:lnTo>
                  <a:pt x="3325" y="1663"/>
                </a:lnTo>
                <a:lnTo>
                  <a:pt x="3322" y="1764"/>
                </a:lnTo>
                <a:lnTo>
                  <a:pt x="3313" y="1864"/>
                </a:lnTo>
                <a:lnTo>
                  <a:pt x="3298" y="1962"/>
                </a:lnTo>
                <a:lnTo>
                  <a:pt x="3278" y="2058"/>
                </a:lnTo>
                <a:lnTo>
                  <a:pt x="3251" y="2151"/>
                </a:lnTo>
                <a:lnTo>
                  <a:pt x="3221" y="2242"/>
                </a:lnTo>
                <a:lnTo>
                  <a:pt x="3185" y="2332"/>
                </a:lnTo>
                <a:lnTo>
                  <a:pt x="3143" y="2418"/>
                </a:lnTo>
                <a:lnTo>
                  <a:pt x="3098" y="2502"/>
                </a:lnTo>
                <a:lnTo>
                  <a:pt x="3047" y="2582"/>
                </a:lnTo>
                <a:lnTo>
                  <a:pt x="2993" y="2660"/>
                </a:lnTo>
                <a:lnTo>
                  <a:pt x="2933" y="2734"/>
                </a:lnTo>
                <a:lnTo>
                  <a:pt x="2871" y="2804"/>
                </a:lnTo>
                <a:lnTo>
                  <a:pt x="2804" y="2871"/>
                </a:lnTo>
                <a:lnTo>
                  <a:pt x="2734" y="2934"/>
                </a:lnTo>
                <a:lnTo>
                  <a:pt x="2659" y="2993"/>
                </a:lnTo>
                <a:lnTo>
                  <a:pt x="2582" y="3048"/>
                </a:lnTo>
                <a:lnTo>
                  <a:pt x="2502" y="3098"/>
                </a:lnTo>
                <a:lnTo>
                  <a:pt x="2418" y="3143"/>
                </a:lnTo>
                <a:lnTo>
                  <a:pt x="2331" y="3185"/>
                </a:lnTo>
                <a:lnTo>
                  <a:pt x="2242" y="3221"/>
                </a:lnTo>
                <a:lnTo>
                  <a:pt x="2150" y="3252"/>
                </a:lnTo>
                <a:lnTo>
                  <a:pt x="2058" y="3278"/>
                </a:lnTo>
                <a:lnTo>
                  <a:pt x="1961" y="3298"/>
                </a:lnTo>
                <a:lnTo>
                  <a:pt x="1863" y="3313"/>
                </a:lnTo>
                <a:lnTo>
                  <a:pt x="1764" y="3322"/>
                </a:lnTo>
                <a:lnTo>
                  <a:pt x="1662" y="3325"/>
                </a:lnTo>
                <a:lnTo>
                  <a:pt x="1561" y="3322"/>
                </a:lnTo>
                <a:lnTo>
                  <a:pt x="1461" y="3313"/>
                </a:lnTo>
                <a:lnTo>
                  <a:pt x="1363" y="3298"/>
                </a:lnTo>
                <a:lnTo>
                  <a:pt x="1267" y="3278"/>
                </a:lnTo>
                <a:lnTo>
                  <a:pt x="1174" y="3252"/>
                </a:lnTo>
                <a:lnTo>
                  <a:pt x="1083" y="3221"/>
                </a:lnTo>
                <a:lnTo>
                  <a:pt x="993" y="3185"/>
                </a:lnTo>
                <a:lnTo>
                  <a:pt x="907" y="3143"/>
                </a:lnTo>
                <a:lnTo>
                  <a:pt x="823" y="3098"/>
                </a:lnTo>
                <a:lnTo>
                  <a:pt x="743" y="3048"/>
                </a:lnTo>
                <a:lnTo>
                  <a:pt x="665" y="2993"/>
                </a:lnTo>
                <a:lnTo>
                  <a:pt x="591" y="2934"/>
                </a:lnTo>
                <a:lnTo>
                  <a:pt x="521" y="2871"/>
                </a:lnTo>
                <a:lnTo>
                  <a:pt x="454" y="2804"/>
                </a:lnTo>
                <a:lnTo>
                  <a:pt x="391" y="2734"/>
                </a:lnTo>
                <a:lnTo>
                  <a:pt x="332" y="2660"/>
                </a:lnTo>
                <a:lnTo>
                  <a:pt x="278" y="2582"/>
                </a:lnTo>
                <a:lnTo>
                  <a:pt x="227" y="2502"/>
                </a:lnTo>
                <a:lnTo>
                  <a:pt x="182" y="2418"/>
                </a:lnTo>
                <a:lnTo>
                  <a:pt x="140" y="2332"/>
                </a:lnTo>
                <a:lnTo>
                  <a:pt x="104" y="2242"/>
                </a:lnTo>
                <a:lnTo>
                  <a:pt x="73" y="2151"/>
                </a:lnTo>
                <a:lnTo>
                  <a:pt x="47" y="2058"/>
                </a:lnTo>
                <a:lnTo>
                  <a:pt x="27" y="1962"/>
                </a:lnTo>
                <a:lnTo>
                  <a:pt x="12" y="1864"/>
                </a:lnTo>
                <a:lnTo>
                  <a:pt x="3" y="1764"/>
                </a:lnTo>
                <a:lnTo>
                  <a:pt x="0" y="1663"/>
                </a:lnTo>
                <a:lnTo>
                  <a:pt x="3" y="1561"/>
                </a:lnTo>
                <a:lnTo>
                  <a:pt x="12" y="1462"/>
                </a:lnTo>
                <a:lnTo>
                  <a:pt x="26" y="1364"/>
                </a:lnTo>
                <a:lnTo>
                  <a:pt x="47" y="1268"/>
                </a:lnTo>
                <a:lnTo>
                  <a:pt x="73" y="1175"/>
                </a:lnTo>
                <a:lnTo>
                  <a:pt x="104" y="1084"/>
                </a:lnTo>
                <a:lnTo>
                  <a:pt x="140" y="994"/>
                </a:lnTo>
                <a:lnTo>
                  <a:pt x="181" y="908"/>
                </a:lnTo>
                <a:lnTo>
                  <a:pt x="226" y="824"/>
                </a:lnTo>
                <a:lnTo>
                  <a:pt x="276" y="744"/>
                </a:lnTo>
                <a:lnTo>
                  <a:pt x="331" y="667"/>
                </a:lnTo>
                <a:lnTo>
                  <a:pt x="390" y="592"/>
                </a:lnTo>
                <a:lnTo>
                  <a:pt x="453" y="523"/>
                </a:lnTo>
                <a:lnTo>
                  <a:pt x="520" y="455"/>
                </a:lnTo>
                <a:lnTo>
                  <a:pt x="590" y="393"/>
                </a:lnTo>
                <a:lnTo>
                  <a:pt x="664" y="334"/>
                </a:lnTo>
                <a:lnTo>
                  <a:pt x="741" y="279"/>
                </a:lnTo>
                <a:lnTo>
                  <a:pt x="821" y="228"/>
                </a:lnTo>
                <a:lnTo>
                  <a:pt x="905" y="183"/>
                </a:lnTo>
                <a:lnTo>
                  <a:pt x="991" y="141"/>
                </a:lnTo>
                <a:lnTo>
                  <a:pt x="1080" y="105"/>
                </a:lnTo>
                <a:lnTo>
                  <a:pt x="1172" y="74"/>
                </a:lnTo>
                <a:lnTo>
                  <a:pt x="1264" y="48"/>
                </a:lnTo>
                <a:lnTo>
                  <a:pt x="1360" y="27"/>
                </a:lnTo>
                <a:lnTo>
                  <a:pt x="1458" y="13"/>
                </a:lnTo>
                <a:lnTo>
                  <a:pt x="1558" y="4"/>
                </a:lnTo>
                <a:lnTo>
                  <a:pt x="1659" y="0"/>
                </a:lnTo>
                <a:close/>
              </a:path>
            </a:pathLst>
          </a:custGeom>
          <a:solidFill>
            <a:schemeClr val="bg2"/>
          </a:solidFill>
          <a:ln w="0">
            <a:noFill/>
            <a:prstDash val="solid"/>
            <a:round/>
            <a:headEnd/>
            <a:tailEnd/>
          </a:ln>
        </p:spPr>
        <p:txBody>
          <a:bodyPr vert="horz" wrap="square" lIns="68541" tIns="34271" rIns="68541" bIns="34271" numCol="1" anchor="t" anchorCtr="0" compatLnSpc="1">
            <a:prstTxWarp prst="textNoShape">
              <a:avLst/>
            </a:prstTxWarp>
            <a:noAutofit/>
          </a:bodyPr>
          <a:lstStyle/>
          <a:p>
            <a:pPr algn="ctr" defTabSz="685554" fontAlgn="auto">
              <a:spcBef>
                <a:spcPts val="0"/>
              </a:spcBef>
              <a:spcAft>
                <a:spcPts val="0"/>
              </a:spcAft>
              <a:defRPr/>
            </a:pPr>
            <a:endParaRPr lang="en-US" sz="1125" kern="0">
              <a:solidFill>
                <a:srgbClr val="FF0000"/>
              </a:solidFill>
              <a:latin typeface="Arial"/>
              <a:cs typeface="+mn-cs"/>
            </a:endParaRPr>
          </a:p>
        </p:txBody>
      </p:sp>
      <p:sp>
        <p:nvSpPr>
          <p:cNvPr id="42" name="Rectangle 41"/>
          <p:cNvSpPr/>
          <p:nvPr/>
        </p:nvSpPr>
        <p:spPr>
          <a:xfrm>
            <a:off x="5024362" y="2984572"/>
            <a:ext cx="3646181" cy="1575576"/>
          </a:xfrm>
          <a:prstGeom prst="rect">
            <a:avLst/>
          </a:prstGeom>
          <a:solidFill>
            <a:schemeClr val="accent5">
              <a:lumMod val="20000"/>
              <a:lumOff val="80000"/>
              <a:alpha val="10000"/>
            </a:schemeClr>
          </a:solidFill>
          <a:ln w="3175" cap="flat" cmpd="sng" algn="ctr">
            <a:solidFill>
              <a:schemeClr val="accent5"/>
            </a:solidFill>
            <a:prstDash val="solid"/>
          </a:ln>
          <a:effectLst/>
        </p:spPr>
        <p:txBody>
          <a:bodyPr rot="0" spcFirstLastPara="0" vertOverflow="overflow" horzOverflow="overflow" vert="horz" wrap="square" lIns="137081" tIns="34271" rIns="68541" bIns="34271" numCol="1" spcCol="0" rtlCol="0" fromWordArt="0" anchor="ctr" anchorCtr="0" forceAA="0" compatLnSpc="1">
            <a:prstTxWarp prst="textNoShape">
              <a:avLst/>
            </a:prstTxWarp>
            <a:noAutofit/>
          </a:bodyPr>
          <a:lstStyle/>
          <a:p>
            <a:pPr defTabSz="913601">
              <a:defRPr/>
            </a:pPr>
            <a:endParaRPr lang="en-US" sz="1275" kern="0" dirty="0">
              <a:solidFill>
                <a:prstClr val="white"/>
              </a:solidFill>
              <a:latin typeface="Arial"/>
              <a:cs typeface="+mn-cs"/>
            </a:endParaRPr>
          </a:p>
        </p:txBody>
      </p:sp>
      <p:grpSp>
        <p:nvGrpSpPr>
          <p:cNvPr id="43" name="Group 42"/>
          <p:cNvGrpSpPr/>
          <p:nvPr/>
        </p:nvGrpSpPr>
        <p:grpSpPr>
          <a:xfrm>
            <a:off x="5847535" y="4240414"/>
            <a:ext cx="239906" cy="239906"/>
            <a:chOff x="8210756" y="3839453"/>
            <a:chExt cx="319875" cy="319875"/>
          </a:xfrm>
        </p:grpSpPr>
        <p:sp>
          <p:nvSpPr>
            <p:cNvPr id="44" name="Oval 43"/>
            <p:cNvSpPr/>
            <p:nvPr/>
          </p:nvSpPr>
          <p:spPr>
            <a:xfrm>
              <a:off x="8210756" y="3839453"/>
              <a:ext cx="319875" cy="319875"/>
            </a:xfrm>
            <a:prstGeom prst="ellipse">
              <a:avLst/>
            </a:prstGeom>
            <a:solidFill>
              <a:schemeClr val="accent5">
                <a:lumMod val="50000"/>
              </a:schemeClr>
            </a:solidFill>
            <a:ln w="12700" cap="flat" cmpd="sng" algn="ctr">
              <a:solidFill>
                <a:schemeClr val="accent5">
                  <a:lumMod val="20000"/>
                  <a:lumOff val="80000"/>
                </a:schemeClr>
              </a:solidFill>
              <a:prstDash val="solid"/>
            </a:ln>
            <a:effectLst/>
          </p:spPr>
          <p:txBody>
            <a:bodyPr rtlCol="0" anchor="ctr"/>
            <a:lstStyle/>
            <a:p>
              <a:pPr algn="ctr" defTabSz="913601">
                <a:defRPr/>
              </a:pPr>
              <a:endParaRPr lang="en-US" kern="0">
                <a:solidFill>
                  <a:prstClr val="white"/>
                </a:solidFill>
                <a:latin typeface="Arial"/>
                <a:cs typeface="+mn-cs"/>
              </a:endParaRPr>
            </a:p>
          </p:txBody>
        </p:sp>
        <p:grpSp>
          <p:nvGrpSpPr>
            <p:cNvPr id="45" name="Group 44"/>
            <p:cNvGrpSpPr/>
            <p:nvPr/>
          </p:nvGrpSpPr>
          <p:grpSpPr>
            <a:xfrm>
              <a:off x="8278609" y="3899120"/>
              <a:ext cx="185855" cy="201032"/>
              <a:chOff x="8761207" y="3899120"/>
              <a:chExt cx="185855" cy="201032"/>
            </a:xfrm>
          </p:grpSpPr>
          <p:sp>
            <p:nvSpPr>
              <p:cNvPr id="46" name="Freeform 427"/>
              <p:cNvSpPr>
                <a:spLocks noEditPoints="1"/>
              </p:cNvSpPr>
              <p:nvPr/>
            </p:nvSpPr>
            <p:spPr bwMode="auto">
              <a:xfrm rot="10800000">
                <a:off x="8860580" y="3899120"/>
                <a:ext cx="86482" cy="188136"/>
              </a:xfrm>
              <a:custGeom>
                <a:avLst/>
                <a:gdLst>
                  <a:gd name="T0" fmla="*/ 496 w 798"/>
                  <a:gd name="T1" fmla="*/ 1229 h 1735"/>
                  <a:gd name="T2" fmla="*/ 436 w 798"/>
                  <a:gd name="T3" fmla="*/ 1169 h 1735"/>
                  <a:gd name="T4" fmla="*/ 391 w 798"/>
                  <a:gd name="T5" fmla="*/ 1110 h 1735"/>
                  <a:gd name="T6" fmla="*/ 351 w 798"/>
                  <a:gd name="T7" fmla="*/ 1037 h 1735"/>
                  <a:gd name="T8" fmla="*/ 326 w 798"/>
                  <a:gd name="T9" fmla="*/ 971 h 1735"/>
                  <a:gd name="T10" fmla="*/ 307 w 798"/>
                  <a:gd name="T11" fmla="*/ 882 h 1735"/>
                  <a:gd name="T12" fmla="*/ 302 w 798"/>
                  <a:gd name="T13" fmla="*/ 808 h 1735"/>
                  <a:gd name="T14" fmla="*/ 304 w 798"/>
                  <a:gd name="T15" fmla="*/ 752 h 1735"/>
                  <a:gd name="T16" fmla="*/ 313 w 798"/>
                  <a:gd name="T17" fmla="*/ 697 h 1735"/>
                  <a:gd name="T18" fmla="*/ 327 w 798"/>
                  <a:gd name="T19" fmla="*/ 642 h 1735"/>
                  <a:gd name="T20" fmla="*/ 347 w 798"/>
                  <a:gd name="T21" fmla="*/ 589 h 1735"/>
                  <a:gd name="T22" fmla="*/ 397 w 798"/>
                  <a:gd name="T23" fmla="*/ 497 h 1735"/>
                  <a:gd name="T24" fmla="*/ 464 w 798"/>
                  <a:gd name="T25" fmla="*/ 415 h 1735"/>
                  <a:gd name="T26" fmla="*/ 577 w 798"/>
                  <a:gd name="T27" fmla="*/ 328 h 1735"/>
                  <a:gd name="T28" fmla="*/ 668 w 798"/>
                  <a:gd name="T29" fmla="*/ 285 h 1735"/>
                  <a:gd name="T30" fmla="*/ 723 w 798"/>
                  <a:gd name="T31" fmla="*/ 236 h 1735"/>
                  <a:gd name="T32" fmla="*/ 749 w 798"/>
                  <a:gd name="T33" fmla="*/ 168 h 1735"/>
                  <a:gd name="T34" fmla="*/ 739 w 798"/>
                  <a:gd name="T35" fmla="*/ 95 h 1735"/>
                  <a:gd name="T36" fmla="*/ 707 w 798"/>
                  <a:gd name="T37" fmla="*/ 45 h 1735"/>
                  <a:gd name="T38" fmla="*/ 646 w 798"/>
                  <a:gd name="T39" fmla="*/ 7 h 1735"/>
                  <a:gd name="T40" fmla="*/ 573 w 798"/>
                  <a:gd name="T41" fmla="*/ 2 h 1735"/>
                  <a:gd name="T42" fmla="*/ 463 w 798"/>
                  <a:gd name="T43" fmla="*/ 47 h 1735"/>
                  <a:gd name="T44" fmla="*/ 284 w 798"/>
                  <a:gd name="T45" fmla="*/ 171 h 1735"/>
                  <a:gd name="T46" fmla="*/ 173 w 798"/>
                  <a:gd name="T47" fmla="*/ 293 h 1735"/>
                  <a:gd name="T48" fmla="*/ 74 w 798"/>
                  <a:gd name="T49" fmla="*/ 462 h 1735"/>
                  <a:gd name="T50" fmla="*/ 71 w 798"/>
                  <a:gd name="T51" fmla="*/ 469 h 1735"/>
                  <a:gd name="T52" fmla="*/ 40 w 798"/>
                  <a:gd name="T53" fmla="*/ 551 h 1735"/>
                  <a:gd name="T54" fmla="*/ 18 w 798"/>
                  <a:gd name="T55" fmla="*/ 636 h 1735"/>
                  <a:gd name="T56" fmla="*/ 4 w 798"/>
                  <a:gd name="T57" fmla="*/ 721 h 1735"/>
                  <a:gd name="T58" fmla="*/ 0 w 798"/>
                  <a:gd name="T59" fmla="*/ 813 h 1735"/>
                  <a:gd name="T60" fmla="*/ 6 w 798"/>
                  <a:gd name="T61" fmla="*/ 909 h 1735"/>
                  <a:gd name="T62" fmla="*/ 20 w 798"/>
                  <a:gd name="T63" fmla="*/ 986 h 1735"/>
                  <a:gd name="T64" fmla="*/ 38 w 798"/>
                  <a:gd name="T65" fmla="*/ 1059 h 1735"/>
                  <a:gd name="T66" fmla="*/ 68 w 798"/>
                  <a:gd name="T67" fmla="*/ 1142 h 1735"/>
                  <a:gd name="T68" fmla="*/ 102 w 798"/>
                  <a:gd name="T69" fmla="*/ 1214 h 1735"/>
                  <a:gd name="T70" fmla="*/ 197 w 798"/>
                  <a:gd name="T71" fmla="*/ 1355 h 1735"/>
                  <a:gd name="T72" fmla="*/ 184 w 798"/>
                  <a:gd name="T73" fmla="*/ 1610 h 1735"/>
                  <a:gd name="T74" fmla="*/ 149 w 798"/>
                  <a:gd name="T75" fmla="*/ 1659 h 1735"/>
                  <a:gd name="T76" fmla="*/ 152 w 798"/>
                  <a:gd name="T77" fmla="*/ 1707 h 1735"/>
                  <a:gd name="T78" fmla="*/ 203 w 798"/>
                  <a:gd name="T79" fmla="*/ 1733 h 1735"/>
                  <a:gd name="T80" fmla="*/ 639 w 798"/>
                  <a:gd name="T81" fmla="*/ 1734 h 1735"/>
                  <a:gd name="T82" fmla="*/ 719 w 798"/>
                  <a:gd name="T83" fmla="*/ 1706 h 1735"/>
                  <a:gd name="T84" fmla="*/ 776 w 798"/>
                  <a:gd name="T85" fmla="*/ 1642 h 1735"/>
                  <a:gd name="T86" fmla="*/ 798 w 798"/>
                  <a:gd name="T87" fmla="*/ 1559 h 1735"/>
                  <a:gd name="T88" fmla="*/ 792 w 798"/>
                  <a:gd name="T89" fmla="*/ 1127 h 1735"/>
                  <a:gd name="T90" fmla="*/ 761 w 798"/>
                  <a:gd name="T91" fmla="*/ 1085 h 1735"/>
                  <a:gd name="T92" fmla="*/ 709 w 798"/>
                  <a:gd name="T93" fmla="*/ 1093 h 1735"/>
                  <a:gd name="T94" fmla="*/ 315 w 798"/>
                  <a:gd name="T95" fmla="*/ 265 h 1735"/>
                  <a:gd name="T96" fmla="*/ 437 w 798"/>
                  <a:gd name="T97" fmla="*/ 166 h 1735"/>
                  <a:gd name="T98" fmla="*/ 576 w 798"/>
                  <a:gd name="T99" fmla="*/ 94 h 1735"/>
                  <a:gd name="T100" fmla="*/ 622 w 798"/>
                  <a:gd name="T101" fmla="*/ 95 h 1735"/>
                  <a:gd name="T102" fmla="*/ 655 w 798"/>
                  <a:gd name="T103" fmla="*/ 129 h 1735"/>
                  <a:gd name="T104" fmla="*/ 658 w 798"/>
                  <a:gd name="T105" fmla="*/ 163 h 1735"/>
                  <a:gd name="T106" fmla="*/ 626 w 798"/>
                  <a:gd name="T107" fmla="*/ 204 h 1735"/>
                  <a:gd name="T108" fmla="*/ 532 w 798"/>
                  <a:gd name="T109" fmla="*/ 250 h 1735"/>
                  <a:gd name="T110" fmla="*/ 401 w 798"/>
                  <a:gd name="T111" fmla="*/ 351 h 1735"/>
                  <a:gd name="T112" fmla="*/ 369 w 798"/>
                  <a:gd name="T113" fmla="*/ 367 h 1735"/>
                  <a:gd name="T114" fmla="*/ 321 w 798"/>
                  <a:gd name="T115" fmla="*/ 355 h 1735"/>
                  <a:gd name="T116" fmla="*/ 302 w 798"/>
                  <a:gd name="T117" fmla="*/ 331 h 1735"/>
                  <a:gd name="T118" fmla="*/ 307 w 798"/>
                  <a:gd name="T119" fmla="*/ 274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8" h="1735">
                    <a:moveTo>
                      <a:pt x="672" y="1122"/>
                    </a:moveTo>
                    <a:lnTo>
                      <a:pt x="535" y="1259"/>
                    </a:lnTo>
                    <a:lnTo>
                      <a:pt x="535" y="1259"/>
                    </a:lnTo>
                    <a:lnTo>
                      <a:pt x="515" y="1245"/>
                    </a:lnTo>
                    <a:lnTo>
                      <a:pt x="496" y="1229"/>
                    </a:lnTo>
                    <a:lnTo>
                      <a:pt x="477" y="1212"/>
                    </a:lnTo>
                    <a:lnTo>
                      <a:pt x="459" y="1195"/>
                    </a:lnTo>
                    <a:lnTo>
                      <a:pt x="459" y="1195"/>
                    </a:lnTo>
                    <a:lnTo>
                      <a:pt x="436" y="1169"/>
                    </a:lnTo>
                    <a:lnTo>
                      <a:pt x="436" y="1169"/>
                    </a:lnTo>
                    <a:lnTo>
                      <a:pt x="424" y="1154"/>
                    </a:lnTo>
                    <a:lnTo>
                      <a:pt x="411" y="1138"/>
                    </a:lnTo>
                    <a:lnTo>
                      <a:pt x="411" y="1138"/>
                    </a:lnTo>
                    <a:lnTo>
                      <a:pt x="401" y="1124"/>
                    </a:lnTo>
                    <a:lnTo>
                      <a:pt x="391" y="1110"/>
                    </a:lnTo>
                    <a:lnTo>
                      <a:pt x="391" y="1110"/>
                    </a:lnTo>
                    <a:lnTo>
                      <a:pt x="376" y="1085"/>
                    </a:lnTo>
                    <a:lnTo>
                      <a:pt x="362" y="1060"/>
                    </a:lnTo>
                    <a:lnTo>
                      <a:pt x="362" y="1060"/>
                    </a:lnTo>
                    <a:lnTo>
                      <a:pt x="351" y="1037"/>
                    </a:lnTo>
                    <a:lnTo>
                      <a:pt x="351" y="1037"/>
                    </a:lnTo>
                    <a:lnTo>
                      <a:pt x="340" y="1010"/>
                    </a:lnTo>
                    <a:lnTo>
                      <a:pt x="330" y="982"/>
                    </a:lnTo>
                    <a:lnTo>
                      <a:pt x="330" y="982"/>
                    </a:lnTo>
                    <a:lnTo>
                      <a:pt x="326" y="971"/>
                    </a:lnTo>
                    <a:lnTo>
                      <a:pt x="326" y="971"/>
                    </a:lnTo>
                    <a:lnTo>
                      <a:pt x="317" y="936"/>
                    </a:lnTo>
                    <a:lnTo>
                      <a:pt x="310" y="901"/>
                    </a:lnTo>
                    <a:lnTo>
                      <a:pt x="310" y="901"/>
                    </a:lnTo>
                    <a:lnTo>
                      <a:pt x="307" y="882"/>
                    </a:lnTo>
                    <a:lnTo>
                      <a:pt x="307" y="882"/>
                    </a:lnTo>
                    <a:lnTo>
                      <a:pt x="303" y="846"/>
                    </a:lnTo>
                    <a:lnTo>
                      <a:pt x="302" y="827"/>
                    </a:lnTo>
                    <a:lnTo>
                      <a:pt x="302" y="808"/>
                    </a:lnTo>
                    <a:lnTo>
                      <a:pt x="302" y="808"/>
                    </a:lnTo>
                    <a:lnTo>
                      <a:pt x="302" y="806"/>
                    </a:lnTo>
                    <a:lnTo>
                      <a:pt x="302" y="806"/>
                    </a:lnTo>
                    <a:lnTo>
                      <a:pt x="303" y="778"/>
                    </a:lnTo>
                    <a:lnTo>
                      <a:pt x="304" y="752"/>
                    </a:lnTo>
                    <a:lnTo>
                      <a:pt x="304" y="752"/>
                    </a:lnTo>
                    <a:lnTo>
                      <a:pt x="308" y="726"/>
                    </a:lnTo>
                    <a:lnTo>
                      <a:pt x="308" y="726"/>
                    </a:lnTo>
                    <a:lnTo>
                      <a:pt x="310" y="712"/>
                    </a:lnTo>
                    <a:lnTo>
                      <a:pt x="313" y="697"/>
                    </a:lnTo>
                    <a:lnTo>
                      <a:pt x="313" y="697"/>
                    </a:lnTo>
                    <a:lnTo>
                      <a:pt x="315" y="687"/>
                    </a:lnTo>
                    <a:lnTo>
                      <a:pt x="318" y="676"/>
                    </a:lnTo>
                    <a:lnTo>
                      <a:pt x="318" y="676"/>
                    </a:lnTo>
                    <a:lnTo>
                      <a:pt x="323" y="659"/>
                    </a:lnTo>
                    <a:lnTo>
                      <a:pt x="327" y="642"/>
                    </a:lnTo>
                    <a:lnTo>
                      <a:pt x="327" y="642"/>
                    </a:lnTo>
                    <a:lnTo>
                      <a:pt x="333" y="627"/>
                    </a:lnTo>
                    <a:lnTo>
                      <a:pt x="333" y="627"/>
                    </a:lnTo>
                    <a:lnTo>
                      <a:pt x="339" y="608"/>
                    </a:lnTo>
                    <a:lnTo>
                      <a:pt x="347" y="589"/>
                    </a:lnTo>
                    <a:lnTo>
                      <a:pt x="347" y="589"/>
                    </a:lnTo>
                    <a:lnTo>
                      <a:pt x="358" y="565"/>
                    </a:lnTo>
                    <a:lnTo>
                      <a:pt x="369" y="542"/>
                    </a:lnTo>
                    <a:lnTo>
                      <a:pt x="383" y="519"/>
                    </a:lnTo>
                    <a:lnTo>
                      <a:pt x="397" y="497"/>
                    </a:lnTo>
                    <a:lnTo>
                      <a:pt x="412" y="475"/>
                    </a:lnTo>
                    <a:lnTo>
                      <a:pt x="429" y="454"/>
                    </a:lnTo>
                    <a:lnTo>
                      <a:pt x="446" y="435"/>
                    </a:lnTo>
                    <a:lnTo>
                      <a:pt x="464" y="415"/>
                    </a:lnTo>
                    <a:lnTo>
                      <a:pt x="464" y="415"/>
                    </a:lnTo>
                    <a:lnTo>
                      <a:pt x="486" y="395"/>
                    </a:lnTo>
                    <a:lnTo>
                      <a:pt x="507" y="376"/>
                    </a:lnTo>
                    <a:lnTo>
                      <a:pt x="530" y="359"/>
                    </a:lnTo>
                    <a:lnTo>
                      <a:pt x="553" y="343"/>
                    </a:lnTo>
                    <a:lnTo>
                      <a:pt x="577" y="328"/>
                    </a:lnTo>
                    <a:lnTo>
                      <a:pt x="602" y="314"/>
                    </a:lnTo>
                    <a:lnTo>
                      <a:pt x="627" y="302"/>
                    </a:lnTo>
                    <a:lnTo>
                      <a:pt x="654" y="291"/>
                    </a:lnTo>
                    <a:lnTo>
                      <a:pt x="654" y="291"/>
                    </a:lnTo>
                    <a:lnTo>
                      <a:pt x="668" y="285"/>
                    </a:lnTo>
                    <a:lnTo>
                      <a:pt x="682" y="277"/>
                    </a:lnTo>
                    <a:lnTo>
                      <a:pt x="693" y="268"/>
                    </a:lnTo>
                    <a:lnTo>
                      <a:pt x="704" y="258"/>
                    </a:lnTo>
                    <a:lnTo>
                      <a:pt x="714" y="247"/>
                    </a:lnTo>
                    <a:lnTo>
                      <a:pt x="723" y="236"/>
                    </a:lnTo>
                    <a:lnTo>
                      <a:pt x="730" y="223"/>
                    </a:lnTo>
                    <a:lnTo>
                      <a:pt x="737" y="210"/>
                    </a:lnTo>
                    <a:lnTo>
                      <a:pt x="742" y="197"/>
                    </a:lnTo>
                    <a:lnTo>
                      <a:pt x="746" y="183"/>
                    </a:lnTo>
                    <a:lnTo>
                      <a:pt x="749" y="168"/>
                    </a:lnTo>
                    <a:lnTo>
                      <a:pt x="750" y="154"/>
                    </a:lnTo>
                    <a:lnTo>
                      <a:pt x="749" y="140"/>
                    </a:lnTo>
                    <a:lnTo>
                      <a:pt x="747" y="125"/>
                    </a:lnTo>
                    <a:lnTo>
                      <a:pt x="744" y="110"/>
                    </a:lnTo>
                    <a:lnTo>
                      <a:pt x="739" y="95"/>
                    </a:lnTo>
                    <a:lnTo>
                      <a:pt x="739" y="95"/>
                    </a:lnTo>
                    <a:lnTo>
                      <a:pt x="732" y="82"/>
                    </a:lnTo>
                    <a:lnTo>
                      <a:pt x="725" y="68"/>
                    </a:lnTo>
                    <a:lnTo>
                      <a:pt x="716" y="56"/>
                    </a:lnTo>
                    <a:lnTo>
                      <a:pt x="707" y="45"/>
                    </a:lnTo>
                    <a:lnTo>
                      <a:pt x="696" y="35"/>
                    </a:lnTo>
                    <a:lnTo>
                      <a:pt x="685" y="27"/>
                    </a:lnTo>
                    <a:lnTo>
                      <a:pt x="672" y="18"/>
                    </a:lnTo>
                    <a:lnTo>
                      <a:pt x="659" y="12"/>
                    </a:lnTo>
                    <a:lnTo>
                      <a:pt x="646" y="7"/>
                    </a:lnTo>
                    <a:lnTo>
                      <a:pt x="632" y="3"/>
                    </a:lnTo>
                    <a:lnTo>
                      <a:pt x="617" y="1"/>
                    </a:lnTo>
                    <a:lnTo>
                      <a:pt x="603" y="0"/>
                    </a:lnTo>
                    <a:lnTo>
                      <a:pt x="588" y="0"/>
                    </a:lnTo>
                    <a:lnTo>
                      <a:pt x="573" y="2"/>
                    </a:lnTo>
                    <a:lnTo>
                      <a:pt x="558" y="5"/>
                    </a:lnTo>
                    <a:lnTo>
                      <a:pt x="544" y="10"/>
                    </a:lnTo>
                    <a:lnTo>
                      <a:pt x="544" y="10"/>
                    </a:lnTo>
                    <a:lnTo>
                      <a:pt x="503" y="28"/>
                    </a:lnTo>
                    <a:lnTo>
                      <a:pt x="463" y="47"/>
                    </a:lnTo>
                    <a:lnTo>
                      <a:pt x="425" y="67"/>
                    </a:lnTo>
                    <a:lnTo>
                      <a:pt x="388" y="91"/>
                    </a:lnTo>
                    <a:lnTo>
                      <a:pt x="352" y="115"/>
                    </a:lnTo>
                    <a:lnTo>
                      <a:pt x="317" y="143"/>
                    </a:lnTo>
                    <a:lnTo>
                      <a:pt x="284" y="171"/>
                    </a:lnTo>
                    <a:lnTo>
                      <a:pt x="252" y="202"/>
                    </a:lnTo>
                    <a:lnTo>
                      <a:pt x="252" y="202"/>
                    </a:lnTo>
                    <a:lnTo>
                      <a:pt x="224" y="231"/>
                    </a:lnTo>
                    <a:lnTo>
                      <a:pt x="197" y="261"/>
                    </a:lnTo>
                    <a:lnTo>
                      <a:pt x="173" y="293"/>
                    </a:lnTo>
                    <a:lnTo>
                      <a:pt x="150" y="324"/>
                    </a:lnTo>
                    <a:lnTo>
                      <a:pt x="129" y="358"/>
                    </a:lnTo>
                    <a:lnTo>
                      <a:pt x="108" y="392"/>
                    </a:lnTo>
                    <a:lnTo>
                      <a:pt x="90" y="426"/>
                    </a:lnTo>
                    <a:lnTo>
                      <a:pt x="74" y="462"/>
                    </a:lnTo>
                    <a:lnTo>
                      <a:pt x="74" y="462"/>
                    </a:lnTo>
                    <a:lnTo>
                      <a:pt x="72" y="466"/>
                    </a:lnTo>
                    <a:lnTo>
                      <a:pt x="72" y="466"/>
                    </a:lnTo>
                    <a:lnTo>
                      <a:pt x="71" y="469"/>
                    </a:lnTo>
                    <a:lnTo>
                      <a:pt x="71" y="469"/>
                    </a:lnTo>
                    <a:lnTo>
                      <a:pt x="57" y="502"/>
                    </a:lnTo>
                    <a:lnTo>
                      <a:pt x="45" y="535"/>
                    </a:lnTo>
                    <a:lnTo>
                      <a:pt x="45" y="535"/>
                    </a:lnTo>
                    <a:lnTo>
                      <a:pt x="40" y="551"/>
                    </a:lnTo>
                    <a:lnTo>
                      <a:pt x="40" y="551"/>
                    </a:lnTo>
                    <a:lnTo>
                      <a:pt x="31" y="583"/>
                    </a:lnTo>
                    <a:lnTo>
                      <a:pt x="23" y="615"/>
                    </a:lnTo>
                    <a:lnTo>
                      <a:pt x="23" y="615"/>
                    </a:lnTo>
                    <a:lnTo>
                      <a:pt x="21" y="625"/>
                    </a:lnTo>
                    <a:lnTo>
                      <a:pt x="18" y="636"/>
                    </a:lnTo>
                    <a:lnTo>
                      <a:pt x="18" y="636"/>
                    </a:lnTo>
                    <a:lnTo>
                      <a:pt x="13" y="668"/>
                    </a:lnTo>
                    <a:lnTo>
                      <a:pt x="7" y="701"/>
                    </a:lnTo>
                    <a:lnTo>
                      <a:pt x="7" y="701"/>
                    </a:lnTo>
                    <a:lnTo>
                      <a:pt x="4" y="721"/>
                    </a:lnTo>
                    <a:lnTo>
                      <a:pt x="4" y="721"/>
                    </a:lnTo>
                    <a:lnTo>
                      <a:pt x="1" y="764"/>
                    </a:lnTo>
                    <a:lnTo>
                      <a:pt x="0" y="808"/>
                    </a:lnTo>
                    <a:lnTo>
                      <a:pt x="0" y="808"/>
                    </a:lnTo>
                    <a:lnTo>
                      <a:pt x="0" y="813"/>
                    </a:lnTo>
                    <a:lnTo>
                      <a:pt x="0" y="813"/>
                    </a:lnTo>
                    <a:lnTo>
                      <a:pt x="1" y="849"/>
                    </a:lnTo>
                    <a:lnTo>
                      <a:pt x="4" y="884"/>
                    </a:lnTo>
                    <a:lnTo>
                      <a:pt x="4" y="884"/>
                    </a:lnTo>
                    <a:lnTo>
                      <a:pt x="6" y="909"/>
                    </a:lnTo>
                    <a:lnTo>
                      <a:pt x="6" y="909"/>
                    </a:lnTo>
                    <a:lnTo>
                      <a:pt x="11" y="936"/>
                    </a:lnTo>
                    <a:lnTo>
                      <a:pt x="15" y="963"/>
                    </a:lnTo>
                    <a:lnTo>
                      <a:pt x="15" y="963"/>
                    </a:lnTo>
                    <a:lnTo>
                      <a:pt x="20" y="986"/>
                    </a:lnTo>
                    <a:lnTo>
                      <a:pt x="20" y="986"/>
                    </a:lnTo>
                    <a:lnTo>
                      <a:pt x="27" y="1020"/>
                    </a:lnTo>
                    <a:lnTo>
                      <a:pt x="36" y="1053"/>
                    </a:lnTo>
                    <a:lnTo>
                      <a:pt x="36" y="1053"/>
                    </a:lnTo>
                    <a:lnTo>
                      <a:pt x="38" y="1059"/>
                    </a:lnTo>
                    <a:lnTo>
                      <a:pt x="38" y="1059"/>
                    </a:lnTo>
                    <a:lnTo>
                      <a:pt x="50" y="1097"/>
                    </a:lnTo>
                    <a:lnTo>
                      <a:pt x="65" y="1134"/>
                    </a:lnTo>
                    <a:lnTo>
                      <a:pt x="65" y="1134"/>
                    </a:lnTo>
                    <a:lnTo>
                      <a:pt x="68" y="1142"/>
                    </a:lnTo>
                    <a:lnTo>
                      <a:pt x="68" y="1142"/>
                    </a:lnTo>
                    <a:lnTo>
                      <a:pt x="83" y="1175"/>
                    </a:lnTo>
                    <a:lnTo>
                      <a:pt x="100" y="1209"/>
                    </a:lnTo>
                    <a:lnTo>
                      <a:pt x="100" y="1209"/>
                    </a:lnTo>
                    <a:lnTo>
                      <a:pt x="102" y="1214"/>
                    </a:lnTo>
                    <a:lnTo>
                      <a:pt x="102" y="1214"/>
                    </a:lnTo>
                    <a:lnTo>
                      <a:pt x="123" y="1251"/>
                    </a:lnTo>
                    <a:lnTo>
                      <a:pt x="146" y="1286"/>
                    </a:lnTo>
                    <a:lnTo>
                      <a:pt x="171" y="1322"/>
                    </a:lnTo>
                    <a:lnTo>
                      <a:pt x="197" y="1355"/>
                    </a:lnTo>
                    <a:lnTo>
                      <a:pt x="225" y="1387"/>
                    </a:lnTo>
                    <a:lnTo>
                      <a:pt x="254" y="1418"/>
                    </a:lnTo>
                    <a:lnTo>
                      <a:pt x="286" y="1448"/>
                    </a:lnTo>
                    <a:lnTo>
                      <a:pt x="318" y="1476"/>
                    </a:lnTo>
                    <a:lnTo>
                      <a:pt x="184" y="1610"/>
                    </a:lnTo>
                    <a:lnTo>
                      <a:pt x="184" y="1610"/>
                    </a:lnTo>
                    <a:lnTo>
                      <a:pt x="173" y="1623"/>
                    </a:lnTo>
                    <a:lnTo>
                      <a:pt x="162" y="1635"/>
                    </a:lnTo>
                    <a:lnTo>
                      <a:pt x="155" y="1647"/>
                    </a:lnTo>
                    <a:lnTo>
                      <a:pt x="149" y="1659"/>
                    </a:lnTo>
                    <a:lnTo>
                      <a:pt x="146" y="1670"/>
                    </a:lnTo>
                    <a:lnTo>
                      <a:pt x="145" y="1680"/>
                    </a:lnTo>
                    <a:lnTo>
                      <a:pt x="145" y="1689"/>
                    </a:lnTo>
                    <a:lnTo>
                      <a:pt x="148" y="1698"/>
                    </a:lnTo>
                    <a:lnTo>
                      <a:pt x="152" y="1707"/>
                    </a:lnTo>
                    <a:lnTo>
                      <a:pt x="158" y="1714"/>
                    </a:lnTo>
                    <a:lnTo>
                      <a:pt x="167" y="1720"/>
                    </a:lnTo>
                    <a:lnTo>
                      <a:pt x="177" y="1726"/>
                    </a:lnTo>
                    <a:lnTo>
                      <a:pt x="189" y="1730"/>
                    </a:lnTo>
                    <a:lnTo>
                      <a:pt x="203" y="1733"/>
                    </a:lnTo>
                    <a:lnTo>
                      <a:pt x="219" y="1735"/>
                    </a:lnTo>
                    <a:lnTo>
                      <a:pt x="236" y="1735"/>
                    </a:lnTo>
                    <a:lnTo>
                      <a:pt x="620" y="1735"/>
                    </a:lnTo>
                    <a:lnTo>
                      <a:pt x="620" y="1735"/>
                    </a:lnTo>
                    <a:lnTo>
                      <a:pt x="639" y="1734"/>
                    </a:lnTo>
                    <a:lnTo>
                      <a:pt x="656" y="1732"/>
                    </a:lnTo>
                    <a:lnTo>
                      <a:pt x="673" y="1727"/>
                    </a:lnTo>
                    <a:lnTo>
                      <a:pt x="690" y="1722"/>
                    </a:lnTo>
                    <a:lnTo>
                      <a:pt x="705" y="1714"/>
                    </a:lnTo>
                    <a:lnTo>
                      <a:pt x="719" y="1706"/>
                    </a:lnTo>
                    <a:lnTo>
                      <a:pt x="732" y="1695"/>
                    </a:lnTo>
                    <a:lnTo>
                      <a:pt x="746" y="1683"/>
                    </a:lnTo>
                    <a:lnTo>
                      <a:pt x="757" y="1671"/>
                    </a:lnTo>
                    <a:lnTo>
                      <a:pt x="767" y="1658"/>
                    </a:lnTo>
                    <a:lnTo>
                      <a:pt x="776" y="1642"/>
                    </a:lnTo>
                    <a:lnTo>
                      <a:pt x="783" y="1627"/>
                    </a:lnTo>
                    <a:lnTo>
                      <a:pt x="790" y="1611"/>
                    </a:lnTo>
                    <a:lnTo>
                      <a:pt x="794" y="1594"/>
                    </a:lnTo>
                    <a:lnTo>
                      <a:pt x="797" y="1576"/>
                    </a:lnTo>
                    <a:lnTo>
                      <a:pt x="798" y="1559"/>
                    </a:lnTo>
                    <a:lnTo>
                      <a:pt x="798" y="1174"/>
                    </a:lnTo>
                    <a:lnTo>
                      <a:pt x="798" y="1174"/>
                    </a:lnTo>
                    <a:lnTo>
                      <a:pt x="797" y="1157"/>
                    </a:lnTo>
                    <a:lnTo>
                      <a:pt x="795" y="1140"/>
                    </a:lnTo>
                    <a:lnTo>
                      <a:pt x="792" y="1127"/>
                    </a:lnTo>
                    <a:lnTo>
                      <a:pt x="788" y="1115"/>
                    </a:lnTo>
                    <a:lnTo>
                      <a:pt x="782" y="1105"/>
                    </a:lnTo>
                    <a:lnTo>
                      <a:pt x="776" y="1097"/>
                    </a:lnTo>
                    <a:lnTo>
                      <a:pt x="769" y="1089"/>
                    </a:lnTo>
                    <a:lnTo>
                      <a:pt x="761" y="1085"/>
                    </a:lnTo>
                    <a:lnTo>
                      <a:pt x="752" y="1083"/>
                    </a:lnTo>
                    <a:lnTo>
                      <a:pt x="743" y="1082"/>
                    </a:lnTo>
                    <a:lnTo>
                      <a:pt x="731" y="1083"/>
                    </a:lnTo>
                    <a:lnTo>
                      <a:pt x="721" y="1087"/>
                    </a:lnTo>
                    <a:lnTo>
                      <a:pt x="709" y="1093"/>
                    </a:lnTo>
                    <a:lnTo>
                      <a:pt x="698" y="1101"/>
                    </a:lnTo>
                    <a:lnTo>
                      <a:pt x="686" y="1110"/>
                    </a:lnTo>
                    <a:lnTo>
                      <a:pt x="672" y="1122"/>
                    </a:lnTo>
                    <a:lnTo>
                      <a:pt x="672" y="1122"/>
                    </a:lnTo>
                    <a:close/>
                    <a:moveTo>
                      <a:pt x="315" y="265"/>
                    </a:moveTo>
                    <a:lnTo>
                      <a:pt x="315" y="265"/>
                    </a:lnTo>
                    <a:lnTo>
                      <a:pt x="344" y="238"/>
                    </a:lnTo>
                    <a:lnTo>
                      <a:pt x="374" y="212"/>
                    </a:lnTo>
                    <a:lnTo>
                      <a:pt x="405" y="189"/>
                    </a:lnTo>
                    <a:lnTo>
                      <a:pt x="437" y="166"/>
                    </a:lnTo>
                    <a:lnTo>
                      <a:pt x="470" y="146"/>
                    </a:lnTo>
                    <a:lnTo>
                      <a:pt x="505" y="127"/>
                    </a:lnTo>
                    <a:lnTo>
                      <a:pt x="541" y="109"/>
                    </a:lnTo>
                    <a:lnTo>
                      <a:pt x="576" y="94"/>
                    </a:lnTo>
                    <a:lnTo>
                      <a:pt x="576" y="94"/>
                    </a:lnTo>
                    <a:lnTo>
                      <a:pt x="583" y="92"/>
                    </a:lnTo>
                    <a:lnTo>
                      <a:pt x="589" y="91"/>
                    </a:lnTo>
                    <a:lnTo>
                      <a:pt x="600" y="90"/>
                    </a:lnTo>
                    <a:lnTo>
                      <a:pt x="612" y="92"/>
                    </a:lnTo>
                    <a:lnTo>
                      <a:pt x="622" y="95"/>
                    </a:lnTo>
                    <a:lnTo>
                      <a:pt x="633" y="101"/>
                    </a:lnTo>
                    <a:lnTo>
                      <a:pt x="642" y="108"/>
                    </a:lnTo>
                    <a:lnTo>
                      <a:pt x="649" y="117"/>
                    </a:lnTo>
                    <a:lnTo>
                      <a:pt x="652" y="122"/>
                    </a:lnTo>
                    <a:lnTo>
                      <a:pt x="655" y="129"/>
                    </a:lnTo>
                    <a:lnTo>
                      <a:pt x="655" y="129"/>
                    </a:lnTo>
                    <a:lnTo>
                      <a:pt x="657" y="134"/>
                    </a:lnTo>
                    <a:lnTo>
                      <a:pt x="658" y="140"/>
                    </a:lnTo>
                    <a:lnTo>
                      <a:pt x="659" y="152"/>
                    </a:lnTo>
                    <a:lnTo>
                      <a:pt x="658" y="163"/>
                    </a:lnTo>
                    <a:lnTo>
                      <a:pt x="654" y="175"/>
                    </a:lnTo>
                    <a:lnTo>
                      <a:pt x="649" y="185"/>
                    </a:lnTo>
                    <a:lnTo>
                      <a:pt x="641" y="194"/>
                    </a:lnTo>
                    <a:lnTo>
                      <a:pt x="632" y="201"/>
                    </a:lnTo>
                    <a:lnTo>
                      <a:pt x="626" y="204"/>
                    </a:lnTo>
                    <a:lnTo>
                      <a:pt x="620" y="206"/>
                    </a:lnTo>
                    <a:lnTo>
                      <a:pt x="620" y="206"/>
                    </a:lnTo>
                    <a:lnTo>
                      <a:pt x="590" y="219"/>
                    </a:lnTo>
                    <a:lnTo>
                      <a:pt x="560" y="234"/>
                    </a:lnTo>
                    <a:lnTo>
                      <a:pt x="532" y="250"/>
                    </a:lnTo>
                    <a:lnTo>
                      <a:pt x="503" y="267"/>
                    </a:lnTo>
                    <a:lnTo>
                      <a:pt x="477" y="286"/>
                    </a:lnTo>
                    <a:lnTo>
                      <a:pt x="450" y="306"/>
                    </a:lnTo>
                    <a:lnTo>
                      <a:pt x="425" y="328"/>
                    </a:lnTo>
                    <a:lnTo>
                      <a:pt x="401" y="351"/>
                    </a:lnTo>
                    <a:lnTo>
                      <a:pt x="401" y="351"/>
                    </a:lnTo>
                    <a:lnTo>
                      <a:pt x="396" y="355"/>
                    </a:lnTo>
                    <a:lnTo>
                      <a:pt x="391" y="359"/>
                    </a:lnTo>
                    <a:lnTo>
                      <a:pt x="381" y="364"/>
                    </a:lnTo>
                    <a:lnTo>
                      <a:pt x="369" y="367"/>
                    </a:lnTo>
                    <a:lnTo>
                      <a:pt x="358" y="368"/>
                    </a:lnTo>
                    <a:lnTo>
                      <a:pt x="347" y="367"/>
                    </a:lnTo>
                    <a:lnTo>
                      <a:pt x="336" y="364"/>
                    </a:lnTo>
                    <a:lnTo>
                      <a:pt x="325" y="359"/>
                    </a:lnTo>
                    <a:lnTo>
                      <a:pt x="321" y="355"/>
                    </a:lnTo>
                    <a:lnTo>
                      <a:pt x="315" y="351"/>
                    </a:lnTo>
                    <a:lnTo>
                      <a:pt x="315" y="351"/>
                    </a:lnTo>
                    <a:lnTo>
                      <a:pt x="311" y="347"/>
                    </a:lnTo>
                    <a:lnTo>
                      <a:pt x="307" y="342"/>
                    </a:lnTo>
                    <a:lnTo>
                      <a:pt x="302" y="331"/>
                    </a:lnTo>
                    <a:lnTo>
                      <a:pt x="299" y="319"/>
                    </a:lnTo>
                    <a:lnTo>
                      <a:pt x="298" y="308"/>
                    </a:lnTo>
                    <a:lnTo>
                      <a:pt x="299" y="297"/>
                    </a:lnTo>
                    <a:lnTo>
                      <a:pt x="302" y="286"/>
                    </a:lnTo>
                    <a:lnTo>
                      <a:pt x="307" y="274"/>
                    </a:lnTo>
                    <a:lnTo>
                      <a:pt x="311" y="270"/>
                    </a:lnTo>
                    <a:lnTo>
                      <a:pt x="315" y="265"/>
                    </a:lnTo>
                    <a:lnTo>
                      <a:pt x="315" y="265"/>
                    </a:lnTo>
                    <a:close/>
                  </a:path>
                </a:pathLst>
              </a:custGeom>
              <a:gradFill flip="none" rotWithShape="1">
                <a:gsLst>
                  <a:gs pos="0">
                    <a:schemeClr val="bg1">
                      <a:alpha val="0"/>
                    </a:schemeClr>
                  </a:gs>
                  <a:gs pos="100000">
                    <a:schemeClr val="bg1"/>
                  </a:gs>
                </a:gsLst>
                <a:lin ang="5400000" scaled="1"/>
                <a:tileRect/>
              </a:gradFill>
              <a:ln w="25400" cap="flat" cmpd="sng" algn="ctr">
                <a:noFill/>
                <a:prstDash val="solid"/>
              </a:ln>
              <a:effectLst/>
              <a:extLst/>
            </p:spPr>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algn="ctr" defTabSz="913601">
                  <a:defRPr/>
                </a:pPr>
                <a:endParaRPr lang="en-US" kern="0">
                  <a:solidFill>
                    <a:prstClr val="white"/>
                  </a:solidFill>
                  <a:latin typeface="Arial"/>
                  <a:cs typeface="+mn-cs"/>
                </a:endParaRPr>
              </a:p>
            </p:txBody>
          </p:sp>
          <p:sp>
            <p:nvSpPr>
              <p:cNvPr id="47" name="Freeform 428"/>
              <p:cNvSpPr>
                <a:spLocks noEditPoints="1"/>
              </p:cNvSpPr>
              <p:nvPr/>
            </p:nvSpPr>
            <p:spPr bwMode="auto">
              <a:xfrm rot="10800000">
                <a:off x="8761207" y="3912017"/>
                <a:ext cx="86480" cy="188135"/>
              </a:xfrm>
              <a:custGeom>
                <a:avLst/>
                <a:gdLst>
                  <a:gd name="T0" fmla="*/ 794 w 798"/>
                  <a:gd name="T1" fmla="*/ 850 h 1736"/>
                  <a:gd name="T2" fmla="*/ 783 w 798"/>
                  <a:gd name="T3" fmla="*/ 772 h 1736"/>
                  <a:gd name="T4" fmla="*/ 762 w 798"/>
                  <a:gd name="T5" fmla="*/ 681 h 1736"/>
                  <a:gd name="T6" fmla="*/ 731 w 798"/>
                  <a:gd name="T7" fmla="*/ 594 h 1736"/>
                  <a:gd name="T8" fmla="*/ 697 w 798"/>
                  <a:gd name="T9" fmla="*/ 522 h 1736"/>
                  <a:gd name="T10" fmla="*/ 602 w 798"/>
                  <a:gd name="T11" fmla="*/ 380 h 1736"/>
                  <a:gd name="T12" fmla="*/ 614 w 798"/>
                  <a:gd name="T13" fmla="*/ 125 h 1736"/>
                  <a:gd name="T14" fmla="*/ 649 w 798"/>
                  <a:gd name="T15" fmla="*/ 76 h 1736"/>
                  <a:gd name="T16" fmla="*/ 647 w 798"/>
                  <a:gd name="T17" fmla="*/ 28 h 1736"/>
                  <a:gd name="T18" fmla="*/ 596 w 798"/>
                  <a:gd name="T19" fmla="*/ 2 h 1736"/>
                  <a:gd name="T20" fmla="*/ 160 w 798"/>
                  <a:gd name="T21" fmla="*/ 1 h 1736"/>
                  <a:gd name="T22" fmla="*/ 79 w 798"/>
                  <a:gd name="T23" fmla="*/ 29 h 1736"/>
                  <a:gd name="T24" fmla="*/ 23 w 798"/>
                  <a:gd name="T25" fmla="*/ 93 h 1736"/>
                  <a:gd name="T26" fmla="*/ 0 w 798"/>
                  <a:gd name="T27" fmla="*/ 177 h 1736"/>
                  <a:gd name="T28" fmla="*/ 6 w 798"/>
                  <a:gd name="T29" fmla="*/ 608 h 1736"/>
                  <a:gd name="T30" fmla="*/ 38 w 798"/>
                  <a:gd name="T31" fmla="*/ 650 h 1736"/>
                  <a:gd name="T32" fmla="*/ 89 w 798"/>
                  <a:gd name="T33" fmla="*/ 642 h 1736"/>
                  <a:gd name="T34" fmla="*/ 263 w 798"/>
                  <a:gd name="T35" fmla="*/ 476 h 1736"/>
                  <a:gd name="T36" fmla="*/ 339 w 798"/>
                  <a:gd name="T37" fmla="*/ 539 h 1736"/>
                  <a:gd name="T38" fmla="*/ 387 w 798"/>
                  <a:gd name="T39" fmla="*/ 596 h 1736"/>
                  <a:gd name="T40" fmla="*/ 436 w 798"/>
                  <a:gd name="T41" fmla="*/ 675 h 1736"/>
                  <a:gd name="T42" fmla="*/ 468 w 798"/>
                  <a:gd name="T43" fmla="*/ 753 h 1736"/>
                  <a:gd name="T44" fmla="*/ 489 w 798"/>
                  <a:gd name="T45" fmla="*/ 834 h 1736"/>
                  <a:gd name="T46" fmla="*/ 496 w 798"/>
                  <a:gd name="T47" fmla="*/ 908 h 1736"/>
                  <a:gd name="T48" fmla="*/ 494 w 798"/>
                  <a:gd name="T49" fmla="*/ 983 h 1736"/>
                  <a:gd name="T50" fmla="*/ 486 w 798"/>
                  <a:gd name="T51" fmla="*/ 1038 h 1736"/>
                  <a:gd name="T52" fmla="*/ 471 w 798"/>
                  <a:gd name="T53" fmla="*/ 1093 h 1736"/>
                  <a:gd name="T54" fmla="*/ 452 w 798"/>
                  <a:gd name="T55" fmla="*/ 1146 h 1736"/>
                  <a:gd name="T56" fmla="*/ 401 w 798"/>
                  <a:gd name="T57" fmla="*/ 1238 h 1736"/>
                  <a:gd name="T58" fmla="*/ 334 w 798"/>
                  <a:gd name="T59" fmla="*/ 1320 h 1736"/>
                  <a:gd name="T60" fmla="*/ 221 w 798"/>
                  <a:gd name="T61" fmla="*/ 1407 h 1736"/>
                  <a:gd name="T62" fmla="*/ 131 w 798"/>
                  <a:gd name="T63" fmla="*/ 1450 h 1736"/>
                  <a:gd name="T64" fmla="*/ 76 w 798"/>
                  <a:gd name="T65" fmla="*/ 1499 h 1736"/>
                  <a:gd name="T66" fmla="*/ 50 w 798"/>
                  <a:gd name="T67" fmla="*/ 1567 h 1736"/>
                  <a:gd name="T68" fmla="*/ 59 w 798"/>
                  <a:gd name="T69" fmla="*/ 1640 h 1736"/>
                  <a:gd name="T70" fmla="*/ 92 w 798"/>
                  <a:gd name="T71" fmla="*/ 1690 h 1736"/>
                  <a:gd name="T72" fmla="*/ 153 w 798"/>
                  <a:gd name="T73" fmla="*/ 1728 h 1736"/>
                  <a:gd name="T74" fmla="*/ 226 w 798"/>
                  <a:gd name="T75" fmla="*/ 1734 h 1736"/>
                  <a:gd name="T76" fmla="*/ 335 w 798"/>
                  <a:gd name="T77" fmla="*/ 1689 h 1736"/>
                  <a:gd name="T78" fmla="*/ 514 w 798"/>
                  <a:gd name="T79" fmla="*/ 1563 h 1736"/>
                  <a:gd name="T80" fmla="*/ 625 w 798"/>
                  <a:gd name="T81" fmla="*/ 1442 h 1736"/>
                  <a:gd name="T82" fmla="*/ 725 w 798"/>
                  <a:gd name="T83" fmla="*/ 1273 h 1736"/>
                  <a:gd name="T84" fmla="*/ 728 w 798"/>
                  <a:gd name="T85" fmla="*/ 1266 h 1736"/>
                  <a:gd name="T86" fmla="*/ 759 w 798"/>
                  <a:gd name="T87" fmla="*/ 1184 h 1736"/>
                  <a:gd name="T88" fmla="*/ 780 w 798"/>
                  <a:gd name="T89" fmla="*/ 1099 h 1736"/>
                  <a:gd name="T90" fmla="*/ 794 w 798"/>
                  <a:gd name="T91" fmla="*/ 1015 h 1736"/>
                  <a:gd name="T92" fmla="*/ 798 w 798"/>
                  <a:gd name="T93" fmla="*/ 923 h 1736"/>
                  <a:gd name="T94" fmla="*/ 424 w 798"/>
                  <a:gd name="T95" fmla="*/ 1523 h 1736"/>
                  <a:gd name="T96" fmla="*/ 258 w 798"/>
                  <a:gd name="T97" fmla="*/ 1626 h 1736"/>
                  <a:gd name="T98" fmla="*/ 198 w 798"/>
                  <a:gd name="T99" fmla="*/ 1645 h 1736"/>
                  <a:gd name="T100" fmla="*/ 149 w 798"/>
                  <a:gd name="T101" fmla="*/ 1618 h 1736"/>
                  <a:gd name="T102" fmla="*/ 140 w 798"/>
                  <a:gd name="T103" fmla="*/ 1595 h 1736"/>
                  <a:gd name="T104" fmla="*/ 157 w 798"/>
                  <a:gd name="T105" fmla="*/ 1542 h 1736"/>
                  <a:gd name="T106" fmla="*/ 208 w 798"/>
                  <a:gd name="T107" fmla="*/ 1516 h 1736"/>
                  <a:gd name="T108" fmla="*/ 348 w 798"/>
                  <a:gd name="T109" fmla="*/ 1429 h 1736"/>
                  <a:gd name="T110" fmla="*/ 407 w 798"/>
                  <a:gd name="T111" fmla="*/ 1376 h 1736"/>
                  <a:gd name="T112" fmla="*/ 463 w 798"/>
                  <a:gd name="T113" fmla="*/ 1371 h 1736"/>
                  <a:gd name="T114" fmla="*/ 487 w 798"/>
                  <a:gd name="T115" fmla="*/ 1389 h 1736"/>
                  <a:gd name="T116" fmla="*/ 500 w 798"/>
                  <a:gd name="T117" fmla="*/ 1438 h 1736"/>
                  <a:gd name="T118" fmla="*/ 483 w 798"/>
                  <a:gd name="T119" fmla="*/ 1470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8" h="1736">
                    <a:moveTo>
                      <a:pt x="798" y="923"/>
                    </a:moveTo>
                    <a:lnTo>
                      <a:pt x="798" y="923"/>
                    </a:lnTo>
                    <a:lnTo>
                      <a:pt x="797" y="886"/>
                    </a:lnTo>
                    <a:lnTo>
                      <a:pt x="794" y="850"/>
                    </a:lnTo>
                    <a:lnTo>
                      <a:pt x="794" y="850"/>
                    </a:lnTo>
                    <a:lnTo>
                      <a:pt x="792" y="827"/>
                    </a:lnTo>
                    <a:lnTo>
                      <a:pt x="792" y="827"/>
                    </a:lnTo>
                    <a:lnTo>
                      <a:pt x="787" y="799"/>
                    </a:lnTo>
                    <a:lnTo>
                      <a:pt x="783" y="772"/>
                    </a:lnTo>
                    <a:lnTo>
                      <a:pt x="783" y="772"/>
                    </a:lnTo>
                    <a:lnTo>
                      <a:pt x="779" y="749"/>
                    </a:lnTo>
                    <a:lnTo>
                      <a:pt x="779" y="749"/>
                    </a:lnTo>
                    <a:lnTo>
                      <a:pt x="771" y="715"/>
                    </a:lnTo>
                    <a:lnTo>
                      <a:pt x="762" y="681"/>
                    </a:lnTo>
                    <a:lnTo>
                      <a:pt x="762" y="681"/>
                    </a:lnTo>
                    <a:lnTo>
                      <a:pt x="761" y="677"/>
                    </a:lnTo>
                    <a:lnTo>
                      <a:pt x="761" y="677"/>
                    </a:lnTo>
                    <a:lnTo>
                      <a:pt x="748" y="638"/>
                    </a:lnTo>
                    <a:lnTo>
                      <a:pt x="733" y="601"/>
                    </a:lnTo>
                    <a:lnTo>
                      <a:pt x="731" y="594"/>
                    </a:lnTo>
                    <a:lnTo>
                      <a:pt x="731" y="594"/>
                    </a:lnTo>
                    <a:lnTo>
                      <a:pt x="716" y="560"/>
                    </a:lnTo>
                    <a:lnTo>
                      <a:pt x="699" y="525"/>
                    </a:lnTo>
                    <a:lnTo>
                      <a:pt x="699" y="525"/>
                    </a:lnTo>
                    <a:lnTo>
                      <a:pt x="697" y="522"/>
                    </a:lnTo>
                    <a:lnTo>
                      <a:pt x="697" y="522"/>
                    </a:lnTo>
                    <a:lnTo>
                      <a:pt x="675" y="484"/>
                    </a:lnTo>
                    <a:lnTo>
                      <a:pt x="653" y="449"/>
                    </a:lnTo>
                    <a:lnTo>
                      <a:pt x="628" y="414"/>
                    </a:lnTo>
                    <a:lnTo>
                      <a:pt x="602" y="380"/>
                    </a:lnTo>
                    <a:lnTo>
                      <a:pt x="573" y="348"/>
                    </a:lnTo>
                    <a:lnTo>
                      <a:pt x="544" y="317"/>
                    </a:lnTo>
                    <a:lnTo>
                      <a:pt x="513" y="287"/>
                    </a:lnTo>
                    <a:lnTo>
                      <a:pt x="479" y="260"/>
                    </a:lnTo>
                    <a:lnTo>
                      <a:pt x="614" y="125"/>
                    </a:lnTo>
                    <a:lnTo>
                      <a:pt x="614" y="125"/>
                    </a:lnTo>
                    <a:lnTo>
                      <a:pt x="626" y="112"/>
                    </a:lnTo>
                    <a:lnTo>
                      <a:pt x="635" y="100"/>
                    </a:lnTo>
                    <a:lnTo>
                      <a:pt x="644" y="87"/>
                    </a:lnTo>
                    <a:lnTo>
                      <a:pt x="649" y="76"/>
                    </a:lnTo>
                    <a:lnTo>
                      <a:pt x="653" y="65"/>
                    </a:lnTo>
                    <a:lnTo>
                      <a:pt x="654" y="55"/>
                    </a:lnTo>
                    <a:lnTo>
                      <a:pt x="654" y="46"/>
                    </a:lnTo>
                    <a:lnTo>
                      <a:pt x="651" y="36"/>
                    </a:lnTo>
                    <a:lnTo>
                      <a:pt x="647" y="28"/>
                    </a:lnTo>
                    <a:lnTo>
                      <a:pt x="640" y="21"/>
                    </a:lnTo>
                    <a:lnTo>
                      <a:pt x="631" y="15"/>
                    </a:lnTo>
                    <a:lnTo>
                      <a:pt x="621" y="9"/>
                    </a:lnTo>
                    <a:lnTo>
                      <a:pt x="609" y="5"/>
                    </a:lnTo>
                    <a:lnTo>
                      <a:pt x="596" y="2"/>
                    </a:lnTo>
                    <a:lnTo>
                      <a:pt x="579" y="0"/>
                    </a:lnTo>
                    <a:lnTo>
                      <a:pt x="562" y="0"/>
                    </a:lnTo>
                    <a:lnTo>
                      <a:pt x="178" y="0"/>
                    </a:lnTo>
                    <a:lnTo>
                      <a:pt x="178" y="0"/>
                    </a:lnTo>
                    <a:lnTo>
                      <a:pt x="160" y="1"/>
                    </a:lnTo>
                    <a:lnTo>
                      <a:pt x="142" y="3"/>
                    </a:lnTo>
                    <a:lnTo>
                      <a:pt x="126" y="7"/>
                    </a:lnTo>
                    <a:lnTo>
                      <a:pt x="109" y="13"/>
                    </a:lnTo>
                    <a:lnTo>
                      <a:pt x="94" y="21"/>
                    </a:lnTo>
                    <a:lnTo>
                      <a:pt x="79" y="29"/>
                    </a:lnTo>
                    <a:lnTo>
                      <a:pt x="65" y="40"/>
                    </a:lnTo>
                    <a:lnTo>
                      <a:pt x="53" y="52"/>
                    </a:lnTo>
                    <a:lnTo>
                      <a:pt x="41" y="64"/>
                    </a:lnTo>
                    <a:lnTo>
                      <a:pt x="31" y="78"/>
                    </a:lnTo>
                    <a:lnTo>
                      <a:pt x="23" y="93"/>
                    </a:lnTo>
                    <a:lnTo>
                      <a:pt x="14" y="108"/>
                    </a:lnTo>
                    <a:lnTo>
                      <a:pt x="8" y="124"/>
                    </a:lnTo>
                    <a:lnTo>
                      <a:pt x="4" y="142"/>
                    </a:lnTo>
                    <a:lnTo>
                      <a:pt x="1" y="159"/>
                    </a:lnTo>
                    <a:lnTo>
                      <a:pt x="0" y="177"/>
                    </a:lnTo>
                    <a:lnTo>
                      <a:pt x="0" y="561"/>
                    </a:lnTo>
                    <a:lnTo>
                      <a:pt x="0" y="561"/>
                    </a:lnTo>
                    <a:lnTo>
                      <a:pt x="1" y="579"/>
                    </a:lnTo>
                    <a:lnTo>
                      <a:pt x="3" y="594"/>
                    </a:lnTo>
                    <a:lnTo>
                      <a:pt x="6" y="608"/>
                    </a:lnTo>
                    <a:lnTo>
                      <a:pt x="10" y="620"/>
                    </a:lnTo>
                    <a:lnTo>
                      <a:pt x="15" y="630"/>
                    </a:lnTo>
                    <a:lnTo>
                      <a:pt x="23" y="638"/>
                    </a:lnTo>
                    <a:lnTo>
                      <a:pt x="30" y="645"/>
                    </a:lnTo>
                    <a:lnTo>
                      <a:pt x="38" y="650"/>
                    </a:lnTo>
                    <a:lnTo>
                      <a:pt x="46" y="653"/>
                    </a:lnTo>
                    <a:lnTo>
                      <a:pt x="56" y="653"/>
                    </a:lnTo>
                    <a:lnTo>
                      <a:pt x="66" y="652"/>
                    </a:lnTo>
                    <a:lnTo>
                      <a:pt x="78" y="647"/>
                    </a:lnTo>
                    <a:lnTo>
                      <a:pt x="89" y="642"/>
                    </a:lnTo>
                    <a:lnTo>
                      <a:pt x="101" y="634"/>
                    </a:lnTo>
                    <a:lnTo>
                      <a:pt x="113" y="625"/>
                    </a:lnTo>
                    <a:lnTo>
                      <a:pt x="126" y="613"/>
                    </a:lnTo>
                    <a:lnTo>
                      <a:pt x="263" y="476"/>
                    </a:lnTo>
                    <a:lnTo>
                      <a:pt x="263" y="476"/>
                    </a:lnTo>
                    <a:lnTo>
                      <a:pt x="284" y="490"/>
                    </a:lnTo>
                    <a:lnTo>
                      <a:pt x="303" y="506"/>
                    </a:lnTo>
                    <a:lnTo>
                      <a:pt x="321" y="522"/>
                    </a:lnTo>
                    <a:lnTo>
                      <a:pt x="339" y="539"/>
                    </a:lnTo>
                    <a:lnTo>
                      <a:pt x="339" y="539"/>
                    </a:lnTo>
                    <a:lnTo>
                      <a:pt x="351" y="553"/>
                    </a:lnTo>
                    <a:lnTo>
                      <a:pt x="362" y="566"/>
                    </a:lnTo>
                    <a:lnTo>
                      <a:pt x="362" y="566"/>
                    </a:lnTo>
                    <a:lnTo>
                      <a:pt x="375" y="581"/>
                    </a:lnTo>
                    <a:lnTo>
                      <a:pt x="387" y="596"/>
                    </a:lnTo>
                    <a:lnTo>
                      <a:pt x="387" y="596"/>
                    </a:lnTo>
                    <a:lnTo>
                      <a:pt x="408" y="627"/>
                    </a:lnTo>
                    <a:lnTo>
                      <a:pt x="408" y="627"/>
                    </a:lnTo>
                    <a:lnTo>
                      <a:pt x="422" y="651"/>
                    </a:lnTo>
                    <a:lnTo>
                      <a:pt x="436" y="675"/>
                    </a:lnTo>
                    <a:lnTo>
                      <a:pt x="436" y="675"/>
                    </a:lnTo>
                    <a:lnTo>
                      <a:pt x="447" y="698"/>
                    </a:lnTo>
                    <a:lnTo>
                      <a:pt x="447" y="698"/>
                    </a:lnTo>
                    <a:lnTo>
                      <a:pt x="458" y="725"/>
                    </a:lnTo>
                    <a:lnTo>
                      <a:pt x="468" y="753"/>
                    </a:lnTo>
                    <a:lnTo>
                      <a:pt x="468" y="753"/>
                    </a:lnTo>
                    <a:lnTo>
                      <a:pt x="472" y="764"/>
                    </a:lnTo>
                    <a:lnTo>
                      <a:pt x="472" y="764"/>
                    </a:lnTo>
                    <a:lnTo>
                      <a:pt x="482" y="798"/>
                    </a:lnTo>
                    <a:lnTo>
                      <a:pt x="489" y="834"/>
                    </a:lnTo>
                    <a:lnTo>
                      <a:pt x="489" y="834"/>
                    </a:lnTo>
                    <a:lnTo>
                      <a:pt x="491" y="853"/>
                    </a:lnTo>
                    <a:lnTo>
                      <a:pt x="491" y="853"/>
                    </a:lnTo>
                    <a:lnTo>
                      <a:pt x="495" y="889"/>
                    </a:lnTo>
                    <a:lnTo>
                      <a:pt x="496" y="908"/>
                    </a:lnTo>
                    <a:lnTo>
                      <a:pt x="497" y="927"/>
                    </a:lnTo>
                    <a:lnTo>
                      <a:pt x="497" y="927"/>
                    </a:lnTo>
                    <a:lnTo>
                      <a:pt x="497" y="927"/>
                    </a:lnTo>
                    <a:lnTo>
                      <a:pt x="496" y="956"/>
                    </a:lnTo>
                    <a:lnTo>
                      <a:pt x="494" y="983"/>
                    </a:lnTo>
                    <a:lnTo>
                      <a:pt x="494" y="983"/>
                    </a:lnTo>
                    <a:lnTo>
                      <a:pt x="491" y="1007"/>
                    </a:lnTo>
                    <a:lnTo>
                      <a:pt x="491" y="1007"/>
                    </a:lnTo>
                    <a:lnTo>
                      <a:pt x="488" y="1023"/>
                    </a:lnTo>
                    <a:lnTo>
                      <a:pt x="486" y="1038"/>
                    </a:lnTo>
                    <a:lnTo>
                      <a:pt x="486" y="1038"/>
                    </a:lnTo>
                    <a:lnTo>
                      <a:pt x="480" y="1059"/>
                    </a:lnTo>
                    <a:lnTo>
                      <a:pt x="480" y="1059"/>
                    </a:lnTo>
                    <a:lnTo>
                      <a:pt x="476" y="1076"/>
                    </a:lnTo>
                    <a:lnTo>
                      <a:pt x="471" y="1093"/>
                    </a:lnTo>
                    <a:lnTo>
                      <a:pt x="471" y="1093"/>
                    </a:lnTo>
                    <a:lnTo>
                      <a:pt x="466" y="1108"/>
                    </a:lnTo>
                    <a:lnTo>
                      <a:pt x="466" y="1108"/>
                    </a:lnTo>
                    <a:lnTo>
                      <a:pt x="459" y="1127"/>
                    </a:lnTo>
                    <a:lnTo>
                      <a:pt x="452" y="1146"/>
                    </a:lnTo>
                    <a:lnTo>
                      <a:pt x="452" y="1146"/>
                    </a:lnTo>
                    <a:lnTo>
                      <a:pt x="441" y="1170"/>
                    </a:lnTo>
                    <a:lnTo>
                      <a:pt x="428" y="1193"/>
                    </a:lnTo>
                    <a:lnTo>
                      <a:pt x="415" y="1216"/>
                    </a:lnTo>
                    <a:lnTo>
                      <a:pt x="401" y="1238"/>
                    </a:lnTo>
                    <a:lnTo>
                      <a:pt x="386" y="1259"/>
                    </a:lnTo>
                    <a:lnTo>
                      <a:pt x="369" y="1281"/>
                    </a:lnTo>
                    <a:lnTo>
                      <a:pt x="352" y="1300"/>
                    </a:lnTo>
                    <a:lnTo>
                      <a:pt x="334" y="1320"/>
                    </a:lnTo>
                    <a:lnTo>
                      <a:pt x="334" y="1320"/>
                    </a:lnTo>
                    <a:lnTo>
                      <a:pt x="313" y="1340"/>
                    </a:lnTo>
                    <a:lnTo>
                      <a:pt x="291" y="1358"/>
                    </a:lnTo>
                    <a:lnTo>
                      <a:pt x="268" y="1376"/>
                    </a:lnTo>
                    <a:lnTo>
                      <a:pt x="245" y="1392"/>
                    </a:lnTo>
                    <a:lnTo>
                      <a:pt x="221" y="1407"/>
                    </a:lnTo>
                    <a:lnTo>
                      <a:pt x="196" y="1421"/>
                    </a:lnTo>
                    <a:lnTo>
                      <a:pt x="170" y="1433"/>
                    </a:lnTo>
                    <a:lnTo>
                      <a:pt x="145" y="1444"/>
                    </a:lnTo>
                    <a:lnTo>
                      <a:pt x="145" y="1444"/>
                    </a:lnTo>
                    <a:lnTo>
                      <a:pt x="131" y="1450"/>
                    </a:lnTo>
                    <a:lnTo>
                      <a:pt x="117" y="1458"/>
                    </a:lnTo>
                    <a:lnTo>
                      <a:pt x="105" y="1468"/>
                    </a:lnTo>
                    <a:lnTo>
                      <a:pt x="94" y="1477"/>
                    </a:lnTo>
                    <a:lnTo>
                      <a:pt x="85" y="1488"/>
                    </a:lnTo>
                    <a:lnTo>
                      <a:pt x="76" y="1499"/>
                    </a:lnTo>
                    <a:lnTo>
                      <a:pt x="67" y="1511"/>
                    </a:lnTo>
                    <a:lnTo>
                      <a:pt x="61" y="1525"/>
                    </a:lnTo>
                    <a:lnTo>
                      <a:pt x="56" y="1538"/>
                    </a:lnTo>
                    <a:lnTo>
                      <a:pt x="52" y="1552"/>
                    </a:lnTo>
                    <a:lnTo>
                      <a:pt x="50" y="1567"/>
                    </a:lnTo>
                    <a:lnTo>
                      <a:pt x="49" y="1581"/>
                    </a:lnTo>
                    <a:lnTo>
                      <a:pt x="49" y="1596"/>
                    </a:lnTo>
                    <a:lnTo>
                      <a:pt x="51" y="1610"/>
                    </a:lnTo>
                    <a:lnTo>
                      <a:pt x="54" y="1626"/>
                    </a:lnTo>
                    <a:lnTo>
                      <a:pt x="59" y="1640"/>
                    </a:lnTo>
                    <a:lnTo>
                      <a:pt x="59" y="1640"/>
                    </a:lnTo>
                    <a:lnTo>
                      <a:pt x="65" y="1654"/>
                    </a:lnTo>
                    <a:lnTo>
                      <a:pt x="74" y="1668"/>
                    </a:lnTo>
                    <a:lnTo>
                      <a:pt x="82" y="1679"/>
                    </a:lnTo>
                    <a:lnTo>
                      <a:pt x="92" y="1690"/>
                    </a:lnTo>
                    <a:lnTo>
                      <a:pt x="102" y="1700"/>
                    </a:lnTo>
                    <a:lnTo>
                      <a:pt x="114" y="1709"/>
                    </a:lnTo>
                    <a:lnTo>
                      <a:pt x="127" y="1716"/>
                    </a:lnTo>
                    <a:lnTo>
                      <a:pt x="140" y="1723"/>
                    </a:lnTo>
                    <a:lnTo>
                      <a:pt x="153" y="1728"/>
                    </a:lnTo>
                    <a:lnTo>
                      <a:pt x="167" y="1732"/>
                    </a:lnTo>
                    <a:lnTo>
                      <a:pt x="182" y="1735"/>
                    </a:lnTo>
                    <a:lnTo>
                      <a:pt x="196" y="1736"/>
                    </a:lnTo>
                    <a:lnTo>
                      <a:pt x="210" y="1735"/>
                    </a:lnTo>
                    <a:lnTo>
                      <a:pt x="226" y="1734"/>
                    </a:lnTo>
                    <a:lnTo>
                      <a:pt x="240" y="1730"/>
                    </a:lnTo>
                    <a:lnTo>
                      <a:pt x="255" y="1725"/>
                    </a:lnTo>
                    <a:lnTo>
                      <a:pt x="255" y="1725"/>
                    </a:lnTo>
                    <a:lnTo>
                      <a:pt x="296" y="1708"/>
                    </a:lnTo>
                    <a:lnTo>
                      <a:pt x="335" y="1689"/>
                    </a:lnTo>
                    <a:lnTo>
                      <a:pt x="373" y="1668"/>
                    </a:lnTo>
                    <a:lnTo>
                      <a:pt x="410" y="1644"/>
                    </a:lnTo>
                    <a:lnTo>
                      <a:pt x="447" y="1620"/>
                    </a:lnTo>
                    <a:lnTo>
                      <a:pt x="482" y="1593"/>
                    </a:lnTo>
                    <a:lnTo>
                      <a:pt x="514" y="1563"/>
                    </a:lnTo>
                    <a:lnTo>
                      <a:pt x="547" y="1533"/>
                    </a:lnTo>
                    <a:lnTo>
                      <a:pt x="547" y="1533"/>
                    </a:lnTo>
                    <a:lnTo>
                      <a:pt x="574" y="1504"/>
                    </a:lnTo>
                    <a:lnTo>
                      <a:pt x="601" y="1474"/>
                    </a:lnTo>
                    <a:lnTo>
                      <a:pt x="625" y="1442"/>
                    </a:lnTo>
                    <a:lnTo>
                      <a:pt x="649" y="1410"/>
                    </a:lnTo>
                    <a:lnTo>
                      <a:pt x="670" y="1377"/>
                    </a:lnTo>
                    <a:lnTo>
                      <a:pt x="691" y="1343"/>
                    </a:lnTo>
                    <a:lnTo>
                      <a:pt x="708" y="1308"/>
                    </a:lnTo>
                    <a:lnTo>
                      <a:pt x="725" y="1273"/>
                    </a:lnTo>
                    <a:lnTo>
                      <a:pt x="725" y="1273"/>
                    </a:lnTo>
                    <a:lnTo>
                      <a:pt x="727" y="1269"/>
                    </a:lnTo>
                    <a:lnTo>
                      <a:pt x="727" y="1269"/>
                    </a:lnTo>
                    <a:lnTo>
                      <a:pt x="728" y="1266"/>
                    </a:lnTo>
                    <a:lnTo>
                      <a:pt x="728" y="1266"/>
                    </a:lnTo>
                    <a:lnTo>
                      <a:pt x="742" y="1233"/>
                    </a:lnTo>
                    <a:lnTo>
                      <a:pt x="754" y="1198"/>
                    </a:lnTo>
                    <a:lnTo>
                      <a:pt x="754" y="1198"/>
                    </a:lnTo>
                    <a:lnTo>
                      <a:pt x="759" y="1184"/>
                    </a:lnTo>
                    <a:lnTo>
                      <a:pt x="759" y="1184"/>
                    </a:lnTo>
                    <a:lnTo>
                      <a:pt x="768" y="1151"/>
                    </a:lnTo>
                    <a:lnTo>
                      <a:pt x="776" y="1118"/>
                    </a:lnTo>
                    <a:lnTo>
                      <a:pt x="776" y="1118"/>
                    </a:lnTo>
                    <a:lnTo>
                      <a:pt x="778" y="1109"/>
                    </a:lnTo>
                    <a:lnTo>
                      <a:pt x="780" y="1099"/>
                    </a:lnTo>
                    <a:lnTo>
                      <a:pt x="780" y="1099"/>
                    </a:lnTo>
                    <a:lnTo>
                      <a:pt x="786" y="1066"/>
                    </a:lnTo>
                    <a:lnTo>
                      <a:pt x="791" y="1031"/>
                    </a:lnTo>
                    <a:lnTo>
                      <a:pt x="791" y="1031"/>
                    </a:lnTo>
                    <a:lnTo>
                      <a:pt x="794" y="1015"/>
                    </a:lnTo>
                    <a:lnTo>
                      <a:pt x="794" y="1015"/>
                    </a:lnTo>
                    <a:lnTo>
                      <a:pt x="797" y="971"/>
                    </a:lnTo>
                    <a:lnTo>
                      <a:pt x="798" y="927"/>
                    </a:lnTo>
                    <a:lnTo>
                      <a:pt x="798" y="927"/>
                    </a:lnTo>
                    <a:lnTo>
                      <a:pt x="798" y="923"/>
                    </a:lnTo>
                    <a:lnTo>
                      <a:pt x="798" y="923"/>
                    </a:lnTo>
                    <a:close/>
                    <a:moveTo>
                      <a:pt x="483" y="1470"/>
                    </a:moveTo>
                    <a:lnTo>
                      <a:pt x="483" y="1470"/>
                    </a:lnTo>
                    <a:lnTo>
                      <a:pt x="454" y="1497"/>
                    </a:lnTo>
                    <a:lnTo>
                      <a:pt x="424" y="1523"/>
                    </a:lnTo>
                    <a:lnTo>
                      <a:pt x="393" y="1546"/>
                    </a:lnTo>
                    <a:lnTo>
                      <a:pt x="361" y="1569"/>
                    </a:lnTo>
                    <a:lnTo>
                      <a:pt x="328" y="1589"/>
                    </a:lnTo>
                    <a:lnTo>
                      <a:pt x="294" y="1608"/>
                    </a:lnTo>
                    <a:lnTo>
                      <a:pt x="258" y="1626"/>
                    </a:lnTo>
                    <a:lnTo>
                      <a:pt x="221" y="1641"/>
                    </a:lnTo>
                    <a:lnTo>
                      <a:pt x="221" y="1641"/>
                    </a:lnTo>
                    <a:lnTo>
                      <a:pt x="216" y="1643"/>
                    </a:lnTo>
                    <a:lnTo>
                      <a:pt x="210" y="1644"/>
                    </a:lnTo>
                    <a:lnTo>
                      <a:pt x="198" y="1645"/>
                    </a:lnTo>
                    <a:lnTo>
                      <a:pt x="187" y="1644"/>
                    </a:lnTo>
                    <a:lnTo>
                      <a:pt x="176" y="1640"/>
                    </a:lnTo>
                    <a:lnTo>
                      <a:pt x="165" y="1635"/>
                    </a:lnTo>
                    <a:lnTo>
                      <a:pt x="156" y="1627"/>
                    </a:lnTo>
                    <a:lnTo>
                      <a:pt x="149" y="1618"/>
                    </a:lnTo>
                    <a:lnTo>
                      <a:pt x="146" y="1612"/>
                    </a:lnTo>
                    <a:lnTo>
                      <a:pt x="144" y="1607"/>
                    </a:lnTo>
                    <a:lnTo>
                      <a:pt x="144" y="1607"/>
                    </a:lnTo>
                    <a:lnTo>
                      <a:pt x="142" y="1601"/>
                    </a:lnTo>
                    <a:lnTo>
                      <a:pt x="140" y="1595"/>
                    </a:lnTo>
                    <a:lnTo>
                      <a:pt x="140" y="1583"/>
                    </a:lnTo>
                    <a:lnTo>
                      <a:pt x="141" y="1572"/>
                    </a:lnTo>
                    <a:lnTo>
                      <a:pt x="144" y="1560"/>
                    </a:lnTo>
                    <a:lnTo>
                      <a:pt x="150" y="1550"/>
                    </a:lnTo>
                    <a:lnTo>
                      <a:pt x="157" y="1542"/>
                    </a:lnTo>
                    <a:lnTo>
                      <a:pt x="166" y="1534"/>
                    </a:lnTo>
                    <a:lnTo>
                      <a:pt x="171" y="1531"/>
                    </a:lnTo>
                    <a:lnTo>
                      <a:pt x="178" y="1529"/>
                    </a:lnTo>
                    <a:lnTo>
                      <a:pt x="178" y="1529"/>
                    </a:lnTo>
                    <a:lnTo>
                      <a:pt x="208" y="1516"/>
                    </a:lnTo>
                    <a:lnTo>
                      <a:pt x="238" y="1501"/>
                    </a:lnTo>
                    <a:lnTo>
                      <a:pt x="267" y="1485"/>
                    </a:lnTo>
                    <a:lnTo>
                      <a:pt x="295" y="1468"/>
                    </a:lnTo>
                    <a:lnTo>
                      <a:pt x="322" y="1449"/>
                    </a:lnTo>
                    <a:lnTo>
                      <a:pt x="348" y="1429"/>
                    </a:lnTo>
                    <a:lnTo>
                      <a:pt x="373" y="1407"/>
                    </a:lnTo>
                    <a:lnTo>
                      <a:pt x="398" y="1384"/>
                    </a:lnTo>
                    <a:lnTo>
                      <a:pt x="398" y="1384"/>
                    </a:lnTo>
                    <a:lnTo>
                      <a:pt x="402" y="1380"/>
                    </a:lnTo>
                    <a:lnTo>
                      <a:pt x="407" y="1376"/>
                    </a:lnTo>
                    <a:lnTo>
                      <a:pt x="417" y="1371"/>
                    </a:lnTo>
                    <a:lnTo>
                      <a:pt x="428" y="1368"/>
                    </a:lnTo>
                    <a:lnTo>
                      <a:pt x="440" y="1367"/>
                    </a:lnTo>
                    <a:lnTo>
                      <a:pt x="452" y="1368"/>
                    </a:lnTo>
                    <a:lnTo>
                      <a:pt x="463" y="1371"/>
                    </a:lnTo>
                    <a:lnTo>
                      <a:pt x="473" y="1376"/>
                    </a:lnTo>
                    <a:lnTo>
                      <a:pt x="478" y="1380"/>
                    </a:lnTo>
                    <a:lnTo>
                      <a:pt x="483" y="1384"/>
                    </a:lnTo>
                    <a:lnTo>
                      <a:pt x="483" y="1384"/>
                    </a:lnTo>
                    <a:lnTo>
                      <a:pt x="487" y="1389"/>
                    </a:lnTo>
                    <a:lnTo>
                      <a:pt x="491" y="1393"/>
                    </a:lnTo>
                    <a:lnTo>
                      <a:pt x="496" y="1404"/>
                    </a:lnTo>
                    <a:lnTo>
                      <a:pt x="500" y="1416"/>
                    </a:lnTo>
                    <a:lnTo>
                      <a:pt x="501" y="1427"/>
                    </a:lnTo>
                    <a:lnTo>
                      <a:pt x="500" y="1438"/>
                    </a:lnTo>
                    <a:lnTo>
                      <a:pt x="496" y="1449"/>
                    </a:lnTo>
                    <a:lnTo>
                      <a:pt x="491" y="1459"/>
                    </a:lnTo>
                    <a:lnTo>
                      <a:pt x="487" y="1465"/>
                    </a:lnTo>
                    <a:lnTo>
                      <a:pt x="483" y="1470"/>
                    </a:lnTo>
                    <a:lnTo>
                      <a:pt x="483" y="1470"/>
                    </a:lnTo>
                    <a:close/>
                  </a:path>
                </a:pathLst>
              </a:custGeom>
              <a:gradFill flip="none" rotWithShape="1">
                <a:gsLst>
                  <a:gs pos="100000">
                    <a:schemeClr val="bg1">
                      <a:alpha val="0"/>
                    </a:schemeClr>
                  </a:gs>
                  <a:gs pos="0">
                    <a:schemeClr val="bg1"/>
                  </a:gs>
                </a:gsLst>
                <a:lin ang="5400000" scaled="1"/>
                <a:tileRect/>
              </a:gradFill>
              <a:ln w="25400" cap="flat" cmpd="sng" algn="ctr">
                <a:noFill/>
                <a:prstDash val="solid"/>
              </a:ln>
              <a:effectLst/>
              <a:extLst/>
            </p:spPr>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algn="ctr" defTabSz="913601">
                  <a:defRPr/>
                </a:pPr>
                <a:endParaRPr lang="en-US" kern="0">
                  <a:solidFill>
                    <a:prstClr val="white"/>
                  </a:solidFill>
                  <a:latin typeface="Arial"/>
                  <a:cs typeface="+mn-cs"/>
                </a:endParaRPr>
              </a:p>
            </p:txBody>
          </p:sp>
        </p:grpSp>
      </p:grpSp>
      <p:sp>
        <p:nvSpPr>
          <p:cNvPr id="48" name="Rectangle 47"/>
          <p:cNvSpPr/>
          <p:nvPr/>
        </p:nvSpPr>
        <p:spPr>
          <a:xfrm>
            <a:off x="7278708" y="3064095"/>
            <a:ext cx="1320838" cy="220690"/>
          </a:xfrm>
          <a:prstGeom prst="rect">
            <a:avLst/>
          </a:prstGeom>
          <a:solidFill>
            <a:schemeClr val="accent5"/>
          </a:solidFill>
          <a:ln w="25400" cap="flat" cmpd="sng" algn="ctr">
            <a:noFill/>
            <a:prstDash val="solid"/>
          </a:ln>
          <a:effectLst/>
        </p:spPr>
        <p:txBody>
          <a:bodyPr rot="0" spcFirstLastPara="0" vertOverflow="overflow" horzOverflow="overflow" vert="horz" wrap="square" lIns="137081" tIns="34271" rIns="68541" bIns="34271" numCol="1" spcCol="0" rtlCol="0" fromWordArt="0" anchor="ctr" anchorCtr="0" forceAA="0" compatLnSpc="1">
            <a:prstTxWarp prst="textNoShape">
              <a:avLst/>
            </a:prstTxWarp>
            <a:noAutofit/>
          </a:bodyPr>
          <a:lstStyle/>
          <a:p>
            <a:pPr defTabSz="913601">
              <a:defRPr/>
            </a:pPr>
            <a:r>
              <a:rPr lang="en-US" sz="900" kern="0" dirty="0">
                <a:solidFill>
                  <a:prstClr val="white"/>
                </a:solidFill>
                <a:latin typeface="Arial"/>
                <a:cs typeface="+mn-cs"/>
              </a:rPr>
              <a:t>Confirmed Threats</a:t>
            </a:r>
          </a:p>
        </p:txBody>
      </p:sp>
      <p:sp>
        <p:nvSpPr>
          <p:cNvPr id="49" name="Rectangle 48"/>
          <p:cNvSpPr/>
          <p:nvPr/>
        </p:nvSpPr>
        <p:spPr>
          <a:xfrm>
            <a:off x="7274874" y="3328530"/>
            <a:ext cx="1320838" cy="212790"/>
          </a:xfrm>
          <a:prstGeom prst="rect">
            <a:avLst/>
          </a:prstGeom>
          <a:solidFill>
            <a:schemeClr val="accent5"/>
          </a:solidFill>
          <a:ln w="25400" cap="flat" cmpd="sng" algn="ctr">
            <a:noFill/>
            <a:prstDash val="solid"/>
          </a:ln>
          <a:effectLst/>
        </p:spPr>
        <p:txBody>
          <a:bodyPr rot="0" spcFirstLastPara="0" vertOverflow="overflow" horzOverflow="overflow" vert="horz" wrap="square" lIns="137081" tIns="34271" rIns="68541" bIns="34271" numCol="1" spcCol="0" rtlCol="0" fromWordArt="0" anchor="ctr" anchorCtr="0" forceAA="0" compatLnSpc="1">
            <a:prstTxWarp prst="textNoShape">
              <a:avLst/>
            </a:prstTxWarp>
            <a:noAutofit/>
          </a:bodyPr>
          <a:lstStyle/>
          <a:p>
            <a:pPr defTabSz="913601">
              <a:defRPr/>
            </a:pPr>
            <a:r>
              <a:rPr lang="en-US" sz="900" kern="0" dirty="0">
                <a:solidFill>
                  <a:prstClr val="white"/>
                </a:solidFill>
                <a:latin typeface="Arial"/>
                <a:cs typeface="+mn-cs"/>
              </a:rPr>
              <a:t>Detected Threats</a:t>
            </a:r>
          </a:p>
        </p:txBody>
      </p:sp>
      <p:grpSp>
        <p:nvGrpSpPr>
          <p:cNvPr id="70" name="Group 69"/>
          <p:cNvGrpSpPr/>
          <p:nvPr/>
        </p:nvGrpSpPr>
        <p:grpSpPr>
          <a:xfrm>
            <a:off x="6165639" y="4260215"/>
            <a:ext cx="206843" cy="206844"/>
            <a:chOff x="8372498" y="5818159"/>
            <a:chExt cx="275791" cy="275792"/>
          </a:xfrm>
        </p:grpSpPr>
        <p:sp>
          <p:nvSpPr>
            <p:cNvPr id="71" name="Oval 70"/>
            <p:cNvSpPr/>
            <p:nvPr/>
          </p:nvSpPr>
          <p:spPr>
            <a:xfrm>
              <a:off x="8372498" y="5818159"/>
              <a:ext cx="275791" cy="275792"/>
            </a:xfrm>
            <a:prstGeom prst="ellipse">
              <a:avLst/>
            </a:prstGeom>
            <a:solidFill>
              <a:srgbClr val="FFC000"/>
            </a:solidFill>
            <a:ln w="19050" cap="flat" cmpd="sng" algn="ctr">
              <a:noFill/>
              <a:prstDash val="solid"/>
            </a:ln>
            <a:effectLst/>
          </p:spPr>
          <p:txBody>
            <a:bodyPr rtlCol="0" anchor="ctr"/>
            <a:lstStyle/>
            <a:p>
              <a:pPr algn="ctr" defTabSz="913875"/>
              <a:endParaRPr lang="en-US" kern="0">
                <a:solidFill>
                  <a:prstClr val="white"/>
                </a:solidFill>
                <a:latin typeface="Arial"/>
                <a:cs typeface="+mn-cs"/>
              </a:endParaRPr>
            </a:p>
          </p:txBody>
        </p:sp>
        <p:sp>
          <p:nvSpPr>
            <p:cNvPr id="72" name="Freeform 71"/>
            <p:cNvSpPr>
              <a:spLocks noEditPoints="1"/>
            </p:cNvSpPr>
            <p:nvPr/>
          </p:nvSpPr>
          <p:spPr bwMode="auto">
            <a:xfrm>
              <a:off x="8428642" y="5863657"/>
              <a:ext cx="175967" cy="153323"/>
            </a:xfrm>
            <a:custGeom>
              <a:avLst/>
              <a:gdLst>
                <a:gd name="T0" fmla="*/ 2707 w 4958"/>
                <a:gd name="T1" fmla="*/ 2593 h 4320"/>
                <a:gd name="T2" fmla="*/ 2672 w 4958"/>
                <a:gd name="T3" fmla="*/ 2675 h 4320"/>
                <a:gd name="T4" fmla="*/ 2609 w 4958"/>
                <a:gd name="T5" fmla="*/ 2738 h 4320"/>
                <a:gd name="T6" fmla="*/ 2526 w 4958"/>
                <a:gd name="T7" fmla="*/ 2773 h 4320"/>
                <a:gd name="T8" fmla="*/ 2455 w 4958"/>
                <a:gd name="T9" fmla="*/ 2776 h 4320"/>
                <a:gd name="T10" fmla="*/ 2368 w 4958"/>
                <a:gd name="T11" fmla="*/ 2749 h 4320"/>
                <a:gd name="T12" fmla="*/ 2299 w 4958"/>
                <a:gd name="T13" fmla="*/ 2692 h 4320"/>
                <a:gd name="T14" fmla="*/ 2256 w 4958"/>
                <a:gd name="T15" fmla="*/ 2615 h 4320"/>
                <a:gd name="T16" fmla="*/ 2247 w 4958"/>
                <a:gd name="T17" fmla="*/ 1620 h 4320"/>
                <a:gd name="T18" fmla="*/ 2256 w 4958"/>
                <a:gd name="T19" fmla="*/ 1552 h 4320"/>
                <a:gd name="T20" fmla="*/ 2299 w 4958"/>
                <a:gd name="T21" fmla="*/ 1473 h 4320"/>
                <a:gd name="T22" fmla="*/ 2368 w 4958"/>
                <a:gd name="T23" fmla="*/ 1417 h 4320"/>
                <a:gd name="T24" fmla="*/ 2455 w 4958"/>
                <a:gd name="T25" fmla="*/ 1390 h 4320"/>
                <a:gd name="T26" fmla="*/ 2526 w 4958"/>
                <a:gd name="T27" fmla="*/ 1394 h 4320"/>
                <a:gd name="T28" fmla="*/ 2609 w 4958"/>
                <a:gd name="T29" fmla="*/ 1428 h 4320"/>
                <a:gd name="T30" fmla="*/ 2672 w 4958"/>
                <a:gd name="T31" fmla="*/ 1492 h 4320"/>
                <a:gd name="T32" fmla="*/ 2707 w 4958"/>
                <a:gd name="T33" fmla="*/ 1574 h 4320"/>
                <a:gd name="T34" fmla="*/ 2479 w 4958"/>
                <a:gd name="T35" fmla="*/ 3780 h 4320"/>
                <a:gd name="T36" fmla="*/ 2387 w 4958"/>
                <a:gd name="T37" fmla="*/ 3767 h 4320"/>
                <a:gd name="T38" fmla="*/ 2282 w 4958"/>
                <a:gd name="T39" fmla="*/ 3710 h 4320"/>
                <a:gd name="T40" fmla="*/ 2206 w 4958"/>
                <a:gd name="T41" fmla="*/ 3618 h 4320"/>
                <a:gd name="T42" fmla="*/ 2171 w 4958"/>
                <a:gd name="T43" fmla="*/ 3503 h 4320"/>
                <a:gd name="T44" fmla="*/ 2176 w 4958"/>
                <a:gd name="T45" fmla="*/ 3410 h 4320"/>
                <a:gd name="T46" fmla="*/ 2221 w 4958"/>
                <a:gd name="T47" fmla="*/ 3299 h 4320"/>
                <a:gd name="T48" fmla="*/ 2305 w 4958"/>
                <a:gd name="T49" fmla="*/ 3216 h 4320"/>
                <a:gd name="T50" fmla="*/ 2416 w 4958"/>
                <a:gd name="T51" fmla="*/ 3170 h 4320"/>
                <a:gd name="T52" fmla="*/ 2511 w 4958"/>
                <a:gd name="T53" fmla="*/ 3165 h 4320"/>
                <a:gd name="T54" fmla="*/ 2626 w 4958"/>
                <a:gd name="T55" fmla="*/ 3200 h 4320"/>
                <a:gd name="T56" fmla="*/ 2718 w 4958"/>
                <a:gd name="T57" fmla="*/ 3276 h 4320"/>
                <a:gd name="T58" fmla="*/ 2774 w 4958"/>
                <a:gd name="T59" fmla="*/ 3380 h 4320"/>
                <a:gd name="T60" fmla="*/ 2789 w 4958"/>
                <a:gd name="T61" fmla="*/ 3471 h 4320"/>
                <a:gd name="T62" fmla="*/ 2765 w 4958"/>
                <a:gd name="T63" fmla="*/ 3592 h 4320"/>
                <a:gd name="T64" fmla="*/ 2699 w 4958"/>
                <a:gd name="T65" fmla="*/ 3690 h 4320"/>
                <a:gd name="T66" fmla="*/ 2599 w 4958"/>
                <a:gd name="T67" fmla="*/ 3756 h 4320"/>
                <a:gd name="T68" fmla="*/ 2479 w 4958"/>
                <a:gd name="T69" fmla="*/ 3780 h 4320"/>
                <a:gd name="T70" fmla="*/ 4901 w 4958"/>
                <a:gd name="T71" fmla="*/ 3776 h 4320"/>
                <a:gd name="T72" fmla="*/ 2786 w 4958"/>
                <a:gd name="T73" fmla="*/ 180 h 4320"/>
                <a:gd name="T74" fmla="*/ 2730 w 4958"/>
                <a:gd name="T75" fmla="*/ 106 h 4320"/>
                <a:gd name="T76" fmla="*/ 2659 w 4958"/>
                <a:gd name="T77" fmla="*/ 51 h 4320"/>
                <a:gd name="T78" fmla="*/ 2574 w 4958"/>
                <a:gd name="T79" fmla="*/ 13 h 4320"/>
                <a:gd name="T80" fmla="*/ 2479 w 4958"/>
                <a:gd name="T81" fmla="*/ 0 h 4320"/>
                <a:gd name="T82" fmla="*/ 2398 w 4958"/>
                <a:gd name="T83" fmla="*/ 9 h 4320"/>
                <a:gd name="T84" fmla="*/ 2300 w 4958"/>
                <a:gd name="T85" fmla="*/ 47 h 4320"/>
                <a:gd name="T86" fmla="*/ 2221 w 4958"/>
                <a:gd name="T87" fmla="*/ 112 h 4320"/>
                <a:gd name="T88" fmla="*/ 2161 w 4958"/>
                <a:gd name="T89" fmla="*/ 196 h 4320"/>
                <a:gd name="T90" fmla="*/ 58 w 4958"/>
                <a:gd name="T91" fmla="*/ 3775 h 4320"/>
                <a:gd name="T92" fmla="*/ 11 w 4958"/>
                <a:gd name="T93" fmla="*/ 3879 h 4320"/>
                <a:gd name="T94" fmla="*/ 0 w 4958"/>
                <a:gd name="T95" fmla="*/ 3968 h 4320"/>
                <a:gd name="T96" fmla="*/ 27 w 4958"/>
                <a:gd name="T97" fmla="*/ 4105 h 4320"/>
                <a:gd name="T98" fmla="*/ 103 w 4958"/>
                <a:gd name="T99" fmla="*/ 4217 h 4320"/>
                <a:gd name="T100" fmla="*/ 216 w 4958"/>
                <a:gd name="T101" fmla="*/ 4293 h 4320"/>
                <a:gd name="T102" fmla="*/ 354 w 4958"/>
                <a:gd name="T103" fmla="*/ 4320 h 4320"/>
                <a:gd name="T104" fmla="*/ 4675 w 4958"/>
                <a:gd name="T105" fmla="*/ 4314 h 4320"/>
                <a:gd name="T106" fmla="*/ 4802 w 4958"/>
                <a:gd name="T107" fmla="*/ 4260 h 4320"/>
                <a:gd name="T108" fmla="*/ 4898 w 4958"/>
                <a:gd name="T109" fmla="*/ 4165 h 4320"/>
                <a:gd name="T110" fmla="*/ 4952 w 4958"/>
                <a:gd name="T111" fmla="*/ 4039 h 4320"/>
                <a:gd name="T112" fmla="*/ 4958 w 4958"/>
                <a:gd name="T113" fmla="*/ 3946 h 4320"/>
                <a:gd name="T114" fmla="*/ 4941 w 4958"/>
                <a:gd name="T115" fmla="*/ 386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8" h="4320">
                  <a:moveTo>
                    <a:pt x="2711" y="2546"/>
                  </a:moveTo>
                  <a:lnTo>
                    <a:pt x="2711" y="2546"/>
                  </a:lnTo>
                  <a:lnTo>
                    <a:pt x="2710" y="2569"/>
                  </a:lnTo>
                  <a:lnTo>
                    <a:pt x="2707" y="2593"/>
                  </a:lnTo>
                  <a:lnTo>
                    <a:pt x="2700" y="2615"/>
                  </a:lnTo>
                  <a:lnTo>
                    <a:pt x="2692" y="2636"/>
                  </a:lnTo>
                  <a:lnTo>
                    <a:pt x="2683" y="2656"/>
                  </a:lnTo>
                  <a:lnTo>
                    <a:pt x="2672" y="2675"/>
                  </a:lnTo>
                  <a:lnTo>
                    <a:pt x="2658" y="2692"/>
                  </a:lnTo>
                  <a:lnTo>
                    <a:pt x="2643" y="2710"/>
                  </a:lnTo>
                  <a:lnTo>
                    <a:pt x="2626" y="2724"/>
                  </a:lnTo>
                  <a:lnTo>
                    <a:pt x="2609" y="2738"/>
                  </a:lnTo>
                  <a:lnTo>
                    <a:pt x="2590" y="2749"/>
                  </a:lnTo>
                  <a:lnTo>
                    <a:pt x="2569" y="2759"/>
                  </a:lnTo>
                  <a:lnTo>
                    <a:pt x="2549" y="2767"/>
                  </a:lnTo>
                  <a:lnTo>
                    <a:pt x="2526" y="2773"/>
                  </a:lnTo>
                  <a:lnTo>
                    <a:pt x="2503" y="2776"/>
                  </a:lnTo>
                  <a:lnTo>
                    <a:pt x="2479" y="2778"/>
                  </a:lnTo>
                  <a:lnTo>
                    <a:pt x="2479" y="2778"/>
                  </a:lnTo>
                  <a:lnTo>
                    <a:pt x="2455" y="2776"/>
                  </a:lnTo>
                  <a:lnTo>
                    <a:pt x="2432" y="2773"/>
                  </a:lnTo>
                  <a:lnTo>
                    <a:pt x="2409" y="2767"/>
                  </a:lnTo>
                  <a:lnTo>
                    <a:pt x="2389" y="2759"/>
                  </a:lnTo>
                  <a:lnTo>
                    <a:pt x="2368" y="2749"/>
                  </a:lnTo>
                  <a:lnTo>
                    <a:pt x="2349" y="2738"/>
                  </a:lnTo>
                  <a:lnTo>
                    <a:pt x="2330" y="2724"/>
                  </a:lnTo>
                  <a:lnTo>
                    <a:pt x="2315" y="2710"/>
                  </a:lnTo>
                  <a:lnTo>
                    <a:pt x="2299" y="2692"/>
                  </a:lnTo>
                  <a:lnTo>
                    <a:pt x="2286" y="2675"/>
                  </a:lnTo>
                  <a:lnTo>
                    <a:pt x="2275" y="2656"/>
                  </a:lnTo>
                  <a:lnTo>
                    <a:pt x="2264" y="2636"/>
                  </a:lnTo>
                  <a:lnTo>
                    <a:pt x="2256" y="2615"/>
                  </a:lnTo>
                  <a:lnTo>
                    <a:pt x="2251" y="2593"/>
                  </a:lnTo>
                  <a:lnTo>
                    <a:pt x="2248" y="2569"/>
                  </a:lnTo>
                  <a:lnTo>
                    <a:pt x="2247" y="2546"/>
                  </a:lnTo>
                  <a:lnTo>
                    <a:pt x="2247" y="1620"/>
                  </a:lnTo>
                  <a:lnTo>
                    <a:pt x="2247" y="1620"/>
                  </a:lnTo>
                  <a:lnTo>
                    <a:pt x="2248" y="1596"/>
                  </a:lnTo>
                  <a:lnTo>
                    <a:pt x="2251" y="1574"/>
                  </a:lnTo>
                  <a:lnTo>
                    <a:pt x="2256" y="1552"/>
                  </a:lnTo>
                  <a:lnTo>
                    <a:pt x="2264" y="1530"/>
                  </a:lnTo>
                  <a:lnTo>
                    <a:pt x="2275" y="1511"/>
                  </a:lnTo>
                  <a:lnTo>
                    <a:pt x="2286" y="1492"/>
                  </a:lnTo>
                  <a:lnTo>
                    <a:pt x="2299" y="1473"/>
                  </a:lnTo>
                  <a:lnTo>
                    <a:pt x="2315" y="1457"/>
                  </a:lnTo>
                  <a:lnTo>
                    <a:pt x="2330" y="1441"/>
                  </a:lnTo>
                  <a:lnTo>
                    <a:pt x="2349" y="1428"/>
                  </a:lnTo>
                  <a:lnTo>
                    <a:pt x="2368" y="1417"/>
                  </a:lnTo>
                  <a:lnTo>
                    <a:pt x="2389" y="1406"/>
                  </a:lnTo>
                  <a:lnTo>
                    <a:pt x="2409" y="1400"/>
                  </a:lnTo>
                  <a:lnTo>
                    <a:pt x="2432" y="1394"/>
                  </a:lnTo>
                  <a:lnTo>
                    <a:pt x="2455" y="1390"/>
                  </a:lnTo>
                  <a:lnTo>
                    <a:pt x="2479" y="1389"/>
                  </a:lnTo>
                  <a:lnTo>
                    <a:pt x="2479" y="1389"/>
                  </a:lnTo>
                  <a:lnTo>
                    <a:pt x="2503" y="1390"/>
                  </a:lnTo>
                  <a:lnTo>
                    <a:pt x="2526" y="1394"/>
                  </a:lnTo>
                  <a:lnTo>
                    <a:pt x="2549" y="1400"/>
                  </a:lnTo>
                  <a:lnTo>
                    <a:pt x="2569" y="1406"/>
                  </a:lnTo>
                  <a:lnTo>
                    <a:pt x="2590" y="1417"/>
                  </a:lnTo>
                  <a:lnTo>
                    <a:pt x="2609" y="1428"/>
                  </a:lnTo>
                  <a:lnTo>
                    <a:pt x="2626" y="1441"/>
                  </a:lnTo>
                  <a:lnTo>
                    <a:pt x="2643" y="1457"/>
                  </a:lnTo>
                  <a:lnTo>
                    <a:pt x="2658" y="1473"/>
                  </a:lnTo>
                  <a:lnTo>
                    <a:pt x="2672" y="1492"/>
                  </a:lnTo>
                  <a:lnTo>
                    <a:pt x="2683" y="1511"/>
                  </a:lnTo>
                  <a:lnTo>
                    <a:pt x="2692" y="1530"/>
                  </a:lnTo>
                  <a:lnTo>
                    <a:pt x="2700" y="1552"/>
                  </a:lnTo>
                  <a:lnTo>
                    <a:pt x="2707" y="1574"/>
                  </a:lnTo>
                  <a:lnTo>
                    <a:pt x="2710" y="1596"/>
                  </a:lnTo>
                  <a:lnTo>
                    <a:pt x="2711" y="1620"/>
                  </a:lnTo>
                  <a:lnTo>
                    <a:pt x="2711" y="2546"/>
                  </a:lnTo>
                  <a:close/>
                  <a:moveTo>
                    <a:pt x="2479" y="3780"/>
                  </a:moveTo>
                  <a:lnTo>
                    <a:pt x="2479" y="3780"/>
                  </a:lnTo>
                  <a:lnTo>
                    <a:pt x="2447" y="3778"/>
                  </a:lnTo>
                  <a:lnTo>
                    <a:pt x="2416" y="3773"/>
                  </a:lnTo>
                  <a:lnTo>
                    <a:pt x="2387" y="3767"/>
                  </a:lnTo>
                  <a:lnTo>
                    <a:pt x="2359" y="3756"/>
                  </a:lnTo>
                  <a:lnTo>
                    <a:pt x="2330" y="3743"/>
                  </a:lnTo>
                  <a:lnTo>
                    <a:pt x="2305" y="3727"/>
                  </a:lnTo>
                  <a:lnTo>
                    <a:pt x="2282" y="3710"/>
                  </a:lnTo>
                  <a:lnTo>
                    <a:pt x="2259" y="3690"/>
                  </a:lnTo>
                  <a:lnTo>
                    <a:pt x="2240" y="3667"/>
                  </a:lnTo>
                  <a:lnTo>
                    <a:pt x="2221" y="3644"/>
                  </a:lnTo>
                  <a:lnTo>
                    <a:pt x="2206" y="3618"/>
                  </a:lnTo>
                  <a:lnTo>
                    <a:pt x="2193" y="3592"/>
                  </a:lnTo>
                  <a:lnTo>
                    <a:pt x="2184" y="3563"/>
                  </a:lnTo>
                  <a:lnTo>
                    <a:pt x="2176" y="3533"/>
                  </a:lnTo>
                  <a:lnTo>
                    <a:pt x="2171" y="3503"/>
                  </a:lnTo>
                  <a:lnTo>
                    <a:pt x="2169" y="3471"/>
                  </a:lnTo>
                  <a:lnTo>
                    <a:pt x="2169" y="3471"/>
                  </a:lnTo>
                  <a:lnTo>
                    <a:pt x="2171" y="3440"/>
                  </a:lnTo>
                  <a:lnTo>
                    <a:pt x="2176" y="3410"/>
                  </a:lnTo>
                  <a:lnTo>
                    <a:pt x="2184" y="3380"/>
                  </a:lnTo>
                  <a:lnTo>
                    <a:pt x="2193" y="3351"/>
                  </a:lnTo>
                  <a:lnTo>
                    <a:pt x="2206" y="3325"/>
                  </a:lnTo>
                  <a:lnTo>
                    <a:pt x="2221" y="3299"/>
                  </a:lnTo>
                  <a:lnTo>
                    <a:pt x="2240" y="3276"/>
                  </a:lnTo>
                  <a:lnTo>
                    <a:pt x="2259" y="3253"/>
                  </a:lnTo>
                  <a:lnTo>
                    <a:pt x="2282" y="3233"/>
                  </a:lnTo>
                  <a:lnTo>
                    <a:pt x="2305" y="3216"/>
                  </a:lnTo>
                  <a:lnTo>
                    <a:pt x="2330" y="3200"/>
                  </a:lnTo>
                  <a:lnTo>
                    <a:pt x="2359" y="3187"/>
                  </a:lnTo>
                  <a:lnTo>
                    <a:pt x="2387" y="3178"/>
                  </a:lnTo>
                  <a:lnTo>
                    <a:pt x="2416" y="3170"/>
                  </a:lnTo>
                  <a:lnTo>
                    <a:pt x="2447" y="3165"/>
                  </a:lnTo>
                  <a:lnTo>
                    <a:pt x="2479" y="3163"/>
                  </a:lnTo>
                  <a:lnTo>
                    <a:pt x="2479" y="3163"/>
                  </a:lnTo>
                  <a:lnTo>
                    <a:pt x="2511" y="3165"/>
                  </a:lnTo>
                  <a:lnTo>
                    <a:pt x="2541" y="3170"/>
                  </a:lnTo>
                  <a:lnTo>
                    <a:pt x="2571" y="3178"/>
                  </a:lnTo>
                  <a:lnTo>
                    <a:pt x="2599" y="3187"/>
                  </a:lnTo>
                  <a:lnTo>
                    <a:pt x="2626" y="3200"/>
                  </a:lnTo>
                  <a:lnTo>
                    <a:pt x="2653" y="3216"/>
                  </a:lnTo>
                  <a:lnTo>
                    <a:pt x="2676" y="3233"/>
                  </a:lnTo>
                  <a:lnTo>
                    <a:pt x="2699" y="3253"/>
                  </a:lnTo>
                  <a:lnTo>
                    <a:pt x="2718" y="3276"/>
                  </a:lnTo>
                  <a:lnTo>
                    <a:pt x="2737" y="3299"/>
                  </a:lnTo>
                  <a:lnTo>
                    <a:pt x="2751" y="3325"/>
                  </a:lnTo>
                  <a:lnTo>
                    <a:pt x="2765" y="3351"/>
                  </a:lnTo>
                  <a:lnTo>
                    <a:pt x="2774" y="3380"/>
                  </a:lnTo>
                  <a:lnTo>
                    <a:pt x="2782" y="3410"/>
                  </a:lnTo>
                  <a:lnTo>
                    <a:pt x="2787" y="3440"/>
                  </a:lnTo>
                  <a:lnTo>
                    <a:pt x="2789" y="3471"/>
                  </a:lnTo>
                  <a:lnTo>
                    <a:pt x="2789" y="3471"/>
                  </a:lnTo>
                  <a:lnTo>
                    <a:pt x="2787" y="3503"/>
                  </a:lnTo>
                  <a:lnTo>
                    <a:pt x="2782" y="3533"/>
                  </a:lnTo>
                  <a:lnTo>
                    <a:pt x="2774" y="3563"/>
                  </a:lnTo>
                  <a:lnTo>
                    <a:pt x="2765" y="3592"/>
                  </a:lnTo>
                  <a:lnTo>
                    <a:pt x="2751" y="3618"/>
                  </a:lnTo>
                  <a:lnTo>
                    <a:pt x="2737" y="3644"/>
                  </a:lnTo>
                  <a:lnTo>
                    <a:pt x="2718" y="3667"/>
                  </a:lnTo>
                  <a:lnTo>
                    <a:pt x="2699" y="3690"/>
                  </a:lnTo>
                  <a:lnTo>
                    <a:pt x="2676" y="3710"/>
                  </a:lnTo>
                  <a:lnTo>
                    <a:pt x="2653" y="3727"/>
                  </a:lnTo>
                  <a:lnTo>
                    <a:pt x="2626" y="3743"/>
                  </a:lnTo>
                  <a:lnTo>
                    <a:pt x="2599" y="3756"/>
                  </a:lnTo>
                  <a:lnTo>
                    <a:pt x="2571" y="3767"/>
                  </a:lnTo>
                  <a:lnTo>
                    <a:pt x="2541" y="3773"/>
                  </a:lnTo>
                  <a:lnTo>
                    <a:pt x="2511" y="3778"/>
                  </a:lnTo>
                  <a:lnTo>
                    <a:pt x="2479" y="3780"/>
                  </a:lnTo>
                  <a:close/>
                  <a:moveTo>
                    <a:pt x="4917" y="3805"/>
                  </a:moveTo>
                  <a:lnTo>
                    <a:pt x="4917" y="3805"/>
                  </a:lnTo>
                  <a:lnTo>
                    <a:pt x="4901" y="3776"/>
                  </a:lnTo>
                  <a:lnTo>
                    <a:pt x="4901" y="3776"/>
                  </a:lnTo>
                  <a:lnTo>
                    <a:pt x="4896" y="3769"/>
                  </a:lnTo>
                  <a:lnTo>
                    <a:pt x="2786" y="180"/>
                  </a:lnTo>
                  <a:lnTo>
                    <a:pt x="2786" y="180"/>
                  </a:lnTo>
                  <a:lnTo>
                    <a:pt x="2786" y="180"/>
                  </a:lnTo>
                  <a:lnTo>
                    <a:pt x="2773" y="160"/>
                  </a:lnTo>
                  <a:lnTo>
                    <a:pt x="2760" y="141"/>
                  </a:lnTo>
                  <a:lnTo>
                    <a:pt x="2746" y="123"/>
                  </a:lnTo>
                  <a:lnTo>
                    <a:pt x="2730" y="106"/>
                  </a:lnTo>
                  <a:lnTo>
                    <a:pt x="2714" y="90"/>
                  </a:lnTo>
                  <a:lnTo>
                    <a:pt x="2697" y="76"/>
                  </a:lnTo>
                  <a:lnTo>
                    <a:pt x="2678" y="62"/>
                  </a:lnTo>
                  <a:lnTo>
                    <a:pt x="2659" y="51"/>
                  </a:lnTo>
                  <a:lnTo>
                    <a:pt x="2639" y="40"/>
                  </a:lnTo>
                  <a:lnTo>
                    <a:pt x="2618" y="28"/>
                  </a:lnTo>
                  <a:lnTo>
                    <a:pt x="2596" y="21"/>
                  </a:lnTo>
                  <a:lnTo>
                    <a:pt x="2574" y="13"/>
                  </a:lnTo>
                  <a:lnTo>
                    <a:pt x="2552" y="8"/>
                  </a:lnTo>
                  <a:lnTo>
                    <a:pt x="2528" y="3"/>
                  </a:lnTo>
                  <a:lnTo>
                    <a:pt x="2503" y="2"/>
                  </a:lnTo>
                  <a:lnTo>
                    <a:pt x="2479" y="0"/>
                  </a:lnTo>
                  <a:lnTo>
                    <a:pt x="2479" y="0"/>
                  </a:lnTo>
                  <a:lnTo>
                    <a:pt x="2452" y="2"/>
                  </a:lnTo>
                  <a:lnTo>
                    <a:pt x="2424" y="5"/>
                  </a:lnTo>
                  <a:lnTo>
                    <a:pt x="2398" y="9"/>
                  </a:lnTo>
                  <a:lnTo>
                    <a:pt x="2373" y="16"/>
                  </a:lnTo>
                  <a:lnTo>
                    <a:pt x="2348" y="25"/>
                  </a:lnTo>
                  <a:lnTo>
                    <a:pt x="2324" y="36"/>
                  </a:lnTo>
                  <a:lnTo>
                    <a:pt x="2300" y="47"/>
                  </a:lnTo>
                  <a:lnTo>
                    <a:pt x="2280" y="62"/>
                  </a:lnTo>
                  <a:lnTo>
                    <a:pt x="2258" y="77"/>
                  </a:lnTo>
                  <a:lnTo>
                    <a:pt x="2239" y="93"/>
                  </a:lnTo>
                  <a:lnTo>
                    <a:pt x="2221" y="112"/>
                  </a:lnTo>
                  <a:lnTo>
                    <a:pt x="2204" y="131"/>
                  </a:lnTo>
                  <a:lnTo>
                    <a:pt x="2188" y="152"/>
                  </a:lnTo>
                  <a:lnTo>
                    <a:pt x="2174" y="174"/>
                  </a:lnTo>
                  <a:lnTo>
                    <a:pt x="2161" y="196"/>
                  </a:lnTo>
                  <a:lnTo>
                    <a:pt x="2150" y="220"/>
                  </a:lnTo>
                  <a:lnTo>
                    <a:pt x="76" y="3751"/>
                  </a:lnTo>
                  <a:lnTo>
                    <a:pt x="76" y="3751"/>
                  </a:lnTo>
                  <a:lnTo>
                    <a:pt x="58" y="3775"/>
                  </a:lnTo>
                  <a:lnTo>
                    <a:pt x="44" y="3799"/>
                  </a:lnTo>
                  <a:lnTo>
                    <a:pt x="30" y="3824"/>
                  </a:lnTo>
                  <a:lnTo>
                    <a:pt x="21" y="3851"/>
                  </a:lnTo>
                  <a:lnTo>
                    <a:pt x="11" y="3879"/>
                  </a:lnTo>
                  <a:lnTo>
                    <a:pt x="5" y="3908"/>
                  </a:lnTo>
                  <a:lnTo>
                    <a:pt x="2" y="3938"/>
                  </a:lnTo>
                  <a:lnTo>
                    <a:pt x="0" y="3968"/>
                  </a:lnTo>
                  <a:lnTo>
                    <a:pt x="0" y="3968"/>
                  </a:lnTo>
                  <a:lnTo>
                    <a:pt x="2" y="4004"/>
                  </a:lnTo>
                  <a:lnTo>
                    <a:pt x="6" y="4039"/>
                  </a:lnTo>
                  <a:lnTo>
                    <a:pt x="16" y="4072"/>
                  </a:lnTo>
                  <a:lnTo>
                    <a:pt x="27" y="4105"/>
                  </a:lnTo>
                  <a:lnTo>
                    <a:pt x="43" y="4135"/>
                  </a:lnTo>
                  <a:lnTo>
                    <a:pt x="60" y="4165"/>
                  </a:lnTo>
                  <a:lnTo>
                    <a:pt x="81" y="4192"/>
                  </a:lnTo>
                  <a:lnTo>
                    <a:pt x="103" y="4217"/>
                  </a:lnTo>
                  <a:lnTo>
                    <a:pt x="128" y="4239"/>
                  </a:lnTo>
                  <a:lnTo>
                    <a:pt x="156" y="4260"/>
                  </a:lnTo>
                  <a:lnTo>
                    <a:pt x="185" y="4277"/>
                  </a:lnTo>
                  <a:lnTo>
                    <a:pt x="216" y="4293"/>
                  </a:lnTo>
                  <a:lnTo>
                    <a:pt x="248" y="4304"/>
                  </a:lnTo>
                  <a:lnTo>
                    <a:pt x="283" y="4314"/>
                  </a:lnTo>
                  <a:lnTo>
                    <a:pt x="318" y="4318"/>
                  </a:lnTo>
                  <a:lnTo>
                    <a:pt x="354" y="4320"/>
                  </a:lnTo>
                  <a:lnTo>
                    <a:pt x="4604" y="4320"/>
                  </a:lnTo>
                  <a:lnTo>
                    <a:pt x="4604" y="4320"/>
                  </a:lnTo>
                  <a:lnTo>
                    <a:pt x="4640" y="4318"/>
                  </a:lnTo>
                  <a:lnTo>
                    <a:pt x="4675" y="4314"/>
                  </a:lnTo>
                  <a:lnTo>
                    <a:pt x="4710" y="4304"/>
                  </a:lnTo>
                  <a:lnTo>
                    <a:pt x="4742" y="4293"/>
                  </a:lnTo>
                  <a:lnTo>
                    <a:pt x="4773" y="4277"/>
                  </a:lnTo>
                  <a:lnTo>
                    <a:pt x="4802" y="4260"/>
                  </a:lnTo>
                  <a:lnTo>
                    <a:pt x="4828" y="4239"/>
                  </a:lnTo>
                  <a:lnTo>
                    <a:pt x="4854" y="4217"/>
                  </a:lnTo>
                  <a:lnTo>
                    <a:pt x="4877" y="4192"/>
                  </a:lnTo>
                  <a:lnTo>
                    <a:pt x="4898" y="4165"/>
                  </a:lnTo>
                  <a:lnTo>
                    <a:pt x="4915" y="4135"/>
                  </a:lnTo>
                  <a:lnTo>
                    <a:pt x="4931" y="4105"/>
                  </a:lnTo>
                  <a:lnTo>
                    <a:pt x="4942" y="4072"/>
                  </a:lnTo>
                  <a:lnTo>
                    <a:pt x="4952" y="4039"/>
                  </a:lnTo>
                  <a:lnTo>
                    <a:pt x="4956" y="4004"/>
                  </a:lnTo>
                  <a:lnTo>
                    <a:pt x="4958" y="3968"/>
                  </a:lnTo>
                  <a:lnTo>
                    <a:pt x="4958" y="3968"/>
                  </a:lnTo>
                  <a:lnTo>
                    <a:pt x="4958" y="3946"/>
                  </a:lnTo>
                  <a:lnTo>
                    <a:pt x="4955" y="3923"/>
                  </a:lnTo>
                  <a:lnTo>
                    <a:pt x="4952" y="3903"/>
                  </a:lnTo>
                  <a:lnTo>
                    <a:pt x="4947" y="3882"/>
                  </a:lnTo>
                  <a:lnTo>
                    <a:pt x="4941" y="3862"/>
                  </a:lnTo>
                  <a:lnTo>
                    <a:pt x="4934" y="3843"/>
                  </a:lnTo>
                  <a:lnTo>
                    <a:pt x="4926" y="3824"/>
                  </a:lnTo>
                  <a:lnTo>
                    <a:pt x="4917" y="3805"/>
                  </a:lnTo>
                  <a:close/>
                </a:path>
              </a:pathLst>
            </a:custGeom>
            <a:solidFill>
              <a:srgbClr val="FFFFFF"/>
            </a:solidFill>
            <a:ln>
              <a:noFill/>
            </a:ln>
          </p:spPr>
          <p:txBody>
            <a:bodyPr vert="horz" wrap="square" lIns="68544" tIns="34272" rIns="68544" bIns="34272"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grpSp>
      <p:sp>
        <p:nvSpPr>
          <p:cNvPr id="74" name="Rounded Rectangle 191"/>
          <p:cNvSpPr/>
          <p:nvPr/>
        </p:nvSpPr>
        <p:spPr>
          <a:xfrm>
            <a:off x="6372479" y="4226548"/>
            <a:ext cx="700674" cy="274178"/>
          </a:xfrm>
          <a:prstGeom prst="rect">
            <a:avLst/>
          </a:prstGeom>
          <a:noFill/>
          <a:ln w="25400" cap="flat" cmpd="sng" algn="ctr">
            <a:noFill/>
            <a:prstDash val="solid"/>
          </a:ln>
          <a:effectLst/>
        </p:spPr>
        <p:txBody>
          <a:bodyPr lIns="68577" tIns="34289" rIns="68577" bIns="34289" rtlCol="0" anchor="ctr"/>
          <a:lstStyle/>
          <a:p>
            <a:pPr defTabSz="685243" fontAlgn="auto">
              <a:spcBef>
                <a:spcPts val="0"/>
              </a:spcBef>
              <a:spcAft>
                <a:spcPts val="0"/>
              </a:spcAft>
              <a:defRPr/>
            </a:pPr>
            <a:r>
              <a:rPr lang="en-US" sz="600" kern="0" dirty="0">
                <a:solidFill>
                  <a:srgbClr val="FFFFFF">
                    <a:lumMod val="50000"/>
                  </a:srgbClr>
                </a:solidFill>
                <a:latin typeface="Arial"/>
                <a:cs typeface="+mn-cs"/>
              </a:rPr>
              <a:t>Threat Alerts</a:t>
            </a:r>
          </a:p>
        </p:txBody>
      </p:sp>
      <p:sp>
        <p:nvSpPr>
          <p:cNvPr id="77" name="Rounded Rectangle 191"/>
          <p:cNvSpPr/>
          <p:nvPr/>
        </p:nvSpPr>
        <p:spPr>
          <a:xfrm>
            <a:off x="5575602" y="3026704"/>
            <a:ext cx="1135894" cy="322856"/>
          </a:xfrm>
          <a:prstGeom prst="rect">
            <a:avLst/>
          </a:prstGeom>
          <a:noFill/>
          <a:ln w="25400" cap="flat" cmpd="sng" algn="ctr">
            <a:noFill/>
            <a:prstDash val="solid"/>
          </a:ln>
          <a:effectLst/>
        </p:spPr>
        <p:txBody>
          <a:bodyPr lIns="68577" tIns="34289" rIns="68577" bIns="34289" rtlCol="0" anchor="ctr"/>
          <a:lstStyle/>
          <a:p>
            <a:pPr defTabSz="685243">
              <a:defRPr/>
            </a:pPr>
            <a:r>
              <a:rPr lang="ja-JP" altLang="en-US" sz="900" kern="0" dirty="0" smtClean="0">
                <a:solidFill>
                  <a:srgbClr val="676767"/>
                </a:solidFill>
                <a:latin typeface="Arial"/>
                <a:cs typeface="+mn-cs"/>
              </a:rPr>
              <a:t>インシデント</a:t>
            </a:r>
            <a:endParaRPr lang="en-US" altLang="ja-JP" sz="900" kern="0" dirty="0" smtClean="0">
              <a:solidFill>
                <a:srgbClr val="676767"/>
              </a:solidFill>
              <a:latin typeface="Arial"/>
              <a:cs typeface="+mn-cs"/>
            </a:endParaRPr>
          </a:p>
          <a:p>
            <a:pPr defTabSz="685243">
              <a:defRPr/>
            </a:pPr>
            <a:r>
              <a:rPr lang="ja-JP" altLang="en-US" sz="900" kern="0" dirty="0" smtClean="0">
                <a:solidFill>
                  <a:srgbClr val="676767"/>
                </a:solidFill>
                <a:latin typeface="Arial"/>
              </a:rPr>
              <a:t>レスポンス</a:t>
            </a:r>
            <a:endParaRPr lang="en-US" sz="900" kern="0" dirty="0">
              <a:solidFill>
                <a:srgbClr val="676767"/>
              </a:solidFill>
              <a:latin typeface="Arial"/>
              <a:cs typeface="+mn-cs"/>
            </a:endParaRPr>
          </a:p>
        </p:txBody>
      </p:sp>
      <p:grpSp>
        <p:nvGrpSpPr>
          <p:cNvPr id="78" name="Group 77"/>
          <p:cNvGrpSpPr/>
          <p:nvPr/>
        </p:nvGrpSpPr>
        <p:grpSpPr>
          <a:xfrm>
            <a:off x="6147373" y="3512605"/>
            <a:ext cx="722348" cy="685500"/>
            <a:chOff x="8620837" y="4737377"/>
            <a:chExt cx="963130" cy="914000"/>
          </a:xfrm>
          <a:solidFill>
            <a:schemeClr val="accent3"/>
          </a:solidFill>
        </p:grpSpPr>
        <p:sp>
          <p:nvSpPr>
            <p:cNvPr id="79" name="Freeform 78"/>
            <p:cNvSpPr/>
            <p:nvPr/>
          </p:nvSpPr>
          <p:spPr>
            <a:xfrm>
              <a:off x="8620837" y="4926938"/>
              <a:ext cx="483791" cy="456959"/>
            </a:xfrm>
            <a:custGeom>
              <a:avLst/>
              <a:gdLst>
                <a:gd name="connsiteX0" fmla="*/ 1090612 w 1147085"/>
                <a:gd name="connsiteY0" fmla="*/ 0 h 1083469"/>
                <a:gd name="connsiteX1" fmla="*/ 1147085 w 1147085"/>
                <a:gd name="connsiteY1" fmla="*/ 460567 h 1083469"/>
                <a:gd name="connsiteX2" fmla="*/ 1078295 w 1147085"/>
                <a:gd name="connsiteY2" fmla="*/ 504743 h 1083469"/>
                <a:gd name="connsiteX3" fmla="*/ 1025237 w 1147085"/>
                <a:gd name="connsiteY3" fmla="*/ 72025 h 1083469"/>
                <a:gd name="connsiteX4" fmla="*/ 79622 w 1147085"/>
                <a:gd name="connsiteY4" fmla="*/ 171129 h 1083469"/>
                <a:gd name="connsiteX5" fmla="*/ 186985 w 1147085"/>
                <a:gd name="connsiteY5" fmla="*/ 990798 h 1083469"/>
                <a:gd name="connsiteX6" fmla="*/ 186985 w 1147085"/>
                <a:gd name="connsiteY6" fmla="*/ 1011445 h 1083469"/>
                <a:gd name="connsiteX7" fmla="*/ 977729 w 1147085"/>
                <a:gd name="connsiteY7" fmla="*/ 857154 h 1083469"/>
                <a:gd name="connsiteX8" fmla="*/ 977729 w 1147085"/>
                <a:gd name="connsiteY8" fmla="*/ 916854 h 1083469"/>
                <a:gd name="connsiteX9" fmla="*/ 123825 w 1147085"/>
                <a:gd name="connsiteY9" fmla="*/ 1083469 h 1083469"/>
                <a:gd name="connsiteX10" fmla="*/ 0 w 1147085"/>
                <a:gd name="connsiteY10" fmla="*/ 114300 h 1083469"/>
                <a:gd name="connsiteX11" fmla="*/ 1090612 w 1147085"/>
                <a:gd name="connsiteY11" fmla="*/ 0 h 1083469"/>
                <a:gd name="connsiteX0" fmla="*/ 1090612 w 1147085"/>
                <a:gd name="connsiteY0" fmla="*/ 0 h 1083469"/>
                <a:gd name="connsiteX1" fmla="*/ 1147085 w 1147085"/>
                <a:gd name="connsiteY1" fmla="*/ 460567 h 1083469"/>
                <a:gd name="connsiteX2" fmla="*/ 1078295 w 1147085"/>
                <a:gd name="connsiteY2" fmla="*/ 504743 h 1083469"/>
                <a:gd name="connsiteX3" fmla="*/ 1025237 w 1147085"/>
                <a:gd name="connsiteY3" fmla="*/ 72025 h 1083469"/>
                <a:gd name="connsiteX4" fmla="*/ 79622 w 1147085"/>
                <a:gd name="connsiteY4" fmla="*/ 171129 h 1083469"/>
                <a:gd name="connsiteX5" fmla="*/ 186985 w 1147085"/>
                <a:gd name="connsiteY5" fmla="*/ 1011445 h 1083469"/>
                <a:gd name="connsiteX6" fmla="*/ 977729 w 1147085"/>
                <a:gd name="connsiteY6" fmla="*/ 857154 h 1083469"/>
                <a:gd name="connsiteX7" fmla="*/ 977729 w 1147085"/>
                <a:gd name="connsiteY7" fmla="*/ 916854 h 1083469"/>
                <a:gd name="connsiteX8" fmla="*/ 123825 w 1147085"/>
                <a:gd name="connsiteY8" fmla="*/ 1083469 h 1083469"/>
                <a:gd name="connsiteX9" fmla="*/ 0 w 1147085"/>
                <a:gd name="connsiteY9" fmla="*/ 114300 h 1083469"/>
                <a:gd name="connsiteX10" fmla="*/ 1090612 w 1147085"/>
                <a:gd name="connsiteY10" fmla="*/ 0 h 108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085" h="1083469">
                  <a:moveTo>
                    <a:pt x="1090612" y="0"/>
                  </a:moveTo>
                  <a:lnTo>
                    <a:pt x="1147085" y="460567"/>
                  </a:lnTo>
                  <a:cubicBezTo>
                    <a:pt x="1121629" y="471368"/>
                    <a:pt x="1098257" y="486098"/>
                    <a:pt x="1078295" y="504743"/>
                  </a:cubicBezTo>
                  <a:lnTo>
                    <a:pt x="1025237" y="72025"/>
                  </a:lnTo>
                  <a:lnTo>
                    <a:pt x="79622" y="171129"/>
                  </a:lnTo>
                  <a:lnTo>
                    <a:pt x="186985" y="1011445"/>
                  </a:lnTo>
                  <a:lnTo>
                    <a:pt x="977729" y="857154"/>
                  </a:lnTo>
                  <a:lnTo>
                    <a:pt x="977729" y="916854"/>
                  </a:lnTo>
                  <a:lnTo>
                    <a:pt x="123825" y="1083469"/>
                  </a:lnTo>
                  <a:lnTo>
                    <a:pt x="0" y="114300"/>
                  </a:lnTo>
                  <a:lnTo>
                    <a:pt x="1090612" y="0"/>
                  </a:lnTo>
                  <a:close/>
                </a:path>
              </a:pathLst>
            </a:custGeom>
            <a:grpFill/>
            <a:ln w="9525" cap="flat" cmpd="sng" algn="ctr">
              <a:noFill/>
              <a:prstDash val="solid"/>
              <a:headEnd type="none" w="med" len="med"/>
              <a:tailEnd type="none" w="med" len="med"/>
            </a:ln>
            <a:effectLst/>
          </p:spPr>
          <p:txBody>
            <a:bodyPr vert="horz" wrap="square" lIns="68577" tIns="34289" rIns="68577" bIns="34289" numCol="1" rtlCol="0" anchor="ctr" anchorCtr="0" compatLnSpc="1">
              <a:prstTxWarp prst="textNoShape">
                <a:avLst/>
              </a:prstTxWarp>
            </a:bodyPr>
            <a:lstStyle/>
            <a:p>
              <a:pPr algn="ctr" defTabSz="685506">
                <a:defRPr/>
              </a:pPr>
              <a:endParaRPr lang="en-US" sz="1725" kern="0" dirty="0">
                <a:gradFill>
                  <a:gsLst>
                    <a:gs pos="0">
                      <a:srgbClr val="FFFFFF"/>
                    </a:gs>
                    <a:gs pos="100000">
                      <a:srgbClr val="FFFFFF"/>
                    </a:gs>
                  </a:gsLst>
                  <a:lin ang="5400000" scaled="0"/>
                </a:gradFill>
                <a:latin typeface="Arial"/>
                <a:cs typeface="+mn-cs"/>
              </a:endParaRPr>
            </a:p>
          </p:txBody>
        </p:sp>
        <p:sp>
          <p:nvSpPr>
            <p:cNvPr id="80" name="Oval 23"/>
            <p:cNvSpPr/>
            <p:nvPr/>
          </p:nvSpPr>
          <p:spPr bwMode="auto">
            <a:xfrm>
              <a:off x="8682462" y="5343649"/>
              <a:ext cx="350737" cy="217339"/>
            </a:xfrm>
            <a:custGeom>
              <a:avLst/>
              <a:gdLst/>
              <a:ahLst/>
              <a:cxnLst/>
              <a:rect l="l" t="t" r="r" b="b"/>
              <a:pathLst>
                <a:path w="831613" h="515322">
                  <a:moveTo>
                    <a:pt x="656506" y="0"/>
                  </a:moveTo>
                  <a:cubicBezTo>
                    <a:pt x="722980" y="12459"/>
                    <a:pt x="782484" y="33487"/>
                    <a:pt x="831613" y="60220"/>
                  </a:cubicBezTo>
                  <a:lnTo>
                    <a:pt x="831613" y="156807"/>
                  </a:lnTo>
                  <a:lnTo>
                    <a:pt x="790343" y="156807"/>
                  </a:lnTo>
                  <a:cubicBezTo>
                    <a:pt x="689578" y="156807"/>
                    <a:pt x="607892" y="247187"/>
                    <a:pt x="607892" y="358678"/>
                  </a:cubicBezTo>
                  <a:cubicBezTo>
                    <a:pt x="607892" y="412735"/>
                    <a:pt x="627095" y="461830"/>
                    <a:pt x="658968" y="497546"/>
                  </a:cubicBezTo>
                  <a:cubicBezTo>
                    <a:pt x="605816" y="509342"/>
                    <a:pt x="548050" y="515322"/>
                    <a:pt x="487726" y="515322"/>
                  </a:cubicBezTo>
                  <a:cubicBezTo>
                    <a:pt x="218362" y="515322"/>
                    <a:pt x="0" y="396081"/>
                    <a:pt x="0" y="248990"/>
                  </a:cubicBezTo>
                  <a:cubicBezTo>
                    <a:pt x="0" y="198934"/>
                    <a:pt x="25288" y="152104"/>
                    <a:pt x="70263" y="113194"/>
                  </a:cubicBezTo>
                  <a:close/>
                </a:path>
              </a:pathLst>
            </a:custGeom>
            <a:grpFill/>
            <a:ln w="9525" cap="flat" cmpd="sng" algn="ctr">
              <a:noFill/>
              <a:prstDash val="solid"/>
              <a:headEnd type="none" w="med" len="med"/>
              <a:tailEnd type="none" w="med" len="med"/>
            </a:ln>
            <a:effectLst/>
          </p:spPr>
          <p:txBody>
            <a:bodyPr vert="horz" wrap="square" lIns="68577" tIns="34289" rIns="68577" bIns="34289" numCol="1" rtlCol="0" anchor="ctr" anchorCtr="0" compatLnSpc="1">
              <a:prstTxWarp prst="textNoShape">
                <a:avLst/>
              </a:prstTxWarp>
            </a:bodyPr>
            <a:lstStyle/>
            <a:p>
              <a:pPr algn="ctr" defTabSz="685506">
                <a:defRPr/>
              </a:pPr>
              <a:endParaRPr lang="en-US" sz="1725" kern="0" dirty="0">
                <a:gradFill>
                  <a:gsLst>
                    <a:gs pos="0">
                      <a:srgbClr val="FFFFFF"/>
                    </a:gs>
                    <a:gs pos="100000">
                      <a:srgbClr val="FFFFFF"/>
                    </a:gs>
                  </a:gsLst>
                  <a:lin ang="5400000" scaled="0"/>
                </a:gradFill>
                <a:latin typeface="Arial"/>
                <a:cs typeface="+mn-cs"/>
              </a:endParaRPr>
            </a:p>
          </p:txBody>
        </p:sp>
        <p:sp>
          <p:nvSpPr>
            <p:cNvPr id="81" name="Rounded Rectangle 13"/>
            <p:cNvSpPr/>
            <p:nvPr/>
          </p:nvSpPr>
          <p:spPr bwMode="auto">
            <a:xfrm>
              <a:off x="8958619" y="5127800"/>
              <a:ext cx="580133" cy="523577"/>
            </a:xfrm>
            <a:custGeom>
              <a:avLst/>
              <a:gdLst/>
              <a:ahLst/>
              <a:cxnLst/>
              <a:rect l="l" t="t" r="r" b="b"/>
              <a:pathLst>
                <a:path w="1375518" h="1241425">
                  <a:moveTo>
                    <a:pt x="880211" y="0"/>
                  </a:moveTo>
                  <a:lnTo>
                    <a:pt x="1125002" y="0"/>
                  </a:lnTo>
                  <a:cubicBezTo>
                    <a:pt x="1202113" y="0"/>
                    <a:pt x="1271265" y="34077"/>
                    <a:pt x="1317403" y="88704"/>
                  </a:cubicBezTo>
                  <a:cubicBezTo>
                    <a:pt x="1244331" y="103169"/>
                    <a:pt x="1190628" y="168346"/>
                    <a:pt x="1190628" y="246066"/>
                  </a:cubicBezTo>
                  <a:lnTo>
                    <a:pt x="1190628" y="708029"/>
                  </a:lnTo>
                  <a:lnTo>
                    <a:pt x="929175" y="708029"/>
                  </a:lnTo>
                  <a:lnTo>
                    <a:pt x="803618" y="172438"/>
                  </a:lnTo>
                  <a:close/>
                  <a:moveTo>
                    <a:pt x="481554" y="0"/>
                  </a:moveTo>
                  <a:lnTo>
                    <a:pt x="726347" y="0"/>
                  </a:lnTo>
                  <a:lnTo>
                    <a:pt x="802940" y="172436"/>
                  </a:lnTo>
                  <a:lnTo>
                    <a:pt x="674361" y="720915"/>
                  </a:lnTo>
                  <a:cubicBezTo>
                    <a:pt x="614856" y="745801"/>
                    <a:pt x="573090" y="804586"/>
                    <a:pt x="573090" y="873128"/>
                  </a:cubicBezTo>
                  <a:cubicBezTo>
                    <a:pt x="573090" y="964310"/>
                    <a:pt x="647007" y="1038227"/>
                    <a:pt x="738189" y="1038227"/>
                  </a:cubicBezTo>
                  <a:lnTo>
                    <a:pt x="1375518" y="1038227"/>
                  </a:lnTo>
                  <a:cubicBezTo>
                    <a:pt x="1351252" y="1154299"/>
                    <a:pt x="1248302" y="1241425"/>
                    <a:pt x="1125002" y="1241425"/>
                  </a:cubicBezTo>
                  <a:lnTo>
                    <a:pt x="481554" y="1241425"/>
                  </a:lnTo>
                  <a:cubicBezTo>
                    <a:pt x="358254" y="1241425"/>
                    <a:pt x="255302" y="1154298"/>
                    <a:pt x="231037" y="1038224"/>
                  </a:cubicBezTo>
                  <a:lnTo>
                    <a:pt x="165099" y="1038224"/>
                  </a:lnTo>
                  <a:cubicBezTo>
                    <a:pt x="73917" y="1038224"/>
                    <a:pt x="0" y="964307"/>
                    <a:pt x="0" y="873125"/>
                  </a:cubicBezTo>
                  <a:cubicBezTo>
                    <a:pt x="0" y="781943"/>
                    <a:pt x="73917" y="708026"/>
                    <a:pt x="165099" y="708026"/>
                  </a:cubicBezTo>
                  <a:lnTo>
                    <a:pt x="225428" y="708026"/>
                  </a:lnTo>
                  <a:lnTo>
                    <a:pt x="225428" y="256126"/>
                  </a:lnTo>
                  <a:cubicBezTo>
                    <a:pt x="225428" y="114672"/>
                    <a:pt x="340100" y="0"/>
                    <a:pt x="481554" y="0"/>
                  </a:cubicBezTo>
                  <a:close/>
                </a:path>
              </a:pathLst>
            </a:custGeom>
            <a:grpFill/>
            <a:ln w="9525" cap="flat" cmpd="sng" algn="ctr">
              <a:noFill/>
              <a:prstDash val="solid"/>
              <a:headEnd type="none" w="med" len="med"/>
              <a:tailEnd type="none" w="med" len="med"/>
            </a:ln>
            <a:effectLst/>
          </p:spPr>
          <p:txBody>
            <a:bodyPr vert="horz" wrap="square" lIns="68577" tIns="34289" rIns="68577" bIns="34289" numCol="1" rtlCol="0" anchor="ctr" anchorCtr="0" compatLnSpc="1">
              <a:prstTxWarp prst="textNoShape">
                <a:avLst/>
              </a:prstTxWarp>
            </a:bodyPr>
            <a:lstStyle/>
            <a:p>
              <a:pPr algn="ctr" defTabSz="685506">
                <a:defRPr/>
              </a:pPr>
              <a:endParaRPr lang="en-US" sz="1725" kern="0" dirty="0">
                <a:gradFill>
                  <a:gsLst>
                    <a:gs pos="0">
                      <a:srgbClr val="FFFFFF"/>
                    </a:gs>
                    <a:gs pos="100000">
                      <a:srgbClr val="FFFFFF"/>
                    </a:gs>
                  </a:gsLst>
                  <a:lin ang="5400000" scaled="0"/>
                </a:gradFill>
                <a:latin typeface="Arial"/>
                <a:cs typeface="+mn-cs"/>
              </a:endParaRPr>
            </a:p>
          </p:txBody>
        </p:sp>
        <p:sp>
          <p:nvSpPr>
            <p:cNvPr id="82" name="Oval 81"/>
            <p:cNvSpPr/>
            <p:nvPr/>
          </p:nvSpPr>
          <p:spPr bwMode="auto">
            <a:xfrm>
              <a:off x="9126001" y="4737377"/>
              <a:ext cx="352179" cy="352176"/>
            </a:xfrm>
            <a:prstGeom prst="ellipse">
              <a:avLst/>
            </a:prstGeom>
            <a:grpFill/>
            <a:ln w="9525" cap="flat" cmpd="sng" algn="ctr">
              <a:noFill/>
              <a:prstDash val="solid"/>
              <a:headEnd type="none" w="med" len="med"/>
              <a:tailEnd type="none" w="med" len="med"/>
            </a:ln>
            <a:effectLst/>
          </p:spPr>
          <p:txBody>
            <a:bodyPr vert="horz" wrap="square" lIns="68577" tIns="34289" rIns="68577" bIns="34289" numCol="1" rtlCol="0" anchor="ctr" anchorCtr="0" compatLnSpc="1">
              <a:prstTxWarp prst="textNoShape">
                <a:avLst/>
              </a:prstTxWarp>
            </a:bodyPr>
            <a:lstStyle/>
            <a:p>
              <a:pPr algn="ctr" defTabSz="685506">
                <a:defRPr/>
              </a:pPr>
              <a:endParaRPr lang="en-US" sz="1725" kern="0" dirty="0">
                <a:gradFill>
                  <a:gsLst>
                    <a:gs pos="0">
                      <a:srgbClr val="FFFFFF"/>
                    </a:gs>
                    <a:gs pos="100000">
                      <a:srgbClr val="FFFFFF"/>
                    </a:gs>
                  </a:gsLst>
                  <a:lin ang="5400000" scaled="0"/>
                </a:gradFill>
                <a:latin typeface="Arial"/>
                <a:cs typeface="+mn-cs"/>
              </a:endParaRPr>
            </a:p>
          </p:txBody>
        </p:sp>
        <p:sp>
          <p:nvSpPr>
            <p:cNvPr id="83" name="Rounded Rectangle 14"/>
            <p:cNvSpPr/>
            <p:nvPr/>
          </p:nvSpPr>
          <p:spPr bwMode="auto">
            <a:xfrm>
              <a:off x="9217059" y="5180021"/>
              <a:ext cx="366908" cy="368915"/>
            </a:xfrm>
            <a:custGeom>
              <a:avLst/>
              <a:gdLst>
                <a:gd name="connsiteX0" fmla="*/ 744540 w 869954"/>
                <a:gd name="connsiteY0" fmla="*/ 0 h 874713"/>
                <a:gd name="connsiteX1" fmla="*/ 869954 w 869954"/>
                <a:gd name="connsiteY1" fmla="*/ 125414 h 874713"/>
                <a:gd name="connsiteX2" fmla="*/ 869953 w 869954"/>
                <a:gd name="connsiteY2" fmla="*/ 706437 h 874713"/>
                <a:gd name="connsiteX3" fmla="*/ 869952 w 869954"/>
                <a:gd name="connsiteY3" fmla="*/ 749299 h 874713"/>
                <a:gd name="connsiteX4" fmla="*/ 744538 w 869954"/>
                <a:gd name="connsiteY4" fmla="*/ 874713 h 874713"/>
                <a:gd name="connsiteX5" fmla="*/ 125414 w 869954"/>
                <a:gd name="connsiteY5" fmla="*/ 874712 h 874713"/>
                <a:gd name="connsiteX6" fmla="*/ 0 w 869954"/>
                <a:gd name="connsiteY6" fmla="*/ 749298 h 874713"/>
                <a:gd name="connsiteX7" fmla="*/ 1 w 869954"/>
                <a:gd name="connsiteY7" fmla="*/ 749299 h 874713"/>
                <a:gd name="connsiteX8" fmla="*/ 125415 w 869954"/>
                <a:gd name="connsiteY8" fmla="*/ 623885 h 874713"/>
                <a:gd name="connsiteX9" fmla="*/ 619126 w 869954"/>
                <a:gd name="connsiteY9" fmla="*/ 623885 h 874713"/>
                <a:gd name="connsiteX10" fmla="*/ 619126 w 869954"/>
                <a:gd name="connsiteY10" fmla="*/ 125414 h 874713"/>
                <a:gd name="connsiteX11" fmla="*/ 744540 w 869954"/>
                <a:gd name="connsiteY11" fmla="*/ 0 h 87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9954" h="874713">
                  <a:moveTo>
                    <a:pt x="744540" y="0"/>
                  </a:moveTo>
                  <a:cubicBezTo>
                    <a:pt x="813804" y="0"/>
                    <a:pt x="869954" y="56150"/>
                    <a:pt x="869954" y="125414"/>
                  </a:cubicBezTo>
                  <a:cubicBezTo>
                    <a:pt x="869954" y="319088"/>
                    <a:pt x="869953" y="512763"/>
                    <a:pt x="869953" y="706437"/>
                  </a:cubicBezTo>
                  <a:cubicBezTo>
                    <a:pt x="869953" y="720724"/>
                    <a:pt x="869952" y="735012"/>
                    <a:pt x="869952" y="749299"/>
                  </a:cubicBezTo>
                  <a:cubicBezTo>
                    <a:pt x="869952" y="818563"/>
                    <a:pt x="813802" y="874713"/>
                    <a:pt x="744538" y="874713"/>
                  </a:cubicBezTo>
                  <a:lnTo>
                    <a:pt x="125414" y="874712"/>
                  </a:lnTo>
                  <a:cubicBezTo>
                    <a:pt x="56150" y="874712"/>
                    <a:pt x="0" y="818562"/>
                    <a:pt x="0" y="749298"/>
                  </a:cubicBezTo>
                  <a:lnTo>
                    <a:pt x="1" y="749299"/>
                  </a:lnTo>
                  <a:cubicBezTo>
                    <a:pt x="1" y="680035"/>
                    <a:pt x="56151" y="623885"/>
                    <a:pt x="125415" y="623885"/>
                  </a:cubicBezTo>
                  <a:lnTo>
                    <a:pt x="619126" y="623885"/>
                  </a:lnTo>
                  <a:lnTo>
                    <a:pt x="619126" y="125414"/>
                  </a:lnTo>
                  <a:cubicBezTo>
                    <a:pt x="619126" y="56150"/>
                    <a:pt x="675276" y="0"/>
                    <a:pt x="744540" y="0"/>
                  </a:cubicBezTo>
                  <a:close/>
                </a:path>
              </a:pathLst>
            </a:custGeom>
            <a:grpFill/>
            <a:ln w="9525" cap="flat" cmpd="sng" algn="ctr">
              <a:noFill/>
              <a:prstDash val="solid"/>
              <a:headEnd type="none" w="med" len="med"/>
              <a:tailEnd type="none" w="med" len="med"/>
            </a:ln>
            <a:effectLst/>
          </p:spPr>
          <p:txBody>
            <a:bodyPr vert="horz" wrap="square" lIns="68577" tIns="34289" rIns="68577" bIns="34289" numCol="1" rtlCol="0" anchor="ctr" anchorCtr="0" compatLnSpc="1">
              <a:prstTxWarp prst="textNoShape">
                <a:avLst/>
              </a:prstTxWarp>
            </a:bodyPr>
            <a:lstStyle/>
            <a:p>
              <a:pPr algn="ctr" defTabSz="685506">
                <a:defRPr/>
              </a:pPr>
              <a:endParaRPr lang="en-US" sz="1725" kern="0" dirty="0">
                <a:gradFill>
                  <a:gsLst>
                    <a:gs pos="0">
                      <a:srgbClr val="FFFFFF"/>
                    </a:gs>
                    <a:gs pos="100000">
                      <a:srgbClr val="FFFFFF"/>
                    </a:gs>
                  </a:gsLst>
                  <a:lin ang="5400000" scaled="0"/>
                </a:gradFill>
                <a:latin typeface="Arial"/>
                <a:cs typeface="+mn-cs"/>
              </a:endParaRPr>
            </a:p>
          </p:txBody>
        </p:sp>
      </p:grpSp>
      <p:sp>
        <p:nvSpPr>
          <p:cNvPr id="84" name="Rectangle 83"/>
          <p:cNvSpPr/>
          <p:nvPr/>
        </p:nvSpPr>
        <p:spPr bwMode="auto">
          <a:xfrm>
            <a:off x="5023322" y="2983669"/>
            <a:ext cx="483336" cy="483336"/>
          </a:xfrm>
          <a:prstGeom prst="rect">
            <a:avLst/>
          </a:prstGeom>
          <a:solidFill>
            <a:schemeClr val="accent5"/>
          </a:solidFill>
          <a:ln w="9525" cap="flat" cmpd="sng" algn="ctr">
            <a:noFill/>
            <a:prstDash val="solid"/>
            <a:headEnd type="none" w="med" len="med"/>
            <a:tailEnd type="none" w="med" len="med"/>
          </a:ln>
          <a:effectLst/>
        </p:spPr>
        <p:txBody>
          <a:bodyPr rot="0" spcFirstLastPara="0" vertOverflow="overflow" horzOverflow="overflow" vert="horz" wrap="square" lIns="68541" tIns="34271" rIns="68541" bIns="34271" numCol="1" spcCol="0" rtlCol="0" fromWordArt="0" anchor="b" anchorCtr="0" forceAA="0" compatLnSpc="1">
            <a:prstTxWarp prst="textNoShape">
              <a:avLst/>
            </a:prstTxWarp>
            <a:noAutofit/>
          </a:bodyPr>
          <a:lstStyle/>
          <a:p>
            <a:pPr algn="ctr" defTabSz="685095">
              <a:defRPr/>
            </a:pPr>
            <a:r>
              <a:rPr lang="en-US" sz="825" kern="0" spc="-75" dirty="0">
                <a:ln w="3175">
                  <a:noFill/>
                </a:ln>
                <a:solidFill>
                  <a:srgbClr val="FFFFFF"/>
                </a:solidFill>
                <a:latin typeface="Arial"/>
                <a:cs typeface="Arial" charset="0"/>
              </a:rPr>
              <a:t>HQ</a:t>
            </a:r>
          </a:p>
        </p:txBody>
      </p:sp>
      <p:sp>
        <p:nvSpPr>
          <p:cNvPr id="85" name="Freeform 263"/>
          <p:cNvSpPr>
            <a:spLocks/>
          </p:cNvSpPr>
          <p:nvPr/>
        </p:nvSpPr>
        <p:spPr bwMode="auto">
          <a:xfrm>
            <a:off x="5131788" y="3013612"/>
            <a:ext cx="266411" cy="271436"/>
          </a:xfrm>
          <a:custGeom>
            <a:avLst/>
            <a:gdLst>
              <a:gd name="T0" fmla="*/ 35 w 425"/>
              <a:gd name="T1" fmla="*/ 392 h 431"/>
              <a:gd name="T2" fmla="*/ 35 w 425"/>
              <a:gd name="T3" fmla="*/ 127 h 431"/>
              <a:gd name="T4" fmla="*/ 213 w 425"/>
              <a:gd name="T5" fmla="*/ 0 h 431"/>
              <a:gd name="T6" fmla="*/ 391 w 425"/>
              <a:gd name="T7" fmla="*/ 127 h 431"/>
              <a:gd name="T8" fmla="*/ 391 w 425"/>
              <a:gd name="T9" fmla="*/ 162 h 431"/>
              <a:gd name="T10" fmla="*/ 213 w 425"/>
              <a:gd name="T11" fmla="*/ 59 h 431"/>
              <a:gd name="T12" fmla="*/ 213 w 425"/>
              <a:gd name="T13" fmla="*/ 96 h 431"/>
              <a:gd name="T14" fmla="*/ 391 w 425"/>
              <a:gd name="T15" fmla="*/ 191 h 431"/>
              <a:gd name="T16" fmla="*/ 391 w 425"/>
              <a:gd name="T17" fmla="*/ 230 h 431"/>
              <a:gd name="T18" fmla="*/ 213 w 425"/>
              <a:gd name="T19" fmla="*/ 160 h 431"/>
              <a:gd name="T20" fmla="*/ 213 w 425"/>
              <a:gd name="T21" fmla="*/ 194 h 431"/>
              <a:gd name="T22" fmla="*/ 391 w 425"/>
              <a:gd name="T23" fmla="*/ 257 h 431"/>
              <a:gd name="T24" fmla="*/ 391 w 425"/>
              <a:gd name="T25" fmla="*/ 298 h 431"/>
              <a:gd name="T26" fmla="*/ 213 w 425"/>
              <a:gd name="T27" fmla="*/ 260 h 431"/>
              <a:gd name="T28" fmla="*/ 213 w 425"/>
              <a:gd name="T29" fmla="*/ 292 h 431"/>
              <a:gd name="T30" fmla="*/ 391 w 425"/>
              <a:gd name="T31" fmla="*/ 325 h 431"/>
              <a:gd name="T32" fmla="*/ 391 w 425"/>
              <a:gd name="T33" fmla="*/ 365 h 431"/>
              <a:gd name="T34" fmla="*/ 213 w 425"/>
              <a:gd name="T35" fmla="*/ 359 h 431"/>
              <a:gd name="T36" fmla="*/ 213 w 425"/>
              <a:gd name="T37" fmla="*/ 392 h 431"/>
              <a:gd name="T38" fmla="*/ 425 w 425"/>
              <a:gd name="T39" fmla="*/ 392 h 431"/>
              <a:gd name="T40" fmla="*/ 425 w 425"/>
              <a:gd name="T41" fmla="*/ 431 h 431"/>
              <a:gd name="T42" fmla="*/ 0 w 425"/>
              <a:gd name="T43" fmla="*/ 431 h 431"/>
              <a:gd name="T44" fmla="*/ 0 w 425"/>
              <a:gd name="T45" fmla="*/ 392 h 431"/>
              <a:gd name="T46" fmla="*/ 35 w 425"/>
              <a:gd name="T47" fmla="*/ 392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431">
                <a:moveTo>
                  <a:pt x="35" y="392"/>
                </a:moveTo>
                <a:lnTo>
                  <a:pt x="35" y="127"/>
                </a:lnTo>
                <a:lnTo>
                  <a:pt x="213" y="0"/>
                </a:lnTo>
                <a:lnTo>
                  <a:pt x="391" y="127"/>
                </a:lnTo>
                <a:lnTo>
                  <a:pt x="391" y="162"/>
                </a:lnTo>
                <a:lnTo>
                  <a:pt x="213" y="59"/>
                </a:lnTo>
                <a:lnTo>
                  <a:pt x="213" y="96"/>
                </a:lnTo>
                <a:lnTo>
                  <a:pt x="391" y="191"/>
                </a:lnTo>
                <a:lnTo>
                  <a:pt x="391" y="230"/>
                </a:lnTo>
                <a:lnTo>
                  <a:pt x="213" y="160"/>
                </a:lnTo>
                <a:lnTo>
                  <a:pt x="213" y="194"/>
                </a:lnTo>
                <a:lnTo>
                  <a:pt x="391" y="257"/>
                </a:lnTo>
                <a:lnTo>
                  <a:pt x="391" y="298"/>
                </a:lnTo>
                <a:lnTo>
                  <a:pt x="213" y="260"/>
                </a:lnTo>
                <a:lnTo>
                  <a:pt x="213" y="292"/>
                </a:lnTo>
                <a:lnTo>
                  <a:pt x="391" y="325"/>
                </a:lnTo>
                <a:lnTo>
                  <a:pt x="391" y="365"/>
                </a:lnTo>
                <a:lnTo>
                  <a:pt x="213" y="359"/>
                </a:lnTo>
                <a:lnTo>
                  <a:pt x="213" y="392"/>
                </a:lnTo>
                <a:lnTo>
                  <a:pt x="425" y="392"/>
                </a:lnTo>
                <a:lnTo>
                  <a:pt x="425" y="431"/>
                </a:lnTo>
                <a:lnTo>
                  <a:pt x="0" y="431"/>
                </a:lnTo>
                <a:lnTo>
                  <a:pt x="0" y="392"/>
                </a:lnTo>
                <a:lnTo>
                  <a:pt x="35" y="392"/>
                </a:lnTo>
                <a:close/>
              </a:path>
            </a:pathLst>
          </a:custGeom>
          <a:solidFill>
            <a:srgbClr val="FFFFFF"/>
          </a:solidFill>
          <a:ln>
            <a:noFill/>
          </a:ln>
          <a:extLst/>
        </p:spPr>
        <p:txBody>
          <a:bodyPr vert="horz" wrap="square" lIns="68541" tIns="34271" rIns="68541" bIns="34271"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88" name="Rectangle 87"/>
          <p:cNvSpPr/>
          <p:nvPr/>
        </p:nvSpPr>
        <p:spPr>
          <a:xfrm>
            <a:off x="7274874" y="3584969"/>
            <a:ext cx="1320838" cy="212790"/>
          </a:xfrm>
          <a:prstGeom prst="rect">
            <a:avLst/>
          </a:prstGeom>
          <a:solidFill>
            <a:schemeClr val="accent5"/>
          </a:solidFill>
          <a:ln w="25400" cap="flat" cmpd="sng" algn="ctr">
            <a:noFill/>
            <a:prstDash val="solid"/>
          </a:ln>
          <a:effectLst/>
        </p:spPr>
        <p:txBody>
          <a:bodyPr rot="0" spcFirstLastPara="0" vertOverflow="overflow" horzOverflow="overflow" vert="horz" wrap="square" lIns="137081" tIns="34271" rIns="68541" bIns="34271" numCol="1" spcCol="0" rtlCol="0" fromWordArt="0" anchor="ctr" anchorCtr="0" forceAA="0" compatLnSpc="1">
            <a:prstTxWarp prst="textNoShape">
              <a:avLst/>
            </a:prstTxWarp>
            <a:noAutofit/>
          </a:bodyPr>
          <a:lstStyle/>
          <a:p>
            <a:pPr defTabSz="913601">
              <a:defRPr/>
            </a:pPr>
            <a:r>
              <a:rPr lang="en-US" sz="900" kern="0" dirty="0">
                <a:solidFill>
                  <a:prstClr val="white"/>
                </a:solidFill>
                <a:latin typeface="Arial"/>
                <a:cs typeface="+mn-cs"/>
              </a:rPr>
              <a:t>STIX / TAXII API</a:t>
            </a:r>
          </a:p>
        </p:txBody>
      </p:sp>
      <p:sp>
        <p:nvSpPr>
          <p:cNvPr id="89" name="Rectangle 7"/>
          <p:cNvSpPr/>
          <p:nvPr/>
        </p:nvSpPr>
        <p:spPr>
          <a:xfrm>
            <a:off x="7274873" y="3584969"/>
            <a:ext cx="107103" cy="212790"/>
          </a:xfrm>
          <a:prstGeom prst="rect">
            <a:avLst/>
          </a:prstGeom>
          <a:solidFill>
            <a:srgbClr val="217EA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defTabSz="913998"/>
            <a:r>
              <a:rPr lang="en-US" sz="675" b="1" dirty="0">
                <a:solidFill>
                  <a:prstClr val="white"/>
                </a:solidFill>
              </a:rPr>
              <a:t>CTA</a:t>
            </a:r>
          </a:p>
        </p:txBody>
      </p:sp>
      <p:sp>
        <p:nvSpPr>
          <p:cNvPr id="41" name="Down Arrow 40"/>
          <p:cNvSpPr/>
          <p:nvPr/>
        </p:nvSpPr>
        <p:spPr>
          <a:xfrm>
            <a:off x="6881180" y="2187281"/>
            <a:ext cx="299462" cy="1042716"/>
          </a:xfrm>
          <a:prstGeom prst="downArrow">
            <a:avLst/>
          </a:prstGeom>
          <a:gradFill>
            <a:gsLst>
              <a:gs pos="0">
                <a:schemeClr val="accent2"/>
              </a:gs>
              <a:gs pos="71000">
                <a:schemeClr val="accent5"/>
              </a:gs>
            </a:gsLst>
            <a:lin ang="5400000" scaled="0"/>
          </a:gradFill>
          <a:ln w="25400" cap="flat" cmpd="sng" algn="ctr">
            <a:noFill/>
            <a:prstDash val="solid"/>
          </a:ln>
          <a:effectLst/>
        </p:spPr>
        <p:txBody>
          <a:bodyPr lIns="68577" tIns="34289" rIns="68577" bIns="34289" rtlCol="0" anchor="ctr"/>
          <a:lstStyle/>
          <a:p>
            <a:pPr algn="ctr" defTabSz="913601">
              <a:defRPr/>
            </a:pPr>
            <a:endParaRPr lang="en-US" kern="0">
              <a:solidFill>
                <a:prstClr val="white"/>
              </a:solidFill>
              <a:latin typeface="Arial"/>
              <a:cs typeface="+mn-cs"/>
            </a:endParaRPr>
          </a:p>
        </p:txBody>
      </p:sp>
      <p:sp>
        <p:nvSpPr>
          <p:cNvPr id="90" name="Rectangle 7"/>
          <p:cNvSpPr/>
          <p:nvPr/>
        </p:nvSpPr>
        <p:spPr>
          <a:xfrm>
            <a:off x="7274873" y="3329276"/>
            <a:ext cx="107103" cy="212790"/>
          </a:xfrm>
          <a:prstGeom prst="rect">
            <a:avLst/>
          </a:prstGeom>
          <a:solidFill>
            <a:srgbClr val="217EA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defTabSz="913998"/>
            <a:r>
              <a:rPr lang="en-US" sz="675" b="1" dirty="0">
                <a:solidFill>
                  <a:prstClr val="white"/>
                </a:solidFill>
              </a:rPr>
              <a:t>CTA</a:t>
            </a:r>
          </a:p>
        </p:txBody>
      </p:sp>
      <p:sp>
        <p:nvSpPr>
          <p:cNvPr id="91" name="Rectangle 7"/>
          <p:cNvSpPr/>
          <p:nvPr/>
        </p:nvSpPr>
        <p:spPr>
          <a:xfrm>
            <a:off x="7274873" y="3065711"/>
            <a:ext cx="107103" cy="212790"/>
          </a:xfrm>
          <a:prstGeom prst="rect">
            <a:avLst/>
          </a:prstGeom>
          <a:solidFill>
            <a:srgbClr val="217EA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defTabSz="913998"/>
            <a:r>
              <a:rPr lang="en-US" sz="675" b="1" dirty="0">
                <a:solidFill>
                  <a:prstClr val="white"/>
                </a:solidFill>
              </a:rPr>
              <a:t>CTA</a:t>
            </a:r>
          </a:p>
        </p:txBody>
      </p:sp>
      <p:sp>
        <p:nvSpPr>
          <p:cNvPr id="92" name="TextBox 91"/>
          <p:cNvSpPr txBox="1"/>
          <p:nvPr/>
        </p:nvSpPr>
        <p:spPr>
          <a:xfrm>
            <a:off x="7326453" y="3896074"/>
            <a:ext cx="1322411" cy="588621"/>
          </a:xfrm>
          <a:prstGeom prst="rect">
            <a:avLst/>
          </a:prstGeom>
          <a:noFill/>
        </p:spPr>
        <p:txBody>
          <a:bodyPr wrap="square" lIns="68577" tIns="34289" rIns="68577" bIns="34289" rtlCol="0">
            <a:spAutoFit/>
          </a:bodyPr>
          <a:lstStyle/>
          <a:p>
            <a:pPr defTabSz="685800" fontAlgn="auto">
              <a:spcBef>
                <a:spcPts val="0"/>
              </a:spcBef>
              <a:spcAft>
                <a:spcPts val="0"/>
              </a:spcAft>
            </a:pPr>
            <a:r>
              <a:rPr lang="en-US" sz="1125" dirty="0">
                <a:solidFill>
                  <a:srgbClr val="676767"/>
                </a:solidFill>
                <a:latin typeface="Arial"/>
                <a:ea typeface="+mn-ea"/>
                <a:cs typeface="+mn-cs"/>
              </a:rPr>
              <a:t>SIEMs:</a:t>
            </a:r>
          </a:p>
          <a:p>
            <a:pPr defTabSz="685800" fontAlgn="auto">
              <a:spcBef>
                <a:spcPts val="0"/>
              </a:spcBef>
              <a:spcAft>
                <a:spcPts val="0"/>
              </a:spcAft>
            </a:pPr>
            <a:r>
              <a:rPr lang="en-US" sz="1125" dirty="0" err="1">
                <a:solidFill>
                  <a:srgbClr val="676767"/>
                </a:solidFill>
                <a:latin typeface="Arial"/>
                <a:ea typeface="+mn-ea"/>
                <a:cs typeface="+mn-cs"/>
              </a:rPr>
              <a:t>Splunk</a:t>
            </a:r>
            <a:r>
              <a:rPr lang="en-US" sz="1125" dirty="0">
                <a:solidFill>
                  <a:srgbClr val="676767"/>
                </a:solidFill>
                <a:latin typeface="Arial"/>
                <a:ea typeface="+mn-ea"/>
                <a:cs typeface="+mn-cs"/>
              </a:rPr>
              <a:t>, </a:t>
            </a:r>
            <a:r>
              <a:rPr lang="en-US" sz="1125" dirty="0" err="1">
                <a:solidFill>
                  <a:srgbClr val="676767"/>
                </a:solidFill>
                <a:latin typeface="Arial"/>
                <a:ea typeface="+mn-ea"/>
                <a:cs typeface="+mn-cs"/>
              </a:rPr>
              <a:t>ArcSight</a:t>
            </a:r>
            <a:r>
              <a:rPr lang="en-US" sz="1125" dirty="0">
                <a:solidFill>
                  <a:srgbClr val="676767"/>
                </a:solidFill>
                <a:latin typeface="Arial"/>
                <a:ea typeface="+mn-ea"/>
                <a:cs typeface="+mn-cs"/>
              </a:rPr>
              <a:t>, Q1 Radar, ... </a:t>
            </a:r>
          </a:p>
        </p:txBody>
      </p:sp>
      <p:sp>
        <p:nvSpPr>
          <p:cNvPr id="96" name="Rectangle 95"/>
          <p:cNvSpPr/>
          <p:nvPr/>
        </p:nvSpPr>
        <p:spPr bwMode="auto">
          <a:xfrm>
            <a:off x="415268" y="2976899"/>
            <a:ext cx="483336" cy="483336"/>
          </a:xfrm>
          <a:prstGeom prst="rect">
            <a:avLst/>
          </a:prstGeom>
          <a:solidFill>
            <a:schemeClr val="accent5"/>
          </a:solidFill>
          <a:ln w="9525" cap="flat" cmpd="sng" algn="ctr">
            <a:noFill/>
            <a:prstDash val="solid"/>
            <a:headEnd type="none" w="med" len="med"/>
            <a:tailEnd type="none" w="med" len="med"/>
          </a:ln>
          <a:effectLst/>
        </p:spPr>
        <p:txBody>
          <a:bodyPr rot="0" spcFirstLastPara="0" vertOverflow="overflow" horzOverflow="overflow" vert="horz" wrap="square" lIns="68541" tIns="34271" rIns="68541" bIns="34271" numCol="1" spcCol="0" rtlCol="0" fromWordArt="0" anchor="b" anchorCtr="0" forceAA="0" compatLnSpc="1">
            <a:prstTxWarp prst="textNoShape">
              <a:avLst/>
            </a:prstTxWarp>
            <a:noAutofit/>
          </a:bodyPr>
          <a:lstStyle/>
          <a:p>
            <a:pPr algn="ctr" defTabSz="685095">
              <a:defRPr/>
            </a:pPr>
            <a:r>
              <a:rPr lang="en-US" sz="825" kern="0" spc="-75" dirty="0">
                <a:ln w="3175">
                  <a:noFill/>
                </a:ln>
                <a:solidFill>
                  <a:srgbClr val="FFFFFF"/>
                </a:solidFill>
                <a:latin typeface="Arial"/>
                <a:cs typeface="Arial" charset="0"/>
              </a:rPr>
              <a:t>HQ</a:t>
            </a:r>
          </a:p>
        </p:txBody>
      </p:sp>
      <p:sp>
        <p:nvSpPr>
          <p:cNvPr id="97" name="Freeform 263"/>
          <p:cNvSpPr>
            <a:spLocks/>
          </p:cNvSpPr>
          <p:nvPr/>
        </p:nvSpPr>
        <p:spPr bwMode="auto">
          <a:xfrm>
            <a:off x="523734" y="3014914"/>
            <a:ext cx="266411" cy="271436"/>
          </a:xfrm>
          <a:custGeom>
            <a:avLst/>
            <a:gdLst>
              <a:gd name="T0" fmla="*/ 35 w 425"/>
              <a:gd name="T1" fmla="*/ 392 h 431"/>
              <a:gd name="T2" fmla="*/ 35 w 425"/>
              <a:gd name="T3" fmla="*/ 127 h 431"/>
              <a:gd name="T4" fmla="*/ 213 w 425"/>
              <a:gd name="T5" fmla="*/ 0 h 431"/>
              <a:gd name="T6" fmla="*/ 391 w 425"/>
              <a:gd name="T7" fmla="*/ 127 h 431"/>
              <a:gd name="T8" fmla="*/ 391 w 425"/>
              <a:gd name="T9" fmla="*/ 162 h 431"/>
              <a:gd name="T10" fmla="*/ 213 w 425"/>
              <a:gd name="T11" fmla="*/ 59 h 431"/>
              <a:gd name="T12" fmla="*/ 213 w 425"/>
              <a:gd name="T13" fmla="*/ 96 h 431"/>
              <a:gd name="T14" fmla="*/ 391 w 425"/>
              <a:gd name="T15" fmla="*/ 191 h 431"/>
              <a:gd name="T16" fmla="*/ 391 w 425"/>
              <a:gd name="T17" fmla="*/ 230 h 431"/>
              <a:gd name="T18" fmla="*/ 213 w 425"/>
              <a:gd name="T19" fmla="*/ 160 h 431"/>
              <a:gd name="T20" fmla="*/ 213 w 425"/>
              <a:gd name="T21" fmla="*/ 194 h 431"/>
              <a:gd name="T22" fmla="*/ 391 w 425"/>
              <a:gd name="T23" fmla="*/ 257 h 431"/>
              <a:gd name="T24" fmla="*/ 391 w 425"/>
              <a:gd name="T25" fmla="*/ 298 h 431"/>
              <a:gd name="T26" fmla="*/ 213 w 425"/>
              <a:gd name="T27" fmla="*/ 260 h 431"/>
              <a:gd name="T28" fmla="*/ 213 w 425"/>
              <a:gd name="T29" fmla="*/ 292 h 431"/>
              <a:gd name="T30" fmla="*/ 391 w 425"/>
              <a:gd name="T31" fmla="*/ 325 h 431"/>
              <a:gd name="T32" fmla="*/ 391 w 425"/>
              <a:gd name="T33" fmla="*/ 365 h 431"/>
              <a:gd name="T34" fmla="*/ 213 w 425"/>
              <a:gd name="T35" fmla="*/ 359 h 431"/>
              <a:gd name="T36" fmla="*/ 213 w 425"/>
              <a:gd name="T37" fmla="*/ 392 h 431"/>
              <a:gd name="T38" fmla="*/ 425 w 425"/>
              <a:gd name="T39" fmla="*/ 392 h 431"/>
              <a:gd name="T40" fmla="*/ 425 w 425"/>
              <a:gd name="T41" fmla="*/ 431 h 431"/>
              <a:gd name="T42" fmla="*/ 0 w 425"/>
              <a:gd name="T43" fmla="*/ 431 h 431"/>
              <a:gd name="T44" fmla="*/ 0 w 425"/>
              <a:gd name="T45" fmla="*/ 392 h 431"/>
              <a:gd name="T46" fmla="*/ 35 w 425"/>
              <a:gd name="T47" fmla="*/ 392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431">
                <a:moveTo>
                  <a:pt x="35" y="392"/>
                </a:moveTo>
                <a:lnTo>
                  <a:pt x="35" y="127"/>
                </a:lnTo>
                <a:lnTo>
                  <a:pt x="213" y="0"/>
                </a:lnTo>
                <a:lnTo>
                  <a:pt x="391" y="127"/>
                </a:lnTo>
                <a:lnTo>
                  <a:pt x="391" y="162"/>
                </a:lnTo>
                <a:lnTo>
                  <a:pt x="213" y="59"/>
                </a:lnTo>
                <a:lnTo>
                  <a:pt x="213" y="96"/>
                </a:lnTo>
                <a:lnTo>
                  <a:pt x="391" y="191"/>
                </a:lnTo>
                <a:lnTo>
                  <a:pt x="391" y="230"/>
                </a:lnTo>
                <a:lnTo>
                  <a:pt x="213" y="160"/>
                </a:lnTo>
                <a:lnTo>
                  <a:pt x="213" y="194"/>
                </a:lnTo>
                <a:lnTo>
                  <a:pt x="391" y="257"/>
                </a:lnTo>
                <a:lnTo>
                  <a:pt x="391" y="298"/>
                </a:lnTo>
                <a:lnTo>
                  <a:pt x="213" y="260"/>
                </a:lnTo>
                <a:lnTo>
                  <a:pt x="213" y="292"/>
                </a:lnTo>
                <a:lnTo>
                  <a:pt x="391" y="325"/>
                </a:lnTo>
                <a:lnTo>
                  <a:pt x="391" y="365"/>
                </a:lnTo>
                <a:lnTo>
                  <a:pt x="213" y="359"/>
                </a:lnTo>
                <a:lnTo>
                  <a:pt x="213" y="392"/>
                </a:lnTo>
                <a:lnTo>
                  <a:pt x="425" y="392"/>
                </a:lnTo>
                <a:lnTo>
                  <a:pt x="425" y="431"/>
                </a:lnTo>
                <a:lnTo>
                  <a:pt x="0" y="431"/>
                </a:lnTo>
                <a:lnTo>
                  <a:pt x="0" y="392"/>
                </a:lnTo>
                <a:lnTo>
                  <a:pt x="35" y="392"/>
                </a:lnTo>
                <a:close/>
              </a:path>
            </a:pathLst>
          </a:custGeom>
          <a:solidFill>
            <a:srgbClr val="FFFFFF"/>
          </a:solidFill>
          <a:ln>
            <a:noFill/>
          </a:ln>
          <a:extLst/>
        </p:spPr>
        <p:txBody>
          <a:bodyPr vert="horz" wrap="square" lIns="68541" tIns="34271" rIns="68541" bIns="34271" numCol="1" anchor="t" anchorCtr="0" compatLnSpc="1">
            <a:prstTxWarp prst="textNoShape">
              <a:avLst/>
            </a:prstTxWarp>
          </a:bodyPr>
          <a:lstStyle/>
          <a:p>
            <a:pPr defTabSz="685554" fontAlgn="auto">
              <a:spcBef>
                <a:spcPts val="0"/>
              </a:spcBef>
              <a:spcAft>
                <a:spcPts val="0"/>
              </a:spcAft>
              <a:defRPr/>
            </a:pPr>
            <a:endParaRPr lang="en-US" sz="1275" kern="0">
              <a:solidFill>
                <a:srgbClr val="FFFFFF"/>
              </a:solidFill>
              <a:latin typeface="Arial"/>
              <a:cs typeface="+mn-cs"/>
            </a:endParaRPr>
          </a:p>
        </p:txBody>
      </p:sp>
      <p:sp>
        <p:nvSpPr>
          <p:cNvPr id="99" name="Rounded Rectangle 191"/>
          <p:cNvSpPr/>
          <p:nvPr/>
        </p:nvSpPr>
        <p:spPr>
          <a:xfrm>
            <a:off x="935259" y="3028006"/>
            <a:ext cx="1135894" cy="322856"/>
          </a:xfrm>
          <a:prstGeom prst="rect">
            <a:avLst/>
          </a:prstGeom>
          <a:noFill/>
          <a:ln w="25400" cap="flat" cmpd="sng" algn="ctr">
            <a:noFill/>
            <a:prstDash val="solid"/>
          </a:ln>
          <a:effectLst/>
        </p:spPr>
        <p:txBody>
          <a:bodyPr lIns="68577" tIns="34289" rIns="68577" bIns="34289" rtlCol="0" anchor="ctr"/>
          <a:lstStyle/>
          <a:p>
            <a:pPr defTabSz="685243">
              <a:defRPr/>
            </a:pPr>
            <a:r>
              <a:rPr lang="en-US" sz="900" kern="0" dirty="0" smtClean="0">
                <a:solidFill>
                  <a:srgbClr val="676767"/>
                </a:solidFill>
                <a:latin typeface="Arial"/>
                <a:cs typeface="+mn-cs"/>
              </a:rPr>
              <a:t>Web</a:t>
            </a:r>
            <a:r>
              <a:rPr lang="ja-JP" altLang="en-US" sz="900" kern="0" dirty="0" smtClean="0">
                <a:solidFill>
                  <a:srgbClr val="676767"/>
                </a:solidFill>
                <a:latin typeface="Arial"/>
                <a:cs typeface="+mn-cs"/>
              </a:rPr>
              <a:t>セキュリティ</a:t>
            </a:r>
            <a:endParaRPr lang="en-US" altLang="ja-JP" sz="900" kern="0" dirty="0" smtClean="0">
              <a:solidFill>
                <a:srgbClr val="676767"/>
              </a:solidFill>
              <a:latin typeface="Arial"/>
              <a:cs typeface="+mn-cs"/>
            </a:endParaRPr>
          </a:p>
          <a:p>
            <a:pPr defTabSz="685243">
              <a:defRPr/>
            </a:pPr>
            <a:r>
              <a:rPr lang="ja-JP" altLang="en-US" sz="900" kern="0" dirty="0" smtClean="0">
                <a:solidFill>
                  <a:srgbClr val="676767"/>
                </a:solidFill>
                <a:latin typeface="Arial"/>
                <a:cs typeface="+mn-cs"/>
              </a:rPr>
              <a:t>ゲートウェイ</a:t>
            </a:r>
            <a:endParaRPr lang="en-US" sz="900" kern="0" dirty="0">
              <a:solidFill>
                <a:srgbClr val="676767"/>
              </a:solidFill>
              <a:latin typeface="Arial"/>
              <a:cs typeface="+mn-cs"/>
            </a:endParaRPr>
          </a:p>
        </p:txBody>
      </p:sp>
      <p:sp>
        <p:nvSpPr>
          <p:cNvPr id="104" name="Rectangle 103"/>
          <p:cNvSpPr/>
          <p:nvPr/>
        </p:nvSpPr>
        <p:spPr bwMode="auto">
          <a:xfrm>
            <a:off x="416554" y="2074212"/>
            <a:ext cx="483336" cy="483336"/>
          </a:xfrm>
          <a:prstGeom prst="rect">
            <a:avLst/>
          </a:prstGeom>
          <a:solidFill>
            <a:schemeClr val="accent5"/>
          </a:solidFill>
          <a:ln w="9525" cap="flat" cmpd="sng" algn="ctr">
            <a:noFill/>
            <a:prstDash val="solid"/>
            <a:headEnd type="none" w="med" len="med"/>
            <a:tailEnd type="none" w="med" len="med"/>
          </a:ln>
          <a:effectLst/>
        </p:spPr>
        <p:txBody>
          <a:bodyPr rot="0" spcFirstLastPara="0" vertOverflow="overflow" horzOverflow="overflow" vert="horz" wrap="square" lIns="68541" tIns="34271" rIns="68541" bIns="34271" numCol="1" spcCol="0" rtlCol="0" fromWordArt="0" anchor="b" anchorCtr="0" forceAA="0" compatLnSpc="1">
            <a:prstTxWarp prst="textNoShape">
              <a:avLst/>
            </a:prstTxWarp>
            <a:noAutofit/>
          </a:bodyPr>
          <a:lstStyle/>
          <a:p>
            <a:pPr algn="ctr" defTabSz="685095">
              <a:defRPr/>
            </a:pPr>
            <a:r>
              <a:rPr lang="en-US" sz="825" kern="0" spc="-75" dirty="0">
                <a:ln w="3175">
                  <a:noFill/>
                </a:ln>
                <a:solidFill>
                  <a:srgbClr val="FFFFFF"/>
                </a:solidFill>
                <a:latin typeface="Arial"/>
                <a:cs typeface="Arial" charset="0"/>
              </a:rPr>
              <a:t>Cloud</a:t>
            </a:r>
          </a:p>
        </p:txBody>
      </p:sp>
      <p:sp>
        <p:nvSpPr>
          <p:cNvPr id="106" name="Freeform 120"/>
          <p:cNvSpPr>
            <a:spLocks/>
          </p:cNvSpPr>
          <p:nvPr/>
        </p:nvSpPr>
        <p:spPr bwMode="auto">
          <a:xfrm>
            <a:off x="528865" y="2152965"/>
            <a:ext cx="257492" cy="179611"/>
          </a:xfrm>
          <a:custGeom>
            <a:avLst/>
            <a:gdLst>
              <a:gd name="T0" fmla="*/ 611 w 690"/>
              <a:gd name="T1" fmla="*/ 231 h 460"/>
              <a:gd name="T2" fmla="*/ 613 w 690"/>
              <a:gd name="T3" fmla="*/ 210 h 460"/>
              <a:gd name="T4" fmla="*/ 612 w 690"/>
              <a:gd name="T5" fmla="*/ 198 h 460"/>
              <a:gd name="T6" fmla="*/ 608 w 690"/>
              <a:gd name="T7" fmla="*/ 178 h 460"/>
              <a:gd name="T8" fmla="*/ 600 w 690"/>
              <a:gd name="T9" fmla="*/ 158 h 460"/>
              <a:gd name="T10" fmla="*/ 588 w 690"/>
              <a:gd name="T11" fmla="*/ 140 h 460"/>
              <a:gd name="T12" fmla="*/ 573 w 690"/>
              <a:gd name="T13" fmla="*/ 125 h 460"/>
              <a:gd name="T14" fmla="*/ 555 w 690"/>
              <a:gd name="T15" fmla="*/ 115 h 460"/>
              <a:gd name="T16" fmla="*/ 537 w 690"/>
              <a:gd name="T17" fmla="*/ 107 h 460"/>
              <a:gd name="T18" fmla="*/ 515 w 690"/>
              <a:gd name="T19" fmla="*/ 101 h 460"/>
              <a:gd name="T20" fmla="*/ 504 w 690"/>
              <a:gd name="T21" fmla="*/ 101 h 460"/>
              <a:gd name="T22" fmla="*/ 487 w 690"/>
              <a:gd name="T23" fmla="*/ 103 h 460"/>
              <a:gd name="T24" fmla="*/ 481 w 690"/>
              <a:gd name="T25" fmla="*/ 92 h 460"/>
              <a:gd name="T26" fmla="*/ 466 w 690"/>
              <a:gd name="T27" fmla="*/ 71 h 460"/>
              <a:gd name="T28" fmla="*/ 449 w 690"/>
              <a:gd name="T29" fmla="*/ 53 h 460"/>
              <a:gd name="T30" fmla="*/ 430 w 690"/>
              <a:gd name="T31" fmla="*/ 36 h 460"/>
              <a:gd name="T32" fmla="*/ 408 w 690"/>
              <a:gd name="T33" fmla="*/ 23 h 460"/>
              <a:gd name="T34" fmla="*/ 386 w 690"/>
              <a:gd name="T35" fmla="*/ 12 h 460"/>
              <a:gd name="T36" fmla="*/ 361 w 690"/>
              <a:gd name="T37" fmla="*/ 4 h 460"/>
              <a:gd name="T38" fmla="*/ 334 w 690"/>
              <a:gd name="T39" fmla="*/ 1 h 460"/>
              <a:gd name="T40" fmla="*/ 321 w 690"/>
              <a:gd name="T41" fmla="*/ 0 h 460"/>
              <a:gd name="T42" fmla="*/ 288 w 690"/>
              <a:gd name="T43" fmla="*/ 3 h 460"/>
              <a:gd name="T44" fmla="*/ 257 w 690"/>
              <a:gd name="T45" fmla="*/ 12 h 460"/>
              <a:gd name="T46" fmla="*/ 229 w 690"/>
              <a:gd name="T47" fmla="*/ 26 h 460"/>
              <a:gd name="T48" fmla="*/ 203 w 690"/>
              <a:gd name="T49" fmla="*/ 43 h 460"/>
              <a:gd name="T50" fmla="*/ 181 w 690"/>
              <a:gd name="T51" fmla="*/ 65 h 460"/>
              <a:gd name="T52" fmla="*/ 163 w 690"/>
              <a:gd name="T53" fmla="*/ 90 h 460"/>
              <a:gd name="T54" fmla="*/ 150 w 690"/>
              <a:gd name="T55" fmla="*/ 117 h 460"/>
              <a:gd name="T56" fmla="*/ 140 w 690"/>
              <a:gd name="T57" fmla="*/ 148 h 460"/>
              <a:gd name="T58" fmla="*/ 125 w 690"/>
              <a:gd name="T59" fmla="*/ 151 h 460"/>
              <a:gd name="T60" fmla="*/ 98 w 690"/>
              <a:gd name="T61" fmla="*/ 159 h 460"/>
              <a:gd name="T62" fmla="*/ 73 w 690"/>
              <a:gd name="T63" fmla="*/ 171 h 460"/>
              <a:gd name="T64" fmla="*/ 50 w 690"/>
              <a:gd name="T65" fmla="*/ 189 h 460"/>
              <a:gd name="T66" fmla="*/ 31 w 690"/>
              <a:gd name="T67" fmla="*/ 209 h 460"/>
              <a:gd name="T68" fmla="*/ 16 w 690"/>
              <a:gd name="T69" fmla="*/ 233 h 460"/>
              <a:gd name="T70" fmla="*/ 7 w 690"/>
              <a:gd name="T71" fmla="*/ 260 h 460"/>
              <a:gd name="T72" fmla="*/ 1 w 690"/>
              <a:gd name="T73" fmla="*/ 289 h 460"/>
              <a:gd name="T74" fmla="*/ 0 w 690"/>
              <a:gd name="T75" fmla="*/ 303 h 460"/>
              <a:gd name="T76" fmla="*/ 3 w 690"/>
              <a:gd name="T77" fmla="*/ 336 h 460"/>
              <a:gd name="T78" fmla="*/ 12 w 690"/>
              <a:gd name="T79" fmla="*/ 364 h 460"/>
              <a:gd name="T80" fmla="*/ 27 w 690"/>
              <a:gd name="T81" fmla="*/ 391 h 460"/>
              <a:gd name="T82" fmla="*/ 46 w 690"/>
              <a:gd name="T83" fmla="*/ 414 h 460"/>
              <a:gd name="T84" fmla="*/ 69 w 690"/>
              <a:gd name="T85" fmla="*/ 433 h 460"/>
              <a:gd name="T86" fmla="*/ 96 w 690"/>
              <a:gd name="T87" fmla="*/ 448 h 460"/>
              <a:gd name="T88" fmla="*/ 124 w 690"/>
              <a:gd name="T89" fmla="*/ 457 h 460"/>
              <a:gd name="T90" fmla="*/ 156 w 690"/>
              <a:gd name="T91" fmla="*/ 460 h 460"/>
              <a:gd name="T92" fmla="*/ 248 w 690"/>
              <a:gd name="T93" fmla="*/ 460 h 460"/>
              <a:gd name="T94" fmla="*/ 573 w 690"/>
              <a:gd name="T95" fmla="*/ 460 h 460"/>
              <a:gd name="T96" fmla="*/ 596 w 690"/>
              <a:gd name="T97" fmla="*/ 457 h 460"/>
              <a:gd name="T98" fmla="*/ 619 w 690"/>
              <a:gd name="T99" fmla="*/ 450 h 460"/>
              <a:gd name="T100" fmla="*/ 638 w 690"/>
              <a:gd name="T101" fmla="*/ 440 h 460"/>
              <a:gd name="T102" fmla="*/ 655 w 690"/>
              <a:gd name="T103" fmla="*/ 425 h 460"/>
              <a:gd name="T104" fmla="*/ 670 w 690"/>
              <a:gd name="T105" fmla="*/ 407 h 460"/>
              <a:gd name="T106" fmla="*/ 681 w 690"/>
              <a:gd name="T107" fmla="*/ 387 h 460"/>
              <a:gd name="T108" fmla="*/ 688 w 690"/>
              <a:gd name="T109" fmla="*/ 365 h 460"/>
              <a:gd name="T110" fmla="*/ 690 w 690"/>
              <a:gd name="T111" fmla="*/ 341 h 460"/>
              <a:gd name="T112" fmla="*/ 689 w 690"/>
              <a:gd name="T113" fmla="*/ 322 h 460"/>
              <a:gd name="T114" fmla="*/ 678 w 690"/>
              <a:gd name="T115" fmla="*/ 289 h 460"/>
              <a:gd name="T116" fmla="*/ 657 w 690"/>
              <a:gd name="T117" fmla="*/ 259 h 460"/>
              <a:gd name="T118" fmla="*/ 627 w 690"/>
              <a:gd name="T119" fmla="*/ 237 h 460"/>
              <a:gd name="T120" fmla="*/ 611 w 690"/>
              <a:gd name="T121" fmla="*/ 231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0" h="460">
                <a:moveTo>
                  <a:pt x="611" y="231"/>
                </a:moveTo>
                <a:lnTo>
                  <a:pt x="611" y="231"/>
                </a:lnTo>
                <a:lnTo>
                  <a:pt x="612" y="220"/>
                </a:lnTo>
                <a:lnTo>
                  <a:pt x="613" y="210"/>
                </a:lnTo>
                <a:lnTo>
                  <a:pt x="613" y="210"/>
                </a:lnTo>
                <a:lnTo>
                  <a:pt x="612" y="198"/>
                </a:lnTo>
                <a:lnTo>
                  <a:pt x="611" y="187"/>
                </a:lnTo>
                <a:lnTo>
                  <a:pt x="608" y="178"/>
                </a:lnTo>
                <a:lnTo>
                  <a:pt x="604" y="167"/>
                </a:lnTo>
                <a:lnTo>
                  <a:pt x="600" y="158"/>
                </a:lnTo>
                <a:lnTo>
                  <a:pt x="595" y="150"/>
                </a:lnTo>
                <a:lnTo>
                  <a:pt x="588" y="140"/>
                </a:lnTo>
                <a:lnTo>
                  <a:pt x="581" y="134"/>
                </a:lnTo>
                <a:lnTo>
                  <a:pt x="573" y="125"/>
                </a:lnTo>
                <a:lnTo>
                  <a:pt x="565" y="120"/>
                </a:lnTo>
                <a:lnTo>
                  <a:pt x="555" y="115"/>
                </a:lnTo>
                <a:lnTo>
                  <a:pt x="546" y="109"/>
                </a:lnTo>
                <a:lnTo>
                  <a:pt x="537" y="107"/>
                </a:lnTo>
                <a:lnTo>
                  <a:pt x="526" y="104"/>
                </a:lnTo>
                <a:lnTo>
                  <a:pt x="515" y="101"/>
                </a:lnTo>
                <a:lnTo>
                  <a:pt x="504" y="101"/>
                </a:lnTo>
                <a:lnTo>
                  <a:pt x="504" y="101"/>
                </a:lnTo>
                <a:lnTo>
                  <a:pt x="496" y="101"/>
                </a:lnTo>
                <a:lnTo>
                  <a:pt x="487" y="103"/>
                </a:lnTo>
                <a:lnTo>
                  <a:pt x="487" y="103"/>
                </a:lnTo>
                <a:lnTo>
                  <a:pt x="481" y="92"/>
                </a:lnTo>
                <a:lnTo>
                  <a:pt x="475" y="81"/>
                </a:lnTo>
                <a:lnTo>
                  <a:pt x="466" y="71"/>
                </a:lnTo>
                <a:lnTo>
                  <a:pt x="458" y="61"/>
                </a:lnTo>
                <a:lnTo>
                  <a:pt x="449" y="53"/>
                </a:lnTo>
                <a:lnTo>
                  <a:pt x="441" y="43"/>
                </a:lnTo>
                <a:lnTo>
                  <a:pt x="430" y="36"/>
                </a:lnTo>
                <a:lnTo>
                  <a:pt x="419" y="28"/>
                </a:lnTo>
                <a:lnTo>
                  <a:pt x="408" y="23"/>
                </a:lnTo>
                <a:lnTo>
                  <a:pt x="398" y="16"/>
                </a:lnTo>
                <a:lnTo>
                  <a:pt x="386" y="12"/>
                </a:lnTo>
                <a:lnTo>
                  <a:pt x="373" y="8"/>
                </a:lnTo>
                <a:lnTo>
                  <a:pt x="361" y="4"/>
                </a:lnTo>
                <a:lnTo>
                  <a:pt x="348" y="3"/>
                </a:lnTo>
                <a:lnTo>
                  <a:pt x="334" y="1"/>
                </a:lnTo>
                <a:lnTo>
                  <a:pt x="321" y="0"/>
                </a:lnTo>
                <a:lnTo>
                  <a:pt x="321" y="0"/>
                </a:lnTo>
                <a:lnTo>
                  <a:pt x="305" y="1"/>
                </a:lnTo>
                <a:lnTo>
                  <a:pt x="288" y="3"/>
                </a:lnTo>
                <a:lnTo>
                  <a:pt x="272" y="7"/>
                </a:lnTo>
                <a:lnTo>
                  <a:pt x="257" y="12"/>
                </a:lnTo>
                <a:lnTo>
                  <a:pt x="243" y="18"/>
                </a:lnTo>
                <a:lnTo>
                  <a:pt x="229" y="26"/>
                </a:lnTo>
                <a:lnTo>
                  <a:pt x="216" y="34"/>
                </a:lnTo>
                <a:lnTo>
                  <a:pt x="203" y="43"/>
                </a:lnTo>
                <a:lnTo>
                  <a:pt x="191" y="53"/>
                </a:lnTo>
                <a:lnTo>
                  <a:pt x="181" y="65"/>
                </a:lnTo>
                <a:lnTo>
                  <a:pt x="171" y="77"/>
                </a:lnTo>
                <a:lnTo>
                  <a:pt x="163" y="90"/>
                </a:lnTo>
                <a:lnTo>
                  <a:pt x="155" y="104"/>
                </a:lnTo>
                <a:lnTo>
                  <a:pt x="150" y="117"/>
                </a:lnTo>
                <a:lnTo>
                  <a:pt x="144" y="134"/>
                </a:lnTo>
                <a:lnTo>
                  <a:pt x="140" y="148"/>
                </a:lnTo>
                <a:lnTo>
                  <a:pt x="140" y="148"/>
                </a:lnTo>
                <a:lnTo>
                  <a:pt x="125" y="151"/>
                </a:lnTo>
                <a:lnTo>
                  <a:pt x="112" y="154"/>
                </a:lnTo>
                <a:lnTo>
                  <a:pt x="98" y="159"/>
                </a:lnTo>
                <a:lnTo>
                  <a:pt x="85" y="165"/>
                </a:lnTo>
                <a:lnTo>
                  <a:pt x="73" y="171"/>
                </a:lnTo>
                <a:lnTo>
                  <a:pt x="61" y="179"/>
                </a:lnTo>
                <a:lnTo>
                  <a:pt x="50" y="189"/>
                </a:lnTo>
                <a:lnTo>
                  <a:pt x="40" y="198"/>
                </a:lnTo>
                <a:lnTo>
                  <a:pt x="31" y="209"/>
                </a:lnTo>
                <a:lnTo>
                  <a:pt x="23" y="221"/>
                </a:lnTo>
                <a:lnTo>
                  <a:pt x="16" y="233"/>
                </a:lnTo>
                <a:lnTo>
                  <a:pt x="11" y="247"/>
                </a:lnTo>
                <a:lnTo>
                  <a:pt x="7" y="260"/>
                </a:lnTo>
                <a:lnTo>
                  <a:pt x="3" y="274"/>
                </a:lnTo>
                <a:lnTo>
                  <a:pt x="1" y="289"/>
                </a:lnTo>
                <a:lnTo>
                  <a:pt x="0" y="303"/>
                </a:lnTo>
                <a:lnTo>
                  <a:pt x="0" y="303"/>
                </a:lnTo>
                <a:lnTo>
                  <a:pt x="1" y="320"/>
                </a:lnTo>
                <a:lnTo>
                  <a:pt x="3" y="336"/>
                </a:lnTo>
                <a:lnTo>
                  <a:pt x="7" y="351"/>
                </a:lnTo>
                <a:lnTo>
                  <a:pt x="12" y="364"/>
                </a:lnTo>
                <a:lnTo>
                  <a:pt x="19" y="378"/>
                </a:lnTo>
                <a:lnTo>
                  <a:pt x="27" y="391"/>
                </a:lnTo>
                <a:lnTo>
                  <a:pt x="35" y="403"/>
                </a:lnTo>
                <a:lnTo>
                  <a:pt x="46" y="414"/>
                </a:lnTo>
                <a:lnTo>
                  <a:pt x="57" y="425"/>
                </a:lnTo>
                <a:lnTo>
                  <a:pt x="69" y="433"/>
                </a:lnTo>
                <a:lnTo>
                  <a:pt x="82" y="441"/>
                </a:lnTo>
                <a:lnTo>
                  <a:pt x="96" y="448"/>
                </a:lnTo>
                <a:lnTo>
                  <a:pt x="109" y="453"/>
                </a:lnTo>
                <a:lnTo>
                  <a:pt x="124" y="457"/>
                </a:lnTo>
                <a:lnTo>
                  <a:pt x="140" y="458"/>
                </a:lnTo>
                <a:lnTo>
                  <a:pt x="156" y="460"/>
                </a:lnTo>
                <a:lnTo>
                  <a:pt x="187" y="460"/>
                </a:lnTo>
                <a:lnTo>
                  <a:pt x="248" y="460"/>
                </a:lnTo>
                <a:lnTo>
                  <a:pt x="573" y="460"/>
                </a:lnTo>
                <a:lnTo>
                  <a:pt x="573" y="460"/>
                </a:lnTo>
                <a:lnTo>
                  <a:pt x="585" y="458"/>
                </a:lnTo>
                <a:lnTo>
                  <a:pt x="596" y="457"/>
                </a:lnTo>
                <a:lnTo>
                  <a:pt x="608" y="454"/>
                </a:lnTo>
                <a:lnTo>
                  <a:pt x="619" y="450"/>
                </a:lnTo>
                <a:lnTo>
                  <a:pt x="628" y="445"/>
                </a:lnTo>
                <a:lnTo>
                  <a:pt x="638" y="440"/>
                </a:lnTo>
                <a:lnTo>
                  <a:pt x="647" y="433"/>
                </a:lnTo>
                <a:lnTo>
                  <a:pt x="655" y="425"/>
                </a:lnTo>
                <a:lnTo>
                  <a:pt x="663" y="417"/>
                </a:lnTo>
                <a:lnTo>
                  <a:pt x="670" y="407"/>
                </a:lnTo>
                <a:lnTo>
                  <a:pt x="677" y="398"/>
                </a:lnTo>
                <a:lnTo>
                  <a:pt x="681" y="387"/>
                </a:lnTo>
                <a:lnTo>
                  <a:pt x="685" y="376"/>
                </a:lnTo>
                <a:lnTo>
                  <a:pt x="688" y="365"/>
                </a:lnTo>
                <a:lnTo>
                  <a:pt x="690" y="353"/>
                </a:lnTo>
                <a:lnTo>
                  <a:pt x="690" y="341"/>
                </a:lnTo>
                <a:lnTo>
                  <a:pt x="690" y="341"/>
                </a:lnTo>
                <a:lnTo>
                  <a:pt x="689" y="322"/>
                </a:lnTo>
                <a:lnTo>
                  <a:pt x="685" y="305"/>
                </a:lnTo>
                <a:lnTo>
                  <a:pt x="678" y="289"/>
                </a:lnTo>
                <a:lnTo>
                  <a:pt x="667" y="272"/>
                </a:lnTo>
                <a:lnTo>
                  <a:pt x="657" y="259"/>
                </a:lnTo>
                <a:lnTo>
                  <a:pt x="643" y="247"/>
                </a:lnTo>
                <a:lnTo>
                  <a:pt x="627" y="237"/>
                </a:lnTo>
                <a:lnTo>
                  <a:pt x="611" y="231"/>
                </a:lnTo>
                <a:lnTo>
                  <a:pt x="611" y="231"/>
                </a:lnTo>
                <a:close/>
              </a:path>
            </a:pathLst>
          </a:custGeom>
          <a:solidFill>
            <a:schemeClr val="bg1">
              <a:lumMod val="95000"/>
            </a:schemeClr>
          </a:solidFill>
          <a:ln>
            <a:noFill/>
          </a:ln>
          <a:effectLst/>
          <a:extLst/>
        </p:spPr>
        <p:txBody>
          <a:bodyPr vert="horz" wrap="square" lIns="91434" tIns="45717" rIns="91434" bIns="45717" numCol="1" anchor="t" anchorCtr="0" compatLnSpc="1">
            <a:prstTxWarp prst="textNoShape">
              <a:avLst/>
            </a:prstTxWarp>
          </a:bodyPr>
          <a:lstStyle/>
          <a:p>
            <a:pPr defTabSz="685800" fontAlgn="auto">
              <a:spcBef>
                <a:spcPts val="0"/>
              </a:spcBef>
              <a:spcAft>
                <a:spcPts val="0"/>
              </a:spcAft>
            </a:pPr>
            <a:endParaRPr lang="en-US" dirty="0">
              <a:solidFill>
                <a:srgbClr val="676767"/>
              </a:solidFill>
              <a:latin typeface="Arial"/>
              <a:ea typeface="+mn-ea"/>
              <a:cs typeface="+mn-cs"/>
            </a:endParaRPr>
          </a:p>
        </p:txBody>
      </p:sp>
      <p:sp>
        <p:nvSpPr>
          <p:cNvPr id="107" name="Rounded Rectangle 191"/>
          <p:cNvSpPr/>
          <p:nvPr/>
        </p:nvSpPr>
        <p:spPr>
          <a:xfrm>
            <a:off x="952692" y="2076889"/>
            <a:ext cx="1135894" cy="322856"/>
          </a:xfrm>
          <a:prstGeom prst="rect">
            <a:avLst/>
          </a:prstGeom>
          <a:noFill/>
          <a:ln w="25400" cap="flat" cmpd="sng" algn="ctr">
            <a:noFill/>
            <a:prstDash val="solid"/>
          </a:ln>
          <a:effectLst/>
        </p:spPr>
        <p:txBody>
          <a:bodyPr lIns="68577" tIns="34289" rIns="68577" bIns="34289" rtlCol="0" anchor="ctr"/>
          <a:lstStyle/>
          <a:p>
            <a:pPr defTabSz="685243">
              <a:defRPr/>
            </a:pPr>
            <a:r>
              <a:rPr lang="en-US" sz="900" kern="0" dirty="0" smtClean="0">
                <a:solidFill>
                  <a:srgbClr val="676767"/>
                </a:solidFill>
                <a:latin typeface="Arial"/>
                <a:cs typeface="+mn-cs"/>
              </a:rPr>
              <a:t>Web</a:t>
            </a:r>
            <a:r>
              <a:rPr lang="ja-JP" altLang="en-US" sz="900" kern="0" dirty="0" smtClean="0">
                <a:solidFill>
                  <a:srgbClr val="676767"/>
                </a:solidFill>
                <a:latin typeface="Arial"/>
                <a:cs typeface="+mn-cs"/>
              </a:rPr>
              <a:t>セキュリティ</a:t>
            </a:r>
            <a:endParaRPr lang="en-US" altLang="ja-JP" sz="900" kern="0" dirty="0" smtClean="0">
              <a:solidFill>
                <a:srgbClr val="676767"/>
              </a:solidFill>
              <a:latin typeface="Arial"/>
              <a:cs typeface="+mn-cs"/>
            </a:endParaRPr>
          </a:p>
          <a:p>
            <a:pPr defTabSz="685243">
              <a:defRPr/>
            </a:pPr>
            <a:r>
              <a:rPr lang="ja-JP" altLang="en-US" sz="900" kern="0" dirty="0" smtClean="0">
                <a:solidFill>
                  <a:srgbClr val="676767"/>
                </a:solidFill>
                <a:latin typeface="Arial"/>
              </a:rPr>
              <a:t>ゲートウェイ</a:t>
            </a:r>
            <a:endParaRPr lang="en-US" sz="900" kern="0" dirty="0">
              <a:solidFill>
                <a:srgbClr val="676767"/>
              </a:solidFill>
              <a:latin typeface="Arial"/>
              <a:cs typeface="+mn-cs"/>
            </a:endParaRPr>
          </a:p>
        </p:txBody>
      </p:sp>
      <p:sp>
        <p:nvSpPr>
          <p:cNvPr id="108" name="TextBox 107"/>
          <p:cNvSpPr txBox="1"/>
          <p:nvPr/>
        </p:nvSpPr>
        <p:spPr>
          <a:xfrm>
            <a:off x="2828668" y="2316421"/>
            <a:ext cx="1552342" cy="484746"/>
          </a:xfrm>
          <a:prstGeom prst="rect">
            <a:avLst/>
          </a:prstGeom>
          <a:noFill/>
        </p:spPr>
        <p:txBody>
          <a:bodyPr wrap="none" lIns="68577" tIns="34289" rIns="68577" bIns="34289" rtlCol="0">
            <a:spAutoFit/>
          </a:bodyPr>
          <a:lstStyle/>
          <a:p>
            <a:pPr defTabSz="685800" fontAlgn="auto">
              <a:spcBef>
                <a:spcPts val="0"/>
              </a:spcBef>
              <a:spcAft>
                <a:spcPts val="0"/>
              </a:spcAft>
            </a:pPr>
            <a:r>
              <a:rPr lang="en-US" sz="900" dirty="0">
                <a:solidFill>
                  <a:srgbClr val="676767"/>
                </a:solidFill>
                <a:latin typeface="Arial"/>
                <a:ea typeface="+mn-ea"/>
                <a:cs typeface="+mn-cs"/>
              </a:rPr>
              <a:t>CTA a-la-carte</a:t>
            </a:r>
          </a:p>
          <a:p>
            <a:pPr defTabSz="685800" fontAlgn="auto">
              <a:spcBef>
                <a:spcPts val="0"/>
              </a:spcBef>
              <a:spcAft>
                <a:spcPts val="0"/>
              </a:spcAft>
            </a:pPr>
            <a:r>
              <a:rPr lang="en-US" sz="900" dirty="0">
                <a:solidFill>
                  <a:srgbClr val="676767"/>
                </a:solidFill>
                <a:latin typeface="Arial"/>
                <a:ea typeface="+mn-ea"/>
                <a:cs typeface="+mn-cs"/>
              </a:rPr>
              <a:t>ATD bundle = CTA &amp; AMP</a:t>
            </a:r>
          </a:p>
          <a:p>
            <a:pPr defTabSz="685800" fontAlgn="auto">
              <a:spcBef>
                <a:spcPts val="0"/>
              </a:spcBef>
              <a:spcAft>
                <a:spcPts val="0"/>
              </a:spcAft>
            </a:pPr>
            <a:r>
              <a:rPr lang="en-US" sz="900" dirty="0">
                <a:solidFill>
                  <a:srgbClr val="676767"/>
                </a:solidFill>
                <a:latin typeface="Arial"/>
                <a:ea typeface="+mn-ea"/>
                <a:cs typeface="+mn-cs"/>
              </a:rPr>
              <a:t>WSP bundle = CWS &amp; ATD</a:t>
            </a:r>
          </a:p>
        </p:txBody>
      </p:sp>
      <p:sp>
        <p:nvSpPr>
          <p:cNvPr id="109" name="TextBox 108"/>
          <p:cNvSpPr txBox="1"/>
          <p:nvPr/>
        </p:nvSpPr>
        <p:spPr>
          <a:xfrm>
            <a:off x="2828670" y="3245935"/>
            <a:ext cx="1937063" cy="207747"/>
          </a:xfrm>
          <a:prstGeom prst="rect">
            <a:avLst/>
          </a:prstGeom>
          <a:noFill/>
        </p:spPr>
        <p:txBody>
          <a:bodyPr wrap="none" lIns="68577" tIns="34289" rIns="68577" bIns="34289" rtlCol="0">
            <a:spAutoFit/>
          </a:bodyPr>
          <a:lstStyle/>
          <a:p>
            <a:pPr defTabSz="685800" fontAlgn="auto">
              <a:spcBef>
                <a:spcPts val="0"/>
              </a:spcBef>
              <a:spcAft>
                <a:spcPts val="0"/>
              </a:spcAft>
            </a:pPr>
            <a:r>
              <a:rPr lang="en-US" sz="900" dirty="0">
                <a:solidFill>
                  <a:srgbClr val="676767"/>
                </a:solidFill>
                <a:latin typeface="Arial"/>
                <a:ea typeface="+mn-ea"/>
                <a:cs typeface="+mn-cs"/>
              </a:rPr>
              <a:t>CTA part of "AMP on WSA” add-on</a:t>
            </a:r>
          </a:p>
        </p:txBody>
      </p:sp>
      <p:sp>
        <p:nvSpPr>
          <p:cNvPr id="110" name="TextBox 109"/>
          <p:cNvSpPr txBox="1"/>
          <p:nvPr/>
        </p:nvSpPr>
        <p:spPr>
          <a:xfrm>
            <a:off x="2828670" y="4038232"/>
            <a:ext cx="888699" cy="207747"/>
          </a:xfrm>
          <a:prstGeom prst="rect">
            <a:avLst/>
          </a:prstGeom>
          <a:noFill/>
        </p:spPr>
        <p:txBody>
          <a:bodyPr wrap="none" lIns="68577" tIns="34289" rIns="68577" bIns="34289" rtlCol="0">
            <a:spAutoFit/>
          </a:bodyPr>
          <a:lstStyle/>
          <a:p>
            <a:pPr defTabSz="685800" fontAlgn="auto">
              <a:spcBef>
                <a:spcPts val="0"/>
              </a:spcBef>
              <a:spcAft>
                <a:spcPts val="0"/>
              </a:spcAft>
            </a:pPr>
            <a:r>
              <a:rPr lang="en-US" sz="900" dirty="0">
                <a:solidFill>
                  <a:srgbClr val="676767"/>
                </a:solidFill>
                <a:latin typeface="Arial"/>
                <a:ea typeface="+mn-ea"/>
                <a:cs typeface="+mn-cs"/>
              </a:rPr>
              <a:t>CTA a-la-carte</a:t>
            </a:r>
          </a:p>
        </p:txBody>
      </p:sp>
      <p:sp>
        <p:nvSpPr>
          <p:cNvPr id="112" name="Rectangle 111"/>
          <p:cNvSpPr/>
          <p:nvPr/>
        </p:nvSpPr>
        <p:spPr>
          <a:xfrm>
            <a:off x="358520" y="1994192"/>
            <a:ext cx="4472105" cy="2638722"/>
          </a:xfrm>
          <a:prstGeom prst="rect">
            <a:avLst/>
          </a:prstGeom>
          <a:noFill/>
          <a:ln w="12700" cmpd="sng">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800" fontAlgn="auto">
              <a:spcBef>
                <a:spcPts val="0"/>
              </a:spcBef>
              <a:spcAft>
                <a:spcPts val="0"/>
              </a:spcAft>
            </a:pPr>
            <a:endParaRPr lang="en-US" dirty="0" smtClean="0">
              <a:solidFill>
                <a:srgbClr val="FFFFFF"/>
              </a:solidFill>
            </a:endParaRPr>
          </a:p>
        </p:txBody>
      </p:sp>
      <p:grpSp>
        <p:nvGrpSpPr>
          <p:cNvPr id="115" name="Group 114"/>
          <p:cNvGrpSpPr/>
          <p:nvPr/>
        </p:nvGrpSpPr>
        <p:grpSpPr>
          <a:xfrm>
            <a:off x="2182878" y="1571542"/>
            <a:ext cx="3417409" cy="470456"/>
            <a:chOff x="2852245" y="1955574"/>
            <a:chExt cx="3864811" cy="627275"/>
          </a:xfrm>
        </p:grpSpPr>
        <p:sp>
          <p:nvSpPr>
            <p:cNvPr id="113" name="Down Arrow 112"/>
            <p:cNvSpPr/>
            <p:nvPr/>
          </p:nvSpPr>
          <p:spPr>
            <a:xfrm rot="16200000">
              <a:off x="4585009" y="222810"/>
              <a:ext cx="399283" cy="3864811"/>
            </a:xfrm>
            <a:prstGeom prst="downArrow">
              <a:avLst/>
            </a:prstGeom>
            <a:gradFill>
              <a:gsLst>
                <a:gs pos="0">
                  <a:schemeClr val="bg1">
                    <a:lumMod val="50000"/>
                  </a:schemeClr>
                </a:gs>
                <a:gs pos="71000">
                  <a:schemeClr val="accent2"/>
                </a:gs>
              </a:gsLst>
              <a:lin ang="5400000" scaled="0"/>
            </a:gradFill>
            <a:ln w="25400" cap="flat" cmpd="sng" algn="ctr">
              <a:noFill/>
              <a:prstDash val="solid"/>
            </a:ln>
            <a:effectLst/>
          </p:spPr>
          <p:txBody>
            <a:bodyPr rtlCol="0" anchor="ctr"/>
            <a:lstStyle/>
            <a:p>
              <a:pPr algn="ctr" defTabSz="913601">
                <a:defRPr/>
              </a:pPr>
              <a:endParaRPr lang="en-US" kern="0">
                <a:solidFill>
                  <a:prstClr val="white"/>
                </a:solidFill>
                <a:latin typeface="Arial"/>
                <a:cs typeface="+mn-cs"/>
              </a:endParaRPr>
            </a:p>
          </p:txBody>
        </p:sp>
        <p:sp>
          <p:nvSpPr>
            <p:cNvPr id="114" name="Rectangle 113"/>
            <p:cNvSpPr/>
            <p:nvPr/>
          </p:nvSpPr>
          <p:spPr>
            <a:xfrm>
              <a:off x="2852253" y="2055517"/>
              <a:ext cx="204500" cy="527332"/>
            </a:xfrm>
            <a:prstGeom prst="rect">
              <a:avLst/>
            </a:prstGeom>
            <a:solidFill>
              <a:srgbClr val="7F7F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dirty="0" smtClean="0">
                <a:solidFill>
                  <a:srgbClr val="FFFFFF"/>
                </a:solidFill>
              </a:endParaRPr>
            </a:p>
          </p:txBody>
        </p:sp>
      </p:grpSp>
      <p:sp>
        <p:nvSpPr>
          <p:cNvPr id="116" name="TextBox 115"/>
          <p:cNvSpPr txBox="1"/>
          <p:nvPr/>
        </p:nvSpPr>
        <p:spPr>
          <a:xfrm>
            <a:off x="2142521" y="1405021"/>
            <a:ext cx="2779088" cy="253914"/>
          </a:xfrm>
          <a:prstGeom prst="rect">
            <a:avLst/>
          </a:prstGeom>
          <a:noFill/>
        </p:spPr>
        <p:txBody>
          <a:bodyPr wrap="none" lIns="68577" tIns="34289" rIns="68577" bIns="34289" rtlCol="0">
            <a:spAutoFit/>
          </a:bodyPr>
          <a:lstStyle/>
          <a:p>
            <a:pPr defTabSz="685800" fontAlgn="auto">
              <a:spcBef>
                <a:spcPts val="0"/>
              </a:spcBef>
              <a:spcAft>
                <a:spcPts val="0"/>
              </a:spcAft>
            </a:pPr>
            <a:r>
              <a:rPr lang="en-US" sz="1200" dirty="0" smtClean="0">
                <a:solidFill>
                  <a:srgbClr val="676767"/>
                </a:solidFill>
                <a:latin typeface="Arial"/>
                <a:ea typeface="+mn-ea"/>
                <a:cs typeface="+mn-cs"/>
              </a:rPr>
              <a:t>Web</a:t>
            </a:r>
            <a:r>
              <a:rPr lang="ja-JP" altLang="en-US" sz="1200" dirty="0" smtClean="0">
                <a:solidFill>
                  <a:srgbClr val="676767"/>
                </a:solidFill>
                <a:latin typeface="Arial"/>
                <a:ea typeface="+mn-ea"/>
                <a:cs typeface="+mn-cs"/>
              </a:rPr>
              <a:t>アクセスログ</a:t>
            </a:r>
            <a:r>
              <a:rPr lang="en-US" sz="1200" dirty="0" smtClean="0">
                <a:solidFill>
                  <a:srgbClr val="676767"/>
                </a:solidFill>
                <a:latin typeface="Arial"/>
                <a:ea typeface="+mn-ea"/>
                <a:cs typeface="+mn-cs"/>
              </a:rPr>
              <a:t> (</a:t>
            </a:r>
            <a:r>
              <a:rPr lang="ja-JP" altLang="en-US" sz="1200" dirty="0" smtClean="0">
                <a:solidFill>
                  <a:srgbClr val="676767"/>
                </a:solidFill>
                <a:latin typeface="Arial"/>
                <a:ea typeface="+mn-ea"/>
                <a:cs typeface="+mn-cs"/>
              </a:rPr>
              <a:t>テレメトリ情報の送信</a:t>
            </a:r>
            <a:r>
              <a:rPr lang="en-US" sz="1200" dirty="0" smtClean="0">
                <a:solidFill>
                  <a:srgbClr val="676767"/>
                </a:solidFill>
                <a:latin typeface="Arial"/>
                <a:ea typeface="+mn-ea"/>
                <a:cs typeface="+mn-cs"/>
              </a:rPr>
              <a:t>)</a:t>
            </a:r>
            <a:endParaRPr lang="en-US" sz="1200" dirty="0">
              <a:solidFill>
                <a:srgbClr val="676767"/>
              </a:solidFill>
              <a:latin typeface="Arial"/>
              <a:ea typeface="+mn-ea"/>
              <a:cs typeface="+mn-cs"/>
            </a:endParaRPr>
          </a:p>
        </p:txBody>
      </p:sp>
      <p:sp>
        <p:nvSpPr>
          <p:cNvPr id="117" name="TextBox 116"/>
          <p:cNvSpPr txBox="1"/>
          <p:nvPr/>
        </p:nvSpPr>
        <p:spPr>
          <a:xfrm>
            <a:off x="7111785" y="2243079"/>
            <a:ext cx="1509061" cy="438580"/>
          </a:xfrm>
          <a:prstGeom prst="rect">
            <a:avLst/>
          </a:prstGeom>
          <a:noFill/>
        </p:spPr>
        <p:txBody>
          <a:bodyPr wrap="none" lIns="68577" tIns="34289" rIns="68577" bIns="34289" rtlCol="0">
            <a:spAutoFit/>
          </a:bodyPr>
          <a:lstStyle/>
          <a:p>
            <a:pPr defTabSz="685800" fontAlgn="auto">
              <a:spcBef>
                <a:spcPts val="0"/>
              </a:spcBef>
              <a:spcAft>
                <a:spcPts val="0"/>
              </a:spcAft>
            </a:pPr>
            <a:r>
              <a:rPr lang="ja-JP" altLang="en-US" sz="1200" dirty="0" smtClean="0">
                <a:solidFill>
                  <a:srgbClr val="676767"/>
                </a:solidFill>
                <a:latin typeface="Arial"/>
                <a:ea typeface="+mn-ea"/>
                <a:cs typeface="+mn-cs"/>
              </a:rPr>
              <a:t>侵害検出</a:t>
            </a:r>
            <a:r>
              <a:rPr lang="en-US" sz="1200" dirty="0" smtClean="0">
                <a:solidFill>
                  <a:srgbClr val="676767"/>
                </a:solidFill>
                <a:latin typeface="Arial"/>
                <a:ea typeface="+mn-ea"/>
                <a:cs typeface="+mn-cs"/>
              </a:rPr>
              <a:t> </a:t>
            </a:r>
            <a:r>
              <a:rPr lang="en-US" sz="1200" dirty="0">
                <a:solidFill>
                  <a:srgbClr val="676767"/>
                </a:solidFill>
                <a:latin typeface="Arial"/>
                <a:ea typeface="+mn-ea"/>
                <a:cs typeface="+mn-cs"/>
              </a:rPr>
              <a:t>&amp;</a:t>
            </a:r>
          </a:p>
          <a:p>
            <a:pPr defTabSz="685800" fontAlgn="auto">
              <a:spcBef>
                <a:spcPts val="0"/>
              </a:spcBef>
              <a:spcAft>
                <a:spcPts val="0"/>
              </a:spcAft>
            </a:pPr>
            <a:r>
              <a:rPr lang="ja-JP" altLang="en-US" sz="1200" dirty="0" smtClean="0">
                <a:solidFill>
                  <a:srgbClr val="676767"/>
                </a:solidFill>
                <a:latin typeface="Arial"/>
                <a:ea typeface="+mn-ea"/>
                <a:cs typeface="+mn-cs"/>
              </a:rPr>
              <a:t>高度な脅威の可視化</a:t>
            </a:r>
            <a:endParaRPr lang="en-US" sz="1200" dirty="0">
              <a:solidFill>
                <a:srgbClr val="676767"/>
              </a:solidFill>
              <a:latin typeface="Arial"/>
              <a:ea typeface="+mn-ea"/>
              <a:cs typeface="+mn-cs"/>
            </a:endParaRPr>
          </a:p>
        </p:txBody>
      </p:sp>
      <p:sp>
        <p:nvSpPr>
          <p:cNvPr id="119" name="Title 1"/>
          <p:cNvSpPr txBox="1">
            <a:spLocks/>
          </p:cNvSpPr>
          <p:nvPr/>
        </p:nvSpPr>
        <p:spPr>
          <a:xfrm>
            <a:off x="437768" y="341318"/>
            <a:ext cx="8345489" cy="731837"/>
          </a:xfrm>
          <a:prstGeom prst="rect">
            <a:avLst/>
          </a:prstGeom>
        </p:spPr>
        <p:txBody>
          <a:bodyPr lIns="68577" tIns="34289" rIns="68577" bIns="34289"/>
          <a:lstStyle>
            <a:lvl1pPr algn="l" defTabSz="912261" rtl="0" eaLnBrk="1" fontAlgn="base" hangingPunct="1">
              <a:lnSpc>
                <a:spcPct val="80000"/>
              </a:lnSpc>
              <a:spcBef>
                <a:spcPct val="0"/>
              </a:spcBef>
              <a:spcAft>
                <a:spcPct val="0"/>
              </a:spcAft>
              <a:defRPr lang="en-US" sz="4267" kern="1200" dirty="0">
                <a:solidFill>
                  <a:srgbClr val="676767"/>
                </a:solidFill>
                <a:latin typeface="+mj-lt"/>
                <a:ea typeface="ＭＳ Ｐゴシック" charset="0"/>
                <a:cs typeface="CiscoSans"/>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a:lnSpc>
                <a:spcPct val="90000"/>
              </a:lnSpc>
              <a:spcBef>
                <a:spcPts val="0"/>
              </a:spcBef>
              <a:spcAft>
                <a:spcPts val="0"/>
              </a:spcAft>
            </a:pPr>
            <a:r>
              <a:rPr sz="3200" dirty="0" smtClean="0"/>
              <a:t>Cognitive Threat Analytics</a:t>
            </a:r>
            <a:r>
              <a:rPr lang="en-US" sz="3200" dirty="0" smtClean="0"/>
              <a:t>(CTA)</a:t>
            </a:r>
            <a:r>
              <a:rPr sz="3200" dirty="0" smtClean="0"/>
              <a:t/>
            </a:r>
            <a:br>
              <a:rPr sz="3200" dirty="0" smtClean="0"/>
            </a:br>
            <a:r>
              <a:rPr lang="ja-JP" altLang="en-US" sz="2100" dirty="0" smtClean="0">
                <a:solidFill>
                  <a:srgbClr val="FFFFFF">
                    <a:lumMod val="75000"/>
                  </a:srgbClr>
                </a:solidFill>
              </a:rPr>
              <a:t>自動化</a:t>
            </a:r>
            <a:r>
              <a:rPr lang="ja-JP" altLang="en-US" sz="2100" dirty="0">
                <a:solidFill>
                  <a:srgbClr val="FFFFFF">
                    <a:lumMod val="75000"/>
                  </a:srgbClr>
                </a:solidFill>
              </a:rPr>
              <a:t>された高度な分析</a:t>
            </a:r>
            <a:r>
              <a:rPr lang="en-US" altLang="ja-JP" sz="2100" dirty="0">
                <a:solidFill>
                  <a:srgbClr val="FFFFFF">
                    <a:lumMod val="75000"/>
                  </a:srgbClr>
                </a:solidFill>
              </a:rPr>
              <a:t>/</a:t>
            </a:r>
            <a:r>
              <a:rPr lang="ja-JP" altLang="en-US" sz="2100" dirty="0" smtClean="0">
                <a:solidFill>
                  <a:srgbClr val="FFFFFF">
                    <a:lumMod val="75000"/>
                  </a:srgbClr>
                </a:solidFill>
              </a:rPr>
              <a:t>ビッグデータマイニング</a:t>
            </a:r>
            <a:endParaRPr lang="en-US" sz="2100" dirty="0" smtClean="0">
              <a:solidFill>
                <a:srgbClr val="FFFFFF">
                  <a:lumMod val="75000"/>
                </a:srgbClr>
              </a:solidFill>
            </a:endParaRPr>
          </a:p>
        </p:txBody>
      </p:sp>
    </p:spTree>
    <p:extLst>
      <p:ext uri="{BB962C8B-B14F-4D97-AF65-F5344CB8AC3E}">
        <p14:creationId xmlns:p14="http://schemas.microsoft.com/office/powerpoint/2010/main" val="1843375174"/>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1" name="Layer 1"/>
          <p:cNvGrpSpPr/>
          <p:nvPr/>
        </p:nvGrpSpPr>
        <p:grpSpPr>
          <a:xfrm>
            <a:off x="974320" y="1381914"/>
            <a:ext cx="2903684" cy="2189440"/>
            <a:chOff x="3125973" y="1824112"/>
            <a:chExt cx="3007142" cy="2919253"/>
          </a:xfrm>
        </p:grpSpPr>
        <p:sp>
          <p:nvSpPr>
            <p:cNvPr id="722" name="Freeform 721"/>
            <p:cNvSpPr/>
            <p:nvPr/>
          </p:nvSpPr>
          <p:spPr>
            <a:xfrm>
              <a:off x="3125973" y="1824112"/>
              <a:ext cx="3007142" cy="2919253"/>
            </a:xfrm>
            <a:custGeom>
              <a:avLst/>
              <a:gdLst>
                <a:gd name="connsiteX0" fmla="*/ 0 w 3007142"/>
                <a:gd name="connsiteY0" fmla="*/ 0 h 2453428"/>
                <a:gd name="connsiteX1" fmla="*/ 82866 w 3007142"/>
                <a:gd name="connsiteY1" fmla="*/ 18767 h 2453428"/>
                <a:gd name="connsiteX2" fmla="*/ 3003818 w 3007142"/>
                <a:gd name="connsiteY2" fmla="*/ 507236 h 2453428"/>
                <a:gd name="connsiteX3" fmla="*/ 3007142 w 3007142"/>
                <a:gd name="connsiteY3" fmla="*/ 1952472 h 2453428"/>
                <a:gd name="connsiteX4" fmla="*/ 42576 w 3007142"/>
                <a:gd name="connsiteY4" fmla="*/ 2443642 h 2453428"/>
                <a:gd name="connsiteX5" fmla="*/ 0 w 3007142"/>
                <a:gd name="connsiteY5" fmla="*/ 2453428 h 2453428"/>
                <a:gd name="connsiteX0" fmla="*/ 13401 w 3007142"/>
                <a:gd name="connsiteY0" fmla="*/ 0 h 2651835"/>
                <a:gd name="connsiteX1" fmla="*/ 82866 w 3007142"/>
                <a:gd name="connsiteY1" fmla="*/ 217174 h 2651835"/>
                <a:gd name="connsiteX2" fmla="*/ 3003818 w 3007142"/>
                <a:gd name="connsiteY2" fmla="*/ 705643 h 2651835"/>
                <a:gd name="connsiteX3" fmla="*/ 3007142 w 3007142"/>
                <a:gd name="connsiteY3" fmla="*/ 2150879 h 2651835"/>
                <a:gd name="connsiteX4" fmla="*/ 42576 w 3007142"/>
                <a:gd name="connsiteY4" fmla="*/ 2642049 h 2651835"/>
                <a:gd name="connsiteX5" fmla="*/ 0 w 3007142"/>
                <a:gd name="connsiteY5" fmla="*/ 2651835 h 2651835"/>
                <a:gd name="connsiteX6" fmla="*/ 13401 w 3007142"/>
                <a:gd name="connsiteY6" fmla="*/ 0 h 2651835"/>
                <a:gd name="connsiteX0" fmla="*/ 13401 w 3007142"/>
                <a:gd name="connsiteY0" fmla="*/ 86057 h 2737892"/>
                <a:gd name="connsiteX1" fmla="*/ 3003818 w 3007142"/>
                <a:gd name="connsiteY1" fmla="*/ 791700 h 2737892"/>
                <a:gd name="connsiteX2" fmla="*/ 3007142 w 3007142"/>
                <a:gd name="connsiteY2" fmla="*/ 2236936 h 2737892"/>
                <a:gd name="connsiteX3" fmla="*/ 42576 w 3007142"/>
                <a:gd name="connsiteY3" fmla="*/ 2728106 h 2737892"/>
                <a:gd name="connsiteX4" fmla="*/ 0 w 3007142"/>
                <a:gd name="connsiteY4" fmla="*/ 2737892 h 2737892"/>
                <a:gd name="connsiteX5" fmla="*/ 13401 w 3007142"/>
                <a:gd name="connsiteY5" fmla="*/ 86057 h 2737892"/>
                <a:gd name="connsiteX0" fmla="*/ 13401 w 3007142"/>
                <a:gd name="connsiteY0" fmla="*/ 0 h 2651835"/>
                <a:gd name="connsiteX1" fmla="*/ 3003818 w 3007142"/>
                <a:gd name="connsiteY1" fmla="*/ 705643 h 2651835"/>
                <a:gd name="connsiteX2" fmla="*/ 3007142 w 3007142"/>
                <a:gd name="connsiteY2" fmla="*/ 2150879 h 2651835"/>
                <a:gd name="connsiteX3" fmla="*/ 42576 w 3007142"/>
                <a:gd name="connsiteY3" fmla="*/ 2642049 h 2651835"/>
                <a:gd name="connsiteX4" fmla="*/ 0 w 3007142"/>
                <a:gd name="connsiteY4" fmla="*/ 2651835 h 2651835"/>
                <a:gd name="connsiteX5" fmla="*/ 13401 w 3007142"/>
                <a:gd name="connsiteY5" fmla="*/ 0 h 2651835"/>
                <a:gd name="connsiteX0" fmla="*/ 13401 w 3007142"/>
                <a:gd name="connsiteY0" fmla="*/ 0 h 2651835"/>
                <a:gd name="connsiteX1" fmla="*/ 3003818 w 3007142"/>
                <a:gd name="connsiteY1" fmla="*/ 705643 h 2651835"/>
                <a:gd name="connsiteX2" fmla="*/ 3007142 w 3007142"/>
                <a:gd name="connsiteY2" fmla="*/ 2150879 h 2651835"/>
                <a:gd name="connsiteX3" fmla="*/ 42576 w 3007142"/>
                <a:gd name="connsiteY3" fmla="*/ 2642049 h 2651835"/>
                <a:gd name="connsiteX4" fmla="*/ 0 w 3007142"/>
                <a:gd name="connsiteY4" fmla="*/ 2651835 h 2651835"/>
                <a:gd name="connsiteX5" fmla="*/ 13401 w 3007142"/>
                <a:gd name="connsiteY5" fmla="*/ 0 h 2651835"/>
                <a:gd name="connsiteX0" fmla="*/ 13401 w 3007142"/>
                <a:gd name="connsiteY0" fmla="*/ 0 h 2651835"/>
                <a:gd name="connsiteX1" fmla="*/ 3003818 w 3007142"/>
                <a:gd name="connsiteY1" fmla="*/ 705643 h 2651835"/>
                <a:gd name="connsiteX2" fmla="*/ 3007142 w 3007142"/>
                <a:gd name="connsiteY2" fmla="*/ 2150879 h 2651835"/>
                <a:gd name="connsiteX3" fmla="*/ 42576 w 3007142"/>
                <a:gd name="connsiteY3" fmla="*/ 2642049 h 2651835"/>
                <a:gd name="connsiteX4" fmla="*/ 0 w 3007142"/>
                <a:gd name="connsiteY4" fmla="*/ 2651835 h 2651835"/>
                <a:gd name="connsiteX5" fmla="*/ 13401 w 3007142"/>
                <a:gd name="connsiteY5" fmla="*/ 0 h 2651835"/>
                <a:gd name="connsiteX0" fmla="*/ 13401 w 3007142"/>
                <a:gd name="connsiteY0" fmla="*/ 0 h 2919253"/>
                <a:gd name="connsiteX1" fmla="*/ 3003818 w 3007142"/>
                <a:gd name="connsiteY1" fmla="*/ 705643 h 2919253"/>
                <a:gd name="connsiteX2" fmla="*/ 3007142 w 3007142"/>
                <a:gd name="connsiteY2" fmla="*/ 2150879 h 2919253"/>
                <a:gd name="connsiteX3" fmla="*/ 42576 w 3007142"/>
                <a:gd name="connsiteY3" fmla="*/ 2642049 h 2919253"/>
                <a:gd name="connsiteX4" fmla="*/ 0 w 3007142"/>
                <a:gd name="connsiteY4" fmla="*/ 2919253 h 2919253"/>
                <a:gd name="connsiteX5" fmla="*/ 13401 w 3007142"/>
                <a:gd name="connsiteY5" fmla="*/ 0 h 2919253"/>
                <a:gd name="connsiteX0" fmla="*/ 13401 w 3007142"/>
                <a:gd name="connsiteY0" fmla="*/ 0 h 3013123"/>
                <a:gd name="connsiteX1" fmla="*/ 3003818 w 3007142"/>
                <a:gd name="connsiteY1" fmla="*/ 705643 h 3013123"/>
                <a:gd name="connsiteX2" fmla="*/ 3007142 w 3007142"/>
                <a:gd name="connsiteY2" fmla="*/ 2150879 h 3013123"/>
                <a:gd name="connsiteX3" fmla="*/ 0 w 3007142"/>
                <a:gd name="connsiteY3" fmla="*/ 2919253 h 3013123"/>
                <a:gd name="connsiteX4" fmla="*/ 13401 w 3007142"/>
                <a:gd name="connsiteY4" fmla="*/ 0 h 3013123"/>
                <a:gd name="connsiteX0" fmla="*/ 13401 w 3007142"/>
                <a:gd name="connsiteY0" fmla="*/ 0 h 2919253"/>
                <a:gd name="connsiteX1" fmla="*/ 3003818 w 3007142"/>
                <a:gd name="connsiteY1" fmla="*/ 705643 h 2919253"/>
                <a:gd name="connsiteX2" fmla="*/ 3007142 w 3007142"/>
                <a:gd name="connsiteY2" fmla="*/ 2150879 h 2919253"/>
                <a:gd name="connsiteX3" fmla="*/ 0 w 3007142"/>
                <a:gd name="connsiteY3" fmla="*/ 2919253 h 2919253"/>
                <a:gd name="connsiteX4" fmla="*/ 13401 w 3007142"/>
                <a:gd name="connsiteY4" fmla="*/ 0 h 2919253"/>
                <a:gd name="connsiteX0" fmla="*/ 13401 w 3007142"/>
                <a:gd name="connsiteY0" fmla="*/ 0 h 2919253"/>
                <a:gd name="connsiteX1" fmla="*/ 3003818 w 3007142"/>
                <a:gd name="connsiteY1" fmla="*/ 705643 h 2919253"/>
                <a:gd name="connsiteX2" fmla="*/ 3007142 w 3007142"/>
                <a:gd name="connsiteY2" fmla="*/ 2150879 h 2919253"/>
                <a:gd name="connsiteX3" fmla="*/ 0 w 3007142"/>
                <a:gd name="connsiteY3" fmla="*/ 2919253 h 2919253"/>
                <a:gd name="connsiteX4" fmla="*/ 13401 w 3007142"/>
                <a:gd name="connsiteY4" fmla="*/ 0 h 291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7142" h="2919253">
                  <a:moveTo>
                    <a:pt x="13401" y="0"/>
                  </a:moveTo>
                  <a:cubicBezTo>
                    <a:pt x="735148" y="270857"/>
                    <a:pt x="2390956" y="597329"/>
                    <a:pt x="3003818" y="705643"/>
                  </a:cubicBezTo>
                  <a:cubicBezTo>
                    <a:pt x="3005687" y="1398497"/>
                    <a:pt x="3005275" y="1458025"/>
                    <a:pt x="3007142" y="2150879"/>
                  </a:cubicBezTo>
                  <a:cubicBezTo>
                    <a:pt x="2399302" y="2243769"/>
                    <a:pt x="653064" y="2648005"/>
                    <a:pt x="0" y="2919253"/>
                  </a:cubicBezTo>
                  <a:cubicBezTo>
                    <a:pt x="0" y="2101444"/>
                    <a:pt x="13401" y="817809"/>
                    <a:pt x="13401" y="0"/>
                  </a:cubicBezTo>
                  <a:close/>
                </a:path>
              </a:pathLst>
            </a:custGeom>
            <a:solidFill>
              <a:schemeClr val="accent2"/>
            </a:solidFill>
            <a:ln>
              <a:noFill/>
            </a:ln>
          </p:spPr>
          <p:txBody>
            <a:bodyPr vert="horz" wrap="square" lIns="34290" tIns="240030" rIns="34290" bIns="34281" numCol="1" anchor="t" anchorCtr="0" compatLnSpc="1">
              <a:prstTxWarp prst="textNoShape">
                <a:avLst/>
              </a:prstTxWarp>
              <a:noAutofit/>
            </a:bodyPr>
            <a:lstStyle/>
            <a:p>
              <a:pPr defTabSz="685571" fontAlgn="auto">
                <a:spcBef>
                  <a:spcPts val="0"/>
                </a:spcBef>
                <a:spcAft>
                  <a:spcPts val="0"/>
                </a:spcAft>
              </a:pPr>
              <a:r>
                <a:rPr lang="en-US" sz="825" dirty="0">
                  <a:solidFill>
                    <a:srgbClr val="FFFFFF"/>
                  </a:solidFill>
                  <a:latin typeface="Arial"/>
                  <a:ea typeface="+mn-ea"/>
                  <a:cs typeface="+mn-cs"/>
                </a:rPr>
                <a:t>Layer 1</a:t>
              </a:r>
            </a:p>
          </p:txBody>
        </p:sp>
        <p:sp>
          <p:nvSpPr>
            <p:cNvPr id="723" name="Freeform 10"/>
            <p:cNvSpPr>
              <a:spLocks/>
            </p:cNvSpPr>
            <p:nvPr/>
          </p:nvSpPr>
          <p:spPr bwMode="auto">
            <a:xfrm>
              <a:off x="3139751" y="1824112"/>
              <a:ext cx="393033" cy="274320"/>
            </a:xfrm>
            <a:custGeom>
              <a:avLst/>
              <a:gdLst>
                <a:gd name="connsiteX0" fmla="*/ 0 w 342349"/>
                <a:gd name="connsiteY0" fmla="*/ 0 h 187783"/>
                <a:gd name="connsiteX1" fmla="*/ 342349 w 342349"/>
                <a:gd name="connsiteY1" fmla="*/ 6882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8555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36768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36768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36768 h 187783"/>
                <a:gd name="connsiteX2" fmla="*/ 340676 w 342349"/>
                <a:gd name="connsiteY2" fmla="*/ 187783 h 187783"/>
                <a:gd name="connsiteX3" fmla="*/ 0 w 342349"/>
                <a:gd name="connsiteY3" fmla="*/ 187783 h 187783"/>
                <a:gd name="connsiteX4" fmla="*/ 0 w 342349"/>
                <a:gd name="connsiteY4" fmla="*/ 0 h 187783"/>
                <a:gd name="connsiteX0" fmla="*/ 0 w 340738"/>
                <a:gd name="connsiteY0" fmla="*/ 0 h 187783"/>
                <a:gd name="connsiteX1" fmla="*/ 338386 w 340738"/>
                <a:gd name="connsiteY1" fmla="*/ 64980 h 187783"/>
                <a:gd name="connsiteX2" fmla="*/ 340676 w 340738"/>
                <a:gd name="connsiteY2" fmla="*/ 187783 h 187783"/>
                <a:gd name="connsiteX3" fmla="*/ 0 w 340738"/>
                <a:gd name="connsiteY3" fmla="*/ 187783 h 187783"/>
                <a:gd name="connsiteX4" fmla="*/ 0 w 340738"/>
                <a:gd name="connsiteY4" fmla="*/ 0 h 187783"/>
                <a:gd name="connsiteX0" fmla="*/ 0 w 340738"/>
                <a:gd name="connsiteY0" fmla="*/ 0 h 187783"/>
                <a:gd name="connsiteX1" fmla="*/ 338386 w 340738"/>
                <a:gd name="connsiteY1" fmla="*/ 64980 h 187783"/>
                <a:gd name="connsiteX2" fmla="*/ 340676 w 340738"/>
                <a:gd name="connsiteY2" fmla="*/ 187783 h 187783"/>
                <a:gd name="connsiteX3" fmla="*/ 0 w 340738"/>
                <a:gd name="connsiteY3" fmla="*/ 187783 h 187783"/>
                <a:gd name="connsiteX4" fmla="*/ 0 w 340738"/>
                <a:gd name="connsiteY4" fmla="*/ 0 h 187783"/>
                <a:gd name="connsiteX0" fmla="*/ 0 w 340738"/>
                <a:gd name="connsiteY0" fmla="*/ 0 h 187783"/>
                <a:gd name="connsiteX1" fmla="*/ 338386 w 340738"/>
                <a:gd name="connsiteY1" fmla="*/ 64980 h 187783"/>
                <a:gd name="connsiteX2" fmla="*/ 340676 w 340738"/>
                <a:gd name="connsiteY2" fmla="*/ 187783 h 187783"/>
                <a:gd name="connsiteX3" fmla="*/ 0 w 340738"/>
                <a:gd name="connsiteY3" fmla="*/ 187783 h 187783"/>
                <a:gd name="connsiteX4" fmla="*/ 0 w 340738"/>
                <a:gd name="connsiteY4" fmla="*/ 0 h 187783"/>
                <a:gd name="connsiteX0" fmla="*/ 0 w 340808"/>
                <a:gd name="connsiteY0" fmla="*/ 0 h 187783"/>
                <a:gd name="connsiteX1" fmla="*/ 340367 w 340808"/>
                <a:gd name="connsiteY1" fmla="*/ 68742 h 187783"/>
                <a:gd name="connsiteX2" fmla="*/ 340676 w 340808"/>
                <a:gd name="connsiteY2" fmla="*/ 187783 h 187783"/>
                <a:gd name="connsiteX3" fmla="*/ 0 w 340808"/>
                <a:gd name="connsiteY3" fmla="*/ 187783 h 187783"/>
                <a:gd name="connsiteX4" fmla="*/ 0 w 340808"/>
                <a:gd name="connsiteY4" fmla="*/ 0 h 187783"/>
                <a:gd name="connsiteX0" fmla="*/ 0 w 340808"/>
                <a:gd name="connsiteY0" fmla="*/ 0 h 187783"/>
                <a:gd name="connsiteX1" fmla="*/ 340367 w 340808"/>
                <a:gd name="connsiteY1" fmla="*/ 87550 h 187783"/>
                <a:gd name="connsiteX2" fmla="*/ 340676 w 340808"/>
                <a:gd name="connsiteY2" fmla="*/ 187783 h 187783"/>
                <a:gd name="connsiteX3" fmla="*/ 0 w 340808"/>
                <a:gd name="connsiteY3" fmla="*/ 187783 h 187783"/>
                <a:gd name="connsiteX4" fmla="*/ 0 w 340808"/>
                <a:gd name="connsiteY4" fmla="*/ 0 h 187783"/>
                <a:gd name="connsiteX0" fmla="*/ 0 w 340737"/>
                <a:gd name="connsiteY0" fmla="*/ 0 h 187783"/>
                <a:gd name="connsiteX1" fmla="*/ 338385 w 340737"/>
                <a:gd name="connsiteY1" fmla="*/ 68742 h 187783"/>
                <a:gd name="connsiteX2" fmla="*/ 340676 w 340737"/>
                <a:gd name="connsiteY2" fmla="*/ 187783 h 187783"/>
                <a:gd name="connsiteX3" fmla="*/ 0 w 340737"/>
                <a:gd name="connsiteY3" fmla="*/ 187783 h 187783"/>
                <a:gd name="connsiteX4" fmla="*/ 0 w 340737"/>
                <a:gd name="connsiteY4" fmla="*/ 0 h 187783"/>
                <a:gd name="connsiteX0" fmla="*/ 0 w 340737"/>
                <a:gd name="connsiteY0" fmla="*/ 0 h 187783"/>
                <a:gd name="connsiteX1" fmla="*/ 338385 w 340737"/>
                <a:gd name="connsiteY1" fmla="*/ 60592 h 187783"/>
                <a:gd name="connsiteX2" fmla="*/ 340676 w 340737"/>
                <a:gd name="connsiteY2" fmla="*/ 187783 h 187783"/>
                <a:gd name="connsiteX3" fmla="*/ 0 w 340737"/>
                <a:gd name="connsiteY3" fmla="*/ 187783 h 187783"/>
                <a:gd name="connsiteX4" fmla="*/ 0 w 340737"/>
                <a:gd name="connsiteY4" fmla="*/ 0 h 187783"/>
                <a:gd name="connsiteX0" fmla="*/ 0 w 340737"/>
                <a:gd name="connsiteY0" fmla="*/ 0 h 187783"/>
                <a:gd name="connsiteX1" fmla="*/ 338385 w 340737"/>
                <a:gd name="connsiteY1" fmla="*/ 85042 h 187783"/>
                <a:gd name="connsiteX2" fmla="*/ 340676 w 340737"/>
                <a:gd name="connsiteY2" fmla="*/ 187783 h 187783"/>
                <a:gd name="connsiteX3" fmla="*/ 0 w 340737"/>
                <a:gd name="connsiteY3" fmla="*/ 187783 h 187783"/>
                <a:gd name="connsiteX4" fmla="*/ 0 w 340737"/>
                <a:gd name="connsiteY4" fmla="*/ 0 h 187783"/>
                <a:gd name="connsiteX0" fmla="*/ 0 w 340737"/>
                <a:gd name="connsiteY0" fmla="*/ 0 h 187783"/>
                <a:gd name="connsiteX1" fmla="*/ 338385 w 340737"/>
                <a:gd name="connsiteY1" fmla="*/ 85042 h 187783"/>
                <a:gd name="connsiteX2" fmla="*/ 340676 w 340737"/>
                <a:gd name="connsiteY2" fmla="*/ 187783 h 187783"/>
                <a:gd name="connsiteX3" fmla="*/ 0 w 340737"/>
                <a:gd name="connsiteY3" fmla="*/ 187783 h 187783"/>
                <a:gd name="connsiteX4" fmla="*/ 0 w 340737"/>
                <a:gd name="connsiteY4" fmla="*/ 0 h 187783"/>
                <a:gd name="connsiteX0" fmla="*/ 0 w 340737"/>
                <a:gd name="connsiteY0" fmla="*/ 0 h 187783"/>
                <a:gd name="connsiteX1" fmla="*/ 338385 w 340737"/>
                <a:gd name="connsiteY1" fmla="*/ 85042 h 187783"/>
                <a:gd name="connsiteX2" fmla="*/ 340676 w 340737"/>
                <a:gd name="connsiteY2" fmla="*/ 187783 h 187783"/>
                <a:gd name="connsiteX3" fmla="*/ 0 w 340737"/>
                <a:gd name="connsiteY3" fmla="*/ 187783 h 187783"/>
                <a:gd name="connsiteX4" fmla="*/ 0 w 340737"/>
                <a:gd name="connsiteY4" fmla="*/ 0 h 187783"/>
                <a:gd name="connsiteX0" fmla="*/ 0 w 340719"/>
                <a:gd name="connsiteY0" fmla="*/ 0 h 187783"/>
                <a:gd name="connsiteX1" fmla="*/ 336793 w 340719"/>
                <a:gd name="connsiteY1" fmla="*/ 85042 h 187783"/>
                <a:gd name="connsiteX2" fmla="*/ 340676 w 340719"/>
                <a:gd name="connsiteY2" fmla="*/ 187783 h 187783"/>
                <a:gd name="connsiteX3" fmla="*/ 0 w 340719"/>
                <a:gd name="connsiteY3" fmla="*/ 187783 h 187783"/>
                <a:gd name="connsiteX4" fmla="*/ 0 w 340719"/>
                <a:gd name="connsiteY4" fmla="*/ 0 h 187783"/>
                <a:gd name="connsiteX0" fmla="*/ 0 w 340719"/>
                <a:gd name="connsiteY0" fmla="*/ 0 h 187783"/>
                <a:gd name="connsiteX1" fmla="*/ 336793 w 340719"/>
                <a:gd name="connsiteY1" fmla="*/ 86672 h 187783"/>
                <a:gd name="connsiteX2" fmla="*/ 340676 w 340719"/>
                <a:gd name="connsiteY2" fmla="*/ 187783 h 187783"/>
                <a:gd name="connsiteX3" fmla="*/ 0 w 340719"/>
                <a:gd name="connsiteY3" fmla="*/ 187783 h 187783"/>
                <a:gd name="connsiteX4" fmla="*/ 0 w 340719"/>
                <a:gd name="connsiteY4" fmla="*/ 0 h 187783"/>
                <a:gd name="connsiteX0" fmla="*/ 0 w 340737"/>
                <a:gd name="connsiteY0" fmla="*/ 0 h 187783"/>
                <a:gd name="connsiteX1" fmla="*/ 338385 w 340737"/>
                <a:gd name="connsiteY1" fmla="*/ 88302 h 187783"/>
                <a:gd name="connsiteX2" fmla="*/ 340676 w 340737"/>
                <a:gd name="connsiteY2" fmla="*/ 187783 h 187783"/>
                <a:gd name="connsiteX3" fmla="*/ 0 w 340737"/>
                <a:gd name="connsiteY3" fmla="*/ 187783 h 187783"/>
                <a:gd name="connsiteX4" fmla="*/ 0 w 340737"/>
                <a:gd name="connsiteY4" fmla="*/ 0 h 187783"/>
                <a:gd name="connsiteX0" fmla="*/ 0 w 340737"/>
                <a:gd name="connsiteY0" fmla="*/ 0 h 187783"/>
                <a:gd name="connsiteX1" fmla="*/ 338385 w 340737"/>
                <a:gd name="connsiteY1" fmla="*/ 88302 h 187783"/>
                <a:gd name="connsiteX2" fmla="*/ 340676 w 340737"/>
                <a:gd name="connsiteY2" fmla="*/ 187783 h 187783"/>
                <a:gd name="connsiteX3" fmla="*/ 0 w 340737"/>
                <a:gd name="connsiteY3" fmla="*/ 187783 h 187783"/>
                <a:gd name="connsiteX4" fmla="*/ 0 w 340737"/>
                <a:gd name="connsiteY4" fmla="*/ 0 h 187783"/>
                <a:gd name="connsiteX0" fmla="*/ 0 w 338385"/>
                <a:gd name="connsiteY0" fmla="*/ 0 h 187783"/>
                <a:gd name="connsiteX1" fmla="*/ 338385 w 338385"/>
                <a:gd name="connsiteY1" fmla="*/ 88302 h 187783"/>
                <a:gd name="connsiteX2" fmla="*/ 334307 w 338385"/>
                <a:gd name="connsiteY2" fmla="*/ 187783 h 187783"/>
                <a:gd name="connsiteX3" fmla="*/ 0 w 338385"/>
                <a:gd name="connsiteY3" fmla="*/ 187783 h 187783"/>
                <a:gd name="connsiteX4" fmla="*/ 0 w 338385"/>
                <a:gd name="connsiteY4" fmla="*/ 0 h 187783"/>
                <a:gd name="connsiteX0" fmla="*/ 0 w 338385"/>
                <a:gd name="connsiteY0" fmla="*/ 0 h 187783"/>
                <a:gd name="connsiteX1" fmla="*/ 338385 w 338385"/>
                <a:gd name="connsiteY1" fmla="*/ 88302 h 187783"/>
                <a:gd name="connsiteX2" fmla="*/ 337492 w 338385"/>
                <a:gd name="connsiteY2" fmla="*/ 186153 h 187783"/>
                <a:gd name="connsiteX3" fmla="*/ 0 w 338385"/>
                <a:gd name="connsiteY3" fmla="*/ 187783 h 187783"/>
                <a:gd name="connsiteX4" fmla="*/ 0 w 338385"/>
                <a:gd name="connsiteY4" fmla="*/ 0 h 18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385" h="187783">
                  <a:moveTo>
                    <a:pt x="0" y="0"/>
                  </a:moveTo>
                  <a:cubicBezTo>
                    <a:pt x="87316" y="26716"/>
                    <a:pt x="219220" y="63215"/>
                    <a:pt x="338385" y="88302"/>
                  </a:cubicBezTo>
                  <a:cubicBezTo>
                    <a:pt x="337827" y="148602"/>
                    <a:pt x="338050" y="125853"/>
                    <a:pt x="337492" y="186153"/>
                  </a:cubicBezTo>
                  <a:lnTo>
                    <a:pt x="0" y="187783"/>
                  </a:lnTo>
                  <a:lnTo>
                    <a:pt x="0" y="0"/>
                  </a:lnTo>
                  <a:close/>
                </a:path>
              </a:pathLst>
            </a:custGeom>
            <a:solidFill>
              <a:schemeClr val="accent2">
                <a:lumMod val="75000"/>
              </a:schemeClr>
            </a:solidFill>
            <a:ln w="25400" cap="flat" cmpd="sng" algn="ctr">
              <a:noFill/>
              <a:prstDash val="solid"/>
            </a:ln>
            <a:effectLst/>
          </p:spPr>
          <p:txBody>
            <a:bodyPr lIns="0" tIns="0" rIns="0" bIns="0" rtlCol="0" anchor="b"/>
            <a:lstStyle/>
            <a:p>
              <a:pPr algn="ctr" defTabSz="914021"/>
              <a:r>
                <a:rPr lang="en-US" sz="900" b="1" dirty="0">
                  <a:solidFill>
                    <a:prstClr val="white"/>
                  </a:solidFill>
                  <a:latin typeface="Arial"/>
                  <a:ea typeface="+mn-ea"/>
                  <a:cs typeface="+mn-cs"/>
                </a:rPr>
                <a:t>CTA</a:t>
              </a:r>
            </a:p>
          </p:txBody>
        </p:sp>
        <p:grpSp>
          <p:nvGrpSpPr>
            <p:cNvPr id="724" name="Group 723"/>
            <p:cNvGrpSpPr/>
            <p:nvPr/>
          </p:nvGrpSpPr>
          <p:grpSpPr>
            <a:xfrm>
              <a:off x="3180797" y="2692194"/>
              <a:ext cx="2899779" cy="1125004"/>
              <a:chOff x="3180797" y="1980594"/>
              <a:chExt cx="2882949" cy="1178864"/>
            </a:xfrm>
          </p:grpSpPr>
          <p:sp>
            <p:nvSpPr>
              <p:cNvPr id="725" name="Rectangle 724"/>
              <p:cNvSpPr/>
              <p:nvPr/>
            </p:nvSpPr>
            <p:spPr>
              <a:xfrm>
                <a:off x="3180797" y="1980594"/>
                <a:ext cx="1422891" cy="1178862"/>
              </a:xfrm>
              <a:prstGeom prst="rect">
                <a:avLst/>
              </a:prstGeom>
              <a:solidFill>
                <a:schemeClr val="accent2">
                  <a:lumMod val="50000"/>
                </a:schemeClr>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40" fontAlgn="auto">
                  <a:spcBef>
                    <a:spcPts val="0"/>
                  </a:spcBef>
                  <a:spcAft>
                    <a:spcPts val="0"/>
                  </a:spcAft>
                </a:pPr>
                <a:r>
                  <a:rPr lang="ja-JP" altLang="en-US" sz="900" dirty="0" smtClean="0">
                    <a:solidFill>
                      <a:srgbClr val="FFFFFF"/>
                    </a:solidFill>
                  </a:rPr>
                  <a:t>異常検知</a:t>
                </a:r>
                <a:endParaRPr lang="en-US" sz="900" dirty="0">
                  <a:solidFill>
                    <a:srgbClr val="FFFFFF"/>
                  </a:solidFill>
                </a:endParaRPr>
              </a:p>
            </p:txBody>
          </p:sp>
          <p:sp>
            <p:nvSpPr>
              <p:cNvPr id="726" name="Rectangle 725"/>
              <p:cNvSpPr/>
              <p:nvPr/>
            </p:nvSpPr>
            <p:spPr>
              <a:xfrm>
                <a:off x="4641183" y="1980594"/>
                <a:ext cx="1422563" cy="1178864"/>
              </a:xfrm>
              <a:prstGeom prst="rect">
                <a:avLst/>
              </a:prstGeom>
              <a:solidFill>
                <a:schemeClr val="accent2">
                  <a:lumMod val="50000"/>
                </a:schemeClr>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40" fontAlgn="auto">
                  <a:spcBef>
                    <a:spcPts val="0"/>
                  </a:spcBef>
                  <a:spcAft>
                    <a:spcPts val="0"/>
                  </a:spcAft>
                </a:pPr>
                <a:r>
                  <a:rPr lang="ja-JP" altLang="en-US" sz="900" dirty="0" smtClean="0">
                    <a:solidFill>
                      <a:srgbClr val="FFFFFF"/>
                    </a:solidFill>
                  </a:rPr>
                  <a:t>信頼</a:t>
                </a:r>
                <a:endParaRPr lang="en-US" altLang="ja-JP" sz="900" dirty="0" smtClean="0">
                  <a:solidFill>
                    <a:srgbClr val="FFFFFF"/>
                  </a:solidFill>
                </a:endParaRPr>
              </a:p>
              <a:p>
                <a:pPr algn="ctr" defTabSz="685840" fontAlgn="auto">
                  <a:spcBef>
                    <a:spcPts val="0"/>
                  </a:spcBef>
                  <a:spcAft>
                    <a:spcPts val="0"/>
                  </a:spcAft>
                </a:pPr>
                <a:r>
                  <a:rPr lang="ja-JP" altLang="en-US" sz="900" dirty="0" smtClean="0">
                    <a:solidFill>
                      <a:srgbClr val="FFFFFF"/>
                    </a:solidFill>
                  </a:rPr>
                  <a:t>モデリング</a:t>
                </a:r>
                <a:endParaRPr lang="en-US" altLang="ja-JP" sz="900" dirty="0" smtClean="0">
                  <a:solidFill>
                    <a:srgbClr val="FFFFFF"/>
                  </a:solidFill>
                </a:endParaRPr>
              </a:p>
            </p:txBody>
          </p:sp>
        </p:grpSp>
      </p:grpSp>
      <p:grpSp>
        <p:nvGrpSpPr>
          <p:cNvPr id="731" name="Layer 2"/>
          <p:cNvGrpSpPr/>
          <p:nvPr/>
        </p:nvGrpSpPr>
        <p:grpSpPr>
          <a:xfrm>
            <a:off x="3897392" y="1911792"/>
            <a:ext cx="2020526" cy="1080276"/>
            <a:chOff x="6158969" y="2530617"/>
            <a:chExt cx="2694034" cy="1440368"/>
          </a:xfrm>
        </p:grpSpPr>
        <p:sp>
          <p:nvSpPr>
            <p:cNvPr id="732" name="Freeform 731"/>
            <p:cNvSpPr/>
            <p:nvPr/>
          </p:nvSpPr>
          <p:spPr>
            <a:xfrm>
              <a:off x="6158969" y="2530618"/>
              <a:ext cx="2694034" cy="1440367"/>
            </a:xfrm>
            <a:custGeom>
              <a:avLst/>
              <a:gdLst>
                <a:gd name="connsiteX0" fmla="*/ 0 w 872969"/>
                <a:gd name="connsiteY0" fmla="*/ 0 h 1741045"/>
                <a:gd name="connsiteX1" fmla="*/ 146719 w 872969"/>
                <a:gd name="connsiteY1" fmla="*/ 4051 h 1741045"/>
                <a:gd name="connsiteX2" fmla="*/ 821075 w 872969"/>
                <a:gd name="connsiteY2" fmla="*/ 19904 h 1741045"/>
                <a:gd name="connsiteX3" fmla="*/ 872969 w 872969"/>
                <a:gd name="connsiteY3" fmla="*/ 21081 h 1741045"/>
                <a:gd name="connsiteX4" fmla="*/ 872969 w 872969"/>
                <a:gd name="connsiteY4" fmla="*/ 1714540 h 1741045"/>
                <a:gd name="connsiteX5" fmla="*/ 0 w 872969"/>
                <a:gd name="connsiteY5" fmla="*/ 1741045 h 1741045"/>
                <a:gd name="connsiteX0" fmla="*/ 0 w 872969"/>
                <a:gd name="connsiteY0" fmla="*/ 0 h 1741045"/>
                <a:gd name="connsiteX1" fmla="*/ 146719 w 872969"/>
                <a:gd name="connsiteY1" fmla="*/ 4051 h 1741045"/>
                <a:gd name="connsiteX2" fmla="*/ 821075 w 872969"/>
                <a:gd name="connsiteY2" fmla="*/ 19904 h 1741045"/>
                <a:gd name="connsiteX3" fmla="*/ 872969 w 872969"/>
                <a:gd name="connsiteY3" fmla="*/ 1714540 h 1741045"/>
                <a:gd name="connsiteX4" fmla="*/ 0 w 872969"/>
                <a:gd name="connsiteY4" fmla="*/ 1741045 h 1741045"/>
                <a:gd name="connsiteX5" fmla="*/ 0 w 872969"/>
                <a:gd name="connsiteY5" fmla="*/ 0 h 1741045"/>
                <a:gd name="connsiteX0" fmla="*/ 0 w 2560547"/>
                <a:gd name="connsiteY0" fmla="*/ 0 h 1741045"/>
                <a:gd name="connsiteX1" fmla="*/ 146719 w 2560547"/>
                <a:gd name="connsiteY1" fmla="*/ 4051 h 1741045"/>
                <a:gd name="connsiteX2" fmla="*/ 2560547 w 2560547"/>
                <a:gd name="connsiteY2" fmla="*/ 58004 h 1741045"/>
                <a:gd name="connsiteX3" fmla="*/ 872969 w 2560547"/>
                <a:gd name="connsiteY3" fmla="*/ 1714540 h 1741045"/>
                <a:gd name="connsiteX4" fmla="*/ 0 w 2560547"/>
                <a:gd name="connsiteY4" fmla="*/ 1741045 h 1741045"/>
                <a:gd name="connsiteX5" fmla="*/ 0 w 2560547"/>
                <a:gd name="connsiteY5" fmla="*/ 0 h 1741045"/>
                <a:gd name="connsiteX0" fmla="*/ 0 w 2684795"/>
                <a:gd name="connsiteY0" fmla="*/ 0 h 1741045"/>
                <a:gd name="connsiteX1" fmla="*/ 146719 w 2684795"/>
                <a:gd name="connsiteY1" fmla="*/ 4051 h 1741045"/>
                <a:gd name="connsiteX2" fmla="*/ 2684795 w 2684795"/>
                <a:gd name="connsiteY2" fmla="*/ 67529 h 1741045"/>
                <a:gd name="connsiteX3" fmla="*/ 872969 w 2684795"/>
                <a:gd name="connsiteY3" fmla="*/ 1714540 h 1741045"/>
                <a:gd name="connsiteX4" fmla="*/ 0 w 2684795"/>
                <a:gd name="connsiteY4" fmla="*/ 1741045 h 1741045"/>
                <a:gd name="connsiteX5" fmla="*/ 0 w 2684795"/>
                <a:gd name="connsiteY5" fmla="*/ 0 h 1741045"/>
                <a:gd name="connsiteX0" fmla="*/ 0 w 2698459"/>
                <a:gd name="connsiteY0" fmla="*/ 0 h 1741045"/>
                <a:gd name="connsiteX1" fmla="*/ 146719 w 2698459"/>
                <a:gd name="connsiteY1" fmla="*/ 4051 h 1741045"/>
                <a:gd name="connsiteX2" fmla="*/ 2684795 w 2698459"/>
                <a:gd name="connsiteY2" fmla="*/ 67529 h 1741045"/>
                <a:gd name="connsiteX3" fmla="*/ 2698459 w 2698459"/>
                <a:gd name="connsiteY3" fmla="*/ 1685965 h 1741045"/>
                <a:gd name="connsiteX4" fmla="*/ 0 w 2698459"/>
                <a:gd name="connsiteY4" fmla="*/ 1741045 h 1741045"/>
                <a:gd name="connsiteX5" fmla="*/ 0 w 2698459"/>
                <a:gd name="connsiteY5" fmla="*/ 0 h 1741045"/>
                <a:gd name="connsiteX0" fmla="*/ 0 w 2698459"/>
                <a:gd name="connsiteY0" fmla="*/ 0 h 1741045"/>
                <a:gd name="connsiteX1" fmla="*/ 146719 w 2698459"/>
                <a:gd name="connsiteY1" fmla="*/ 4051 h 1741045"/>
                <a:gd name="connsiteX2" fmla="*/ 2694353 w 2698459"/>
                <a:gd name="connsiteY2" fmla="*/ 67529 h 1741045"/>
                <a:gd name="connsiteX3" fmla="*/ 2698459 w 2698459"/>
                <a:gd name="connsiteY3" fmla="*/ 1685965 h 1741045"/>
                <a:gd name="connsiteX4" fmla="*/ 0 w 2698459"/>
                <a:gd name="connsiteY4" fmla="*/ 1741045 h 1741045"/>
                <a:gd name="connsiteX5" fmla="*/ 0 w 2698459"/>
                <a:gd name="connsiteY5" fmla="*/ 0 h 1741045"/>
                <a:gd name="connsiteX0" fmla="*/ 0 w 2698459"/>
                <a:gd name="connsiteY0" fmla="*/ 712 h 1736994"/>
                <a:gd name="connsiteX1" fmla="*/ 146719 w 2698459"/>
                <a:gd name="connsiteY1" fmla="*/ 0 h 1736994"/>
                <a:gd name="connsiteX2" fmla="*/ 2694353 w 2698459"/>
                <a:gd name="connsiteY2" fmla="*/ 63478 h 1736994"/>
                <a:gd name="connsiteX3" fmla="*/ 2698459 w 2698459"/>
                <a:gd name="connsiteY3" fmla="*/ 1681914 h 1736994"/>
                <a:gd name="connsiteX4" fmla="*/ 0 w 2698459"/>
                <a:gd name="connsiteY4" fmla="*/ 1736994 h 1736994"/>
                <a:gd name="connsiteX5" fmla="*/ 0 w 2698459"/>
                <a:gd name="connsiteY5" fmla="*/ 712 h 1736994"/>
                <a:gd name="connsiteX0" fmla="*/ 0 w 2698459"/>
                <a:gd name="connsiteY0" fmla="*/ 0 h 1736282"/>
                <a:gd name="connsiteX1" fmla="*/ 2694353 w 2698459"/>
                <a:gd name="connsiteY1" fmla="*/ 62766 h 1736282"/>
                <a:gd name="connsiteX2" fmla="*/ 2698459 w 2698459"/>
                <a:gd name="connsiteY2" fmla="*/ 1681202 h 1736282"/>
                <a:gd name="connsiteX3" fmla="*/ 0 w 2698459"/>
                <a:gd name="connsiteY3" fmla="*/ 1736282 h 1736282"/>
                <a:gd name="connsiteX4" fmla="*/ 0 w 2698459"/>
                <a:gd name="connsiteY4" fmla="*/ 0 h 1736282"/>
                <a:gd name="connsiteX0" fmla="*/ 0 w 2698459"/>
                <a:gd name="connsiteY0" fmla="*/ 0 h 1736282"/>
                <a:gd name="connsiteX1" fmla="*/ 2691964 w 2698459"/>
                <a:gd name="connsiteY1" fmla="*/ 137989 h 1736282"/>
                <a:gd name="connsiteX2" fmla="*/ 2698459 w 2698459"/>
                <a:gd name="connsiteY2" fmla="*/ 1681202 h 1736282"/>
                <a:gd name="connsiteX3" fmla="*/ 0 w 2698459"/>
                <a:gd name="connsiteY3" fmla="*/ 1736282 h 1736282"/>
                <a:gd name="connsiteX4" fmla="*/ 0 w 2698459"/>
                <a:gd name="connsiteY4" fmla="*/ 0 h 1736282"/>
                <a:gd name="connsiteX0" fmla="*/ 0 w 2696069"/>
                <a:gd name="connsiteY0" fmla="*/ 0 h 1736282"/>
                <a:gd name="connsiteX1" fmla="*/ 2691964 w 2696069"/>
                <a:gd name="connsiteY1" fmla="*/ 137989 h 1736282"/>
                <a:gd name="connsiteX2" fmla="*/ 2696069 w 2696069"/>
                <a:gd name="connsiteY2" fmla="*/ 1632143 h 1736282"/>
                <a:gd name="connsiteX3" fmla="*/ 0 w 2696069"/>
                <a:gd name="connsiteY3" fmla="*/ 1736282 h 1736282"/>
                <a:gd name="connsiteX4" fmla="*/ 0 w 2696069"/>
                <a:gd name="connsiteY4" fmla="*/ 0 h 1736282"/>
                <a:gd name="connsiteX0" fmla="*/ 0 w 2698458"/>
                <a:gd name="connsiteY0" fmla="*/ 0 h 1736282"/>
                <a:gd name="connsiteX1" fmla="*/ 2691964 w 2698458"/>
                <a:gd name="connsiteY1" fmla="*/ 137989 h 1736282"/>
                <a:gd name="connsiteX2" fmla="*/ 2698458 w 2698458"/>
                <a:gd name="connsiteY2" fmla="*/ 1632143 h 1736282"/>
                <a:gd name="connsiteX3" fmla="*/ 0 w 2698458"/>
                <a:gd name="connsiteY3" fmla="*/ 1736282 h 1736282"/>
                <a:gd name="connsiteX4" fmla="*/ 0 w 2698458"/>
                <a:gd name="connsiteY4" fmla="*/ 0 h 1736282"/>
                <a:gd name="connsiteX0" fmla="*/ 0 w 2698458"/>
                <a:gd name="connsiteY0" fmla="*/ 0 h 1736282"/>
                <a:gd name="connsiteX1" fmla="*/ 2691964 w 2698458"/>
                <a:gd name="connsiteY1" fmla="*/ 137989 h 1736282"/>
                <a:gd name="connsiteX2" fmla="*/ 2698458 w 2698458"/>
                <a:gd name="connsiteY2" fmla="*/ 1632143 h 1736282"/>
                <a:gd name="connsiteX3" fmla="*/ 0 w 2698458"/>
                <a:gd name="connsiteY3" fmla="*/ 1736282 h 1736282"/>
                <a:gd name="connsiteX4" fmla="*/ 0 w 2698458"/>
                <a:gd name="connsiteY4" fmla="*/ 0 h 1736282"/>
                <a:gd name="connsiteX0" fmla="*/ 0 w 2698458"/>
                <a:gd name="connsiteY0" fmla="*/ 0 h 1736282"/>
                <a:gd name="connsiteX1" fmla="*/ 2691964 w 2698458"/>
                <a:gd name="connsiteY1" fmla="*/ 137989 h 1736282"/>
                <a:gd name="connsiteX2" fmla="*/ 2698458 w 2698458"/>
                <a:gd name="connsiteY2" fmla="*/ 1632143 h 1736282"/>
                <a:gd name="connsiteX3" fmla="*/ 0 w 2698458"/>
                <a:gd name="connsiteY3" fmla="*/ 1736282 h 1736282"/>
                <a:gd name="connsiteX4" fmla="*/ 0 w 2698458"/>
                <a:gd name="connsiteY4" fmla="*/ 0 h 1736282"/>
                <a:gd name="connsiteX0" fmla="*/ 0 w 2698458"/>
                <a:gd name="connsiteY0" fmla="*/ 0 h 1736282"/>
                <a:gd name="connsiteX1" fmla="*/ 2691964 w 2698458"/>
                <a:gd name="connsiteY1" fmla="*/ 137989 h 1736282"/>
                <a:gd name="connsiteX2" fmla="*/ 2698458 w 2698458"/>
                <a:gd name="connsiteY2" fmla="*/ 1632143 h 1736282"/>
                <a:gd name="connsiteX3" fmla="*/ 0 w 2698458"/>
                <a:gd name="connsiteY3" fmla="*/ 1736282 h 1736282"/>
                <a:gd name="connsiteX4" fmla="*/ 0 w 2698458"/>
                <a:gd name="connsiteY4" fmla="*/ 0 h 1736282"/>
                <a:gd name="connsiteX0" fmla="*/ 0 w 2698458"/>
                <a:gd name="connsiteY0" fmla="*/ 0 h 1736282"/>
                <a:gd name="connsiteX1" fmla="*/ 2691964 w 2698458"/>
                <a:gd name="connsiteY1" fmla="*/ 137989 h 1736282"/>
                <a:gd name="connsiteX2" fmla="*/ 2698458 w 2698458"/>
                <a:gd name="connsiteY2" fmla="*/ 1632143 h 1736282"/>
                <a:gd name="connsiteX3" fmla="*/ 0 w 2698458"/>
                <a:gd name="connsiteY3" fmla="*/ 1736282 h 1736282"/>
                <a:gd name="connsiteX4" fmla="*/ 0 w 2698458"/>
                <a:gd name="connsiteY4" fmla="*/ 0 h 1736282"/>
                <a:gd name="connsiteX0" fmla="*/ 0 w 2698458"/>
                <a:gd name="connsiteY0" fmla="*/ 0 h 1736282"/>
                <a:gd name="connsiteX1" fmla="*/ 2691964 w 2698458"/>
                <a:gd name="connsiteY1" fmla="*/ 137989 h 1736282"/>
                <a:gd name="connsiteX2" fmla="*/ 2698458 w 2698458"/>
                <a:gd name="connsiteY2" fmla="*/ 1632143 h 1736282"/>
                <a:gd name="connsiteX3" fmla="*/ 0 w 2698458"/>
                <a:gd name="connsiteY3" fmla="*/ 1736282 h 1736282"/>
                <a:gd name="connsiteX4" fmla="*/ 0 w 2698458"/>
                <a:gd name="connsiteY4" fmla="*/ 0 h 1736282"/>
                <a:gd name="connsiteX0" fmla="*/ 0 w 2698458"/>
                <a:gd name="connsiteY0" fmla="*/ 0 h 1795152"/>
                <a:gd name="connsiteX1" fmla="*/ 2691964 w 2698458"/>
                <a:gd name="connsiteY1" fmla="*/ 196859 h 1795152"/>
                <a:gd name="connsiteX2" fmla="*/ 2698458 w 2698458"/>
                <a:gd name="connsiteY2" fmla="*/ 1691013 h 1795152"/>
                <a:gd name="connsiteX3" fmla="*/ 0 w 2698458"/>
                <a:gd name="connsiteY3" fmla="*/ 1795152 h 1795152"/>
                <a:gd name="connsiteX4" fmla="*/ 0 w 2698458"/>
                <a:gd name="connsiteY4" fmla="*/ 0 h 1795152"/>
                <a:gd name="connsiteX0" fmla="*/ 9558 w 2708016"/>
                <a:gd name="connsiteY0" fmla="*/ 0 h 1880188"/>
                <a:gd name="connsiteX1" fmla="*/ 2701522 w 2708016"/>
                <a:gd name="connsiteY1" fmla="*/ 196859 h 1880188"/>
                <a:gd name="connsiteX2" fmla="*/ 2708016 w 2708016"/>
                <a:gd name="connsiteY2" fmla="*/ 1691013 h 1880188"/>
                <a:gd name="connsiteX3" fmla="*/ 0 w 2708016"/>
                <a:gd name="connsiteY3" fmla="*/ 1880188 h 1880188"/>
                <a:gd name="connsiteX4" fmla="*/ 9558 w 2708016"/>
                <a:gd name="connsiteY4" fmla="*/ 0 h 1880188"/>
                <a:gd name="connsiteX0" fmla="*/ 14337 w 2712795"/>
                <a:gd name="connsiteY0" fmla="*/ 0 h 1939059"/>
                <a:gd name="connsiteX1" fmla="*/ 2706301 w 2712795"/>
                <a:gd name="connsiteY1" fmla="*/ 196859 h 1939059"/>
                <a:gd name="connsiteX2" fmla="*/ 2712795 w 2712795"/>
                <a:gd name="connsiteY2" fmla="*/ 1691013 h 1939059"/>
                <a:gd name="connsiteX3" fmla="*/ 0 w 2712795"/>
                <a:gd name="connsiteY3" fmla="*/ 1939059 h 1939059"/>
                <a:gd name="connsiteX4" fmla="*/ 14337 w 2712795"/>
                <a:gd name="connsiteY4" fmla="*/ 0 h 1939059"/>
                <a:gd name="connsiteX0" fmla="*/ 14337 w 2712795"/>
                <a:gd name="connsiteY0" fmla="*/ 0 h 1939059"/>
                <a:gd name="connsiteX1" fmla="*/ 2706301 w 2712795"/>
                <a:gd name="connsiteY1" fmla="*/ 196859 h 1939059"/>
                <a:gd name="connsiteX2" fmla="*/ 2712795 w 2712795"/>
                <a:gd name="connsiteY2" fmla="*/ 1691013 h 1939059"/>
                <a:gd name="connsiteX3" fmla="*/ 0 w 2712795"/>
                <a:gd name="connsiteY3" fmla="*/ 1939059 h 1939059"/>
                <a:gd name="connsiteX4" fmla="*/ 14337 w 2712795"/>
                <a:gd name="connsiteY4" fmla="*/ 0 h 1939059"/>
                <a:gd name="connsiteX0" fmla="*/ 14337 w 2712795"/>
                <a:gd name="connsiteY0" fmla="*/ 0 h 1939059"/>
                <a:gd name="connsiteX1" fmla="*/ 2706301 w 2712795"/>
                <a:gd name="connsiteY1" fmla="*/ 196859 h 1939059"/>
                <a:gd name="connsiteX2" fmla="*/ 2712795 w 2712795"/>
                <a:gd name="connsiteY2" fmla="*/ 1691013 h 1939059"/>
                <a:gd name="connsiteX3" fmla="*/ 0 w 2712795"/>
                <a:gd name="connsiteY3" fmla="*/ 1939059 h 1939059"/>
                <a:gd name="connsiteX4" fmla="*/ 14337 w 2712795"/>
                <a:gd name="connsiteY4" fmla="*/ 0 h 1939059"/>
                <a:gd name="connsiteX0" fmla="*/ 14337 w 2712795"/>
                <a:gd name="connsiteY0" fmla="*/ 0 h 1939059"/>
                <a:gd name="connsiteX1" fmla="*/ 2706301 w 2712795"/>
                <a:gd name="connsiteY1" fmla="*/ 196859 h 1939059"/>
                <a:gd name="connsiteX2" fmla="*/ 2712795 w 2712795"/>
                <a:gd name="connsiteY2" fmla="*/ 1691013 h 1939059"/>
                <a:gd name="connsiteX3" fmla="*/ 0 w 2712795"/>
                <a:gd name="connsiteY3" fmla="*/ 1939059 h 1939059"/>
                <a:gd name="connsiteX4" fmla="*/ 14337 w 2712795"/>
                <a:gd name="connsiteY4" fmla="*/ 0 h 1939059"/>
                <a:gd name="connsiteX0" fmla="*/ 9558 w 2712795"/>
                <a:gd name="connsiteY0" fmla="*/ 0 h 1984846"/>
                <a:gd name="connsiteX1" fmla="*/ 2706301 w 2712795"/>
                <a:gd name="connsiteY1" fmla="*/ 242646 h 1984846"/>
                <a:gd name="connsiteX2" fmla="*/ 2712795 w 2712795"/>
                <a:gd name="connsiteY2" fmla="*/ 1736800 h 1984846"/>
                <a:gd name="connsiteX3" fmla="*/ 0 w 2712795"/>
                <a:gd name="connsiteY3" fmla="*/ 1984846 h 1984846"/>
                <a:gd name="connsiteX4" fmla="*/ 9558 w 2712795"/>
                <a:gd name="connsiteY4" fmla="*/ 0 h 1984846"/>
                <a:gd name="connsiteX0" fmla="*/ 9558 w 2712795"/>
                <a:gd name="connsiteY0" fmla="*/ 0 h 2011011"/>
                <a:gd name="connsiteX1" fmla="*/ 2706301 w 2712795"/>
                <a:gd name="connsiteY1" fmla="*/ 268811 h 2011011"/>
                <a:gd name="connsiteX2" fmla="*/ 2712795 w 2712795"/>
                <a:gd name="connsiteY2" fmla="*/ 1762965 h 2011011"/>
                <a:gd name="connsiteX3" fmla="*/ 0 w 2712795"/>
                <a:gd name="connsiteY3" fmla="*/ 2011011 h 2011011"/>
                <a:gd name="connsiteX4" fmla="*/ 9558 w 2712795"/>
                <a:gd name="connsiteY4" fmla="*/ 0 h 2011011"/>
                <a:gd name="connsiteX0" fmla="*/ 9558 w 2712795"/>
                <a:gd name="connsiteY0" fmla="*/ 0 h 2011011"/>
                <a:gd name="connsiteX1" fmla="*/ 2706301 w 2712795"/>
                <a:gd name="connsiteY1" fmla="*/ 268811 h 2011011"/>
                <a:gd name="connsiteX2" fmla="*/ 2712795 w 2712795"/>
                <a:gd name="connsiteY2" fmla="*/ 1762965 h 2011011"/>
                <a:gd name="connsiteX3" fmla="*/ 0 w 2712795"/>
                <a:gd name="connsiteY3" fmla="*/ 2011011 h 2011011"/>
                <a:gd name="connsiteX4" fmla="*/ 9558 w 2712795"/>
                <a:gd name="connsiteY4" fmla="*/ 0 h 2011011"/>
                <a:gd name="connsiteX0" fmla="*/ 9558 w 2712795"/>
                <a:gd name="connsiteY0" fmla="*/ 0 h 2011011"/>
                <a:gd name="connsiteX1" fmla="*/ 2706301 w 2712795"/>
                <a:gd name="connsiteY1" fmla="*/ 268811 h 2011011"/>
                <a:gd name="connsiteX2" fmla="*/ 2712795 w 2712795"/>
                <a:gd name="connsiteY2" fmla="*/ 1762965 h 2011011"/>
                <a:gd name="connsiteX3" fmla="*/ 0 w 2712795"/>
                <a:gd name="connsiteY3" fmla="*/ 2011011 h 2011011"/>
                <a:gd name="connsiteX4" fmla="*/ 9558 w 2712795"/>
                <a:gd name="connsiteY4" fmla="*/ 0 h 2011011"/>
                <a:gd name="connsiteX0" fmla="*/ 9558 w 2712795"/>
                <a:gd name="connsiteY0" fmla="*/ 0 h 2011011"/>
                <a:gd name="connsiteX1" fmla="*/ 2706301 w 2712795"/>
                <a:gd name="connsiteY1" fmla="*/ 268811 h 2011011"/>
                <a:gd name="connsiteX2" fmla="*/ 2712795 w 2712795"/>
                <a:gd name="connsiteY2" fmla="*/ 1762965 h 2011011"/>
                <a:gd name="connsiteX3" fmla="*/ 0 w 2712795"/>
                <a:gd name="connsiteY3" fmla="*/ 2011011 h 2011011"/>
                <a:gd name="connsiteX4" fmla="*/ 9558 w 2712795"/>
                <a:gd name="connsiteY4" fmla="*/ 0 h 2011011"/>
                <a:gd name="connsiteX0" fmla="*/ 9558 w 2712795"/>
                <a:gd name="connsiteY0" fmla="*/ 0 h 1991387"/>
                <a:gd name="connsiteX1" fmla="*/ 2706301 w 2712795"/>
                <a:gd name="connsiteY1" fmla="*/ 249187 h 1991387"/>
                <a:gd name="connsiteX2" fmla="*/ 2712795 w 2712795"/>
                <a:gd name="connsiteY2" fmla="*/ 1743341 h 1991387"/>
                <a:gd name="connsiteX3" fmla="*/ 0 w 2712795"/>
                <a:gd name="connsiteY3" fmla="*/ 1991387 h 1991387"/>
                <a:gd name="connsiteX4" fmla="*/ 9558 w 2712795"/>
                <a:gd name="connsiteY4" fmla="*/ 0 h 1991387"/>
                <a:gd name="connsiteX0" fmla="*/ 9558 w 2712795"/>
                <a:gd name="connsiteY0" fmla="*/ 0 h 1991387"/>
                <a:gd name="connsiteX1" fmla="*/ 2706301 w 2712795"/>
                <a:gd name="connsiteY1" fmla="*/ 249187 h 1991387"/>
                <a:gd name="connsiteX2" fmla="*/ 2712795 w 2712795"/>
                <a:gd name="connsiteY2" fmla="*/ 1743341 h 1991387"/>
                <a:gd name="connsiteX3" fmla="*/ 0 w 2712795"/>
                <a:gd name="connsiteY3" fmla="*/ 1991387 h 1991387"/>
                <a:gd name="connsiteX4" fmla="*/ 9558 w 2712795"/>
                <a:gd name="connsiteY4" fmla="*/ 0 h 1991387"/>
                <a:gd name="connsiteX0" fmla="*/ 9558 w 2712795"/>
                <a:gd name="connsiteY0" fmla="*/ 0 h 1978305"/>
                <a:gd name="connsiteX1" fmla="*/ 2706301 w 2712795"/>
                <a:gd name="connsiteY1" fmla="*/ 249187 h 1978305"/>
                <a:gd name="connsiteX2" fmla="*/ 2712795 w 2712795"/>
                <a:gd name="connsiteY2" fmla="*/ 1743341 h 1978305"/>
                <a:gd name="connsiteX3" fmla="*/ 0 w 2712795"/>
                <a:gd name="connsiteY3" fmla="*/ 1978305 h 1978305"/>
                <a:gd name="connsiteX4" fmla="*/ 9558 w 2712795"/>
                <a:gd name="connsiteY4" fmla="*/ 0 h 1978305"/>
                <a:gd name="connsiteX0" fmla="*/ 9558 w 2712795"/>
                <a:gd name="connsiteY0" fmla="*/ 0 h 1978305"/>
                <a:gd name="connsiteX1" fmla="*/ 2706301 w 2712795"/>
                <a:gd name="connsiteY1" fmla="*/ 249187 h 1978305"/>
                <a:gd name="connsiteX2" fmla="*/ 2712795 w 2712795"/>
                <a:gd name="connsiteY2" fmla="*/ 1743341 h 1978305"/>
                <a:gd name="connsiteX3" fmla="*/ 0 w 2712795"/>
                <a:gd name="connsiteY3" fmla="*/ 1978305 h 1978305"/>
                <a:gd name="connsiteX4" fmla="*/ 9558 w 2712795"/>
                <a:gd name="connsiteY4" fmla="*/ 0 h 1978305"/>
                <a:gd name="connsiteX0" fmla="*/ 9558 w 2712795"/>
                <a:gd name="connsiteY0" fmla="*/ 0 h 1978305"/>
                <a:gd name="connsiteX1" fmla="*/ 2706301 w 2712795"/>
                <a:gd name="connsiteY1" fmla="*/ 249187 h 1978305"/>
                <a:gd name="connsiteX2" fmla="*/ 2712795 w 2712795"/>
                <a:gd name="connsiteY2" fmla="*/ 1743341 h 1978305"/>
                <a:gd name="connsiteX3" fmla="*/ 0 w 2712795"/>
                <a:gd name="connsiteY3" fmla="*/ 1978305 h 1978305"/>
                <a:gd name="connsiteX4" fmla="*/ 9558 w 2712795"/>
                <a:gd name="connsiteY4" fmla="*/ 0 h 1978305"/>
                <a:gd name="connsiteX0" fmla="*/ 9558 w 2712795"/>
                <a:gd name="connsiteY0" fmla="*/ 0 h 1978305"/>
                <a:gd name="connsiteX1" fmla="*/ 2706301 w 2712795"/>
                <a:gd name="connsiteY1" fmla="*/ 249187 h 1978305"/>
                <a:gd name="connsiteX2" fmla="*/ 2712795 w 2712795"/>
                <a:gd name="connsiteY2" fmla="*/ 1743341 h 1978305"/>
                <a:gd name="connsiteX3" fmla="*/ 0 w 2712795"/>
                <a:gd name="connsiteY3" fmla="*/ 1978305 h 1978305"/>
                <a:gd name="connsiteX4" fmla="*/ 9558 w 2712795"/>
                <a:gd name="connsiteY4" fmla="*/ 0 h 1978305"/>
                <a:gd name="connsiteX0" fmla="*/ 9558 w 2712795"/>
                <a:gd name="connsiteY0" fmla="*/ 0 h 1978305"/>
                <a:gd name="connsiteX1" fmla="*/ 2706301 w 2712795"/>
                <a:gd name="connsiteY1" fmla="*/ 249187 h 1978305"/>
                <a:gd name="connsiteX2" fmla="*/ 2712795 w 2712795"/>
                <a:gd name="connsiteY2" fmla="*/ 1743341 h 1978305"/>
                <a:gd name="connsiteX3" fmla="*/ 0 w 2712795"/>
                <a:gd name="connsiteY3" fmla="*/ 1978305 h 1978305"/>
                <a:gd name="connsiteX4" fmla="*/ 9558 w 2712795"/>
                <a:gd name="connsiteY4" fmla="*/ 0 h 1978305"/>
                <a:gd name="connsiteX0" fmla="*/ 9558 w 2712795"/>
                <a:gd name="connsiteY0" fmla="*/ 0 h 1978305"/>
                <a:gd name="connsiteX1" fmla="*/ 2706301 w 2712795"/>
                <a:gd name="connsiteY1" fmla="*/ 236104 h 1978305"/>
                <a:gd name="connsiteX2" fmla="*/ 2712795 w 2712795"/>
                <a:gd name="connsiteY2" fmla="*/ 1743341 h 1978305"/>
                <a:gd name="connsiteX3" fmla="*/ 0 w 2712795"/>
                <a:gd name="connsiteY3" fmla="*/ 1978305 h 1978305"/>
                <a:gd name="connsiteX4" fmla="*/ 9558 w 2712795"/>
                <a:gd name="connsiteY4" fmla="*/ 0 h 1978305"/>
                <a:gd name="connsiteX0" fmla="*/ 9558 w 2712795"/>
                <a:gd name="connsiteY0" fmla="*/ 0 h 1978305"/>
                <a:gd name="connsiteX1" fmla="*/ 2706301 w 2712795"/>
                <a:gd name="connsiteY1" fmla="*/ 236104 h 1978305"/>
                <a:gd name="connsiteX2" fmla="*/ 2712795 w 2712795"/>
                <a:gd name="connsiteY2" fmla="*/ 1743341 h 1978305"/>
                <a:gd name="connsiteX3" fmla="*/ 0 w 2712795"/>
                <a:gd name="connsiteY3" fmla="*/ 1978305 h 1978305"/>
                <a:gd name="connsiteX4" fmla="*/ 9558 w 2712795"/>
                <a:gd name="connsiteY4" fmla="*/ 0 h 1978305"/>
                <a:gd name="connsiteX0" fmla="*/ 0 w 2703237"/>
                <a:gd name="connsiteY0" fmla="*/ 0 h 1978305"/>
                <a:gd name="connsiteX1" fmla="*/ 2696743 w 2703237"/>
                <a:gd name="connsiteY1" fmla="*/ 236104 h 1978305"/>
                <a:gd name="connsiteX2" fmla="*/ 2703237 w 2703237"/>
                <a:gd name="connsiteY2" fmla="*/ 1743341 h 1978305"/>
                <a:gd name="connsiteX3" fmla="*/ 4779 w 2703237"/>
                <a:gd name="connsiteY3" fmla="*/ 1978305 h 1978305"/>
                <a:gd name="connsiteX4" fmla="*/ 0 w 2703237"/>
                <a:gd name="connsiteY4" fmla="*/ 0 h 1978305"/>
                <a:gd name="connsiteX0" fmla="*/ 0 w 2703237"/>
                <a:gd name="connsiteY0" fmla="*/ 0 h 1978305"/>
                <a:gd name="connsiteX1" fmla="*/ 2696743 w 2703237"/>
                <a:gd name="connsiteY1" fmla="*/ 236104 h 1978305"/>
                <a:gd name="connsiteX2" fmla="*/ 2703237 w 2703237"/>
                <a:gd name="connsiteY2" fmla="*/ 1743341 h 1978305"/>
                <a:gd name="connsiteX3" fmla="*/ 4779 w 2703237"/>
                <a:gd name="connsiteY3" fmla="*/ 1978305 h 1978305"/>
                <a:gd name="connsiteX4" fmla="*/ 0 w 2703237"/>
                <a:gd name="connsiteY4" fmla="*/ 0 h 1978305"/>
                <a:gd name="connsiteX0" fmla="*/ 0 w 2703237"/>
                <a:gd name="connsiteY0" fmla="*/ 0 h 1978305"/>
                <a:gd name="connsiteX1" fmla="*/ 2696743 w 2703237"/>
                <a:gd name="connsiteY1" fmla="*/ 236104 h 1978305"/>
                <a:gd name="connsiteX2" fmla="*/ 2703237 w 2703237"/>
                <a:gd name="connsiteY2" fmla="*/ 1743341 h 1978305"/>
                <a:gd name="connsiteX3" fmla="*/ 1593 w 2703237"/>
                <a:gd name="connsiteY3" fmla="*/ 1978305 h 1978305"/>
                <a:gd name="connsiteX4" fmla="*/ 0 w 2703237"/>
                <a:gd name="connsiteY4" fmla="*/ 0 h 1978305"/>
                <a:gd name="connsiteX0" fmla="*/ 0 w 2703237"/>
                <a:gd name="connsiteY0" fmla="*/ 0 h 1978305"/>
                <a:gd name="connsiteX1" fmla="*/ 2696743 w 2703237"/>
                <a:gd name="connsiteY1" fmla="*/ 236104 h 1978305"/>
                <a:gd name="connsiteX2" fmla="*/ 2703237 w 2703237"/>
                <a:gd name="connsiteY2" fmla="*/ 1743341 h 1978305"/>
                <a:gd name="connsiteX3" fmla="*/ 1593 w 2703237"/>
                <a:gd name="connsiteY3" fmla="*/ 1978305 h 1978305"/>
                <a:gd name="connsiteX4" fmla="*/ 0 w 2703237"/>
                <a:gd name="connsiteY4" fmla="*/ 0 h 1978305"/>
                <a:gd name="connsiteX0" fmla="*/ 0 w 2703237"/>
                <a:gd name="connsiteY0" fmla="*/ 0 h 1978305"/>
                <a:gd name="connsiteX1" fmla="*/ 2696743 w 2703237"/>
                <a:gd name="connsiteY1" fmla="*/ 236104 h 1978305"/>
                <a:gd name="connsiteX2" fmla="*/ 2703237 w 2703237"/>
                <a:gd name="connsiteY2" fmla="*/ 1743341 h 1978305"/>
                <a:gd name="connsiteX3" fmla="*/ 1593 w 2703237"/>
                <a:gd name="connsiteY3" fmla="*/ 1978305 h 1978305"/>
                <a:gd name="connsiteX4" fmla="*/ 0 w 2703237"/>
                <a:gd name="connsiteY4" fmla="*/ 0 h 1978305"/>
                <a:gd name="connsiteX0" fmla="*/ 0 w 2703237"/>
                <a:gd name="connsiteY0" fmla="*/ 0 h 1978305"/>
                <a:gd name="connsiteX1" fmla="*/ 2696743 w 2703237"/>
                <a:gd name="connsiteY1" fmla="*/ 236104 h 1978305"/>
                <a:gd name="connsiteX2" fmla="*/ 2703237 w 2703237"/>
                <a:gd name="connsiteY2" fmla="*/ 1743341 h 1978305"/>
                <a:gd name="connsiteX3" fmla="*/ 1593 w 2703237"/>
                <a:gd name="connsiteY3" fmla="*/ 1978305 h 1978305"/>
                <a:gd name="connsiteX4" fmla="*/ 0 w 2703237"/>
                <a:gd name="connsiteY4" fmla="*/ 0 h 1978305"/>
                <a:gd name="connsiteX0" fmla="*/ 0 w 2703237"/>
                <a:gd name="connsiteY0" fmla="*/ 0 h 1978305"/>
                <a:gd name="connsiteX1" fmla="*/ 2696743 w 2703237"/>
                <a:gd name="connsiteY1" fmla="*/ 236104 h 1978305"/>
                <a:gd name="connsiteX2" fmla="*/ 2703237 w 2703237"/>
                <a:gd name="connsiteY2" fmla="*/ 1743341 h 1978305"/>
                <a:gd name="connsiteX3" fmla="*/ 1593 w 2703237"/>
                <a:gd name="connsiteY3" fmla="*/ 1978305 h 1978305"/>
                <a:gd name="connsiteX4" fmla="*/ 0 w 2703237"/>
                <a:gd name="connsiteY4" fmla="*/ 0 h 19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237" h="1978305">
                  <a:moveTo>
                    <a:pt x="0" y="0"/>
                  </a:moveTo>
                  <a:cubicBezTo>
                    <a:pt x="523237" y="89707"/>
                    <a:pt x="1710217" y="224992"/>
                    <a:pt x="2696743" y="236104"/>
                  </a:cubicBezTo>
                  <a:cubicBezTo>
                    <a:pt x="2698112" y="775583"/>
                    <a:pt x="2701868" y="1203862"/>
                    <a:pt x="2703237" y="1743341"/>
                  </a:cubicBezTo>
                  <a:cubicBezTo>
                    <a:pt x="1571981" y="1755159"/>
                    <a:pt x="474974" y="1898894"/>
                    <a:pt x="1593" y="1978305"/>
                  </a:cubicBezTo>
                  <a:lnTo>
                    <a:pt x="0" y="0"/>
                  </a:lnTo>
                  <a:close/>
                </a:path>
              </a:pathLst>
            </a:custGeom>
            <a:solidFill>
              <a:schemeClr val="accent2"/>
            </a:solidFill>
            <a:ln>
              <a:noFill/>
            </a:ln>
          </p:spPr>
          <p:txBody>
            <a:bodyPr vert="horz" wrap="square" lIns="342900" tIns="68580" rIns="68580" bIns="34281" numCol="1" anchor="t" anchorCtr="0" compatLnSpc="1">
              <a:prstTxWarp prst="textNoShape">
                <a:avLst/>
              </a:prstTxWarp>
              <a:noAutofit/>
            </a:bodyPr>
            <a:lstStyle/>
            <a:p>
              <a:pPr defTabSz="685571" fontAlgn="auto">
                <a:spcBef>
                  <a:spcPts val="0"/>
                </a:spcBef>
                <a:spcAft>
                  <a:spcPts val="0"/>
                </a:spcAft>
              </a:pPr>
              <a:r>
                <a:rPr lang="en-US" sz="825" dirty="0">
                  <a:solidFill>
                    <a:srgbClr val="FFFFFF"/>
                  </a:solidFill>
                  <a:latin typeface="Arial"/>
                  <a:ea typeface="+mn-ea"/>
                  <a:cs typeface="+mn-cs"/>
                </a:rPr>
                <a:t>Layer 2</a:t>
              </a:r>
            </a:p>
          </p:txBody>
        </p:sp>
        <p:grpSp>
          <p:nvGrpSpPr>
            <p:cNvPr id="733" name="Group 732"/>
            <p:cNvGrpSpPr/>
            <p:nvPr/>
          </p:nvGrpSpPr>
          <p:grpSpPr>
            <a:xfrm>
              <a:off x="6212787" y="2873561"/>
              <a:ext cx="2584442" cy="755674"/>
              <a:chOff x="6224209" y="2023975"/>
              <a:chExt cx="2702641" cy="490040"/>
            </a:xfrm>
          </p:grpSpPr>
          <p:sp>
            <p:nvSpPr>
              <p:cNvPr id="735" name="Rectangle 734"/>
              <p:cNvSpPr/>
              <p:nvPr/>
            </p:nvSpPr>
            <p:spPr>
              <a:xfrm>
                <a:off x="6224209" y="2023977"/>
                <a:ext cx="1335434" cy="486529"/>
              </a:xfrm>
              <a:prstGeom prst="rect">
                <a:avLst/>
              </a:prstGeom>
              <a:solidFill>
                <a:schemeClr val="accent2">
                  <a:lumMod val="50000"/>
                </a:schemeClr>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40" fontAlgn="auto">
                  <a:spcBef>
                    <a:spcPts val="0"/>
                  </a:spcBef>
                  <a:spcAft>
                    <a:spcPts val="0"/>
                  </a:spcAft>
                </a:pPr>
                <a:r>
                  <a:rPr lang="ja-JP" altLang="en-US" sz="900" dirty="0" smtClean="0">
                    <a:solidFill>
                      <a:srgbClr val="FFFFFF"/>
                    </a:solidFill>
                  </a:rPr>
                  <a:t>イベント</a:t>
                </a:r>
                <a:endParaRPr lang="en-US" altLang="ja-JP" sz="900" dirty="0" smtClean="0">
                  <a:solidFill>
                    <a:srgbClr val="FFFFFF"/>
                  </a:solidFill>
                </a:endParaRPr>
              </a:p>
              <a:p>
                <a:pPr algn="ctr" defTabSz="685840" fontAlgn="auto">
                  <a:spcBef>
                    <a:spcPts val="0"/>
                  </a:spcBef>
                  <a:spcAft>
                    <a:spcPts val="0"/>
                  </a:spcAft>
                </a:pPr>
                <a:r>
                  <a:rPr lang="ja-JP" altLang="en-US" sz="900" dirty="0" smtClean="0">
                    <a:solidFill>
                      <a:srgbClr val="FFFFFF"/>
                    </a:solidFill>
                  </a:rPr>
                  <a:t>分類</a:t>
                </a:r>
                <a:endParaRPr lang="en-US" sz="900" dirty="0">
                  <a:solidFill>
                    <a:srgbClr val="FFFFFF"/>
                  </a:solidFill>
                </a:endParaRPr>
              </a:p>
            </p:txBody>
          </p:sp>
          <p:sp>
            <p:nvSpPr>
              <p:cNvPr id="736" name="Rectangle 735"/>
              <p:cNvSpPr/>
              <p:nvPr/>
            </p:nvSpPr>
            <p:spPr>
              <a:xfrm>
                <a:off x="7591826" y="2023975"/>
                <a:ext cx="1335024" cy="490040"/>
              </a:xfrm>
              <a:prstGeom prst="rect">
                <a:avLst/>
              </a:prstGeom>
              <a:solidFill>
                <a:schemeClr val="accent2">
                  <a:lumMod val="50000"/>
                </a:schemeClr>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40" fontAlgn="auto">
                  <a:spcBef>
                    <a:spcPts val="0"/>
                  </a:spcBef>
                  <a:spcAft>
                    <a:spcPts val="0"/>
                  </a:spcAft>
                </a:pPr>
                <a:r>
                  <a:rPr lang="ja-JP" altLang="en-US" sz="900" dirty="0" smtClean="0">
                    <a:solidFill>
                      <a:srgbClr val="FFFFFF"/>
                    </a:solidFill>
                  </a:rPr>
                  <a:t>エンティティ</a:t>
                </a:r>
                <a:endParaRPr lang="en-US" altLang="ja-JP" sz="900" dirty="0" smtClean="0">
                  <a:solidFill>
                    <a:srgbClr val="FFFFFF"/>
                  </a:solidFill>
                </a:endParaRPr>
              </a:p>
              <a:p>
                <a:pPr algn="ctr" defTabSz="685840" fontAlgn="auto">
                  <a:spcBef>
                    <a:spcPts val="0"/>
                  </a:spcBef>
                  <a:spcAft>
                    <a:spcPts val="0"/>
                  </a:spcAft>
                </a:pPr>
                <a:r>
                  <a:rPr lang="ja-JP" altLang="en-US" sz="900" dirty="0" smtClean="0">
                    <a:solidFill>
                      <a:srgbClr val="FFFFFF"/>
                    </a:solidFill>
                  </a:rPr>
                  <a:t>モデリング</a:t>
                </a:r>
                <a:endParaRPr lang="en-US" altLang="ja-JP" sz="900" dirty="0" smtClean="0">
                  <a:solidFill>
                    <a:srgbClr val="FFFFFF"/>
                  </a:solidFill>
                </a:endParaRPr>
              </a:p>
            </p:txBody>
          </p:sp>
        </p:grpSp>
        <p:sp>
          <p:nvSpPr>
            <p:cNvPr id="734" name="Freeform 10"/>
            <p:cNvSpPr>
              <a:spLocks/>
            </p:cNvSpPr>
            <p:nvPr/>
          </p:nvSpPr>
          <p:spPr bwMode="auto">
            <a:xfrm>
              <a:off x="6158969" y="2530617"/>
              <a:ext cx="409628" cy="247269"/>
            </a:xfrm>
            <a:custGeom>
              <a:avLst/>
              <a:gdLst>
                <a:gd name="connsiteX0" fmla="*/ 0 w 342349"/>
                <a:gd name="connsiteY0" fmla="*/ 0 h 187783"/>
                <a:gd name="connsiteX1" fmla="*/ 342349 w 342349"/>
                <a:gd name="connsiteY1" fmla="*/ 6882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8555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95306"/>
                <a:gd name="connsiteX1" fmla="*/ 342349 w 342349"/>
                <a:gd name="connsiteY1" fmla="*/ 16078 h 195306"/>
                <a:gd name="connsiteX2" fmla="*/ 340676 w 342349"/>
                <a:gd name="connsiteY2" fmla="*/ 195306 h 195306"/>
                <a:gd name="connsiteX3" fmla="*/ 0 w 342349"/>
                <a:gd name="connsiteY3" fmla="*/ 195306 h 195306"/>
                <a:gd name="connsiteX4" fmla="*/ 0 w 342349"/>
                <a:gd name="connsiteY4" fmla="*/ 0 h 195306"/>
                <a:gd name="connsiteX0" fmla="*/ 0 w 342349"/>
                <a:gd name="connsiteY0" fmla="*/ 0 h 195306"/>
                <a:gd name="connsiteX1" fmla="*/ 342349 w 342349"/>
                <a:gd name="connsiteY1" fmla="*/ 16078 h 195306"/>
                <a:gd name="connsiteX2" fmla="*/ 340676 w 342349"/>
                <a:gd name="connsiteY2" fmla="*/ 195306 h 195306"/>
                <a:gd name="connsiteX3" fmla="*/ 0 w 342349"/>
                <a:gd name="connsiteY3" fmla="*/ 195306 h 195306"/>
                <a:gd name="connsiteX4" fmla="*/ 0 w 342349"/>
                <a:gd name="connsiteY4" fmla="*/ 0 h 195306"/>
                <a:gd name="connsiteX0" fmla="*/ 0 w 344330"/>
                <a:gd name="connsiteY0" fmla="*/ 0 h 195306"/>
                <a:gd name="connsiteX1" fmla="*/ 344330 w 344330"/>
                <a:gd name="connsiteY1" fmla="*/ 33006 h 195306"/>
                <a:gd name="connsiteX2" fmla="*/ 340676 w 344330"/>
                <a:gd name="connsiteY2" fmla="*/ 195306 h 195306"/>
                <a:gd name="connsiteX3" fmla="*/ 0 w 344330"/>
                <a:gd name="connsiteY3" fmla="*/ 195306 h 195306"/>
                <a:gd name="connsiteX4" fmla="*/ 0 w 344330"/>
                <a:gd name="connsiteY4" fmla="*/ 0 h 195306"/>
                <a:gd name="connsiteX0" fmla="*/ 0 w 344330"/>
                <a:gd name="connsiteY0" fmla="*/ 0 h 195306"/>
                <a:gd name="connsiteX1" fmla="*/ 344330 w 344330"/>
                <a:gd name="connsiteY1" fmla="*/ 33006 h 195306"/>
                <a:gd name="connsiteX2" fmla="*/ 340676 w 344330"/>
                <a:gd name="connsiteY2" fmla="*/ 195306 h 195306"/>
                <a:gd name="connsiteX3" fmla="*/ 0 w 344330"/>
                <a:gd name="connsiteY3" fmla="*/ 195306 h 195306"/>
                <a:gd name="connsiteX4" fmla="*/ 0 w 344330"/>
                <a:gd name="connsiteY4" fmla="*/ 0 h 195306"/>
                <a:gd name="connsiteX0" fmla="*/ 0 w 344330"/>
                <a:gd name="connsiteY0" fmla="*/ 0 h 195306"/>
                <a:gd name="connsiteX1" fmla="*/ 344330 w 344330"/>
                <a:gd name="connsiteY1" fmla="*/ 33006 h 195306"/>
                <a:gd name="connsiteX2" fmla="*/ 340676 w 344330"/>
                <a:gd name="connsiteY2" fmla="*/ 195306 h 195306"/>
                <a:gd name="connsiteX3" fmla="*/ 0 w 344330"/>
                <a:gd name="connsiteY3" fmla="*/ 195306 h 195306"/>
                <a:gd name="connsiteX4" fmla="*/ 0 w 344330"/>
                <a:gd name="connsiteY4" fmla="*/ 0 h 195306"/>
                <a:gd name="connsiteX0" fmla="*/ 0 w 344330"/>
                <a:gd name="connsiteY0" fmla="*/ 0 h 195306"/>
                <a:gd name="connsiteX1" fmla="*/ 344330 w 344330"/>
                <a:gd name="connsiteY1" fmla="*/ 33006 h 195306"/>
                <a:gd name="connsiteX2" fmla="*/ 340676 w 344330"/>
                <a:gd name="connsiteY2" fmla="*/ 195306 h 195306"/>
                <a:gd name="connsiteX3" fmla="*/ 0 w 344330"/>
                <a:gd name="connsiteY3" fmla="*/ 195306 h 195306"/>
                <a:gd name="connsiteX4" fmla="*/ 0 w 344330"/>
                <a:gd name="connsiteY4" fmla="*/ 0 h 195306"/>
                <a:gd name="connsiteX0" fmla="*/ 0 w 344330"/>
                <a:gd name="connsiteY0" fmla="*/ 0 h 195306"/>
                <a:gd name="connsiteX1" fmla="*/ 344330 w 344330"/>
                <a:gd name="connsiteY1" fmla="*/ 33006 h 195306"/>
                <a:gd name="connsiteX2" fmla="*/ 340676 w 344330"/>
                <a:gd name="connsiteY2" fmla="*/ 195306 h 195306"/>
                <a:gd name="connsiteX3" fmla="*/ 0 w 344330"/>
                <a:gd name="connsiteY3" fmla="*/ 195306 h 195306"/>
                <a:gd name="connsiteX4" fmla="*/ 0 w 344330"/>
                <a:gd name="connsiteY4" fmla="*/ 0 h 195306"/>
                <a:gd name="connsiteX0" fmla="*/ 0 w 342349"/>
                <a:gd name="connsiteY0" fmla="*/ 0 h 195306"/>
                <a:gd name="connsiteX1" fmla="*/ 342349 w 342349"/>
                <a:gd name="connsiteY1" fmla="*/ 42410 h 195306"/>
                <a:gd name="connsiteX2" fmla="*/ 340676 w 342349"/>
                <a:gd name="connsiteY2" fmla="*/ 195306 h 195306"/>
                <a:gd name="connsiteX3" fmla="*/ 0 w 342349"/>
                <a:gd name="connsiteY3" fmla="*/ 195306 h 195306"/>
                <a:gd name="connsiteX4" fmla="*/ 0 w 342349"/>
                <a:gd name="connsiteY4" fmla="*/ 0 h 195306"/>
                <a:gd name="connsiteX0" fmla="*/ 0 w 340808"/>
                <a:gd name="connsiteY0" fmla="*/ 0 h 195306"/>
                <a:gd name="connsiteX1" fmla="*/ 340368 w 340808"/>
                <a:gd name="connsiteY1" fmla="*/ 38648 h 195306"/>
                <a:gd name="connsiteX2" fmla="*/ 340676 w 340808"/>
                <a:gd name="connsiteY2" fmla="*/ 195306 h 195306"/>
                <a:gd name="connsiteX3" fmla="*/ 0 w 340808"/>
                <a:gd name="connsiteY3" fmla="*/ 195306 h 195306"/>
                <a:gd name="connsiteX4" fmla="*/ 0 w 340808"/>
                <a:gd name="connsiteY4" fmla="*/ 0 h 195306"/>
                <a:gd name="connsiteX0" fmla="*/ 0 w 340808"/>
                <a:gd name="connsiteY0" fmla="*/ 0 h 195306"/>
                <a:gd name="connsiteX1" fmla="*/ 340368 w 340808"/>
                <a:gd name="connsiteY1" fmla="*/ 38648 h 195306"/>
                <a:gd name="connsiteX2" fmla="*/ 340676 w 340808"/>
                <a:gd name="connsiteY2" fmla="*/ 195306 h 195306"/>
                <a:gd name="connsiteX3" fmla="*/ 0 w 340808"/>
                <a:gd name="connsiteY3" fmla="*/ 195306 h 195306"/>
                <a:gd name="connsiteX4" fmla="*/ 0 w 340808"/>
                <a:gd name="connsiteY4" fmla="*/ 0 h 195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808" h="195306">
                  <a:moveTo>
                    <a:pt x="0" y="0"/>
                  </a:moveTo>
                  <a:cubicBezTo>
                    <a:pt x="146410" y="20264"/>
                    <a:pt x="170184" y="19324"/>
                    <a:pt x="340368" y="38648"/>
                  </a:cubicBezTo>
                  <a:cubicBezTo>
                    <a:pt x="339810" y="98948"/>
                    <a:pt x="341234" y="135006"/>
                    <a:pt x="340676" y="195306"/>
                  </a:cubicBezTo>
                  <a:lnTo>
                    <a:pt x="0" y="195306"/>
                  </a:lnTo>
                  <a:lnTo>
                    <a:pt x="0" y="0"/>
                  </a:lnTo>
                  <a:close/>
                </a:path>
              </a:pathLst>
            </a:custGeom>
            <a:solidFill>
              <a:schemeClr val="accent2">
                <a:lumMod val="75000"/>
              </a:schemeClr>
            </a:solidFill>
            <a:ln w="25400" cap="flat" cmpd="sng" algn="ctr">
              <a:noFill/>
              <a:prstDash val="solid"/>
            </a:ln>
            <a:effectLst/>
          </p:spPr>
          <p:txBody>
            <a:bodyPr lIns="0" tIns="0" rIns="0" bIns="0" rtlCol="0" anchor="b"/>
            <a:lstStyle/>
            <a:p>
              <a:pPr algn="ctr" defTabSz="914021"/>
              <a:r>
                <a:rPr lang="en-US" sz="900" b="1" dirty="0">
                  <a:solidFill>
                    <a:prstClr val="white"/>
                  </a:solidFill>
                  <a:latin typeface="Arial"/>
                  <a:ea typeface="+mn-ea"/>
                  <a:cs typeface="+mn-cs"/>
                </a:rPr>
                <a:t>CTA</a:t>
              </a:r>
            </a:p>
          </p:txBody>
        </p:sp>
      </p:grpSp>
      <p:grpSp>
        <p:nvGrpSpPr>
          <p:cNvPr id="737" name="Layer 3"/>
          <p:cNvGrpSpPr/>
          <p:nvPr/>
        </p:nvGrpSpPr>
        <p:grpSpPr>
          <a:xfrm>
            <a:off x="5943500" y="2040674"/>
            <a:ext cx="2015761" cy="823757"/>
            <a:chOff x="8887110" y="2702457"/>
            <a:chExt cx="2687681" cy="1098342"/>
          </a:xfrm>
        </p:grpSpPr>
        <p:sp>
          <p:nvSpPr>
            <p:cNvPr id="739" name="Freeform 738"/>
            <p:cNvSpPr/>
            <p:nvPr/>
          </p:nvSpPr>
          <p:spPr>
            <a:xfrm>
              <a:off x="8887110" y="2711244"/>
              <a:ext cx="2687681" cy="1089555"/>
            </a:xfrm>
            <a:custGeom>
              <a:avLst/>
              <a:gdLst>
                <a:gd name="connsiteX0" fmla="*/ 0 w 1782695"/>
                <a:gd name="connsiteY0" fmla="*/ 0 h 1609294"/>
                <a:gd name="connsiteX1" fmla="*/ 156074 w 1782695"/>
                <a:gd name="connsiteY1" fmla="*/ 1545 h 1609294"/>
                <a:gd name="connsiteX2" fmla="*/ 1781963 w 1782695"/>
                <a:gd name="connsiteY2" fmla="*/ 2164 h 1609294"/>
                <a:gd name="connsiteX3" fmla="*/ 1781963 w 1782695"/>
                <a:gd name="connsiteY3" fmla="*/ 1601979 h 1609294"/>
                <a:gd name="connsiteX4" fmla="*/ 0 w 1782695"/>
                <a:gd name="connsiteY4" fmla="*/ 1609294 h 1609294"/>
                <a:gd name="connsiteX0" fmla="*/ 0 w 1782695"/>
                <a:gd name="connsiteY0" fmla="*/ 0 h 1609294"/>
                <a:gd name="connsiteX1" fmla="*/ 1781963 w 1782695"/>
                <a:gd name="connsiteY1" fmla="*/ 2164 h 1609294"/>
                <a:gd name="connsiteX2" fmla="*/ 1781963 w 1782695"/>
                <a:gd name="connsiteY2" fmla="*/ 1601979 h 1609294"/>
                <a:gd name="connsiteX3" fmla="*/ 0 w 1782695"/>
                <a:gd name="connsiteY3" fmla="*/ 1609294 h 1609294"/>
                <a:gd name="connsiteX4" fmla="*/ 0 w 1782695"/>
                <a:gd name="connsiteY4" fmla="*/ 0 h 1609294"/>
                <a:gd name="connsiteX0" fmla="*/ 0 w 2712879"/>
                <a:gd name="connsiteY0" fmla="*/ 0 h 1616438"/>
                <a:gd name="connsiteX1" fmla="*/ 2712147 w 2712879"/>
                <a:gd name="connsiteY1" fmla="*/ 9308 h 1616438"/>
                <a:gd name="connsiteX2" fmla="*/ 2712147 w 2712879"/>
                <a:gd name="connsiteY2" fmla="*/ 1609123 h 1616438"/>
                <a:gd name="connsiteX3" fmla="*/ 930184 w 2712879"/>
                <a:gd name="connsiteY3" fmla="*/ 1616438 h 1616438"/>
                <a:gd name="connsiteX4" fmla="*/ 0 w 2712879"/>
                <a:gd name="connsiteY4" fmla="*/ 0 h 1616438"/>
                <a:gd name="connsiteX0" fmla="*/ 0 w 2712879"/>
                <a:gd name="connsiteY0" fmla="*/ 0 h 1614057"/>
                <a:gd name="connsiteX1" fmla="*/ 2712147 w 2712879"/>
                <a:gd name="connsiteY1" fmla="*/ 9308 h 1614057"/>
                <a:gd name="connsiteX2" fmla="*/ 2712147 w 2712879"/>
                <a:gd name="connsiteY2" fmla="*/ 1609123 h 1614057"/>
                <a:gd name="connsiteX3" fmla="*/ 2404 w 2712879"/>
                <a:gd name="connsiteY3" fmla="*/ 1614057 h 1614057"/>
                <a:gd name="connsiteX4" fmla="*/ 0 w 2712879"/>
                <a:gd name="connsiteY4" fmla="*/ 0 h 1614057"/>
                <a:gd name="connsiteX0" fmla="*/ 0 w 2712879"/>
                <a:gd name="connsiteY0" fmla="*/ 0 h 1618819"/>
                <a:gd name="connsiteX1" fmla="*/ 2712147 w 2712879"/>
                <a:gd name="connsiteY1" fmla="*/ 9308 h 1618819"/>
                <a:gd name="connsiteX2" fmla="*/ 2712147 w 2712879"/>
                <a:gd name="connsiteY2" fmla="*/ 1609123 h 1618819"/>
                <a:gd name="connsiteX3" fmla="*/ 4808 w 2712879"/>
                <a:gd name="connsiteY3" fmla="*/ 1618819 h 1618819"/>
                <a:gd name="connsiteX4" fmla="*/ 0 w 2712879"/>
                <a:gd name="connsiteY4" fmla="*/ 0 h 1618819"/>
                <a:gd name="connsiteX0" fmla="*/ 0 w 2712879"/>
                <a:gd name="connsiteY0" fmla="*/ 0 h 1618819"/>
                <a:gd name="connsiteX1" fmla="*/ 2712147 w 2712879"/>
                <a:gd name="connsiteY1" fmla="*/ 9308 h 1618819"/>
                <a:gd name="connsiteX2" fmla="*/ 2712147 w 2712879"/>
                <a:gd name="connsiteY2" fmla="*/ 1609123 h 1618819"/>
                <a:gd name="connsiteX3" fmla="*/ 4808 w 2712879"/>
                <a:gd name="connsiteY3" fmla="*/ 1618819 h 1618819"/>
                <a:gd name="connsiteX4" fmla="*/ 0 w 2712879"/>
                <a:gd name="connsiteY4" fmla="*/ 0 h 1618819"/>
                <a:gd name="connsiteX0" fmla="*/ 0 w 2712879"/>
                <a:gd name="connsiteY0" fmla="*/ 0 h 1618819"/>
                <a:gd name="connsiteX1" fmla="*/ 2712147 w 2712879"/>
                <a:gd name="connsiteY1" fmla="*/ 9308 h 1618819"/>
                <a:gd name="connsiteX2" fmla="*/ 2712147 w 2712879"/>
                <a:gd name="connsiteY2" fmla="*/ 1609123 h 1618819"/>
                <a:gd name="connsiteX3" fmla="*/ 4808 w 2712879"/>
                <a:gd name="connsiteY3" fmla="*/ 1618819 h 1618819"/>
                <a:gd name="connsiteX4" fmla="*/ 0 w 2712879"/>
                <a:gd name="connsiteY4" fmla="*/ 0 h 1618819"/>
                <a:gd name="connsiteX0" fmla="*/ 0 w 2712879"/>
                <a:gd name="connsiteY0" fmla="*/ 0 h 1618819"/>
                <a:gd name="connsiteX1" fmla="*/ 2712147 w 2712879"/>
                <a:gd name="connsiteY1" fmla="*/ 9308 h 1618819"/>
                <a:gd name="connsiteX2" fmla="*/ 2712147 w 2712879"/>
                <a:gd name="connsiteY2" fmla="*/ 1609123 h 1618819"/>
                <a:gd name="connsiteX3" fmla="*/ 4808 w 2712879"/>
                <a:gd name="connsiteY3" fmla="*/ 1618819 h 1618819"/>
                <a:gd name="connsiteX4" fmla="*/ 0 w 2712879"/>
                <a:gd name="connsiteY4" fmla="*/ 0 h 1618819"/>
                <a:gd name="connsiteX0" fmla="*/ 0 w 2712879"/>
                <a:gd name="connsiteY0" fmla="*/ 0 h 1615281"/>
                <a:gd name="connsiteX1" fmla="*/ 2712147 w 2712879"/>
                <a:gd name="connsiteY1" fmla="*/ 5770 h 1615281"/>
                <a:gd name="connsiteX2" fmla="*/ 2712147 w 2712879"/>
                <a:gd name="connsiteY2" fmla="*/ 1605585 h 1615281"/>
                <a:gd name="connsiteX3" fmla="*/ 4808 w 2712879"/>
                <a:gd name="connsiteY3" fmla="*/ 1615281 h 1615281"/>
                <a:gd name="connsiteX4" fmla="*/ 0 w 2712879"/>
                <a:gd name="connsiteY4" fmla="*/ 0 h 1615281"/>
                <a:gd name="connsiteX0" fmla="*/ 0 w 2712879"/>
                <a:gd name="connsiteY0" fmla="*/ 0 h 1615281"/>
                <a:gd name="connsiteX1" fmla="*/ 2712147 w 2712879"/>
                <a:gd name="connsiteY1" fmla="*/ 5770 h 1615281"/>
                <a:gd name="connsiteX2" fmla="*/ 2712147 w 2712879"/>
                <a:gd name="connsiteY2" fmla="*/ 1605585 h 1615281"/>
                <a:gd name="connsiteX3" fmla="*/ 4808 w 2712879"/>
                <a:gd name="connsiteY3" fmla="*/ 1615281 h 1615281"/>
                <a:gd name="connsiteX4" fmla="*/ 0 w 2712879"/>
                <a:gd name="connsiteY4" fmla="*/ 0 h 1615281"/>
                <a:gd name="connsiteX0" fmla="*/ 0 w 2712879"/>
                <a:gd name="connsiteY0" fmla="*/ 0 h 1618819"/>
                <a:gd name="connsiteX1" fmla="*/ 2712147 w 2712879"/>
                <a:gd name="connsiteY1" fmla="*/ 5770 h 1618819"/>
                <a:gd name="connsiteX2" fmla="*/ 2712147 w 2712879"/>
                <a:gd name="connsiteY2" fmla="*/ 1605585 h 1618819"/>
                <a:gd name="connsiteX3" fmla="*/ 4808 w 2712879"/>
                <a:gd name="connsiteY3" fmla="*/ 1618819 h 1618819"/>
                <a:gd name="connsiteX4" fmla="*/ 0 w 2712879"/>
                <a:gd name="connsiteY4" fmla="*/ 0 h 1618819"/>
                <a:gd name="connsiteX0" fmla="*/ 0 w 2712879"/>
                <a:gd name="connsiteY0" fmla="*/ 0 h 1618819"/>
                <a:gd name="connsiteX1" fmla="*/ 2712147 w 2712879"/>
                <a:gd name="connsiteY1" fmla="*/ 5770 h 1618819"/>
                <a:gd name="connsiteX2" fmla="*/ 2712147 w 2712879"/>
                <a:gd name="connsiteY2" fmla="*/ 1605585 h 1618819"/>
                <a:gd name="connsiteX3" fmla="*/ 4808 w 2712879"/>
                <a:gd name="connsiteY3" fmla="*/ 1618819 h 1618819"/>
                <a:gd name="connsiteX4" fmla="*/ 0 w 2712879"/>
                <a:gd name="connsiteY4" fmla="*/ 0 h 1618819"/>
                <a:gd name="connsiteX0" fmla="*/ 0 w 2712879"/>
                <a:gd name="connsiteY0" fmla="*/ 0 h 1618819"/>
                <a:gd name="connsiteX1" fmla="*/ 2712147 w 2712879"/>
                <a:gd name="connsiteY1" fmla="*/ 5770 h 1618819"/>
                <a:gd name="connsiteX2" fmla="*/ 2712147 w 2712879"/>
                <a:gd name="connsiteY2" fmla="*/ 1605585 h 1618819"/>
                <a:gd name="connsiteX3" fmla="*/ 4808 w 2712879"/>
                <a:gd name="connsiteY3" fmla="*/ 1618819 h 1618819"/>
                <a:gd name="connsiteX4" fmla="*/ 0 w 2712879"/>
                <a:gd name="connsiteY4" fmla="*/ 0 h 161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879" h="1618819">
                  <a:moveTo>
                    <a:pt x="0" y="0"/>
                  </a:moveTo>
                  <a:cubicBezTo>
                    <a:pt x="913663" y="16074"/>
                    <a:pt x="1808098" y="3847"/>
                    <a:pt x="2712147" y="5770"/>
                  </a:cubicBezTo>
                  <a:cubicBezTo>
                    <a:pt x="2709607" y="548356"/>
                    <a:pt x="2714686" y="1063000"/>
                    <a:pt x="2712147" y="1605585"/>
                  </a:cubicBezTo>
                  <a:lnTo>
                    <a:pt x="4808" y="1618819"/>
                  </a:lnTo>
                  <a:cubicBezTo>
                    <a:pt x="4007" y="1080800"/>
                    <a:pt x="801" y="538019"/>
                    <a:pt x="0" y="0"/>
                  </a:cubicBezTo>
                  <a:close/>
                </a:path>
              </a:pathLst>
            </a:custGeom>
            <a:solidFill>
              <a:schemeClr val="accent2"/>
            </a:solidFill>
            <a:ln>
              <a:noFill/>
            </a:ln>
          </p:spPr>
          <p:txBody>
            <a:bodyPr vert="horz" wrap="square" lIns="342900" tIns="34290" rIns="68580" bIns="34281" numCol="1" anchor="t" anchorCtr="0" compatLnSpc="1">
              <a:prstTxWarp prst="textNoShape">
                <a:avLst/>
              </a:prstTxWarp>
              <a:noAutofit/>
            </a:bodyPr>
            <a:lstStyle/>
            <a:p>
              <a:pPr defTabSz="685571" fontAlgn="auto">
                <a:spcBef>
                  <a:spcPts val="0"/>
                </a:spcBef>
                <a:spcAft>
                  <a:spcPts val="0"/>
                </a:spcAft>
              </a:pPr>
              <a:r>
                <a:rPr lang="en-US" sz="825" dirty="0">
                  <a:solidFill>
                    <a:srgbClr val="FFFFFF"/>
                  </a:solidFill>
                  <a:latin typeface="Arial"/>
                  <a:ea typeface="+mn-ea"/>
                  <a:cs typeface="+mn-cs"/>
                </a:rPr>
                <a:t>Layer 3</a:t>
              </a:r>
            </a:p>
          </p:txBody>
        </p:sp>
        <p:sp>
          <p:nvSpPr>
            <p:cNvPr id="740" name="Rectangle 739"/>
            <p:cNvSpPr/>
            <p:nvPr/>
          </p:nvSpPr>
          <p:spPr>
            <a:xfrm>
              <a:off x="8936779" y="2989725"/>
              <a:ext cx="2577104" cy="516342"/>
            </a:xfrm>
            <a:prstGeom prst="rect">
              <a:avLst/>
            </a:prstGeom>
            <a:solidFill>
              <a:schemeClr val="accent2">
                <a:lumMod val="50000"/>
              </a:schemeClr>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t"/>
            <a:lstStyle/>
            <a:p>
              <a:pPr algn="ctr" defTabSz="685840" fontAlgn="auto">
                <a:spcBef>
                  <a:spcPts val="0"/>
                </a:spcBef>
                <a:spcAft>
                  <a:spcPts val="0"/>
                </a:spcAft>
              </a:pPr>
              <a:r>
                <a:rPr lang="ja-JP" altLang="en-US" sz="900" dirty="0" smtClean="0">
                  <a:solidFill>
                    <a:srgbClr val="FFFFFF"/>
                  </a:solidFill>
                </a:rPr>
                <a:t>リレーションシップ</a:t>
              </a:r>
              <a:endParaRPr lang="en-US" altLang="ja-JP" sz="900" dirty="0" smtClean="0">
                <a:solidFill>
                  <a:srgbClr val="FFFFFF"/>
                </a:solidFill>
              </a:endParaRPr>
            </a:p>
            <a:p>
              <a:pPr algn="ctr" defTabSz="685840" fontAlgn="auto">
                <a:spcBef>
                  <a:spcPts val="0"/>
                </a:spcBef>
                <a:spcAft>
                  <a:spcPts val="0"/>
                </a:spcAft>
              </a:pPr>
              <a:r>
                <a:rPr lang="ja-JP" altLang="en-US" sz="900" dirty="0" smtClean="0">
                  <a:solidFill>
                    <a:srgbClr val="FFFFFF"/>
                  </a:solidFill>
                </a:rPr>
                <a:t>モデリング</a:t>
              </a:r>
              <a:endParaRPr lang="en-US" sz="900" dirty="0">
                <a:solidFill>
                  <a:srgbClr val="FFFFFF"/>
                </a:solidFill>
              </a:endParaRPr>
            </a:p>
          </p:txBody>
        </p:sp>
        <p:sp>
          <p:nvSpPr>
            <p:cNvPr id="741" name="Freeform 10"/>
            <p:cNvSpPr>
              <a:spLocks/>
            </p:cNvSpPr>
            <p:nvPr/>
          </p:nvSpPr>
          <p:spPr bwMode="auto">
            <a:xfrm>
              <a:off x="8888340" y="2702457"/>
              <a:ext cx="411480" cy="237744"/>
            </a:xfrm>
            <a:custGeom>
              <a:avLst/>
              <a:gdLst>
                <a:gd name="connsiteX0" fmla="*/ 0 w 342349"/>
                <a:gd name="connsiteY0" fmla="*/ 0 h 187783"/>
                <a:gd name="connsiteX1" fmla="*/ 342349 w 342349"/>
                <a:gd name="connsiteY1" fmla="*/ 6882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8555 h 187783"/>
                <a:gd name="connsiteX2" fmla="*/ 340676 w 342349"/>
                <a:gd name="connsiteY2" fmla="*/ 187783 h 187783"/>
                <a:gd name="connsiteX3" fmla="*/ 0 w 342349"/>
                <a:gd name="connsiteY3" fmla="*/ 187783 h 187783"/>
                <a:gd name="connsiteX4" fmla="*/ 0 w 342349"/>
                <a:gd name="connsiteY4" fmla="*/ 0 h 18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9" h="187783">
                  <a:moveTo>
                    <a:pt x="0" y="0"/>
                  </a:moveTo>
                  <a:lnTo>
                    <a:pt x="342349" y="8555"/>
                  </a:lnTo>
                  <a:cubicBezTo>
                    <a:pt x="341791" y="68855"/>
                    <a:pt x="341234" y="127483"/>
                    <a:pt x="340676" y="187783"/>
                  </a:cubicBezTo>
                  <a:lnTo>
                    <a:pt x="0" y="187783"/>
                  </a:lnTo>
                  <a:lnTo>
                    <a:pt x="0" y="0"/>
                  </a:lnTo>
                  <a:close/>
                </a:path>
              </a:pathLst>
            </a:custGeom>
            <a:solidFill>
              <a:schemeClr val="accent2">
                <a:lumMod val="75000"/>
              </a:schemeClr>
            </a:solidFill>
            <a:ln w="25400" cap="flat" cmpd="sng" algn="ctr">
              <a:noFill/>
              <a:prstDash val="solid"/>
            </a:ln>
            <a:effectLst/>
          </p:spPr>
          <p:txBody>
            <a:bodyPr lIns="0" tIns="0" rIns="0" bIns="0" rtlCol="0" anchor="ctr"/>
            <a:lstStyle/>
            <a:p>
              <a:pPr algn="ctr" defTabSz="914021"/>
              <a:r>
                <a:rPr lang="en-US" sz="900" b="1" dirty="0">
                  <a:solidFill>
                    <a:prstClr val="white"/>
                  </a:solidFill>
                  <a:latin typeface="Arial"/>
                  <a:ea typeface="+mn-ea"/>
                  <a:cs typeface="+mn-cs"/>
                </a:rPr>
                <a:t>CTA</a:t>
              </a:r>
            </a:p>
          </p:txBody>
        </p:sp>
      </p:grpSp>
      <p:sp>
        <p:nvSpPr>
          <p:cNvPr id="753" name="1K incidents per day"/>
          <p:cNvSpPr/>
          <p:nvPr/>
        </p:nvSpPr>
        <p:spPr>
          <a:xfrm>
            <a:off x="8008230" y="2299298"/>
            <a:ext cx="733138" cy="203417"/>
          </a:xfrm>
          <a:prstGeom prst="rect">
            <a:avLst/>
          </a:prstGeom>
          <a:no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840" fontAlgn="auto">
              <a:spcBef>
                <a:spcPts val="0"/>
              </a:spcBef>
              <a:spcAft>
                <a:spcPts val="0"/>
              </a:spcAft>
            </a:pPr>
            <a:r>
              <a:rPr lang="en-US" sz="1200" b="1" dirty="0">
                <a:solidFill>
                  <a:srgbClr val="36A4D7">
                    <a:lumMod val="50000"/>
                  </a:srgbClr>
                </a:solidFill>
              </a:rPr>
              <a:t>20K</a:t>
            </a:r>
            <a:r>
              <a:rPr lang="en-US" sz="1200" i="1" dirty="0">
                <a:solidFill>
                  <a:srgbClr val="36A4D7">
                    <a:lumMod val="50000"/>
                  </a:srgbClr>
                </a:solidFill>
              </a:rPr>
              <a:t/>
            </a:r>
            <a:br>
              <a:rPr lang="en-US" sz="1200" i="1" dirty="0">
                <a:solidFill>
                  <a:srgbClr val="36A4D7">
                    <a:lumMod val="50000"/>
                  </a:srgbClr>
                </a:solidFill>
              </a:rPr>
            </a:br>
            <a:r>
              <a:rPr lang="ja-JP" altLang="en-US" sz="900" i="1" dirty="0" smtClean="0">
                <a:solidFill>
                  <a:srgbClr val="36A4D7">
                    <a:lumMod val="50000"/>
                  </a:srgbClr>
                </a:solidFill>
              </a:rPr>
              <a:t>インシデント</a:t>
            </a:r>
            <a:r>
              <a:rPr lang="en-US" sz="900" i="1" dirty="0" smtClean="0">
                <a:solidFill>
                  <a:srgbClr val="36A4D7">
                    <a:lumMod val="50000"/>
                  </a:srgbClr>
                </a:solidFill>
              </a:rPr>
              <a:t>/ 1</a:t>
            </a:r>
            <a:r>
              <a:rPr lang="ja-JP" altLang="en-US" sz="900" i="1" dirty="0" smtClean="0">
                <a:solidFill>
                  <a:srgbClr val="36A4D7">
                    <a:lumMod val="50000"/>
                  </a:srgbClr>
                </a:solidFill>
              </a:rPr>
              <a:t>日</a:t>
            </a:r>
            <a:endParaRPr lang="en-US" sz="900" i="1" dirty="0">
              <a:solidFill>
                <a:srgbClr val="36A4D7">
                  <a:lumMod val="50000"/>
                </a:srgbClr>
              </a:solidFill>
            </a:endParaRPr>
          </a:p>
        </p:txBody>
      </p:sp>
      <p:sp>
        <p:nvSpPr>
          <p:cNvPr id="752" name="5B requests per day"/>
          <p:cNvSpPr/>
          <p:nvPr/>
        </p:nvSpPr>
        <p:spPr>
          <a:xfrm>
            <a:off x="354456" y="2308233"/>
            <a:ext cx="644634" cy="254921"/>
          </a:xfrm>
          <a:prstGeom prst="rect">
            <a:avLst/>
          </a:prstGeom>
          <a:no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840" fontAlgn="auto">
              <a:spcBef>
                <a:spcPts val="0"/>
              </a:spcBef>
              <a:spcAft>
                <a:spcPts val="0"/>
              </a:spcAft>
            </a:pPr>
            <a:r>
              <a:rPr lang="en-US" sz="1200" b="1" dirty="0">
                <a:solidFill>
                  <a:srgbClr val="36A4D7">
                    <a:lumMod val="50000"/>
                  </a:srgbClr>
                </a:solidFill>
              </a:rPr>
              <a:t>10B</a:t>
            </a:r>
            <a:br>
              <a:rPr lang="en-US" sz="1200" b="1" dirty="0">
                <a:solidFill>
                  <a:srgbClr val="36A4D7">
                    <a:lumMod val="50000"/>
                  </a:srgbClr>
                </a:solidFill>
              </a:rPr>
            </a:br>
            <a:r>
              <a:rPr lang="ja-JP" altLang="en-US" sz="900" i="1" dirty="0" smtClean="0">
                <a:solidFill>
                  <a:srgbClr val="36A4D7">
                    <a:lumMod val="50000"/>
                  </a:srgbClr>
                </a:solidFill>
              </a:rPr>
              <a:t>リクエスト</a:t>
            </a:r>
            <a:endParaRPr lang="en-US" altLang="ja-JP" sz="900" i="1" dirty="0" smtClean="0">
              <a:solidFill>
                <a:srgbClr val="36A4D7">
                  <a:lumMod val="50000"/>
                </a:srgbClr>
              </a:solidFill>
            </a:endParaRPr>
          </a:p>
          <a:p>
            <a:pPr algn="ctr" defTabSz="685840" fontAlgn="auto">
              <a:spcBef>
                <a:spcPts val="0"/>
              </a:spcBef>
              <a:spcAft>
                <a:spcPts val="0"/>
              </a:spcAft>
            </a:pPr>
            <a:r>
              <a:rPr lang="en-US" sz="900" i="1" dirty="0" smtClean="0">
                <a:solidFill>
                  <a:srgbClr val="36A4D7">
                    <a:lumMod val="50000"/>
                  </a:srgbClr>
                </a:solidFill>
              </a:rPr>
              <a:t>/ 1</a:t>
            </a:r>
            <a:r>
              <a:rPr lang="ja-JP" altLang="en-US" sz="900" i="1" dirty="0" smtClean="0">
                <a:solidFill>
                  <a:srgbClr val="36A4D7">
                    <a:lumMod val="50000"/>
                  </a:srgbClr>
                </a:solidFill>
              </a:rPr>
              <a:t>日</a:t>
            </a:r>
            <a:endParaRPr lang="en-US" sz="900" i="1" dirty="0">
              <a:solidFill>
                <a:srgbClr val="36A4D7">
                  <a:lumMod val="50000"/>
                </a:srgbClr>
              </a:solidFill>
            </a:endParaRPr>
          </a:p>
        </p:txBody>
      </p:sp>
      <p:grpSp>
        <p:nvGrpSpPr>
          <p:cNvPr id="9" name="Group 8"/>
          <p:cNvGrpSpPr/>
          <p:nvPr/>
        </p:nvGrpSpPr>
        <p:grpSpPr>
          <a:xfrm>
            <a:off x="3780658" y="2347453"/>
            <a:ext cx="199322" cy="199322"/>
            <a:chOff x="4337288" y="2308225"/>
            <a:chExt cx="265763" cy="265763"/>
          </a:xfrm>
        </p:grpSpPr>
        <p:sp>
          <p:nvSpPr>
            <p:cNvPr id="435" name="Oval 434"/>
            <p:cNvSpPr/>
            <p:nvPr/>
          </p:nvSpPr>
          <p:spPr>
            <a:xfrm>
              <a:off x="4337288" y="2308225"/>
              <a:ext cx="265763" cy="265763"/>
            </a:xfrm>
            <a:prstGeom prst="ellipse">
              <a:avLst/>
            </a:prstGeom>
            <a:solidFill>
              <a:schemeClr val="accent4"/>
            </a:solidFill>
            <a:ln w="19050" cap="flat" cmpd="sng" algn="ctr">
              <a:solidFill>
                <a:schemeClr val="bg1"/>
              </a:solidFill>
              <a:prstDash val="solid"/>
            </a:ln>
            <a:effectLst/>
          </p:spPr>
          <p:txBody>
            <a:bodyPr rtlCol="0" anchor="ctr"/>
            <a:lstStyle/>
            <a:p>
              <a:pPr algn="ctr" defTabSz="913898">
                <a:defRPr/>
              </a:pPr>
              <a:endParaRPr lang="en-US" kern="0">
                <a:solidFill>
                  <a:prstClr val="white"/>
                </a:solidFill>
                <a:latin typeface="Arial"/>
                <a:cs typeface="+mn-cs"/>
              </a:endParaRPr>
            </a:p>
          </p:txBody>
        </p:sp>
        <p:sp>
          <p:nvSpPr>
            <p:cNvPr id="434" name="Freeform 433"/>
            <p:cNvSpPr>
              <a:spLocks noEditPoints="1"/>
            </p:cNvSpPr>
            <p:nvPr/>
          </p:nvSpPr>
          <p:spPr bwMode="auto">
            <a:xfrm>
              <a:off x="4390689" y="2370708"/>
              <a:ext cx="143736" cy="138741"/>
            </a:xfrm>
            <a:custGeom>
              <a:avLst/>
              <a:gdLst>
                <a:gd name="T0" fmla="*/ 616 w 719"/>
                <a:gd name="T1" fmla="*/ 77 h 694"/>
                <a:gd name="T2" fmla="*/ 434 w 719"/>
                <a:gd name="T3" fmla="*/ 0 h 694"/>
                <a:gd name="T4" fmla="*/ 248 w 719"/>
                <a:gd name="T5" fmla="*/ 77 h 694"/>
                <a:gd name="T6" fmla="*/ 212 w 719"/>
                <a:gd name="T7" fmla="*/ 398 h 694"/>
                <a:gd name="T8" fmla="*/ 17 w 719"/>
                <a:gd name="T9" fmla="*/ 596 h 694"/>
                <a:gd name="T10" fmla="*/ 17 w 719"/>
                <a:gd name="T11" fmla="*/ 655 h 694"/>
                <a:gd name="T12" fmla="*/ 38 w 719"/>
                <a:gd name="T13" fmla="*/ 677 h 694"/>
                <a:gd name="T14" fmla="*/ 97 w 719"/>
                <a:gd name="T15" fmla="*/ 677 h 694"/>
                <a:gd name="T16" fmla="*/ 295 w 719"/>
                <a:gd name="T17" fmla="*/ 481 h 694"/>
                <a:gd name="T18" fmla="*/ 434 w 719"/>
                <a:gd name="T19" fmla="*/ 519 h 694"/>
                <a:gd name="T20" fmla="*/ 616 w 719"/>
                <a:gd name="T21" fmla="*/ 445 h 694"/>
                <a:gd name="T22" fmla="*/ 616 w 719"/>
                <a:gd name="T23" fmla="*/ 77 h 694"/>
                <a:gd name="T24" fmla="*/ 557 w 719"/>
                <a:gd name="T25" fmla="*/ 385 h 694"/>
                <a:gd name="T26" fmla="*/ 434 w 719"/>
                <a:gd name="T27" fmla="*/ 436 h 694"/>
                <a:gd name="T28" fmla="*/ 308 w 719"/>
                <a:gd name="T29" fmla="*/ 385 h 694"/>
                <a:gd name="T30" fmla="*/ 308 w 719"/>
                <a:gd name="T31" fmla="*/ 136 h 694"/>
                <a:gd name="T32" fmla="*/ 434 w 719"/>
                <a:gd name="T33" fmla="*/ 83 h 694"/>
                <a:gd name="T34" fmla="*/ 557 w 719"/>
                <a:gd name="T35" fmla="*/ 136 h 694"/>
                <a:gd name="T36" fmla="*/ 610 w 719"/>
                <a:gd name="T37" fmla="*/ 260 h 694"/>
                <a:gd name="T38" fmla="*/ 557 w 719"/>
                <a:gd name="T39" fmla="*/ 38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9" h="694">
                  <a:moveTo>
                    <a:pt x="616" y="77"/>
                  </a:moveTo>
                  <a:cubicBezTo>
                    <a:pt x="565" y="26"/>
                    <a:pt x="499" y="0"/>
                    <a:pt x="434" y="0"/>
                  </a:cubicBezTo>
                  <a:cubicBezTo>
                    <a:pt x="368" y="0"/>
                    <a:pt x="300" y="26"/>
                    <a:pt x="248" y="77"/>
                  </a:cubicBezTo>
                  <a:cubicBezTo>
                    <a:pt x="161" y="164"/>
                    <a:pt x="151" y="298"/>
                    <a:pt x="212" y="398"/>
                  </a:cubicBezTo>
                  <a:cubicBezTo>
                    <a:pt x="212" y="398"/>
                    <a:pt x="212" y="398"/>
                    <a:pt x="17" y="596"/>
                  </a:cubicBezTo>
                  <a:cubicBezTo>
                    <a:pt x="0" y="611"/>
                    <a:pt x="0" y="638"/>
                    <a:pt x="17" y="655"/>
                  </a:cubicBezTo>
                  <a:cubicBezTo>
                    <a:pt x="17" y="655"/>
                    <a:pt x="17" y="655"/>
                    <a:pt x="38" y="677"/>
                  </a:cubicBezTo>
                  <a:cubicBezTo>
                    <a:pt x="55" y="694"/>
                    <a:pt x="83" y="694"/>
                    <a:pt x="97" y="677"/>
                  </a:cubicBezTo>
                  <a:cubicBezTo>
                    <a:pt x="97" y="677"/>
                    <a:pt x="97" y="677"/>
                    <a:pt x="295" y="481"/>
                  </a:cubicBezTo>
                  <a:cubicBezTo>
                    <a:pt x="338" y="507"/>
                    <a:pt x="385" y="519"/>
                    <a:pt x="434" y="519"/>
                  </a:cubicBezTo>
                  <a:cubicBezTo>
                    <a:pt x="499" y="519"/>
                    <a:pt x="565" y="494"/>
                    <a:pt x="616" y="445"/>
                  </a:cubicBezTo>
                  <a:cubicBezTo>
                    <a:pt x="719" y="343"/>
                    <a:pt x="719" y="177"/>
                    <a:pt x="616" y="77"/>
                  </a:cubicBezTo>
                  <a:close/>
                  <a:moveTo>
                    <a:pt x="557" y="385"/>
                  </a:moveTo>
                  <a:cubicBezTo>
                    <a:pt x="525" y="417"/>
                    <a:pt x="480" y="436"/>
                    <a:pt x="434" y="436"/>
                  </a:cubicBezTo>
                  <a:cubicBezTo>
                    <a:pt x="387" y="436"/>
                    <a:pt x="342" y="417"/>
                    <a:pt x="308" y="385"/>
                  </a:cubicBezTo>
                  <a:cubicBezTo>
                    <a:pt x="240" y="315"/>
                    <a:pt x="240" y="204"/>
                    <a:pt x="308" y="136"/>
                  </a:cubicBezTo>
                  <a:cubicBezTo>
                    <a:pt x="342" y="102"/>
                    <a:pt x="387" y="83"/>
                    <a:pt x="434" y="83"/>
                  </a:cubicBezTo>
                  <a:cubicBezTo>
                    <a:pt x="480" y="83"/>
                    <a:pt x="525" y="102"/>
                    <a:pt x="557" y="136"/>
                  </a:cubicBezTo>
                  <a:cubicBezTo>
                    <a:pt x="591" y="168"/>
                    <a:pt x="610" y="213"/>
                    <a:pt x="610" y="260"/>
                  </a:cubicBezTo>
                  <a:cubicBezTo>
                    <a:pt x="610" y="306"/>
                    <a:pt x="591" y="351"/>
                    <a:pt x="557" y="385"/>
                  </a:cubicBezTo>
                  <a:close/>
                </a:path>
              </a:pathLst>
            </a:cu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51442" tIns="25721" rIns="51442" bIns="25721" numCol="1" anchor="t" anchorCtr="0" compatLnSpc="1">
              <a:prstTxWarp prst="textNoShape">
                <a:avLst/>
              </a:prstTxWarp>
            </a:bodyPr>
            <a:lst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a:lstStyle>
            <a:p>
              <a:pPr fontAlgn="auto">
                <a:spcBef>
                  <a:spcPts val="0"/>
                </a:spcBef>
                <a:spcAft>
                  <a:spcPts val="0"/>
                </a:spcAft>
              </a:pPr>
              <a:endParaRPr lang="en-US" sz="1050" dirty="0">
                <a:solidFill>
                  <a:srgbClr val="676767"/>
                </a:solidFill>
              </a:endParaRPr>
            </a:p>
          </p:txBody>
        </p:sp>
      </p:grpSp>
      <p:grpSp>
        <p:nvGrpSpPr>
          <p:cNvPr id="445" name="Group 444"/>
          <p:cNvGrpSpPr/>
          <p:nvPr/>
        </p:nvGrpSpPr>
        <p:grpSpPr>
          <a:xfrm>
            <a:off x="5837260" y="2347453"/>
            <a:ext cx="199322" cy="199322"/>
            <a:chOff x="4337288" y="2308225"/>
            <a:chExt cx="265763" cy="265763"/>
          </a:xfrm>
        </p:grpSpPr>
        <p:sp>
          <p:nvSpPr>
            <p:cNvPr id="446" name="Oval 445"/>
            <p:cNvSpPr/>
            <p:nvPr/>
          </p:nvSpPr>
          <p:spPr>
            <a:xfrm>
              <a:off x="4337288" y="2308225"/>
              <a:ext cx="265763" cy="265763"/>
            </a:xfrm>
            <a:prstGeom prst="ellipse">
              <a:avLst/>
            </a:prstGeom>
            <a:solidFill>
              <a:schemeClr val="accent4"/>
            </a:solidFill>
            <a:ln w="19050" cap="flat" cmpd="sng" algn="ctr">
              <a:solidFill>
                <a:schemeClr val="bg1"/>
              </a:solidFill>
              <a:prstDash val="solid"/>
            </a:ln>
            <a:effectLst/>
          </p:spPr>
          <p:txBody>
            <a:bodyPr rtlCol="0" anchor="ctr"/>
            <a:lstStyle/>
            <a:p>
              <a:pPr algn="ctr" defTabSz="913898">
                <a:defRPr/>
              </a:pPr>
              <a:endParaRPr lang="en-US" kern="0">
                <a:solidFill>
                  <a:prstClr val="white"/>
                </a:solidFill>
                <a:latin typeface="Arial"/>
                <a:cs typeface="+mn-cs"/>
              </a:endParaRPr>
            </a:p>
          </p:txBody>
        </p:sp>
        <p:sp>
          <p:nvSpPr>
            <p:cNvPr id="447" name="Freeform 446"/>
            <p:cNvSpPr>
              <a:spLocks noEditPoints="1"/>
            </p:cNvSpPr>
            <p:nvPr/>
          </p:nvSpPr>
          <p:spPr bwMode="auto">
            <a:xfrm>
              <a:off x="4390689" y="2370708"/>
              <a:ext cx="143736" cy="138741"/>
            </a:xfrm>
            <a:custGeom>
              <a:avLst/>
              <a:gdLst>
                <a:gd name="T0" fmla="*/ 616 w 719"/>
                <a:gd name="T1" fmla="*/ 77 h 694"/>
                <a:gd name="T2" fmla="*/ 434 w 719"/>
                <a:gd name="T3" fmla="*/ 0 h 694"/>
                <a:gd name="T4" fmla="*/ 248 w 719"/>
                <a:gd name="T5" fmla="*/ 77 h 694"/>
                <a:gd name="T6" fmla="*/ 212 w 719"/>
                <a:gd name="T7" fmla="*/ 398 h 694"/>
                <a:gd name="T8" fmla="*/ 17 w 719"/>
                <a:gd name="T9" fmla="*/ 596 h 694"/>
                <a:gd name="T10" fmla="*/ 17 w 719"/>
                <a:gd name="T11" fmla="*/ 655 h 694"/>
                <a:gd name="T12" fmla="*/ 38 w 719"/>
                <a:gd name="T13" fmla="*/ 677 h 694"/>
                <a:gd name="T14" fmla="*/ 97 w 719"/>
                <a:gd name="T15" fmla="*/ 677 h 694"/>
                <a:gd name="T16" fmla="*/ 295 w 719"/>
                <a:gd name="T17" fmla="*/ 481 h 694"/>
                <a:gd name="T18" fmla="*/ 434 w 719"/>
                <a:gd name="T19" fmla="*/ 519 h 694"/>
                <a:gd name="T20" fmla="*/ 616 w 719"/>
                <a:gd name="T21" fmla="*/ 445 h 694"/>
                <a:gd name="T22" fmla="*/ 616 w 719"/>
                <a:gd name="T23" fmla="*/ 77 h 694"/>
                <a:gd name="T24" fmla="*/ 557 w 719"/>
                <a:gd name="T25" fmla="*/ 385 h 694"/>
                <a:gd name="T26" fmla="*/ 434 w 719"/>
                <a:gd name="T27" fmla="*/ 436 h 694"/>
                <a:gd name="T28" fmla="*/ 308 w 719"/>
                <a:gd name="T29" fmla="*/ 385 h 694"/>
                <a:gd name="T30" fmla="*/ 308 w 719"/>
                <a:gd name="T31" fmla="*/ 136 h 694"/>
                <a:gd name="T32" fmla="*/ 434 w 719"/>
                <a:gd name="T33" fmla="*/ 83 h 694"/>
                <a:gd name="T34" fmla="*/ 557 w 719"/>
                <a:gd name="T35" fmla="*/ 136 h 694"/>
                <a:gd name="T36" fmla="*/ 610 w 719"/>
                <a:gd name="T37" fmla="*/ 260 h 694"/>
                <a:gd name="T38" fmla="*/ 557 w 719"/>
                <a:gd name="T39" fmla="*/ 38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9" h="694">
                  <a:moveTo>
                    <a:pt x="616" y="77"/>
                  </a:moveTo>
                  <a:cubicBezTo>
                    <a:pt x="565" y="26"/>
                    <a:pt x="499" y="0"/>
                    <a:pt x="434" y="0"/>
                  </a:cubicBezTo>
                  <a:cubicBezTo>
                    <a:pt x="368" y="0"/>
                    <a:pt x="300" y="26"/>
                    <a:pt x="248" y="77"/>
                  </a:cubicBezTo>
                  <a:cubicBezTo>
                    <a:pt x="161" y="164"/>
                    <a:pt x="151" y="298"/>
                    <a:pt x="212" y="398"/>
                  </a:cubicBezTo>
                  <a:cubicBezTo>
                    <a:pt x="212" y="398"/>
                    <a:pt x="212" y="398"/>
                    <a:pt x="17" y="596"/>
                  </a:cubicBezTo>
                  <a:cubicBezTo>
                    <a:pt x="0" y="611"/>
                    <a:pt x="0" y="638"/>
                    <a:pt x="17" y="655"/>
                  </a:cubicBezTo>
                  <a:cubicBezTo>
                    <a:pt x="17" y="655"/>
                    <a:pt x="17" y="655"/>
                    <a:pt x="38" y="677"/>
                  </a:cubicBezTo>
                  <a:cubicBezTo>
                    <a:pt x="55" y="694"/>
                    <a:pt x="83" y="694"/>
                    <a:pt x="97" y="677"/>
                  </a:cubicBezTo>
                  <a:cubicBezTo>
                    <a:pt x="97" y="677"/>
                    <a:pt x="97" y="677"/>
                    <a:pt x="295" y="481"/>
                  </a:cubicBezTo>
                  <a:cubicBezTo>
                    <a:pt x="338" y="507"/>
                    <a:pt x="385" y="519"/>
                    <a:pt x="434" y="519"/>
                  </a:cubicBezTo>
                  <a:cubicBezTo>
                    <a:pt x="499" y="519"/>
                    <a:pt x="565" y="494"/>
                    <a:pt x="616" y="445"/>
                  </a:cubicBezTo>
                  <a:cubicBezTo>
                    <a:pt x="719" y="343"/>
                    <a:pt x="719" y="177"/>
                    <a:pt x="616" y="77"/>
                  </a:cubicBezTo>
                  <a:close/>
                  <a:moveTo>
                    <a:pt x="557" y="385"/>
                  </a:moveTo>
                  <a:cubicBezTo>
                    <a:pt x="525" y="417"/>
                    <a:pt x="480" y="436"/>
                    <a:pt x="434" y="436"/>
                  </a:cubicBezTo>
                  <a:cubicBezTo>
                    <a:pt x="387" y="436"/>
                    <a:pt x="342" y="417"/>
                    <a:pt x="308" y="385"/>
                  </a:cubicBezTo>
                  <a:cubicBezTo>
                    <a:pt x="240" y="315"/>
                    <a:pt x="240" y="204"/>
                    <a:pt x="308" y="136"/>
                  </a:cubicBezTo>
                  <a:cubicBezTo>
                    <a:pt x="342" y="102"/>
                    <a:pt x="387" y="83"/>
                    <a:pt x="434" y="83"/>
                  </a:cubicBezTo>
                  <a:cubicBezTo>
                    <a:pt x="480" y="83"/>
                    <a:pt x="525" y="102"/>
                    <a:pt x="557" y="136"/>
                  </a:cubicBezTo>
                  <a:cubicBezTo>
                    <a:pt x="591" y="168"/>
                    <a:pt x="610" y="213"/>
                    <a:pt x="610" y="260"/>
                  </a:cubicBezTo>
                  <a:cubicBezTo>
                    <a:pt x="610" y="306"/>
                    <a:pt x="591" y="351"/>
                    <a:pt x="557" y="385"/>
                  </a:cubicBezTo>
                  <a:close/>
                </a:path>
              </a:pathLst>
            </a:cu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51442" tIns="25721" rIns="51442" bIns="25721" numCol="1" anchor="t" anchorCtr="0" compatLnSpc="1">
              <a:prstTxWarp prst="textNoShape">
                <a:avLst/>
              </a:prstTxWarp>
            </a:bodyPr>
            <a:lst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a:lstStyle>
            <a:p>
              <a:pPr fontAlgn="auto">
                <a:spcBef>
                  <a:spcPts val="0"/>
                </a:spcBef>
                <a:spcAft>
                  <a:spcPts val="0"/>
                </a:spcAft>
              </a:pPr>
              <a:endParaRPr lang="en-US" sz="1050" dirty="0">
                <a:solidFill>
                  <a:srgbClr val="676767"/>
                </a:solidFill>
              </a:endParaRPr>
            </a:p>
          </p:txBody>
        </p:sp>
      </p:grpSp>
      <p:grpSp>
        <p:nvGrpSpPr>
          <p:cNvPr id="6" name="Group 5"/>
          <p:cNvGrpSpPr/>
          <p:nvPr/>
        </p:nvGrpSpPr>
        <p:grpSpPr>
          <a:xfrm>
            <a:off x="7869244" y="2346502"/>
            <a:ext cx="199322" cy="199322"/>
            <a:chOff x="10729390" y="3414408"/>
            <a:chExt cx="265763" cy="265763"/>
          </a:xfrm>
        </p:grpSpPr>
        <p:sp>
          <p:nvSpPr>
            <p:cNvPr id="366" name="Oval 365"/>
            <p:cNvSpPr/>
            <p:nvPr/>
          </p:nvSpPr>
          <p:spPr>
            <a:xfrm>
              <a:off x="10729390" y="3414408"/>
              <a:ext cx="265763" cy="265763"/>
            </a:xfrm>
            <a:prstGeom prst="ellipse">
              <a:avLst/>
            </a:prstGeom>
            <a:solidFill>
              <a:srgbClr val="FFC000"/>
            </a:solidFill>
            <a:ln w="19050" cap="flat" cmpd="sng" algn="ctr">
              <a:solidFill>
                <a:schemeClr val="bg1"/>
              </a:solidFill>
              <a:prstDash val="solid"/>
            </a:ln>
            <a:effectLst/>
          </p:spPr>
          <p:txBody>
            <a:bodyPr rtlCol="0" anchor="ctr"/>
            <a:lstStyle/>
            <a:p>
              <a:pPr algn="ctr" defTabSz="913898"/>
              <a:endParaRPr lang="en-US" kern="0">
                <a:solidFill>
                  <a:prstClr val="white"/>
                </a:solidFill>
                <a:latin typeface="Arial"/>
                <a:cs typeface="+mn-cs"/>
              </a:endParaRPr>
            </a:p>
          </p:txBody>
        </p:sp>
        <p:sp>
          <p:nvSpPr>
            <p:cNvPr id="367" name="Freeform 366"/>
            <p:cNvSpPr>
              <a:spLocks noEditPoints="1"/>
            </p:cNvSpPr>
            <p:nvPr/>
          </p:nvSpPr>
          <p:spPr bwMode="auto">
            <a:xfrm>
              <a:off x="10777488" y="3473416"/>
              <a:ext cx="169567" cy="147747"/>
            </a:xfrm>
            <a:custGeom>
              <a:avLst/>
              <a:gdLst>
                <a:gd name="T0" fmla="*/ 2707 w 4958"/>
                <a:gd name="T1" fmla="*/ 2593 h 4320"/>
                <a:gd name="T2" fmla="*/ 2672 w 4958"/>
                <a:gd name="T3" fmla="*/ 2675 h 4320"/>
                <a:gd name="T4" fmla="*/ 2609 w 4958"/>
                <a:gd name="T5" fmla="*/ 2738 h 4320"/>
                <a:gd name="T6" fmla="*/ 2526 w 4958"/>
                <a:gd name="T7" fmla="*/ 2773 h 4320"/>
                <a:gd name="T8" fmla="*/ 2455 w 4958"/>
                <a:gd name="T9" fmla="*/ 2776 h 4320"/>
                <a:gd name="T10" fmla="*/ 2368 w 4958"/>
                <a:gd name="T11" fmla="*/ 2749 h 4320"/>
                <a:gd name="T12" fmla="*/ 2299 w 4958"/>
                <a:gd name="T13" fmla="*/ 2692 h 4320"/>
                <a:gd name="T14" fmla="*/ 2256 w 4958"/>
                <a:gd name="T15" fmla="*/ 2615 h 4320"/>
                <a:gd name="T16" fmla="*/ 2247 w 4958"/>
                <a:gd name="T17" fmla="*/ 1620 h 4320"/>
                <a:gd name="T18" fmla="*/ 2256 w 4958"/>
                <a:gd name="T19" fmla="*/ 1552 h 4320"/>
                <a:gd name="T20" fmla="*/ 2299 w 4958"/>
                <a:gd name="T21" fmla="*/ 1473 h 4320"/>
                <a:gd name="T22" fmla="*/ 2368 w 4958"/>
                <a:gd name="T23" fmla="*/ 1417 h 4320"/>
                <a:gd name="T24" fmla="*/ 2455 w 4958"/>
                <a:gd name="T25" fmla="*/ 1390 h 4320"/>
                <a:gd name="T26" fmla="*/ 2526 w 4958"/>
                <a:gd name="T27" fmla="*/ 1394 h 4320"/>
                <a:gd name="T28" fmla="*/ 2609 w 4958"/>
                <a:gd name="T29" fmla="*/ 1428 h 4320"/>
                <a:gd name="T30" fmla="*/ 2672 w 4958"/>
                <a:gd name="T31" fmla="*/ 1492 h 4320"/>
                <a:gd name="T32" fmla="*/ 2707 w 4958"/>
                <a:gd name="T33" fmla="*/ 1574 h 4320"/>
                <a:gd name="T34" fmla="*/ 2479 w 4958"/>
                <a:gd name="T35" fmla="*/ 3780 h 4320"/>
                <a:gd name="T36" fmla="*/ 2387 w 4958"/>
                <a:gd name="T37" fmla="*/ 3767 h 4320"/>
                <a:gd name="T38" fmla="*/ 2282 w 4958"/>
                <a:gd name="T39" fmla="*/ 3710 h 4320"/>
                <a:gd name="T40" fmla="*/ 2206 w 4958"/>
                <a:gd name="T41" fmla="*/ 3618 h 4320"/>
                <a:gd name="T42" fmla="*/ 2171 w 4958"/>
                <a:gd name="T43" fmla="*/ 3503 h 4320"/>
                <a:gd name="T44" fmla="*/ 2176 w 4958"/>
                <a:gd name="T45" fmla="*/ 3410 h 4320"/>
                <a:gd name="T46" fmla="*/ 2221 w 4958"/>
                <a:gd name="T47" fmla="*/ 3299 h 4320"/>
                <a:gd name="T48" fmla="*/ 2305 w 4958"/>
                <a:gd name="T49" fmla="*/ 3216 h 4320"/>
                <a:gd name="T50" fmla="*/ 2416 w 4958"/>
                <a:gd name="T51" fmla="*/ 3170 h 4320"/>
                <a:gd name="T52" fmla="*/ 2511 w 4958"/>
                <a:gd name="T53" fmla="*/ 3165 h 4320"/>
                <a:gd name="T54" fmla="*/ 2626 w 4958"/>
                <a:gd name="T55" fmla="*/ 3200 h 4320"/>
                <a:gd name="T56" fmla="*/ 2718 w 4958"/>
                <a:gd name="T57" fmla="*/ 3276 h 4320"/>
                <a:gd name="T58" fmla="*/ 2774 w 4958"/>
                <a:gd name="T59" fmla="*/ 3380 h 4320"/>
                <a:gd name="T60" fmla="*/ 2789 w 4958"/>
                <a:gd name="T61" fmla="*/ 3471 h 4320"/>
                <a:gd name="T62" fmla="*/ 2765 w 4958"/>
                <a:gd name="T63" fmla="*/ 3592 h 4320"/>
                <a:gd name="T64" fmla="*/ 2699 w 4958"/>
                <a:gd name="T65" fmla="*/ 3690 h 4320"/>
                <a:gd name="T66" fmla="*/ 2599 w 4958"/>
                <a:gd name="T67" fmla="*/ 3756 h 4320"/>
                <a:gd name="T68" fmla="*/ 2479 w 4958"/>
                <a:gd name="T69" fmla="*/ 3780 h 4320"/>
                <a:gd name="T70" fmla="*/ 4901 w 4958"/>
                <a:gd name="T71" fmla="*/ 3776 h 4320"/>
                <a:gd name="T72" fmla="*/ 2786 w 4958"/>
                <a:gd name="T73" fmla="*/ 180 h 4320"/>
                <a:gd name="T74" fmla="*/ 2730 w 4958"/>
                <a:gd name="T75" fmla="*/ 106 h 4320"/>
                <a:gd name="T76" fmla="*/ 2659 w 4958"/>
                <a:gd name="T77" fmla="*/ 51 h 4320"/>
                <a:gd name="T78" fmla="*/ 2574 w 4958"/>
                <a:gd name="T79" fmla="*/ 13 h 4320"/>
                <a:gd name="T80" fmla="*/ 2479 w 4958"/>
                <a:gd name="T81" fmla="*/ 0 h 4320"/>
                <a:gd name="T82" fmla="*/ 2398 w 4958"/>
                <a:gd name="T83" fmla="*/ 9 h 4320"/>
                <a:gd name="T84" fmla="*/ 2300 w 4958"/>
                <a:gd name="T85" fmla="*/ 47 h 4320"/>
                <a:gd name="T86" fmla="*/ 2221 w 4958"/>
                <a:gd name="T87" fmla="*/ 112 h 4320"/>
                <a:gd name="T88" fmla="*/ 2161 w 4958"/>
                <a:gd name="T89" fmla="*/ 196 h 4320"/>
                <a:gd name="T90" fmla="*/ 58 w 4958"/>
                <a:gd name="T91" fmla="*/ 3775 h 4320"/>
                <a:gd name="T92" fmla="*/ 11 w 4958"/>
                <a:gd name="T93" fmla="*/ 3879 h 4320"/>
                <a:gd name="T94" fmla="*/ 0 w 4958"/>
                <a:gd name="T95" fmla="*/ 3968 h 4320"/>
                <a:gd name="T96" fmla="*/ 27 w 4958"/>
                <a:gd name="T97" fmla="*/ 4105 h 4320"/>
                <a:gd name="T98" fmla="*/ 103 w 4958"/>
                <a:gd name="T99" fmla="*/ 4217 h 4320"/>
                <a:gd name="T100" fmla="*/ 216 w 4958"/>
                <a:gd name="T101" fmla="*/ 4293 h 4320"/>
                <a:gd name="T102" fmla="*/ 354 w 4958"/>
                <a:gd name="T103" fmla="*/ 4320 h 4320"/>
                <a:gd name="T104" fmla="*/ 4675 w 4958"/>
                <a:gd name="T105" fmla="*/ 4314 h 4320"/>
                <a:gd name="T106" fmla="*/ 4802 w 4958"/>
                <a:gd name="T107" fmla="*/ 4260 h 4320"/>
                <a:gd name="T108" fmla="*/ 4898 w 4958"/>
                <a:gd name="T109" fmla="*/ 4165 h 4320"/>
                <a:gd name="T110" fmla="*/ 4952 w 4958"/>
                <a:gd name="T111" fmla="*/ 4039 h 4320"/>
                <a:gd name="T112" fmla="*/ 4958 w 4958"/>
                <a:gd name="T113" fmla="*/ 3946 h 4320"/>
                <a:gd name="T114" fmla="*/ 4941 w 4958"/>
                <a:gd name="T115" fmla="*/ 386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8" h="4320">
                  <a:moveTo>
                    <a:pt x="2711" y="2546"/>
                  </a:moveTo>
                  <a:lnTo>
                    <a:pt x="2711" y="2546"/>
                  </a:lnTo>
                  <a:lnTo>
                    <a:pt x="2710" y="2569"/>
                  </a:lnTo>
                  <a:lnTo>
                    <a:pt x="2707" y="2593"/>
                  </a:lnTo>
                  <a:lnTo>
                    <a:pt x="2700" y="2615"/>
                  </a:lnTo>
                  <a:lnTo>
                    <a:pt x="2692" y="2636"/>
                  </a:lnTo>
                  <a:lnTo>
                    <a:pt x="2683" y="2656"/>
                  </a:lnTo>
                  <a:lnTo>
                    <a:pt x="2672" y="2675"/>
                  </a:lnTo>
                  <a:lnTo>
                    <a:pt x="2658" y="2692"/>
                  </a:lnTo>
                  <a:lnTo>
                    <a:pt x="2643" y="2710"/>
                  </a:lnTo>
                  <a:lnTo>
                    <a:pt x="2626" y="2724"/>
                  </a:lnTo>
                  <a:lnTo>
                    <a:pt x="2609" y="2738"/>
                  </a:lnTo>
                  <a:lnTo>
                    <a:pt x="2590" y="2749"/>
                  </a:lnTo>
                  <a:lnTo>
                    <a:pt x="2569" y="2759"/>
                  </a:lnTo>
                  <a:lnTo>
                    <a:pt x="2549" y="2767"/>
                  </a:lnTo>
                  <a:lnTo>
                    <a:pt x="2526" y="2773"/>
                  </a:lnTo>
                  <a:lnTo>
                    <a:pt x="2503" y="2776"/>
                  </a:lnTo>
                  <a:lnTo>
                    <a:pt x="2479" y="2778"/>
                  </a:lnTo>
                  <a:lnTo>
                    <a:pt x="2479" y="2778"/>
                  </a:lnTo>
                  <a:lnTo>
                    <a:pt x="2455" y="2776"/>
                  </a:lnTo>
                  <a:lnTo>
                    <a:pt x="2432" y="2773"/>
                  </a:lnTo>
                  <a:lnTo>
                    <a:pt x="2409" y="2767"/>
                  </a:lnTo>
                  <a:lnTo>
                    <a:pt x="2389" y="2759"/>
                  </a:lnTo>
                  <a:lnTo>
                    <a:pt x="2368" y="2749"/>
                  </a:lnTo>
                  <a:lnTo>
                    <a:pt x="2349" y="2738"/>
                  </a:lnTo>
                  <a:lnTo>
                    <a:pt x="2330" y="2724"/>
                  </a:lnTo>
                  <a:lnTo>
                    <a:pt x="2315" y="2710"/>
                  </a:lnTo>
                  <a:lnTo>
                    <a:pt x="2299" y="2692"/>
                  </a:lnTo>
                  <a:lnTo>
                    <a:pt x="2286" y="2675"/>
                  </a:lnTo>
                  <a:lnTo>
                    <a:pt x="2275" y="2656"/>
                  </a:lnTo>
                  <a:lnTo>
                    <a:pt x="2264" y="2636"/>
                  </a:lnTo>
                  <a:lnTo>
                    <a:pt x="2256" y="2615"/>
                  </a:lnTo>
                  <a:lnTo>
                    <a:pt x="2251" y="2593"/>
                  </a:lnTo>
                  <a:lnTo>
                    <a:pt x="2248" y="2569"/>
                  </a:lnTo>
                  <a:lnTo>
                    <a:pt x="2247" y="2546"/>
                  </a:lnTo>
                  <a:lnTo>
                    <a:pt x="2247" y="1620"/>
                  </a:lnTo>
                  <a:lnTo>
                    <a:pt x="2247" y="1620"/>
                  </a:lnTo>
                  <a:lnTo>
                    <a:pt x="2248" y="1596"/>
                  </a:lnTo>
                  <a:lnTo>
                    <a:pt x="2251" y="1574"/>
                  </a:lnTo>
                  <a:lnTo>
                    <a:pt x="2256" y="1552"/>
                  </a:lnTo>
                  <a:lnTo>
                    <a:pt x="2264" y="1530"/>
                  </a:lnTo>
                  <a:lnTo>
                    <a:pt x="2275" y="1511"/>
                  </a:lnTo>
                  <a:lnTo>
                    <a:pt x="2286" y="1492"/>
                  </a:lnTo>
                  <a:lnTo>
                    <a:pt x="2299" y="1473"/>
                  </a:lnTo>
                  <a:lnTo>
                    <a:pt x="2315" y="1457"/>
                  </a:lnTo>
                  <a:lnTo>
                    <a:pt x="2330" y="1441"/>
                  </a:lnTo>
                  <a:lnTo>
                    <a:pt x="2349" y="1428"/>
                  </a:lnTo>
                  <a:lnTo>
                    <a:pt x="2368" y="1417"/>
                  </a:lnTo>
                  <a:lnTo>
                    <a:pt x="2389" y="1406"/>
                  </a:lnTo>
                  <a:lnTo>
                    <a:pt x="2409" y="1400"/>
                  </a:lnTo>
                  <a:lnTo>
                    <a:pt x="2432" y="1394"/>
                  </a:lnTo>
                  <a:lnTo>
                    <a:pt x="2455" y="1390"/>
                  </a:lnTo>
                  <a:lnTo>
                    <a:pt x="2479" y="1389"/>
                  </a:lnTo>
                  <a:lnTo>
                    <a:pt x="2479" y="1389"/>
                  </a:lnTo>
                  <a:lnTo>
                    <a:pt x="2503" y="1390"/>
                  </a:lnTo>
                  <a:lnTo>
                    <a:pt x="2526" y="1394"/>
                  </a:lnTo>
                  <a:lnTo>
                    <a:pt x="2549" y="1400"/>
                  </a:lnTo>
                  <a:lnTo>
                    <a:pt x="2569" y="1406"/>
                  </a:lnTo>
                  <a:lnTo>
                    <a:pt x="2590" y="1417"/>
                  </a:lnTo>
                  <a:lnTo>
                    <a:pt x="2609" y="1428"/>
                  </a:lnTo>
                  <a:lnTo>
                    <a:pt x="2626" y="1441"/>
                  </a:lnTo>
                  <a:lnTo>
                    <a:pt x="2643" y="1457"/>
                  </a:lnTo>
                  <a:lnTo>
                    <a:pt x="2658" y="1473"/>
                  </a:lnTo>
                  <a:lnTo>
                    <a:pt x="2672" y="1492"/>
                  </a:lnTo>
                  <a:lnTo>
                    <a:pt x="2683" y="1511"/>
                  </a:lnTo>
                  <a:lnTo>
                    <a:pt x="2692" y="1530"/>
                  </a:lnTo>
                  <a:lnTo>
                    <a:pt x="2700" y="1552"/>
                  </a:lnTo>
                  <a:lnTo>
                    <a:pt x="2707" y="1574"/>
                  </a:lnTo>
                  <a:lnTo>
                    <a:pt x="2710" y="1596"/>
                  </a:lnTo>
                  <a:lnTo>
                    <a:pt x="2711" y="1620"/>
                  </a:lnTo>
                  <a:lnTo>
                    <a:pt x="2711" y="2546"/>
                  </a:lnTo>
                  <a:close/>
                  <a:moveTo>
                    <a:pt x="2479" y="3780"/>
                  </a:moveTo>
                  <a:lnTo>
                    <a:pt x="2479" y="3780"/>
                  </a:lnTo>
                  <a:lnTo>
                    <a:pt x="2447" y="3778"/>
                  </a:lnTo>
                  <a:lnTo>
                    <a:pt x="2416" y="3773"/>
                  </a:lnTo>
                  <a:lnTo>
                    <a:pt x="2387" y="3767"/>
                  </a:lnTo>
                  <a:lnTo>
                    <a:pt x="2359" y="3756"/>
                  </a:lnTo>
                  <a:lnTo>
                    <a:pt x="2330" y="3743"/>
                  </a:lnTo>
                  <a:lnTo>
                    <a:pt x="2305" y="3727"/>
                  </a:lnTo>
                  <a:lnTo>
                    <a:pt x="2282" y="3710"/>
                  </a:lnTo>
                  <a:lnTo>
                    <a:pt x="2259" y="3690"/>
                  </a:lnTo>
                  <a:lnTo>
                    <a:pt x="2240" y="3667"/>
                  </a:lnTo>
                  <a:lnTo>
                    <a:pt x="2221" y="3644"/>
                  </a:lnTo>
                  <a:lnTo>
                    <a:pt x="2206" y="3618"/>
                  </a:lnTo>
                  <a:lnTo>
                    <a:pt x="2193" y="3592"/>
                  </a:lnTo>
                  <a:lnTo>
                    <a:pt x="2184" y="3563"/>
                  </a:lnTo>
                  <a:lnTo>
                    <a:pt x="2176" y="3533"/>
                  </a:lnTo>
                  <a:lnTo>
                    <a:pt x="2171" y="3503"/>
                  </a:lnTo>
                  <a:lnTo>
                    <a:pt x="2169" y="3471"/>
                  </a:lnTo>
                  <a:lnTo>
                    <a:pt x="2169" y="3471"/>
                  </a:lnTo>
                  <a:lnTo>
                    <a:pt x="2171" y="3440"/>
                  </a:lnTo>
                  <a:lnTo>
                    <a:pt x="2176" y="3410"/>
                  </a:lnTo>
                  <a:lnTo>
                    <a:pt x="2184" y="3380"/>
                  </a:lnTo>
                  <a:lnTo>
                    <a:pt x="2193" y="3351"/>
                  </a:lnTo>
                  <a:lnTo>
                    <a:pt x="2206" y="3325"/>
                  </a:lnTo>
                  <a:lnTo>
                    <a:pt x="2221" y="3299"/>
                  </a:lnTo>
                  <a:lnTo>
                    <a:pt x="2240" y="3276"/>
                  </a:lnTo>
                  <a:lnTo>
                    <a:pt x="2259" y="3253"/>
                  </a:lnTo>
                  <a:lnTo>
                    <a:pt x="2282" y="3233"/>
                  </a:lnTo>
                  <a:lnTo>
                    <a:pt x="2305" y="3216"/>
                  </a:lnTo>
                  <a:lnTo>
                    <a:pt x="2330" y="3200"/>
                  </a:lnTo>
                  <a:lnTo>
                    <a:pt x="2359" y="3187"/>
                  </a:lnTo>
                  <a:lnTo>
                    <a:pt x="2387" y="3178"/>
                  </a:lnTo>
                  <a:lnTo>
                    <a:pt x="2416" y="3170"/>
                  </a:lnTo>
                  <a:lnTo>
                    <a:pt x="2447" y="3165"/>
                  </a:lnTo>
                  <a:lnTo>
                    <a:pt x="2479" y="3163"/>
                  </a:lnTo>
                  <a:lnTo>
                    <a:pt x="2479" y="3163"/>
                  </a:lnTo>
                  <a:lnTo>
                    <a:pt x="2511" y="3165"/>
                  </a:lnTo>
                  <a:lnTo>
                    <a:pt x="2541" y="3170"/>
                  </a:lnTo>
                  <a:lnTo>
                    <a:pt x="2571" y="3178"/>
                  </a:lnTo>
                  <a:lnTo>
                    <a:pt x="2599" y="3187"/>
                  </a:lnTo>
                  <a:lnTo>
                    <a:pt x="2626" y="3200"/>
                  </a:lnTo>
                  <a:lnTo>
                    <a:pt x="2653" y="3216"/>
                  </a:lnTo>
                  <a:lnTo>
                    <a:pt x="2676" y="3233"/>
                  </a:lnTo>
                  <a:lnTo>
                    <a:pt x="2699" y="3253"/>
                  </a:lnTo>
                  <a:lnTo>
                    <a:pt x="2718" y="3276"/>
                  </a:lnTo>
                  <a:lnTo>
                    <a:pt x="2737" y="3299"/>
                  </a:lnTo>
                  <a:lnTo>
                    <a:pt x="2751" y="3325"/>
                  </a:lnTo>
                  <a:lnTo>
                    <a:pt x="2765" y="3351"/>
                  </a:lnTo>
                  <a:lnTo>
                    <a:pt x="2774" y="3380"/>
                  </a:lnTo>
                  <a:lnTo>
                    <a:pt x="2782" y="3410"/>
                  </a:lnTo>
                  <a:lnTo>
                    <a:pt x="2787" y="3440"/>
                  </a:lnTo>
                  <a:lnTo>
                    <a:pt x="2789" y="3471"/>
                  </a:lnTo>
                  <a:lnTo>
                    <a:pt x="2789" y="3471"/>
                  </a:lnTo>
                  <a:lnTo>
                    <a:pt x="2787" y="3503"/>
                  </a:lnTo>
                  <a:lnTo>
                    <a:pt x="2782" y="3533"/>
                  </a:lnTo>
                  <a:lnTo>
                    <a:pt x="2774" y="3563"/>
                  </a:lnTo>
                  <a:lnTo>
                    <a:pt x="2765" y="3592"/>
                  </a:lnTo>
                  <a:lnTo>
                    <a:pt x="2751" y="3618"/>
                  </a:lnTo>
                  <a:lnTo>
                    <a:pt x="2737" y="3644"/>
                  </a:lnTo>
                  <a:lnTo>
                    <a:pt x="2718" y="3667"/>
                  </a:lnTo>
                  <a:lnTo>
                    <a:pt x="2699" y="3690"/>
                  </a:lnTo>
                  <a:lnTo>
                    <a:pt x="2676" y="3710"/>
                  </a:lnTo>
                  <a:lnTo>
                    <a:pt x="2653" y="3727"/>
                  </a:lnTo>
                  <a:lnTo>
                    <a:pt x="2626" y="3743"/>
                  </a:lnTo>
                  <a:lnTo>
                    <a:pt x="2599" y="3756"/>
                  </a:lnTo>
                  <a:lnTo>
                    <a:pt x="2571" y="3767"/>
                  </a:lnTo>
                  <a:lnTo>
                    <a:pt x="2541" y="3773"/>
                  </a:lnTo>
                  <a:lnTo>
                    <a:pt x="2511" y="3778"/>
                  </a:lnTo>
                  <a:lnTo>
                    <a:pt x="2479" y="3780"/>
                  </a:lnTo>
                  <a:close/>
                  <a:moveTo>
                    <a:pt x="4917" y="3805"/>
                  </a:moveTo>
                  <a:lnTo>
                    <a:pt x="4917" y="3805"/>
                  </a:lnTo>
                  <a:lnTo>
                    <a:pt x="4901" y="3776"/>
                  </a:lnTo>
                  <a:lnTo>
                    <a:pt x="4901" y="3776"/>
                  </a:lnTo>
                  <a:lnTo>
                    <a:pt x="4896" y="3769"/>
                  </a:lnTo>
                  <a:lnTo>
                    <a:pt x="2786" y="180"/>
                  </a:lnTo>
                  <a:lnTo>
                    <a:pt x="2786" y="180"/>
                  </a:lnTo>
                  <a:lnTo>
                    <a:pt x="2786" y="180"/>
                  </a:lnTo>
                  <a:lnTo>
                    <a:pt x="2773" y="160"/>
                  </a:lnTo>
                  <a:lnTo>
                    <a:pt x="2760" y="141"/>
                  </a:lnTo>
                  <a:lnTo>
                    <a:pt x="2746" y="123"/>
                  </a:lnTo>
                  <a:lnTo>
                    <a:pt x="2730" y="106"/>
                  </a:lnTo>
                  <a:lnTo>
                    <a:pt x="2714" y="90"/>
                  </a:lnTo>
                  <a:lnTo>
                    <a:pt x="2697" y="76"/>
                  </a:lnTo>
                  <a:lnTo>
                    <a:pt x="2678" y="62"/>
                  </a:lnTo>
                  <a:lnTo>
                    <a:pt x="2659" y="51"/>
                  </a:lnTo>
                  <a:lnTo>
                    <a:pt x="2639" y="40"/>
                  </a:lnTo>
                  <a:lnTo>
                    <a:pt x="2618" y="28"/>
                  </a:lnTo>
                  <a:lnTo>
                    <a:pt x="2596" y="21"/>
                  </a:lnTo>
                  <a:lnTo>
                    <a:pt x="2574" y="13"/>
                  </a:lnTo>
                  <a:lnTo>
                    <a:pt x="2552" y="8"/>
                  </a:lnTo>
                  <a:lnTo>
                    <a:pt x="2528" y="3"/>
                  </a:lnTo>
                  <a:lnTo>
                    <a:pt x="2503" y="2"/>
                  </a:lnTo>
                  <a:lnTo>
                    <a:pt x="2479" y="0"/>
                  </a:lnTo>
                  <a:lnTo>
                    <a:pt x="2479" y="0"/>
                  </a:lnTo>
                  <a:lnTo>
                    <a:pt x="2452" y="2"/>
                  </a:lnTo>
                  <a:lnTo>
                    <a:pt x="2424" y="5"/>
                  </a:lnTo>
                  <a:lnTo>
                    <a:pt x="2398" y="9"/>
                  </a:lnTo>
                  <a:lnTo>
                    <a:pt x="2373" y="16"/>
                  </a:lnTo>
                  <a:lnTo>
                    <a:pt x="2348" y="25"/>
                  </a:lnTo>
                  <a:lnTo>
                    <a:pt x="2324" y="36"/>
                  </a:lnTo>
                  <a:lnTo>
                    <a:pt x="2300" y="47"/>
                  </a:lnTo>
                  <a:lnTo>
                    <a:pt x="2280" y="62"/>
                  </a:lnTo>
                  <a:lnTo>
                    <a:pt x="2258" y="77"/>
                  </a:lnTo>
                  <a:lnTo>
                    <a:pt x="2239" y="93"/>
                  </a:lnTo>
                  <a:lnTo>
                    <a:pt x="2221" y="112"/>
                  </a:lnTo>
                  <a:lnTo>
                    <a:pt x="2204" y="131"/>
                  </a:lnTo>
                  <a:lnTo>
                    <a:pt x="2188" y="152"/>
                  </a:lnTo>
                  <a:lnTo>
                    <a:pt x="2174" y="174"/>
                  </a:lnTo>
                  <a:lnTo>
                    <a:pt x="2161" y="196"/>
                  </a:lnTo>
                  <a:lnTo>
                    <a:pt x="2150" y="220"/>
                  </a:lnTo>
                  <a:lnTo>
                    <a:pt x="76" y="3751"/>
                  </a:lnTo>
                  <a:lnTo>
                    <a:pt x="76" y="3751"/>
                  </a:lnTo>
                  <a:lnTo>
                    <a:pt x="58" y="3775"/>
                  </a:lnTo>
                  <a:lnTo>
                    <a:pt x="44" y="3799"/>
                  </a:lnTo>
                  <a:lnTo>
                    <a:pt x="30" y="3824"/>
                  </a:lnTo>
                  <a:lnTo>
                    <a:pt x="21" y="3851"/>
                  </a:lnTo>
                  <a:lnTo>
                    <a:pt x="11" y="3879"/>
                  </a:lnTo>
                  <a:lnTo>
                    <a:pt x="5" y="3908"/>
                  </a:lnTo>
                  <a:lnTo>
                    <a:pt x="2" y="3938"/>
                  </a:lnTo>
                  <a:lnTo>
                    <a:pt x="0" y="3968"/>
                  </a:lnTo>
                  <a:lnTo>
                    <a:pt x="0" y="3968"/>
                  </a:lnTo>
                  <a:lnTo>
                    <a:pt x="2" y="4004"/>
                  </a:lnTo>
                  <a:lnTo>
                    <a:pt x="6" y="4039"/>
                  </a:lnTo>
                  <a:lnTo>
                    <a:pt x="16" y="4072"/>
                  </a:lnTo>
                  <a:lnTo>
                    <a:pt x="27" y="4105"/>
                  </a:lnTo>
                  <a:lnTo>
                    <a:pt x="43" y="4135"/>
                  </a:lnTo>
                  <a:lnTo>
                    <a:pt x="60" y="4165"/>
                  </a:lnTo>
                  <a:lnTo>
                    <a:pt x="81" y="4192"/>
                  </a:lnTo>
                  <a:lnTo>
                    <a:pt x="103" y="4217"/>
                  </a:lnTo>
                  <a:lnTo>
                    <a:pt x="128" y="4239"/>
                  </a:lnTo>
                  <a:lnTo>
                    <a:pt x="156" y="4260"/>
                  </a:lnTo>
                  <a:lnTo>
                    <a:pt x="185" y="4277"/>
                  </a:lnTo>
                  <a:lnTo>
                    <a:pt x="216" y="4293"/>
                  </a:lnTo>
                  <a:lnTo>
                    <a:pt x="248" y="4304"/>
                  </a:lnTo>
                  <a:lnTo>
                    <a:pt x="283" y="4314"/>
                  </a:lnTo>
                  <a:lnTo>
                    <a:pt x="318" y="4318"/>
                  </a:lnTo>
                  <a:lnTo>
                    <a:pt x="354" y="4320"/>
                  </a:lnTo>
                  <a:lnTo>
                    <a:pt x="4604" y="4320"/>
                  </a:lnTo>
                  <a:lnTo>
                    <a:pt x="4604" y="4320"/>
                  </a:lnTo>
                  <a:lnTo>
                    <a:pt x="4640" y="4318"/>
                  </a:lnTo>
                  <a:lnTo>
                    <a:pt x="4675" y="4314"/>
                  </a:lnTo>
                  <a:lnTo>
                    <a:pt x="4710" y="4304"/>
                  </a:lnTo>
                  <a:lnTo>
                    <a:pt x="4742" y="4293"/>
                  </a:lnTo>
                  <a:lnTo>
                    <a:pt x="4773" y="4277"/>
                  </a:lnTo>
                  <a:lnTo>
                    <a:pt x="4802" y="4260"/>
                  </a:lnTo>
                  <a:lnTo>
                    <a:pt x="4828" y="4239"/>
                  </a:lnTo>
                  <a:lnTo>
                    <a:pt x="4854" y="4217"/>
                  </a:lnTo>
                  <a:lnTo>
                    <a:pt x="4877" y="4192"/>
                  </a:lnTo>
                  <a:lnTo>
                    <a:pt x="4898" y="4165"/>
                  </a:lnTo>
                  <a:lnTo>
                    <a:pt x="4915" y="4135"/>
                  </a:lnTo>
                  <a:lnTo>
                    <a:pt x="4931" y="4105"/>
                  </a:lnTo>
                  <a:lnTo>
                    <a:pt x="4942" y="4072"/>
                  </a:lnTo>
                  <a:lnTo>
                    <a:pt x="4952" y="4039"/>
                  </a:lnTo>
                  <a:lnTo>
                    <a:pt x="4956" y="4004"/>
                  </a:lnTo>
                  <a:lnTo>
                    <a:pt x="4958" y="3968"/>
                  </a:lnTo>
                  <a:lnTo>
                    <a:pt x="4958" y="3968"/>
                  </a:lnTo>
                  <a:lnTo>
                    <a:pt x="4958" y="3946"/>
                  </a:lnTo>
                  <a:lnTo>
                    <a:pt x="4955" y="3923"/>
                  </a:lnTo>
                  <a:lnTo>
                    <a:pt x="4952" y="3903"/>
                  </a:lnTo>
                  <a:lnTo>
                    <a:pt x="4947" y="3882"/>
                  </a:lnTo>
                  <a:lnTo>
                    <a:pt x="4941" y="3862"/>
                  </a:lnTo>
                  <a:lnTo>
                    <a:pt x="4934" y="3843"/>
                  </a:lnTo>
                  <a:lnTo>
                    <a:pt x="4926" y="3824"/>
                  </a:lnTo>
                  <a:lnTo>
                    <a:pt x="4917" y="3805"/>
                  </a:lnTo>
                  <a:close/>
                </a:path>
              </a:pathLst>
            </a:custGeom>
            <a:solidFill>
              <a:srgbClr val="FFFFFF"/>
            </a:solidFill>
            <a:ln>
              <a:noFill/>
            </a:ln>
          </p:spPr>
          <p:txBody>
            <a:bodyPr vert="horz" wrap="square" lIns="68562" tIns="34281" rIns="68562" bIns="34281" numCol="1" anchor="t" anchorCtr="0" compatLnSpc="1">
              <a:prstTxWarp prst="textNoShape">
                <a:avLst/>
              </a:prstTxWarp>
            </a:bodyPr>
            <a:lstStyle/>
            <a:p>
              <a:pPr defTabSz="685571" fontAlgn="auto">
                <a:spcBef>
                  <a:spcPts val="0"/>
                </a:spcBef>
                <a:spcAft>
                  <a:spcPts val="0"/>
                </a:spcAft>
                <a:defRPr/>
              </a:pPr>
              <a:endParaRPr lang="en-US" sz="1275" kern="0">
                <a:solidFill>
                  <a:srgbClr val="FFFFFF"/>
                </a:solidFill>
                <a:latin typeface="Arial"/>
                <a:cs typeface="+mn-cs"/>
              </a:endParaRPr>
            </a:p>
          </p:txBody>
        </p:sp>
      </p:grpSp>
      <p:grpSp>
        <p:nvGrpSpPr>
          <p:cNvPr id="5" name="Group 4"/>
          <p:cNvGrpSpPr/>
          <p:nvPr/>
        </p:nvGrpSpPr>
        <p:grpSpPr>
          <a:xfrm>
            <a:off x="988479" y="4173602"/>
            <a:ext cx="7088136" cy="236610"/>
            <a:chOff x="1317969" y="5755316"/>
            <a:chExt cx="9450850" cy="315480"/>
          </a:xfrm>
        </p:grpSpPr>
        <p:sp>
          <p:nvSpPr>
            <p:cNvPr id="338" name="Left-Right Arrow 337"/>
            <p:cNvSpPr/>
            <p:nvPr/>
          </p:nvSpPr>
          <p:spPr bwMode="auto">
            <a:xfrm flipH="1">
              <a:off x="2111712" y="5797671"/>
              <a:ext cx="7589520" cy="230770"/>
            </a:xfrm>
            <a:prstGeom prst="leftRightArrow">
              <a:avLst/>
            </a:prstGeom>
            <a:gradFill flip="none" rotWithShape="1">
              <a:gsLst>
                <a:gs pos="100000">
                  <a:schemeClr val="accent5"/>
                </a:gs>
                <a:gs pos="0">
                  <a:schemeClr val="accent3"/>
                </a:gs>
              </a:gsLst>
              <a:lin ang="10800000" scaled="1"/>
              <a:tileRect/>
            </a:gradFill>
            <a:ln w="12700" cap="flat">
              <a:noFill/>
              <a:miter lim="800000"/>
              <a:headEnd type="none" w="med" len="med"/>
              <a:tailEnd type="none" w="med" len="med"/>
            </a:ln>
          </p:spPr>
          <p:txBody>
            <a:bodyPr lIns="0" tIns="0" rIns="0" bIns="0" rtlCol="0" anchor="ctr"/>
            <a:lstStyle/>
            <a:p>
              <a:pPr algn="ctr" defTabSz="514301" fontAlgn="auto">
                <a:spcBef>
                  <a:spcPts val="0"/>
                </a:spcBef>
                <a:spcAft>
                  <a:spcPts val="0"/>
                </a:spcAft>
              </a:pPr>
              <a:endParaRPr lang="en-US" dirty="0" err="1">
                <a:solidFill>
                  <a:srgbClr val="676767"/>
                </a:solidFill>
                <a:latin typeface="Arial"/>
                <a:ea typeface="Arial" pitchFamily="-107" charset="0"/>
                <a:cs typeface="Arial" pitchFamily="-107" charset="0"/>
                <a:sym typeface="Arial" pitchFamily="-107" charset="0"/>
              </a:endParaRPr>
            </a:p>
          </p:txBody>
        </p:sp>
        <p:sp>
          <p:nvSpPr>
            <p:cNvPr id="339" name="TextBox 338"/>
            <p:cNvSpPr txBox="1"/>
            <p:nvPr/>
          </p:nvSpPr>
          <p:spPr>
            <a:xfrm>
              <a:off x="1317969" y="5755316"/>
              <a:ext cx="704914" cy="315480"/>
            </a:xfrm>
            <a:prstGeom prst="rect">
              <a:avLst/>
            </a:prstGeom>
            <a:noFill/>
          </p:spPr>
          <p:txBody>
            <a:bodyPr wrap="none" lIns="51442" tIns="25721" rIns="51442" bIns="25721" rtlCol="0">
              <a:spAutoFit/>
            </a:bodyPr>
            <a:lstStyle/>
            <a:p>
              <a:pPr algn="ctr" defTabSz="685800" fontAlgn="auto">
                <a:spcBef>
                  <a:spcPts val="0"/>
                </a:spcBef>
                <a:spcAft>
                  <a:spcPts val="0"/>
                </a:spcAft>
              </a:pPr>
              <a:r>
                <a:rPr lang="en-US" sz="1200" dirty="0">
                  <a:solidFill>
                    <a:srgbClr val="676767"/>
                  </a:solidFill>
                  <a:latin typeface="Arial"/>
                  <a:ea typeface="+mn-ea"/>
                  <a:cs typeface="+mn-cs"/>
                </a:rPr>
                <a:t>Recall</a:t>
              </a:r>
            </a:p>
          </p:txBody>
        </p:sp>
        <p:sp>
          <p:nvSpPr>
            <p:cNvPr id="340" name="TextBox 339"/>
            <p:cNvSpPr txBox="1"/>
            <p:nvPr/>
          </p:nvSpPr>
          <p:spPr>
            <a:xfrm>
              <a:off x="9790327" y="5755316"/>
              <a:ext cx="978492" cy="315480"/>
            </a:xfrm>
            <a:prstGeom prst="rect">
              <a:avLst/>
            </a:prstGeom>
            <a:noFill/>
          </p:spPr>
          <p:txBody>
            <a:bodyPr wrap="none" lIns="51442" tIns="25721" rIns="51442" bIns="25721" rtlCol="0">
              <a:spAutoFit/>
            </a:bodyPr>
            <a:lstStyle/>
            <a:p>
              <a:pPr algn="ctr" defTabSz="685800" fontAlgn="auto">
                <a:spcBef>
                  <a:spcPts val="0"/>
                </a:spcBef>
                <a:spcAft>
                  <a:spcPts val="0"/>
                </a:spcAft>
              </a:pPr>
              <a:r>
                <a:rPr lang="en-US" sz="1200" dirty="0">
                  <a:solidFill>
                    <a:srgbClr val="676767"/>
                  </a:solidFill>
                  <a:latin typeface="Arial"/>
                  <a:ea typeface="+mn-ea"/>
                  <a:cs typeface="+mn-cs"/>
                </a:rPr>
                <a:t>Precision</a:t>
              </a:r>
            </a:p>
          </p:txBody>
        </p:sp>
      </p:grpSp>
      <p:sp>
        <p:nvSpPr>
          <p:cNvPr id="341" name="Chevron 340"/>
          <p:cNvSpPr/>
          <p:nvPr/>
        </p:nvSpPr>
        <p:spPr bwMode="auto">
          <a:xfrm>
            <a:off x="960427" y="3778175"/>
            <a:ext cx="2974064" cy="376127"/>
          </a:xfrm>
          <a:prstGeom prst="chevron">
            <a:avLst>
              <a:gd name="adj" fmla="val 32993"/>
            </a:avLst>
          </a:prstGeom>
          <a:solidFill>
            <a:srgbClr val="A3A3A3"/>
          </a:solidFill>
          <a:ln w="12700" cap="flat">
            <a:noFill/>
            <a:miter lim="800000"/>
            <a:headEnd type="none" w="med" len="med"/>
            <a:tailEnd type="none" w="med" len="med"/>
          </a:ln>
        </p:spPr>
        <p:txBody>
          <a:bodyPr lIns="68577" tIns="34289" rIns="68577" bIns="34289" rtlCol="0" anchor="ctr"/>
          <a:lstStyle/>
          <a:p>
            <a:pPr algn="ctr" defTabSz="685800" fontAlgn="auto">
              <a:spcBef>
                <a:spcPts val="0"/>
              </a:spcBef>
              <a:spcAft>
                <a:spcPts val="0"/>
              </a:spcAft>
            </a:pPr>
            <a:r>
              <a:rPr lang="en-US" sz="1200" b="1" dirty="0">
                <a:solidFill>
                  <a:srgbClr val="FFFFFF"/>
                </a:solidFill>
                <a:latin typeface="Arial"/>
                <a:ea typeface="+mn-ea"/>
                <a:cs typeface="+mn-cs"/>
              </a:rPr>
              <a:t>Anomalous</a:t>
            </a:r>
            <a:r>
              <a:rPr lang="en-US" b="1" dirty="0">
                <a:solidFill>
                  <a:srgbClr val="FFFFFF"/>
                </a:solidFill>
                <a:latin typeface="Arial"/>
                <a:ea typeface="+mn-ea"/>
                <a:cs typeface="+mn-cs"/>
              </a:rPr>
              <a:t/>
            </a:r>
            <a:br>
              <a:rPr lang="en-US" b="1" dirty="0">
                <a:solidFill>
                  <a:srgbClr val="FFFFFF"/>
                </a:solidFill>
                <a:latin typeface="Arial"/>
                <a:ea typeface="+mn-ea"/>
                <a:cs typeface="+mn-cs"/>
              </a:rPr>
            </a:br>
            <a:r>
              <a:rPr lang="en-US" sz="900" b="1" dirty="0">
                <a:solidFill>
                  <a:srgbClr val="FFFFFF"/>
                </a:solidFill>
                <a:latin typeface="Arial"/>
                <a:ea typeface="+mn-ea"/>
                <a:cs typeface="+mn-cs"/>
              </a:rPr>
              <a:t>Web requests (flows)</a:t>
            </a:r>
          </a:p>
        </p:txBody>
      </p:sp>
      <p:sp>
        <p:nvSpPr>
          <p:cNvPr id="342" name="Chevron 341"/>
          <p:cNvSpPr/>
          <p:nvPr/>
        </p:nvSpPr>
        <p:spPr bwMode="auto">
          <a:xfrm>
            <a:off x="5939659" y="3778175"/>
            <a:ext cx="2177832" cy="376127"/>
          </a:xfrm>
          <a:prstGeom prst="chevron">
            <a:avLst>
              <a:gd name="adj" fmla="val 32993"/>
            </a:avLst>
          </a:prstGeom>
          <a:solidFill>
            <a:schemeClr val="accent5"/>
          </a:solidFill>
          <a:ln w="12700" cap="flat">
            <a:noFill/>
            <a:miter lim="800000"/>
            <a:headEnd type="none" w="med" len="med"/>
            <a:tailEnd type="none" w="med" len="med"/>
          </a:ln>
        </p:spPr>
        <p:txBody>
          <a:bodyPr lIns="68577" tIns="34289" rIns="68577" bIns="34289" rtlCol="0" anchor="ctr"/>
          <a:lstStyle/>
          <a:p>
            <a:pPr algn="ctr" defTabSz="685800" fontAlgn="auto">
              <a:spcBef>
                <a:spcPts val="0"/>
              </a:spcBef>
              <a:spcAft>
                <a:spcPts val="0"/>
              </a:spcAft>
            </a:pPr>
            <a:r>
              <a:rPr lang="en-US" sz="1200" b="1" dirty="0">
                <a:solidFill>
                  <a:srgbClr val="FFFFFF"/>
                </a:solidFill>
                <a:latin typeface="Arial"/>
                <a:ea typeface="+mn-ea"/>
                <a:cs typeface="+mn-cs"/>
              </a:rPr>
              <a:t>Threat</a:t>
            </a:r>
            <a:r>
              <a:rPr lang="en-US" b="1" dirty="0">
                <a:solidFill>
                  <a:srgbClr val="FFFFFF"/>
                </a:solidFill>
                <a:latin typeface="Arial"/>
                <a:ea typeface="+mn-ea"/>
                <a:cs typeface="+mn-cs"/>
              </a:rPr>
              <a:t/>
            </a:r>
            <a:br>
              <a:rPr lang="en-US" b="1" dirty="0">
                <a:solidFill>
                  <a:srgbClr val="FFFFFF"/>
                </a:solidFill>
                <a:latin typeface="Arial"/>
                <a:ea typeface="+mn-ea"/>
                <a:cs typeface="+mn-cs"/>
              </a:rPr>
            </a:br>
            <a:r>
              <a:rPr lang="en-US" sz="900" b="1" dirty="0">
                <a:solidFill>
                  <a:srgbClr val="FFFFFF"/>
                </a:solidFill>
                <a:latin typeface="Arial"/>
                <a:ea typeface="+mn-ea"/>
                <a:cs typeface="+mn-cs"/>
              </a:rPr>
              <a:t>Incidents (aggregated events)</a:t>
            </a:r>
          </a:p>
        </p:txBody>
      </p:sp>
      <p:sp>
        <p:nvSpPr>
          <p:cNvPr id="343" name="Chevron 342"/>
          <p:cNvSpPr/>
          <p:nvPr/>
        </p:nvSpPr>
        <p:spPr bwMode="auto">
          <a:xfrm>
            <a:off x="3846653" y="3778175"/>
            <a:ext cx="2180844" cy="376127"/>
          </a:xfrm>
          <a:prstGeom prst="chevron">
            <a:avLst>
              <a:gd name="adj" fmla="val 32461"/>
            </a:avLst>
          </a:prstGeom>
          <a:solidFill>
            <a:schemeClr val="tx1"/>
          </a:solidFill>
          <a:ln w="12700" cap="flat">
            <a:noFill/>
            <a:miter lim="800000"/>
            <a:headEnd type="none" w="med" len="med"/>
            <a:tailEnd type="none" w="med" len="med"/>
          </a:ln>
        </p:spPr>
        <p:txBody>
          <a:bodyPr lIns="68577" tIns="34289" rIns="68577" bIns="34289" rtlCol="0" anchor="ctr"/>
          <a:lstStyle/>
          <a:p>
            <a:pPr algn="ctr" defTabSz="685800" fontAlgn="auto">
              <a:spcBef>
                <a:spcPts val="0"/>
              </a:spcBef>
              <a:spcAft>
                <a:spcPts val="0"/>
              </a:spcAft>
            </a:pPr>
            <a:r>
              <a:rPr lang="en-US" sz="1200" b="1" dirty="0">
                <a:solidFill>
                  <a:srgbClr val="FFFFFF"/>
                </a:solidFill>
                <a:latin typeface="Arial"/>
                <a:ea typeface="+mn-ea"/>
                <a:cs typeface="+mn-cs"/>
              </a:rPr>
              <a:t>Malicious</a:t>
            </a:r>
            <a:endParaRPr lang="en-US" b="1" dirty="0">
              <a:solidFill>
                <a:srgbClr val="FFFFFF"/>
              </a:solidFill>
              <a:latin typeface="Arial"/>
              <a:ea typeface="+mn-ea"/>
              <a:cs typeface="+mn-cs"/>
            </a:endParaRPr>
          </a:p>
          <a:p>
            <a:pPr algn="ctr" defTabSz="685800" fontAlgn="auto">
              <a:spcBef>
                <a:spcPts val="0"/>
              </a:spcBef>
              <a:spcAft>
                <a:spcPts val="0"/>
              </a:spcAft>
            </a:pPr>
            <a:r>
              <a:rPr lang="en-US" sz="900" b="1" dirty="0">
                <a:solidFill>
                  <a:srgbClr val="FFFFFF"/>
                </a:solidFill>
                <a:latin typeface="Arial"/>
                <a:ea typeface="+mn-ea"/>
                <a:cs typeface="+mn-cs"/>
              </a:rPr>
              <a:t>Events (flow sequences)</a:t>
            </a:r>
          </a:p>
        </p:txBody>
      </p:sp>
      <p:grpSp>
        <p:nvGrpSpPr>
          <p:cNvPr id="778" name="Group 777"/>
          <p:cNvGrpSpPr/>
          <p:nvPr/>
        </p:nvGrpSpPr>
        <p:grpSpPr>
          <a:xfrm>
            <a:off x="960427" y="1301322"/>
            <a:ext cx="6987836" cy="2329133"/>
            <a:chOff x="2260122" y="1716655"/>
            <a:chExt cx="9317114" cy="3105510"/>
          </a:xfrm>
        </p:grpSpPr>
        <p:grpSp>
          <p:nvGrpSpPr>
            <p:cNvPr id="779" name="Group 778"/>
            <p:cNvGrpSpPr/>
            <p:nvPr/>
          </p:nvGrpSpPr>
          <p:grpSpPr>
            <a:xfrm>
              <a:off x="2260122" y="1716655"/>
              <a:ext cx="9317114" cy="3105510"/>
              <a:chOff x="2260122" y="1716655"/>
              <a:chExt cx="9317114" cy="3105510"/>
            </a:xfrm>
          </p:grpSpPr>
          <p:sp>
            <p:nvSpPr>
              <p:cNvPr id="782" name="Rectangle 781"/>
              <p:cNvSpPr/>
              <p:nvPr/>
            </p:nvSpPr>
            <p:spPr>
              <a:xfrm rot="593268">
                <a:off x="3298775" y="2029107"/>
                <a:ext cx="4200826" cy="246221"/>
              </a:xfrm>
              <a:prstGeom prst="rect">
                <a:avLst/>
              </a:prstGeom>
              <a:noFill/>
              <a:ln w="25400" cap="flat" cmpd="sng" algn="ctr">
                <a:noFill/>
                <a:prstDash val="solid"/>
              </a:ln>
              <a:effectLst/>
            </p:spPr>
            <p:txBody>
              <a:bodyPr wrap="square" lIns="0" tIns="0" rIns="0" bIns="0" rtlCol="0" anchor="ctr">
                <a:spAutoFit/>
              </a:bodyPr>
              <a:lstStyle/>
              <a:p>
                <a:pPr defTabSz="913898">
                  <a:defRPr/>
                </a:pPr>
                <a:r>
                  <a:rPr lang="en-US" sz="1200" kern="0" dirty="0">
                    <a:solidFill>
                      <a:srgbClr val="36A4D7"/>
                    </a:solidFill>
                    <a:latin typeface="Arial"/>
                    <a:cs typeface="+mn-cs"/>
                  </a:rPr>
                  <a:t>After</a:t>
                </a:r>
              </a:p>
            </p:txBody>
          </p:sp>
          <p:sp>
            <p:nvSpPr>
              <p:cNvPr id="783" name="Freeform 782"/>
              <p:cNvSpPr/>
              <p:nvPr/>
            </p:nvSpPr>
            <p:spPr>
              <a:xfrm flipV="1">
                <a:off x="2294626" y="1716655"/>
                <a:ext cx="9282609" cy="935271"/>
              </a:xfrm>
              <a:custGeom>
                <a:avLst/>
                <a:gdLst>
                  <a:gd name="connsiteX0" fmla="*/ 0 w 10815781"/>
                  <a:gd name="connsiteY0" fmla="*/ 147782 h 147782"/>
                  <a:gd name="connsiteX1" fmla="*/ 10815781 w 10815781"/>
                  <a:gd name="connsiteY1" fmla="*/ 0 h 147782"/>
                  <a:gd name="connsiteX2" fmla="*/ 10815781 w 10815781"/>
                  <a:gd name="connsiteY2" fmla="*/ 0 h 147782"/>
                  <a:gd name="connsiteX0" fmla="*/ 0 w 10852726"/>
                  <a:gd name="connsiteY0" fmla="*/ 932872 h 932872"/>
                  <a:gd name="connsiteX1" fmla="*/ 10852726 w 10852726"/>
                  <a:gd name="connsiteY1" fmla="*/ 0 h 932872"/>
                  <a:gd name="connsiteX2" fmla="*/ 10852726 w 10852726"/>
                  <a:gd name="connsiteY2" fmla="*/ 0 h 932872"/>
                  <a:gd name="connsiteX0" fmla="*/ 0 w 10852726"/>
                  <a:gd name="connsiteY0" fmla="*/ 932872 h 932872"/>
                  <a:gd name="connsiteX1" fmla="*/ 10852726 w 10852726"/>
                  <a:gd name="connsiteY1" fmla="*/ 0 h 932872"/>
                  <a:gd name="connsiteX2" fmla="*/ 10852726 w 10852726"/>
                  <a:gd name="connsiteY2" fmla="*/ 0 h 932872"/>
                  <a:gd name="connsiteX0" fmla="*/ 0 w 10852726"/>
                  <a:gd name="connsiteY0" fmla="*/ 1024305 h 1024305"/>
                  <a:gd name="connsiteX1" fmla="*/ 10852726 w 10852726"/>
                  <a:gd name="connsiteY1" fmla="*/ 91433 h 1024305"/>
                  <a:gd name="connsiteX2" fmla="*/ 10852726 w 10852726"/>
                  <a:gd name="connsiteY2" fmla="*/ 91433 h 1024305"/>
                  <a:gd name="connsiteX0" fmla="*/ 0 w 10852726"/>
                  <a:gd name="connsiteY0" fmla="*/ 1061851 h 1061851"/>
                  <a:gd name="connsiteX1" fmla="*/ 10852726 w 10852726"/>
                  <a:gd name="connsiteY1" fmla="*/ 128979 h 1061851"/>
                  <a:gd name="connsiteX2" fmla="*/ 10852726 w 10852726"/>
                  <a:gd name="connsiteY2" fmla="*/ 128979 h 1061851"/>
                  <a:gd name="connsiteX0" fmla="*/ 0 w 10852726"/>
                  <a:gd name="connsiteY0" fmla="*/ 1061851 h 1061851"/>
                  <a:gd name="connsiteX1" fmla="*/ 10852726 w 10852726"/>
                  <a:gd name="connsiteY1" fmla="*/ 128979 h 1061851"/>
                  <a:gd name="connsiteX2" fmla="*/ 10852726 w 10852726"/>
                  <a:gd name="connsiteY2" fmla="*/ 128979 h 1061851"/>
                  <a:gd name="connsiteX0" fmla="*/ 0 w 10806544"/>
                  <a:gd name="connsiteY0" fmla="*/ 1357745 h 1357745"/>
                  <a:gd name="connsiteX1" fmla="*/ 10806544 w 10806544"/>
                  <a:gd name="connsiteY1" fmla="*/ 0 h 1357745"/>
                  <a:gd name="connsiteX2" fmla="*/ 10806544 w 10806544"/>
                  <a:gd name="connsiteY2" fmla="*/ 0 h 1357745"/>
                  <a:gd name="connsiteX0" fmla="*/ 0 w 10806544"/>
                  <a:gd name="connsiteY0" fmla="*/ 1357745 h 1357745"/>
                  <a:gd name="connsiteX1" fmla="*/ 10806544 w 10806544"/>
                  <a:gd name="connsiteY1" fmla="*/ 0 h 1357745"/>
                  <a:gd name="connsiteX2" fmla="*/ 10806544 w 10806544"/>
                  <a:gd name="connsiteY2" fmla="*/ 0 h 1357745"/>
                  <a:gd name="connsiteX0" fmla="*/ 0 w 10806544"/>
                  <a:gd name="connsiteY0" fmla="*/ 1466936 h 1466936"/>
                  <a:gd name="connsiteX1" fmla="*/ 10806544 w 10806544"/>
                  <a:gd name="connsiteY1" fmla="*/ 109191 h 1466936"/>
                  <a:gd name="connsiteX2" fmla="*/ 10806544 w 10806544"/>
                  <a:gd name="connsiteY2" fmla="*/ 109191 h 1466936"/>
                  <a:gd name="connsiteX0" fmla="*/ 0 w 10806544"/>
                  <a:gd name="connsiteY0" fmla="*/ 1549021 h 1549021"/>
                  <a:gd name="connsiteX1" fmla="*/ 10806544 w 10806544"/>
                  <a:gd name="connsiteY1" fmla="*/ 191276 h 1549021"/>
                  <a:gd name="connsiteX2" fmla="*/ 10806544 w 10806544"/>
                  <a:gd name="connsiteY2" fmla="*/ 191276 h 1549021"/>
                  <a:gd name="connsiteX0" fmla="*/ 0 w 10806544"/>
                  <a:gd name="connsiteY0" fmla="*/ 1531686 h 1531686"/>
                  <a:gd name="connsiteX1" fmla="*/ 10806544 w 10806544"/>
                  <a:gd name="connsiteY1" fmla="*/ 173941 h 1531686"/>
                  <a:gd name="connsiteX2" fmla="*/ 10806544 w 10806544"/>
                  <a:gd name="connsiteY2" fmla="*/ 173941 h 1531686"/>
                  <a:gd name="connsiteX0" fmla="*/ 0 w 10806544"/>
                  <a:gd name="connsiteY0" fmla="*/ 1454063 h 1454063"/>
                  <a:gd name="connsiteX1" fmla="*/ 10806544 w 10806544"/>
                  <a:gd name="connsiteY1" fmla="*/ 96318 h 1454063"/>
                  <a:gd name="connsiteX2" fmla="*/ 10806544 w 10806544"/>
                  <a:gd name="connsiteY2" fmla="*/ 96318 h 1454063"/>
                  <a:gd name="connsiteX0" fmla="*/ 0 w 10806544"/>
                  <a:gd name="connsiteY0" fmla="*/ 1458141 h 1458141"/>
                  <a:gd name="connsiteX1" fmla="*/ 10806544 w 10806544"/>
                  <a:gd name="connsiteY1" fmla="*/ 100396 h 1458141"/>
                  <a:gd name="connsiteX2" fmla="*/ 10806544 w 10806544"/>
                  <a:gd name="connsiteY2" fmla="*/ 100396 h 1458141"/>
                  <a:gd name="connsiteX0" fmla="*/ 0 w 10806544"/>
                  <a:gd name="connsiteY0" fmla="*/ 1433682 h 1433682"/>
                  <a:gd name="connsiteX1" fmla="*/ 10806544 w 10806544"/>
                  <a:gd name="connsiteY1" fmla="*/ 75937 h 1433682"/>
                  <a:gd name="connsiteX2" fmla="*/ 10806544 w 10806544"/>
                  <a:gd name="connsiteY2" fmla="*/ 75937 h 1433682"/>
                  <a:gd name="connsiteX0" fmla="*/ 0 w 10806544"/>
                  <a:gd name="connsiteY0" fmla="*/ 1433682 h 1433682"/>
                  <a:gd name="connsiteX1" fmla="*/ 10806544 w 10806544"/>
                  <a:gd name="connsiteY1" fmla="*/ 75937 h 1433682"/>
                  <a:gd name="connsiteX2" fmla="*/ 10806544 w 10806544"/>
                  <a:gd name="connsiteY2" fmla="*/ 75937 h 1433682"/>
                  <a:gd name="connsiteX0" fmla="*/ 0 w 11603743"/>
                  <a:gd name="connsiteY0" fmla="*/ 1516495 h 1516495"/>
                  <a:gd name="connsiteX1" fmla="*/ 10806544 w 11603743"/>
                  <a:gd name="connsiteY1" fmla="*/ 158750 h 1516495"/>
                  <a:gd name="connsiteX2" fmla="*/ 10793844 w 11603743"/>
                  <a:gd name="connsiteY2" fmla="*/ 0 h 1516495"/>
                  <a:gd name="connsiteX0" fmla="*/ 0 w 11580258"/>
                  <a:gd name="connsiteY0" fmla="*/ 1679986 h 1679986"/>
                  <a:gd name="connsiteX1" fmla="*/ 10774794 w 11580258"/>
                  <a:gd name="connsiteY1" fmla="*/ 87291 h 1679986"/>
                  <a:gd name="connsiteX2" fmla="*/ 10793844 w 11580258"/>
                  <a:gd name="connsiteY2" fmla="*/ 163491 h 1679986"/>
                  <a:gd name="connsiteX0" fmla="*/ 0 w 10774794"/>
                  <a:gd name="connsiteY0" fmla="*/ 1592695 h 1592695"/>
                  <a:gd name="connsiteX1" fmla="*/ 10774794 w 10774794"/>
                  <a:gd name="connsiteY1" fmla="*/ 0 h 1592695"/>
                  <a:gd name="connsiteX0" fmla="*/ 0 w 10819244"/>
                  <a:gd name="connsiteY0" fmla="*/ 1535545 h 1535545"/>
                  <a:gd name="connsiteX1" fmla="*/ 10819244 w 10819244"/>
                  <a:gd name="connsiteY1" fmla="*/ 0 h 1535545"/>
                  <a:gd name="connsiteX0" fmla="*/ 0 w 10819244"/>
                  <a:gd name="connsiteY0" fmla="*/ 1545213 h 1545213"/>
                  <a:gd name="connsiteX1" fmla="*/ 10819244 w 10819244"/>
                  <a:gd name="connsiteY1" fmla="*/ 9668 h 1545213"/>
                  <a:gd name="connsiteX0" fmla="*/ 0 w 10856189"/>
                  <a:gd name="connsiteY0" fmla="*/ 1317751 h 1317751"/>
                  <a:gd name="connsiteX1" fmla="*/ 10856189 w 10856189"/>
                  <a:gd name="connsiteY1" fmla="*/ 59042 h 1317751"/>
                  <a:gd name="connsiteX0" fmla="*/ 0 w 10856189"/>
                  <a:gd name="connsiteY0" fmla="*/ 1371858 h 1371858"/>
                  <a:gd name="connsiteX1" fmla="*/ 10856189 w 10856189"/>
                  <a:gd name="connsiteY1" fmla="*/ 113149 h 1371858"/>
                  <a:gd name="connsiteX0" fmla="*/ 0 w 10893135"/>
                  <a:gd name="connsiteY0" fmla="*/ 1076303 h 1076303"/>
                  <a:gd name="connsiteX1" fmla="*/ 10893135 w 10893135"/>
                  <a:gd name="connsiteY1" fmla="*/ 304826 h 1076303"/>
                  <a:gd name="connsiteX0" fmla="*/ 0 w 10893135"/>
                  <a:gd name="connsiteY0" fmla="*/ 957796 h 957796"/>
                  <a:gd name="connsiteX1" fmla="*/ 10893135 w 10893135"/>
                  <a:gd name="connsiteY1" fmla="*/ 186319 h 957796"/>
                  <a:gd name="connsiteX0" fmla="*/ 0 w 10893135"/>
                  <a:gd name="connsiteY0" fmla="*/ 1033089 h 1033089"/>
                  <a:gd name="connsiteX1" fmla="*/ 10893135 w 10893135"/>
                  <a:gd name="connsiteY1" fmla="*/ 139805 h 1033089"/>
                  <a:gd name="connsiteX0" fmla="*/ 0 w 10893135"/>
                  <a:gd name="connsiteY0" fmla="*/ 1028289 h 1028289"/>
                  <a:gd name="connsiteX1" fmla="*/ 10893135 w 10893135"/>
                  <a:gd name="connsiteY1" fmla="*/ 135005 h 1028289"/>
                  <a:gd name="connsiteX0" fmla="*/ 0 w 10893135"/>
                  <a:gd name="connsiteY0" fmla="*/ 1034653 h 1034653"/>
                  <a:gd name="connsiteX1" fmla="*/ 10893135 w 10893135"/>
                  <a:gd name="connsiteY1" fmla="*/ 141369 h 1034653"/>
                  <a:gd name="connsiteX0" fmla="*/ 0 w 10893135"/>
                  <a:gd name="connsiteY0" fmla="*/ 998690 h 998690"/>
                  <a:gd name="connsiteX1" fmla="*/ 10893135 w 10893135"/>
                  <a:gd name="connsiteY1" fmla="*/ 105406 h 998690"/>
                  <a:gd name="connsiteX0" fmla="*/ 0 w 10911608"/>
                  <a:gd name="connsiteY0" fmla="*/ 1098208 h 1098208"/>
                  <a:gd name="connsiteX1" fmla="*/ 10911608 w 10911608"/>
                  <a:gd name="connsiteY1" fmla="*/ 72042 h 1098208"/>
                  <a:gd name="connsiteX0" fmla="*/ 0 w 10911608"/>
                  <a:gd name="connsiteY0" fmla="*/ 1083626 h 1083626"/>
                  <a:gd name="connsiteX1" fmla="*/ 10911608 w 10911608"/>
                  <a:gd name="connsiteY1" fmla="*/ 57460 h 1083626"/>
                  <a:gd name="connsiteX0" fmla="*/ 0 w 10865426"/>
                  <a:gd name="connsiteY0" fmla="*/ 1092493 h 1092493"/>
                  <a:gd name="connsiteX1" fmla="*/ 10865426 w 10865426"/>
                  <a:gd name="connsiteY1" fmla="*/ 55254 h 1092493"/>
                  <a:gd name="connsiteX0" fmla="*/ 0 w 10865426"/>
                  <a:gd name="connsiteY0" fmla="*/ 1058005 h 1058005"/>
                  <a:gd name="connsiteX1" fmla="*/ 10865426 w 10865426"/>
                  <a:gd name="connsiteY1" fmla="*/ 20766 h 1058005"/>
                  <a:gd name="connsiteX0" fmla="*/ 0 w 10865426"/>
                  <a:gd name="connsiteY0" fmla="*/ 1062175 h 1062175"/>
                  <a:gd name="connsiteX1" fmla="*/ 10865426 w 10865426"/>
                  <a:gd name="connsiteY1" fmla="*/ 24936 h 1062175"/>
                  <a:gd name="connsiteX0" fmla="*/ 0 w 10865426"/>
                  <a:gd name="connsiteY0" fmla="*/ 1072162 h 1072162"/>
                  <a:gd name="connsiteX1" fmla="*/ 10865426 w 10865426"/>
                  <a:gd name="connsiteY1" fmla="*/ 34923 h 1072162"/>
                  <a:gd name="connsiteX0" fmla="*/ 0 w 10865426"/>
                  <a:gd name="connsiteY0" fmla="*/ 1090127 h 1090127"/>
                  <a:gd name="connsiteX1" fmla="*/ 10865426 w 10865426"/>
                  <a:gd name="connsiteY1" fmla="*/ 52888 h 1090127"/>
                  <a:gd name="connsiteX0" fmla="*/ 0 w 10865426"/>
                  <a:gd name="connsiteY0" fmla="*/ 1037239 h 1037239"/>
                  <a:gd name="connsiteX1" fmla="*/ 10865426 w 10865426"/>
                  <a:gd name="connsiteY1" fmla="*/ 0 h 1037239"/>
                  <a:gd name="connsiteX0" fmla="*/ 0 w 10865426"/>
                  <a:gd name="connsiteY0" fmla="*/ 1037239 h 1037239"/>
                  <a:gd name="connsiteX1" fmla="*/ 10865426 w 10865426"/>
                  <a:gd name="connsiteY1" fmla="*/ 0 h 1037239"/>
                  <a:gd name="connsiteX0" fmla="*/ 0 w 10865426"/>
                  <a:gd name="connsiteY0" fmla="*/ 845391 h 845391"/>
                  <a:gd name="connsiteX1" fmla="*/ 10865426 w 10865426"/>
                  <a:gd name="connsiteY1" fmla="*/ 0 h 845391"/>
                  <a:gd name="connsiteX0" fmla="*/ 0 w 10865426"/>
                  <a:gd name="connsiteY0" fmla="*/ 845391 h 845391"/>
                  <a:gd name="connsiteX1" fmla="*/ 10865426 w 10865426"/>
                  <a:gd name="connsiteY1" fmla="*/ 0 h 845391"/>
                  <a:gd name="connsiteX0" fmla="*/ 0 w 10865426"/>
                  <a:gd name="connsiteY0" fmla="*/ 845391 h 845391"/>
                  <a:gd name="connsiteX1" fmla="*/ 10865426 w 10865426"/>
                  <a:gd name="connsiteY1" fmla="*/ 0 h 845391"/>
                  <a:gd name="connsiteX0" fmla="*/ 0 w 10865426"/>
                  <a:gd name="connsiteY0" fmla="*/ 812047 h 812047"/>
                  <a:gd name="connsiteX1" fmla="*/ 10865426 w 10865426"/>
                  <a:gd name="connsiteY1" fmla="*/ 3198 h 812047"/>
                  <a:gd name="connsiteX0" fmla="*/ 0 w 10865426"/>
                  <a:gd name="connsiteY0" fmla="*/ 817927 h 817927"/>
                  <a:gd name="connsiteX1" fmla="*/ 1604986 w 10865426"/>
                  <a:gd name="connsiteY1" fmla="*/ 557163 h 817927"/>
                  <a:gd name="connsiteX2" fmla="*/ 10865426 w 10865426"/>
                  <a:gd name="connsiteY2" fmla="*/ 9078 h 817927"/>
                  <a:gd name="connsiteX0" fmla="*/ 0 w 9260440"/>
                  <a:gd name="connsiteY0" fmla="*/ 557163 h 557163"/>
                  <a:gd name="connsiteX1" fmla="*/ 9260440 w 9260440"/>
                  <a:gd name="connsiteY1" fmla="*/ 9078 h 557163"/>
                  <a:gd name="connsiteX0" fmla="*/ 0 w 9260440"/>
                  <a:gd name="connsiteY0" fmla="*/ 548085 h 548085"/>
                  <a:gd name="connsiteX1" fmla="*/ 9260440 w 9260440"/>
                  <a:gd name="connsiteY1" fmla="*/ 0 h 548085"/>
                  <a:gd name="connsiteX0" fmla="*/ 0 w 9260440"/>
                  <a:gd name="connsiteY0" fmla="*/ 548085 h 548085"/>
                  <a:gd name="connsiteX1" fmla="*/ 9260440 w 9260440"/>
                  <a:gd name="connsiteY1" fmla="*/ 0 h 548085"/>
                </a:gdLst>
                <a:ahLst/>
                <a:cxnLst>
                  <a:cxn ang="0">
                    <a:pos x="connsiteX0" y="connsiteY0"/>
                  </a:cxn>
                  <a:cxn ang="0">
                    <a:pos x="connsiteX1" y="connsiteY1"/>
                  </a:cxn>
                </a:cxnLst>
                <a:rect l="l" t="t" r="r" b="b"/>
                <a:pathLst>
                  <a:path w="9260440" h="548085">
                    <a:moveTo>
                      <a:pt x="0" y="548085"/>
                    </a:moveTo>
                    <a:cubicBezTo>
                      <a:pt x="3922184" y="-84442"/>
                      <a:pt x="6845516" y="19269"/>
                      <a:pt x="9260440" y="0"/>
                    </a:cubicBezTo>
                  </a:path>
                </a:pathLst>
              </a:cu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IN">
                  <a:solidFill>
                    <a:srgbClr val="FFFFFF"/>
                  </a:solidFill>
                </a:endParaRPr>
              </a:p>
            </p:txBody>
          </p:sp>
          <p:sp>
            <p:nvSpPr>
              <p:cNvPr id="784" name="Freeform 783"/>
              <p:cNvSpPr/>
              <p:nvPr/>
            </p:nvSpPr>
            <p:spPr>
              <a:xfrm>
                <a:off x="2260122" y="3841704"/>
                <a:ext cx="9317114" cy="980461"/>
              </a:xfrm>
              <a:custGeom>
                <a:avLst/>
                <a:gdLst>
                  <a:gd name="connsiteX0" fmla="*/ 0 w 10815781"/>
                  <a:gd name="connsiteY0" fmla="*/ 147782 h 147782"/>
                  <a:gd name="connsiteX1" fmla="*/ 10815781 w 10815781"/>
                  <a:gd name="connsiteY1" fmla="*/ 0 h 147782"/>
                  <a:gd name="connsiteX2" fmla="*/ 10815781 w 10815781"/>
                  <a:gd name="connsiteY2" fmla="*/ 0 h 147782"/>
                  <a:gd name="connsiteX0" fmla="*/ 0 w 10852726"/>
                  <a:gd name="connsiteY0" fmla="*/ 932872 h 932872"/>
                  <a:gd name="connsiteX1" fmla="*/ 10852726 w 10852726"/>
                  <a:gd name="connsiteY1" fmla="*/ 0 h 932872"/>
                  <a:gd name="connsiteX2" fmla="*/ 10852726 w 10852726"/>
                  <a:gd name="connsiteY2" fmla="*/ 0 h 932872"/>
                  <a:gd name="connsiteX0" fmla="*/ 0 w 10852726"/>
                  <a:gd name="connsiteY0" fmla="*/ 932872 h 932872"/>
                  <a:gd name="connsiteX1" fmla="*/ 10852726 w 10852726"/>
                  <a:gd name="connsiteY1" fmla="*/ 0 h 932872"/>
                  <a:gd name="connsiteX2" fmla="*/ 10852726 w 10852726"/>
                  <a:gd name="connsiteY2" fmla="*/ 0 h 932872"/>
                  <a:gd name="connsiteX0" fmla="*/ 0 w 10852726"/>
                  <a:gd name="connsiteY0" fmla="*/ 1024305 h 1024305"/>
                  <a:gd name="connsiteX1" fmla="*/ 10852726 w 10852726"/>
                  <a:gd name="connsiteY1" fmla="*/ 91433 h 1024305"/>
                  <a:gd name="connsiteX2" fmla="*/ 10852726 w 10852726"/>
                  <a:gd name="connsiteY2" fmla="*/ 91433 h 1024305"/>
                  <a:gd name="connsiteX0" fmla="*/ 0 w 10852726"/>
                  <a:gd name="connsiteY0" fmla="*/ 1061851 h 1061851"/>
                  <a:gd name="connsiteX1" fmla="*/ 10852726 w 10852726"/>
                  <a:gd name="connsiteY1" fmla="*/ 128979 h 1061851"/>
                  <a:gd name="connsiteX2" fmla="*/ 10852726 w 10852726"/>
                  <a:gd name="connsiteY2" fmla="*/ 128979 h 1061851"/>
                  <a:gd name="connsiteX0" fmla="*/ 0 w 10852726"/>
                  <a:gd name="connsiteY0" fmla="*/ 1061851 h 1061851"/>
                  <a:gd name="connsiteX1" fmla="*/ 10852726 w 10852726"/>
                  <a:gd name="connsiteY1" fmla="*/ 128979 h 1061851"/>
                  <a:gd name="connsiteX2" fmla="*/ 10852726 w 10852726"/>
                  <a:gd name="connsiteY2" fmla="*/ 128979 h 1061851"/>
                  <a:gd name="connsiteX0" fmla="*/ 0 w 10806544"/>
                  <a:gd name="connsiteY0" fmla="*/ 1357745 h 1357745"/>
                  <a:gd name="connsiteX1" fmla="*/ 10806544 w 10806544"/>
                  <a:gd name="connsiteY1" fmla="*/ 0 h 1357745"/>
                  <a:gd name="connsiteX2" fmla="*/ 10806544 w 10806544"/>
                  <a:gd name="connsiteY2" fmla="*/ 0 h 1357745"/>
                  <a:gd name="connsiteX0" fmla="*/ 0 w 10806544"/>
                  <a:gd name="connsiteY0" fmla="*/ 1357745 h 1357745"/>
                  <a:gd name="connsiteX1" fmla="*/ 10806544 w 10806544"/>
                  <a:gd name="connsiteY1" fmla="*/ 0 h 1357745"/>
                  <a:gd name="connsiteX2" fmla="*/ 10806544 w 10806544"/>
                  <a:gd name="connsiteY2" fmla="*/ 0 h 1357745"/>
                  <a:gd name="connsiteX0" fmla="*/ 0 w 10806544"/>
                  <a:gd name="connsiteY0" fmla="*/ 1466936 h 1466936"/>
                  <a:gd name="connsiteX1" fmla="*/ 10806544 w 10806544"/>
                  <a:gd name="connsiteY1" fmla="*/ 109191 h 1466936"/>
                  <a:gd name="connsiteX2" fmla="*/ 10806544 w 10806544"/>
                  <a:gd name="connsiteY2" fmla="*/ 109191 h 1466936"/>
                  <a:gd name="connsiteX0" fmla="*/ 0 w 10806544"/>
                  <a:gd name="connsiteY0" fmla="*/ 1549021 h 1549021"/>
                  <a:gd name="connsiteX1" fmla="*/ 10806544 w 10806544"/>
                  <a:gd name="connsiteY1" fmla="*/ 191276 h 1549021"/>
                  <a:gd name="connsiteX2" fmla="*/ 10806544 w 10806544"/>
                  <a:gd name="connsiteY2" fmla="*/ 191276 h 1549021"/>
                  <a:gd name="connsiteX0" fmla="*/ 0 w 10806544"/>
                  <a:gd name="connsiteY0" fmla="*/ 1531686 h 1531686"/>
                  <a:gd name="connsiteX1" fmla="*/ 10806544 w 10806544"/>
                  <a:gd name="connsiteY1" fmla="*/ 173941 h 1531686"/>
                  <a:gd name="connsiteX2" fmla="*/ 10806544 w 10806544"/>
                  <a:gd name="connsiteY2" fmla="*/ 173941 h 1531686"/>
                  <a:gd name="connsiteX0" fmla="*/ 0 w 10806544"/>
                  <a:gd name="connsiteY0" fmla="*/ 1454063 h 1454063"/>
                  <a:gd name="connsiteX1" fmla="*/ 10806544 w 10806544"/>
                  <a:gd name="connsiteY1" fmla="*/ 96318 h 1454063"/>
                  <a:gd name="connsiteX2" fmla="*/ 10806544 w 10806544"/>
                  <a:gd name="connsiteY2" fmla="*/ 96318 h 1454063"/>
                  <a:gd name="connsiteX0" fmla="*/ 0 w 10806544"/>
                  <a:gd name="connsiteY0" fmla="*/ 1458141 h 1458141"/>
                  <a:gd name="connsiteX1" fmla="*/ 10806544 w 10806544"/>
                  <a:gd name="connsiteY1" fmla="*/ 100396 h 1458141"/>
                  <a:gd name="connsiteX2" fmla="*/ 10806544 w 10806544"/>
                  <a:gd name="connsiteY2" fmla="*/ 100396 h 1458141"/>
                  <a:gd name="connsiteX0" fmla="*/ 0 w 10806544"/>
                  <a:gd name="connsiteY0" fmla="*/ 1433682 h 1433682"/>
                  <a:gd name="connsiteX1" fmla="*/ 10806544 w 10806544"/>
                  <a:gd name="connsiteY1" fmla="*/ 75937 h 1433682"/>
                  <a:gd name="connsiteX2" fmla="*/ 10806544 w 10806544"/>
                  <a:gd name="connsiteY2" fmla="*/ 75937 h 1433682"/>
                  <a:gd name="connsiteX0" fmla="*/ 0 w 10806544"/>
                  <a:gd name="connsiteY0" fmla="*/ 1433682 h 1433682"/>
                  <a:gd name="connsiteX1" fmla="*/ 10806544 w 10806544"/>
                  <a:gd name="connsiteY1" fmla="*/ 75937 h 1433682"/>
                  <a:gd name="connsiteX2" fmla="*/ 10806544 w 10806544"/>
                  <a:gd name="connsiteY2" fmla="*/ 75937 h 1433682"/>
                  <a:gd name="connsiteX0" fmla="*/ 0 w 11603743"/>
                  <a:gd name="connsiteY0" fmla="*/ 1516495 h 1516495"/>
                  <a:gd name="connsiteX1" fmla="*/ 10806544 w 11603743"/>
                  <a:gd name="connsiteY1" fmla="*/ 158750 h 1516495"/>
                  <a:gd name="connsiteX2" fmla="*/ 10793844 w 11603743"/>
                  <a:gd name="connsiteY2" fmla="*/ 0 h 1516495"/>
                  <a:gd name="connsiteX0" fmla="*/ 0 w 11580258"/>
                  <a:gd name="connsiteY0" fmla="*/ 1679986 h 1679986"/>
                  <a:gd name="connsiteX1" fmla="*/ 10774794 w 11580258"/>
                  <a:gd name="connsiteY1" fmla="*/ 87291 h 1679986"/>
                  <a:gd name="connsiteX2" fmla="*/ 10793844 w 11580258"/>
                  <a:gd name="connsiteY2" fmla="*/ 163491 h 1679986"/>
                  <a:gd name="connsiteX0" fmla="*/ 0 w 10774794"/>
                  <a:gd name="connsiteY0" fmla="*/ 1592695 h 1592695"/>
                  <a:gd name="connsiteX1" fmla="*/ 10774794 w 10774794"/>
                  <a:gd name="connsiteY1" fmla="*/ 0 h 1592695"/>
                  <a:gd name="connsiteX0" fmla="*/ 0 w 10819244"/>
                  <a:gd name="connsiteY0" fmla="*/ 1535545 h 1535545"/>
                  <a:gd name="connsiteX1" fmla="*/ 10819244 w 10819244"/>
                  <a:gd name="connsiteY1" fmla="*/ 0 h 1535545"/>
                  <a:gd name="connsiteX0" fmla="*/ 0 w 10819244"/>
                  <a:gd name="connsiteY0" fmla="*/ 1545213 h 1545213"/>
                  <a:gd name="connsiteX1" fmla="*/ 10819244 w 10819244"/>
                  <a:gd name="connsiteY1" fmla="*/ 9668 h 1545213"/>
                  <a:gd name="connsiteX0" fmla="*/ 0 w 10856189"/>
                  <a:gd name="connsiteY0" fmla="*/ 1317751 h 1317751"/>
                  <a:gd name="connsiteX1" fmla="*/ 10856189 w 10856189"/>
                  <a:gd name="connsiteY1" fmla="*/ 59042 h 1317751"/>
                  <a:gd name="connsiteX0" fmla="*/ 0 w 10856189"/>
                  <a:gd name="connsiteY0" fmla="*/ 1371858 h 1371858"/>
                  <a:gd name="connsiteX1" fmla="*/ 10856189 w 10856189"/>
                  <a:gd name="connsiteY1" fmla="*/ 113149 h 1371858"/>
                  <a:gd name="connsiteX0" fmla="*/ 0 w 10893135"/>
                  <a:gd name="connsiteY0" fmla="*/ 1076303 h 1076303"/>
                  <a:gd name="connsiteX1" fmla="*/ 10893135 w 10893135"/>
                  <a:gd name="connsiteY1" fmla="*/ 304826 h 1076303"/>
                  <a:gd name="connsiteX0" fmla="*/ 0 w 10893135"/>
                  <a:gd name="connsiteY0" fmla="*/ 957796 h 957796"/>
                  <a:gd name="connsiteX1" fmla="*/ 10893135 w 10893135"/>
                  <a:gd name="connsiteY1" fmla="*/ 186319 h 957796"/>
                  <a:gd name="connsiteX0" fmla="*/ 0 w 10893135"/>
                  <a:gd name="connsiteY0" fmla="*/ 1033089 h 1033089"/>
                  <a:gd name="connsiteX1" fmla="*/ 10893135 w 10893135"/>
                  <a:gd name="connsiteY1" fmla="*/ 139805 h 1033089"/>
                  <a:gd name="connsiteX0" fmla="*/ 0 w 10893135"/>
                  <a:gd name="connsiteY0" fmla="*/ 1028289 h 1028289"/>
                  <a:gd name="connsiteX1" fmla="*/ 10893135 w 10893135"/>
                  <a:gd name="connsiteY1" fmla="*/ 135005 h 1028289"/>
                  <a:gd name="connsiteX0" fmla="*/ 0 w 10893135"/>
                  <a:gd name="connsiteY0" fmla="*/ 1034653 h 1034653"/>
                  <a:gd name="connsiteX1" fmla="*/ 10893135 w 10893135"/>
                  <a:gd name="connsiteY1" fmla="*/ 141369 h 1034653"/>
                  <a:gd name="connsiteX0" fmla="*/ 0 w 10893135"/>
                  <a:gd name="connsiteY0" fmla="*/ 998690 h 998690"/>
                  <a:gd name="connsiteX1" fmla="*/ 10893135 w 10893135"/>
                  <a:gd name="connsiteY1" fmla="*/ 105406 h 998690"/>
                  <a:gd name="connsiteX0" fmla="*/ 0 w 10911608"/>
                  <a:gd name="connsiteY0" fmla="*/ 1098208 h 1098208"/>
                  <a:gd name="connsiteX1" fmla="*/ 10911608 w 10911608"/>
                  <a:gd name="connsiteY1" fmla="*/ 72042 h 1098208"/>
                  <a:gd name="connsiteX0" fmla="*/ 0 w 10911608"/>
                  <a:gd name="connsiteY0" fmla="*/ 1083626 h 1083626"/>
                  <a:gd name="connsiteX1" fmla="*/ 10911608 w 10911608"/>
                  <a:gd name="connsiteY1" fmla="*/ 57460 h 1083626"/>
                  <a:gd name="connsiteX0" fmla="*/ 0 w 10865426"/>
                  <a:gd name="connsiteY0" fmla="*/ 1092493 h 1092493"/>
                  <a:gd name="connsiteX1" fmla="*/ 10865426 w 10865426"/>
                  <a:gd name="connsiteY1" fmla="*/ 55254 h 1092493"/>
                  <a:gd name="connsiteX0" fmla="*/ 0 w 10865426"/>
                  <a:gd name="connsiteY0" fmla="*/ 1058005 h 1058005"/>
                  <a:gd name="connsiteX1" fmla="*/ 10865426 w 10865426"/>
                  <a:gd name="connsiteY1" fmla="*/ 20766 h 1058005"/>
                  <a:gd name="connsiteX0" fmla="*/ 0 w 10865426"/>
                  <a:gd name="connsiteY0" fmla="*/ 1062175 h 1062175"/>
                  <a:gd name="connsiteX1" fmla="*/ 10865426 w 10865426"/>
                  <a:gd name="connsiteY1" fmla="*/ 24936 h 1062175"/>
                  <a:gd name="connsiteX0" fmla="*/ 0 w 10865426"/>
                  <a:gd name="connsiteY0" fmla="*/ 1072162 h 1072162"/>
                  <a:gd name="connsiteX1" fmla="*/ 10865426 w 10865426"/>
                  <a:gd name="connsiteY1" fmla="*/ 34923 h 1072162"/>
                  <a:gd name="connsiteX0" fmla="*/ 0 w 10865426"/>
                  <a:gd name="connsiteY0" fmla="*/ 1090127 h 1090127"/>
                  <a:gd name="connsiteX1" fmla="*/ 10865426 w 10865426"/>
                  <a:gd name="connsiteY1" fmla="*/ 52888 h 1090127"/>
                  <a:gd name="connsiteX0" fmla="*/ 0 w 10865426"/>
                  <a:gd name="connsiteY0" fmla="*/ 1037239 h 1037239"/>
                  <a:gd name="connsiteX1" fmla="*/ 10865426 w 10865426"/>
                  <a:gd name="connsiteY1" fmla="*/ 0 h 1037239"/>
                  <a:gd name="connsiteX0" fmla="*/ 0 w 10865426"/>
                  <a:gd name="connsiteY0" fmla="*/ 1037239 h 1037239"/>
                  <a:gd name="connsiteX1" fmla="*/ 10865426 w 10865426"/>
                  <a:gd name="connsiteY1" fmla="*/ 0 h 1037239"/>
                  <a:gd name="connsiteX0" fmla="*/ 0 w 10865426"/>
                  <a:gd name="connsiteY0" fmla="*/ 845391 h 845391"/>
                  <a:gd name="connsiteX1" fmla="*/ 10865426 w 10865426"/>
                  <a:gd name="connsiteY1" fmla="*/ 0 h 845391"/>
                  <a:gd name="connsiteX0" fmla="*/ 0 w 10865426"/>
                  <a:gd name="connsiteY0" fmla="*/ 845391 h 845391"/>
                  <a:gd name="connsiteX1" fmla="*/ 10865426 w 10865426"/>
                  <a:gd name="connsiteY1" fmla="*/ 0 h 845391"/>
                  <a:gd name="connsiteX0" fmla="*/ 0 w 10865426"/>
                  <a:gd name="connsiteY0" fmla="*/ 845391 h 845391"/>
                  <a:gd name="connsiteX1" fmla="*/ 10865426 w 10865426"/>
                  <a:gd name="connsiteY1" fmla="*/ 0 h 845391"/>
                  <a:gd name="connsiteX0" fmla="*/ 0 w 10865426"/>
                  <a:gd name="connsiteY0" fmla="*/ 812047 h 812047"/>
                  <a:gd name="connsiteX1" fmla="*/ 10865426 w 10865426"/>
                  <a:gd name="connsiteY1" fmla="*/ 3198 h 812047"/>
                  <a:gd name="connsiteX0" fmla="*/ 0 w 10865426"/>
                  <a:gd name="connsiteY0" fmla="*/ 812047 h 812047"/>
                  <a:gd name="connsiteX1" fmla="*/ 10865426 w 10865426"/>
                  <a:gd name="connsiteY1" fmla="*/ 3198 h 812047"/>
                  <a:gd name="connsiteX0" fmla="*/ 0 w 10865426"/>
                  <a:gd name="connsiteY0" fmla="*/ 812047 h 812047"/>
                  <a:gd name="connsiteX1" fmla="*/ 10865426 w 10865426"/>
                  <a:gd name="connsiteY1" fmla="*/ 3198 h 812047"/>
                  <a:gd name="connsiteX0" fmla="*/ 0 w 10865426"/>
                  <a:gd name="connsiteY0" fmla="*/ 817724 h 817724"/>
                  <a:gd name="connsiteX1" fmla="*/ 1553351 w 10865426"/>
                  <a:gd name="connsiteY1" fmla="*/ 563222 h 817724"/>
                  <a:gd name="connsiteX2" fmla="*/ 10865426 w 10865426"/>
                  <a:gd name="connsiteY2" fmla="*/ 8875 h 817724"/>
                  <a:gd name="connsiteX0" fmla="*/ 0 w 9312075"/>
                  <a:gd name="connsiteY0" fmla="*/ 563222 h 563222"/>
                  <a:gd name="connsiteX1" fmla="*/ 9312075 w 9312075"/>
                  <a:gd name="connsiteY1" fmla="*/ 8875 h 563222"/>
                  <a:gd name="connsiteX0" fmla="*/ 0 w 9312075"/>
                  <a:gd name="connsiteY0" fmla="*/ 554347 h 554347"/>
                  <a:gd name="connsiteX1" fmla="*/ 9312075 w 9312075"/>
                  <a:gd name="connsiteY1" fmla="*/ 0 h 554347"/>
                  <a:gd name="connsiteX0" fmla="*/ 0 w 9312075"/>
                  <a:gd name="connsiteY0" fmla="*/ 554347 h 554347"/>
                  <a:gd name="connsiteX1" fmla="*/ 9312075 w 9312075"/>
                  <a:gd name="connsiteY1" fmla="*/ 0 h 554347"/>
                  <a:gd name="connsiteX0" fmla="*/ 0 w 9294863"/>
                  <a:gd name="connsiteY0" fmla="*/ 574568 h 574568"/>
                  <a:gd name="connsiteX1" fmla="*/ 9294863 w 9294863"/>
                  <a:gd name="connsiteY1" fmla="*/ 0 h 574568"/>
                </a:gdLst>
                <a:ahLst/>
                <a:cxnLst>
                  <a:cxn ang="0">
                    <a:pos x="connsiteX0" y="connsiteY0"/>
                  </a:cxn>
                  <a:cxn ang="0">
                    <a:pos x="connsiteX1" y="connsiteY1"/>
                  </a:cxn>
                </a:cxnLst>
                <a:rect l="l" t="t" r="r" b="b"/>
                <a:pathLst>
                  <a:path w="9294863" h="574568">
                    <a:moveTo>
                      <a:pt x="0" y="574568"/>
                    </a:moveTo>
                    <a:cubicBezTo>
                      <a:pt x="4059877" y="-74331"/>
                      <a:pt x="6879939" y="19269"/>
                      <a:pt x="9294863" y="0"/>
                    </a:cubicBezTo>
                  </a:path>
                </a:pathLst>
              </a:cu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IN">
                  <a:solidFill>
                    <a:srgbClr val="FFFFFF"/>
                  </a:solidFill>
                </a:endParaRPr>
              </a:p>
            </p:txBody>
          </p:sp>
        </p:grpSp>
        <p:sp>
          <p:nvSpPr>
            <p:cNvPr id="780" name="Freeform 5"/>
            <p:cNvSpPr>
              <a:spLocks/>
            </p:cNvSpPr>
            <p:nvPr/>
          </p:nvSpPr>
          <p:spPr bwMode="auto">
            <a:xfrm>
              <a:off x="6070437" y="2222050"/>
              <a:ext cx="155104" cy="130208"/>
            </a:xfrm>
            <a:custGeom>
              <a:avLst/>
              <a:gdLst>
                <a:gd name="T0" fmla="*/ 3289 w 5146"/>
                <a:gd name="T1" fmla="*/ 111 h 4320"/>
                <a:gd name="T2" fmla="*/ 3219 w 5146"/>
                <a:gd name="T3" fmla="*/ 60 h 4320"/>
                <a:gd name="T4" fmla="*/ 3143 w 5146"/>
                <a:gd name="T5" fmla="*/ 25 h 4320"/>
                <a:gd name="T6" fmla="*/ 3064 w 5146"/>
                <a:gd name="T7" fmla="*/ 5 h 4320"/>
                <a:gd name="T8" fmla="*/ 2981 w 5146"/>
                <a:gd name="T9" fmla="*/ 2 h 4320"/>
                <a:gd name="T10" fmla="*/ 2899 w 5146"/>
                <a:gd name="T11" fmla="*/ 13 h 4320"/>
                <a:gd name="T12" fmla="*/ 2821 w 5146"/>
                <a:gd name="T13" fmla="*/ 41 h 4320"/>
                <a:gd name="T14" fmla="*/ 2748 w 5146"/>
                <a:gd name="T15" fmla="*/ 84 h 4320"/>
                <a:gd name="T16" fmla="*/ 2697 w 5146"/>
                <a:gd name="T17" fmla="*/ 127 h 4320"/>
                <a:gd name="T18" fmla="*/ 2644 w 5146"/>
                <a:gd name="T19" fmla="*/ 195 h 4320"/>
                <a:gd name="T20" fmla="*/ 2604 w 5146"/>
                <a:gd name="T21" fmla="*/ 270 h 4320"/>
                <a:gd name="T22" fmla="*/ 2580 w 5146"/>
                <a:gd name="T23" fmla="*/ 350 h 4320"/>
                <a:gd name="T24" fmla="*/ 2572 w 5146"/>
                <a:gd name="T25" fmla="*/ 433 h 4320"/>
                <a:gd name="T26" fmla="*/ 2580 w 5146"/>
                <a:gd name="T27" fmla="*/ 515 h 4320"/>
                <a:gd name="T28" fmla="*/ 2604 w 5146"/>
                <a:gd name="T29" fmla="*/ 595 h 4320"/>
                <a:gd name="T30" fmla="*/ 2644 w 5146"/>
                <a:gd name="T31" fmla="*/ 671 h 4320"/>
                <a:gd name="T32" fmla="*/ 2699 w 5146"/>
                <a:gd name="T33" fmla="*/ 737 h 4320"/>
                <a:gd name="T34" fmla="*/ 384 w 5146"/>
                <a:gd name="T35" fmla="*/ 1738 h 4320"/>
                <a:gd name="T36" fmla="*/ 300 w 5146"/>
                <a:gd name="T37" fmla="*/ 1749 h 4320"/>
                <a:gd name="T38" fmla="*/ 224 w 5146"/>
                <a:gd name="T39" fmla="*/ 1776 h 4320"/>
                <a:gd name="T40" fmla="*/ 157 w 5146"/>
                <a:gd name="T41" fmla="*/ 1816 h 4320"/>
                <a:gd name="T42" fmla="*/ 101 w 5146"/>
                <a:gd name="T43" fmla="*/ 1868 h 4320"/>
                <a:gd name="T44" fmla="*/ 56 w 5146"/>
                <a:gd name="T45" fmla="*/ 1932 h 4320"/>
                <a:gd name="T46" fmla="*/ 22 w 5146"/>
                <a:gd name="T47" fmla="*/ 2005 h 4320"/>
                <a:gd name="T48" fmla="*/ 5 w 5146"/>
                <a:gd name="T49" fmla="*/ 2085 h 4320"/>
                <a:gd name="T50" fmla="*/ 0 w 5146"/>
                <a:gd name="T51" fmla="*/ 2150 h 4320"/>
                <a:gd name="T52" fmla="*/ 8 w 5146"/>
                <a:gd name="T53" fmla="*/ 2238 h 4320"/>
                <a:gd name="T54" fmla="*/ 33 w 5146"/>
                <a:gd name="T55" fmla="*/ 2319 h 4320"/>
                <a:gd name="T56" fmla="*/ 73 w 5146"/>
                <a:gd name="T57" fmla="*/ 2393 h 4320"/>
                <a:gd name="T58" fmla="*/ 124 w 5146"/>
                <a:gd name="T59" fmla="*/ 2458 h 4320"/>
                <a:gd name="T60" fmla="*/ 187 w 5146"/>
                <a:gd name="T61" fmla="*/ 2510 h 4320"/>
                <a:gd name="T62" fmla="*/ 260 w 5146"/>
                <a:gd name="T63" fmla="*/ 2552 h 4320"/>
                <a:gd name="T64" fmla="*/ 339 w 5146"/>
                <a:gd name="T65" fmla="*/ 2577 h 4320"/>
                <a:gd name="T66" fmla="*/ 427 w 5146"/>
                <a:gd name="T67" fmla="*/ 2587 h 4320"/>
                <a:gd name="T68" fmla="*/ 2686 w 5146"/>
                <a:gd name="T69" fmla="*/ 3598 h 4320"/>
                <a:gd name="T70" fmla="*/ 2634 w 5146"/>
                <a:gd name="T71" fmla="*/ 3668 h 4320"/>
                <a:gd name="T72" fmla="*/ 2599 w 5146"/>
                <a:gd name="T73" fmla="*/ 3746 h 4320"/>
                <a:gd name="T74" fmla="*/ 2580 w 5146"/>
                <a:gd name="T75" fmla="*/ 3827 h 4320"/>
                <a:gd name="T76" fmla="*/ 2575 w 5146"/>
                <a:gd name="T77" fmla="*/ 3909 h 4320"/>
                <a:gd name="T78" fmla="*/ 2588 w 5146"/>
                <a:gd name="T79" fmla="*/ 3992 h 4320"/>
                <a:gd name="T80" fmla="*/ 2615 w 5146"/>
                <a:gd name="T81" fmla="*/ 4069 h 4320"/>
                <a:gd name="T82" fmla="*/ 2658 w 5146"/>
                <a:gd name="T83" fmla="*/ 4144 h 4320"/>
                <a:gd name="T84" fmla="*/ 2701 w 5146"/>
                <a:gd name="T85" fmla="*/ 4193 h 4320"/>
                <a:gd name="T86" fmla="*/ 2769 w 5146"/>
                <a:gd name="T87" fmla="*/ 4249 h 4320"/>
                <a:gd name="T88" fmla="*/ 2843 w 5146"/>
                <a:gd name="T89" fmla="*/ 4288 h 4320"/>
                <a:gd name="T90" fmla="*/ 2923 w 5146"/>
                <a:gd name="T91" fmla="*/ 4312 h 4320"/>
                <a:gd name="T92" fmla="*/ 3005 w 5146"/>
                <a:gd name="T93" fmla="*/ 4320 h 4320"/>
                <a:gd name="T94" fmla="*/ 3086 w 5146"/>
                <a:gd name="T95" fmla="*/ 4312 h 4320"/>
                <a:gd name="T96" fmla="*/ 3165 w 5146"/>
                <a:gd name="T97" fmla="*/ 4288 h 4320"/>
                <a:gd name="T98" fmla="*/ 3240 w 5146"/>
                <a:gd name="T99" fmla="*/ 4249 h 4320"/>
                <a:gd name="T100" fmla="*/ 3308 w 5146"/>
                <a:gd name="T101" fmla="*/ 4193 h 4320"/>
                <a:gd name="T102" fmla="*/ 5046 w 5146"/>
                <a:gd name="T103" fmla="*/ 2431 h 4320"/>
                <a:gd name="T104" fmla="*/ 5097 w 5146"/>
                <a:gd name="T105" fmla="*/ 2357 h 4320"/>
                <a:gd name="T106" fmla="*/ 5129 w 5146"/>
                <a:gd name="T107" fmla="*/ 2279 h 4320"/>
                <a:gd name="T108" fmla="*/ 5144 w 5146"/>
                <a:gd name="T109" fmla="*/ 2196 h 4320"/>
                <a:gd name="T110" fmla="*/ 5143 w 5146"/>
                <a:gd name="T111" fmla="*/ 2114 h 4320"/>
                <a:gd name="T112" fmla="*/ 5124 w 5146"/>
                <a:gd name="T113" fmla="*/ 2033 h 4320"/>
                <a:gd name="T114" fmla="*/ 5087 w 5146"/>
                <a:gd name="T115" fmla="*/ 1952 h 4320"/>
                <a:gd name="T116" fmla="*/ 5033 w 5146"/>
                <a:gd name="T117" fmla="*/ 187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46" h="4320">
                  <a:moveTo>
                    <a:pt x="5000" y="1841"/>
                  </a:moveTo>
                  <a:lnTo>
                    <a:pt x="3305" y="127"/>
                  </a:lnTo>
                  <a:lnTo>
                    <a:pt x="3305" y="127"/>
                  </a:lnTo>
                  <a:lnTo>
                    <a:pt x="3289" y="111"/>
                  </a:lnTo>
                  <a:lnTo>
                    <a:pt x="3273" y="97"/>
                  </a:lnTo>
                  <a:lnTo>
                    <a:pt x="3256" y="84"/>
                  </a:lnTo>
                  <a:lnTo>
                    <a:pt x="3238" y="71"/>
                  </a:lnTo>
                  <a:lnTo>
                    <a:pt x="3219" y="60"/>
                  </a:lnTo>
                  <a:lnTo>
                    <a:pt x="3202" y="49"/>
                  </a:lnTo>
                  <a:lnTo>
                    <a:pt x="3183" y="41"/>
                  </a:lnTo>
                  <a:lnTo>
                    <a:pt x="3164" y="32"/>
                  </a:lnTo>
                  <a:lnTo>
                    <a:pt x="3143" y="25"/>
                  </a:lnTo>
                  <a:lnTo>
                    <a:pt x="3124" y="19"/>
                  </a:lnTo>
                  <a:lnTo>
                    <a:pt x="3103" y="13"/>
                  </a:lnTo>
                  <a:lnTo>
                    <a:pt x="3083" y="8"/>
                  </a:lnTo>
                  <a:lnTo>
                    <a:pt x="3064" y="5"/>
                  </a:lnTo>
                  <a:lnTo>
                    <a:pt x="3043" y="3"/>
                  </a:lnTo>
                  <a:lnTo>
                    <a:pt x="3023" y="2"/>
                  </a:lnTo>
                  <a:lnTo>
                    <a:pt x="3002" y="0"/>
                  </a:lnTo>
                  <a:lnTo>
                    <a:pt x="2981" y="2"/>
                  </a:lnTo>
                  <a:lnTo>
                    <a:pt x="2961" y="3"/>
                  </a:lnTo>
                  <a:lnTo>
                    <a:pt x="2940" y="5"/>
                  </a:lnTo>
                  <a:lnTo>
                    <a:pt x="2920" y="8"/>
                  </a:lnTo>
                  <a:lnTo>
                    <a:pt x="2899" y="13"/>
                  </a:lnTo>
                  <a:lnTo>
                    <a:pt x="2880" y="19"/>
                  </a:lnTo>
                  <a:lnTo>
                    <a:pt x="2859" y="25"/>
                  </a:lnTo>
                  <a:lnTo>
                    <a:pt x="2840" y="32"/>
                  </a:lnTo>
                  <a:lnTo>
                    <a:pt x="2821" y="41"/>
                  </a:lnTo>
                  <a:lnTo>
                    <a:pt x="2802" y="49"/>
                  </a:lnTo>
                  <a:lnTo>
                    <a:pt x="2783" y="60"/>
                  </a:lnTo>
                  <a:lnTo>
                    <a:pt x="2766" y="71"/>
                  </a:lnTo>
                  <a:lnTo>
                    <a:pt x="2748" y="84"/>
                  </a:lnTo>
                  <a:lnTo>
                    <a:pt x="2731" y="97"/>
                  </a:lnTo>
                  <a:lnTo>
                    <a:pt x="2715" y="111"/>
                  </a:lnTo>
                  <a:lnTo>
                    <a:pt x="2697" y="127"/>
                  </a:lnTo>
                  <a:lnTo>
                    <a:pt x="2697" y="127"/>
                  </a:lnTo>
                  <a:lnTo>
                    <a:pt x="2683" y="143"/>
                  </a:lnTo>
                  <a:lnTo>
                    <a:pt x="2669" y="160"/>
                  </a:lnTo>
                  <a:lnTo>
                    <a:pt x="2655" y="178"/>
                  </a:lnTo>
                  <a:lnTo>
                    <a:pt x="2644" y="195"/>
                  </a:lnTo>
                  <a:lnTo>
                    <a:pt x="2632" y="213"/>
                  </a:lnTo>
                  <a:lnTo>
                    <a:pt x="2621" y="232"/>
                  </a:lnTo>
                  <a:lnTo>
                    <a:pt x="2612" y="251"/>
                  </a:lnTo>
                  <a:lnTo>
                    <a:pt x="2604" y="270"/>
                  </a:lnTo>
                  <a:lnTo>
                    <a:pt x="2596" y="290"/>
                  </a:lnTo>
                  <a:lnTo>
                    <a:pt x="2590" y="309"/>
                  </a:lnTo>
                  <a:lnTo>
                    <a:pt x="2585" y="330"/>
                  </a:lnTo>
                  <a:lnTo>
                    <a:pt x="2580" y="350"/>
                  </a:lnTo>
                  <a:lnTo>
                    <a:pt x="2577" y="371"/>
                  </a:lnTo>
                  <a:lnTo>
                    <a:pt x="2574" y="392"/>
                  </a:lnTo>
                  <a:lnTo>
                    <a:pt x="2572" y="412"/>
                  </a:lnTo>
                  <a:lnTo>
                    <a:pt x="2572" y="433"/>
                  </a:lnTo>
                  <a:lnTo>
                    <a:pt x="2572" y="454"/>
                  </a:lnTo>
                  <a:lnTo>
                    <a:pt x="2574" y="474"/>
                  </a:lnTo>
                  <a:lnTo>
                    <a:pt x="2577" y="495"/>
                  </a:lnTo>
                  <a:lnTo>
                    <a:pt x="2580" y="515"/>
                  </a:lnTo>
                  <a:lnTo>
                    <a:pt x="2585" y="536"/>
                  </a:lnTo>
                  <a:lnTo>
                    <a:pt x="2590" y="555"/>
                  </a:lnTo>
                  <a:lnTo>
                    <a:pt x="2596" y="576"/>
                  </a:lnTo>
                  <a:lnTo>
                    <a:pt x="2604" y="595"/>
                  </a:lnTo>
                  <a:lnTo>
                    <a:pt x="2612" y="614"/>
                  </a:lnTo>
                  <a:lnTo>
                    <a:pt x="2621" y="633"/>
                  </a:lnTo>
                  <a:lnTo>
                    <a:pt x="2632" y="652"/>
                  </a:lnTo>
                  <a:lnTo>
                    <a:pt x="2644" y="671"/>
                  </a:lnTo>
                  <a:lnTo>
                    <a:pt x="2656" y="688"/>
                  </a:lnTo>
                  <a:lnTo>
                    <a:pt x="2669" y="706"/>
                  </a:lnTo>
                  <a:lnTo>
                    <a:pt x="2683" y="722"/>
                  </a:lnTo>
                  <a:lnTo>
                    <a:pt x="2699" y="737"/>
                  </a:lnTo>
                  <a:lnTo>
                    <a:pt x="3658" y="1738"/>
                  </a:lnTo>
                  <a:lnTo>
                    <a:pt x="406" y="1738"/>
                  </a:lnTo>
                  <a:lnTo>
                    <a:pt x="406" y="1738"/>
                  </a:lnTo>
                  <a:lnTo>
                    <a:pt x="384" y="1738"/>
                  </a:lnTo>
                  <a:lnTo>
                    <a:pt x="363" y="1740"/>
                  </a:lnTo>
                  <a:lnTo>
                    <a:pt x="341" y="1741"/>
                  </a:lnTo>
                  <a:lnTo>
                    <a:pt x="320" y="1746"/>
                  </a:lnTo>
                  <a:lnTo>
                    <a:pt x="300" y="1749"/>
                  </a:lnTo>
                  <a:lnTo>
                    <a:pt x="281" y="1756"/>
                  </a:lnTo>
                  <a:lnTo>
                    <a:pt x="262" y="1762"/>
                  </a:lnTo>
                  <a:lnTo>
                    <a:pt x="243" y="1768"/>
                  </a:lnTo>
                  <a:lnTo>
                    <a:pt x="224" y="1776"/>
                  </a:lnTo>
                  <a:lnTo>
                    <a:pt x="206" y="1786"/>
                  </a:lnTo>
                  <a:lnTo>
                    <a:pt x="190" y="1795"/>
                  </a:lnTo>
                  <a:lnTo>
                    <a:pt x="173" y="1805"/>
                  </a:lnTo>
                  <a:lnTo>
                    <a:pt x="157" y="1816"/>
                  </a:lnTo>
                  <a:lnTo>
                    <a:pt x="143" y="1829"/>
                  </a:lnTo>
                  <a:lnTo>
                    <a:pt x="128" y="1841"/>
                  </a:lnTo>
                  <a:lnTo>
                    <a:pt x="114" y="1854"/>
                  </a:lnTo>
                  <a:lnTo>
                    <a:pt x="101" y="1868"/>
                  </a:lnTo>
                  <a:lnTo>
                    <a:pt x="89" y="1884"/>
                  </a:lnTo>
                  <a:lnTo>
                    <a:pt x="76" y="1898"/>
                  </a:lnTo>
                  <a:lnTo>
                    <a:pt x="65" y="1914"/>
                  </a:lnTo>
                  <a:lnTo>
                    <a:pt x="56" y="1932"/>
                  </a:lnTo>
                  <a:lnTo>
                    <a:pt x="46" y="1949"/>
                  </a:lnTo>
                  <a:lnTo>
                    <a:pt x="38" y="1967"/>
                  </a:lnTo>
                  <a:lnTo>
                    <a:pt x="30" y="1986"/>
                  </a:lnTo>
                  <a:lnTo>
                    <a:pt x="22" y="2005"/>
                  </a:lnTo>
                  <a:lnTo>
                    <a:pt x="17" y="2024"/>
                  </a:lnTo>
                  <a:lnTo>
                    <a:pt x="11" y="2044"/>
                  </a:lnTo>
                  <a:lnTo>
                    <a:pt x="8" y="2065"/>
                  </a:lnTo>
                  <a:lnTo>
                    <a:pt x="5" y="2085"/>
                  </a:lnTo>
                  <a:lnTo>
                    <a:pt x="2" y="2106"/>
                  </a:lnTo>
                  <a:lnTo>
                    <a:pt x="0" y="2128"/>
                  </a:lnTo>
                  <a:lnTo>
                    <a:pt x="0" y="2150"/>
                  </a:lnTo>
                  <a:lnTo>
                    <a:pt x="0" y="2150"/>
                  </a:lnTo>
                  <a:lnTo>
                    <a:pt x="0" y="2173"/>
                  </a:lnTo>
                  <a:lnTo>
                    <a:pt x="2" y="2195"/>
                  </a:lnTo>
                  <a:lnTo>
                    <a:pt x="5" y="2217"/>
                  </a:lnTo>
                  <a:lnTo>
                    <a:pt x="8" y="2238"/>
                  </a:lnTo>
                  <a:lnTo>
                    <a:pt x="13" y="2258"/>
                  </a:lnTo>
                  <a:lnTo>
                    <a:pt x="19" y="2279"/>
                  </a:lnTo>
                  <a:lnTo>
                    <a:pt x="25" y="2300"/>
                  </a:lnTo>
                  <a:lnTo>
                    <a:pt x="33" y="2319"/>
                  </a:lnTo>
                  <a:lnTo>
                    <a:pt x="41" y="2339"/>
                  </a:lnTo>
                  <a:lnTo>
                    <a:pt x="51" y="2357"/>
                  </a:lnTo>
                  <a:lnTo>
                    <a:pt x="62" y="2376"/>
                  </a:lnTo>
                  <a:lnTo>
                    <a:pt x="73" y="2393"/>
                  </a:lnTo>
                  <a:lnTo>
                    <a:pt x="84" y="2411"/>
                  </a:lnTo>
                  <a:lnTo>
                    <a:pt x="97" y="2426"/>
                  </a:lnTo>
                  <a:lnTo>
                    <a:pt x="109" y="2442"/>
                  </a:lnTo>
                  <a:lnTo>
                    <a:pt x="124" y="2458"/>
                  </a:lnTo>
                  <a:lnTo>
                    <a:pt x="140" y="2472"/>
                  </a:lnTo>
                  <a:lnTo>
                    <a:pt x="154" y="2485"/>
                  </a:lnTo>
                  <a:lnTo>
                    <a:pt x="171" y="2499"/>
                  </a:lnTo>
                  <a:lnTo>
                    <a:pt x="187" y="2510"/>
                  </a:lnTo>
                  <a:lnTo>
                    <a:pt x="205" y="2522"/>
                  </a:lnTo>
                  <a:lnTo>
                    <a:pt x="222" y="2533"/>
                  </a:lnTo>
                  <a:lnTo>
                    <a:pt x="241" y="2542"/>
                  </a:lnTo>
                  <a:lnTo>
                    <a:pt x="260" y="2552"/>
                  </a:lnTo>
                  <a:lnTo>
                    <a:pt x="279" y="2560"/>
                  </a:lnTo>
                  <a:lnTo>
                    <a:pt x="300" y="2566"/>
                  </a:lnTo>
                  <a:lnTo>
                    <a:pt x="319" y="2572"/>
                  </a:lnTo>
                  <a:lnTo>
                    <a:pt x="339" y="2577"/>
                  </a:lnTo>
                  <a:lnTo>
                    <a:pt x="362" y="2580"/>
                  </a:lnTo>
                  <a:lnTo>
                    <a:pt x="382" y="2583"/>
                  </a:lnTo>
                  <a:lnTo>
                    <a:pt x="404" y="2585"/>
                  </a:lnTo>
                  <a:lnTo>
                    <a:pt x="427" y="2587"/>
                  </a:lnTo>
                  <a:lnTo>
                    <a:pt x="3692" y="2587"/>
                  </a:lnTo>
                  <a:lnTo>
                    <a:pt x="2701" y="3583"/>
                  </a:lnTo>
                  <a:lnTo>
                    <a:pt x="2701" y="3583"/>
                  </a:lnTo>
                  <a:lnTo>
                    <a:pt x="2686" y="3598"/>
                  </a:lnTo>
                  <a:lnTo>
                    <a:pt x="2672" y="3616"/>
                  </a:lnTo>
                  <a:lnTo>
                    <a:pt x="2658" y="3633"/>
                  </a:lnTo>
                  <a:lnTo>
                    <a:pt x="2647" y="3651"/>
                  </a:lnTo>
                  <a:lnTo>
                    <a:pt x="2634" y="3668"/>
                  </a:lnTo>
                  <a:lnTo>
                    <a:pt x="2625" y="3687"/>
                  </a:lnTo>
                  <a:lnTo>
                    <a:pt x="2615" y="3706"/>
                  </a:lnTo>
                  <a:lnTo>
                    <a:pt x="2607" y="3725"/>
                  </a:lnTo>
                  <a:lnTo>
                    <a:pt x="2599" y="3746"/>
                  </a:lnTo>
                  <a:lnTo>
                    <a:pt x="2593" y="3765"/>
                  </a:lnTo>
                  <a:lnTo>
                    <a:pt x="2588" y="3786"/>
                  </a:lnTo>
                  <a:lnTo>
                    <a:pt x="2583" y="3806"/>
                  </a:lnTo>
                  <a:lnTo>
                    <a:pt x="2580" y="3827"/>
                  </a:lnTo>
                  <a:lnTo>
                    <a:pt x="2577" y="3847"/>
                  </a:lnTo>
                  <a:lnTo>
                    <a:pt x="2575" y="3868"/>
                  </a:lnTo>
                  <a:lnTo>
                    <a:pt x="2575" y="3889"/>
                  </a:lnTo>
                  <a:lnTo>
                    <a:pt x="2575" y="3909"/>
                  </a:lnTo>
                  <a:lnTo>
                    <a:pt x="2577" y="3930"/>
                  </a:lnTo>
                  <a:lnTo>
                    <a:pt x="2580" y="3950"/>
                  </a:lnTo>
                  <a:lnTo>
                    <a:pt x="2583" y="3971"/>
                  </a:lnTo>
                  <a:lnTo>
                    <a:pt x="2588" y="3992"/>
                  </a:lnTo>
                  <a:lnTo>
                    <a:pt x="2593" y="4011"/>
                  </a:lnTo>
                  <a:lnTo>
                    <a:pt x="2599" y="4031"/>
                  </a:lnTo>
                  <a:lnTo>
                    <a:pt x="2607" y="4050"/>
                  </a:lnTo>
                  <a:lnTo>
                    <a:pt x="2615" y="4069"/>
                  </a:lnTo>
                  <a:lnTo>
                    <a:pt x="2625" y="4088"/>
                  </a:lnTo>
                  <a:lnTo>
                    <a:pt x="2634" y="4107"/>
                  </a:lnTo>
                  <a:lnTo>
                    <a:pt x="2647" y="4127"/>
                  </a:lnTo>
                  <a:lnTo>
                    <a:pt x="2658" y="4144"/>
                  </a:lnTo>
                  <a:lnTo>
                    <a:pt x="2672" y="4161"/>
                  </a:lnTo>
                  <a:lnTo>
                    <a:pt x="2686" y="4177"/>
                  </a:lnTo>
                  <a:lnTo>
                    <a:pt x="2701" y="4193"/>
                  </a:lnTo>
                  <a:lnTo>
                    <a:pt x="2701" y="4193"/>
                  </a:lnTo>
                  <a:lnTo>
                    <a:pt x="2717" y="4209"/>
                  </a:lnTo>
                  <a:lnTo>
                    <a:pt x="2734" y="4223"/>
                  </a:lnTo>
                  <a:lnTo>
                    <a:pt x="2751" y="4236"/>
                  </a:lnTo>
                  <a:lnTo>
                    <a:pt x="2769" y="4249"/>
                  </a:lnTo>
                  <a:lnTo>
                    <a:pt x="2786" y="4260"/>
                  </a:lnTo>
                  <a:lnTo>
                    <a:pt x="2805" y="4271"/>
                  </a:lnTo>
                  <a:lnTo>
                    <a:pt x="2824" y="4280"/>
                  </a:lnTo>
                  <a:lnTo>
                    <a:pt x="2843" y="4288"/>
                  </a:lnTo>
                  <a:lnTo>
                    <a:pt x="2862" y="4296"/>
                  </a:lnTo>
                  <a:lnTo>
                    <a:pt x="2883" y="4303"/>
                  </a:lnTo>
                  <a:lnTo>
                    <a:pt x="2902" y="4307"/>
                  </a:lnTo>
                  <a:lnTo>
                    <a:pt x="2923" y="4312"/>
                  </a:lnTo>
                  <a:lnTo>
                    <a:pt x="2943" y="4315"/>
                  </a:lnTo>
                  <a:lnTo>
                    <a:pt x="2964" y="4318"/>
                  </a:lnTo>
                  <a:lnTo>
                    <a:pt x="2985" y="4320"/>
                  </a:lnTo>
                  <a:lnTo>
                    <a:pt x="3005" y="4320"/>
                  </a:lnTo>
                  <a:lnTo>
                    <a:pt x="3024" y="4320"/>
                  </a:lnTo>
                  <a:lnTo>
                    <a:pt x="3045" y="4318"/>
                  </a:lnTo>
                  <a:lnTo>
                    <a:pt x="3065" y="4315"/>
                  </a:lnTo>
                  <a:lnTo>
                    <a:pt x="3086" y="4312"/>
                  </a:lnTo>
                  <a:lnTo>
                    <a:pt x="3107" y="4307"/>
                  </a:lnTo>
                  <a:lnTo>
                    <a:pt x="3126" y="4303"/>
                  </a:lnTo>
                  <a:lnTo>
                    <a:pt x="3146" y="4296"/>
                  </a:lnTo>
                  <a:lnTo>
                    <a:pt x="3165" y="4288"/>
                  </a:lnTo>
                  <a:lnTo>
                    <a:pt x="3184" y="4280"/>
                  </a:lnTo>
                  <a:lnTo>
                    <a:pt x="3203" y="4271"/>
                  </a:lnTo>
                  <a:lnTo>
                    <a:pt x="3222" y="4260"/>
                  </a:lnTo>
                  <a:lnTo>
                    <a:pt x="3240" y="4249"/>
                  </a:lnTo>
                  <a:lnTo>
                    <a:pt x="3257" y="4236"/>
                  </a:lnTo>
                  <a:lnTo>
                    <a:pt x="3275" y="4223"/>
                  </a:lnTo>
                  <a:lnTo>
                    <a:pt x="3292" y="4209"/>
                  </a:lnTo>
                  <a:lnTo>
                    <a:pt x="3308" y="4193"/>
                  </a:lnTo>
                  <a:lnTo>
                    <a:pt x="5014" y="2464"/>
                  </a:lnTo>
                  <a:lnTo>
                    <a:pt x="5014" y="2464"/>
                  </a:lnTo>
                  <a:lnTo>
                    <a:pt x="5030" y="2449"/>
                  </a:lnTo>
                  <a:lnTo>
                    <a:pt x="5046" y="2431"/>
                  </a:lnTo>
                  <a:lnTo>
                    <a:pt x="5060" y="2412"/>
                  </a:lnTo>
                  <a:lnTo>
                    <a:pt x="5073" y="2395"/>
                  </a:lnTo>
                  <a:lnTo>
                    <a:pt x="5086" y="2376"/>
                  </a:lnTo>
                  <a:lnTo>
                    <a:pt x="5097" y="2357"/>
                  </a:lnTo>
                  <a:lnTo>
                    <a:pt x="5106" y="2338"/>
                  </a:lnTo>
                  <a:lnTo>
                    <a:pt x="5114" y="2319"/>
                  </a:lnTo>
                  <a:lnTo>
                    <a:pt x="5122" y="2298"/>
                  </a:lnTo>
                  <a:lnTo>
                    <a:pt x="5129" y="2279"/>
                  </a:lnTo>
                  <a:lnTo>
                    <a:pt x="5135" y="2258"/>
                  </a:lnTo>
                  <a:lnTo>
                    <a:pt x="5138" y="2238"/>
                  </a:lnTo>
                  <a:lnTo>
                    <a:pt x="5143" y="2217"/>
                  </a:lnTo>
                  <a:lnTo>
                    <a:pt x="5144" y="2196"/>
                  </a:lnTo>
                  <a:lnTo>
                    <a:pt x="5146" y="2176"/>
                  </a:lnTo>
                  <a:lnTo>
                    <a:pt x="5146" y="2155"/>
                  </a:lnTo>
                  <a:lnTo>
                    <a:pt x="5144" y="2135"/>
                  </a:lnTo>
                  <a:lnTo>
                    <a:pt x="5143" y="2114"/>
                  </a:lnTo>
                  <a:lnTo>
                    <a:pt x="5140" y="2093"/>
                  </a:lnTo>
                  <a:lnTo>
                    <a:pt x="5135" y="2073"/>
                  </a:lnTo>
                  <a:lnTo>
                    <a:pt x="5130" y="2052"/>
                  </a:lnTo>
                  <a:lnTo>
                    <a:pt x="5124" y="2033"/>
                  </a:lnTo>
                  <a:lnTo>
                    <a:pt x="5116" y="2013"/>
                  </a:lnTo>
                  <a:lnTo>
                    <a:pt x="5108" y="1992"/>
                  </a:lnTo>
                  <a:lnTo>
                    <a:pt x="5098" y="1973"/>
                  </a:lnTo>
                  <a:lnTo>
                    <a:pt x="5087" y="1952"/>
                  </a:lnTo>
                  <a:lnTo>
                    <a:pt x="5075" y="1933"/>
                  </a:lnTo>
                  <a:lnTo>
                    <a:pt x="5062" y="1914"/>
                  </a:lnTo>
                  <a:lnTo>
                    <a:pt x="5048" y="1895"/>
                  </a:lnTo>
                  <a:lnTo>
                    <a:pt x="5033" y="1876"/>
                  </a:lnTo>
                  <a:lnTo>
                    <a:pt x="5018" y="1859"/>
                  </a:lnTo>
                  <a:lnTo>
                    <a:pt x="5000" y="1841"/>
                  </a:lnTo>
                  <a:close/>
                </a:path>
              </a:pathLst>
            </a:custGeom>
            <a:noFill/>
            <a:ln>
              <a:noFill/>
            </a:ln>
          </p:spPr>
          <p:txBody>
            <a:bodyPr vert="horz" wrap="square" lIns="68562" tIns="34281" rIns="68562" bIns="34281" numCol="1" anchor="t" anchorCtr="0" compatLnSpc="1">
              <a:prstTxWarp prst="textNoShape">
                <a:avLst/>
              </a:prstTxWarp>
            </a:bodyPr>
            <a:lstStyle/>
            <a:p>
              <a:pPr defTabSz="685571" fontAlgn="auto">
                <a:spcBef>
                  <a:spcPts val="0"/>
                </a:spcBef>
                <a:spcAft>
                  <a:spcPts val="0"/>
                </a:spcAft>
              </a:pPr>
              <a:endParaRPr lang="en-US" sz="1275" kern="0">
                <a:solidFill>
                  <a:srgbClr val="FFFFFF"/>
                </a:solidFill>
                <a:latin typeface="Arial"/>
                <a:cs typeface="+mn-cs"/>
              </a:endParaRPr>
            </a:p>
          </p:txBody>
        </p:sp>
      </p:grpSp>
      <p:sp>
        <p:nvSpPr>
          <p:cNvPr id="963" name="Rectangle 962"/>
          <p:cNvSpPr/>
          <p:nvPr/>
        </p:nvSpPr>
        <p:spPr>
          <a:xfrm>
            <a:off x="8840163" y="2637838"/>
            <a:ext cx="303839" cy="190991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800" fontAlgn="auto">
              <a:spcBef>
                <a:spcPts val="0"/>
              </a:spcBef>
              <a:spcAft>
                <a:spcPts val="0"/>
              </a:spcAft>
            </a:pPr>
            <a:endParaRPr lang="en-IN" dirty="0" smtClean="0">
              <a:solidFill>
                <a:srgbClr val="FFFFFF"/>
              </a:solidFill>
            </a:endParaRPr>
          </a:p>
        </p:txBody>
      </p:sp>
      <p:sp>
        <p:nvSpPr>
          <p:cNvPr id="381" name="Freeform 380"/>
          <p:cNvSpPr>
            <a:spLocks noEditPoints="1"/>
          </p:cNvSpPr>
          <p:nvPr/>
        </p:nvSpPr>
        <p:spPr bwMode="auto">
          <a:xfrm>
            <a:off x="8588760" y="1656496"/>
            <a:ext cx="127175" cy="110810"/>
          </a:xfrm>
          <a:custGeom>
            <a:avLst/>
            <a:gdLst>
              <a:gd name="T0" fmla="*/ 2707 w 4958"/>
              <a:gd name="T1" fmla="*/ 2593 h 4320"/>
              <a:gd name="T2" fmla="*/ 2672 w 4958"/>
              <a:gd name="T3" fmla="*/ 2675 h 4320"/>
              <a:gd name="T4" fmla="*/ 2609 w 4958"/>
              <a:gd name="T5" fmla="*/ 2738 h 4320"/>
              <a:gd name="T6" fmla="*/ 2526 w 4958"/>
              <a:gd name="T7" fmla="*/ 2773 h 4320"/>
              <a:gd name="T8" fmla="*/ 2455 w 4958"/>
              <a:gd name="T9" fmla="*/ 2776 h 4320"/>
              <a:gd name="T10" fmla="*/ 2368 w 4958"/>
              <a:gd name="T11" fmla="*/ 2749 h 4320"/>
              <a:gd name="T12" fmla="*/ 2299 w 4958"/>
              <a:gd name="T13" fmla="*/ 2692 h 4320"/>
              <a:gd name="T14" fmla="*/ 2256 w 4958"/>
              <a:gd name="T15" fmla="*/ 2615 h 4320"/>
              <a:gd name="T16" fmla="*/ 2247 w 4958"/>
              <a:gd name="T17" fmla="*/ 1620 h 4320"/>
              <a:gd name="T18" fmla="*/ 2256 w 4958"/>
              <a:gd name="T19" fmla="*/ 1552 h 4320"/>
              <a:gd name="T20" fmla="*/ 2299 w 4958"/>
              <a:gd name="T21" fmla="*/ 1473 h 4320"/>
              <a:gd name="T22" fmla="*/ 2368 w 4958"/>
              <a:gd name="T23" fmla="*/ 1417 h 4320"/>
              <a:gd name="T24" fmla="*/ 2455 w 4958"/>
              <a:gd name="T25" fmla="*/ 1390 h 4320"/>
              <a:gd name="T26" fmla="*/ 2526 w 4958"/>
              <a:gd name="T27" fmla="*/ 1394 h 4320"/>
              <a:gd name="T28" fmla="*/ 2609 w 4958"/>
              <a:gd name="T29" fmla="*/ 1428 h 4320"/>
              <a:gd name="T30" fmla="*/ 2672 w 4958"/>
              <a:gd name="T31" fmla="*/ 1492 h 4320"/>
              <a:gd name="T32" fmla="*/ 2707 w 4958"/>
              <a:gd name="T33" fmla="*/ 1574 h 4320"/>
              <a:gd name="T34" fmla="*/ 2479 w 4958"/>
              <a:gd name="T35" fmla="*/ 3780 h 4320"/>
              <a:gd name="T36" fmla="*/ 2387 w 4958"/>
              <a:gd name="T37" fmla="*/ 3767 h 4320"/>
              <a:gd name="T38" fmla="*/ 2282 w 4958"/>
              <a:gd name="T39" fmla="*/ 3710 h 4320"/>
              <a:gd name="T40" fmla="*/ 2206 w 4958"/>
              <a:gd name="T41" fmla="*/ 3618 h 4320"/>
              <a:gd name="T42" fmla="*/ 2171 w 4958"/>
              <a:gd name="T43" fmla="*/ 3503 h 4320"/>
              <a:gd name="T44" fmla="*/ 2176 w 4958"/>
              <a:gd name="T45" fmla="*/ 3410 h 4320"/>
              <a:gd name="T46" fmla="*/ 2221 w 4958"/>
              <a:gd name="T47" fmla="*/ 3299 h 4320"/>
              <a:gd name="T48" fmla="*/ 2305 w 4958"/>
              <a:gd name="T49" fmla="*/ 3216 h 4320"/>
              <a:gd name="T50" fmla="*/ 2416 w 4958"/>
              <a:gd name="T51" fmla="*/ 3170 h 4320"/>
              <a:gd name="T52" fmla="*/ 2511 w 4958"/>
              <a:gd name="T53" fmla="*/ 3165 h 4320"/>
              <a:gd name="T54" fmla="*/ 2626 w 4958"/>
              <a:gd name="T55" fmla="*/ 3200 h 4320"/>
              <a:gd name="T56" fmla="*/ 2718 w 4958"/>
              <a:gd name="T57" fmla="*/ 3276 h 4320"/>
              <a:gd name="T58" fmla="*/ 2774 w 4958"/>
              <a:gd name="T59" fmla="*/ 3380 h 4320"/>
              <a:gd name="T60" fmla="*/ 2789 w 4958"/>
              <a:gd name="T61" fmla="*/ 3471 h 4320"/>
              <a:gd name="T62" fmla="*/ 2765 w 4958"/>
              <a:gd name="T63" fmla="*/ 3592 h 4320"/>
              <a:gd name="T64" fmla="*/ 2699 w 4958"/>
              <a:gd name="T65" fmla="*/ 3690 h 4320"/>
              <a:gd name="T66" fmla="*/ 2599 w 4958"/>
              <a:gd name="T67" fmla="*/ 3756 h 4320"/>
              <a:gd name="T68" fmla="*/ 2479 w 4958"/>
              <a:gd name="T69" fmla="*/ 3780 h 4320"/>
              <a:gd name="T70" fmla="*/ 4901 w 4958"/>
              <a:gd name="T71" fmla="*/ 3776 h 4320"/>
              <a:gd name="T72" fmla="*/ 2786 w 4958"/>
              <a:gd name="T73" fmla="*/ 180 h 4320"/>
              <a:gd name="T74" fmla="*/ 2730 w 4958"/>
              <a:gd name="T75" fmla="*/ 106 h 4320"/>
              <a:gd name="T76" fmla="*/ 2659 w 4958"/>
              <a:gd name="T77" fmla="*/ 51 h 4320"/>
              <a:gd name="T78" fmla="*/ 2574 w 4958"/>
              <a:gd name="T79" fmla="*/ 13 h 4320"/>
              <a:gd name="T80" fmla="*/ 2479 w 4958"/>
              <a:gd name="T81" fmla="*/ 0 h 4320"/>
              <a:gd name="T82" fmla="*/ 2398 w 4958"/>
              <a:gd name="T83" fmla="*/ 9 h 4320"/>
              <a:gd name="T84" fmla="*/ 2300 w 4958"/>
              <a:gd name="T85" fmla="*/ 47 h 4320"/>
              <a:gd name="T86" fmla="*/ 2221 w 4958"/>
              <a:gd name="T87" fmla="*/ 112 h 4320"/>
              <a:gd name="T88" fmla="*/ 2161 w 4958"/>
              <a:gd name="T89" fmla="*/ 196 h 4320"/>
              <a:gd name="T90" fmla="*/ 58 w 4958"/>
              <a:gd name="T91" fmla="*/ 3775 h 4320"/>
              <a:gd name="T92" fmla="*/ 11 w 4958"/>
              <a:gd name="T93" fmla="*/ 3879 h 4320"/>
              <a:gd name="T94" fmla="*/ 0 w 4958"/>
              <a:gd name="T95" fmla="*/ 3968 h 4320"/>
              <a:gd name="T96" fmla="*/ 27 w 4958"/>
              <a:gd name="T97" fmla="*/ 4105 h 4320"/>
              <a:gd name="T98" fmla="*/ 103 w 4958"/>
              <a:gd name="T99" fmla="*/ 4217 h 4320"/>
              <a:gd name="T100" fmla="*/ 216 w 4958"/>
              <a:gd name="T101" fmla="*/ 4293 h 4320"/>
              <a:gd name="T102" fmla="*/ 354 w 4958"/>
              <a:gd name="T103" fmla="*/ 4320 h 4320"/>
              <a:gd name="T104" fmla="*/ 4675 w 4958"/>
              <a:gd name="T105" fmla="*/ 4314 h 4320"/>
              <a:gd name="T106" fmla="*/ 4802 w 4958"/>
              <a:gd name="T107" fmla="*/ 4260 h 4320"/>
              <a:gd name="T108" fmla="*/ 4898 w 4958"/>
              <a:gd name="T109" fmla="*/ 4165 h 4320"/>
              <a:gd name="T110" fmla="*/ 4952 w 4958"/>
              <a:gd name="T111" fmla="*/ 4039 h 4320"/>
              <a:gd name="T112" fmla="*/ 4958 w 4958"/>
              <a:gd name="T113" fmla="*/ 3946 h 4320"/>
              <a:gd name="T114" fmla="*/ 4941 w 4958"/>
              <a:gd name="T115" fmla="*/ 386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8" h="4320">
                <a:moveTo>
                  <a:pt x="2711" y="2546"/>
                </a:moveTo>
                <a:lnTo>
                  <a:pt x="2711" y="2546"/>
                </a:lnTo>
                <a:lnTo>
                  <a:pt x="2710" y="2569"/>
                </a:lnTo>
                <a:lnTo>
                  <a:pt x="2707" y="2593"/>
                </a:lnTo>
                <a:lnTo>
                  <a:pt x="2700" y="2615"/>
                </a:lnTo>
                <a:lnTo>
                  <a:pt x="2692" y="2636"/>
                </a:lnTo>
                <a:lnTo>
                  <a:pt x="2683" y="2656"/>
                </a:lnTo>
                <a:lnTo>
                  <a:pt x="2672" y="2675"/>
                </a:lnTo>
                <a:lnTo>
                  <a:pt x="2658" y="2692"/>
                </a:lnTo>
                <a:lnTo>
                  <a:pt x="2643" y="2710"/>
                </a:lnTo>
                <a:lnTo>
                  <a:pt x="2626" y="2724"/>
                </a:lnTo>
                <a:lnTo>
                  <a:pt x="2609" y="2738"/>
                </a:lnTo>
                <a:lnTo>
                  <a:pt x="2590" y="2749"/>
                </a:lnTo>
                <a:lnTo>
                  <a:pt x="2569" y="2759"/>
                </a:lnTo>
                <a:lnTo>
                  <a:pt x="2549" y="2767"/>
                </a:lnTo>
                <a:lnTo>
                  <a:pt x="2526" y="2773"/>
                </a:lnTo>
                <a:lnTo>
                  <a:pt x="2503" y="2776"/>
                </a:lnTo>
                <a:lnTo>
                  <a:pt x="2479" y="2778"/>
                </a:lnTo>
                <a:lnTo>
                  <a:pt x="2479" y="2778"/>
                </a:lnTo>
                <a:lnTo>
                  <a:pt x="2455" y="2776"/>
                </a:lnTo>
                <a:lnTo>
                  <a:pt x="2432" y="2773"/>
                </a:lnTo>
                <a:lnTo>
                  <a:pt x="2409" y="2767"/>
                </a:lnTo>
                <a:lnTo>
                  <a:pt x="2389" y="2759"/>
                </a:lnTo>
                <a:lnTo>
                  <a:pt x="2368" y="2749"/>
                </a:lnTo>
                <a:lnTo>
                  <a:pt x="2349" y="2738"/>
                </a:lnTo>
                <a:lnTo>
                  <a:pt x="2330" y="2724"/>
                </a:lnTo>
                <a:lnTo>
                  <a:pt x="2315" y="2710"/>
                </a:lnTo>
                <a:lnTo>
                  <a:pt x="2299" y="2692"/>
                </a:lnTo>
                <a:lnTo>
                  <a:pt x="2286" y="2675"/>
                </a:lnTo>
                <a:lnTo>
                  <a:pt x="2275" y="2656"/>
                </a:lnTo>
                <a:lnTo>
                  <a:pt x="2264" y="2636"/>
                </a:lnTo>
                <a:lnTo>
                  <a:pt x="2256" y="2615"/>
                </a:lnTo>
                <a:lnTo>
                  <a:pt x="2251" y="2593"/>
                </a:lnTo>
                <a:lnTo>
                  <a:pt x="2248" y="2569"/>
                </a:lnTo>
                <a:lnTo>
                  <a:pt x="2247" y="2546"/>
                </a:lnTo>
                <a:lnTo>
                  <a:pt x="2247" y="1620"/>
                </a:lnTo>
                <a:lnTo>
                  <a:pt x="2247" y="1620"/>
                </a:lnTo>
                <a:lnTo>
                  <a:pt x="2248" y="1596"/>
                </a:lnTo>
                <a:lnTo>
                  <a:pt x="2251" y="1574"/>
                </a:lnTo>
                <a:lnTo>
                  <a:pt x="2256" y="1552"/>
                </a:lnTo>
                <a:lnTo>
                  <a:pt x="2264" y="1530"/>
                </a:lnTo>
                <a:lnTo>
                  <a:pt x="2275" y="1511"/>
                </a:lnTo>
                <a:lnTo>
                  <a:pt x="2286" y="1492"/>
                </a:lnTo>
                <a:lnTo>
                  <a:pt x="2299" y="1473"/>
                </a:lnTo>
                <a:lnTo>
                  <a:pt x="2315" y="1457"/>
                </a:lnTo>
                <a:lnTo>
                  <a:pt x="2330" y="1441"/>
                </a:lnTo>
                <a:lnTo>
                  <a:pt x="2349" y="1428"/>
                </a:lnTo>
                <a:lnTo>
                  <a:pt x="2368" y="1417"/>
                </a:lnTo>
                <a:lnTo>
                  <a:pt x="2389" y="1406"/>
                </a:lnTo>
                <a:lnTo>
                  <a:pt x="2409" y="1400"/>
                </a:lnTo>
                <a:lnTo>
                  <a:pt x="2432" y="1394"/>
                </a:lnTo>
                <a:lnTo>
                  <a:pt x="2455" y="1390"/>
                </a:lnTo>
                <a:lnTo>
                  <a:pt x="2479" y="1389"/>
                </a:lnTo>
                <a:lnTo>
                  <a:pt x="2479" y="1389"/>
                </a:lnTo>
                <a:lnTo>
                  <a:pt x="2503" y="1390"/>
                </a:lnTo>
                <a:lnTo>
                  <a:pt x="2526" y="1394"/>
                </a:lnTo>
                <a:lnTo>
                  <a:pt x="2549" y="1400"/>
                </a:lnTo>
                <a:lnTo>
                  <a:pt x="2569" y="1406"/>
                </a:lnTo>
                <a:lnTo>
                  <a:pt x="2590" y="1417"/>
                </a:lnTo>
                <a:lnTo>
                  <a:pt x="2609" y="1428"/>
                </a:lnTo>
                <a:lnTo>
                  <a:pt x="2626" y="1441"/>
                </a:lnTo>
                <a:lnTo>
                  <a:pt x="2643" y="1457"/>
                </a:lnTo>
                <a:lnTo>
                  <a:pt x="2658" y="1473"/>
                </a:lnTo>
                <a:lnTo>
                  <a:pt x="2672" y="1492"/>
                </a:lnTo>
                <a:lnTo>
                  <a:pt x="2683" y="1511"/>
                </a:lnTo>
                <a:lnTo>
                  <a:pt x="2692" y="1530"/>
                </a:lnTo>
                <a:lnTo>
                  <a:pt x="2700" y="1552"/>
                </a:lnTo>
                <a:lnTo>
                  <a:pt x="2707" y="1574"/>
                </a:lnTo>
                <a:lnTo>
                  <a:pt x="2710" y="1596"/>
                </a:lnTo>
                <a:lnTo>
                  <a:pt x="2711" y="1620"/>
                </a:lnTo>
                <a:lnTo>
                  <a:pt x="2711" y="2546"/>
                </a:lnTo>
                <a:close/>
                <a:moveTo>
                  <a:pt x="2479" y="3780"/>
                </a:moveTo>
                <a:lnTo>
                  <a:pt x="2479" y="3780"/>
                </a:lnTo>
                <a:lnTo>
                  <a:pt x="2447" y="3778"/>
                </a:lnTo>
                <a:lnTo>
                  <a:pt x="2416" y="3773"/>
                </a:lnTo>
                <a:lnTo>
                  <a:pt x="2387" y="3767"/>
                </a:lnTo>
                <a:lnTo>
                  <a:pt x="2359" y="3756"/>
                </a:lnTo>
                <a:lnTo>
                  <a:pt x="2330" y="3743"/>
                </a:lnTo>
                <a:lnTo>
                  <a:pt x="2305" y="3727"/>
                </a:lnTo>
                <a:lnTo>
                  <a:pt x="2282" y="3710"/>
                </a:lnTo>
                <a:lnTo>
                  <a:pt x="2259" y="3690"/>
                </a:lnTo>
                <a:lnTo>
                  <a:pt x="2240" y="3667"/>
                </a:lnTo>
                <a:lnTo>
                  <a:pt x="2221" y="3644"/>
                </a:lnTo>
                <a:lnTo>
                  <a:pt x="2206" y="3618"/>
                </a:lnTo>
                <a:lnTo>
                  <a:pt x="2193" y="3592"/>
                </a:lnTo>
                <a:lnTo>
                  <a:pt x="2184" y="3563"/>
                </a:lnTo>
                <a:lnTo>
                  <a:pt x="2176" y="3533"/>
                </a:lnTo>
                <a:lnTo>
                  <a:pt x="2171" y="3503"/>
                </a:lnTo>
                <a:lnTo>
                  <a:pt x="2169" y="3471"/>
                </a:lnTo>
                <a:lnTo>
                  <a:pt x="2169" y="3471"/>
                </a:lnTo>
                <a:lnTo>
                  <a:pt x="2171" y="3440"/>
                </a:lnTo>
                <a:lnTo>
                  <a:pt x="2176" y="3410"/>
                </a:lnTo>
                <a:lnTo>
                  <a:pt x="2184" y="3380"/>
                </a:lnTo>
                <a:lnTo>
                  <a:pt x="2193" y="3351"/>
                </a:lnTo>
                <a:lnTo>
                  <a:pt x="2206" y="3325"/>
                </a:lnTo>
                <a:lnTo>
                  <a:pt x="2221" y="3299"/>
                </a:lnTo>
                <a:lnTo>
                  <a:pt x="2240" y="3276"/>
                </a:lnTo>
                <a:lnTo>
                  <a:pt x="2259" y="3253"/>
                </a:lnTo>
                <a:lnTo>
                  <a:pt x="2282" y="3233"/>
                </a:lnTo>
                <a:lnTo>
                  <a:pt x="2305" y="3216"/>
                </a:lnTo>
                <a:lnTo>
                  <a:pt x="2330" y="3200"/>
                </a:lnTo>
                <a:lnTo>
                  <a:pt x="2359" y="3187"/>
                </a:lnTo>
                <a:lnTo>
                  <a:pt x="2387" y="3178"/>
                </a:lnTo>
                <a:lnTo>
                  <a:pt x="2416" y="3170"/>
                </a:lnTo>
                <a:lnTo>
                  <a:pt x="2447" y="3165"/>
                </a:lnTo>
                <a:lnTo>
                  <a:pt x="2479" y="3163"/>
                </a:lnTo>
                <a:lnTo>
                  <a:pt x="2479" y="3163"/>
                </a:lnTo>
                <a:lnTo>
                  <a:pt x="2511" y="3165"/>
                </a:lnTo>
                <a:lnTo>
                  <a:pt x="2541" y="3170"/>
                </a:lnTo>
                <a:lnTo>
                  <a:pt x="2571" y="3178"/>
                </a:lnTo>
                <a:lnTo>
                  <a:pt x="2599" y="3187"/>
                </a:lnTo>
                <a:lnTo>
                  <a:pt x="2626" y="3200"/>
                </a:lnTo>
                <a:lnTo>
                  <a:pt x="2653" y="3216"/>
                </a:lnTo>
                <a:lnTo>
                  <a:pt x="2676" y="3233"/>
                </a:lnTo>
                <a:lnTo>
                  <a:pt x="2699" y="3253"/>
                </a:lnTo>
                <a:lnTo>
                  <a:pt x="2718" y="3276"/>
                </a:lnTo>
                <a:lnTo>
                  <a:pt x="2737" y="3299"/>
                </a:lnTo>
                <a:lnTo>
                  <a:pt x="2751" y="3325"/>
                </a:lnTo>
                <a:lnTo>
                  <a:pt x="2765" y="3351"/>
                </a:lnTo>
                <a:lnTo>
                  <a:pt x="2774" y="3380"/>
                </a:lnTo>
                <a:lnTo>
                  <a:pt x="2782" y="3410"/>
                </a:lnTo>
                <a:lnTo>
                  <a:pt x="2787" y="3440"/>
                </a:lnTo>
                <a:lnTo>
                  <a:pt x="2789" y="3471"/>
                </a:lnTo>
                <a:lnTo>
                  <a:pt x="2789" y="3471"/>
                </a:lnTo>
                <a:lnTo>
                  <a:pt x="2787" y="3503"/>
                </a:lnTo>
                <a:lnTo>
                  <a:pt x="2782" y="3533"/>
                </a:lnTo>
                <a:lnTo>
                  <a:pt x="2774" y="3563"/>
                </a:lnTo>
                <a:lnTo>
                  <a:pt x="2765" y="3592"/>
                </a:lnTo>
                <a:lnTo>
                  <a:pt x="2751" y="3618"/>
                </a:lnTo>
                <a:lnTo>
                  <a:pt x="2737" y="3644"/>
                </a:lnTo>
                <a:lnTo>
                  <a:pt x="2718" y="3667"/>
                </a:lnTo>
                <a:lnTo>
                  <a:pt x="2699" y="3690"/>
                </a:lnTo>
                <a:lnTo>
                  <a:pt x="2676" y="3710"/>
                </a:lnTo>
                <a:lnTo>
                  <a:pt x="2653" y="3727"/>
                </a:lnTo>
                <a:lnTo>
                  <a:pt x="2626" y="3743"/>
                </a:lnTo>
                <a:lnTo>
                  <a:pt x="2599" y="3756"/>
                </a:lnTo>
                <a:lnTo>
                  <a:pt x="2571" y="3767"/>
                </a:lnTo>
                <a:lnTo>
                  <a:pt x="2541" y="3773"/>
                </a:lnTo>
                <a:lnTo>
                  <a:pt x="2511" y="3778"/>
                </a:lnTo>
                <a:lnTo>
                  <a:pt x="2479" y="3780"/>
                </a:lnTo>
                <a:close/>
                <a:moveTo>
                  <a:pt x="4917" y="3805"/>
                </a:moveTo>
                <a:lnTo>
                  <a:pt x="4917" y="3805"/>
                </a:lnTo>
                <a:lnTo>
                  <a:pt x="4901" y="3776"/>
                </a:lnTo>
                <a:lnTo>
                  <a:pt x="4901" y="3776"/>
                </a:lnTo>
                <a:lnTo>
                  <a:pt x="4896" y="3769"/>
                </a:lnTo>
                <a:lnTo>
                  <a:pt x="2786" y="180"/>
                </a:lnTo>
                <a:lnTo>
                  <a:pt x="2786" y="180"/>
                </a:lnTo>
                <a:lnTo>
                  <a:pt x="2786" y="180"/>
                </a:lnTo>
                <a:lnTo>
                  <a:pt x="2773" y="160"/>
                </a:lnTo>
                <a:lnTo>
                  <a:pt x="2760" y="141"/>
                </a:lnTo>
                <a:lnTo>
                  <a:pt x="2746" y="123"/>
                </a:lnTo>
                <a:lnTo>
                  <a:pt x="2730" y="106"/>
                </a:lnTo>
                <a:lnTo>
                  <a:pt x="2714" y="90"/>
                </a:lnTo>
                <a:lnTo>
                  <a:pt x="2697" y="76"/>
                </a:lnTo>
                <a:lnTo>
                  <a:pt x="2678" y="62"/>
                </a:lnTo>
                <a:lnTo>
                  <a:pt x="2659" y="51"/>
                </a:lnTo>
                <a:lnTo>
                  <a:pt x="2639" y="40"/>
                </a:lnTo>
                <a:lnTo>
                  <a:pt x="2618" y="28"/>
                </a:lnTo>
                <a:lnTo>
                  <a:pt x="2596" y="21"/>
                </a:lnTo>
                <a:lnTo>
                  <a:pt x="2574" y="13"/>
                </a:lnTo>
                <a:lnTo>
                  <a:pt x="2552" y="8"/>
                </a:lnTo>
                <a:lnTo>
                  <a:pt x="2528" y="3"/>
                </a:lnTo>
                <a:lnTo>
                  <a:pt x="2503" y="2"/>
                </a:lnTo>
                <a:lnTo>
                  <a:pt x="2479" y="0"/>
                </a:lnTo>
                <a:lnTo>
                  <a:pt x="2479" y="0"/>
                </a:lnTo>
                <a:lnTo>
                  <a:pt x="2452" y="2"/>
                </a:lnTo>
                <a:lnTo>
                  <a:pt x="2424" y="5"/>
                </a:lnTo>
                <a:lnTo>
                  <a:pt x="2398" y="9"/>
                </a:lnTo>
                <a:lnTo>
                  <a:pt x="2373" y="16"/>
                </a:lnTo>
                <a:lnTo>
                  <a:pt x="2348" y="25"/>
                </a:lnTo>
                <a:lnTo>
                  <a:pt x="2324" y="36"/>
                </a:lnTo>
                <a:lnTo>
                  <a:pt x="2300" y="47"/>
                </a:lnTo>
                <a:lnTo>
                  <a:pt x="2280" y="62"/>
                </a:lnTo>
                <a:lnTo>
                  <a:pt x="2258" y="77"/>
                </a:lnTo>
                <a:lnTo>
                  <a:pt x="2239" y="93"/>
                </a:lnTo>
                <a:lnTo>
                  <a:pt x="2221" y="112"/>
                </a:lnTo>
                <a:lnTo>
                  <a:pt x="2204" y="131"/>
                </a:lnTo>
                <a:lnTo>
                  <a:pt x="2188" y="152"/>
                </a:lnTo>
                <a:lnTo>
                  <a:pt x="2174" y="174"/>
                </a:lnTo>
                <a:lnTo>
                  <a:pt x="2161" y="196"/>
                </a:lnTo>
                <a:lnTo>
                  <a:pt x="2150" y="220"/>
                </a:lnTo>
                <a:lnTo>
                  <a:pt x="76" y="3751"/>
                </a:lnTo>
                <a:lnTo>
                  <a:pt x="76" y="3751"/>
                </a:lnTo>
                <a:lnTo>
                  <a:pt x="58" y="3775"/>
                </a:lnTo>
                <a:lnTo>
                  <a:pt x="44" y="3799"/>
                </a:lnTo>
                <a:lnTo>
                  <a:pt x="30" y="3824"/>
                </a:lnTo>
                <a:lnTo>
                  <a:pt x="21" y="3851"/>
                </a:lnTo>
                <a:lnTo>
                  <a:pt x="11" y="3879"/>
                </a:lnTo>
                <a:lnTo>
                  <a:pt x="5" y="3908"/>
                </a:lnTo>
                <a:lnTo>
                  <a:pt x="2" y="3938"/>
                </a:lnTo>
                <a:lnTo>
                  <a:pt x="0" y="3968"/>
                </a:lnTo>
                <a:lnTo>
                  <a:pt x="0" y="3968"/>
                </a:lnTo>
                <a:lnTo>
                  <a:pt x="2" y="4004"/>
                </a:lnTo>
                <a:lnTo>
                  <a:pt x="6" y="4039"/>
                </a:lnTo>
                <a:lnTo>
                  <a:pt x="16" y="4072"/>
                </a:lnTo>
                <a:lnTo>
                  <a:pt x="27" y="4105"/>
                </a:lnTo>
                <a:lnTo>
                  <a:pt x="43" y="4135"/>
                </a:lnTo>
                <a:lnTo>
                  <a:pt x="60" y="4165"/>
                </a:lnTo>
                <a:lnTo>
                  <a:pt x="81" y="4192"/>
                </a:lnTo>
                <a:lnTo>
                  <a:pt x="103" y="4217"/>
                </a:lnTo>
                <a:lnTo>
                  <a:pt x="128" y="4239"/>
                </a:lnTo>
                <a:lnTo>
                  <a:pt x="156" y="4260"/>
                </a:lnTo>
                <a:lnTo>
                  <a:pt x="185" y="4277"/>
                </a:lnTo>
                <a:lnTo>
                  <a:pt x="216" y="4293"/>
                </a:lnTo>
                <a:lnTo>
                  <a:pt x="248" y="4304"/>
                </a:lnTo>
                <a:lnTo>
                  <a:pt x="283" y="4314"/>
                </a:lnTo>
                <a:lnTo>
                  <a:pt x="318" y="4318"/>
                </a:lnTo>
                <a:lnTo>
                  <a:pt x="354" y="4320"/>
                </a:lnTo>
                <a:lnTo>
                  <a:pt x="4604" y="4320"/>
                </a:lnTo>
                <a:lnTo>
                  <a:pt x="4604" y="4320"/>
                </a:lnTo>
                <a:lnTo>
                  <a:pt x="4640" y="4318"/>
                </a:lnTo>
                <a:lnTo>
                  <a:pt x="4675" y="4314"/>
                </a:lnTo>
                <a:lnTo>
                  <a:pt x="4710" y="4304"/>
                </a:lnTo>
                <a:lnTo>
                  <a:pt x="4742" y="4293"/>
                </a:lnTo>
                <a:lnTo>
                  <a:pt x="4773" y="4277"/>
                </a:lnTo>
                <a:lnTo>
                  <a:pt x="4802" y="4260"/>
                </a:lnTo>
                <a:lnTo>
                  <a:pt x="4828" y="4239"/>
                </a:lnTo>
                <a:lnTo>
                  <a:pt x="4854" y="4217"/>
                </a:lnTo>
                <a:lnTo>
                  <a:pt x="4877" y="4192"/>
                </a:lnTo>
                <a:lnTo>
                  <a:pt x="4898" y="4165"/>
                </a:lnTo>
                <a:lnTo>
                  <a:pt x="4915" y="4135"/>
                </a:lnTo>
                <a:lnTo>
                  <a:pt x="4931" y="4105"/>
                </a:lnTo>
                <a:lnTo>
                  <a:pt x="4942" y="4072"/>
                </a:lnTo>
                <a:lnTo>
                  <a:pt x="4952" y="4039"/>
                </a:lnTo>
                <a:lnTo>
                  <a:pt x="4956" y="4004"/>
                </a:lnTo>
                <a:lnTo>
                  <a:pt x="4958" y="3968"/>
                </a:lnTo>
                <a:lnTo>
                  <a:pt x="4958" y="3968"/>
                </a:lnTo>
                <a:lnTo>
                  <a:pt x="4958" y="3946"/>
                </a:lnTo>
                <a:lnTo>
                  <a:pt x="4955" y="3923"/>
                </a:lnTo>
                <a:lnTo>
                  <a:pt x="4952" y="3903"/>
                </a:lnTo>
                <a:lnTo>
                  <a:pt x="4947" y="3882"/>
                </a:lnTo>
                <a:lnTo>
                  <a:pt x="4941" y="3862"/>
                </a:lnTo>
                <a:lnTo>
                  <a:pt x="4934" y="3843"/>
                </a:lnTo>
                <a:lnTo>
                  <a:pt x="4926" y="3824"/>
                </a:lnTo>
                <a:lnTo>
                  <a:pt x="4917" y="3805"/>
                </a:lnTo>
                <a:close/>
              </a:path>
            </a:pathLst>
          </a:custGeom>
          <a:solidFill>
            <a:srgbClr val="FFFFFF"/>
          </a:solidFill>
          <a:ln>
            <a:noFill/>
          </a:ln>
        </p:spPr>
        <p:txBody>
          <a:bodyPr vert="horz" wrap="square" lIns="68559" tIns="34280" rIns="68559" bIns="34280" numCol="1" anchor="t" anchorCtr="0" compatLnSpc="1">
            <a:prstTxWarp prst="textNoShape">
              <a:avLst/>
            </a:prstTxWarp>
          </a:bodyPr>
          <a:lstStyle/>
          <a:p>
            <a:pPr defTabSz="685571" fontAlgn="auto">
              <a:spcBef>
                <a:spcPts val="0"/>
              </a:spcBef>
              <a:spcAft>
                <a:spcPts val="0"/>
              </a:spcAft>
              <a:defRPr/>
            </a:pPr>
            <a:endParaRPr lang="en-US" sz="1275" kern="0">
              <a:solidFill>
                <a:srgbClr val="FFFFFF"/>
              </a:solidFill>
              <a:latin typeface="Arial"/>
              <a:cs typeface="+mn-cs"/>
            </a:endParaRPr>
          </a:p>
        </p:txBody>
      </p:sp>
      <p:sp>
        <p:nvSpPr>
          <p:cNvPr id="59" name="Title 1"/>
          <p:cNvSpPr txBox="1">
            <a:spLocks/>
          </p:cNvSpPr>
          <p:nvPr/>
        </p:nvSpPr>
        <p:spPr>
          <a:xfrm>
            <a:off x="437768" y="341318"/>
            <a:ext cx="8345489" cy="731837"/>
          </a:xfrm>
          <a:prstGeom prst="rect">
            <a:avLst/>
          </a:prstGeom>
        </p:spPr>
        <p:txBody>
          <a:bodyPr lIns="68577" tIns="34289" rIns="68577" bIns="34289"/>
          <a:lstStyle>
            <a:lvl1pPr algn="l" defTabSz="912261" rtl="0" eaLnBrk="1" fontAlgn="base" hangingPunct="1">
              <a:lnSpc>
                <a:spcPct val="80000"/>
              </a:lnSpc>
              <a:spcBef>
                <a:spcPct val="0"/>
              </a:spcBef>
              <a:spcAft>
                <a:spcPct val="0"/>
              </a:spcAft>
              <a:defRPr lang="en-US" sz="4267" kern="1200" dirty="0">
                <a:solidFill>
                  <a:srgbClr val="676767"/>
                </a:solidFill>
                <a:latin typeface="+mj-lt"/>
                <a:ea typeface="ＭＳ Ｐゴシック" charset="0"/>
                <a:cs typeface="CiscoSans"/>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a:lnSpc>
                <a:spcPct val="90000"/>
              </a:lnSpc>
              <a:spcBef>
                <a:spcPts val="0"/>
              </a:spcBef>
              <a:spcAft>
                <a:spcPts val="0"/>
              </a:spcAft>
            </a:pPr>
            <a:r>
              <a:rPr sz="3200" dirty="0"/>
              <a:t>Cognitive Threat </a:t>
            </a:r>
            <a:r>
              <a:rPr sz="3200" dirty="0" smtClean="0"/>
              <a:t>Analytics</a:t>
            </a:r>
            <a:r>
              <a:rPr lang="en-US" sz="3200" dirty="0"/>
              <a:t> </a:t>
            </a:r>
            <a:r>
              <a:rPr lang="en-US" sz="3200" dirty="0" smtClean="0"/>
              <a:t>(CTA)</a:t>
            </a:r>
            <a:r>
              <a:rPr sz="3200" dirty="0" smtClean="0"/>
              <a:t/>
            </a:r>
            <a:br>
              <a:rPr sz="3200" dirty="0" smtClean="0"/>
            </a:br>
            <a:r>
              <a:rPr lang="ja-JP" altLang="en-US" sz="2100" dirty="0" smtClean="0">
                <a:solidFill>
                  <a:srgbClr val="FFFFFF">
                    <a:lumMod val="75000"/>
                  </a:srgbClr>
                </a:solidFill>
              </a:rPr>
              <a:t>階層化されたエンジンとスケーラブルなクラウドインフラストラクチャ</a:t>
            </a:r>
            <a:endParaRPr sz="3200" dirty="0">
              <a:solidFill>
                <a:srgbClr val="FFFFFF">
                  <a:lumMod val="75000"/>
                </a:srgbClr>
              </a:solidFill>
            </a:endParaRPr>
          </a:p>
        </p:txBody>
      </p:sp>
    </p:spTree>
    <p:extLst>
      <p:ext uri="{BB962C8B-B14F-4D97-AF65-F5344CB8AC3E}">
        <p14:creationId xmlns:p14="http://schemas.microsoft.com/office/powerpoint/2010/main" val="20405142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81"/>
                                        </p:tgtEl>
                                      </p:cBhvr>
                                    </p:animEffect>
                                    <p:set>
                                      <p:cBhvr>
                                        <p:cTn id="7" dur="1" fill="hold">
                                          <p:stCondLst>
                                            <p:cond delay="499"/>
                                          </p:stCondLst>
                                        </p:cTn>
                                        <p:tgtEl>
                                          <p:spTgt spid="38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52"/>
                                        </p:tgtEl>
                                        <p:attrNameLst>
                                          <p:attrName>style.visibility</p:attrName>
                                        </p:attrNameLst>
                                      </p:cBhvr>
                                      <p:to>
                                        <p:strVal val="visible"/>
                                      </p:to>
                                    </p:set>
                                    <p:animEffect transition="in" filter="fade">
                                      <p:cBhvr>
                                        <p:cTn id="10" dur="500"/>
                                        <p:tgtEl>
                                          <p:spTgt spid="752"/>
                                        </p:tgtEl>
                                      </p:cBhvr>
                                    </p:animEffect>
                                  </p:childTnLst>
                                </p:cTn>
                              </p:par>
                              <p:par>
                                <p:cTn id="11" presetID="22" presetClass="entr" presetSubtype="8" fill="hold" nodeType="withEffect">
                                  <p:stCondLst>
                                    <p:cond delay="0"/>
                                  </p:stCondLst>
                                  <p:childTnLst>
                                    <p:set>
                                      <p:cBhvr>
                                        <p:cTn id="12" dur="1" fill="hold">
                                          <p:stCondLst>
                                            <p:cond delay="0"/>
                                          </p:stCondLst>
                                        </p:cTn>
                                        <p:tgtEl>
                                          <p:spTgt spid="778"/>
                                        </p:tgtEl>
                                        <p:attrNameLst>
                                          <p:attrName>style.visibility</p:attrName>
                                        </p:attrNameLst>
                                      </p:cBhvr>
                                      <p:to>
                                        <p:strVal val="visible"/>
                                      </p:to>
                                    </p:set>
                                    <p:animEffect transition="in" filter="wipe(left)">
                                      <p:cBhvr>
                                        <p:cTn id="13" dur="4000"/>
                                        <p:tgtEl>
                                          <p:spTgt spid="778"/>
                                        </p:tgtEl>
                                      </p:cBhvr>
                                    </p:animEffect>
                                  </p:childTnLst>
                                </p:cTn>
                              </p:par>
                              <p:par>
                                <p:cTn id="14" presetID="10" presetClass="entr" presetSubtype="0" fill="hold" nodeType="withEffect">
                                  <p:stCondLst>
                                    <p:cond delay="500"/>
                                  </p:stCondLst>
                                  <p:childTnLst>
                                    <p:set>
                                      <p:cBhvr>
                                        <p:cTn id="15" dur="1" fill="hold">
                                          <p:stCondLst>
                                            <p:cond delay="0"/>
                                          </p:stCondLst>
                                        </p:cTn>
                                        <p:tgtEl>
                                          <p:spTgt spid="721"/>
                                        </p:tgtEl>
                                        <p:attrNameLst>
                                          <p:attrName>style.visibility</p:attrName>
                                        </p:attrNameLst>
                                      </p:cBhvr>
                                      <p:to>
                                        <p:strVal val="visible"/>
                                      </p:to>
                                    </p:set>
                                    <p:animEffect transition="in" filter="fade">
                                      <p:cBhvr>
                                        <p:cTn id="16" dur="1000"/>
                                        <p:tgtEl>
                                          <p:spTgt spid="721"/>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341"/>
                                        </p:tgtEl>
                                        <p:attrNameLst>
                                          <p:attrName>style.visibility</p:attrName>
                                        </p:attrNameLst>
                                      </p:cBhvr>
                                      <p:to>
                                        <p:strVal val="visible"/>
                                      </p:to>
                                    </p:set>
                                    <p:animEffect transition="in" filter="fade">
                                      <p:cBhvr>
                                        <p:cTn id="19" dur="1000"/>
                                        <p:tgtEl>
                                          <p:spTgt spid="341"/>
                                        </p:tgtEl>
                                      </p:cBhvr>
                                    </p:animEffect>
                                  </p:childTnLst>
                                </p:cTn>
                              </p:par>
                              <p:par>
                                <p:cTn id="20" presetID="10" presetClass="entr" presetSubtype="0" fill="hold" nodeType="withEffect">
                                  <p:stCondLst>
                                    <p:cond delay="1750"/>
                                  </p:stCondLst>
                                  <p:childTnLst>
                                    <p:set>
                                      <p:cBhvr>
                                        <p:cTn id="21" dur="1" fill="hold">
                                          <p:stCondLst>
                                            <p:cond delay="0"/>
                                          </p:stCondLst>
                                        </p:cTn>
                                        <p:tgtEl>
                                          <p:spTgt spid="731"/>
                                        </p:tgtEl>
                                        <p:attrNameLst>
                                          <p:attrName>style.visibility</p:attrName>
                                        </p:attrNameLst>
                                      </p:cBhvr>
                                      <p:to>
                                        <p:strVal val="visible"/>
                                      </p:to>
                                    </p:set>
                                    <p:animEffect transition="in" filter="fade">
                                      <p:cBhvr>
                                        <p:cTn id="22" dur="1000"/>
                                        <p:tgtEl>
                                          <p:spTgt spid="731"/>
                                        </p:tgtEl>
                                      </p:cBhvr>
                                    </p:animEffect>
                                  </p:childTnLst>
                                </p:cTn>
                              </p:par>
                              <p:par>
                                <p:cTn id="23" presetID="10" presetClass="entr" presetSubtype="0" fill="hold" grpId="0" nodeType="withEffect">
                                  <p:stCondLst>
                                    <p:cond delay="1750"/>
                                  </p:stCondLst>
                                  <p:childTnLst>
                                    <p:set>
                                      <p:cBhvr>
                                        <p:cTn id="24" dur="1" fill="hold">
                                          <p:stCondLst>
                                            <p:cond delay="0"/>
                                          </p:stCondLst>
                                        </p:cTn>
                                        <p:tgtEl>
                                          <p:spTgt spid="343"/>
                                        </p:tgtEl>
                                        <p:attrNameLst>
                                          <p:attrName>style.visibility</p:attrName>
                                        </p:attrNameLst>
                                      </p:cBhvr>
                                      <p:to>
                                        <p:strVal val="visible"/>
                                      </p:to>
                                    </p:set>
                                    <p:animEffect transition="in" filter="fade">
                                      <p:cBhvr>
                                        <p:cTn id="25" dur="1000"/>
                                        <p:tgtEl>
                                          <p:spTgt spid="343"/>
                                        </p:tgtEl>
                                      </p:cBhvr>
                                    </p:animEffect>
                                  </p:childTnLst>
                                </p:cTn>
                              </p:par>
                              <p:par>
                                <p:cTn id="26" presetID="10" presetClass="entr" presetSubtype="0" fill="hold" nodeType="withEffect">
                                  <p:stCondLst>
                                    <p:cond delay="3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par>
                                <p:cTn id="29" presetID="10" presetClass="entr" presetSubtype="0" fill="hold" nodeType="withEffect">
                                  <p:stCondLst>
                                    <p:cond delay="3000"/>
                                  </p:stCondLst>
                                  <p:childTnLst>
                                    <p:set>
                                      <p:cBhvr>
                                        <p:cTn id="30" dur="1" fill="hold">
                                          <p:stCondLst>
                                            <p:cond delay="0"/>
                                          </p:stCondLst>
                                        </p:cTn>
                                        <p:tgtEl>
                                          <p:spTgt spid="445"/>
                                        </p:tgtEl>
                                        <p:attrNameLst>
                                          <p:attrName>style.visibility</p:attrName>
                                        </p:attrNameLst>
                                      </p:cBhvr>
                                      <p:to>
                                        <p:strVal val="visible"/>
                                      </p:to>
                                    </p:set>
                                    <p:animEffect transition="in" filter="fade">
                                      <p:cBhvr>
                                        <p:cTn id="31" dur="1000"/>
                                        <p:tgtEl>
                                          <p:spTgt spid="445"/>
                                        </p:tgtEl>
                                      </p:cBhvr>
                                    </p:animEffect>
                                  </p:childTnLst>
                                </p:cTn>
                              </p:par>
                              <p:par>
                                <p:cTn id="32" presetID="10" presetClass="entr" presetSubtype="0" fill="hold" nodeType="withEffect">
                                  <p:stCondLst>
                                    <p:cond delay="3000"/>
                                  </p:stCondLst>
                                  <p:childTnLst>
                                    <p:set>
                                      <p:cBhvr>
                                        <p:cTn id="33" dur="1" fill="hold">
                                          <p:stCondLst>
                                            <p:cond delay="0"/>
                                          </p:stCondLst>
                                        </p:cTn>
                                        <p:tgtEl>
                                          <p:spTgt spid="737"/>
                                        </p:tgtEl>
                                        <p:attrNameLst>
                                          <p:attrName>style.visibility</p:attrName>
                                        </p:attrNameLst>
                                      </p:cBhvr>
                                      <p:to>
                                        <p:strVal val="visible"/>
                                      </p:to>
                                    </p:set>
                                    <p:animEffect transition="in" filter="fade">
                                      <p:cBhvr>
                                        <p:cTn id="34" dur="1000"/>
                                        <p:tgtEl>
                                          <p:spTgt spid="737"/>
                                        </p:tgtEl>
                                      </p:cBhvr>
                                    </p:animEffect>
                                  </p:childTnLst>
                                </p:cTn>
                              </p:par>
                              <p:par>
                                <p:cTn id="35" presetID="10" presetClass="entr" presetSubtype="0" fill="hold" grpId="0" nodeType="withEffect">
                                  <p:stCondLst>
                                    <p:cond delay="3000"/>
                                  </p:stCondLst>
                                  <p:childTnLst>
                                    <p:set>
                                      <p:cBhvr>
                                        <p:cTn id="36" dur="1" fill="hold">
                                          <p:stCondLst>
                                            <p:cond delay="0"/>
                                          </p:stCondLst>
                                        </p:cTn>
                                        <p:tgtEl>
                                          <p:spTgt spid="342"/>
                                        </p:tgtEl>
                                        <p:attrNameLst>
                                          <p:attrName>style.visibility</p:attrName>
                                        </p:attrNameLst>
                                      </p:cBhvr>
                                      <p:to>
                                        <p:strVal val="visible"/>
                                      </p:to>
                                    </p:set>
                                    <p:animEffect transition="in" filter="fade">
                                      <p:cBhvr>
                                        <p:cTn id="37" dur="1000"/>
                                        <p:tgtEl>
                                          <p:spTgt spid="342"/>
                                        </p:tgtEl>
                                      </p:cBhvr>
                                    </p:animEffect>
                                  </p:childTnLst>
                                </p:cTn>
                              </p:par>
                              <p:par>
                                <p:cTn id="38" presetID="10" presetClass="entr" presetSubtype="0" fill="hold" nodeType="withEffect">
                                  <p:stCondLst>
                                    <p:cond delay="300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childTnLst>
                                </p:cTn>
                              </p:par>
                              <p:par>
                                <p:cTn id="41" presetID="10" presetClass="entr" presetSubtype="0" fill="hold" nodeType="withEffect">
                                  <p:stCondLst>
                                    <p:cond delay="300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753"/>
                                        </p:tgtEl>
                                        <p:attrNameLst>
                                          <p:attrName>style.visibility</p:attrName>
                                        </p:attrNameLst>
                                      </p:cBhvr>
                                      <p:to>
                                        <p:strVal val="visible"/>
                                      </p:to>
                                    </p:set>
                                    <p:animEffect transition="in" filter="fade">
                                      <p:cBhvr>
                                        <p:cTn id="47" dur="500"/>
                                        <p:tgtEl>
                                          <p:spTgt spid="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 grpId="0"/>
      <p:bldP spid="752" grpId="0"/>
      <p:bldP spid="341" grpId="0" animBg="1"/>
      <p:bldP spid="342" grpId="0" animBg="1"/>
      <p:bldP spid="343" grpId="0" animBg="1"/>
      <p:bldP spid="38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4" name="Expand"/>
          <p:cNvGrpSpPr/>
          <p:nvPr/>
        </p:nvGrpSpPr>
        <p:grpSpPr>
          <a:xfrm>
            <a:off x="1974763" y="1960224"/>
            <a:ext cx="8283018" cy="2294616"/>
            <a:chOff x="576477" y="934429"/>
            <a:chExt cx="11044024" cy="3059488"/>
          </a:xfrm>
        </p:grpSpPr>
        <p:sp>
          <p:nvSpPr>
            <p:cNvPr id="525" name="Rectangle 9"/>
            <p:cNvSpPr/>
            <p:nvPr/>
          </p:nvSpPr>
          <p:spPr>
            <a:xfrm>
              <a:off x="576477" y="991244"/>
              <a:ext cx="11044024" cy="3002673"/>
            </a:xfrm>
            <a:prstGeom prst="rect">
              <a:avLst/>
            </a:prstGeom>
            <a:solidFill>
              <a:schemeClr val="bg1"/>
            </a:solidFill>
            <a:ln w="19050" cap="flat" cmpd="sng" algn="ctr">
              <a:solidFill>
                <a:schemeClr val="accent2"/>
              </a:solidFill>
              <a:prstDash val="solid"/>
            </a:ln>
            <a:effectLst/>
          </p:spPr>
          <p:txBody>
            <a:bodyPr rtlCol="0" anchor="ctr"/>
            <a:lstStyle/>
            <a:p>
              <a:pPr algn="ctr" defTabSz="913668">
                <a:defRPr/>
              </a:pPr>
              <a:endParaRPr lang="en-US" kern="0">
                <a:solidFill>
                  <a:prstClr val="white"/>
                </a:solidFill>
              </a:endParaRPr>
            </a:p>
          </p:txBody>
        </p:sp>
        <p:sp>
          <p:nvSpPr>
            <p:cNvPr id="526" name="Freeform 10"/>
            <p:cNvSpPr>
              <a:spLocks/>
            </p:cNvSpPr>
            <p:nvPr/>
          </p:nvSpPr>
          <p:spPr bwMode="auto">
            <a:xfrm>
              <a:off x="1906233" y="1549400"/>
              <a:ext cx="1175898" cy="2085975"/>
            </a:xfrm>
            <a:custGeom>
              <a:avLst/>
              <a:gdLst>
                <a:gd name="connsiteX0" fmla="*/ 0 w 1176097"/>
                <a:gd name="connsiteY0" fmla="*/ 0 h 2163591"/>
                <a:gd name="connsiteX1" fmla="*/ 102039 w 1176097"/>
                <a:gd name="connsiteY1" fmla="*/ 7446 h 2163591"/>
                <a:gd name="connsiteX2" fmla="*/ 962796 w 1176097"/>
                <a:gd name="connsiteY2" fmla="*/ 64117 h 2163591"/>
                <a:gd name="connsiteX3" fmla="*/ 1176097 w 1176097"/>
                <a:gd name="connsiteY3" fmla="*/ 76558 h 2163591"/>
                <a:gd name="connsiteX4" fmla="*/ 1176097 w 1176097"/>
                <a:gd name="connsiteY4" fmla="*/ 2089555 h 2163591"/>
                <a:gd name="connsiteX5" fmla="*/ 593730 w 1176097"/>
                <a:gd name="connsiteY5" fmla="*/ 2124889 h 2163591"/>
                <a:gd name="connsiteX6" fmla="*/ 0 w 1176097"/>
                <a:gd name="connsiteY6" fmla="*/ 2163591 h 2163591"/>
                <a:gd name="connsiteX0" fmla="*/ 0 w 1176097"/>
                <a:gd name="connsiteY0" fmla="*/ 0 h 2163591"/>
                <a:gd name="connsiteX1" fmla="*/ 962796 w 1176097"/>
                <a:gd name="connsiteY1" fmla="*/ 64117 h 2163591"/>
                <a:gd name="connsiteX2" fmla="*/ 1176097 w 1176097"/>
                <a:gd name="connsiteY2" fmla="*/ 76558 h 2163591"/>
                <a:gd name="connsiteX3" fmla="*/ 1176097 w 1176097"/>
                <a:gd name="connsiteY3" fmla="*/ 2089555 h 2163591"/>
                <a:gd name="connsiteX4" fmla="*/ 593730 w 1176097"/>
                <a:gd name="connsiteY4" fmla="*/ 2124889 h 2163591"/>
                <a:gd name="connsiteX5" fmla="*/ 0 w 1176097"/>
                <a:gd name="connsiteY5" fmla="*/ 2163591 h 2163591"/>
                <a:gd name="connsiteX6" fmla="*/ 0 w 1176097"/>
                <a:gd name="connsiteY6" fmla="*/ 0 h 2163591"/>
                <a:gd name="connsiteX0" fmla="*/ 0 w 1176097"/>
                <a:gd name="connsiteY0" fmla="*/ 0 h 2163591"/>
                <a:gd name="connsiteX1" fmla="*/ 1176097 w 1176097"/>
                <a:gd name="connsiteY1" fmla="*/ 76558 h 2163591"/>
                <a:gd name="connsiteX2" fmla="*/ 1176097 w 1176097"/>
                <a:gd name="connsiteY2" fmla="*/ 2089555 h 2163591"/>
                <a:gd name="connsiteX3" fmla="*/ 593730 w 1176097"/>
                <a:gd name="connsiteY3" fmla="*/ 2124889 h 2163591"/>
                <a:gd name="connsiteX4" fmla="*/ 0 w 1176097"/>
                <a:gd name="connsiteY4" fmla="*/ 2163591 h 2163591"/>
                <a:gd name="connsiteX5" fmla="*/ 0 w 1176097"/>
                <a:gd name="connsiteY5" fmla="*/ 0 h 2163591"/>
                <a:gd name="connsiteX0" fmla="*/ 0 w 1176097"/>
                <a:gd name="connsiteY0" fmla="*/ 0 h 2241240"/>
                <a:gd name="connsiteX1" fmla="*/ 1176097 w 1176097"/>
                <a:gd name="connsiteY1" fmla="*/ 154207 h 2241240"/>
                <a:gd name="connsiteX2" fmla="*/ 1176097 w 1176097"/>
                <a:gd name="connsiteY2" fmla="*/ 2167204 h 2241240"/>
                <a:gd name="connsiteX3" fmla="*/ 593730 w 1176097"/>
                <a:gd name="connsiteY3" fmla="*/ 2202538 h 2241240"/>
                <a:gd name="connsiteX4" fmla="*/ 0 w 1176097"/>
                <a:gd name="connsiteY4" fmla="*/ 2241240 h 2241240"/>
                <a:gd name="connsiteX5" fmla="*/ 0 w 1176097"/>
                <a:gd name="connsiteY5" fmla="*/ 0 h 2241240"/>
                <a:gd name="connsiteX0" fmla="*/ 0 w 1176097"/>
                <a:gd name="connsiteY0" fmla="*/ 0 h 2241240"/>
                <a:gd name="connsiteX1" fmla="*/ 1176097 w 1176097"/>
                <a:gd name="connsiteY1" fmla="*/ 154207 h 2241240"/>
                <a:gd name="connsiteX2" fmla="*/ 1176097 w 1176097"/>
                <a:gd name="connsiteY2" fmla="*/ 2167204 h 2241240"/>
                <a:gd name="connsiteX3" fmla="*/ 593730 w 1176097"/>
                <a:gd name="connsiteY3" fmla="*/ 2202538 h 2241240"/>
                <a:gd name="connsiteX4" fmla="*/ 0 w 1176097"/>
                <a:gd name="connsiteY4" fmla="*/ 2241240 h 2241240"/>
                <a:gd name="connsiteX5" fmla="*/ 0 w 1176097"/>
                <a:gd name="connsiteY5" fmla="*/ 0 h 2241240"/>
                <a:gd name="connsiteX0" fmla="*/ 0 w 1176097"/>
                <a:gd name="connsiteY0" fmla="*/ 0 h 2241240"/>
                <a:gd name="connsiteX1" fmla="*/ 1176097 w 1176097"/>
                <a:gd name="connsiteY1" fmla="*/ 154207 h 2241240"/>
                <a:gd name="connsiteX2" fmla="*/ 1176097 w 1176097"/>
                <a:gd name="connsiteY2" fmla="*/ 2167204 h 2241240"/>
                <a:gd name="connsiteX3" fmla="*/ 0 w 1176097"/>
                <a:gd name="connsiteY3" fmla="*/ 2241240 h 2241240"/>
                <a:gd name="connsiteX4" fmla="*/ 0 w 1176097"/>
                <a:gd name="connsiteY4" fmla="*/ 0 h 2241240"/>
                <a:gd name="connsiteX0" fmla="*/ 0 w 1176097"/>
                <a:gd name="connsiteY0" fmla="*/ 0 h 2318889"/>
                <a:gd name="connsiteX1" fmla="*/ 1176097 w 1176097"/>
                <a:gd name="connsiteY1" fmla="*/ 154207 h 2318889"/>
                <a:gd name="connsiteX2" fmla="*/ 1176097 w 1176097"/>
                <a:gd name="connsiteY2" fmla="*/ 2167204 h 2318889"/>
                <a:gd name="connsiteX3" fmla="*/ 3204 w 1176097"/>
                <a:gd name="connsiteY3" fmla="*/ 2318889 h 2318889"/>
                <a:gd name="connsiteX4" fmla="*/ 0 w 1176097"/>
                <a:gd name="connsiteY4" fmla="*/ 0 h 231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097" h="2318889">
                  <a:moveTo>
                    <a:pt x="0" y="0"/>
                  </a:moveTo>
                  <a:lnTo>
                    <a:pt x="1176097" y="154207"/>
                  </a:lnTo>
                  <a:lnTo>
                    <a:pt x="1176097" y="2167204"/>
                  </a:lnTo>
                  <a:lnTo>
                    <a:pt x="3204" y="2318889"/>
                  </a:lnTo>
                  <a:lnTo>
                    <a:pt x="0" y="0"/>
                  </a:lnTo>
                  <a:close/>
                </a:path>
              </a:pathLst>
            </a:custGeom>
            <a:solidFill>
              <a:schemeClr val="accent2"/>
            </a:solidFill>
            <a:ln>
              <a:noFill/>
            </a:ln>
          </p:spPr>
          <p:txBody>
            <a:bodyPr vert="horz" wrap="square" lIns="91416" tIns="365760" rIns="91416" bIns="45708" numCol="1" anchor="t" anchorCtr="0" compatLnSpc="1">
              <a:prstTxWarp prst="textNoShape">
                <a:avLst/>
              </a:prstTxWarp>
              <a:noAutofit/>
            </a:bodyPr>
            <a:lstStyle/>
            <a:p>
              <a:pPr algn="ctr" defTabSz="685605">
                <a:defRPr/>
              </a:pPr>
              <a:endParaRPr lang="en-US" sz="800" kern="0" dirty="0">
                <a:solidFill>
                  <a:srgbClr val="FFFFFF"/>
                </a:solidFill>
              </a:endParaRPr>
            </a:p>
          </p:txBody>
        </p:sp>
        <p:sp>
          <p:nvSpPr>
            <p:cNvPr id="527" name="Freeform 11"/>
            <p:cNvSpPr>
              <a:spLocks/>
            </p:cNvSpPr>
            <p:nvPr/>
          </p:nvSpPr>
          <p:spPr bwMode="auto">
            <a:xfrm>
              <a:off x="684494" y="1397794"/>
              <a:ext cx="1176231" cy="2402681"/>
            </a:xfrm>
            <a:custGeom>
              <a:avLst/>
              <a:gdLst>
                <a:gd name="connsiteX0" fmla="*/ 1082 w 1176097"/>
                <a:gd name="connsiteY0" fmla="*/ 0 h 2348139"/>
                <a:gd name="connsiteX1" fmla="*/ 897765 w 1176097"/>
                <a:gd name="connsiteY1" fmla="*/ 70453 h 2348139"/>
                <a:gd name="connsiteX2" fmla="*/ 1176097 w 1176097"/>
                <a:gd name="connsiteY2" fmla="*/ 90765 h 2348139"/>
                <a:gd name="connsiteX3" fmla="*/ 1176097 w 1176097"/>
                <a:gd name="connsiteY3" fmla="*/ 2260974 h 2348139"/>
                <a:gd name="connsiteX4" fmla="*/ 910080 w 1176097"/>
                <a:gd name="connsiteY4" fmla="*/ 2278314 h 2348139"/>
                <a:gd name="connsiteX5" fmla="*/ 0 w 1176097"/>
                <a:gd name="connsiteY5" fmla="*/ 2348139 h 2348139"/>
                <a:gd name="connsiteX6" fmla="*/ 1082 w 1176097"/>
                <a:gd name="connsiteY6" fmla="*/ 0 h 2348139"/>
                <a:gd name="connsiteX0" fmla="*/ 1082 w 1176097"/>
                <a:gd name="connsiteY0" fmla="*/ 0 h 2348139"/>
                <a:gd name="connsiteX1" fmla="*/ 1176097 w 1176097"/>
                <a:gd name="connsiteY1" fmla="*/ 90765 h 2348139"/>
                <a:gd name="connsiteX2" fmla="*/ 1176097 w 1176097"/>
                <a:gd name="connsiteY2" fmla="*/ 2260974 h 2348139"/>
                <a:gd name="connsiteX3" fmla="*/ 910080 w 1176097"/>
                <a:gd name="connsiteY3" fmla="*/ 2278314 h 2348139"/>
                <a:gd name="connsiteX4" fmla="*/ 0 w 1176097"/>
                <a:gd name="connsiteY4" fmla="*/ 2348139 h 2348139"/>
                <a:gd name="connsiteX5" fmla="*/ 1082 w 1176097"/>
                <a:gd name="connsiteY5" fmla="*/ 0 h 2348139"/>
                <a:gd name="connsiteX0" fmla="*/ 5846 w 1176097"/>
                <a:gd name="connsiteY0" fmla="*/ 0 h 2399612"/>
                <a:gd name="connsiteX1" fmla="*/ 1176097 w 1176097"/>
                <a:gd name="connsiteY1" fmla="*/ 142238 h 2399612"/>
                <a:gd name="connsiteX2" fmla="*/ 1176097 w 1176097"/>
                <a:gd name="connsiteY2" fmla="*/ 2312447 h 2399612"/>
                <a:gd name="connsiteX3" fmla="*/ 910080 w 1176097"/>
                <a:gd name="connsiteY3" fmla="*/ 2329787 h 2399612"/>
                <a:gd name="connsiteX4" fmla="*/ 0 w 1176097"/>
                <a:gd name="connsiteY4" fmla="*/ 2399612 h 2399612"/>
                <a:gd name="connsiteX5" fmla="*/ 5846 w 1176097"/>
                <a:gd name="connsiteY5" fmla="*/ 0 h 2399612"/>
                <a:gd name="connsiteX0" fmla="*/ 5846 w 1176097"/>
                <a:gd name="connsiteY0" fmla="*/ 0 h 2399612"/>
                <a:gd name="connsiteX1" fmla="*/ 1176097 w 1176097"/>
                <a:gd name="connsiteY1" fmla="*/ 142238 h 2399612"/>
                <a:gd name="connsiteX2" fmla="*/ 1176097 w 1176097"/>
                <a:gd name="connsiteY2" fmla="*/ 2312447 h 2399612"/>
                <a:gd name="connsiteX3" fmla="*/ 910080 w 1176097"/>
                <a:gd name="connsiteY3" fmla="*/ 2329787 h 2399612"/>
                <a:gd name="connsiteX4" fmla="*/ 0 w 1176097"/>
                <a:gd name="connsiteY4" fmla="*/ 2399612 h 2399612"/>
                <a:gd name="connsiteX5" fmla="*/ 5846 w 1176097"/>
                <a:gd name="connsiteY5" fmla="*/ 0 h 2399612"/>
                <a:gd name="connsiteX0" fmla="*/ 5846 w 1176097"/>
                <a:gd name="connsiteY0" fmla="*/ 0 h 2399612"/>
                <a:gd name="connsiteX1" fmla="*/ 1176097 w 1176097"/>
                <a:gd name="connsiteY1" fmla="*/ 142238 h 2399612"/>
                <a:gd name="connsiteX2" fmla="*/ 1176097 w 1176097"/>
                <a:gd name="connsiteY2" fmla="*/ 2312447 h 2399612"/>
                <a:gd name="connsiteX3" fmla="*/ 0 w 1176097"/>
                <a:gd name="connsiteY3" fmla="*/ 2399612 h 2399612"/>
                <a:gd name="connsiteX4" fmla="*/ 5846 w 1176097"/>
                <a:gd name="connsiteY4" fmla="*/ 0 h 2399612"/>
                <a:gd name="connsiteX0" fmla="*/ 3799 w 1174050"/>
                <a:gd name="connsiteY0" fmla="*/ 0 h 2478047"/>
                <a:gd name="connsiteX1" fmla="*/ 1174050 w 1174050"/>
                <a:gd name="connsiteY1" fmla="*/ 142238 h 2478047"/>
                <a:gd name="connsiteX2" fmla="*/ 1174050 w 1174050"/>
                <a:gd name="connsiteY2" fmla="*/ 2312447 h 2478047"/>
                <a:gd name="connsiteX3" fmla="*/ 334 w 1174050"/>
                <a:gd name="connsiteY3" fmla="*/ 2478047 h 2478047"/>
                <a:gd name="connsiteX4" fmla="*/ 3799 w 1174050"/>
                <a:gd name="connsiteY4" fmla="*/ 0 h 2478047"/>
                <a:gd name="connsiteX0" fmla="*/ 3134 w 1173385"/>
                <a:gd name="connsiteY0" fmla="*/ 0 h 2475595"/>
                <a:gd name="connsiteX1" fmla="*/ 1173385 w 1173385"/>
                <a:gd name="connsiteY1" fmla="*/ 142238 h 2475595"/>
                <a:gd name="connsiteX2" fmla="*/ 1173385 w 1173385"/>
                <a:gd name="connsiteY2" fmla="*/ 2312447 h 2475595"/>
                <a:gd name="connsiteX3" fmla="*/ 2050 w 1173385"/>
                <a:gd name="connsiteY3" fmla="*/ 2475595 h 2475595"/>
                <a:gd name="connsiteX4" fmla="*/ 3134 w 1173385"/>
                <a:gd name="connsiteY4" fmla="*/ 0 h 2475595"/>
                <a:gd name="connsiteX0" fmla="*/ 3798 w 1174049"/>
                <a:gd name="connsiteY0" fmla="*/ 0 h 2473144"/>
                <a:gd name="connsiteX1" fmla="*/ 1174049 w 1174049"/>
                <a:gd name="connsiteY1" fmla="*/ 142238 h 2473144"/>
                <a:gd name="connsiteX2" fmla="*/ 1174049 w 1174049"/>
                <a:gd name="connsiteY2" fmla="*/ 2312447 h 2473144"/>
                <a:gd name="connsiteX3" fmla="*/ 333 w 1174049"/>
                <a:gd name="connsiteY3" fmla="*/ 2473144 h 2473144"/>
                <a:gd name="connsiteX4" fmla="*/ 3798 w 1174049"/>
                <a:gd name="connsiteY4" fmla="*/ 0 h 2473144"/>
                <a:gd name="connsiteX0" fmla="*/ 3798 w 1176430"/>
                <a:gd name="connsiteY0" fmla="*/ 0 h 2473144"/>
                <a:gd name="connsiteX1" fmla="*/ 1176430 w 1176430"/>
                <a:gd name="connsiteY1" fmla="*/ 152042 h 2473144"/>
                <a:gd name="connsiteX2" fmla="*/ 1174049 w 1176430"/>
                <a:gd name="connsiteY2" fmla="*/ 2312447 h 2473144"/>
                <a:gd name="connsiteX3" fmla="*/ 333 w 1176430"/>
                <a:gd name="connsiteY3" fmla="*/ 2473144 h 2473144"/>
                <a:gd name="connsiteX4" fmla="*/ 3798 w 1176430"/>
                <a:gd name="connsiteY4" fmla="*/ 0 h 2473144"/>
                <a:gd name="connsiteX0" fmla="*/ 3798 w 1176430"/>
                <a:gd name="connsiteY0" fmla="*/ 0 h 2473144"/>
                <a:gd name="connsiteX1" fmla="*/ 1176430 w 1176430"/>
                <a:gd name="connsiteY1" fmla="*/ 152042 h 2473144"/>
                <a:gd name="connsiteX2" fmla="*/ 1174049 w 1176430"/>
                <a:gd name="connsiteY2" fmla="*/ 2312447 h 2473144"/>
                <a:gd name="connsiteX3" fmla="*/ 333 w 1176430"/>
                <a:gd name="connsiteY3" fmla="*/ 2473144 h 2473144"/>
                <a:gd name="connsiteX4" fmla="*/ 3798 w 1176430"/>
                <a:gd name="connsiteY4" fmla="*/ 0 h 247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430" h="2473144">
                  <a:moveTo>
                    <a:pt x="3798" y="0"/>
                  </a:moveTo>
                  <a:lnTo>
                    <a:pt x="1176430" y="152042"/>
                  </a:lnTo>
                  <a:cubicBezTo>
                    <a:pt x="1172460" y="989829"/>
                    <a:pt x="1174843" y="1592312"/>
                    <a:pt x="1174049" y="2312447"/>
                  </a:cubicBezTo>
                  <a:lnTo>
                    <a:pt x="333" y="2473144"/>
                  </a:lnTo>
                  <a:cubicBezTo>
                    <a:pt x="2858" y="119666"/>
                    <a:pt x="-3854" y="2349318"/>
                    <a:pt x="3798" y="0"/>
                  </a:cubicBezTo>
                  <a:close/>
                </a:path>
              </a:pathLst>
            </a:custGeom>
            <a:solidFill>
              <a:schemeClr val="accent1"/>
            </a:solidFill>
            <a:ln>
              <a:noFill/>
            </a:ln>
          </p:spPr>
          <p:txBody>
            <a:bodyPr vert="horz" wrap="square" lIns="91440" tIns="457200" rIns="91416" bIns="45708" numCol="1" anchor="t" anchorCtr="0" compatLnSpc="1">
              <a:prstTxWarp prst="textNoShape">
                <a:avLst/>
              </a:prstTxWarp>
              <a:noAutofit/>
            </a:bodyPr>
            <a:lstStyle/>
            <a:p>
              <a:pPr algn="ctr" defTabSz="685605">
                <a:defRPr/>
              </a:pPr>
              <a:endParaRPr lang="en-US" sz="800" kern="0" dirty="0">
                <a:solidFill>
                  <a:srgbClr val="FFFFFF"/>
                </a:solidFill>
              </a:endParaRPr>
            </a:p>
          </p:txBody>
        </p:sp>
        <p:sp>
          <p:nvSpPr>
            <p:cNvPr id="528" name="Freeform 12"/>
            <p:cNvSpPr/>
            <p:nvPr/>
          </p:nvSpPr>
          <p:spPr>
            <a:xfrm>
              <a:off x="3132641" y="1692560"/>
              <a:ext cx="3000473" cy="1807469"/>
            </a:xfrm>
            <a:custGeom>
              <a:avLst/>
              <a:gdLst>
                <a:gd name="connsiteX0" fmla="*/ 0 w 1176097"/>
                <a:gd name="connsiteY0" fmla="*/ 0 h 2007297"/>
                <a:gd name="connsiteX1" fmla="*/ 189033 w 1176097"/>
                <a:gd name="connsiteY1" fmla="*/ 11026 h 2007297"/>
                <a:gd name="connsiteX2" fmla="*/ 1173572 w 1176097"/>
                <a:gd name="connsiteY2" fmla="*/ 61504 h 2007297"/>
                <a:gd name="connsiteX3" fmla="*/ 1176097 w 1176097"/>
                <a:gd name="connsiteY3" fmla="*/ 1933609 h 2007297"/>
                <a:gd name="connsiteX4" fmla="*/ 274539 w 1176097"/>
                <a:gd name="connsiteY4" fmla="*/ 1990640 h 2007297"/>
                <a:gd name="connsiteX5" fmla="*/ 0 w 1176097"/>
                <a:gd name="connsiteY5" fmla="*/ 2007297 h 2007297"/>
                <a:gd name="connsiteX0" fmla="*/ 0 w 1176097"/>
                <a:gd name="connsiteY0" fmla="*/ 0 h 2007297"/>
                <a:gd name="connsiteX1" fmla="*/ 1173572 w 1176097"/>
                <a:gd name="connsiteY1" fmla="*/ 61504 h 2007297"/>
                <a:gd name="connsiteX2" fmla="*/ 1176097 w 1176097"/>
                <a:gd name="connsiteY2" fmla="*/ 1933609 h 2007297"/>
                <a:gd name="connsiteX3" fmla="*/ 274539 w 1176097"/>
                <a:gd name="connsiteY3" fmla="*/ 1990640 h 2007297"/>
                <a:gd name="connsiteX4" fmla="*/ 0 w 1176097"/>
                <a:gd name="connsiteY4" fmla="*/ 2007297 h 2007297"/>
                <a:gd name="connsiteX5" fmla="*/ 0 w 1176097"/>
                <a:gd name="connsiteY5" fmla="*/ 0 h 2007297"/>
                <a:gd name="connsiteX0" fmla="*/ 0 w 1176097"/>
                <a:gd name="connsiteY0" fmla="*/ 0 h 2007297"/>
                <a:gd name="connsiteX1" fmla="*/ 1171705 w 1176097"/>
                <a:gd name="connsiteY1" fmla="*/ 137704 h 2007297"/>
                <a:gd name="connsiteX2" fmla="*/ 1176097 w 1176097"/>
                <a:gd name="connsiteY2" fmla="*/ 1933609 h 2007297"/>
                <a:gd name="connsiteX3" fmla="*/ 274539 w 1176097"/>
                <a:gd name="connsiteY3" fmla="*/ 1990640 h 2007297"/>
                <a:gd name="connsiteX4" fmla="*/ 0 w 1176097"/>
                <a:gd name="connsiteY4" fmla="*/ 2007297 h 2007297"/>
                <a:gd name="connsiteX5" fmla="*/ 0 w 1176097"/>
                <a:gd name="connsiteY5" fmla="*/ 0 h 2007297"/>
                <a:gd name="connsiteX0" fmla="*/ 0 w 1176097"/>
                <a:gd name="connsiteY0" fmla="*/ 0 h 2007297"/>
                <a:gd name="connsiteX1" fmla="*/ 1171705 w 1176097"/>
                <a:gd name="connsiteY1" fmla="*/ 137704 h 2007297"/>
                <a:gd name="connsiteX2" fmla="*/ 1176097 w 1176097"/>
                <a:gd name="connsiteY2" fmla="*/ 1933609 h 2007297"/>
                <a:gd name="connsiteX3" fmla="*/ 0 w 1176097"/>
                <a:gd name="connsiteY3" fmla="*/ 2007297 h 2007297"/>
                <a:gd name="connsiteX4" fmla="*/ 0 w 1176097"/>
                <a:gd name="connsiteY4" fmla="*/ 0 h 2007297"/>
                <a:gd name="connsiteX0" fmla="*/ 0 w 1174230"/>
                <a:gd name="connsiteY0" fmla="*/ 0 h 2007297"/>
                <a:gd name="connsiteX1" fmla="*/ 1171705 w 1174230"/>
                <a:gd name="connsiteY1" fmla="*/ 137704 h 2007297"/>
                <a:gd name="connsiteX2" fmla="*/ 1174230 w 1174230"/>
                <a:gd name="connsiteY2" fmla="*/ 1871697 h 2007297"/>
                <a:gd name="connsiteX3" fmla="*/ 0 w 1174230"/>
                <a:gd name="connsiteY3" fmla="*/ 2007297 h 2007297"/>
                <a:gd name="connsiteX4" fmla="*/ 0 w 1174230"/>
                <a:gd name="connsiteY4" fmla="*/ 0 h 2007297"/>
                <a:gd name="connsiteX0" fmla="*/ 0 w 1174230"/>
                <a:gd name="connsiteY0" fmla="*/ 0 h 2007297"/>
                <a:gd name="connsiteX1" fmla="*/ 1171705 w 1174230"/>
                <a:gd name="connsiteY1" fmla="*/ 289322 h 2007297"/>
                <a:gd name="connsiteX2" fmla="*/ 1174230 w 1174230"/>
                <a:gd name="connsiteY2" fmla="*/ 1871697 h 2007297"/>
                <a:gd name="connsiteX3" fmla="*/ 0 w 1174230"/>
                <a:gd name="connsiteY3" fmla="*/ 2007297 h 2007297"/>
                <a:gd name="connsiteX4" fmla="*/ 0 w 1174230"/>
                <a:gd name="connsiteY4" fmla="*/ 0 h 2007297"/>
                <a:gd name="connsiteX0" fmla="*/ 0 w 1172989"/>
                <a:gd name="connsiteY0" fmla="*/ 0 h 2007297"/>
                <a:gd name="connsiteX1" fmla="*/ 1171705 w 1172989"/>
                <a:gd name="connsiteY1" fmla="*/ 289322 h 2007297"/>
                <a:gd name="connsiteX2" fmla="*/ 1172989 w 1172989"/>
                <a:gd name="connsiteY2" fmla="*/ 1691870 h 2007297"/>
                <a:gd name="connsiteX3" fmla="*/ 0 w 1172989"/>
                <a:gd name="connsiteY3" fmla="*/ 2007297 h 2007297"/>
                <a:gd name="connsiteX4" fmla="*/ 0 w 1172989"/>
                <a:gd name="connsiteY4" fmla="*/ 0 h 2007297"/>
                <a:gd name="connsiteX0" fmla="*/ 0 w 1172989"/>
                <a:gd name="connsiteY0" fmla="*/ 0 h 2007297"/>
                <a:gd name="connsiteX1" fmla="*/ 1171705 w 1172989"/>
                <a:gd name="connsiteY1" fmla="*/ 289322 h 2007297"/>
                <a:gd name="connsiteX2" fmla="*/ 1172989 w 1172989"/>
                <a:gd name="connsiteY2" fmla="*/ 1691870 h 2007297"/>
                <a:gd name="connsiteX3" fmla="*/ 0 w 1172989"/>
                <a:gd name="connsiteY3" fmla="*/ 2007297 h 2007297"/>
                <a:gd name="connsiteX4" fmla="*/ 0 w 1172989"/>
                <a:gd name="connsiteY4" fmla="*/ 0 h 2007297"/>
                <a:gd name="connsiteX0" fmla="*/ 0 w 1172989"/>
                <a:gd name="connsiteY0" fmla="*/ 0 h 2007297"/>
                <a:gd name="connsiteX1" fmla="*/ 1171705 w 1172989"/>
                <a:gd name="connsiteY1" fmla="*/ 289322 h 2007297"/>
                <a:gd name="connsiteX2" fmla="*/ 1172989 w 1172989"/>
                <a:gd name="connsiteY2" fmla="*/ 1691870 h 2007297"/>
                <a:gd name="connsiteX3" fmla="*/ 0 w 1172989"/>
                <a:gd name="connsiteY3" fmla="*/ 2007297 h 2007297"/>
                <a:gd name="connsiteX4" fmla="*/ 0 w 1172989"/>
                <a:gd name="connsiteY4" fmla="*/ 0 h 2007297"/>
                <a:gd name="connsiteX0" fmla="*/ 0 w 1172989"/>
                <a:gd name="connsiteY0" fmla="*/ 0 h 2007297"/>
                <a:gd name="connsiteX1" fmla="*/ 1171705 w 1172989"/>
                <a:gd name="connsiteY1" fmla="*/ 289322 h 2007297"/>
                <a:gd name="connsiteX2" fmla="*/ 1172989 w 1172989"/>
                <a:gd name="connsiteY2" fmla="*/ 1691870 h 2007297"/>
                <a:gd name="connsiteX3" fmla="*/ 0 w 1172989"/>
                <a:gd name="connsiteY3" fmla="*/ 2007297 h 2007297"/>
                <a:gd name="connsiteX4" fmla="*/ 0 w 1172989"/>
                <a:gd name="connsiteY4" fmla="*/ 0 h 2007297"/>
                <a:gd name="connsiteX0" fmla="*/ 0 w 1172989"/>
                <a:gd name="connsiteY0" fmla="*/ 0 h 2007297"/>
                <a:gd name="connsiteX1" fmla="*/ 1171705 w 1172989"/>
                <a:gd name="connsiteY1" fmla="*/ 289322 h 2007297"/>
                <a:gd name="connsiteX2" fmla="*/ 1172989 w 1172989"/>
                <a:gd name="connsiteY2" fmla="*/ 1691870 h 2007297"/>
                <a:gd name="connsiteX3" fmla="*/ 0 w 1172989"/>
                <a:gd name="connsiteY3" fmla="*/ 2007297 h 2007297"/>
                <a:gd name="connsiteX4" fmla="*/ 0 w 1172989"/>
                <a:gd name="connsiteY4" fmla="*/ 0 h 2007297"/>
                <a:gd name="connsiteX0" fmla="*/ 0 w 1172989"/>
                <a:gd name="connsiteY0" fmla="*/ 0 h 2007297"/>
                <a:gd name="connsiteX1" fmla="*/ 1171705 w 1172989"/>
                <a:gd name="connsiteY1" fmla="*/ 289322 h 2007297"/>
                <a:gd name="connsiteX2" fmla="*/ 1172989 w 1172989"/>
                <a:gd name="connsiteY2" fmla="*/ 1691870 h 2007297"/>
                <a:gd name="connsiteX3" fmla="*/ 0 w 1172989"/>
                <a:gd name="connsiteY3" fmla="*/ 2007297 h 2007297"/>
                <a:gd name="connsiteX4" fmla="*/ 0 w 1172989"/>
                <a:gd name="connsiteY4" fmla="*/ 0 h 2007297"/>
                <a:gd name="connsiteX0" fmla="*/ 0 w 1172989"/>
                <a:gd name="connsiteY0" fmla="*/ 0 h 2007297"/>
                <a:gd name="connsiteX1" fmla="*/ 1171705 w 1172989"/>
                <a:gd name="connsiteY1" fmla="*/ 289322 h 2007297"/>
                <a:gd name="connsiteX2" fmla="*/ 1172989 w 1172989"/>
                <a:gd name="connsiteY2" fmla="*/ 1691870 h 2007297"/>
                <a:gd name="connsiteX3" fmla="*/ 0 w 1172989"/>
                <a:gd name="connsiteY3" fmla="*/ 2007297 h 2007297"/>
                <a:gd name="connsiteX4" fmla="*/ 0 w 1172989"/>
                <a:gd name="connsiteY4" fmla="*/ 0 h 2007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89" h="2007297">
                  <a:moveTo>
                    <a:pt x="0" y="0"/>
                  </a:moveTo>
                  <a:cubicBezTo>
                    <a:pt x="399257" y="142279"/>
                    <a:pt x="786102" y="224616"/>
                    <a:pt x="1171705" y="289322"/>
                  </a:cubicBezTo>
                  <a:cubicBezTo>
                    <a:pt x="1172427" y="961711"/>
                    <a:pt x="1172268" y="1019481"/>
                    <a:pt x="1172989" y="1691870"/>
                  </a:cubicBezTo>
                  <a:cubicBezTo>
                    <a:pt x="711244" y="1782908"/>
                    <a:pt x="379825" y="1870421"/>
                    <a:pt x="0" y="2007297"/>
                  </a:cubicBezTo>
                  <a:lnTo>
                    <a:pt x="0" y="0"/>
                  </a:lnTo>
                  <a:close/>
                </a:path>
              </a:pathLst>
            </a:custGeom>
            <a:solidFill>
              <a:schemeClr val="accent2"/>
            </a:solidFill>
            <a:ln>
              <a:noFill/>
            </a:ln>
          </p:spPr>
          <p:txBody>
            <a:bodyPr vert="horz" wrap="square" lIns="457200" tIns="137160" rIns="91440" bIns="45708" numCol="1" anchor="t" anchorCtr="0" compatLnSpc="1">
              <a:prstTxWarp prst="textNoShape">
                <a:avLst/>
              </a:prstTxWarp>
              <a:noAutofit/>
            </a:bodyPr>
            <a:lstStyle/>
            <a:p>
              <a:pPr defTabSz="685605"/>
              <a:r>
                <a:rPr lang="en-US" sz="800" dirty="0">
                  <a:solidFill>
                    <a:srgbClr val="FFFFFF"/>
                  </a:solidFill>
                </a:rPr>
                <a:t>Layer 1</a:t>
              </a:r>
            </a:p>
          </p:txBody>
        </p:sp>
        <p:sp>
          <p:nvSpPr>
            <p:cNvPr id="529" name="Rectangle 17"/>
            <p:cNvSpPr/>
            <p:nvPr/>
          </p:nvSpPr>
          <p:spPr>
            <a:xfrm>
              <a:off x="769574" y="934429"/>
              <a:ext cx="10732884" cy="3002673"/>
            </a:xfrm>
            <a:prstGeom prst="rect">
              <a:avLst/>
            </a:prstGeom>
            <a:noFill/>
            <a:ln w="3175" cap="flat" cmpd="sng" algn="ctr">
              <a:noFill/>
              <a:prstDash val="solid"/>
            </a:ln>
            <a:effectLst/>
          </p:spPr>
          <p:txBody>
            <a:bodyPr rtlCol="0" anchor="ctr"/>
            <a:lstStyle/>
            <a:p>
              <a:pPr algn="ctr" defTabSz="913668">
                <a:defRPr/>
              </a:pPr>
              <a:endParaRPr lang="en-US" kern="0">
                <a:solidFill>
                  <a:prstClr val="white"/>
                </a:solidFill>
              </a:endParaRPr>
            </a:p>
          </p:txBody>
        </p:sp>
        <p:sp>
          <p:nvSpPr>
            <p:cNvPr id="530" name="Rectangle 18"/>
            <p:cNvSpPr/>
            <p:nvPr/>
          </p:nvSpPr>
          <p:spPr>
            <a:xfrm rot="204779">
              <a:off x="734174" y="1169134"/>
              <a:ext cx="3459559" cy="246221"/>
            </a:xfrm>
            <a:prstGeom prst="rect">
              <a:avLst/>
            </a:prstGeom>
            <a:noFill/>
            <a:ln w="25400" cap="flat" cmpd="sng" algn="ctr">
              <a:noFill/>
              <a:prstDash val="solid"/>
            </a:ln>
            <a:effectLst/>
          </p:spPr>
          <p:txBody>
            <a:bodyPr wrap="square" lIns="0" tIns="0" rIns="0" bIns="0" rtlCol="0" anchor="ctr">
              <a:spAutoFit/>
            </a:bodyPr>
            <a:lstStyle/>
            <a:p>
              <a:pPr defTabSz="913943">
                <a:defRPr/>
              </a:pPr>
              <a:r>
                <a:rPr lang="en-US" sz="1200" kern="0" dirty="0">
                  <a:solidFill>
                    <a:schemeClr val="accent1"/>
                  </a:solidFill>
                </a:rPr>
                <a:t>During</a:t>
              </a:r>
            </a:p>
          </p:txBody>
        </p:sp>
        <p:sp>
          <p:nvSpPr>
            <p:cNvPr id="531" name="Rectangle 19"/>
            <p:cNvSpPr/>
            <p:nvPr/>
          </p:nvSpPr>
          <p:spPr>
            <a:xfrm rot="60000">
              <a:off x="1944373" y="1194961"/>
              <a:ext cx="4200827" cy="246221"/>
            </a:xfrm>
            <a:prstGeom prst="rect">
              <a:avLst/>
            </a:prstGeom>
            <a:noFill/>
            <a:ln w="25400" cap="flat" cmpd="sng" algn="ctr">
              <a:noFill/>
              <a:prstDash val="solid"/>
            </a:ln>
            <a:effectLst/>
          </p:spPr>
          <p:txBody>
            <a:bodyPr wrap="square" lIns="0" tIns="0" rIns="0" bIns="0" rtlCol="0" anchor="ctr">
              <a:spAutoFit/>
            </a:bodyPr>
            <a:lstStyle/>
            <a:p>
              <a:pPr defTabSz="913943">
                <a:defRPr/>
              </a:pPr>
              <a:r>
                <a:rPr lang="en-US" sz="1200" kern="0" dirty="0">
                  <a:solidFill>
                    <a:schemeClr val="accent2"/>
                  </a:solidFill>
                </a:rPr>
                <a:t>After</a:t>
              </a:r>
            </a:p>
          </p:txBody>
        </p:sp>
        <p:sp>
          <p:nvSpPr>
            <p:cNvPr id="532" name="Freeform 20"/>
            <p:cNvSpPr/>
            <p:nvPr/>
          </p:nvSpPr>
          <p:spPr>
            <a:xfrm>
              <a:off x="6163732" y="1954751"/>
              <a:ext cx="2689271" cy="1264155"/>
            </a:xfrm>
            <a:custGeom>
              <a:avLst/>
              <a:gdLst>
                <a:gd name="connsiteX0" fmla="*/ 0 w 872969"/>
                <a:gd name="connsiteY0" fmla="*/ 0 h 1741045"/>
                <a:gd name="connsiteX1" fmla="*/ 146719 w 872969"/>
                <a:gd name="connsiteY1" fmla="*/ 4051 h 1741045"/>
                <a:gd name="connsiteX2" fmla="*/ 821075 w 872969"/>
                <a:gd name="connsiteY2" fmla="*/ 19904 h 1741045"/>
                <a:gd name="connsiteX3" fmla="*/ 872969 w 872969"/>
                <a:gd name="connsiteY3" fmla="*/ 21081 h 1741045"/>
                <a:gd name="connsiteX4" fmla="*/ 872969 w 872969"/>
                <a:gd name="connsiteY4" fmla="*/ 1714540 h 1741045"/>
                <a:gd name="connsiteX5" fmla="*/ 0 w 872969"/>
                <a:gd name="connsiteY5" fmla="*/ 1741045 h 1741045"/>
                <a:gd name="connsiteX0" fmla="*/ 0 w 872969"/>
                <a:gd name="connsiteY0" fmla="*/ 0 h 1741045"/>
                <a:gd name="connsiteX1" fmla="*/ 146719 w 872969"/>
                <a:gd name="connsiteY1" fmla="*/ 4051 h 1741045"/>
                <a:gd name="connsiteX2" fmla="*/ 821075 w 872969"/>
                <a:gd name="connsiteY2" fmla="*/ 19904 h 1741045"/>
                <a:gd name="connsiteX3" fmla="*/ 872969 w 872969"/>
                <a:gd name="connsiteY3" fmla="*/ 1714540 h 1741045"/>
                <a:gd name="connsiteX4" fmla="*/ 0 w 872969"/>
                <a:gd name="connsiteY4" fmla="*/ 1741045 h 1741045"/>
                <a:gd name="connsiteX5" fmla="*/ 0 w 872969"/>
                <a:gd name="connsiteY5" fmla="*/ 0 h 1741045"/>
                <a:gd name="connsiteX0" fmla="*/ 0 w 2560547"/>
                <a:gd name="connsiteY0" fmla="*/ 0 h 1741045"/>
                <a:gd name="connsiteX1" fmla="*/ 146719 w 2560547"/>
                <a:gd name="connsiteY1" fmla="*/ 4051 h 1741045"/>
                <a:gd name="connsiteX2" fmla="*/ 2560547 w 2560547"/>
                <a:gd name="connsiteY2" fmla="*/ 58004 h 1741045"/>
                <a:gd name="connsiteX3" fmla="*/ 872969 w 2560547"/>
                <a:gd name="connsiteY3" fmla="*/ 1714540 h 1741045"/>
                <a:gd name="connsiteX4" fmla="*/ 0 w 2560547"/>
                <a:gd name="connsiteY4" fmla="*/ 1741045 h 1741045"/>
                <a:gd name="connsiteX5" fmla="*/ 0 w 2560547"/>
                <a:gd name="connsiteY5" fmla="*/ 0 h 1741045"/>
                <a:gd name="connsiteX0" fmla="*/ 0 w 2684795"/>
                <a:gd name="connsiteY0" fmla="*/ 0 h 1741045"/>
                <a:gd name="connsiteX1" fmla="*/ 146719 w 2684795"/>
                <a:gd name="connsiteY1" fmla="*/ 4051 h 1741045"/>
                <a:gd name="connsiteX2" fmla="*/ 2684795 w 2684795"/>
                <a:gd name="connsiteY2" fmla="*/ 67529 h 1741045"/>
                <a:gd name="connsiteX3" fmla="*/ 872969 w 2684795"/>
                <a:gd name="connsiteY3" fmla="*/ 1714540 h 1741045"/>
                <a:gd name="connsiteX4" fmla="*/ 0 w 2684795"/>
                <a:gd name="connsiteY4" fmla="*/ 1741045 h 1741045"/>
                <a:gd name="connsiteX5" fmla="*/ 0 w 2684795"/>
                <a:gd name="connsiteY5" fmla="*/ 0 h 1741045"/>
                <a:gd name="connsiteX0" fmla="*/ 0 w 2698459"/>
                <a:gd name="connsiteY0" fmla="*/ 0 h 1741045"/>
                <a:gd name="connsiteX1" fmla="*/ 146719 w 2698459"/>
                <a:gd name="connsiteY1" fmla="*/ 4051 h 1741045"/>
                <a:gd name="connsiteX2" fmla="*/ 2684795 w 2698459"/>
                <a:gd name="connsiteY2" fmla="*/ 67529 h 1741045"/>
                <a:gd name="connsiteX3" fmla="*/ 2698459 w 2698459"/>
                <a:gd name="connsiteY3" fmla="*/ 1685965 h 1741045"/>
                <a:gd name="connsiteX4" fmla="*/ 0 w 2698459"/>
                <a:gd name="connsiteY4" fmla="*/ 1741045 h 1741045"/>
                <a:gd name="connsiteX5" fmla="*/ 0 w 2698459"/>
                <a:gd name="connsiteY5" fmla="*/ 0 h 1741045"/>
                <a:gd name="connsiteX0" fmla="*/ 0 w 2698459"/>
                <a:gd name="connsiteY0" fmla="*/ 0 h 1741045"/>
                <a:gd name="connsiteX1" fmla="*/ 146719 w 2698459"/>
                <a:gd name="connsiteY1" fmla="*/ 4051 h 1741045"/>
                <a:gd name="connsiteX2" fmla="*/ 2694353 w 2698459"/>
                <a:gd name="connsiteY2" fmla="*/ 67529 h 1741045"/>
                <a:gd name="connsiteX3" fmla="*/ 2698459 w 2698459"/>
                <a:gd name="connsiteY3" fmla="*/ 1685965 h 1741045"/>
                <a:gd name="connsiteX4" fmla="*/ 0 w 2698459"/>
                <a:gd name="connsiteY4" fmla="*/ 1741045 h 1741045"/>
                <a:gd name="connsiteX5" fmla="*/ 0 w 2698459"/>
                <a:gd name="connsiteY5" fmla="*/ 0 h 1741045"/>
                <a:gd name="connsiteX0" fmla="*/ 0 w 2698459"/>
                <a:gd name="connsiteY0" fmla="*/ 712 h 1736994"/>
                <a:gd name="connsiteX1" fmla="*/ 146719 w 2698459"/>
                <a:gd name="connsiteY1" fmla="*/ 0 h 1736994"/>
                <a:gd name="connsiteX2" fmla="*/ 2694353 w 2698459"/>
                <a:gd name="connsiteY2" fmla="*/ 63478 h 1736994"/>
                <a:gd name="connsiteX3" fmla="*/ 2698459 w 2698459"/>
                <a:gd name="connsiteY3" fmla="*/ 1681914 h 1736994"/>
                <a:gd name="connsiteX4" fmla="*/ 0 w 2698459"/>
                <a:gd name="connsiteY4" fmla="*/ 1736994 h 1736994"/>
                <a:gd name="connsiteX5" fmla="*/ 0 w 2698459"/>
                <a:gd name="connsiteY5" fmla="*/ 712 h 1736994"/>
                <a:gd name="connsiteX0" fmla="*/ 0 w 2698459"/>
                <a:gd name="connsiteY0" fmla="*/ 0 h 1736282"/>
                <a:gd name="connsiteX1" fmla="*/ 2694353 w 2698459"/>
                <a:gd name="connsiteY1" fmla="*/ 62766 h 1736282"/>
                <a:gd name="connsiteX2" fmla="*/ 2698459 w 2698459"/>
                <a:gd name="connsiteY2" fmla="*/ 1681202 h 1736282"/>
                <a:gd name="connsiteX3" fmla="*/ 0 w 2698459"/>
                <a:gd name="connsiteY3" fmla="*/ 1736282 h 1736282"/>
                <a:gd name="connsiteX4" fmla="*/ 0 w 2698459"/>
                <a:gd name="connsiteY4" fmla="*/ 0 h 1736282"/>
                <a:gd name="connsiteX0" fmla="*/ 0 w 2698459"/>
                <a:gd name="connsiteY0" fmla="*/ 0 h 1736282"/>
                <a:gd name="connsiteX1" fmla="*/ 2691964 w 2698459"/>
                <a:gd name="connsiteY1" fmla="*/ 137989 h 1736282"/>
                <a:gd name="connsiteX2" fmla="*/ 2698459 w 2698459"/>
                <a:gd name="connsiteY2" fmla="*/ 1681202 h 1736282"/>
                <a:gd name="connsiteX3" fmla="*/ 0 w 2698459"/>
                <a:gd name="connsiteY3" fmla="*/ 1736282 h 1736282"/>
                <a:gd name="connsiteX4" fmla="*/ 0 w 2698459"/>
                <a:gd name="connsiteY4" fmla="*/ 0 h 1736282"/>
                <a:gd name="connsiteX0" fmla="*/ 0 w 2696069"/>
                <a:gd name="connsiteY0" fmla="*/ 0 h 1736282"/>
                <a:gd name="connsiteX1" fmla="*/ 2691964 w 2696069"/>
                <a:gd name="connsiteY1" fmla="*/ 137989 h 1736282"/>
                <a:gd name="connsiteX2" fmla="*/ 2696069 w 2696069"/>
                <a:gd name="connsiteY2" fmla="*/ 1632143 h 1736282"/>
                <a:gd name="connsiteX3" fmla="*/ 0 w 2696069"/>
                <a:gd name="connsiteY3" fmla="*/ 1736282 h 1736282"/>
                <a:gd name="connsiteX4" fmla="*/ 0 w 2696069"/>
                <a:gd name="connsiteY4" fmla="*/ 0 h 1736282"/>
                <a:gd name="connsiteX0" fmla="*/ 0 w 2698458"/>
                <a:gd name="connsiteY0" fmla="*/ 0 h 1736282"/>
                <a:gd name="connsiteX1" fmla="*/ 2691964 w 2698458"/>
                <a:gd name="connsiteY1" fmla="*/ 137989 h 1736282"/>
                <a:gd name="connsiteX2" fmla="*/ 2698458 w 2698458"/>
                <a:gd name="connsiteY2" fmla="*/ 1632143 h 1736282"/>
                <a:gd name="connsiteX3" fmla="*/ 0 w 2698458"/>
                <a:gd name="connsiteY3" fmla="*/ 1736282 h 1736282"/>
                <a:gd name="connsiteX4" fmla="*/ 0 w 2698458"/>
                <a:gd name="connsiteY4" fmla="*/ 0 h 1736282"/>
                <a:gd name="connsiteX0" fmla="*/ 0 w 2698458"/>
                <a:gd name="connsiteY0" fmla="*/ 0 h 1736282"/>
                <a:gd name="connsiteX1" fmla="*/ 2691964 w 2698458"/>
                <a:gd name="connsiteY1" fmla="*/ 137989 h 1736282"/>
                <a:gd name="connsiteX2" fmla="*/ 2698458 w 2698458"/>
                <a:gd name="connsiteY2" fmla="*/ 1632143 h 1736282"/>
                <a:gd name="connsiteX3" fmla="*/ 0 w 2698458"/>
                <a:gd name="connsiteY3" fmla="*/ 1736282 h 1736282"/>
                <a:gd name="connsiteX4" fmla="*/ 0 w 2698458"/>
                <a:gd name="connsiteY4" fmla="*/ 0 h 1736282"/>
                <a:gd name="connsiteX0" fmla="*/ 0 w 2698458"/>
                <a:gd name="connsiteY0" fmla="*/ 0 h 1736282"/>
                <a:gd name="connsiteX1" fmla="*/ 2691964 w 2698458"/>
                <a:gd name="connsiteY1" fmla="*/ 137989 h 1736282"/>
                <a:gd name="connsiteX2" fmla="*/ 2698458 w 2698458"/>
                <a:gd name="connsiteY2" fmla="*/ 1632143 h 1736282"/>
                <a:gd name="connsiteX3" fmla="*/ 0 w 2698458"/>
                <a:gd name="connsiteY3" fmla="*/ 1736282 h 1736282"/>
                <a:gd name="connsiteX4" fmla="*/ 0 w 2698458"/>
                <a:gd name="connsiteY4" fmla="*/ 0 h 1736282"/>
                <a:gd name="connsiteX0" fmla="*/ 0 w 2698458"/>
                <a:gd name="connsiteY0" fmla="*/ 0 h 1736282"/>
                <a:gd name="connsiteX1" fmla="*/ 2691964 w 2698458"/>
                <a:gd name="connsiteY1" fmla="*/ 137989 h 1736282"/>
                <a:gd name="connsiteX2" fmla="*/ 2698458 w 2698458"/>
                <a:gd name="connsiteY2" fmla="*/ 1632143 h 1736282"/>
                <a:gd name="connsiteX3" fmla="*/ 0 w 2698458"/>
                <a:gd name="connsiteY3" fmla="*/ 1736282 h 1736282"/>
                <a:gd name="connsiteX4" fmla="*/ 0 w 2698458"/>
                <a:gd name="connsiteY4" fmla="*/ 0 h 1736282"/>
                <a:gd name="connsiteX0" fmla="*/ 0 w 2698458"/>
                <a:gd name="connsiteY0" fmla="*/ 0 h 1736282"/>
                <a:gd name="connsiteX1" fmla="*/ 2691964 w 2698458"/>
                <a:gd name="connsiteY1" fmla="*/ 137989 h 1736282"/>
                <a:gd name="connsiteX2" fmla="*/ 2698458 w 2698458"/>
                <a:gd name="connsiteY2" fmla="*/ 1632143 h 1736282"/>
                <a:gd name="connsiteX3" fmla="*/ 0 w 2698458"/>
                <a:gd name="connsiteY3" fmla="*/ 1736282 h 1736282"/>
                <a:gd name="connsiteX4" fmla="*/ 0 w 2698458"/>
                <a:gd name="connsiteY4" fmla="*/ 0 h 1736282"/>
                <a:gd name="connsiteX0" fmla="*/ 0 w 2698458"/>
                <a:gd name="connsiteY0" fmla="*/ 0 h 1736282"/>
                <a:gd name="connsiteX1" fmla="*/ 2691964 w 2698458"/>
                <a:gd name="connsiteY1" fmla="*/ 137989 h 1736282"/>
                <a:gd name="connsiteX2" fmla="*/ 2698458 w 2698458"/>
                <a:gd name="connsiteY2" fmla="*/ 1632143 h 1736282"/>
                <a:gd name="connsiteX3" fmla="*/ 0 w 2698458"/>
                <a:gd name="connsiteY3" fmla="*/ 1736282 h 1736282"/>
                <a:gd name="connsiteX4" fmla="*/ 0 w 2698458"/>
                <a:gd name="connsiteY4" fmla="*/ 0 h 1736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458" h="1736282">
                  <a:moveTo>
                    <a:pt x="0" y="0"/>
                  </a:moveTo>
                  <a:cubicBezTo>
                    <a:pt x="890950" y="60169"/>
                    <a:pt x="1705438" y="126877"/>
                    <a:pt x="2691964" y="137989"/>
                  </a:cubicBezTo>
                  <a:cubicBezTo>
                    <a:pt x="2693333" y="677468"/>
                    <a:pt x="2697089" y="1092664"/>
                    <a:pt x="2698458" y="1632143"/>
                  </a:cubicBezTo>
                  <a:cubicBezTo>
                    <a:pt x="1567202" y="1643961"/>
                    <a:pt x="1150372" y="1632886"/>
                    <a:pt x="0" y="1736282"/>
                  </a:cubicBezTo>
                  <a:lnTo>
                    <a:pt x="0" y="0"/>
                  </a:lnTo>
                  <a:close/>
                </a:path>
              </a:pathLst>
            </a:custGeom>
            <a:solidFill>
              <a:schemeClr val="accent2"/>
            </a:solidFill>
            <a:ln>
              <a:noFill/>
            </a:ln>
          </p:spPr>
          <p:txBody>
            <a:bodyPr vert="horz" wrap="square" lIns="457200" tIns="91440" rIns="91440" bIns="45708" numCol="1" anchor="t" anchorCtr="0" compatLnSpc="1">
              <a:prstTxWarp prst="textNoShape">
                <a:avLst/>
              </a:prstTxWarp>
              <a:noAutofit/>
            </a:bodyPr>
            <a:lstStyle/>
            <a:p>
              <a:pPr defTabSz="685605"/>
              <a:r>
                <a:rPr lang="en-US" sz="800" dirty="0">
                  <a:solidFill>
                    <a:srgbClr val="FFFFFF"/>
                  </a:solidFill>
                </a:rPr>
                <a:t> Layer 2</a:t>
              </a:r>
            </a:p>
          </p:txBody>
        </p:sp>
        <p:sp>
          <p:nvSpPr>
            <p:cNvPr id="533" name="Freeform 10"/>
            <p:cNvSpPr>
              <a:spLocks/>
            </p:cNvSpPr>
            <p:nvPr/>
          </p:nvSpPr>
          <p:spPr bwMode="auto">
            <a:xfrm>
              <a:off x="684493" y="1399243"/>
              <a:ext cx="409099" cy="237744"/>
            </a:xfrm>
            <a:custGeom>
              <a:avLst/>
              <a:gdLst>
                <a:gd name="connsiteX0" fmla="*/ 0 w 342349"/>
                <a:gd name="connsiteY0" fmla="*/ 0 h 187783"/>
                <a:gd name="connsiteX1" fmla="*/ 342349 w 342349"/>
                <a:gd name="connsiteY1" fmla="*/ 6882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8555 h 187783"/>
                <a:gd name="connsiteX2" fmla="*/ 340676 w 342349"/>
                <a:gd name="connsiteY2" fmla="*/ 187783 h 187783"/>
                <a:gd name="connsiteX3" fmla="*/ 0 w 342349"/>
                <a:gd name="connsiteY3" fmla="*/ 187783 h 187783"/>
                <a:gd name="connsiteX4" fmla="*/ 0 w 342349"/>
                <a:gd name="connsiteY4" fmla="*/ 0 h 187783"/>
                <a:gd name="connsiteX0" fmla="*/ 3656 w 342349"/>
                <a:gd name="connsiteY0" fmla="*/ 0 h 205919"/>
                <a:gd name="connsiteX1" fmla="*/ 342349 w 342349"/>
                <a:gd name="connsiteY1" fmla="*/ 26691 h 205919"/>
                <a:gd name="connsiteX2" fmla="*/ 340676 w 342349"/>
                <a:gd name="connsiteY2" fmla="*/ 205919 h 205919"/>
                <a:gd name="connsiteX3" fmla="*/ 0 w 342349"/>
                <a:gd name="connsiteY3" fmla="*/ 205919 h 205919"/>
                <a:gd name="connsiteX4" fmla="*/ 3656 w 342349"/>
                <a:gd name="connsiteY4" fmla="*/ 0 h 205919"/>
                <a:gd name="connsiteX0" fmla="*/ 3656 w 347833"/>
                <a:gd name="connsiteY0" fmla="*/ 0 h 205919"/>
                <a:gd name="connsiteX1" fmla="*/ 347833 w 347833"/>
                <a:gd name="connsiteY1" fmla="*/ 16975 h 205919"/>
                <a:gd name="connsiteX2" fmla="*/ 340676 w 347833"/>
                <a:gd name="connsiteY2" fmla="*/ 205919 h 205919"/>
                <a:gd name="connsiteX3" fmla="*/ 0 w 347833"/>
                <a:gd name="connsiteY3" fmla="*/ 205919 h 205919"/>
                <a:gd name="connsiteX4" fmla="*/ 3656 w 347833"/>
                <a:gd name="connsiteY4" fmla="*/ 0 h 205919"/>
                <a:gd name="connsiteX0" fmla="*/ 351 w 348184"/>
                <a:gd name="connsiteY0" fmla="*/ 0 h 213744"/>
                <a:gd name="connsiteX1" fmla="*/ 348184 w 348184"/>
                <a:gd name="connsiteY1" fmla="*/ 24800 h 213744"/>
                <a:gd name="connsiteX2" fmla="*/ 341027 w 348184"/>
                <a:gd name="connsiteY2" fmla="*/ 213744 h 213744"/>
                <a:gd name="connsiteX3" fmla="*/ 351 w 348184"/>
                <a:gd name="connsiteY3" fmla="*/ 213744 h 213744"/>
                <a:gd name="connsiteX4" fmla="*/ 351 w 348184"/>
                <a:gd name="connsiteY4" fmla="*/ 0 h 213744"/>
                <a:gd name="connsiteX0" fmla="*/ 351 w 348184"/>
                <a:gd name="connsiteY0" fmla="*/ 0 h 213744"/>
                <a:gd name="connsiteX1" fmla="*/ 348184 w 348184"/>
                <a:gd name="connsiteY1" fmla="*/ 24800 h 213744"/>
                <a:gd name="connsiteX2" fmla="*/ 341027 w 348184"/>
                <a:gd name="connsiteY2" fmla="*/ 213744 h 213744"/>
                <a:gd name="connsiteX3" fmla="*/ 351 w 348184"/>
                <a:gd name="connsiteY3" fmla="*/ 213744 h 213744"/>
                <a:gd name="connsiteX4" fmla="*/ 351 w 348184"/>
                <a:gd name="connsiteY4" fmla="*/ 0 h 213744"/>
                <a:gd name="connsiteX0" fmla="*/ 351 w 344528"/>
                <a:gd name="connsiteY0" fmla="*/ 0 h 213744"/>
                <a:gd name="connsiteX1" fmla="*/ 344528 w 344528"/>
                <a:gd name="connsiteY1" fmla="*/ 30668 h 213744"/>
                <a:gd name="connsiteX2" fmla="*/ 341027 w 344528"/>
                <a:gd name="connsiteY2" fmla="*/ 213744 h 213744"/>
                <a:gd name="connsiteX3" fmla="*/ 351 w 344528"/>
                <a:gd name="connsiteY3" fmla="*/ 213744 h 213744"/>
                <a:gd name="connsiteX4" fmla="*/ 351 w 344528"/>
                <a:gd name="connsiteY4" fmla="*/ 0 h 213744"/>
                <a:gd name="connsiteX0" fmla="*/ 351 w 342534"/>
                <a:gd name="connsiteY0" fmla="*/ 0 h 213744"/>
                <a:gd name="connsiteX1" fmla="*/ 342534 w 342534"/>
                <a:gd name="connsiteY1" fmla="*/ 43514 h 213744"/>
                <a:gd name="connsiteX2" fmla="*/ 341027 w 342534"/>
                <a:gd name="connsiteY2" fmla="*/ 213744 h 213744"/>
                <a:gd name="connsiteX3" fmla="*/ 351 w 342534"/>
                <a:gd name="connsiteY3" fmla="*/ 213744 h 213744"/>
                <a:gd name="connsiteX4" fmla="*/ 351 w 342534"/>
                <a:gd name="connsiteY4" fmla="*/ 0 h 213744"/>
                <a:gd name="connsiteX0" fmla="*/ 351 w 342534"/>
                <a:gd name="connsiteY0" fmla="*/ 0 h 213744"/>
                <a:gd name="connsiteX1" fmla="*/ 342534 w 342534"/>
                <a:gd name="connsiteY1" fmla="*/ 43514 h 213744"/>
                <a:gd name="connsiteX2" fmla="*/ 341027 w 342534"/>
                <a:gd name="connsiteY2" fmla="*/ 213744 h 213744"/>
                <a:gd name="connsiteX3" fmla="*/ 351 w 342534"/>
                <a:gd name="connsiteY3" fmla="*/ 213744 h 213744"/>
                <a:gd name="connsiteX4" fmla="*/ 351 w 342534"/>
                <a:gd name="connsiteY4" fmla="*/ 0 h 21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34" h="213744">
                  <a:moveTo>
                    <a:pt x="351" y="0"/>
                  </a:moveTo>
                  <a:cubicBezTo>
                    <a:pt x="121779" y="10676"/>
                    <a:pt x="226424" y="34239"/>
                    <a:pt x="342534" y="43514"/>
                  </a:cubicBezTo>
                  <a:cubicBezTo>
                    <a:pt x="341976" y="103814"/>
                    <a:pt x="341585" y="153444"/>
                    <a:pt x="341027" y="213744"/>
                  </a:cubicBezTo>
                  <a:lnTo>
                    <a:pt x="351" y="213744"/>
                  </a:lnTo>
                  <a:cubicBezTo>
                    <a:pt x="1570" y="145104"/>
                    <a:pt x="-868" y="68640"/>
                    <a:pt x="351" y="0"/>
                  </a:cubicBezTo>
                  <a:close/>
                </a:path>
              </a:pathLst>
            </a:custGeom>
            <a:solidFill>
              <a:srgbClr val="4D4D4D"/>
            </a:solidFill>
            <a:ln w="3175" cap="flat" cmpd="sng" algn="ctr">
              <a:noFill/>
              <a:prstDash val="solid"/>
            </a:ln>
            <a:effectLst/>
          </p:spPr>
          <p:txBody>
            <a:bodyPr lIns="0" tIns="0" rIns="0" bIns="0" rtlCol="0" anchor="ctr"/>
            <a:lstStyle/>
            <a:p>
              <a:pPr algn="ctr" defTabSz="913943"/>
              <a:r>
                <a:rPr lang="en-US" sz="900" b="1" kern="0" dirty="0">
                  <a:solidFill>
                    <a:prstClr val="white"/>
                  </a:solidFill>
                </a:rPr>
                <a:t>AMP</a:t>
              </a:r>
            </a:p>
          </p:txBody>
        </p:sp>
        <p:sp>
          <p:nvSpPr>
            <p:cNvPr id="534" name="Freeform 10"/>
            <p:cNvSpPr>
              <a:spLocks/>
            </p:cNvSpPr>
            <p:nvPr/>
          </p:nvSpPr>
          <p:spPr bwMode="auto">
            <a:xfrm>
              <a:off x="3132641" y="1694351"/>
              <a:ext cx="411480" cy="237744"/>
            </a:xfrm>
            <a:custGeom>
              <a:avLst/>
              <a:gdLst>
                <a:gd name="connsiteX0" fmla="*/ 0 w 342349"/>
                <a:gd name="connsiteY0" fmla="*/ 0 h 187783"/>
                <a:gd name="connsiteX1" fmla="*/ 342349 w 342349"/>
                <a:gd name="connsiteY1" fmla="*/ 6882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8555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36768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36768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36768 h 187783"/>
                <a:gd name="connsiteX2" fmla="*/ 340676 w 342349"/>
                <a:gd name="connsiteY2" fmla="*/ 187783 h 187783"/>
                <a:gd name="connsiteX3" fmla="*/ 0 w 342349"/>
                <a:gd name="connsiteY3" fmla="*/ 187783 h 187783"/>
                <a:gd name="connsiteX4" fmla="*/ 0 w 342349"/>
                <a:gd name="connsiteY4" fmla="*/ 0 h 18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9" h="187783">
                  <a:moveTo>
                    <a:pt x="0" y="0"/>
                  </a:moveTo>
                  <a:cubicBezTo>
                    <a:pt x="120060" y="10376"/>
                    <a:pt x="222289" y="26393"/>
                    <a:pt x="342349" y="36768"/>
                  </a:cubicBezTo>
                  <a:cubicBezTo>
                    <a:pt x="341791" y="97068"/>
                    <a:pt x="341234" y="127483"/>
                    <a:pt x="340676" y="187783"/>
                  </a:cubicBezTo>
                  <a:lnTo>
                    <a:pt x="0" y="187783"/>
                  </a:lnTo>
                  <a:lnTo>
                    <a:pt x="0" y="0"/>
                  </a:lnTo>
                  <a:close/>
                </a:path>
              </a:pathLst>
            </a:custGeom>
            <a:solidFill>
              <a:schemeClr val="accent2">
                <a:lumMod val="75000"/>
              </a:schemeClr>
            </a:solidFill>
            <a:ln w="25400" cap="flat" cmpd="sng" algn="ctr">
              <a:noFill/>
              <a:prstDash val="solid"/>
            </a:ln>
            <a:effectLst/>
          </p:spPr>
          <p:txBody>
            <a:bodyPr lIns="0" tIns="0" rIns="0" bIns="0" rtlCol="0" anchor="ctr"/>
            <a:lstStyle/>
            <a:p>
              <a:pPr algn="ctr" defTabSz="914066"/>
              <a:r>
                <a:rPr lang="en-US" sz="900" b="1" dirty="0">
                  <a:solidFill>
                    <a:prstClr val="white"/>
                  </a:solidFill>
                </a:rPr>
                <a:t>CTA</a:t>
              </a:r>
            </a:p>
          </p:txBody>
        </p:sp>
        <p:sp>
          <p:nvSpPr>
            <p:cNvPr id="535" name="TextBox 23"/>
            <p:cNvSpPr txBox="1"/>
            <p:nvPr/>
          </p:nvSpPr>
          <p:spPr>
            <a:xfrm>
              <a:off x="4849812" y="1087014"/>
              <a:ext cx="3056463" cy="492443"/>
            </a:xfrm>
            <a:prstGeom prst="rect">
              <a:avLst/>
            </a:prstGeom>
            <a:noFill/>
          </p:spPr>
          <p:txBody>
            <a:bodyPr wrap="square" rtlCol="0">
              <a:spAutoFit/>
            </a:bodyPr>
            <a:lstStyle/>
            <a:p>
              <a:pPr algn="ctr"/>
              <a:r>
                <a:rPr lang="en-US" dirty="0" smtClean="0"/>
                <a:t>CWS PREMIUM</a:t>
              </a:r>
              <a:endParaRPr lang="en-US" dirty="0"/>
            </a:p>
          </p:txBody>
        </p:sp>
        <p:sp>
          <p:nvSpPr>
            <p:cNvPr id="536" name="Freeform 10"/>
            <p:cNvSpPr>
              <a:spLocks/>
            </p:cNvSpPr>
            <p:nvPr/>
          </p:nvSpPr>
          <p:spPr bwMode="auto">
            <a:xfrm>
              <a:off x="1903906" y="1550170"/>
              <a:ext cx="427318" cy="224800"/>
            </a:xfrm>
            <a:custGeom>
              <a:avLst/>
              <a:gdLst>
                <a:gd name="connsiteX0" fmla="*/ 0 w 342349"/>
                <a:gd name="connsiteY0" fmla="*/ 0 h 187783"/>
                <a:gd name="connsiteX1" fmla="*/ 342349 w 342349"/>
                <a:gd name="connsiteY1" fmla="*/ 6882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8555 h 187783"/>
                <a:gd name="connsiteX2" fmla="*/ 340676 w 342349"/>
                <a:gd name="connsiteY2" fmla="*/ 187783 h 187783"/>
                <a:gd name="connsiteX3" fmla="*/ 0 w 342349"/>
                <a:gd name="connsiteY3" fmla="*/ 187783 h 187783"/>
                <a:gd name="connsiteX4" fmla="*/ 0 w 342349"/>
                <a:gd name="connsiteY4" fmla="*/ 0 h 187783"/>
                <a:gd name="connsiteX0" fmla="*/ 0 w 357142"/>
                <a:gd name="connsiteY0" fmla="*/ 0 h 222359"/>
                <a:gd name="connsiteX1" fmla="*/ 357142 w 357142"/>
                <a:gd name="connsiteY1" fmla="*/ 43131 h 222359"/>
                <a:gd name="connsiteX2" fmla="*/ 355469 w 357142"/>
                <a:gd name="connsiteY2" fmla="*/ 222359 h 222359"/>
                <a:gd name="connsiteX3" fmla="*/ 14793 w 357142"/>
                <a:gd name="connsiteY3" fmla="*/ 222359 h 222359"/>
                <a:gd name="connsiteX4" fmla="*/ 0 w 357142"/>
                <a:gd name="connsiteY4" fmla="*/ 0 h 222359"/>
                <a:gd name="connsiteX0" fmla="*/ 0 w 357142"/>
                <a:gd name="connsiteY0" fmla="*/ 0 h 222359"/>
                <a:gd name="connsiteX1" fmla="*/ 357142 w 357142"/>
                <a:gd name="connsiteY1" fmla="*/ 43131 h 222359"/>
                <a:gd name="connsiteX2" fmla="*/ 355469 w 357142"/>
                <a:gd name="connsiteY2" fmla="*/ 222359 h 222359"/>
                <a:gd name="connsiteX3" fmla="*/ 14793 w 357142"/>
                <a:gd name="connsiteY3" fmla="*/ 222359 h 222359"/>
                <a:gd name="connsiteX4" fmla="*/ 0 w 357142"/>
                <a:gd name="connsiteY4" fmla="*/ 0 h 222359"/>
                <a:gd name="connsiteX0" fmla="*/ 0 w 357142"/>
                <a:gd name="connsiteY0" fmla="*/ 0 h 222359"/>
                <a:gd name="connsiteX1" fmla="*/ 357142 w 357142"/>
                <a:gd name="connsiteY1" fmla="*/ 43131 h 222359"/>
                <a:gd name="connsiteX2" fmla="*/ 355469 w 357142"/>
                <a:gd name="connsiteY2" fmla="*/ 222359 h 222359"/>
                <a:gd name="connsiteX3" fmla="*/ 14793 w 357142"/>
                <a:gd name="connsiteY3" fmla="*/ 222359 h 222359"/>
                <a:gd name="connsiteX4" fmla="*/ 0 w 357142"/>
                <a:gd name="connsiteY4" fmla="*/ 0 h 222359"/>
                <a:gd name="connsiteX0" fmla="*/ 0 w 357142"/>
                <a:gd name="connsiteY0" fmla="*/ 0 h 222359"/>
                <a:gd name="connsiteX1" fmla="*/ 357142 w 357142"/>
                <a:gd name="connsiteY1" fmla="*/ 43131 h 222359"/>
                <a:gd name="connsiteX2" fmla="*/ 355469 w 357142"/>
                <a:gd name="connsiteY2" fmla="*/ 222359 h 222359"/>
                <a:gd name="connsiteX3" fmla="*/ 14793 w 357142"/>
                <a:gd name="connsiteY3" fmla="*/ 222359 h 222359"/>
                <a:gd name="connsiteX4" fmla="*/ 0 w 357142"/>
                <a:gd name="connsiteY4" fmla="*/ 0 h 222359"/>
                <a:gd name="connsiteX0" fmla="*/ 0 w 357142"/>
                <a:gd name="connsiteY0" fmla="*/ 0 h 222359"/>
                <a:gd name="connsiteX1" fmla="*/ 357142 w 357142"/>
                <a:gd name="connsiteY1" fmla="*/ 43131 h 222359"/>
                <a:gd name="connsiteX2" fmla="*/ 355469 w 357142"/>
                <a:gd name="connsiteY2" fmla="*/ 222359 h 222359"/>
                <a:gd name="connsiteX3" fmla="*/ 0 w 357142"/>
                <a:gd name="connsiteY3" fmla="*/ 220325 h 222359"/>
                <a:gd name="connsiteX4" fmla="*/ 0 w 357142"/>
                <a:gd name="connsiteY4" fmla="*/ 0 h 222359"/>
                <a:gd name="connsiteX0" fmla="*/ 0 w 355526"/>
                <a:gd name="connsiteY0" fmla="*/ 0 h 222359"/>
                <a:gd name="connsiteX1" fmla="*/ 352915 w 355526"/>
                <a:gd name="connsiteY1" fmla="*/ 50668 h 222359"/>
                <a:gd name="connsiteX2" fmla="*/ 355469 w 355526"/>
                <a:gd name="connsiteY2" fmla="*/ 222359 h 222359"/>
                <a:gd name="connsiteX3" fmla="*/ 0 w 355526"/>
                <a:gd name="connsiteY3" fmla="*/ 220325 h 222359"/>
                <a:gd name="connsiteX4" fmla="*/ 0 w 355526"/>
                <a:gd name="connsiteY4" fmla="*/ 0 h 222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26" h="222359">
                  <a:moveTo>
                    <a:pt x="0" y="0"/>
                  </a:moveTo>
                  <a:cubicBezTo>
                    <a:pt x="122569" y="15056"/>
                    <a:pt x="175401" y="31545"/>
                    <a:pt x="352915" y="50668"/>
                  </a:cubicBezTo>
                  <a:cubicBezTo>
                    <a:pt x="352357" y="110968"/>
                    <a:pt x="356027" y="162059"/>
                    <a:pt x="355469" y="222359"/>
                  </a:cubicBezTo>
                  <a:lnTo>
                    <a:pt x="0" y="220325"/>
                  </a:lnTo>
                  <a:lnTo>
                    <a:pt x="0" y="0"/>
                  </a:lnTo>
                  <a:close/>
                </a:path>
              </a:pathLst>
            </a:custGeom>
            <a:solidFill>
              <a:srgbClr val="4D4D4D"/>
            </a:solidFill>
            <a:ln w="3175" cap="flat" cmpd="sng" algn="ctr">
              <a:noFill/>
              <a:prstDash val="solid"/>
            </a:ln>
            <a:effectLst/>
          </p:spPr>
          <p:txBody>
            <a:bodyPr lIns="0" tIns="0" rIns="0" bIns="0" rtlCol="0" anchor="ctr"/>
            <a:lstStyle/>
            <a:p>
              <a:pPr algn="ctr" defTabSz="913943"/>
              <a:r>
                <a:rPr lang="en-US" sz="900" b="1" kern="0" dirty="0">
                  <a:solidFill>
                    <a:prstClr val="white"/>
                  </a:solidFill>
                </a:rPr>
                <a:t>AMP</a:t>
              </a:r>
            </a:p>
          </p:txBody>
        </p:sp>
        <p:sp>
          <p:nvSpPr>
            <p:cNvPr id="537" name="Freeform 10"/>
            <p:cNvSpPr>
              <a:spLocks/>
            </p:cNvSpPr>
            <p:nvPr/>
          </p:nvSpPr>
          <p:spPr bwMode="auto">
            <a:xfrm>
              <a:off x="6163732" y="1957517"/>
              <a:ext cx="411480" cy="247269"/>
            </a:xfrm>
            <a:custGeom>
              <a:avLst/>
              <a:gdLst>
                <a:gd name="connsiteX0" fmla="*/ 0 w 342349"/>
                <a:gd name="connsiteY0" fmla="*/ 0 h 187783"/>
                <a:gd name="connsiteX1" fmla="*/ 342349 w 342349"/>
                <a:gd name="connsiteY1" fmla="*/ 6882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8555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95306"/>
                <a:gd name="connsiteX1" fmla="*/ 342349 w 342349"/>
                <a:gd name="connsiteY1" fmla="*/ 16078 h 195306"/>
                <a:gd name="connsiteX2" fmla="*/ 340676 w 342349"/>
                <a:gd name="connsiteY2" fmla="*/ 195306 h 195306"/>
                <a:gd name="connsiteX3" fmla="*/ 0 w 342349"/>
                <a:gd name="connsiteY3" fmla="*/ 195306 h 195306"/>
                <a:gd name="connsiteX4" fmla="*/ 0 w 342349"/>
                <a:gd name="connsiteY4" fmla="*/ 0 h 195306"/>
                <a:gd name="connsiteX0" fmla="*/ 0 w 342349"/>
                <a:gd name="connsiteY0" fmla="*/ 0 h 195306"/>
                <a:gd name="connsiteX1" fmla="*/ 342349 w 342349"/>
                <a:gd name="connsiteY1" fmla="*/ 16078 h 195306"/>
                <a:gd name="connsiteX2" fmla="*/ 340676 w 342349"/>
                <a:gd name="connsiteY2" fmla="*/ 195306 h 195306"/>
                <a:gd name="connsiteX3" fmla="*/ 0 w 342349"/>
                <a:gd name="connsiteY3" fmla="*/ 195306 h 195306"/>
                <a:gd name="connsiteX4" fmla="*/ 0 w 342349"/>
                <a:gd name="connsiteY4" fmla="*/ 0 h 195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9" h="195306">
                  <a:moveTo>
                    <a:pt x="0" y="0"/>
                  </a:moveTo>
                  <a:cubicBezTo>
                    <a:pt x="114116" y="4733"/>
                    <a:pt x="228233" y="13226"/>
                    <a:pt x="342349" y="16078"/>
                  </a:cubicBezTo>
                  <a:cubicBezTo>
                    <a:pt x="341791" y="76378"/>
                    <a:pt x="341234" y="135006"/>
                    <a:pt x="340676" y="195306"/>
                  </a:cubicBezTo>
                  <a:lnTo>
                    <a:pt x="0" y="195306"/>
                  </a:lnTo>
                  <a:lnTo>
                    <a:pt x="0" y="0"/>
                  </a:lnTo>
                  <a:close/>
                </a:path>
              </a:pathLst>
            </a:custGeom>
            <a:solidFill>
              <a:schemeClr val="accent2">
                <a:lumMod val="75000"/>
              </a:schemeClr>
            </a:solidFill>
            <a:ln w="25400" cap="flat" cmpd="sng" algn="ctr">
              <a:noFill/>
              <a:prstDash val="solid"/>
            </a:ln>
            <a:effectLst/>
          </p:spPr>
          <p:txBody>
            <a:bodyPr lIns="0" tIns="0" rIns="0" bIns="0" rtlCol="0" anchor="ctr"/>
            <a:lstStyle/>
            <a:p>
              <a:pPr algn="ctr" defTabSz="914066"/>
              <a:r>
                <a:rPr lang="en-US" sz="900" b="1" dirty="0">
                  <a:solidFill>
                    <a:prstClr val="white"/>
                  </a:solidFill>
                </a:rPr>
                <a:t>CTA</a:t>
              </a:r>
            </a:p>
          </p:txBody>
        </p:sp>
        <p:sp>
          <p:nvSpPr>
            <p:cNvPr id="538" name="Freeform 26"/>
            <p:cNvSpPr/>
            <p:nvPr/>
          </p:nvSpPr>
          <p:spPr>
            <a:xfrm flipV="1">
              <a:off x="685798" y="1323228"/>
              <a:ext cx="10891437" cy="677328"/>
            </a:xfrm>
            <a:custGeom>
              <a:avLst/>
              <a:gdLst>
                <a:gd name="connsiteX0" fmla="*/ 0 w 10815781"/>
                <a:gd name="connsiteY0" fmla="*/ 147782 h 147782"/>
                <a:gd name="connsiteX1" fmla="*/ 10815781 w 10815781"/>
                <a:gd name="connsiteY1" fmla="*/ 0 h 147782"/>
                <a:gd name="connsiteX2" fmla="*/ 10815781 w 10815781"/>
                <a:gd name="connsiteY2" fmla="*/ 0 h 147782"/>
                <a:gd name="connsiteX0" fmla="*/ 0 w 10852726"/>
                <a:gd name="connsiteY0" fmla="*/ 932872 h 932872"/>
                <a:gd name="connsiteX1" fmla="*/ 10852726 w 10852726"/>
                <a:gd name="connsiteY1" fmla="*/ 0 h 932872"/>
                <a:gd name="connsiteX2" fmla="*/ 10852726 w 10852726"/>
                <a:gd name="connsiteY2" fmla="*/ 0 h 932872"/>
                <a:gd name="connsiteX0" fmla="*/ 0 w 10852726"/>
                <a:gd name="connsiteY0" fmla="*/ 932872 h 932872"/>
                <a:gd name="connsiteX1" fmla="*/ 10852726 w 10852726"/>
                <a:gd name="connsiteY1" fmla="*/ 0 h 932872"/>
                <a:gd name="connsiteX2" fmla="*/ 10852726 w 10852726"/>
                <a:gd name="connsiteY2" fmla="*/ 0 h 932872"/>
                <a:gd name="connsiteX0" fmla="*/ 0 w 10852726"/>
                <a:gd name="connsiteY0" fmla="*/ 1024305 h 1024305"/>
                <a:gd name="connsiteX1" fmla="*/ 10852726 w 10852726"/>
                <a:gd name="connsiteY1" fmla="*/ 91433 h 1024305"/>
                <a:gd name="connsiteX2" fmla="*/ 10852726 w 10852726"/>
                <a:gd name="connsiteY2" fmla="*/ 91433 h 1024305"/>
                <a:gd name="connsiteX0" fmla="*/ 0 w 10852726"/>
                <a:gd name="connsiteY0" fmla="*/ 1061851 h 1061851"/>
                <a:gd name="connsiteX1" fmla="*/ 10852726 w 10852726"/>
                <a:gd name="connsiteY1" fmla="*/ 128979 h 1061851"/>
                <a:gd name="connsiteX2" fmla="*/ 10852726 w 10852726"/>
                <a:gd name="connsiteY2" fmla="*/ 128979 h 1061851"/>
                <a:gd name="connsiteX0" fmla="*/ 0 w 10852726"/>
                <a:gd name="connsiteY0" fmla="*/ 1061851 h 1061851"/>
                <a:gd name="connsiteX1" fmla="*/ 10852726 w 10852726"/>
                <a:gd name="connsiteY1" fmla="*/ 128979 h 1061851"/>
                <a:gd name="connsiteX2" fmla="*/ 10852726 w 10852726"/>
                <a:gd name="connsiteY2" fmla="*/ 128979 h 1061851"/>
                <a:gd name="connsiteX0" fmla="*/ 0 w 10806544"/>
                <a:gd name="connsiteY0" fmla="*/ 1357745 h 1357745"/>
                <a:gd name="connsiteX1" fmla="*/ 10806544 w 10806544"/>
                <a:gd name="connsiteY1" fmla="*/ 0 h 1357745"/>
                <a:gd name="connsiteX2" fmla="*/ 10806544 w 10806544"/>
                <a:gd name="connsiteY2" fmla="*/ 0 h 1357745"/>
                <a:gd name="connsiteX0" fmla="*/ 0 w 10806544"/>
                <a:gd name="connsiteY0" fmla="*/ 1357745 h 1357745"/>
                <a:gd name="connsiteX1" fmla="*/ 10806544 w 10806544"/>
                <a:gd name="connsiteY1" fmla="*/ 0 h 1357745"/>
                <a:gd name="connsiteX2" fmla="*/ 10806544 w 10806544"/>
                <a:gd name="connsiteY2" fmla="*/ 0 h 1357745"/>
                <a:gd name="connsiteX0" fmla="*/ 0 w 10806544"/>
                <a:gd name="connsiteY0" fmla="*/ 1466936 h 1466936"/>
                <a:gd name="connsiteX1" fmla="*/ 10806544 w 10806544"/>
                <a:gd name="connsiteY1" fmla="*/ 109191 h 1466936"/>
                <a:gd name="connsiteX2" fmla="*/ 10806544 w 10806544"/>
                <a:gd name="connsiteY2" fmla="*/ 109191 h 1466936"/>
                <a:gd name="connsiteX0" fmla="*/ 0 w 10806544"/>
                <a:gd name="connsiteY0" fmla="*/ 1549021 h 1549021"/>
                <a:gd name="connsiteX1" fmla="*/ 10806544 w 10806544"/>
                <a:gd name="connsiteY1" fmla="*/ 191276 h 1549021"/>
                <a:gd name="connsiteX2" fmla="*/ 10806544 w 10806544"/>
                <a:gd name="connsiteY2" fmla="*/ 191276 h 1549021"/>
                <a:gd name="connsiteX0" fmla="*/ 0 w 10806544"/>
                <a:gd name="connsiteY0" fmla="*/ 1531686 h 1531686"/>
                <a:gd name="connsiteX1" fmla="*/ 10806544 w 10806544"/>
                <a:gd name="connsiteY1" fmla="*/ 173941 h 1531686"/>
                <a:gd name="connsiteX2" fmla="*/ 10806544 w 10806544"/>
                <a:gd name="connsiteY2" fmla="*/ 173941 h 1531686"/>
                <a:gd name="connsiteX0" fmla="*/ 0 w 10806544"/>
                <a:gd name="connsiteY0" fmla="*/ 1454063 h 1454063"/>
                <a:gd name="connsiteX1" fmla="*/ 10806544 w 10806544"/>
                <a:gd name="connsiteY1" fmla="*/ 96318 h 1454063"/>
                <a:gd name="connsiteX2" fmla="*/ 10806544 w 10806544"/>
                <a:gd name="connsiteY2" fmla="*/ 96318 h 1454063"/>
                <a:gd name="connsiteX0" fmla="*/ 0 w 10806544"/>
                <a:gd name="connsiteY0" fmla="*/ 1458141 h 1458141"/>
                <a:gd name="connsiteX1" fmla="*/ 10806544 w 10806544"/>
                <a:gd name="connsiteY1" fmla="*/ 100396 h 1458141"/>
                <a:gd name="connsiteX2" fmla="*/ 10806544 w 10806544"/>
                <a:gd name="connsiteY2" fmla="*/ 100396 h 1458141"/>
                <a:gd name="connsiteX0" fmla="*/ 0 w 10806544"/>
                <a:gd name="connsiteY0" fmla="*/ 1433682 h 1433682"/>
                <a:gd name="connsiteX1" fmla="*/ 10806544 w 10806544"/>
                <a:gd name="connsiteY1" fmla="*/ 75937 h 1433682"/>
                <a:gd name="connsiteX2" fmla="*/ 10806544 w 10806544"/>
                <a:gd name="connsiteY2" fmla="*/ 75937 h 1433682"/>
                <a:gd name="connsiteX0" fmla="*/ 0 w 10806544"/>
                <a:gd name="connsiteY0" fmla="*/ 1433682 h 1433682"/>
                <a:gd name="connsiteX1" fmla="*/ 10806544 w 10806544"/>
                <a:gd name="connsiteY1" fmla="*/ 75937 h 1433682"/>
                <a:gd name="connsiteX2" fmla="*/ 10806544 w 10806544"/>
                <a:gd name="connsiteY2" fmla="*/ 75937 h 1433682"/>
                <a:gd name="connsiteX0" fmla="*/ 0 w 11603743"/>
                <a:gd name="connsiteY0" fmla="*/ 1516495 h 1516495"/>
                <a:gd name="connsiteX1" fmla="*/ 10806544 w 11603743"/>
                <a:gd name="connsiteY1" fmla="*/ 158750 h 1516495"/>
                <a:gd name="connsiteX2" fmla="*/ 10793844 w 11603743"/>
                <a:gd name="connsiteY2" fmla="*/ 0 h 1516495"/>
                <a:gd name="connsiteX0" fmla="*/ 0 w 11580258"/>
                <a:gd name="connsiteY0" fmla="*/ 1679986 h 1679986"/>
                <a:gd name="connsiteX1" fmla="*/ 10774794 w 11580258"/>
                <a:gd name="connsiteY1" fmla="*/ 87291 h 1679986"/>
                <a:gd name="connsiteX2" fmla="*/ 10793844 w 11580258"/>
                <a:gd name="connsiteY2" fmla="*/ 163491 h 1679986"/>
                <a:gd name="connsiteX0" fmla="*/ 0 w 10774794"/>
                <a:gd name="connsiteY0" fmla="*/ 1592695 h 1592695"/>
                <a:gd name="connsiteX1" fmla="*/ 10774794 w 10774794"/>
                <a:gd name="connsiteY1" fmla="*/ 0 h 1592695"/>
                <a:gd name="connsiteX0" fmla="*/ 0 w 10819244"/>
                <a:gd name="connsiteY0" fmla="*/ 1535545 h 1535545"/>
                <a:gd name="connsiteX1" fmla="*/ 10819244 w 10819244"/>
                <a:gd name="connsiteY1" fmla="*/ 0 h 1535545"/>
                <a:gd name="connsiteX0" fmla="*/ 0 w 10819244"/>
                <a:gd name="connsiteY0" fmla="*/ 1545213 h 1545213"/>
                <a:gd name="connsiteX1" fmla="*/ 10819244 w 10819244"/>
                <a:gd name="connsiteY1" fmla="*/ 9668 h 1545213"/>
                <a:gd name="connsiteX0" fmla="*/ 0 w 10856189"/>
                <a:gd name="connsiteY0" fmla="*/ 1317751 h 1317751"/>
                <a:gd name="connsiteX1" fmla="*/ 10856189 w 10856189"/>
                <a:gd name="connsiteY1" fmla="*/ 59042 h 1317751"/>
                <a:gd name="connsiteX0" fmla="*/ 0 w 10856189"/>
                <a:gd name="connsiteY0" fmla="*/ 1371858 h 1371858"/>
                <a:gd name="connsiteX1" fmla="*/ 10856189 w 10856189"/>
                <a:gd name="connsiteY1" fmla="*/ 113149 h 1371858"/>
                <a:gd name="connsiteX0" fmla="*/ 0 w 10893135"/>
                <a:gd name="connsiteY0" fmla="*/ 1076303 h 1076303"/>
                <a:gd name="connsiteX1" fmla="*/ 10893135 w 10893135"/>
                <a:gd name="connsiteY1" fmla="*/ 304826 h 1076303"/>
                <a:gd name="connsiteX0" fmla="*/ 0 w 10893135"/>
                <a:gd name="connsiteY0" fmla="*/ 957796 h 957796"/>
                <a:gd name="connsiteX1" fmla="*/ 10893135 w 10893135"/>
                <a:gd name="connsiteY1" fmla="*/ 186319 h 957796"/>
                <a:gd name="connsiteX0" fmla="*/ 0 w 10893135"/>
                <a:gd name="connsiteY0" fmla="*/ 1033089 h 1033089"/>
                <a:gd name="connsiteX1" fmla="*/ 10893135 w 10893135"/>
                <a:gd name="connsiteY1" fmla="*/ 139805 h 1033089"/>
                <a:gd name="connsiteX0" fmla="*/ 0 w 10893135"/>
                <a:gd name="connsiteY0" fmla="*/ 1028289 h 1028289"/>
                <a:gd name="connsiteX1" fmla="*/ 10893135 w 10893135"/>
                <a:gd name="connsiteY1" fmla="*/ 135005 h 1028289"/>
                <a:gd name="connsiteX0" fmla="*/ 0 w 10893135"/>
                <a:gd name="connsiteY0" fmla="*/ 1034653 h 1034653"/>
                <a:gd name="connsiteX1" fmla="*/ 10893135 w 10893135"/>
                <a:gd name="connsiteY1" fmla="*/ 141369 h 1034653"/>
                <a:gd name="connsiteX0" fmla="*/ 0 w 10893135"/>
                <a:gd name="connsiteY0" fmla="*/ 998690 h 998690"/>
                <a:gd name="connsiteX1" fmla="*/ 10893135 w 10893135"/>
                <a:gd name="connsiteY1" fmla="*/ 105406 h 998690"/>
                <a:gd name="connsiteX0" fmla="*/ 0 w 10911608"/>
                <a:gd name="connsiteY0" fmla="*/ 1098208 h 1098208"/>
                <a:gd name="connsiteX1" fmla="*/ 10911608 w 10911608"/>
                <a:gd name="connsiteY1" fmla="*/ 72042 h 1098208"/>
                <a:gd name="connsiteX0" fmla="*/ 0 w 10911608"/>
                <a:gd name="connsiteY0" fmla="*/ 1083626 h 1083626"/>
                <a:gd name="connsiteX1" fmla="*/ 10911608 w 10911608"/>
                <a:gd name="connsiteY1" fmla="*/ 57460 h 1083626"/>
                <a:gd name="connsiteX0" fmla="*/ 0 w 10865426"/>
                <a:gd name="connsiteY0" fmla="*/ 1092493 h 1092493"/>
                <a:gd name="connsiteX1" fmla="*/ 10865426 w 10865426"/>
                <a:gd name="connsiteY1" fmla="*/ 55254 h 1092493"/>
                <a:gd name="connsiteX0" fmla="*/ 0 w 10865426"/>
                <a:gd name="connsiteY0" fmla="*/ 1058005 h 1058005"/>
                <a:gd name="connsiteX1" fmla="*/ 10865426 w 10865426"/>
                <a:gd name="connsiteY1" fmla="*/ 20766 h 1058005"/>
                <a:gd name="connsiteX0" fmla="*/ 0 w 10865426"/>
                <a:gd name="connsiteY0" fmla="*/ 1062175 h 1062175"/>
                <a:gd name="connsiteX1" fmla="*/ 10865426 w 10865426"/>
                <a:gd name="connsiteY1" fmla="*/ 24936 h 1062175"/>
                <a:gd name="connsiteX0" fmla="*/ 0 w 10865426"/>
                <a:gd name="connsiteY0" fmla="*/ 1072162 h 1072162"/>
                <a:gd name="connsiteX1" fmla="*/ 10865426 w 10865426"/>
                <a:gd name="connsiteY1" fmla="*/ 34923 h 1072162"/>
                <a:gd name="connsiteX0" fmla="*/ 0 w 10865426"/>
                <a:gd name="connsiteY0" fmla="*/ 1090127 h 1090127"/>
                <a:gd name="connsiteX1" fmla="*/ 10865426 w 10865426"/>
                <a:gd name="connsiteY1" fmla="*/ 52888 h 1090127"/>
                <a:gd name="connsiteX0" fmla="*/ 0 w 10865426"/>
                <a:gd name="connsiteY0" fmla="*/ 1037239 h 1037239"/>
                <a:gd name="connsiteX1" fmla="*/ 10865426 w 10865426"/>
                <a:gd name="connsiteY1" fmla="*/ 0 h 1037239"/>
                <a:gd name="connsiteX0" fmla="*/ 0 w 10865426"/>
                <a:gd name="connsiteY0" fmla="*/ 1037239 h 1037239"/>
                <a:gd name="connsiteX1" fmla="*/ 10865426 w 10865426"/>
                <a:gd name="connsiteY1" fmla="*/ 0 h 1037239"/>
                <a:gd name="connsiteX0" fmla="*/ 0 w 10865426"/>
                <a:gd name="connsiteY0" fmla="*/ 845391 h 845391"/>
                <a:gd name="connsiteX1" fmla="*/ 10865426 w 10865426"/>
                <a:gd name="connsiteY1" fmla="*/ 0 h 845391"/>
                <a:gd name="connsiteX0" fmla="*/ 0 w 10865426"/>
                <a:gd name="connsiteY0" fmla="*/ 845391 h 845391"/>
                <a:gd name="connsiteX1" fmla="*/ 10865426 w 10865426"/>
                <a:gd name="connsiteY1" fmla="*/ 0 h 845391"/>
                <a:gd name="connsiteX0" fmla="*/ 0 w 10865426"/>
                <a:gd name="connsiteY0" fmla="*/ 845391 h 845391"/>
                <a:gd name="connsiteX1" fmla="*/ 10865426 w 10865426"/>
                <a:gd name="connsiteY1" fmla="*/ 0 h 845391"/>
                <a:gd name="connsiteX0" fmla="*/ 0 w 10865426"/>
                <a:gd name="connsiteY0" fmla="*/ 812047 h 812047"/>
                <a:gd name="connsiteX1" fmla="*/ 10865426 w 10865426"/>
                <a:gd name="connsiteY1" fmla="*/ 3198 h 812047"/>
              </a:gdLst>
              <a:ahLst/>
              <a:cxnLst>
                <a:cxn ang="0">
                  <a:pos x="connsiteX0" y="connsiteY0"/>
                </a:cxn>
                <a:cxn ang="0">
                  <a:pos x="connsiteX1" y="connsiteY1"/>
                </a:cxn>
              </a:cxnLst>
              <a:rect l="l" t="t" r="r" b="b"/>
              <a:pathLst>
                <a:path w="10865426" h="812047">
                  <a:moveTo>
                    <a:pt x="0" y="812047"/>
                  </a:moveTo>
                  <a:cubicBezTo>
                    <a:pt x="5596016" y="-167183"/>
                    <a:pt x="8450502" y="22467"/>
                    <a:pt x="10865426" y="3198"/>
                  </a:cubicBezTo>
                </a:path>
              </a:pathLst>
            </a:custGeom>
            <a:noFill/>
            <a:ln w="28575">
              <a:gradFill flip="none" rotWithShape="1">
                <a:gsLst>
                  <a:gs pos="87000">
                    <a:schemeClr val="accent2"/>
                  </a:gs>
                  <a:gs pos="91000">
                    <a:schemeClr val="accent1"/>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9" name="Freeform 27"/>
            <p:cNvSpPr/>
            <p:nvPr/>
          </p:nvSpPr>
          <p:spPr>
            <a:xfrm>
              <a:off x="685798" y="3179419"/>
              <a:ext cx="10891437" cy="677328"/>
            </a:xfrm>
            <a:custGeom>
              <a:avLst/>
              <a:gdLst>
                <a:gd name="connsiteX0" fmla="*/ 0 w 10815781"/>
                <a:gd name="connsiteY0" fmla="*/ 147782 h 147782"/>
                <a:gd name="connsiteX1" fmla="*/ 10815781 w 10815781"/>
                <a:gd name="connsiteY1" fmla="*/ 0 h 147782"/>
                <a:gd name="connsiteX2" fmla="*/ 10815781 w 10815781"/>
                <a:gd name="connsiteY2" fmla="*/ 0 h 147782"/>
                <a:gd name="connsiteX0" fmla="*/ 0 w 10852726"/>
                <a:gd name="connsiteY0" fmla="*/ 932872 h 932872"/>
                <a:gd name="connsiteX1" fmla="*/ 10852726 w 10852726"/>
                <a:gd name="connsiteY1" fmla="*/ 0 h 932872"/>
                <a:gd name="connsiteX2" fmla="*/ 10852726 w 10852726"/>
                <a:gd name="connsiteY2" fmla="*/ 0 h 932872"/>
                <a:gd name="connsiteX0" fmla="*/ 0 w 10852726"/>
                <a:gd name="connsiteY0" fmla="*/ 932872 h 932872"/>
                <a:gd name="connsiteX1" fmla="*/ 10852726 w 10852726"/>
                <a:gd name="connsiteY1" fmla="*/ 0 h 932872"/>
                <a:gd name="connsiteX2" fmla="*/ 10852726 w 10852726"/>
                <a:gd name="connsiteY2" fmla="*/ 0 h 932872"/>
                <a:gd name="connsiteX0" fmla="*/ 0 w 10852726"/>
                <a:gd name="connsiteY0" fmla="*/ 1024305 h 1024305"/>
                <a:gd name="connsiteX1" fmla="*/ 10852726 w 10852726"/>
                <a:gd name="connsiteY1" fmla="*/ 91433 h 1024305"/>
                <a:gd name="connsiteX2" fmla="*/ 10852726 w 10852726"/>
                <a:gd name="connsiteY2" fmla="*/ 91433 h 1024305"/>
                <a:gd name="connsiteX0" fmla="*/ 0 w 10852726"/>
                <a:gd name="connsiteY0" fmla="*/ 1061851 h 1061851"/>
                <a:gd name="connsiteX1" fmla="*/ 10852726 w 10852726"/>
                <a:gd name="connsiteY1" fmla="*/ 128979 h 1061851"/>
                <a:gd name="connsiteX2" fmla="*/ 10852726 w 10852726"/>
                <a:gd name="connsiteY2" fmla="*/ 128979 h 1061851"/>
                <a:gd name="connsiteX0" fmla="*/ 0 w 10852726"/>
                <a:gd name="connsiteY0" fmla="*/ 1061851 h 1061851"/>
                <a:gd name="connsiteX1" fmla="*/ 10852726 w 10852726"/>
                <a:gd name="connsiteY1" fmla="*/ 128979 h 1061851"/>
                <a:gd name="connsiteX2" fmla="*/ 10852726 w 10852726"/>
                <a:gd name="connsiteY2" fmla="*/ 128979 h 1061851"/>
                <a:gd name="connsiteX0" fmla="*/ 0 w 10806544"/>
                <a:gd name="connsiteY0" fmla="*/ 1357745 h 1357745"/>
                <a:gd name="connsiteX1" fmla="*/ 10806544 w 10806544"/>
                <a:gd name="connsiteY1" fmla="*/ 0 h 1357745"/>
                <a:gd name="connsiteX2" fmla="*/ 10806544 w 10806544"/>
                <a:gd name="connsiteY2" fmla="*/ 0 h 1357745"/>
                <a:gd name="connsiteX0" fmla="*/ 0 w 10806544"/>
                <a:gd name="connsiteY0" fmla="*/ 1357745 h 1357745"/>
                <a:gd name="connsiteX1" fmla="*/ 10806544 w 10806544"/>
                <a:gd name="connsiteY1" fmla="*/ 0 h 1357745"/>
                <a:gd name="connsiteX2" fmla="*/ 10806544 w 10806544"/>
                <a:gd name="connsiteY2" fmla="*/ 0 h 1357745"/>
                <a:gd name="connsiteX0" fmla="*/ 0 w 10806544"/>
                <a:gd name="connsiteY0" fmla="*/ 1466936 h 1466936"/>
                <a:gd name="connsiteX1" fmla="*/ 10806544 w 10806544"/>
                <a:gd name="connsiteY1" fmla="*/ 109191 h 1466936"/>
                <a:gd name="connsiteX2" fmla="*/ 10806544 w 10806544"/>
                <a:gd name="connsiteY2" fmla="*/ 109191 h 1466936"/>
                <a:gd name="connsiteX0" fmla="*/ 0 w 10806544"/>
                <a:gd name="connsiteY0" fmla="*/ 1549021 h 1549021"/>
                <a:gd name="connsiteX1" fmla="*/ 10806544 w 10806544"/>
                <a:gd name="connsiteY1" fmla="*/ 191276 h 1549021"/>
                <a:gd name="connsiteX2" fmla="*/ 10806544 w 10806544"/>
                <a:gd name="connsiteY2" fmla="*/ 191276 h 1549021"/>
                <a:gd name="connsiteX0" fmla="*/ 0 w 10806544"/>
                <a:gd name="connsiteY0" fmla="*/ 1531686 h 1531686"/>
                <a:gd name="connsiteX1" fmla="*/ 10806544 w 10806544"/>
                <a:gd name="connsiteY1" fmla="*/ 173941 h 1531686"/>
                <a:gd name="connsiteX2" fmla="*/ 10806544 w 10806544"/>
                <a:gd name="connsiteY2" fmla="*/ 173941 h 1531686"/>
                <a:gd name="connsiteX0" fmla="*/ 0 w 10806544"/>
                <a:gd name="connsiteY0" fmla="*/ 1454063 h 1454063"/>
                <a:gd name="connsiteX1" fmla="*/ 10806544 w 10806544"/>
                <a:gd name="connsiteY1" fmla="*/ 96318 h 1454063"/>
                <a:gd name="connsiteX2" fmla="*/ 10806544 w 10806544"/>
                <a:gd name="connsiteY2" fmla="*/ 96318 h 1454063"/>
                <a:gd name="connsiteX0" fmla="*/ 0 w 10806544"/>
                <a:gd name="connsiteY0" fmla="*/ 1458141 h 1458141"/>
                <a:gd name="connsiteX1" fmla="*/ 10806544 w 10806544"/>
                <a:gd name="connsiteY1" fmla="*/ 100396 h 1458141"/>
                <a:gd name="connsiteX2" fmla="*/ 10806544 w 10806544"/>
                <a:gd name="connsiteY2" fmla="*/ 100396 h 1458141"/>
                <a:gd name="connsiteX0" fmla="*/ 0 w 10806544"/>
                <a:gd name="connsiteY0" fmla="*/ 1433682 h 1433682"/>
                <a:gd name="connsiteX1" fmla="*/ 10806544 w 10806544"/>
                <a:gd name="connsiteY1" fmla="*/ 75937 h 1433682"/>
                <a:gd name="connsiteX2" fmla="*/ 10806544 w 10806544"/>
                <a:gd name="connsiteY2" fmla="*/ 75937 h 1433682"/>
                <a:gd name="connsiteX0" fmla="*/ 0 w 10806544"/>
                <a:gd name="connsiteY0" fmla="*/ 1433682 h 1433682"/>
                <a:gd name="connsiteX1" fmla="*/ 10806544 w 10806544"/>
                <a:gd name="connsiteY1" fmla="*/ 75937 h 1433682"/>
                <a:gd name="connsiteX2" fmla="*/ 10806544 w 10806544"/>
                <a:gd name="connsiteY2" fmla="*/ 75937 h 1433682"/>
                <a:gd name="connsiteX0" fmla="*/ 0 w 11603743"/>
                <a:gd name="connsiteY0" fmla="*/ 1516495 h 1516495"/>
                <a:gd name="connsiteX1" fmla="*/ 10806544 w 11603743"/>
                <a:gd name="connsiteY1" fmla="*/ 158750 h 1516495"/>
                <a:gd name="connsiteX2" fmla="*/ 10793844 w 11603743"/>
                <a:gd name="connsiteY2" fmla="*/ 0 h 1516495"/>
                <a:gd name="connsiteX0" fmla="*/ 0 w 11580258"/>
                <a:gd name="connsiteY0" fmla="*/ 1679986 h 1679986"/>
                <a:gd name="connsiteX1" fmla="*/ 10774794 w 11580258"/>
                <a:gd name="connsiteY1" fmla="*/ 87291 h 1679986"/>
                <a:gd name="connsiteX2" fmla="*/ 10793844 w 11580258"/>
                <a:gd name="connsiteY2" fmla="*/ 163491 h 1679986"/>
                <a:gd name="connsiteX0" fmla="*/ 0 w 10774794"/>
                <a:gd name="connsiteY0" fmla="*/ 1592695 h 1592695"/>
                <a:gd name="connsiteX1" fmla="*/ 10774794 w 10774794"/>
                <a:gd name="connsiteY1" fmla="*/ 0 h 1592695"/>
                <a:gd name="connsiteX0" fmla="*/ 0 w 10819244"/>
                <a:gd name="connsiteY0" fmla="*/ 1535545 h 1535545"/>
                <a:gd name="connsiteX1" fmla="*/ 10819244 w 10819244"/>
                <a:gd name="connsiteY1" fmla="*/ 0 h 1535545"/>
                <a:gd name="connsiteX0" fmla="*/ 0 w 10819244"/>
                <a:gd name="connsiteY0" fmla="*/ 1545213 h 1545213"/>
                <a:gd name="connsiteX1" fmla="*/ 10819244 w 10819244"/>
                <a:gd name="connsiteY1" fmla="*/ 9668 h 1545213"/>
                <a:gd name="connsiteX0" fmla="*/ 0 w 10856189"/>
                <a:gd name="connsiteY0" fmla="*/ 1317751 h 1317751"/>
                <a:gd name="connsiteX1" fmla="*/ 10856189 w 10856189"/>
                <a:gd name="connsiteY1" fmla="*/ 59042 h 1317751"/>
                <a:gd name="connsiteX0" fmla="*/ 0 w 10856189"/>
                <a:gd name="connsiteY0" fmla="*/ 1371858 h 1371858"/>
                <a:gd name="connsiteX1" fmla="*/ 10856189 w 10856189"/>
                <a:gd name="connsiteY1" fmla="*/ 113149 h 1371858"/>
                <a:gd name="connsiteX0" fmla="*/ 0 w 10893135"/>
                <a:gd name="connsiteY0" fmla="*/ 1076303 h 1076303"/>
                <a:gd name="connsiteX1" fmla="*/ 10893135 w 10893135"/>
                <a:gd name="connsiteY1" fmla="*/ 304826 h 1076303"/>
                <a:gd name="connsiteX0" fmla="*/ 0 w 10893135"/>
                <a:gd name="connsiteY0" fmla="*/ 957796 h 957796"/>
                <a:gd name="connsiteX1" fmla="*/ 10893135 w 10893135"/>
                <a:gd name="connsiteY1" fmla="*/ 186319 h 957796"/>
                <a:gd name="connsiteX0" fmla="*/ 0 w 10893135"/>
                <a:gd name="connsiteY0" fmla="*/ 1033089 h 1033089"/>
                <a:gd name="connsiteX1" fmla="*/ 10893135 w 10893135"/>
                <a:gd name="connsiteY1" fmla="*/ 139805 h 1033089"/>
                <a:gd name="connsiteX0" fmla="*/ 0 w 10893135"/>
                <a:gd name="connsiteY0" fmla="*/ 1028289 h 1028289"/>
                <a:gd name="connsiteX1" fmla="*/ 10893135 w 10893135"/>
                <a:gd name="connsiteY1" fmla="*/ 135005 h 1028289"/>
                <a:gd name="connsiteX0" fmla="*/ 0 w 10893135"/>
                <a:gd name="connsiteY0" fmla="*/ 1034653 h 1034653"/>
                <a:gd name="connsiteX1" fmla="*/ 10893135 w 10893135"/>
                <a:gd name="connsiteY1" fmla="*/ 141369 h 1034653"/>
                <a:gd name="connsiteX0" fmla="*/ 0 w 10893135"/>
                <a:gd name="connsiteY0" fmla="*/ 998690 h 998690"/>
                <a:gd name="connsiteX1" fmla="*/ 10893135 w 10893135"/>
                <a:gd name="connsiteY1" fmla="*/ 105406 h 998690"/>
                <a:gd name="connsiteX0" fmla="*/ 0 w 10911608"/>
                <a:gd name="connsiteY0" fmla="*/ 1098208 h 1098208"/>
                <a:gd name="connsiteX1" fmla="*/ 10911608 w 10911608"/>
                <a:gd name="connsiteY1" fmla="*/ 72042 h 1098208"/>
                <a:gd name="connsiteX0" fmla="*/ 0 w 10911608"/>
                <a:gd name="connsiteY0" fmla="*/ 1083626 h 1083626"/>
                <a:gd name="connsiteX1" fmla="*/ 10911608 w 10911608"/>
                <a:gd name="connsiteY1" fmla="*/ 57460 h 1083626"/>
                <a:gd name="connsiteX0" fmla="*/ 0 w 10865426"/>
                <a:gd name="connsiteY0" fmla="*/ 1092493 h 1092493"/>
                <a:gd name="connsiteX1" fmla="*/ 10865426 w 10865426"/>
                <a:gd name="connsiteY1" fmla="*/ 55254 h 1092493"/>
                <a:gd name="connsiteX0" fmla="*/ 0 w 10865426"/>
                <a:gd name="connsiteY0" fmla="*/ 1058005 h 1058005"/>
                <a:gd name="connsiteX1" fmla="*/ 10865426 w 10865426"/>
                <a:gd name="connsiteY1" fmla="*/ 20766 h 1058005"/>
                <a:gd name="connsiteX0" fmla="*/ 0 w 10865426"/>
                <a:gd name="connsiteY0" fmla="*/ 1062175 h 1062175"/>
                <a:gd name="connsiteX1" fmla="*/ 10865426 w 10865426"/>
                <a:gd name="connsiteY1" fmla="*/ 24936 h 1062175"/>
                <a:gd name="connsiteX0" fmla="*/ 0 w 10865426"/>
                <a:gd name="connsiteY0" fmla="*/ 1072162 h 1072162"/>
                <a:gd name="connsiteX1" fmla="*/ 10865426 w 10865426"/>
                <a:gd name="connsiteY1" fmla="*/ 34923 h 1072162"/>
                <a:gd name="connsiteX0" fmla="*/ 0 w 10865426"/>
                <a:gd name="connsiteY0" fmla="*/ 1090127 h 1090127"/>
                <a:gd name="connsiteX1" fmla="*/ 10865426 w 10865426"/>
                <a:gd name="connsiteY1" fmla="*/ 52888 h 1090127"/>
                <a:gd name="connsiteX0" fmla="*/ 0 w 10865426"/>
                <a:gd name="connsiteY0" fmla="*/ 1037239 h 1037239"/>
                <a:gd name="connsiteX1" fmla="*/ 10865426 w 10865426"/>
                <a:gd name="connsiteY1" fmla="*/ 0 h 1037239"/>
                <a:gd name="connsiteX0" fmla="*/ 0 w 10865426"/>
                <a:gd name="connsiteY0" fmla="*/ 1037239 h 1037239"/>
                <a:gd name="connsiteX1" fmla="*/ 10865426 w 10865426"/>
                <a:gd name="connsiteY1" fmla="*/ 0 h 1037239"/>
                <a:gd name="connsiteX0" fmla="*/ 0 w 10865426"/>
                <a:gd name="connsiteY0" fmla="*/ 845391 h 845391"/>
                <a:gd name="connsiteX1" fmla="*/ 10865426 w 10865426"/>
                <a:gd name="connsiteY1" fmla="*/ 0 h 845391"/>
                <a:gd name="connsiteX0" fmla="*/ 0 w 10865426"/>
                <a:gd name="connsiteY0" fmla="*/ 845391 h 845391"/>
                <a:gd name="connsiteX1" fmla="*/ 10865426 w 10865426"/>
                <a:gd name="connsiteY1" fmla="*/ 0 h 845391"/>
                <a:gd name="connsiteX0" fmla="*/ 0 w 10865426"/>
                <a:gd name="connsiteY0" fmla="*/ 845391 h 845391"/>
                <a:gd name="connsiteX1" fmla="*/ 10865426 w 10865426"/>
                <a:gd name="connsiteY1" fmla="*/ 0 h 845391"/>
                <a:gd name="connsiteX0" fmla="*/ 0 w 10865426"/>
                <a:gd name="connsiteY0" fmla="*/ 812047 h 812047"/>
                <a:gd name="connsiteX1" fmla="*/ 10865426 w 10865426"/>
                <a:gd name="connsiteY1" fmla="*/ 3198 h 812047"/>
              </a:gdLst>
              <a:ahLst/>
              <a:cxnLst>
                <a:cxn ang="0">
                  <a:pos x="connsiteX0" y="connsiteY0"/>
                </a:cxn>
                <a:cxn ang="0">
                  <a:pos x="connsiteX1" y="connsiteY1"/>
                </a:cxn>
              </a:cxnLst>
              <a:rect l="l" t="t" r="r" b="b"/>
              <a:pathLst>
                <a:path w="10865426" h="812047">
                  <a:moveTo>
                    <a:pt x="0" y="812047"/>
                  </a:moveTo>
                  <a:cubicBezTo>
                    <a:pt x="5596016" y="-167183"/>
                    <a:pt x="8450502" y="22467"/>
                    <a:pt x="10865426" y="3198"/>
                  </a:cubicBezTo>
                </a:path>
              </a:pathLst>
            </a:custGeom>
            <a:noFill/>
            <a:ln w="28575">
              <a:gradFill flip="none" rotWithShape="1">
                <a:gsLst>
                  <a:gs pos="87000">
                    <a:schemeClr val="accent2"/>
                  </a:gs>
                  <a:gs pos="91000">
                    <a:schemeClr val="accent1"/>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0" name="Freeform 28"/>
            <p:cNvSpPr/>
            <p:nvPr/>
          </p:nvSpPr>
          <p:spPr>
            <a:xfrm>
              <a:off x="8887110" y="2054416"/>
              <a:ext cx="2687681" cy="1089555"/>
            </a:xfrm>
            <a:custGeom>
              <a:avLst/>
              <a:gdLst>
                <a:gd name="connsiteX0" fmla="*/ 0 w 1782695"/>
                <a:gd name="connsiteY0" fmla="*/ 0 h 1609294"/>
                <a:gd name="connsiteX1" fmla="*/ 156074 w 1782695"/>
                <a:gd name="connsiteY1" fmla="*/ 1545 h 1609294"/>
                <a:gd name="connsiteX2" fmla="*/ 1781963 w 1782695"/>
                <a:gd name="connsiteY2" fmla="*/ 2164 h 1609294"/>
                <a:gd name="connsiteX3" fmla="*/ 1781963 w 1782695"/>
                <a:gd name="connsiteY3" fmla="*/ 1601979 h 1609294"/>
                <a:gd name="connsiteX4" fmla="*/ 0 w 1782695"/>
                <a:gd name="connsiteY4" fmla="*/ 1609294 h 1609294"/>
                <a:gd name="connsiteX0" fmla="*/ 0 w 1782695"/>
                <a:gd name="connsiteY0" fmla="*/ 0 h 1609294"/>
                <a:gd name="connsiteX1" fmla="*/ 1781963 w 1782695"/>
                <a:gd name="connsiteY1" fmla="*/ 2164 h 1609294"/>
                <a:gd name="connsiteX2" fmla="*/ 1781963 w 1782695"/>
                <a:gd name="connsiteY2" fmla="*/ 1601979 h 1609294"/>
                <a:gd name="connsiteX3" fmla="*/ 0 w 1782695"/>
                <a:gd name="connsiteY3" fmla="*/ 1609294 h 1609294"/>
                <a:gd name="connsiteX4" fmla="*/ 0 w 1782695"/>
                <a:gd name="connsiteY4" fmla="*/ 0 h 1609294"/>
                <a:gd name="connsiteX0" fmla="*/ 0 w 2712879"/>
                <a:gd name="connsiteY0" fmla="*/ 0 h 1616438"/>
                <a:gd name="connsiteX1" fmla="*/ 2712147 w 2712879"/>
                <a:gd name="connsiteY1" fmla="*/ 9308 h 1616438"/>
                <a:gd name="connsiteX2" fmla="*/ 2712147 w 2712879"/>
                <a:gd name="connsiteY2" fmla="*/ 1609123 h 1616438"/>
                <a:gd name="connsiteX3" fmla="*/ 930184 w 2712879"/>
                <a:gd name="connsiteY3" fmla="*/ 1616438 h 1616438"/>
                <a:gd name="connsiteX4" fmla="*/ 0 w 2712879"/>
                <a:gd name="connsiteY4" fmla="*/ 0 h 1616438"/>
                <a:gd name="connsiteX0" fmla="*/ 0 w 2712879"/>
                <a:gd name="connsiteY0" fmla="*/ 0 h 1614057"/>
                <a:gd name="connsiteX1" fmla="*/ 2712147 w 2712879"/>
                <a:gd name="connsiteY1" fmla="*/ 9308 h 1614057"/>
                <a:gd name="connsiteX2" fmla="*/ 2712147 w 2712879"/>
                <a:gd name="connsiteY2" fmla="*/ 1609123 h 1614057"/>
                <a:gd name="connsiteX3" fmla="*/ 2404 w 2712879"/>
                <a:gd name="connsiteY3" fmla="*/ 1614057 h 1614057"/>
                <a:gd name="connsiteX4" fmla="*/ 0 w 2712879"/>
                <a:gd name="connsiteY4" fmla="*/ 0 h 1614057"/>
                <a:gd name="connsiteX0" fmla="*/ 0 w 2712879"/>
                <a:gd name="connsiteY0" fmla="*/ 0 h 1618819"/>
                <a:gd name="connsiteX1" fmla="*/ 2712147 w 2712879"/>
                <a:gd name="connsiteY1" fmla="*/ 9308 h 1618819"/>
                <a:gd name="connsiteX2" fmla="*/ 2712147 w 2712879"/>
                <a:gd name="connsiteY2" fmla="*/ 1609123 h 1618819"/>
                <a:gd name="connsiteX3" fmla="*/ 4808 w 2712879"/>
                <a:gd name="connsiteY3" fmla="*/ 1618819 h 1618819"/>
                <a:gd name="connsiteX4" fmla="*/ 0 w 2712879"/>
                <a:gd name="connsiteY4" fmla="*/ 0 h 1618819"/>
                <a:gd name="connsiteX0" fmla="*/ 0 w 2712879"/>
                <a:gd name="connsiteY0" fmla="*/ 0 h 1618819"/>
                <a:gd name="connsiteX1" fmla="*/ 2712147 w 2712879"/>
                <a:gd name="connsiteY1" fmla="*/ 9308 h 1618819"/>
                <a:gd name="connsiteX2" fmla="*/ 2712147 w 2712879"/>
                <a:gd name="connsiteY2" fmla="*/ 1609123 h 1618819"/>
                <a:gd name="connsiteX3" fmla="*/ 4808 w 2712879"/>
                <a:gd name="connsiteY3" fmla="*/ 1618819 h 1618819"/>
                <a:gd name="connsiteX4" fmla="*/ 0 w 2712879"/>
                <a:gd name="connsiteY4" fmla="*/ 0 h 1618819"/>
                <a:gd name="connsiteX0" fmla="*/ 0 w 2712879"/>
                <a:gd name="connsiteY0" fmla="*/ 0 h 1618819"/>
                <a:gd name="connsiteX1" fmla="*/ 2712147 w 2712879"/>
                <a:gd name="connsiteY1" fmla="*/ 9308 h 1618819"/>
                <a:gd name="connsiteX2" fmla="*/ 2712147 w 2712879"/>
                <a:gd name="connsiteY2" fmla="*/ 1609123 h 1618819"/>
                <a:gd name="connsiteX3" fmla="*/ 4808 w 2712879"/>
                <a:gd name="connsiteY3" fmla="*/ 1618819 h 1618819"/>
                <a:gd name="connsiteX4" fmla="*/ 0 w 2712879"/>
                <a:gd name="connsiteY4" fmla="*/ 0 h 1618819"/>
                <a:gd name="connsiteX0" fmla="*/ 0 w 2712879"/>
                <a:gd name="connsiteY0" fmla="*/ 0 h 1618819"/>
                <a:gd name="connsiteX1" fmla="*/ 2712147 w 2712879"/>
                <a:gd name="connsiteY1" fmla="*/ 9308 h 1618819"/>
                <a:gd name="connsiteX2" fmla="*/ 2712147 w 2712879"/>
                <a:gd name="connsiteY2" fmla="*/ 1609123 h 1618819"/>
                <a:gd name="connsiteX3" fmla="*/ 4808 w 2712879"/>
                <a:gd name="connsiteY3" fmla="*/ 1618819 h 1618819"/>
                <a:gd name="connsiteX4" fmla="*/ 0 w 2712879"/>
                <a:gd name="connsiteY4" fmla="*/ 0 h 1618819"/>
                <a:gd name="connsiteX0" fmla="*/ 0 w 2712879"/>
                <a:gd name="connsiteY0" fmla="*/ 0 h 1615281"/>
                <a:gd name="connsiteX1" fmla="*/ 2712147 w 2712879"/>
                <a:gd name="connsiteY1" fmla="*/ 5770 h 1615281"/>
                <a:gd name="connsiteX2" fmla="*/ 2712147 w 2712879"/>
                <a:gd name="connsiteY2" fmla="*/ 1605585 h 1615281"/>
                <a:gd name="connsiteX3" fmla="*/ 4808 w 2712879"/>
                <a:gd name="connsiteY3" fmla="*/ 1615281 h 1615281"/>
                <a:gd name="connsiteX4" fmla="*/ 0 w 2712879"/>
                <a:gd name="connsiteY4" fmla="*/ 0 h 1615281"/>
                <a:gd name="connsiteX0" fmla="*/ 0 w 2712879"/>
                <a:gd name="connsiteY0" fmla="*/ 0 h 1615281"/>
                <a:gd name="connsiteX1" fmla="*/ 2712147 w 2712879"/>
                <a:gd name="connsiteY1" fmla="*/ 5770 h 1615281"/>
                <a:gd name="connsiteX2" fmla="*/ 2712147 w 2712879"/>
                <a:gd name="connsiteY2" fmla="*/ 1605585 h 1615281"/>
                <a:gd name="connsiteX3" fmla="*/ 4808 w 2712879"/>
                <a:gd name="connsiteY3" fmla="*/ 1615281 h 1615281"/>
                <a:gd name="connsiteX4" fmla="*/ 0 w 2712879"/>
                <a:gd name="connsiteY4" fmla="*/ 0 h 1615281"/>
                <a:gd name="connsiteX0" fmla="*/ 0 w 2712879"/>
                <a:gd name="connsiteY0" fmla="*/ 0 h 1618819"/>
                <a:gd name="connsiteX1" fmla="*/ 2712147 w 2712879"/>
                <a:gd name="connsiteY1" fmla="*/ 5770 h 1618819"/>
                <a:gd name="connsiteX2" fmla="*/ 2712147 w 2712879"/>
                <a:gd name="connsiteY2" fmla="*/ 1605585 h 1618819"/>
                <a:gd name="connsiteX3" fmla="*/ 4808 w 2712879"/>
                <a:gd name="connsiteY3" fmla="*/ 1618819 h 1618819"/>
                <a:gd name="connsiteX4" fmla="*/ 0 w 2712879"/>
                <a:gd name="connsiteY4" fmla="*/ 0 h 1618819"/>
                <a:gd name="connsiteX0" fmla="*/ 0 w 2712879"/>
                <a:gd name="connsiteY0" fmla="*/ 0 h 1618819"/>
                <a:gd name="connsiteX1" fmla="*/ 2712147 w 2712879"/>
                <a:gd name="connsiteY1" fmla="*/ 5770 h 1618819"/>
                <a:gd name="connsiteX2" fmla="*/ 2712147 w 2712879"/>
                <a:gd name="connsiteY2" fmla="*/ 1605585 h 1618819"/>
                <a:gd name="connsiteX3" fmla="*/ 4808 w 2712879"/>
                <a:gd name="connsiteY3" fmla="*/ 1618819 h 1618819"/>
                <a:gd name="connsiteX4" fmla="*/ 0 w 2712879"/>
                <a:gd name="connsiteY4" fmla="*/ 0 h 1618819"/>
                <a:gd name="connsiteX0" fmla="*/ 0 w 2712879"/>
                <a:gd name="connsiteY0" fmla="*/ 0 h 1618819"/>
                <a:gd name="connsiteX1" fmla="*/ 2712147 w 2712879"/>
                <a:gd name="connsiteY1" fmla="*/ 5770 h 1618819"/>
                <a:gd name="connsiteX2" fmla="*/ 2712147 w 2712879"/>
                <a:gd name="connsiteY2" fmla="*/ 1605585 h 1618819"/>
                <a:gd name="connsiteX3" fmla="*/ 4808 w 2712879"/>
                <a:gd name="connsiteY3" fmla="*/ 1618819 h 1618819"/>
                <a:gd name="connsiteX4" fmla="*/ 0 w 2712879"/>
                <a:gd name="connsiteY4" fmla="*/ 0 h 161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879" h="1618819">
                  <a:moveTo>
                    <a:pt x="0" y="0"/>
                  </a:moveTo>
                  <a:cubicBezTo>
                    <a:pt x="913663" y="16074"/>
                    <a:pt x="1808098" y="3847"/>
                    <a:pt x="2712147" y="5770"/>
                  </a:cubicBezTo>
                  <a:cubicBezTo>
                    <a:pt x="2709607" y="548356"/>
                    <a:pt x="2714686" y="1063000"/>
                    <a:pt x="2712147" y="1605585"/>
                  </a:cubicBezTo>
                  <a:lnTo>
                    <a:pt x="4808" y="1618819"/>
                  </a:lnTo>
                  <a:cubicBezTo>
                    <a:pt x="4007" y="1080800"/>
                    <a:pt x="801" y="538019"/>
                    <a:pt x="0" y="0"/>
                  </a:cubicBezTo>
                  <a:close/>
                </a:path>
              </a:pathLst>
            </a:custGeom>
            <a:solidFill>
              <a:schemeClr val="accent2"/>
            </a:solidFill>
            <a:ln>
              <a:noFill/>
            </a:ln>
          </p:spPr>
          <p:txBody>
            <a:bodyPr vert="horz" wrap="square" lIns="457200" tIns="73152" rIns="91440" bIns="45708" numCol="1" anchor="t" anchorCtr="0" compatLnSpc="1">
              <a:prstTxWarp prst="textNoShape">
                <a:avLst/>
              </a:prstTxWarp>
              <a:noAutofit/>
            </a:bodyPr>
            <a:lstStyle/>
            <a:p>
              <a:pPr defTabSz="685605"/>
              <a:r>
                <a:rPr lang="en-US" sz="800" dirty="0">
                  <a:solidFill>
                    <a:srgbClr val="FFFFFF"/>
                  </a:solidFill>
                </a:rPr>
                <a:t>Layer 3</a:t>
              </a:r>
            </a:p>
          </p:txBody>
        </p:sp>
        <p:sp>
          <p:nvSpPr>
            <p:cNvPr id="541" name="Rectangle 29"/>
            <p:cNvSpPr/>
            <p:nvPr/>
          </p:nvSpPr>
          <p:spPr>
            <a:xfrm>
              <a:off x="784021" y="1667379"/>
              <a:ext cx="977177" cy="1828804"/>
            </a:xfrm>
            <a:prstGeom prst="rect">
              <a:avLst/>
            </a:prstGeom>
            <a:solidFill>
              <a:schemeClr val="tx1">
                <a:lumMod val="75000"/>
              </a:schemeClr>
            </a:solidFill>
            <a:ln w="9525">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685874">
                <a:spcAft>
                  <a:spcPts val="450"/>
                </a:spcAft>
              </a:pPr>
              <a:r>
                <a:rPr lang="en-US" sz="800" dirty="0">
                  <a:solidFill>
                    <a:srgbClr val="FFFFFF"/>
                  </a:solidFill>
                </a:rPr>
                <a:t>File Reputation</a:t>
              </a:r>
            </a:p>
          </p:txBody>
        </p:sp>
        <p:grpSp>
          <p:nvGrpSpPr>
            <p:cNvPr id="542" name="Group 30"/>
            <p:cNvGrpSpPr/>
            <p:nvPr/>
          </p:nvGrpSpPr>
          <p:grpSpPr>
            <a:xfrm>
              <a:off x="3180797" y="2165006"/>
              <a:ext cx="2899779" cy="903825"/>
              <a:chOff x="3180797" y="2000556"/>
              <a:chExt cx="2882949" cy="1178864"/>
            </a:xfrm>
          </p:grpSpPr>
          <p:sp>
            <p:nvSpPr>
              <p:cNvPr id="551" name="Rectangle 245"/>
              <p:cNvSpPr/>
              <p:nvPr/>
            </p:nvSpPr>
            <p:spPr>
              <a:xfrm>
                <a:off x="3180797" y="2000556"/>
                <a:ext cx="1422891" cy="1178861"/>
              </a:xfrm>
              <a:prstGeom prst="rect">
                <a:avLst/>
              </a:prstGeom>
              <a:solidFill>
                <a:schemeClr val="accent2">
                  <a:lumMod val="50000"/>
                </a:schemeClr>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874"/>
                <a:r>
                  <a:rPr lang="en-US" sz="800" dirty="0">
                    <a:solidFill>
                      <a:srgbClr val="FFFFFF"/>
                    </a:solidFill>
                  </a:rPr>
                  <a:t>Anomaly </a:t>
                </a:r>
              </a:p>
              <a:p>
                <a:pPr algn="ctr" defTabSz="685874"/>
                <a:r>
                  <a:rPr lang="en-US" sz="800" dirty="0">
                    <a:solidFill>
                      <a:srgbClr val="FFFFFF"/>
                    </a:solidFill>
                  </a:rPr>
                  <a:t>detection</a:t>
                </a:r>
              </a:p>
            </p:txBody>
          </p:sp>
          <p:sp>
            <p:nvSpPr>
              <p:cNvPr id="552" name="Rectangle 246"/>
              <p:cNvSpPr/>
              <p:nvPr/>
            </p:nvSpPr>
            <p:spPr>
              <a:xfrm>
                <a:off x="4641183" y="2000556"/>
                <a:ext cx="1422563" cy="1178864"/>
              </a:xfrm>
              <a:prstGeom prst="rect">
                <a:avLst/>
              </a:prstGeom>
              <a:solidFill>
                <a:schemeClr val="accent2">
                  <a:lumMod val="50000"/>
                </a:schemeClr>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874"/>
                <a:r>
                  <a:rPr lang="en-US" sz="800" dirty="0">
                    <a:solidFill>
                      <a:srgbClr val="FFFFFF"/>
                    </a:solidFill>
                  </a:rPr>
                  <a:t>Trust</a:t>
                </a:r>
              </a:p>
              <a:p>
                <a:pPr algn="ctr" defTabSz="685874"/>
                <a:r>
                  <a:rPr lang="en-US" sz="800" dirty="0">
                    <a:solidFill>
                      <a:srgbClr val="FFFFFF"/>
                    </a:solidFill>
                  </a:rPr>
                  <a:t>modeling</a:t>
                </a:r>
              </a:p>
            </p:txBody>
          </p:sp>
        </p:grpSp>
        <p:grpSp>
          <p:nvGrpSpPr>
            <p:cNvPr id="543" name="Group 225"/>
            <p:cNvGrpSpPr/>
            <p:nvPr/>
          </p:nvGrpSpPr>
          <p:grpSpPr>
            <a:xfrm>
              <a:off x="6212787" y="2235302"/>
              <a:ext cx="2584442" cy="763232"/>
              <a:chOff x="6224209" y="2099072"/>
              <a:chExt cx="2702641" cy="490040"/>
            </a:xfrm>
          </p:grpSpPr>
          <p:sp>
            <p:nvSpPr>
              <p:cNvPr id="549" name="Rectangle 243"/>
              <p:cNvSpPr/>
              <p:nvPr/>
            </p:nvSpPr>
            <p:spPr>
              <a:xfrm>
                <a:off x="6224209" y="2099072"/>
                <a:ext cx="1335434" cy="486529"/>
              </a:xfrm>
              <a:prstGeom prst="rect">
                <a:avLst/>
              </a:prstGeom>
              <a:solidFill>
                <a:schemeClr val="accent2">
                  <a:lumMod val="50000"/>
                </a:schemeClr>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874"/>
                <a:r>
                  <a:rPr lang="en-US" sz="800" dirty="0">
                    <a:solidFill>
                      <a:srgbClr val="FFFFFF"/>
                    </a:solidFill>
                  </a:rPr>
                  <a:t>Event classification</a:t>
                </a:r>
              </a:p>
            </p:txBody>
          </p:sp>
          <p:sp>
            <p:nvSpPr>
              <p:cNvPr id="550" name="Rectangle 244"/>
              <p:cNvSpPr/>
              <p:nvPr/>
            </p:nvSpPr>
            <p:spPr>
              <a:xfrm>
                <a:off x="7591826" y="2099072"/>
                <a:ext cx="1335024" cy="490040"/>
              </a:xfrm>
              <a:prstGeom prst="rect">
                <a:avLst/>
              </a:prstGeom>
              <a:solidFill>
                <a:schemeClr val="accent2">
                  <a:lumMod val="50000"/>
                </a:schemeClr>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874"/>
                <a:r>
                  <a:rPr lang="en-US" sz="800" dirty="0">
                    <a:solidFill>
                      <a:srgbClr val="FFFFFF"/>
                    </a:solidFill>
                  </a:rPr>
                  <a:t>Entity modeling</a:t>
                </a:r>
              </a:p>
            </p:txBody>
          </p:sp>
        </p:grpSp>
        <p:grpSp>
          <p:nvGrpSpPr>
            <p:cNvPr id="544" name="Group 227"/>
            <p:cNvGrpSpPr/>
            <p:nvPr/>
          </p:nvGrpSpPr>
          <p:grpSpPr>
            <a:xfrm>
              <a:off x="2005594" y="1807571"/>
              <a:ext cx="977177" cy="1576363"/>
              <a:chOff x="2039345" y="1707610"/>
              <a:chExt cx="977177" cy="1776285"/>
            </a:xfrm>
          </p:grpSpPr>
          <p:sp>
            <p:nvSpPr>
              <p:cNvPr id="547" name="Rectangle 237"/>
              <p:cNvSpPr/>
              <p:nvPr/>
            </p:nvSpPr>
            <p:spPr>
              <a:xfrm>
                <a:off x="2039345" y="1707610"/>
                <a:ext cx="977177" cy="868680"/>
              </a:xfrm>
              <a:prstGeom prst="rect">
                <a:avLst/>
              </a:prstGeom>
              <a:solidFill>
                <a:schemeClr val="tx1">
                  <a:lumMod val="75000"/>
                </a:schemeClr>
              </a:solidFill>
              <a:ln w="9525">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685857">
                  <a:spcAft>
                    <a:spcPts val="450"/>
                  </a:spcAft>
                </a:pPr>
                <a:r>
                  <a:rPr lang="en-US" sz="800" dirty="0">
                    <a:solidFill>
                      <a:srgbClr val="FFFFFF"/>
                    </a:solidFill>
                  </a:rPr>
                  <a:t>Dynamic Malware</a:t>
                </a:r>
                <a:br>
                  <a:rPr lang="en-US" sz="800" dirty="0">
                    <a:solidFill>
                      <a:srgbClr val="FFFFFF"/>
                    </a:solidFill>
                  </a:rPr>
                </a:br>
                <a:r>
                  <a:rPr lang="en-US" sz="800" dirty="0">
                    <a:solidFill>
                      <a:srgbClr val="FFFFFF"/>
                    </a:solidFill>
                  </a:rPr>
                  <a:t>Analysis</a:t>
                </a:r>
              </a:p>
            </p:txBody>
          </p:sp>
          <p:sp>
            <p:nvSpPr>
              <p:cNvPr id="548" name="Rectangle 239"/>
              <p:cNvSpPr/>
              <p:nvPr/>
            </p:nvSpPr>
            <p:spPr>
              <a:xfrm>
                <a:off x="2039345" y="2617419"/>
                <a:ext cx="977177" cy="866476"/>
              </a:xfrm>
              <a:prstGeom prst="rect">
                <a:avLst/>
              </a:prstGeom>
              <a:solidFill>
                <a:schemeClr val="tx1">
                  <a:lumMod val="75000"/>
                </a:schemeClr>
              </a:solidFill>
              <a:ln w="9525">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685874">
                  <a:spcAft>
                    <a:spcPts val="450"/>
                  </a:spcAft>
                </a:pPr>
                <a:r>
                  <a:rPr lang="en-US" sz="800" dirty="0">
                    <a:solidFill>
                      <a:srgbClr val="FFFFFF"/>
                    </a:solidFill>
                  </a:rPr>
                  <a:t>File </a:t>
                </a:r>
                <a:br>
                  <a:rPr lang="en-US" sz="800" dirty="0">
                    <a:solidFill>
                      <a:srgbClr val="FFFFFF"/>
                    </a:solidFill>
                  </a:rPr>
                </a:br>
                <a:r>
                  <a:rPr lang="en-US" sz="800" dirty="0">
                    <a:solidFill>
                      <a:srgbClr val="FFFFFF"/>
                    </a:solidFill>
                  </a:rPr>
                  <a:t>Retrospection</a:t>
                </a:r>
              </a:p>
            </p:txBody>
          </p:sp>
        </p:grpSp>
        <p:sp>
          <p:nvSpPr>
            <p:cNvPr id="545" name="Rectangle 231"/>
            <p:cNvSpPr/>
            <p:nvPr/>
          </p:nvSpPr>
          <p:spPr>
            <a:xfrm>
              <a:off x="8936779" y="2318665"/>
              <a:ext cx="2577104" cy="596506"/>
            </a:xfrm>
            <a:prstGeom prst="rect">
              <a:avLst/>
            </a:prstGeom>
            <a:solidFill>
              <a:schemeClr val="accent2">
                <a:lumMod val="50000"/>
              </a:schemeClr>
            </a:solidFill>
            <a:ln w="952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874"/>
              <a:r>
                <a:rPr lang="en-US" sz="800" dirty="0">
                  <a:solidFill>
                    <a:srgbClr val="FFFFFF"/>
                  </a:solidFill>
                </a:rPr>
                <a:t>Relationship modeling</a:t>
              </a:r>
            </a:p>
          </p:txBody>
        </p:sp>
        <p:sp>
          <p:nvSpPr>
            <p:cNvPr id="546" name="Freeform 10"/>
            <p:cNvSpPr>
              <a:spLocks/>
            </p:cNvSpPr>
            <p:nvPr/>
          </p:nvSpPr>
          <p:spPr bwMode="auto">
            <a:xfrm>
              <a:off x="8888340" y="2045629"/>
              <a:ext cx="411480" cy="237744"/>
            </a:xfrm>
            <a:custGeom>
              <a:avLst/>
              <a:gdLst>
                <a:gd name="connsiteX0" fmla="*/ 0 w 342349"/>
                <a:gd name="connsiteY0" fmla="*/ 0 h 187783"/>
                <a:gd name="connsiteX1" fmla="*/ 342349 w 342349"/>
                <a:gd name="connsiteY1" fmla="*/ 6882 h 187783"/>
                <a:gd name="connsiteX2" fmla="*/ 340676 w 342349"/>
                <a:gd name="connsiteY2" fmla="*/ 187783 h 187783"/>
                <a:gd name="connsiteX3" fmla="*/ 0 w 342349"/>
                <a:gd name="connsiteY3" fmla="*/ 187783 h 187783"/>
                <a:gd name="connsiteX4" fmla="*/ 0 w 342349"/>
                <a:gd name="connsiteY4" fmla="*/ 0 h 187783"/>
                <a:gd name="connsiteX0" fmla="*/ 0 w 342349"/>
                <a:gd name="connsiteY0" fmla="*/ 0 h 187783"/>
                <a:gd name="connsiteX1" fmla="*/ 342349 w 342349"/>
                <a:gd name="connsiteY1" fmla="*/ 8555 h 187783"/>
                <a:gd name="connsiteX2" fmla="*/ 340676 w 342349"/>
                <a:gd name="connsiteY2" fmla="*/ 187783 h 187783"/>
                <a:gd name="connsiteX3" fmla="*/ 0 w 342349"/>
                <a:gd name="connsiteY3" fmla="*/ 187783 h 187783"/>
                <a:gd name="connsiteX4" fmla="*/ 0 w 342349"/>
                <a:gd name="connsiteY4" fmla="*/ 0 h 18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9" h="187783">
                  <a:moveTo>
                    <a:pt x="0" y="0"/>
                  </a:moveTo>
                  <a:lnTo>
                    <a:pt x="342349" y="8555"/>
                  </a:lnTo>
                  <a:cubicBezTo>
                    <a:pt x="341791" y="68855"/>
                    <a:pt x="341234" y="127483"/>
                    <a:pt x="340676" y="187783"/>
                  </a:cubicBezTo>
                  <a:lnTo>
                    <a:pt x="0" y="187783"/>
                  </a:lnTo>
                  <a:lnTo>
                    <a:pt x="0" y="0"/>
                  </a:lnTo>
                  <a:close/>
                </a:path>
              </a:pathLst>
            </a:custGeom>
            <a:solidFill>
              <a:schemeClr val="accent2">
                <a:lumMod val="75000"/>
              </a:schemeClr>
            </a:solidFill>
            <a:ln w="25400" cap="flat" cmpd="sng" algn="ctr">
              <a:noFill/>
              <a:prstDash val="solid"/>
            </a:ln>
            <a:effectLst/>
          </p:spPr>
          <p:txBody>
            <a:bodyPr lIns="0" tIns="0" rIns="0" bIns="0" rtlCol="0" anchor="ctr"/>
            <a:lstStyle/>
            <a:p>
              <a:pPr algn="ctr" defTabSz="914066"/>
              <a:r>
                <a:rPr lang="en-US" sz="900" b="1" dirty="0">
                  <a:solidFill>
                    <a:prstClr val="white"/>
                  </a:solidFill>
                </a:rPr>
                <a:t>CTA</a:t>
              </a:r>
            </a:p>
          </p:txBody>
        </p:sp>
      </p:grpSp>
      <p:grpSp>
        <p:nvGrpSpPr>
          <p:cNvPr id="366" name="Group 365"/>
          <p:cNvGrpSpPr/>
          <p:nvPr/>
        </p:nvGrpSpPr>
        <p:grpSpPr>
          <a:xfrm>
            <a:off x="33133" y="660917"/>
            <a:ext cx="9141714" cy="3892033"/>
            <a:chOff x="-209476" y="2026610"/>
            <a:chExt cx="12226164" cy="5549226"/>
          </a:xfrm>
        </p:grpSpPr>
        <p:sp>
          <p:nvSpPr>
            <p:cNvPr id="367" name="Rectangle 366"/>
            <p:cNvSpPr/>
            <p:nvPr/>
          </p:nvSpPr>
          <p:spPr>
            <a:xfrm>
              <a:off x="-209476" y="2488314"/>
              <a:ext cx="1049033" cy="5087522"/>
            </a:xfrm>
            <a:prstGeom prst="rect">
              <a:avLst/>
            </a:prstGeom>
            <a:gradFill flip="none" rotWithShape="1">
              <a:gsLst>
                <a:gs pos="75000">
                  <a:schemeClr val="bg1">
                    <a:alpha val="96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E909E"/>
                </a:solidFill>
              </a:endParaRPr>
            </a:p>
          </p:txBody>
        </p:sp>
        <p:grpSp>
          <p:nvGrpSpPr>
            <p:cNvPr id="371" name="Group 370"/>
            <p:cNvGrpSpPr/>
            <p:nvPr/>
          </p:nvGrpSpPr>
          <p:grpSpPr>
            <a:xfrm>
              <a:off x="2285097" y="2026610"/>
              <a:ext cx="9731591" cy="5516078"/>
              <a:chOff x="2285097" y="2026610"/>
              <a:chExt cx="9731591" cy="5516078"/>
            </a:xfrm>
          </p:grpSpPr>
          <p:sp>
            <p:nvSpPr>
              <p:cNvPr id="372" name="Rectangle 371"/>
              <p:cNvSpPr/>
              <p:nvPr/>
            </p:nvSpPr>
            <p:spPr>
              <a:xfrm>
                <a:off x="2285097" y="2513488"/>
                <a:ext cx="9731591" cy="5029200"/>
              </a:xfrm>
              <a:prstGeom prst="rect">
                <a:avLst/>
              </a:prstGeom>
              <a:gradFill>
                <a:gsLst>
                  <a:gs pos="0">
                    <a:schemeClr val="bg1"/>
                  </a:gs>
                  <a:gs pos="15000">
                    <a:schemeClr val="bg1"/>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E909E"/>
                  </a:solidFill>
                </a:endParaRPr>
              </a:p>
            </p:txBody>
          </p:sp>
          <p:sp>
            <p:nvSpPr>
              <p:cNvPr id="373" name="Rectangle 372"/>
              <p:cNvSpPr/>
              <p:nvPr/>
            </p:nvSpPr>
            <p:spPr>
              <a:xfrm flipH="1">
                <a:off x="5381814" y="2026610"/>
                <a:ext cx="877824" cy="5200650"/>
              </a:xfrm>
              <a:prstGeom prst="rect">
                <a:avLst/>
              </a:prstGeom>
              <a:gradFill flip="none" rotWithShape="1">
                <a:gsLst>
                  <a:gs pos="75000">
                    <a:schemeClr val="bg1"/>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E909E"/>
                  </a:solidFill>
                </a:endParaRPr>
              </a:p>
            </p:txBody>
          </p:sp>
        </p:grpSp>
      </p:grpSp>
      <p:grpSp>
        <p:nvGrpSpPr>
          <p:cNvPr id="364" name="Group 2"/>
          <p:cNvGrpSpPr/>
          <p:nvPr/>
        </p:nvGrpSpPr>
        <p:grpSpPr>
          <a:xfrm>
            <a:off x="1193" y="971551"/>
            <a:ext cx="9141617" cy="3600450"/>
            <a:chOff x="2" y="1295400"/>
            <a:chExt cx="12188823" cy="5200650"/>
          </a:xfrm>
        </p:grpSpPr>
        <p:sp>
          <p:nvSpPr>
            <p:cNvPr id="365" name="Rectangle 7"/>
            <p:cNvSpPr/>
            <p:nvPr/>
          </p:nvSpPr>
          <p:spPr>
            <a:xfrm>
              <a:off x="2" y="1295400"/>
              <a:ext cx="781593" cy="5200650"/>
            </a:xfrm>
            <a:prstGeom prst="rect">
              <a:avLst/>
            </a:prstGeom>
            <a:gradFill flip="none" rotWithShape="1">
              <a:gsLst>
                <a:gs pos="75000">
                  <a:schemeClr val="bg1"/>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E909E"/>
                </a:solidFill>
              </a:endParaRPr>
            </a:p>
          </p:txBody>
        </p:sp>
        <p:grpSp>
          <p:nvGrpSpPr>
            <p:cNvPr id="368" name="Group 8"/>
            <p:cNvGrpSpPr/>
            <p:nvPr/>
          </p:nvGrpSpPr>
          <p:grpSpPr>
            <a:xfrm>
              <a:off x="1920978" y="1295400"/>
              <a:ext cx="10267847" cy="5200650"/>
              <a:chOff x="1920978" y="1295400"/>
              <a:chExt cx="10267847" cy="5200650"/>
            </a:xfrm>
          </p:grpSpPr>
          <p:sp>
            <p:nvSpPr>
              <p:cNvPr id="369" name="Rectangle 17"/>
              <p:cNvSpPr/>
              <p:nvPr/>
            </p:nvSpPr>
            <p:spPr>
              <a:xfrm>
                <a:off x="2786418" y="1295400"/>
                <a:ext cx="9402407" cy="5029200"/>
              </a:xfrm>
              <a:prstGeom prst="rect">
                <a:avLst/>
              </a:prstGeom>
              <a:gradFill>
                <a:gsLst>
                  <a:gs pos="0">
                    <a:schemeClr val="bg1"/>
                  </a:gs>
                  <a:gs pos="15000">
                    <a:schemeClr val="bg1"/>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E909E"/>
                  </a:solidFill>
                </a:endParaRPr>
              </a:p>
            </p:txBody>
          </p:sp>
          <p:sp>
            <p:nvSpPr>
              <p:cNvPr id="370" name="Rectangle 18"/>
              <p:cNvSpPr/>
              <p:nvPr/>
            </p:nvSpPr>
            <p:spPr>
              <a:xfrm flipH="1">
                <a:off x="1920978" y="1295400"/>
                <a:ext cx="877824" cy="5200650"/>
              </a:xfrm>
              <a:prstGeom prst="rect">
                <a:avLst/>
              </a:prstGeom>
              <a:gradFill flip="none" rotWithShape="1">
                <a:gsLst>
                  <a:gs pos="75000">
                    <a:schemeClr val="bg1"/>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E909E"/>
                  </a:solidFill>
                </a:endParaRPr>
              </a:p>
            </p:txBody>
          </p:sp>
        </p:grpSp>
      </p:grpSp>
      <p:sp>
        <p:nvSpPr>
          <p:cNvPr id="2" name="Title 1"/>
          <p:cNvSpPr>
            <a:spLocks noGrp="1"/>
          </p:cNvSpPr>
          <p:nvPr>
            <p:ph type="title"/>
          </p:nvPr>
        </p:nvSpPr>
        <p:spPr/>
        <p:txBody>
          <a:bodyPr/>
          <a:lstStyle/>
          <a:p>
            <a:r>
              <a:rPr lang="ja-JP" altLang="en-US" dirty="0" smtClean="0"/>
              <a:t>異常検知により不正なトラフィックを特定</a:t>
            </a:r>
            <a:endParaRPr lang="en-US" dirty="0"/>
          </a:p>
        </p:txBody>
      </p:sp>
      <p:sp>
        <p:nvSpPr>
          <p:cNvPr id="376" name="grey block background"/>
          <p:cNvSpPr/>
          <p:nvPr/>
        </p:nvSpPr>
        <p:spPr>
          <a:xfrm>
            <a:off x="1820306" y="1460754"/>
            <a:ext cx="6895069" cy="310431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71405" tIns="171405" rIns="171405" bIns="171405" rtlCol="0" anchor="ctr"/>
          <a:lstStyle/>
          <a:p>
            <a:pPr>
              <a:spcAft>
                <a:spcPts val="1050"/>
              </a:spcAft>
            </a:pPr>
            <a:endParaRPr lang="en-US" sz="1500" dirty="0">
              <a:solidFill>
                <a:schemeClr val="tx1"/>
              </a:solidFill>
            </a:endParaRPr>
          </a:p>
        </p:txBody>
      </p:sp>
      <p:grpSp>
        <p:nvGrpSpPr>
          <p:cNvPr id="5" name="Group 4"/>
          <p:cNvGrpSpPr/>
          <p:nvPr/>
        </p:nvGrpSpPr>
        <p:grpSpPr>
          <a:xfrm>
            <a:off x="2399984" y="3714944"/>
            <a:ext cx="230103" cy="211892"/>
            <a:chOff x="6355475" y="2497701"/>
            <a:chExt cx="306804" cy="282522"/>
          </a:xfrm>
        </p:grpSpPr>
        <p:sp>
          <p:nvSpPr>
            <p:cNvPr id="304" name="Oval 303"/>
            <p:cNvSpPr/>
            <p:nvPr/>
          </p:nvSpPr>
          <p:spPr>
            <a:xfrm>
              <a:off x="6355475" y="2497701"/>
              <a:ext cx="107100" cy="107099"/>
            </a:xfrm>
            <a:prstGeom prst="ellipse">
              <a:avLst/>
            </a:prstGeom>
            <a:solidFill>
              <a:srgbClr val="FF0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306" name="Oval 305"/>
            <p:cNvSpPr/>
            <p:nvPr/>
          </p:nvSpPr>
          <p:spPr>
            <a:xfrm>
              <a:off x="6555179" y="2497701"/>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307" name="Oval 306"/>
            <p:cNvSpPr/>
            <p:nvPr/>
          </p:nvSpPr>
          <p:spPr>
            <a:xfrm>
              <a:off x="6355475" y="2673124"/>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308" name="Oval 307"/>
            <p:cNvSpPr/>
            <p:nvPr/>
          </p:nvSpPr>
          <p:spPr>
            <a:xfrm>
              <a:off x="6555179" y="2673124"/>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grpSp>
      <p:sp>
        <p:nvSpPr>
          <p:cNvPr id="441" name="Rectangle 440"/>
          <p:cNvSpPr/>
          <p:nvPr/>
        </p:nvSpPr>
        <p:spPr>
          <a:xfrm>
            <a:off x="6511312" y="2083891"/>
            <a:ext cx="282129" cy="1692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ja-JP" altLang="en-US" sz="1100" dirty="0">
                <a:solidFill>
                  <a:srgbClr val="00B050"/>
                </a:solidFill>
              </a:rPr>
              <a:t>通常</a:t>
            </a:r>
            <a:endParaRPr lang="en-US" sz="1100" dirty="0">
              <a:solidFill>
                <a:srgbClr val="00B050"/>
              </a:solidFill>
            </a:endParaRPr>
          </a:p>
        </p:txBody>
      </p:sp>
      <p:sp>
        <p:nvSpPr>
          <p:cNvPr id="215" name="Rectangle 214"/>
          <p:cNvSpPr/>
          <p:nvPr/>
        </p:nvSpPr>
        <p:spPr>
          <a:xfrm>
            <a:off x="6511332" y="3176290"/>
            <a:ext cx="282129" cy="1692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ja-JP" altLang="en-US" sz="1100" dirty="0">
                <a:solidFill>
                  <a:srgbClr val="FFC000"/>
                </a:solidFill>
              </a:rPr>
              <a:t>未知</a:t>
            </a:r>
            <a:endParaRPr lang="en-US" sz="1100" dirty="0">
              <a:solidFill>
                <a:srgbClr val="FFC000"/>
              </a:solidFill>
            </a:endParaRPr>
          </a:p>
        </p:txBody>
      </p:sp>
      <p:sp>
        <p:nvSpPr>
          <p:cNvPr id="216" name="Rectangle 215"/>
          <p:cNvSpPr/>
          <p:nvPr/>
        </p:nvSpPr>
        <p:spPr>
          <a:xfrm>
            <a:off x="6511272" y="4040821"/>
            <a:ext cx="282129" cy="1692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ja-JP" altLang="en-US" sz="1100" dirty="0">
                <a:solidFill>
                  <a:srgbClr val="FF0000"/>
                </a:solidFill>
              </a:rPr>
              <a:t>異常</a:t>
            </a:r>
            <a:endParaRPr lang="en-US" sz="1100" dirty="0">
              <a:solidFill>
                <a:srgbClr val="FF0000"/>
              </a:solidFill>
            </a:endParaRPr>
          </a:p>
        </p:txBody>
      </p:sp>
      <p:grpSp>
        <p:nvGrpSpPr>
          <p:cNvPr id="283" name="Group 282"/>
          <p:cNvGrpSpPr/>
          <p:nvPr/>
        </p:nvGrpSpPr>
        <p:grpSpPr>
          <a:xfrm>
            <a:off x="2397756" y="3330657"/>
            <a:ext cx="1146977" cy="1127178"/>
            <a:chOff x="3213373" y="3842804"/>
            <a:chExt cx="1595919" cy="1568372"/>
          </a:xfrm>
        </p:grpSpPr>
        <p:sp>
          <p:nvSpPr>
            <p:cNvPr id="284" name="Can 283"/>
            <p:cNvSpPr/>
            <p:nvPr/>
          </p:nvSpPr>
          <p:spPr>
            <a:xfrm>
              <a:off x="3213373" y="3842804"/>
              <a:ext cx="1595919" cy="1568372"/>
            </a:xfrm>
            <a:prstGeom prst="can">
              <a:avLst>
                <a:gd name="adj" fmla="val 24028"/>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85" name="Freeform 284"/>
            <p:cNvSpPr/>
            <p:nvPr/>
          </p:nvSpPr>
          <p:spPr>
            <a:xfrm>
              <a:off x="3319018" y="4261514"/>
              <a:ext cx="1384629" cy="1008901"/>
            </a:xfrm>
            <a:custGeom>
              <a:avLst/>
              <a:gdLst>
                <a:gd name="connsiteX0" fmla="*/ 1203164 w 1203164"/>
                <a:gd name="connsiteY0" fmla="*/ 0 h 858923"/>
                <a:gd name="connsiteX1" fmla="*/ 1203164 w 1203164"/>
                <a:gd name="connsiteY1" fmla="*/ 781179 h 858923"/>
                <a:gd name="connsiteX2" fmla="*/ 1124350 w 1203164"/>
                <a:gd name="connsiteY2" fmla="*/ 803735 h 858923"/>
                <a:gd name="connsiteX3" fmla="*/ 560107 w 1203164"/>
                <a:gd name="connsiteY3" fmla="*/ 858923 h 858923"/>
                <a:gd name="connsiteX4" fmla="*/ 113960 w 1203164"/>
                <a:gd name="connsiteY4" fmla="*/ 826743 h 858923"/>
                <a:gd name="connsiteX5" fmla="*/ 0 w 1203164"/>
                <a:gd name="connsiteY5" fmla="*/ 804541 h 858923"/>
                <a:gd name="connsiteX6" fmla="*/ 0 w 1203164"/>
                <a:gd name="connsiteY6" fmla="*/ 23362 h 858923"/>
                <a:gd name="connsiteX7" fmla="*/ 113960 w 1203164"/>
                <a:gd name="connsiteY7" fmla="*/ 45564 h 858923"/>
                <a:gd name="connsiteX8" fmla="*/ 560107 w 1203164"/>
                <a:gd name="connsiteY8" fmla="*/ 77744 h 858923"/>
                <a:gd name="connsiteX9" fmla="*/ 1124350 w 1203164"/>
                <a:gd name="connsiteY9" fmla="*/ 22556 h 85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3164" h="858923">
                  <a:moveTo>
                    <a:pt x="1203164" y="0"/>
                  </a:moveTo>
                  <a:lnTo>
                    <a:pt x="1203164" y="781179"/>
                  </a:lnTo>
                  <a:lnTo>
                    <a:pt x="1124350" y="803735"/>
                  </a:lnTo>
                  <a:cubicBezTo>
                    <a:pt x="979948" y="837833"/>
                    <a:pt x="780458" y="858923"/>
                    <a:pt x="560107" y="858923"/>
                  </a:cubicBezTo>
                  <a:cubicBezTo>
                    <a:pt x="394844" y="858923"/>
                    <a:pt x="241315" y="847060"/>
                    <a:pt x="113960" y="826743"/>
                  </a:cubicBezTo>
                  <a:lnTo>
                    <a:pt x="0" y="804541"/>
                  </a:lnTo>
                  <a:lnTo>
                    <a:pt x="0" y="23362"/>
                  </a:lnTo>
                  <a:lnTo>
                    <a:pt x="113960" y="45564"/>
                  </a:lnTo>
                  <a:cubicBezTo>
                    <a:pt x="241315" y="65881"/>
                    <a:pt x="394844" y="77744"/>
                    <a:pt x="560107" y="77744"/>
                  </a:cubicBezTo>
                  <a:cubicBezTo>
                    <a:pt x="780458" y="77744"/>
                    <a:pt x="979948" y="56654"/>
                    <a:pt x="1124350" y="22556"/>
                  </a:cubicBezTo>
                  <a:close/>
                </a:path>
              </a:pathLst>
            </a:custGeom>
            <a:solidFill>
              <a:schemeClr val="accent2">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smtClean="0"/>
            </a:p>
          </p:txBody>
        </p:sp>
      </p:grpSp>
      <p:cxnSp>
        <p:nvCxnSpPr>
          <p:cNvPr id="4" name="Straight Arrow Connector 3"/>
          <p:cNvCxnSpPr/>
          <p:nvPr/>
        </p:nvCxnSpPr>
        <p:spPr>
          <a:xfrm>
            <a:off x="2958496" y="2371832"/>
            <a:ext cx="0" cy="754380"/>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grpSp>
        <p:nvGrpSpPr>
          <p:cNvPr id="1401" name="G 1"/>
          <p:cNvGrpSpPr/>
          <p:nvPr/>
        </p:nvGrpSpPr>
        <p:grpSpPr>
          <a:xfrm>
            <a:off x="2752780" y="3808629"/>
            <a:ext cx="447788" cy="448394"/>
            <a:chOff x="5673345" y="1340908"/>
            <a:chExt cx="597050" cy="597858"/>
          </a:xfrm>
        </p:grpSpPr>
        <p:sp>
          <p:nvSpPr>
            <p:cNvPr id="1402" name="Oval 1401"/>
            <p:cNvSpPr/>
            <p:nvPr/>
          </p:nvSpPr>
          <p:spPr>
            <a:xfrm>
              <a:off x="5673345" y="1340908"/>
              <a:ext cx="597050" cy="597858"/>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1403" name="Freeform 1402"/>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416" name="1 Column 1 HTTP Request"/>
          <p:cNvGrpSpPr/>
          <p:nvPr/>
        </p:nvGrpSpPr>
        <p:grpSpPr>
          <a:xfrm>
            <a:off x="2703401" y="1951259"/>
            <a:ext cx="445770" cy="445770"/>
            <a:chOff x="3688509" y="2254977"/>
            <a:chExt cx="743776" cy="744783"/>
          </a:xfrm>
        </p:grpSpPr>
        <p:sp>
          <p:nvSpPr>
            <p:cNvPr id="1417" name="Oval 1416"/>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418" name="Freeform 1417"/>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419" name="2 Column 1 HTTP Request"/>
          <p:cNvGrpSpPr/>
          <p:nvPr/>
        </p:nvGrpSpPr>
        <p:grpSpPr>
          <a:xfrm>
            <a:off x="2703401" y="1951259"/>
            <a:ext cx="445770" cy="445770"/>
            <a:chOff x="3688509" y="2254977"/>
            <a:chExt cx="743776" cy="744783"/>
          </a:xfrm>
        </p:grpSpPr>
        <p:sp>
          <p:nvSpPr>
            <p:cNvPr id="1420" name="Oval 1419"/>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421" name="Freeform 1420"/>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422" name="3 Column 1 HTTP Request"/>
          <p:cNvGrpSpPr/>
          <p:nvPr/>
        </p:nvGrpSpPr>
        <p:grpSpPr>
          <a:xfrm>
            <a:off x="2703401" y="1951259"/>
            <a:ext cx="445770" cy="445770"/>
            <a:chOff x="3688509" y="2254977"/>
            <a:chExt cx="743776" cy="744783"/>
          </a:xfrm>
        </p:grpSpPr>
        <p:sp>
          <p:nvSpPr>
            <p:cNvPr id="1423" name="Oval 1422"/>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424" name="Freeform 1423"/>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425" name="4 Column 1 HTTP Request"/>
          <p:cNvGrpSpPr/>
          <p:nvPr/>
        </p:nvGrpSpPr>
        <p:grpSpPr>
          <a:xfrm>
            <a:off x="2703401" y="1951259"/>
            <a:ext cx="445770" cy="445770"/>
            <a:chOff x="3688509" y="2254977"/>
            <a:chExt cx="743776" cy="744783"/>
          </a:xfrm>
        </p:grpSpPr>
        <p:sp>
          <p:nvSpPr>
            <p:cNvPr id="1426" name="Oval 1425"/>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427" name="Freeform 1426"/>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428" name="Group 1427"/>
          <p:cNvGrpSpPr/>
          <p:nvPr/>
        </p:nvGrpSpPr>
        <p:grpSpPr>
          <a:xfrm>
            <a:off x="2703401" y="1951259"/>
            <a:ext cx="445770" cy="445770"/>
            <a:chOff x="3688509" y="2254977"/>
            <a:chExt cx="743776" cy="744783"/>
          </a:xfrm>
        </p:grpSpPr>
        <p:sp>
          <p:nvSpPr>
            <p:cNvPr id="1429" name="Oval 1428"/>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430" name="Freeform 1429"/>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376" name="Group 1375"/>
          <p:cNvGrpSpPr/>
          <p:nvPr/>
        </p:nvGrpSpPr>
        <p:grpSpPr>
          <a:xfrm>
            <a:off x="2226566" y="1951259"/>
            <a:ext cx="445770" cy="445770"/>
            <a:chOff x="3688509" y="2254977"/>
            <a:chExt cx="743776" cy="744783"/>
          </a:xfrm>
        </p:grpSpPr>
        <p:sp>
          <p:nvSpPr>
            <p:cNvPr id="1377" name="Oval 1376"/>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378" name="Freeform 1377"/>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379" name="Group 1378"/>
          <p:cNvGrpSpPr/>
          <p:nvPr/>
        </p:nvGrpSpPr>
        <p:grpSpPr>
          <a:xfrm>
            <a:off x="3224894" y="1978967"/>
            <a:ext cx="445770" cy="445770"/>
            <a:chOff x="3688509" y="2254977"/>
            <a:chExt cx="743776" cy="744783"/>
          </a:xfrm>
        </p:grpSpPr>
        <p:sp>
          <p:nvSpPr>
            <p:cNvPr id="1380" name="Oval 1379"/>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381" name="Freeform 1380"/>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382" name="Group 1381"/>
          <p:cNvGrpSpPr/>
          <p:nvPr/>
        </p:nvGrpSpPr>
        <p:grpSpPr>
          <a:xfrm>
            <a:off x="2984501" y="2234431"/>
            <a:ext cx="445770" cy="445770"/>
            <a:chOff x="3688509" y="2254977"/>
            <a:chExt cx="743776" cy="744783"/>
          </a:xfrm>
        </p:grpSpPr>
        <p:sp>
          <p:nvSpPr>
            <p:cNvPr id="1383" name="Oval 1382"/>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dirty="0">
                  <a:solidFill>
                    <a:schemeClr val="bg1"/>
                  </a:solidFill>
                  <a:cs typeface="CiscoSans"/>
                </a:rPr>
                <a:t>HTTP(S)</a:t>
              </a:r>
              <a:br>
                <a:rPr lang="en-US" sz="600" b="1" dirty="0">
                  <a:solidFill>
                    <a:schemeClr val="bg1"/>
                  </a:solidFill>
                  <a:cs typeface="CiscoSans"/>
                </a:rPr>
              </a:br>
              <a:r>
                <a:rPr lang="en-US" sz="600" b="1" dirty="0">
                  <a:solidFill>
                    <a:schemeClr val="bg1"/>
                  </a:solidFill>
                  <a:cs typeface="CiscoSans"/>
                </a:rPr>
                <a:t>Request</a:t>
              </a:r>
            </a:p>
          </p:txBody>
        </p:sp>
        <p:sp>
          <p:nvSpPr>
            <p:cNvPr id="1384" name="Freeform 1383"/>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385" name="Group 1384"/>
          <p:cNvGrpSpPr/>
          <p:nvPr/>
        </p:nvGrpSpPr>
        <p:grpSpPr>
          <a:xfrm>
            <a:off x="2484714" y="2149372"/>
            <a:ext cx="445770" cy="445770"/>
            <a:chOff x="3688509" y="2254977"/>
            <a:chExt cx="743776" cy="744783"/>
          </a:xfrm>
        </p:grpSpPr>
        <p:sp>
          <p:nvSpPr>
            <p:cNvPr id="1386" name="Oval 1385"/>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387" name="Freeform 1386"/>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388" name="Group 1387"/>
          <p:cNvGrpSpPr/>
          <p:nvPr/>
        </p:nvGrpSpPr>
        <p:grpSpPr>
          <a:xfrm>
            <a:off x="1929511" y="2102792"/>
            <a:ext cx="445770" cy="445770"/>
            <a:chOff x="3688509" y="2254977"/>
            <a:chExt cx="743776" cy="744783"/>
          </a:xfrm>
        </p:grpSpPr>
        <p:sp>
          <p:nvSpPr>
            <p:cNvPr id="1389" name="Oval 1388"/>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390" name="Freeform 1389"/>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391" name="Group 1390"/>
          <p:cNvGrpSpPr/>
          <p:nvPr/>
        </p:nvGrpSpPr>
        <p:grpSpPr>
          <a:xfrm>
            <a:off x="3449654" y="2241358"/>
            <a:ext cx="445770" cy="445770"/>
            <a:chOff x="3688509" y="2254977"/>
            <a:chExt cx="743776" cy="744783"/>
          </a:xfrm>
        </p:grpSpPr>
        <p:sp>
          <p:nvSpPr>
            <p:cNvPr id="1392" name="Oval 1391"/>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dirty="0">
                  <a:solidFill>
                    <a:schemeClr val="bg1"/>
                  </a:solidFill>
                  <a:cs typeface="CiscoSans"/>
                </a:rPr>
                <a:t>HTTP(S)</a:t>
              </a:r>
              <a:br>
                <a:rPr lang="en-US" sz="600" b="1" dirty="0">
                  <a:solidFill>
                    <a:schemeClr val="bg1"/>
                  </a:solidFill>
                  <a:cs typeface="CiscoSans"/>
                </a:rPr>
              </a:br>
              <a:r>
                <a:rPr lang="en-US" sz="600" b="1" dirty="0">
                  <a:solidFill>
                    <a:schemeClr val="bg1"/>
                  </a:solidFill>
                  <a:cs typeface="CiscoSans"/>
                </a:rPr>
                <a:t>Request</a:t>
              </a:r>
            </a:p>
          </p:txBody>
        </p:sp>
        <p:sp>
          <p:nvSpPr>
            <p:cNvPr id="1393" name="Freeform 1392"/>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394" name="Group 1393"/>
          <p:cNvGrpSpPr/>
          <p:nvPr/>
        </p:nvGrpSpPr>
        <p:grpSpPr>
          <a:xfrm>
            <a:off x="2212712" y="2377661"/>
            <a:ext cx="445770" cy="445770"/>
            <a:chOff x="3688509" y="2254977"/>
            <a:chExt cx="743776" cy="744783"/>
          </a:xfrm>
        </p:grpSpPr>
        <p:sp>
          <p:nvSpPr>
            <p:cNvPr id="1395" name="Oval 1394"/>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396" name="Freeform 1395"/>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397" name="Group 1396"/>
          <p:cNvGrpSpPr/>
          <p:nvPr/>
        </p:nvGrpSpPr>
        <p:grpSpPr>
          <a:xfrm>
            <a:off x="3224894" y="2523128"/>
            <a:ext cx="445770" cy="445770"/>
            <a:chOff x="3688509" y="2254977"/>
            <a:chExt cx="743776" cy="744783"/>
          </a:xfrm>
        </p:grpSpPr>
        <p:sp>
          <p:nvSpPr>
            <p:cNvPr id="1398" name="Oval 1397"/>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399" name="Freeform 1398"/>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00" name="Group 1499"/>
          <p:cNvGrpSpPr/>
          <p:nvPr/>
        </p:nvGrpSpPr>
        <p:grpSpPr>
          <a:xfrm>
            <a:off x="2226566" y="1957964"/>
            <a:ext cx="445770" cy="445770"/>
            <a:chOff x="3688509" y="2254977"/>
            <a:chExt cx="743776" cy="744783"/>
          </a:xfrm>
        </p:grpSpPr>
        <p:sp>
          <p:nvSpPr>
            <p:cNvPr id="1501" name="Oval 1500"/>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02" name="Freeform 1501"/>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03" name="Group 1502"/>
          <p:cNvGrpSpPr/>
          <p:nvPr/>
        </p:nvGrpSpPr>
        <p:grpSpPr>
          <a:xfrm>
            <a:off x="3224894" y="1985672"/>
            <a:ext cx="445770" cy="445770"/>
            <a:chOff x="3688509" y="2254977"/>
            <a:chExt cx="743776" cy="744783"/>
          </a:xfrm>
        </p:grpSpPr>
        <p:sp>
          <p:nvSpPr>
            <p:cNvPr id="1504" name="Oval 1503"/>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05" name="Freeform 1504"/>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06" name="Group 1505"/>
          <p:cNvGrpSpPr/>
          <p:nvPr/>
        </p:nvGrpSpPr>
        <p:grpSpPr>
          <a:xfrm>
            <a:off x="2984501" y="2241135"/>
            <a:ext cx="445770" cy="445770"/>
            <a:chOff x="3688509" y="2254977"/>
            <a:chExt cx="743776" cy="744783"/>
          </a:xfrm>
        </p:grpSpPr>
        <p:sp>
          <p:nvSpPr>
            <p:cNvPr id="1507" name="Oval 1506"/>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dirty="0">
                  <a:solidFill>
                    <a:schemeClr val="bg1"/>
                  </a:solidFill>
                  <a:cs typeface="CiscoSans"/>
                </a:rPr>
                <a:t>HTTP(S)</a:t>
              </a:r>
              <a:br>
                <a:rPr lang="en-US" sz="600" b="1" dirty="0">
                  <a:solidFill>
                    <a:schemeClr val="bg1"/>
                  </a:solidFill>
                  <a:cs typeface="CiscoSans"/>
                </a:rPr>
              </a:br>
              <a:r>
                <a:rPr lang="en-US" sz="600" b="1" dirty="0">
                  <a:solidFill>
                    <a:schemeClr val="bg1"/>
                  </a:solidFill>
                  <a:cs typeface="CiscoSans"/>
                </a:rPr>
                <a:t>Request</a:t>
              </a:r>
            </a:p>
          </p:txBody>
        </p:sp>
        <p:sp>
          <p:nvSpPr>
            <p:cNvPr id="1508" name="Freeform 1507"/>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09" name="Group 1508"/>
          <p:cNvGrpSpPr/>
          <p:nvPr/>
        </p:nvGrpSpPr>
        <p:grpSpPr>
          <a:xfrm>
            <a:off x="2484714" y="2156076"/>
            <a:ext cx="445770" cy="445770"/>
            <a:chOff x="3688509" y="2254977"/>
            <a:chExt cx="743776" cy="744783"/>
          </a:xfrm>
        </p:grpSpPr>
        <p:sp>
          <p:nvSpPr>
            <p:cNvPr id="1510" name="Oval 1509"/>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11" name="Freeform 1510"/>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12" name="Group 1511"/>
          <p:cNvGrpSpPr/>
          <p:nvPr/>
        </p:nvGrpSpPr>
        <p:grpSpPr>
          <a:xfrm>
            <a:off x="1929511" y="2109497"/>
            <a:ext cx="445770" cy="445770"/>
            <a:chOff x="3688509" y="2254977"/>
            <a:chExt cx="743776" cy="744783"/>
          </a:xfrm>
        </p:grpSpPr>
        <p:sp>
          <p:nvSpPr>
            <p:cNvPr id="1513" name="Oval 1512"/>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14" name="Freeform 1513"/>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15" name="Group 1514"/>
          <p:cNvGrpSpPr/>
          <p:nvPr/>
        </p:nvGrpSpPr>
        <p:grpSpPr>
          <a:xfrm>
            <a:off x="3449654" y="2248062"/>
            <a:ext cx="445770" cy="445770"/>
            <a:chOff x="3688509" y="2254977"/>
            <a:chExt cx="743776" cy="744783"/>
          </a:xfrm>
        </p:grpSpPr>
        <p:sp>
          <p:nvSpPr>
            <p:cNvPr id="1516" name="Oval 1515"/>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dirty="0">
                  <a:solidFill>
                    <a:schemeClr val="bg1"/>
                  </a:solidFill>
                  <a:cs typeface="CiscoSans"/>
                </a:rPr>
                <a:t>HTTP(S)</a:t>
              </a:r>
              <a:br>
                <a:rPr lang="en-US" sz="600" b="1" dirty="0">
                  <a:solidFill>
                    <a:schemeClr val="bg1"/>
                  </a:solidFill>
                  <a:cs typeface="CiscoSans"/>
                </a:rPr>
              </a:br>
              <a:r>
                <a:rPr lang="en-US" sz="600" b="1" dirty="0">
                  <a:solidFill>
                    <a:schemeClr val="bg1"/>
                  </a:solidFill>
                  <a:cs typeface="CiscoSans"/>
                </a:rPr>
                <a:t>Request</a:t>
              </a:r>
            </a:p>
          </p:txBody>
        </p:sp>
        <p:sp>
          <p:nvSpPr>
            <p:cNvPr id="1517" name="Freeform 1516"/>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18" name="Group 1517"/>
          <p:cNvGrpSpPr/>
          <p:nvPr/>
        </p:nvGrpSpPr>
        <p:grpSpPr>
          <a:xfrm>
            <a:off x="2212712" y="2384365"/>
            <a:ext cx="445770" cy="445770"/>
            <a:chOff x="3688509" y="2254977"/>
            <a:chExt cx="743776" cy="744783"/>
          </a:xfrm>
        </p:grpSpPr>
        <p:sp>
          <p:nvSpPr>
            <p:cNvPr id="1519" name="Oval 1518"/>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20" name="Freeform 1519"/>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21" name="Group 1520"/>
          <p:cNvGrpSpPr/>
          <p:nvPr/>
        </p:nvGrpSpPr>
        <p:grpSpPr>
          <a:xfrm>
            <a:off x="3224894" y="2529832"/>
            <a:ext cx="445770" cy="445770"/>
            <a:chOff x="3688509" y="2254977"/>
            <a:chExt cx="743776" cy="744783"/>
          </a:xfrm>
        </p:grpSpPr>
        <p:sp>
          <p:nvSpPr>
            <p:cNvPr id="1522" name="Oval 1521"/>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23" name="Freeform 1522"/>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24" name="Group 1523"/>
          <p:cNvGrpSpPr/>
          <p:nvPr/>
        </p:nvGrpSpPr>
        <p:grpSpPr>
          <a:xfrm>
            <a:off x="2226566" y="1958387"/>
            <a:ext cx="445770" cy="445770"/>
            <a:chOff x="3688509" y="2254977"/>
            <a:chExt cx="743776" cy="744783"/>
          </a:xfrm>
        </p:grpSpPr>
        <p:sp>
          <p:nvSpPr>
            <p:cNvPr id="1525" name="Oval 1524"/>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26" name="Freeform 1525"/>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27" name="Group 1526"/>
          <p:cNvGrpSpPr/>
          <p:nvPr/>
        </p:nvGrpSpPr>
        <p:grpSpPr>
          <a:xfrm>
            <a:off x="3224894" y="1986095"/>
            <a:ext cx="445770" cy="445770"/>
            <a:chOff x="3688509" y="2254977"/>
            <a:chExt cx="743776" cy="744783"/>
          </a:xfrm>
        </p:grpSpPr>
        <p:sp>
          <p:nvSpPr>
            <p:cNvPr id="1528" name="Oval 1527"/>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29" name="Freeform 1528"/>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30" name="Group 1529"/>
          <p:cNvGrpSpPr/>
          <p:nvPr/>
        </p:nvGrpSpPr>
        <p:grpSpPr>
          <a:xfrm>
            <a:off x="2984501" y="2241559"/>
            <a:ext cx="445770" cy="445770"/>
            <a:chOff x="3688509" y="2254977"/>
            <a:chExt cx="743776" cy="744783"/>
          </a:xfrm>
        </p:grpSpPr>
        <p:sp>
          <p:nvSpPr>
            <p:cNvPr id="1531" name="Oval 1530"/>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dirty="0">
                  <a:solidFill>
                    <a:schemeClr val="bg1"/>
                  </a:solidFill>
                  <a:cs typeface="CiscoSans"/>
                </a:rPr>
                <a:t>HTTP(S)</a:t>
              </a:r>
              <a:br>
                <a:rPr lang="en-US" sz="600" b="1" dirty="0">
                  <a:solidFill>
                    <a:schemeClr val="bg1"/>
                  </a:solidFill>
                  <a:cs typeface="CiscoSans"/>
                </a:rPr>
              </a:br>
              <a:r>
                <a:rPr lang="en-US" sz="600" b="1" dirty="0">
                  <a:solidFill>
                    <a:schemeClr val="bg1"/>
                  </a:solidFill>
                  <a:cs typeface="CiscoSans"/>
                </a:rPr>
                <a:t>Request</a:t>
              </a:r>
            </a:p>
          </p:txBody>
        </p:sp>
        <p:sp>
          <p:nvSpPr>
            <p:cNvPr id="1532" name="Freeform 1531"/>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33" name="Group 1532"/>
          <p:cNvGrpSpPr/>
          <p:nvPr/>
        </p:nvGrpSpPr>
        <p:grpSpPr>
          <a:xfrm>
            <a:off x="2484714" y="2156500"/>
            <a:ext cx="445770" cy="445770"/>
            <a:chOff x="3688509" y="2254977"/>
            <a:chExt cx="743776" cy="744783"/>
          </a:xfrm>
        </p:grpSpPr>
        <p:sp>
          <p:nvSpPr>
            <p:cNvPr id="1534" name="Oval 1533"/>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35" name="Freeform 1534"/>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36" name="Group 1535"/>
          <p:cNvGrpSpPr/>
          <p:nvPr/>
        </p:nvGrpSpPr>
        <p:grpSpPr>
          <a:xfrm>
            <a:off x="1929511" y="2109920"/>
            <a:ext cx="445770" cy="445770"/>
            <a:chOff x="3688509" y="2254977"/>
            <a:chExt cx="743776" cy="744783"/>
          </a:xfrm>
        </p:grpSpPr>
        <p:sp>
          <p:nvSpPr>
            <p:cNvPr id="1537" name="Oval 1536"/>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38" name="Freeform 1537"/>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39" name="Group 1538"/>
          <p:cNvGrpSpPr/>
          <p:nvPr/>
        </p:nvGrpSpPr>
        <p:grpSpPr>
          <a:xfrm>
            <a:off x="3449654" y="2248486"/>
            <a:ext cx="445770" cy="445770"/>
            <a:chOff x="3688509" y="2254977"/>
            <a:chExt cx="743776" cy="744783"/>
          </a:xfrm>
        </p:grpSpPr>
        <p:sp>
          <p:nvSpPr>
            <p:cNvPr id="1540" name="Oval 1539"/>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dirty="0">
                  <a:solidFill>
                    <a:schemeClr val="bg1"/>
                  </a:solidFill>
                  <a:cs typeface="CiscoSans"/>
                </a:rPr>
                <a:t>HTTP(S)</a:t>
              </a:r>
              <a:br>
                <a:rPr lang="en-US" sz="600" b="1" dirty="0">
                  <a:solidFill>
                    <a:schemeClr val="bg1"/>
                  </a:solidFill>
                  <a:cs typeface="CiscoSans"/>
                </a:rPr>
              </a:br>
              <a:r>
                <a:rPr lang="en-US" sz="600" b="1" dirty="0">
                  <a:solidFill>
                    <a:schemeClr val="bg1"/>
                  </a:solidFill>
                  <a:cs typeface="CiscoSans"/>
                </a:rPr>
                <a:t>Request</a:t>
              </a:r>
            </a:p>
          </p:txBody>
        </p:sp>
        <p:sp>
          <p:nvSpPr>
            <p:cNvPr id="1541" name="Freeform 1540"/>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42" name="Group 1541"/>
          <p:cNvGrpSpPr/>
          <p:nvPr/>
        </p:nvGrpSpPr>
        <p:grpSpPr>
          <a:xfrm>
            <a:off x="2212712" y="2384789"/>
            <a:ext cx="445770" cy="445770"/>
            <a:chOff x="3688509" y="2254977"/>
            <a:chExt cx="743776" cy="744783"/>
          </a:xfrm>
        </p:grpSpPr>
        <p:sp>
          <p:nvSpPr>
            <p:cNvPr id="1543" name="Oval 1542"/>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44" name="Freeform 1543"/>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45" name="Group 1544"/>
          <p:cNvGrpSpPr/>
          <p:nvPr/>
        </p:nvGrpSpPr>
        <p:grpSpPr>
          <a:xfrm>
            <a:off x="3224894" y="2530256"/>
            <a:ext cx="445770" cy="445770"/>
            <a:chOff x="3688509" y="2254977"/>
            <a:chExt cx="743776" cy="744783"/>
          </a:xfrm>
        </p:grpSpPr>
        <p:sp>
          <p:nvSpPr>
            <p:cNvPr id="1546" name="Oval 1545"/>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47" name="Freeform 1546"/>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48" name="Group 1547"/>
          <p:cNvGrpSpPr/>
          <p:nvPr/>
        </p:nvGrpSpPr>
        <p:grpSpPr>
          <a:xfrm>
            <a:off x="2226566" y="1957964"/>
            <a:ext cx="445770" cy="445770"/>
            <a:chOff x="3688509" y="2254977"/>
            <a:chExt cx="743776" cy="744783"/>
          </a:xfrm>
        </p:grpSpPr>
        <p:sp>
          <p:nvSpPr>
            <p:cNvPr id="1549" name="Oval 1548"/>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dirty="0">
                  <a:solidFill>
                    <a:schemeClr val="bg1"/>
                  </a:solidFill>
                  <a:cs typeface="CiscoSans"/>
                </a:rPr>
                <a:t>HTTP(S)</a:t>
              </a:r>
              <a:br>
                <a:rPr lang="en-US" sz="600" b="1" dirty="0">
                  <a:solidFill>
                    <a:schemeClr val="bg1"/>
                  </a:solidFill>
                  <a:cs typeface="CiscoSans"/>
                </a:rPr>
              </a:br>
              <a:r>
                <a:rPr lang="en-US" sz="600" b="1" dirty="0">
                  <a:solidFill>
                    <a:schemeClr val="bg1"/>
                  </a:solidFill>
                  <a:cs typeface="CiscoSans"/>
                </a:rPr>
                <a:t>Request</a:t>
              </a:r>
            </a:p>
          </p:txBody>
        </p:sp>
        <p:sp>
          <p:nvSpPr>
            <p:cNvPr id="1550" name="Freeform 1549"/>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51" name="Group 1550"/>
          <p:cNvGrpSpPr/>
          <p:nvPr/>
        </p:nvGrpSpPr>
        <p:grpSpPr>
          <a:xfrm>
            <a:off x="3224894" y="1985672"/>
            <a:ext cx="445770" cy="445770"/>
            <a:chOff x="3688509" y="2254977"/>
            <a:chExt cx="743776" cy="744783"/>
          </a:xfrm>
        </p:grpSpPr>
        <p:sp>
          <p:nvSpPr>
            <p:cNvPr id="1552" name="Oval 1551"/>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53" name="Freeform 1552"/>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54" name="Group 1553"/>
          <p:cNvGrpSpPr/>
          <p:nvPr/>
        </p:nvGrpSpPr>
        <p:grpSpPr>
          <a:xfrm>
            <a:off x="2984501" y="2241135"/>
            <a:ext cx="445770" cy="445770"/>
            <a:chOff x="3688509" y="2254977"/>
            <a:chExt cx="743776" cy="744783"/>
          </a:xfrm>
        </p:grpSpPr>
        <p:sp>
          <p:nvSpPr>
            <p:cNvPr id="1555" name="Oval 1554"/>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dirty="0">
                  <a:solidFill>
                    <a:schemeClr val="bg1"/>
                  </a:solidFill>
                  <a:cs typeface="CiscoSans"/>
                </a:rPr>
                <a:t>HTTP(S)</a:t>
              </a:r>
              <a:br>
                <a:rPr lang="en-US" sz="600" b="1" dirty="0">
                  <a:solidFill>
                    <a:schemeClr val="bg1"/>
                  </a:solidFill>
                  <a:cs typeface="CiscoSans"/>
                </a:rPr>
              </a:br>
              <a:r>
                <a:rPr lang="en-US" sz="600" b="1" dirty="0">
                  <a:solidFill>
                    <a:schemeClr val="bg1"/>
                  </a:solidFill>
                  <a:cs typeface="CiscoSans"/>
                </a:rPr>
                <a:t>Request</a:t>
              </a:r>
            </a:p>
          </p:txBody>
        </p:sp>
        <p:sp>
          <p:nvSpPr>
            <p:cNvPr id="1556" name="Freeform 1555"/>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57" name="Group 1556"/>
          <p:cNvGrpSpPr/>
          <p:nvPr/>
        </p:nvGrpSpPr>
        <p:grpSpPr>
          <a:xfrm>
            <a:off x="2484714" y="2156076"/>
            <a:ext cx="445770" cy="445770"/>
            <a:chOff x="3688509" y="2254977"/>
            <a:chExt cx="743776" cy="744783"/>
          </a:xfrm>
        </p:grpSpPr>
        <p:sp>
          <p:nvSpPr>
            <p:cNvPr id="1558" name="Oval 1557"/>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59" name="Freeform 1558"/>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60" name="Group 1559"/>
          <p:cNvGrpSpPr/>
          <p:nvPr/>
        </p:nvGrpSpPr>
        <p:grpSpPr>
          <a:xfrm>
            <a:off x="1929511" y="2109497"/>
            <a:ext cx="445770" cy="445770"/>
            <a:chOff x="3688509" y="2254977"/>
            <a:chExt cx="743776" cy="744783"/>
          </a:xfrm>
        </p:grpSpPr>
        <p:sp>
          <p:nvSpPr>
            <p:cNvPr id="1561" name="Oval 1560"/>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62" name="Freeform 1561"/>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63" name="Group 1562"/>
          <p:cNvGrpSpPr/>
          <p:nvPr/>
        </p:nvGrpSpPr>
        <p:grpSpPr>
          <a:xfrm>
            <a:off x="3449654" y="2248062"/>
            <a:ext cx="445770" cy="445770"/>
            <a:chOff x="3688509" y="2254977"/>
            <a:chExt cx="743776" cy="744783"/>
          </a:xfrm>
        </p:grpSpPr>
        <p:sp>
          <p:nvSpPr>
            <p:cNvPr id="1564" name="Oval 1563"/>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dirty="0">
                  <a:solidFill>
                    <a:schemeClr val="bg1"/>
                  </a:solidFill>
                  <a:cs typeface="CiscoSans"/>
                </a:rPr>
                <a:t>HTTP(S)</a:t>
              </a:r>
              <a:br>
                <a:rPr lang="en-US" sz="600" b="1" dirty="0">
                  <a:solidFill>
                    <a:schemeClr val="bg1"/>
                  </a:solidFill>
                  <a:cs typeface="CiscoSans"/>
                </a:rPr>
              </a:br>
              <a:r>
                <a:rPr lang="en-US" sz="600" b="1" dirty="0">
                  <a:solidFill>
                    <a:schemeClr val="bg1"/>
                  </a:solidFill>
                  <a:cs typeface="CiscoSans"/>
                </a:rPr>
                <a:t>Request</a:t>
              </a:r>
            </a:p>
          </p:txBody>
        </p:sp>
        <p:sp>
          <p:nvSpPr>
            <p:cNvPr id="1565" name="Freeform 1564"/>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66" name="Group 1565"/>
          <p:cNvGrpSpPr/>
          <p:nvPr/>
        </p:nvGrpSpPr>
        <p:grpSpPr>
          <a:xfrm>
            <a:off x="2212712" y="2384365"/>
            <a:ext cx="445770" cy="445770"/>
            <a:chOff x="3688509" y="2254977"/>
            <a:chExt cx="743776" cy="744783"/>
          </a:xfrm>
        </p:grpSpPr>
        <p:sp>
          <p:nvSpPr>
            <p:cNvPr id="1567" name="Oval 1566"/>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68" name="Freeform 1567"/>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569" name="Group 1568"/>
          <p:cNvGrpSpPr/>
          <p:nvPr/>
        </p:nvGrpSpPr>
        <p:grpSpPr>
          <a:xfrm>
            <a:off x="3224894" y="2529832"/>
            <a:ext cx="445770" cy="445770"/>
            <a:chOff x="3688509" y="2254977"/>
            <a:chExt cx="743776" cy="744783"/>
          </a:xfrm>
        </p:grpSpPr>
        <p:sp>
          <p:nvSpPr>
            <p:cNvPr id="1570" name="Oval 1569"/>
            <p:cNvSpPr/>
            <p:nvPr/>
          </p:nvSpPr>
          <p:spPr>
            <a:xfrm>
              <a:off x="3688509" y="2254977"/>
              <a:ext cx="743776" cy="744783"/>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600" b="1">
                  <a:solidFill>
                    <a:schemeClr val="bg1"/>
                  </a:solidFill>
                  <a:cs typeface="CiscoSans"/>
                </a:rPr>
                <a:t>HTTP(S</a:t>
              </a:r>
              <a:r>
                <a:rPr lang="en-US" sz="600" b="1" dirty="0">
                  <a:solidFill>
                    <a:schemeClr val="bg1"/>
                  </a:solidFill>
                  <a:cs typeface="CiscoSans"/>
                </a:rPr>
                <a:t>)</a:t>
              </a:r>
              <a:br>
                <a:rPr lang="en-US" sz="600" b="1" dirty="0">
                  <a:solidFill>
                    <a:schemeClr val="bg1"/>
                  </a:solidFill>
                  <a:cs typeface="CiscoSans"/>
                </a:rPr>
              </a:br>
              <a:r>
                <a:rPr lang="en-US" sz="600" b="1" dirty="0">
                  <a:solidFill>
                    <a:schemeClr val="bg1"/>
                  </a:solidFill>
                  <a:cs typeface="CiscoSans"/>
                </a:rPr>
                <a:t>Request</a:t>
              </a:r>
            </a:p>
          </p:txBody>
        </p:sp>
        <p:sp>
          <p:nvSpPr>
            <p:cNvPr id="1571" name="Freeform 1570"/>
            <p:cNvSpPr/>
            <p:nvPr/>
          </p:nvSpPr>
          <p:spPr>
            <a:xfrm rot="18928190">
              <a:off x="3968556" y="2318443"/>
              <a:ext cx="171044" cy="250142"/>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sp>
        <p:nvSpPr>
          <p:cNvPr id="1587" name="Rectangle 1586"/>
          <p:cNvSpPr/>
          <p:nvPr/>
        </p:nvSpPr>
        <p:spPr>
          <a:xfrm>
            <a:off x="2426290" y="3623579"/>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1" name="Freeform 10"/>
          <p:cNvSpPr/>
          <p:nvPr/>
        </p:nvSpPr>
        <p:spPr>
          <a:xfrm>
            <a:off x="2654904" y="3621063"/>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20" name="Rectangle 1719"/>
          <p:cNvSpPr/>
          <p:nvPr/>
        </p:nvSpPr>
        <p:spPr>
          <a:xfrm>
            <a:off x="2426290" y="3697465"/>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721" name="Freeform 1720"/>
          <p:cNvSpPr/>
          <p:nvPr/>
        </p:nvSpPr>
        <p:spPr>
          <a:xfrm>
            <a:off x="2654904" y="3694950"/>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22" name="Rectangle 1721"/>
          <p:cNvSpPr/>
          <p:nvPr/>
        </p:nvSpPr>
        <p:spPr>
          <a:xfrm>
            <a:off x="2426290" y="3771352"/>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723" name="Freeform 1722"/>
          <p:cNvSpPr/>
          <p:nvPr/>
        </p:nvSpPr>
        <p:spPr>
          <a:xfrm>
            <a:off x="2654904" y="3768836"/>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24" name="Rectangle 1723"/>
          <p:cNvSpPr/>
          <p:nvPr/>
        </p:nvSpPr>
        <p:spPr>
          <a:xfrm>
            <a:off x="2426290" y="3845238"/>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725" name="Freeform 1724"/>
          <p:cNvSpPr/>
          <p:nvPr/>
        </p:nvSpPr>
        <p:spPr>
          <a:xfrm>
            <a:off x="2654904" y="3842722"/>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26" name="Rectangle 1725"/>
          <p:cNvSpPr/>
          <p:nvPr/>
        </p:nvSpPr>
        <p:spPr>
          <a:xfrm>
            <a:off x="2426290" y="3919124"/>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727" name="Freeform 1726"/>
          <p:cNvSpPr/>
          <p:nvPr/>
        </p:nvSpPr>
        <p:spPr>
          <a:xfrm>
            <a:off x="2654904" y="3916608"/>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28" name="Rectangle 1727"/>
          <p:cNvSpPr/>
          <p:nvPr/>
        </p:nvSpPr>
        <p:spPr>
          <a:xfrm>
            <a:off x="2426290" y="3993010"/>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729" name="Freeform 1728"/>
          <p:cNvSpPr/>
          <p:nvPr/>
        </p:nvSpPr>
        <p:spPr>
          <a:xfrm>
            <a:off x="2654904" y="3990495"/>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30" name="Rectangle 1729"/>
          <p:cNvSpPr/>
          <p:nvPr/>
        </p:nvSpPr>
        <p:spPr>
          <a:xfrm>
            <a:off x="2426290" y="4066897"/>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1731" name="Freeform 1730"/>
          <p:cNvSpPr/>
          <p:nvPr/>
        </p:nvSpPr>
        <p:spPr>
          <a:xfrm>
            <a:off x="2654904" y="4064381"/>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732" name="Rectangle 1731"/>
          <p:cNvSpPr/>
          <p:nvPr/>
        </p:nvSpPr>
        <p:spPr>
          <a:xfrm>
            <a:off x="2426290" y="4140783"/>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291" name="Freeform 2290"/>
          <p:cNvSpPr/>
          <p:nvPr/>
        </p:nvSpPr>
        <p:spPr>
          <a:xfrm>
            <a:off x="2654904" y="4138267"/>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292" name="Rectangle 2291"/>
          <p:cNvSpPr/>
          <p:nvPr/>
        </p:nvSpPr>
        <p:spPr>
          <a:xfrm>
            <a:off x="2426290" y="4214669"/>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293" name="Freeform 2292"/>
          <p:cNvSpPr/>
          <p:nvPr/>
        </p:nvSpPr>
        <p:spPr>
          <a:xfrm>
            <a:off x="2654904" y="4212153"/>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294" name="Rectangle 2293"/>
          <p:cNvSpPr/>
          <p:nvPr/>
        </p:nvSpPr>
        <p:spPr>
          <a:xfrm>
            <a:off x="2426290" y="4288557"/>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295" name="Freeform 2294"/>
          <p:cNvSpPr/>
          <p:nvPr/>
        </p:nvSpPr>
        <p:spPr>
          <a:xfrm>
            <a:off x="2654904" y="4286041"/>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296" name="Rectangle 2295"/>
          <p:cNvSpPr/>
          <p:nvPr/>
        </p:nvSpPr>
        <p:spPr>
          <a:xfrm>
            <a:off x="2711740" y="3623579"/>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297" name="Freeform 2296"/>
          <p:cNvSpPr/>
          <p:nvPr/>
        </p:nvSpPr>
        <p:spPr>
          <a:xfrm>
            <a:off x="2940354" y="3621063"/>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298" name="Rectangle 2297"/>
          <p:cNvSpPr/>
          <p:nvPr/>
        </p:nvSpPr>
        <p:spPr>
          <a:xfrm>
            <a:off x="2711740" y="3697465"/>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38" name="Freeform 2337"/>
          <p:cNvSpPr/>
          <p:nvPr/>
        </p:nvSpPr>
        <p:spPr>
          <a:xfrm>
            <a:off x="2940354" y="3694950"/>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39" name="Rectangle 2338"/>
          <p:cNvSpPr/>
          <p:nvPr/>
        </p:nvSpPr>
        <p:spPr>
          <a:xfrm>
            <a:off x="2711740" y="3771352"/>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40" name="Freeform 2339"/>
          <p:cNvSpPr/>
          <p:nvPr/>
        </p:nvSpPr>
        <p:spPr>
          <a:xfrm>
            <a:off x="2940354" y="3768836"/>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41" name="Rectangle 2340"/>
          <p:cNvSpPr/>
          <p:nvPr/>
        </p:nvSpPr>
        <p:spPr>
          <a:xfrm>
            <a:off x="2711740" y="3845238"/>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42" name="Freeform 2341"/>
          <p:cNvSpPr/>
          <p:nvPr/>
        </p:nvSpPr>
        <p:spPr>
          <a:xfrm>
            <a:off x="2940354" y="3842722"/>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43" name="Rectangle 2342"/>
          <p:cNvSpPr/>
          <p:nvPr/>
        </p:nvSpPr>
        <p:spPr>
          <a:xfrm>
            <a:off x="2711740" y="3919124"/>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44" name="Freeform 2343"/>
          <p:cNvSpPr/>
          <p:nvPr/>
        </p:nvSpPr>
        <p:spPr>
          <a:xfrm>
            <a:off x="2940354" y="3916608"/>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45" name="Rectangle 2344"/>
          <p:cNvSpPr/>
          <p:nvPr/>
        </p:nvSpPr>
        <p:spPr>
          <a:xfrm>
            <a:off x="2711740" y="3993010"/>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46" name="Freeform 2345"/>
          <p:cNvSpPr/>
          <p:nvPr/>
        </p:nvSpPr>
        <p:spPr>
          <a:xfrm>
            <a:off x="2940354" y="3990495"/>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47" name="Rectangle 2346"/>
          <p:cNvSpPr/>
          <p:nvPr/>
        </p:nvSpPr>
        <p:spPr>
          <a:xfrm>
            <a:off x="2711740" y="4066897"/>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48" name="Freeform 2347"/>
          <p:cNvSpPr/>
          <p:nvPr/>
        </p:nvSpPr>
        <p:spPr>
          <a:xfrm>
            <a:off x="2940354" y="4064381"/>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49" name="Rectangle 2348"/>
          <p:cNvSpPr/>
          <p:nvPr/>
        </p:nvSpPr>
        <p:spPr>
          <a:xfrm>
            <a:off x="2711740" y="4140783"/>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50" name="Freeform 2349"/>
          <p:cNvSpPr/>
          <p:nvPr/>
        </p:nvSpPr>
        <p:spPr>
          <a:xfrm>
            <a:off x="2940354" y="4138267"/>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51" name="Rectangle 2350"/>
          <p:cNvSpPr/>
          <p:nvPr/>
        </p:nvSpPr>
        <p:spPr>
          <a:xfrm>
            <a:off x="2711740" y="4214669"/>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52" name="Freeform 2351"/>
          <p:cNvSpPr/>
          <p:nvPr/>
        </p:nvSpPr>
        <p:spPr>
          <a:xfrm>
            <a:off x="2940354" y="4212153"/>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53" name="Rectangle 2352"/>
          <p:cNvSpPr/>
          <p:nvPr/>
        </p:nvSpPr>
        <p:spPr>
          <a:xfrm>
            <a:off x="2711740" y="4288557"/>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54" name="Freeform 2353"/>
          <p:cNvSpPr/>
          <p:nvPr/>
        </p:nvSpPr>
        <p:spPr>
          <a:xfrm>
            <a:off x="2940354" y="4286041"/>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55" name="Rectangle 2354"/>
          <p:cNvSpPr/>
          <p:nvPr/>
        </p:nvSpPr>
        <p:spPr>
          <a:xfrm>
            <a:off x="2984156" y="3623579"/>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56" name="Freeform 2355"/>
          <p:cNvSpPr/>
          <p:nvPr/>
        </p:nvSpPr>
        <p:spPr>
          <a:xfrm>
            <a:off x="3212770" y="3621063"/>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57" name="Rectangle 2356"/>
          <p:cNvSpPr/>
          <p:nvPr/>
        </p:nvSpPr>
        <p:spPr>
          <a:xfrm>
            <a:off x="2984156" y="3697465"/>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58" name="Freeform 2357"/>
          <p:cNvSpPr/>
          <p:nvPr/>
        </p:nvSpPr>
        <p:spPr>
          <a:xfrm>
            <a:off x="3212770" y="3694950"/>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59" name="Rectangle 2358"/>
          <p:cNvSpPr/>
          <p:nvPr/>
        </p:nvSpPr>
        <p:spPr>
          <a:xfrm>
            <a:off x="2984156" y="3771352"/>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60" name="Freeform 2359"/>
          <p:cNvSpPr/>
          <p:nvPr/>
        </p:nvSpPr>
        <p:spPr>
          <a:xfrm>
            <a:off x="3212770" y="3768836"/>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61" name="Rectangle 2360"/>
          <p:cNvSpPr/>
          <p:nvPr/>
        </p:nvSpPr>
        <p:spPr>
          <a:xfrm>
            <a:off x="2984156" y="3845238"/>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62" name="Freeform 2361"/>
          <p:cNvSpPr/>
          <p:nvPr/>
        </p:nvSpPr>
        <p:spPr>
          <a:xfrm>
            <a:off x="3212770" y="3842722"/>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63" name="Rectangle 2362"/>
          <p:cNvSpPr/>
          <p:nvPr/>
        </p:nvSpPr>
        <p:spPr>
          <a:xfrm>
            <a:off x="2984156" y="3919124"/>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64" name="Freeform 2363"/>
          <p:cNvSpPr/>
          <p:nvPr/>
        </p:nvSpPr>
        <p:spPr>
          <a:xfrm>
            <a:off x="3212770" y="3916608"/>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65" name="Rectangle 2364"/>
          <p:cNvSpPr/>
          <p:nvPr/>
        </p:nvSpPr>
        <p:spPr>
          <a:xfrm>
            <a:off x="2984156" y="3993010"/>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66" name="Freeform 2365"/>
          <p:cNvSpPr/>
          <p:nvPr/>
        </p:nvSpPr>
        <p:spPr>
          <a:xfrm>
            <a:off x="3212770" y="3990495"/>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67" name="Rectangle 2366"/>
          <p:cNvSpPr/>
          <p:nvPr/>
        </p:nvSpPr>
        <p:spPr>
          <a:xfrm>
            <a:off x="2984156" y="4066897"/>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68" name="Freeform 2367"/>
          <p:cNvSpPr/>
          <p:nvPr/>
        </p:nvSpPr>
        <p:spPr>
          <a:xfrm>
            <a:off x="3212770" y="4064381"/>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69" name="Rectangle 2368"/>
          <p:cNvSpPr/>
          <p:nvPr/>
        </p:nvSpPr>
        <p:spPr>
          <a:xfrm>
            <a:off x="2984156" y="4140783"/>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70" name="Freeform 2369"/>
          <p:cNvSpPr/>
          <p:nvPr/>
        </p:nvSpPr>
        <p:spPr>
          <a:xfrm>
            <a:off x="3212770" y="4138267"/>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71" name="Rectangle 2370"/>
          <p:cNvSpPr/>
          <p:nvPr/>
        </p:nvSpPr>
        <p:spPr>
          <a:xfrm>
            <a:off x="2984156" y="4214669"/>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72" name="Freeform 2371"/>
          <p:cNvSpPr/>
          <p:nvPr/>
        </p:nvSpPr>
        <p:spPr>
          <a:xfrm>
            <a:off x="3212770" y="4212153"/>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73" name="Rectangle 2372"/>
          <p:cNvSpPr/>
          <p:nvPr/>
        </p:nvSpPr>
        <p:spPr>
          <a:xfrm>
            <a:off x="2984156" y="4288557"/>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74" name="Freeform 2373"/>
          <p:cNvSpPr/>
          <p:nvPr/>
        </p:nvSpPr>
        <p:spPr>
          <a:xfrm>
            <a:off x="3212770" y="4286041"/>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75" name="Rectangle 2374"/>
          <p:cNvSpPr/>
          <p:nvPr/>
        </p:nvSpPr>
        <p:spPr>
          <a:xfrm>
            <a:off x="3265310" y="3623579"/>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76" name="Freeform 2375"/>
          <p:cNvSpPr/>
          <p:nvPr/>
        </p:nvSpPr>
        <p:spPr>
          <a:xfrm>
            <a:off x="3493924" y="3621063"/>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77" name="Rectangle 2376"/>
          <p:cNvSpPr/>
          <p:nvPr/>
        </p:nvSpPr>
        <p:spPr>
          <a:xfrm>
            <a:off x="3265310" y="3697465"/>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78" name="Freeform 2377"/>
          <p:cNvSpPr/>
          <p:nvPr/>
        </p:nvSpPr>
        <p:spPr>
          <a:xfrm>
            <a:off x="3493924" y="3694950"/>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79" name="Rectangle 2378"/>
          <p:cNvSpPr/>
          <p:nvPr/>
        </p:nvSpPr>
        <p:spPr>
          <a:xfrm>
            <a:off x="3265310" y="3771352"/>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80" name="Freeform 2379"/>
          <p:cNvSpPr/>
          <p:nvPr/>
        </p:nvSpPr>
        <p:spPr>
          <a:xfrm>
            <a:off x="3493924" y="3768836"/>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81" name="Rectangle 2380"/>
          <p:cNvSpPr/>
          <p:nvPr/>
        </p:nvSpPr>
        <p:spPr>
          <a:xfrm>
            <a:off x="3265310" y="3845238"/>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82" name="Freeform 2381"/>
          <p:cNvSpPr/>
          <p:nvPr/>
        </p:nvSpPr>
        <p:spPr>
          <a:xfrm>
            <a:off x="3493924" y="3842722"/>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83" name="Rectangle 2382"/>
          <p:cNvSpPr/>
          <p:nvPr/>
        </p:nvSpPr>
        <p:spPr>
          <a:xfrm>
            <a:off x="3265310" y="3919124"/>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84" name="Freeform 2383"/>
          <p:cNvSpPr/>
          <p:nvPr/>
        </p:nvSpPr>
        <p:spPr>
          <a:xfrm>
            <a:off x="3493924" y="3916608"/>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85" name="Rectangle 2384"/>
          <p:cNvSpPr/>
          <p:nvPr/>
        </p:nvSpPr>
        <p:spPr>
          <a:xfrm>
            <a:off x="3265310" y="3993010"/>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86" name="Freeform 2385"/>
          <p:cNvSpPr/>
          <p:nvPr/>
        </p:nvSpPr>
        <p:spPr>
          <a:xfrm>
            <a:off x="3493924" y="3990495"/>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87" name="Rectangle 2386"/>
          <p:cNvSpPr/>
          <p:nvPr/>
        </p:nvSpPr>
        <p:spPr>
          <a:xfrm>
            <a:off x="3265310" y="4066897"/>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88" name="Freeform 2387"/>
          <p:cNvSpPr/>
          <p:nvPr/>
        </p:nvSpPr>
        <p:spPr>
          <a:xfrm>
            <a:off x="3493924" y="4064381"/>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89" name="Rectangle 2388"/>
          <p:cNvSpPr/>
          <p:nvPr/>
        </p:nvSpPr>
        <p:spPr>
          <a:xfrm>
            <a:off x="3265310" y="4140783"/>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90" name="Freeform 2389"/>
          <p:cNvSpPr/>
          <p:nvPr/>
        </p:nvSpPr>
        <p:spPr>
          <a:xfrm>
            <a:off x="3493924" y="4138267"/>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91" name="Rectangle 2390"/>
          <p:cNvSpPr/>
          <p:nvPr/>
        </p:nvSpPr>
        <p:spPr>
          <a:xfrm>
            <a:off x="3265310" y="4214669"/>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92" name="Freeform 2391"/>
          <p:cNvSpPr/>
          <p:nvPr/>
        </p:nvSpPr>
        <p:spPr>
          <a:xfrm>
            <a:off x="3493924" y="4212153"/>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93" name="Rectangle 2392"/>
          <p:cNvSpPr/>
          <p:nvPr/>
        </p:nvSpPr>
        <p:spPr>
          <a:xfrm>
            <a:off x="3265310" y="4288557"/>
            <a:ext cx="228614" cy="53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p>
        </p:txBody>
      </p:sp>
      <p:sp>
        <p:nvSpPr>
          <p:cNvPr id="2394" name="Freeform 2393"/>
          <p:cNvSpPr/>
          <p:nvPr/>
        </p:nvSpPr>
        <p:spPr>
          <a:xfrm>
            <a:off x="3493924" y="4286041"/>
            <a:ext cx="0" cy="58783"/>
          </a:xfrm>
          <a:custGeom>
            <a:avLst/>
            <a:gdLst>
              <a:gd name="connsiteX0" fmla="*/ 0 w 0"/>
              <a:gd name="connsiteY0" fmla="*/ 0 h 78377"/>
              <a:gd name="connsiteX1" fmla="*/ 0 w 0"/>
              <a:gd name="connsiteY1" fmla="*/ 78377 h 78377"/>
            </a:gdLst>
            <a:ahLst/>
            <a:cxnLst>
              <a:cxn ang="0">
                <a:pos x="connsiteX0" y="connsiteY0"/>
              </a:cxn>
              <a:cxn ang="0">
                <a:pos x="connsiteX1" y="connsiteY1"/>
              </a:cxn>
            </a:cxnLst>
            <a:rect l="l" t="t" r="r" b="b"/>
            <a:pathLst>
              <a:path h="78377">
                <a:moveTo>
                  <a:pt x="0" y="0"/>
                </a:moveTo>
                <a:lnTo>
                  <a:pt x="0" y="78377"/>
                </a:lnTo>
              </a:path>
            </a:pathLst>
          </a:custGeom>
          <a:noFill/>
          <a:ln w="9525">
            <a:solidFill>
              <a:schemeClr val="bg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85" name="G 1"/>
          <p:cNvGrpSpPr/>
          <p:nvPr/>
        </p:nvGrpSpPr>
        <p:grpSpPr>
          <a:xfrm>
            <a:off x="2752780" y="3808629"/>
            <a:ext cx="447788" cy="448394"/>
            <a:chOff x="5673345" y="1340908"/>
            <a:chExt cx="597050" cy="597858"/>
          </a:xfrm>
        </p:grpSpPr>
        <p:sp>
          <p:nvSpPr>
            <p:cNvPr id="386" name="Oval 385"/>
            <p:cNvSpPr/>
            <p:nvPr/>
          </p:nvSpPr>
          <p:spPr>
            <a:xfrm>
              <a:off x="5673345" y="1340908"/>
              <a:ext cx="597050" cy="597858"/>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387" name="Freeform 386"/>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388" name="G 1"/>
          <p:cNvGrpSpPr/>
          <p:nvPr/>
        </p:nvGrpSpPr>
        <p:grpSpPr>
          <a:xfrm>
            <a:off x="2752780" y="3808629"/>
            <a:ext cx="447788" cy="448394"/>
            <a:chOff x="5673345" y="1340908"/>
            <a:chExt cx="597050" cy="597858"/>
          </a:xfrm>
        </p:grpSpPr>
        <p:sp>
          <p:nvSpPr>
            <p:cNvPr id="389" name="Oval 388"/>
            <p:cNvSpPr/>
            <p:nvPr/>
          </p:nvSpPr>
          <p:spPr>
            <a:xfrm>
              <a:off x="5673345" y="1340908"/>
              <a:ext cx="597050" cy="597858"/>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390" name="Freeform 389"/>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391" name="G 1"/>
          <p:cNvGrpSpPr/>
          <p:nvPr/>
        </p:nvGrpSpPr>
        <p:grpSpPr>
          <a:xfrm>
            <a:off x="2752780" y="3808629"/>
            <a:ext cx="447788" cy="448394"/>
            <a:chOff x="5673345" y="1340908"/>
            <a:chExt cx="597050" cy="597858"/>
          </a:xfrm>
        </p:grpSpPr>
        <p:sp>
          <p:nvSpPr>
            <p:cNvPr id="392" name="Oval 391"/>
            <p:cNvSpPr/>
            <p:nvPr/>
          </p:nvSpPr>
          <p:spPr>
            <a:xfrm>
              <a:off x="5673345" y="1340908"/>
              <a:ext cx="597050" cy="597858"/>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393" name="Freeform 392"/>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394" name="G 1"/>
          <p:cNvGrpSpPr/>
          <p:nvPr/>
        </p:nvGrpSpPr>
        <p:grpSpPr>
          <a:xfrm>
            <a:off x="2752780" y="3808629"/>
            <a:ext cx="447788" cy="448394"/>
            <a:chOff x="5673345" y="1340908"/>
            <a:chExt cx="597050" cy="597858"/>
          </a:xfrm>
        </p:grpSpPr>
        <p:sp>
          <p:nvSpPr>
            <p:cNvPr id="395" name="Oval 394"/>
            <p:cNvSpPr/>
            <p:nvPr/>
          </p:nvSpPr>
          <p:spPr>
            <a:xfrm>
              <a:off x="5673345" y="1340908"/>
              <a:ext cx="597050" cy="597858"/>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396" name="Freeform 395"/>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397" name="G 1"/>
          <p:cNvGrpSpPr/>
          <p:nvPr/>
        </p:nvGrpSpPr>
        <p:grpSpPr>
          <a:xfrm>
            <a:off x="2752780" y="3808629"/>
            <a:ext cx="447788" cy="448394"/>
            <a:chOff x="5673345" y="1340908"/>
            <a:chExt cx="597050" cy="597858"/>
          </a:xfrm>
        </p:grpSpPr>
        <p:sp>
          <p:nvSpPr>
            <p:cNvPr id="398" name="Oval 397"/>
            <p:cNvSpPr/>
            <p:nvPr/>
          </p:nvSpPr>
          <p:spPr>
            <a:xfrm>
              <a:off x="5673345" y="1340908"/>
              <a:ext cx="597050" cy="597858"/>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399" name="Freeform 398"/>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400" name="G 1"/>
          <p:cNvGrpSpPr/>
          <p:nvPr/>
        </p:nvGrpSpPr>
        <p:grpSpPr>
          <a:xfrm>
            <a:off x="2752780" y="3808629"/>
            <a:ext cx="447788" cy="448394"/>
            <a:chOff x="5673345" y="1340908"/>
            <a:chExt cx="597050" cy="597858"/>
          </a:xfrm>
        </p:grpSpPr>
        <p:sp>
          <p:nvSpPr>
            <p:cNvPr id="401" name="Oval 400"/>
            <p:cNvSpPr/>
            <p:nvPr/>
          </p:nvSpPr>
          <p:spPr>
            <a:xfrm>
              <a:off x="5673345" y="1340908"/>
              <a:ext cx="597050" cy="597858"/>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402" name="Freeform 401"/>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403" name="G 1"/>
          <p:cNvGrpSpPr/>
          <p:nvPr/>
        </p:nvGrpSpPr>
        <p:grpSpPr>
          <a:xfrm>
            <a:off x="2752780" y="3808629"/>
            <a:ext cx="447788" cy="448394"/>
            <a:chOff x="5673345" y="1340908"/>
            <a:chExt cx="597050" cy="597858"/>
          </a:xfrm>
        </p:grpSpPr>
        <p:sp>
          <p:nvSpPr>
            <p:cNvPr id="404" name="Oval 403"/>
            <p:cNvSpPr/>
            <p:nvPr/>
          </p:nvSpPr>
          <p:spPr>
            <a:xfrm>
              <a:off x="5673345" y="1340908"/>
              <a:ext cx="597050" cy="597858"/>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405" name="Freeform 404"/>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406" name="G 1"/>
          <p:cNvGrpSpPr/>
          <p:nvPr/>
        </p:nvGrpSpPr>
        <p:grpSpPr>
          <a:xfrm>
            <a:off x="2752780" y="3808629"/>
            <a:ext cx="447788" cy="448394"/>
            <a:chOff x="5673345" y="1340908"/>
            <a:chExt cx="597050" cy="597858"/>
          </a:xfrm>
        </p:grpSpPr>
        <p:sp>
          <p:nvSpPr>
            <p:cNvPr id="407" name="Oval 406"/>
            <p:cNvSpPr/>
            <p:nvPr/>
          </p:nvSpPr>
          <p:spPr>
            <a:xfrm>
              <a:off x="5673345" y="1340908"/>
              <a:ext cx="597050" cy="597858"/>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408" name="Freeform 407"/>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409" name="G 1"/>
          <p:cNvGrpSpPr/>
          <p:nvPr/>
        </p:nvGrpSpPr>
        <p:grpSpPr>
          <a:xfrm>
            <a:off x="2752780" y="3808629"/>
            <a:ext cx="447788" cy="448394"/>
            <a:chOff x="5673345" y="1340908"/>
            <a:chExt cx="597050" cy="597858"/>
          </a:xfrm>
        </p:grpSpPr>
        <p:sp>
          <p:nvSpPr>
            <p:cNvPr id="410" name="Oval 409"/>
            <p:cNvSpPr/>
            <p:nvPr/>
          </p:nvSpPr>
          <p:spPr>
            <a:xfrm>
              <a:off x="5673345" y="1340908"/>
              <a:ext cx="597050" cy="597858"/>
            </a:xfrm>
            <a:prstGeom prst="ellipse">
              <a:avLst/>
            </a:prstGeom>
            <a:solidFill>
              <a:schemeClr val="tx1"/>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411" name="Freeform 410"/>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6" name="Group 5"/>
          <p:cNvGrpSpPr/>
          <p:nvPr/>
        </p:nvGrpSpPr>
        <p:grpSpPr>
          <a:xfrm>
            <a:off x="2714309" y="4165573"/>
            <a:ext cx="230103" cy="212530"/>
            <a:chOff x="6355475" y="3247355"/>
            <a:chExt cx="306804" cy="283373"/>
          </a:xfrm>
        </p:grpSpPr>
        <p:sp>
          <p:nvSpPr>
            <p:cNvPr id="167" name="Oval 166"/>
            <p:cNvSpPr/>
            <p:nvPr/>
          </p:nvSpPr>
          <p:spPr>
            <a:xfrm>
              <a:off x="6355475" y="3247355"/>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68" name="Oval 167"/>
            <p:cNvSpPr/>
            <p:nvPr/>
          </p:nvSpPr>
          <p:spPr>
            <a:xfrm>
              <a:off x="6555179" y="3247355"/>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69" name="Oval 168"/>
            <p:cNvSpPr/>
            <p:nvPr/>
          </p:nvSpPr>
          <p:spPr>
            <a:xfrm>
              <a:off x="6355475" y="3423629"/>
              <a:ext cx="107100" cy="107099"/>
            </a:xfrm>
            <a:prstGeom prst="ellipse">
              <a:avLst/>
            </a:prstGeom>
            <a:solidFill>
              <a:srgbClr val="FFC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78" name="Oval 177"/>
            <p:cNvSpPr/>
            <p:nvPr/>
          </p:nvSpPr>
          <p:spPr>
            <a:xfrm>
              <a:off x="6555179" y="3423629"/>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grpSp>
      <p:grpSp>
        <p:nvGrpSpPr>
          <p:cNvPr id="7" name="Group 6"/>
          <p:cNvGrpSpPr/>
          <p:nvPr/>
        </p:nvGrpSpPr>
        <p:grpSpPr>
          <a:xfrm>
            <a:off x="3271521" y="3955896"/>
            <a:ext cx="230103" cy="204146"/>
            <a:chOff x="6355475" y="3980483"/>
            <a:chExt cx="306804" cy="272194"/>
          </a:xfrm>
        </p:grpSpPr>
        <p:sp>
          <p:nvSpPr>
            <p:cNvPr id="179" name="Oval 178"/>
            <p:cNvSpPr/>
            <p:nvPr/>
          </p:nvSpPr>
          <p:spPr>
            <a:xfrm>
              <a:off x="6355475" y="3980483"/>
              <a:ext cx="107100" cy="107099"/>
            </a:xfrm>
            <a:prstGeom prst="ellipse">
              <a:avLst/>
            </a:prstGeom>
            <a:solidFill>
              <a:srgbClr val="FFC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80" name="Oval 179"/>
            <p:cNvSpPr/>
            <p:nvPr/>
          </p:nvSpPr>
          <p:spPr>
            <a:xfrm>
              <a:off x="6555179" y="3980483"/>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81" name="Oval 180"/>
            <p:cNvSpPr/>
            <p:nvPr/>
          </p:nvSpPr>
          <p:spPr>
            <a:xfrm>
              <a:off x="6355475" y="4145578"/>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74" name="Oval 173"/>
            <p:cNvSpPr/>
            <p:nvPr/>
          </p:nvSpPr>
          <p:spPr>
            <a:xfrm>
              <a:off x="6555179" y="4145578"/>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grpSp>
      <p:grpSp>
        <p:nvGrpSpPr>
          <p:cNvPr id="10" name="Group 9"/>
          <p:cNvGrpSpPr/>
          <p:nvPr/>
        </p:nvGrpSpPr>
        <p:grpSpPr>
          <a:xfrm>
            <a:off x="3007202" y="4122031"/>
            <a:ext cx="230103" cy="195435"/>
            <a:chOff x="6355475" y="4735396"/>
            <a:chExt cx="306804" cy="260580"/>
          </a:xfrm>
        </p:grpSpPr>
        <p:sp>
          <p:nvSpPr>
            <p:cNvPr id="175" name="Oval 174"/>
            <p:cNvSpPr/>
            <p:nvPr/>
          </p:nvSpPr>
          <p:spPr>
            <a:xfrm>
              <a:off x="6355475" y="4735396"/>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76" name="Oval 175"/>
            <p:cNvSpPr/>
            <p:nvPr/>
          </p:nvSpPr>
          <p:spPr>
            <a:xfrm>
              <a:off x="6555179" y="4735396"/>
              <a:ext cx="107100" cy="107099"/>
            </a:xfrm>
            <a:prstGeom prst="ellipse">
              <a:avLst/>
            </a:prstGeom>
            <a:solidFill>
              <a:srgbClr val="FFC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77" name="Oval 176"/>
            <p:cNvSpPr/>
            <p:nvPr/>
          </p:nvSpPr>
          <p:spPr>
            <a:xfrm>
              <a:off x="6355475" y="4888877"/>
              <a:ext cx="107100" cy="107099"/>
            </a:xfrm>
            <a:prstGeom prst="ellipse">
              <a:avLst/>
            </a:prstGeom>
            <a:solidFill>
              <a:srgbClr val="FFC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89" name="Oval 188"/>
            <p:cNvSpPr/>
            <p:nvPr/>
          </p:nvSpPr>
          <p:spPr>
            <a:xfrm>
              <a:off x="6555179" y="4888877"/>
              <a:ext cx="107100" cy="107099"/>
            </a:xfrm>
            <a:prstGeom prst="ellipse">
              <a:avLst/>
            </a:prstGeom>
            <a:solidFill>
              <a:srgbClr val="FFC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grpSp>
      <p:grpSp>
        <p:nvGrpSpPr>
          <p:cNvPr id="12" name="Group 11"/>
          <p:cNvGrpSpPr/>
          <p:nvPr/>
        </p:nvGrpSpPr>
        <p:grpSpPr>
          <a:xfrm>
            <a:off x="3271521" y="3714520"/>
            <a:ext cx="230103" cy="212740"/>
            <a:chOff x="6355475" y="5481415"/>
            <a:chExt cx="306804" cy="283653"/>
          </a:xfrm>
        </p:grpSpPr>
        <p:sp>
          <p:nvSpPr>
            <p:cNvPr id="190" name="Oval 189"/>
            <p:cNvSpPr/>
            <p:nvPr/>
          </p:nvSpPr>
          <p:spPr>
            <a:xfrm>
              <a:off x="6355475" y="5481415"/>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91" name="Oval 190"/>
            <p:cNvSpPr/>
            <p:nvPr/>
          </p:nvSpPr>
          <p:spPr>
            <a:xfrm>
              <a:off x="6555179" y="5481415"/>
              <a:ext cx="107100" cy="107099"/>
            </a:xfrm>
            <a:prstGeom prst="ellipse">
              <a:avLst/>
            </a:prstGeom>
            <a:solidFill>
              <a:srgbClr val="FF0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92" name="Oval 191"/>
            <p:cNvSpPr/>
            <p:nvPr/>
          </p:nvSpPr>
          <p:spPr>
            <a:xfrm>
              <a:off x="6355475" y="5657969"/>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85" name="Oval 184"/>
            <p:cNvSpPr/>
            <p:nvPr/>
          </p:nvSpPr>
          <p:spPr>
            <a:xfrm>
              <a:off x="6555179" y="5657969"/>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grpSp>
      <p:grpSp>
        <p:nvGrpSpPr>
          <p:cNvPr id="14" name="Group 13"/>
          <p:cNvGrpSpPr/>
          <p:nvPr/>
        </p:nvGrpSpPr>
        <p:grpSpPr>
          <a:xfrm>
            <a:off x="2449040" y="3901084"/>
            <a:ext cx="237210" cy="211892"/>
            <a:chOff x="7840108" y="2497701"/>
            <a:chExt cx="316280" cy="282522"/>
          </a:xfrm>
        </p:grpSpPr>
        <p:sp>
          <p:nvSpPr>
            <p:cNvPr id="186" name="Oval 185"/>
            <p:cNvSpPr/>
            <p:nvPr/>
          </p:nvSpPr>
          <p:spPr>
            <a:xfrm>
              <a:off x="7840108" y="2497701"/>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87" name="Oval 186"/>
            <p:cNvSpPr/>
            <p:nvPr/>
          </p:nvSpPr>
          <p:spPr>
            <a:xfrm>
              <a:off x="8049288" y="2497701"/>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188" name="Oval 187"/>
            <p:cNvSpPr/>
            <p:nvPr/>
          </p:nvSpPr>
          <p:spPr>
            <a:xfrm>
              <a:off x="7840108" y="2673124"/>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208" name="Oval 207"/>
            <p:cNvSpPr/>
            <p:nvPr/>
          </p:nvSpPr>
          <p:spPr>
            <a:xfrm>
              <a:off x="8049288" y="2673124"/>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grpSp>
      <p:grpSp>
        <p:nvGrpSpPr>
          <p:cNvPr id="15" name="Group 14"/>
          <p:cNvGrpSpPr/>
          <p:nvPr/>
        </p:nvGrpSpPr>
        <p:grpSpPr>
          <a:xfrm>
            <a:off x="2449040" y="4098994"/>
            <a:ext cx="237210" cy="212530"/>
            <a:chOff x="7840108" y="3247355"/>
            <a:chExt cx="316280" cy="283373"/>
          </a:xfrm>
        </p:grpSpPr>
        <p:sp>
          <p:nvSpPr>
            <p:cNvPr id="209" name="Oval 208"/>
            <p:cNvSpPr/>
            <p:nvPr/>
          </p:nvSpPr>
          <p:spPr>
            <a:xfrm>
              <a:off x="7840108" y="3247355"/>
              <a:ext cx="107100" cy="107099"/>
            </a:xfrm>
            <a:prstGeom prst="ellipse">
              <a:avLst/>
            </a:prstGeom>
            <a:solidFill>
              <a:srgbClr val="FF0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210" name="Oval 209"/>
            <p:cNvSpPr/>
            <p:nvPr/>
          </p:nvSpPr>
          <p:spPr>
            <a:xfrm>
              <a:off x="8049288" y="3247355"/>
              <a:ext cx="107100" cy="107099"/>
            </a:xfrm>
            <a:prstGeom prst="ellipse">
              <a:avLst/>
            </a:prstGeom>
            <a:solidFill>
              <a:srgbClr val="DF1D36"/>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211" name="Oval 210"/>
            <p:cNvSpPr/>
            <p:nvPr/>
          </p:nvSpPr>
          <p:spPr>
            <a:xfrm>
              <a:off x="7840108" y="3423629"/>
              <a:ext cx="107100" cy="107099"/>
            </a:xfrm>
            <a:prstGeom prst="ellipse">
              <a:avLst/>
            </a:prstGeom>
            <a:solidFill>
              <a:srgbClr val="FFC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202" name="Oval 201"/>
            <p:cNvSpPr/>
            <p:nvPr/>
          </p:nvSpPr>
          <p:spPr>
            <a:xfrm>
              <a:off x="8049288" y="3423629"/>
              <a:ext cx="107100" cy="107099"/>
            </a:xfrm>
            <a:prstGeom prst="ellipse">
              <a:avLst/>
            </a:prstGeom>
            <a:solidFill>
              <a:srgbClr val="DF1D36"/>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grpSp>
      <p:grpSp>
        <p:nvGrpSpPr>
          <p:cNvPr id="16" name="Group 15"/>
          <p:cNvGrpSpPr/>
          <p:nvPr/>
        </p:nvGrpSpPr>
        <p:grpSpPr>
          <a:xfrm>
            <a:off x="2734790" y="3718817"/>
            <a:ext cx="237210" cy="204146"/>
            <a:chOff x="7840108" y="3980483"/>
            <a:chExt cx="316280" cy="272194"/>
          </a:xfrm>
        </p:grpSpPr>
        <p:sp>
          <p:nvSpPr>
            <p:cNvPr id="203" name="Oval 202"/>
            <p:cNvSpPr/>
            <p:nvPr/>
          </p:nvSpPr>
          <p:spPr>
            <a:xfrm>
              <a:off x="7840108" y="3980483"/>
              <a:ext cx="107100" cy="107099"/>
            </a:xfrm>
            <a:prstGeom prst="ellipse">
              <a:avLst/>
            </a:prstGeom>
            <a:solidFill>
              <a:srgbClr val="FFC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205" name="Oval 204"/>
            <p:cNvSpPr/>
            <p:nvPr/>
          </p:nvSpPr>
          <p:spPr>
            <a:xfrm>
              <a:off x="8049288" y="3980483"/>
              <a:ext cx="107100" cy="107099"/>
            </a:xfrm>
            <a:prstGeom prst="ellipse">
              <a:avLst/>
            </a:prstGeom>
            <a:solidFill>
              <a:srgbClr val="FFC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207" name="Oval 206"/>
            <p:cNvSpPr/>
            <p:nvPr/>
          </p:nvSpPr>
          <p:spPr>
            <a:xfrm>
              <a:off x="7840108" y="4145578"/>
              <a:ext cx="107100" cy="107099"/>
            </a:xfrm>
            <a:prstGeom prst="ellipse">
              <a:avLst/>
            </a:prstGeom>
            <a:solidFill>
              <a:srgbClr val="FF0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351" name="Oval 350"/>
            <p:cNvSpPr/>
            <p:nvPr/>
          </p:nvSpPr>
          <p:spPr>
            <a:xfrm>
              <a:off x="8049288" y="4145578"/>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grpSp>
      <p:grpSp>
        <p:nvGrpSpPr>
          <p:cNvPr id="17" name="Group 16"/>
          <p:cNvGrpSpPr/>
          <p:nvPr/>
        </p:nvGrpSpPr>
        <p:grpSpPr>
          <a:xfrm>
            <a:off x="3241996" y="4182668"/>
            <a:ext cx="237210" cy="195435"/>
            <a:chOff x="7840108" y="4735396"/>
            <a:chExt cx="316280" cy="260580"/>
          </a:xfrm>
        </p:grpSpPr>
        <p:sp>
          <p:nvSpPr>
            <p:cNvPr id="352" name="Oval 351"/>
            <p:cNvSpPr/>
            <p:nvPr/>
          </p:nvSpPr>
          <p:spPr>
            <a:xfrm>
              <a:off x="7840108" y="4735396"/>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353" name="Oval 352"/>
            <p:cNvSpPr/>
            <p:nvPr/>
          </p:nvSpPr>
          <p:spPr>
            <a:xfrm>
              <a:off x="8049288" y="4735396"/>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354" name="Oval 353"/>
            <p:cNvSpPr/>
            <p:nvPr/>
          </p:nvSpPr>
          <p:spPr>
            <a:xfrm>
              <a:off x="7840108" y="4888877"/>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347" name="Oval 346"/>
            <p:cNvSpPr/>
            <p:nvPr/>
          </p:nvSpPr>
          <p:spPr>
            <a:xfrm>
              <a:off x="8049288" y="4888877"/>
              <a:ext cx="107100" cy="107099"/>
            </a:xfrm>
            <a:prstGeom prst="ellipse">
              <a:avLst/>
            </a:prstGeom>
            <a:solidFill>
              <a:srgbClr val="FF0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grpSp>
      <p:grpSp>
        <p:nvGrpSpPr>
          <p:cNvPr id="13" name="Group 12"/>
          <p:cNvGrpSpPr/>
          <p:nvPr/>
        </p:nvGrpSpPr>
        <p:grpSpPr>
          <a:xfrm>
            <a:off x="2684783" y="3952883"/>
            <a:ext cx="237210" cy="212740"/>
            <a:chOff x="7840108" y="5481415"/>
            <a:chExt cx="316280" cy="283653"/>
          </a:xfrm>
        </p:grpSpPr>
        <p:sp>
          <p:nvSpPr>
            <p:cNvPr id="348" name="Oval 347"/>
            <p:cNvSpPr/>
            <p:nvPr/>
          </p:nvSpPr>
          <p:spPr>
            <a:xfrm>
              <a:off x="7840108" y="5481415"/>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349" name="Oval 348"/>
            <p:cNvSpPr/>
            <p:nvPr/>
          </p:nvSpPr>
          <p:spPr>
            <a:xfrm>
              <a:off x="8049288" y="5481415"/>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350" name="Oval 349"/>
            <p:cNvSpPr/>
            <p:nvPr/>
          </p:nvSpPr>
          <p:spPr>
            <a:xfrm>
              <a:off x="7840108" y="5657969"/>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341" name="Oval 340"/>
            <p:cNvSpPr/>
            <p:nvPr/>
          </p:nvSpPr>
          <p:spPr>
            <a:xfrm>
              <a:off x="8049288" y="5657969"/>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grpSp>
      <p:grpSp>
        <p:nvGrpSpPr>
          <p:cNvPr id="424" name="Group 423"/>
          <p:cNvGrpSpPr/>
          <p:nvPr/>
        </p:nvGrpSpPr>
        <p:grpSpPr>
          <a:xfrm>
            <a:off x="2442846" y="3608361"/>
            <a:ext cx="230103" cy="212530"/>
            <a:chOff x="6355475" y="3247355"/>
            <a:chExt cx="306804" cy="283373"/>
          </a:xfrm>
        </p:grpSpPr>
        <p:sp>
          <p:nvSpPr>
            <p:cNvPr id="425" name="Oval 424"/>
            <p:cNvSpPr/>
            <p:nvPr/>
          </p:nvSpPr>
          <p:spPr>
            <a:xfrm>
              <a:off x="6355475" y="3247355"/>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426" name="Oval 425"/>
            <p:cNvSpPr/>
            <p:nvPr/>
          </p:nvSpPr>
          <p:spPr>
            <a:xfrm>
              <a:off x="6555179" y="3247355"/>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427" name="Oval 426"/>
            <p:cNvSpPr/>
            <p:nvPr/>
          </p:nvSpPr>
          <p:spPr>
            <a:xfrm>
              <a:off x="6355475" y="3423629"/>
              <a:ext cx="107100" cy="107099"/>
            </a:xfrm>
            <a:prstGeom prst="ellipse">
              <a:avLst/>
            </a:prstGeom>
            <a:solidFill>
              <a:srgbClr val="FFC00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sp>
          <p:nvSpPr>
            <p:cNvPr id="428" name="Oval 427"/>
            <p:cNvSpPr/>
            <p:nvPr/>
          </p:nvSpPr>
          <p:spPr>
            <a:xfrm>
              <a:off x="6555179" y="3423629"/>
              <a:ext cx="107100" cy="107099"/>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endParaRPr lang="en-US" sz="600" b="1" dirty="0">
                <a:solidFill>
                  <a:schemeClr val="bg1"/>
                </a:solidFill>
                <a:cs typeface="CiscoSans"/>
              </a:endParaRPr>
            </a:p>
          </p:txBody>
        </p:sp>
      </p:grpSp>
      <p:grpSp>
        <p:nvGrpSpPr>
          <p:cNvPr id="429" name="Green 1"/>
          <p:cNvGrpSpPr/>
          <p:nvPr/>
        </p:nvGrpSpPr>
        <p:grpSpPr>
          <a:xfrm>
            <a:off x="4263356" y="2459798"/>
            <a:ext cx="445770" cy="445770"/>
            <a:chOff x="5673345" y="1340908"/>
            <a:chExt cx="597050" cy="597858"/>
          </a:xfrm>
        </p:grpSpPr>
        <p:sp>
          <p:nvSpPr>
            <p:cNvPr id="430" name="Oval 429"/>
            <p:cNvSpPr/>
            <p:nvPr/>
          </p:nvSpPr>
          <p:spPr>
            <a:xfrm>
              <a:off x="5673345" y="1340908"/>
              <a:ext cx="597050" cy="597858"/>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431" name="Freeform 430"/>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432" name="Green 1"/>
          <p:cNvGrpSpPr/>
          <p:nvPr/>
        </p:nvGrpSpPr>
        <p:grpSpPr>
          <a:xfrm>
            <a:off x="4263356" y="2987698"/>
            <a:ext cx="445770" cy="445770"/>
            <a:chOff x="5673345" y="1340908"/>
            <a:chExt cx="597050" cy="597858"/>
          </a:xfrm>
        </p:grpSpPr>
        <p:sp>
          <p:nvSpPr>
            <p:cNvPr id="433" name="Oval 432"/>
            <p:cNvSpPr/>
            <p:nvPr/>
          </p:nvSpPr>
          <p:spPr>
            <a:xfrm>
              <a:off x="5673345" y="1340908"/>
              <a:ext cx="597050" cy="597858"/>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434" name="Freeform 433"/>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436" name="Green 1"/>
          <p:cNvGrpSpPr/>
          <p:nvPr/>
        </p:nvGrpSpPr>
        <p:grpSpPr>
          <a:xfrm>
            <a:off x="4263356" y="3515598"/>
            <a:ext cx="445770" cy="445770"/>
            <a:chOff x="5673345" y="1340908"/>
            <a:chExt cx="597050" cy="597858"/>
          </a:xfrm>
        </p:grpSpPr>
        <p:sp>
          <p:nvSpPr>
            <p:cNvPr id="437" name="Oval 436"/>
            <p:cNvSpPr/>
            <p:nvPr/>
          </p:nvSpPr>
          <p:spPr>
            <a:xfrm>
              <a:off x="5673345" y="1340908"/>
              <a:ext cx="597050" cy="597858"/>
            </a:xfrm>
            <a:prstGeom prst="ellipse">
              <a:avLst/>
            </a:prstGeom>
            <a:solidFill>
              <a:srgbClr val="FFC000"/>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438" name="Freeform 437"/>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439" name="Green 1"/>
          <p:cNvGrpSpPr/>
          <p:nvPr/>
        </p:nvGrpSpPr>
        <p:grpSpPr>
          <a:xfrm>
            <a:off x="4263356" y="4043498"/>
            <a:ext cx="445770" cy="445770"/>
            <a:chOff x="5673345" y="1340908"/>
            <a:chExt cx="597050" cy="597858"/>
          </a:xfrm>
        </p:grpSpPr>
        <p:sp>
          <p:nvSpPr>
            <p:cNvPr id="440" name="Oval 439"/>
            <p:cNvSpPr/>
            <p:nvPr/>
          </p:nvSpPr>
          <p:spPr>
            <a:xfrm>
              <a:off x="5673345" y="1340908"/>
              <a:ext cx="597050" cy="597858"/>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442" name="Freeform 441"/>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443" name="Green 1"/>
          <p:cNvGrpSpPr/>
          <p:nvPr/>
        </p:nvGrpSpPr>
        <p:grpSpPr>
          <a:xfrm>
            <a:off x="5390877" y="1931897"/>
            <a:ext cx="445770" cy="445770"/>
            <a:chOff x="5673345" y="1340908"/>
            <a:chExt cx="597050" cy="597858"/>
          </a:xfrm>
        </p:grpSpPr>
        <p:sp>
          <p:nvSpPr>
            <p:cNvPr id="444" name="Oval 443"/>
            <p:cNvSpPr/>
            <p:nvPr/>
          </p:nvSpPr>
          <p:spPr>
            <a:xfrm>
              <a:off x="5673345" y="1340908"/>
              <a:ext cx="597050" cy="597858"/>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445" name="Freeform 444"/>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446" name="Green 1"/>
          <p:cNvGrpSpPr/>
          <p:nvPr/>
        </p:nvGrpSpPr>
        <p:grpSpPr>
          <a:xfrm>
            <a:off x="5390877" y="2459798"/>
            <a:ext cx="445770" cy="445770"/>
            <a:chOff x="5673345" y="1340908"/>
            <a:chExt cx="597050" cy="597858"/>
          </a:xfrm>
        </p:grpSpPr>
        <p:sp>
          <p:nvSpPr>
            <p:cNvPr id="447" name="Oval 446"/>
            <p:cNvSpPr/>
            <p:nvPr/>
          </p:nvSpPr>
          <p:spPr>
            <a:xfrm>
              <a:off x="5673345" y="1340908"/>
              <a:ext cx="597050" cy="597858"/>
            </a:xfrm>
            <a:prstGeom prst="ellipse">
              <a:avLst/>
            </a:prstGeom>
            <a:solidFill>
              <a:schemeClr val="accent6"/>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448" name="Freeform 447"/>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449" name="Green 1"/>
          <p:cNvGrpSpPr/>
          <p:nvPr/>
        </p:nvGrpSpPr>
        <p:grpSpPr>
          <a:xfrm>
            <a:off x="5390877" y="2987698"/>
            <a:ext cx="445770" cy="445770"/>
            <a:chOff x="5673345" y="1340908"/>
            <a:chExt cx="597050" cy="597858"/>
          </a:xfrm>
        </p:grpSpPr>
        <p:sp>
          <p:nvSpPr>
            <p:cNvPr id="450" name="Oval 449"/>
            <p:cNvSpPr/>
            <p:nvPr/>
          </p:nvSpPr>
          <p:spPr>
            <a:xfrm>
              <a:off x="5673345" y="1340908"/>
              <a:ext cx="597050" cy="597858"/>
            </a:xfrm>
            <a:prstGeom prst="ellipse">
              <a:avLst/>
            </a:prstGeom>
            <a:solidFill>
              <a:srgbClr val="FFC000"/>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451" name="Freeform 450"/>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452" name="Green 1"/>
          <p:cNvGrpSpPr/>
          <p:nvPr/>
        </p:nvGrpSpPr>
        <p:grpSpPr>
          <a:xfrm>
            <a:off x="5390877" y="3515598"/>
            <a:ext cx="445770" cy="445770"/>
            <a:chOff x="5673345" y="1340908"/>
            <a:chExt cx="597050" cy="597858"/>
          </a:xfrm>
        </p:grpSpPr>
        <p:sp>
          <p:nvSpPr>
            <p:cNvPr id="453" name="Oval 452"/>
            <p:cNvSpPr/>
            <p:nvPr/>
          </p:nvSpPr>
          <p:spPr>
            <a:xfrm>
              <a:off x="5673345" y="1340908"/>
              <a:ext cx="597050" cy="597858"/>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454" name="Freeform 453"/>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455" name="Green 1"/>
          <p:cNvGrpSpPr/>
          <p:nvPr/>
        </p:nvGrpSpPr>
        <p:grpSpPr>
          <a:xfrm>
            <a:off x="5390877" y="4043498"/>
            <a:ext cx="445770" cy="445770"/>
            <a:chOff x="5673345" y="1340908"/>
            <a:chExt cx="597050" cy="597858"/>
          </a:xfrm>
        </p:grpSpPr>
        <p:sp>
          <p:nvSpPr>
            <p:cNvPr id="456" name="Oval 455"/>
            <p:cNvSpPr/>
            <p:nvPr/>
          </p:nvSpPr>
          <p:spPr>
            <a:xfrm>
              <a:off x="5673345" y="1340908"/>
              <a:ext cx="597050" cy="597858"/>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457" name="Freeform 456"/>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grpSp>
        <p:nvGrpSpPr>
          <p:cNvPr id="1464" name="Green 1"/>
          <p:cNvGrpSpPr/>
          <p:nvPr/>
        </p:nvGrpSpPr>
        <p:grpSpPr>
          <a:xfrm>
            <a:off x="4263356" y="1931897"/>
            <a:ext cx="445770" cy="445770"/>
            <a:chOff x="5673345" y="1340908"/>
            <a:chExt cx="597050" cy="597858"/>
          </a:xfrm>
        </p:grpSpPr>
        <p:sp>
          <p:nvSpPr>
            <p:cNvPr id="1465" name="Oval 1464"/>
            <p:cNvSpPr/>
            <p:nvPr/>
          </p:nvSpPr>
          <p:spPr>
            <a:xfrm>
              <a:off x="5673345" y="1340908"/>
              <a:ext cx="597050" cy="597858"/>
            </a:xfrm>
            <a:prstGeom prst="ellipse">
              <a:avLst/>
            </a:prstGeom>
            <a:solidFill>
              <a:srgbClr val="00B050"/>
            </a:solidFill>
            <a:ln>
              <a:noFill/>
            </a:ln>
            <a:effectLst/>
          </p:spPr>
          <p:txBody>
            <a:bodyPr vert="horz" wrap="none" lIns="0" tIns="0" rIns="0" bIns="0" numCol="1" anchor="b" anchorCtr="0" compatLnSpc="1">
              <a:prstTxWarp prst="textNoShape">
                <a:avLst/>
              </a:prstTxWarp>
              <a:noAutofit/>
            </a:bodyPr>
            <a:lstStyle/>
            <a:p>
              <a:pPr algn="ctr" defTabSz="513125"/>
              <a:r>
                <a:rPr lang="en-US" sz="500" b="1" dirty="0">
                  <a:solidFill>
                    <a:schemeClr val="bg1"/>
                  </a:solidFill>
                  <a:cs typeface="CiscoSans"/>
                </a:rPr>
                <a:t>HTTP(S)</a:t>
              </a:r>
              <a:br>
                <a:rPr lang="en-US" sz="500" b="1" dirty="0">
                  <a:solidFill>
                    <a:schemeClr val="bg1"/>
                  </a:solidFill>
                  <a:cs typeface="CiscoSans"/>
                </a:rPr>
              </a:br>
              <a:r>
                <a:rPr lang="en-US" sz="500" b="1" dirty="0">
                  <a:solidFill>
                    <a:schemeClr val="bg1"/>
                  </a:solidFill>
                  <a:cs typeface="CiscoSans"/>
                </a:rPr>
                <a:t>Request</a:t>
              </a:r>
            </a:p>
          </p:txBody>
        </p:sp>
        <p:sp>
          <p:nvSpPr>
            <p:cNvPr id="1466" name="Freeform 1465"/>
            <p:cNvSpPr/>
            <p:nvPr/>
          </p:nvSpPr>
          <p:spPr>
            <a:xfrm rot="18928190">
              <a:off x="5908237" y="1427605"/>
              <a:ext cx="127266" cy="186120"/>
            </a:xfrm>
            <a:custGeom>
              <a:avLst/>
              <a:gdLst>
                <a:gd name="connsiteX0" fmla="*/ 63633 w 127266"/>
                <a:gd name="connsiteY0" fmla="*/ 0 h 186120"/>
                <a:gd name="connsiteX1" fmla="*/ 127266 w 127266"/>
                <a:gd name="connsiteY1" fmla="*/ 111054 h 186120"/>
                <a:gd name="connsiteX2" fmla="*/ 82373 w 127266"/>
                <a:gd name="connsiteY2" fmla="*/ 104935 h 186120"/>
                <a:gd name="connsiteX3" fmla="*/ 82373 w 127266"/>
                <a:gd name="connsiteY3" fmla="*/ 186120 h 186120"/>
                <a:gd name="connsiteX4" fmla="*/ 48481 w 127266"/>
                <a:gd name="connsiteY4" fmla="*/ 186120 h 186120"/>
                <a:gd name="connsiteX5" fmla="*/ 48481 w 127266"/>
                <a:gd name="connsiteY5" fmla="*/ 104813 h 186120"/>
                <a:gd name="connsiteX6" fmla="*/ 0 w 127266"/>
                <a:gd name="connsiteY6" fmla="*/ 111054 h 1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66" h="186120">
                  <a:moveTo>
                    <a:pt x="63633" y="0"/>
                  </a:moveTo>
                  <a:lnTo>
                    <a:pt x="127266" y="111054"/>
                  </a:lnTo>
                  <a:lnTo>
                    <a:pt x="82373" y="104935"/>
                  </a:lnTo>
                  <a:lnTo>
                    <a:pt x="82373" y="186120"/>
                  </a:lnTo>
                  <a:lnTo>
                    <a:pt x="48481" y="186120"/>
                  </a:lnTo>
                  <a:lnTo>
                    <a:pt x="48481" y="104813"/>
                  </a:lnTo>
                  <a:lnTo>
                    <a:pt x="0" y="11105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grpSp>
      <p:sp>
        <p:nvSpPr>
          <p:cNvPr id="374" name="Rectangle 373"/>
          <p:cNvSpPr/>
          <p:nvPr/>
        </p:nvSpPr>
        <p:spPr>
          <a:xfrm>
            <a:off x="1816732" y="1159003"/>
            <a:ext cx="2383764" cy="2421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914003">
              <a:spcAft>
                <a:spcPts val="451"/>
              </a:spcAft>
            </a:pPr>
            <a:r>
              <a:rPr lang="ja-JP" altLang="en-US" b="1" dirty="0" smtClean="0">
                <a:solidFill>
                  <a:schemeClr val="accent1"/>
                </a:solidFill>
              </a:rPr>
              <a:t>異常検知</a:t>
            </a:r>
            <a:endParaRPr lang="en-US" b="1" dirty="0">
              <a:solidFill>
                <a:schemeClr val="accent1"/>
              </a:solidFill>
            </a:endParaRPr>
          </a:p>
        </p:txBody>
      </p:sp>
      <p:sp>
        <p:nvSpPr>
          <p:cNvPr id="375" name="Rectangle 374"/>
          <p:cNvSpPr/>
          <p:nvPr/>
        </p:nvSpPr>
        <p:spPr>
          <a:xfrm>
            <a:off x="1816731" y="1405958"/>
            <a:ext cx="6895069" cy="548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79936" tIns="34281" rIns="68563" bIns="34281" rtlCol="0" anchor="ctr" anchorCtr="0"/>
          <a:lstStyle/>
          <a:p>
            <a:pPr defTabSz="914003">
              <a:spcAft>
                <a:spcPts val="451"/>
              </a:spcAft>
            </a:pPr>
            <a:endParaRPr lang="en-US" sz="1100" b="1" dirty="0">
              <a:solidFill>
                <a:prstClr val="white"/>
              </a:solidFill>
            </a:endParaRPr>
          </a:p>
        </p:txBody>
      </p:sp>
      <p:sp>
        <p:nvSpPr>
          <p:cNvPr id="377" name="Rectangle 376"/>
          <p:cNvSpPr/>
          <p:nvPr/>
        </p:nvSpPr>
        <p:spPr>
          <a:xfrm>
            <a:off x="1816732" y="1492553"/>
            <a:ext cx="2263140" cy="4963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nchorCtr="0"/>
          <a:lstStyle/>
          <a:p>
            <a:pPr algn="ctr"/>
            <a:r>
              <a:rPr lang="en-US" sz="1100" b="1" dirty="0">
                <a:solidFill>
                  <a:schemeClr val="tx1"/>
                </a:solidFill>
              </a:rPr>
              <a:t>100</a:t>
            </a:r>
            <a:r>
              <a:rPr lang="ja-JP" altLang="en-US" sz="1100" b="1" dirty="0">
                <a:solidFill>
                  <a:schemeClr val="tx1"/>
                </a:solidFill>
              </a:rPr>
              <a:t>億以上のトラフィック</a:t>
            </a:r>
            <a:r>
              <a:rPr lang="ja-JP" altLang="en-US" sz="1100" b="1" dirty="0" smtClean="0">
                <a:solidFill>
                  <a:schemeClr val="tx1"/>
                </a:solidFill>
              </a:rPr>
              <a:t>を</a:t>
            </a:r>
            <a:r>
              <a:rPr lang="en-US" altLang="ja-JP" sz="1100" b="1" dirty="0" smtClean="0">
                <a:solidFill>
                  <a:schemeClr val="tx1"/>
                </a:solidFill>
              </a:rPr>
              <a:t/>
            </a:r>
            <a:br>
              <a:rPr lang="en-US" altLang="ja-JP" sz="1100" b="1" dirty="0" smtClean="0">
                <a:solidFill>
                  <a:schemeClr val="tx1"/>
                </a:solidFill>
              </a:rPr>
            </a:br>
            <a:r>
              <a:rPr lang="en-US" altLang="ja-JP" sz="1100" b="1" dirty="0" smtClean="0">
                <a:solidFill>
                  <a:schemeClr val="tx1"/>
                </a:solidFill>
              </a:rPr>
              <a:t>40</a:t>
            </a:r>
            <a:r>
              <a:rPr lang="ja-JP" altLang="en-US" sz="1100" b="1" dirty="0">
                <a:solidFill>
                  <a:schemeClr val="tx1"/>
                </a:solidFill>
              </a:rPr>
              <a:t>以上の検知システムにて分析</a:t>
            </a:r>
            <a:endParaRPr lang="en-US" sz="1100" b="1" dirty="0">
              <a:solidFill>
                <a:schemeClr val="tx1"/>
              </a:solidFill>
            </a:endParaRPr>
          </a:p>
        </p:txBody>
      </p:sp>
      <p:sp>
        <p:nvSpPr>
          <p:cNvPr id="378" name="Rectangle 377"/>
          <p:cNvSpPr/>
          <p:nvPr/>
        </p:nvSpPr>
        <p:spPr>
          <a:xfrm>
            <a:off x="4121020" y="1492553"/>
            <a:ext cx="2263140" cy="4963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nchorCtr="0"/>
          <a:lstStyle/>
          <a:p>
            <a:pPr algn="ctr"/>
            <a:r>
              <a:rPr lang="ja-JP" altLang="en-US" sz="1100" b="1" dirty="0">
                <a:solidFill>
                  <a:schemeClr val="tx1"/>
                </a:solidFill>
              </a:rPr>
              <a:t>ディテクター毎</a:t>
            </a:r>
            <a:r>
              <a:rPr lang="ja-JP" altLang="en-US" sz="1100" b="1" dirty="0" smtClean="0">
                <a:solidFill>
                  <a:schemeClr val="tx1"/>
                </a:solidFill>
              </a:rPr>
              <a:t>に</a:t>
            </a:r>
            <a:r>
              <a:rPr lang="en-US" altLang="ja-JP" sz="1100" b="1" dirty="0" smtClean="0">
                <a:solidFill>
                  <a:schemeClr val="tx1"/>
                </a:solidFill>
              </a:rPr>
              <a:t/>
            </a:r>
            <a:br>
              <a:rPr lang="en-US" altLang="ja-JP" sz="1100" b="1" dirty="0" smtClean="0">
                <a:solidFill>
                  <a:schemeClr val="tx1"/>
                </a:solidFill>
              </a:rPr>
            </a:br>
            <a:r>
              <a:rPr lang="ja-JP" altLang="en-US" sz="1100" b="1" dirty="0" smtClean="0">
                <a:solidFill>
                  <a:schemeClr val="tx1"/>
                </a:solidFill>
              </a:rPr>
              <a:t>異常</a:t>
            </a:r>
            <a:r>
              <a:rPr lang="ja-JP" altLang="en-US" sz="1100" b="1" dirty="0">
                <a:solidFill>
                  <a:schemeClr val="tx1"/>
                </a:solidFill>
              </a:rPr>
              <a:t>な</a:t>
            </a:r>
            <a:r>
              <a:rPr lang="ja-JP" altLang="en-US" sz="1100" b="1" dirty="0" smtClean="0">
                <a:solidFill>
                  <a:schemeClr val="tx1"/>
                </a:solidFill>
              </a:rPr>
              <a:t>スコアを</a:t>
            </a:r>
            <a:r>
              <a:rPr lang="ja-JP" altLang="en-US" sz="1100" b="1" dirty="0">
                <a:solidFill>
                  <a:schemeClr val="tx1"/>
                </a:solidFill>
              </a:rPr>
              <a:t>提供</a:t>
            </a:r>
            <a:endParaRPr lang="en-US" sz="1100" b="1" dirty="0">
              <a:solidFill>
                <a:schemeClr val="tx1"/>
              </a:solidFill>
            </a:endParaRPr>
          </a:p>
        </p:txBody>
      </p:sp>
      <p:sp>
        <p:nvSpPr>
          <p:cNvPr id="379" name="Rectangle 378"/>
          <p:cNvSpPr/>
          <p:nvPr/>
        </p:nvSpPr>
        <p:spPr>
          <a:xfrm>
            <a:off x="6425308" y="1492553"/>
            <a:ext cx="2263140" cy="4963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nchorCtr="0"/>
          <a:lstStyle/>
          <a:p>
            <a:pPr algn="ctr"/>
            <a:r>
              <a:rPr lang="ja-JP" altLang="en-US" sz="1100" b="1" dirty="0">
                <a:solidFill>
                  <a:schemeClr val="tx1"/>
                </a:solidFill>
              </a:rPr>
              <a:t>集めれたスコアにより</a:t>
            </a:r>
            <a:endParaRPr lang="en-US" altLang="ja-JP" sz="1100" b="1" dirty="0">
              <a:solidFill>
                <a:schemeClr val="tx1"/>
              </a:solidFill>
            </a:endParaRPr>
          </a:p>
          <a:p>
            <a:pPr algn="ctr"/>
            <a:r>
              <a:rPr lang="ja-JP" altLang="en-US" sz="1100" b="1" dirty="0">
                <a:solidFill>
                  <a:schemeClr val="tx1"/>
                </a:solidFill>
              </a:rPr>
              <a:t>通常のトラフィックと分離</a:t>
            </a:r>
            <a:endParaRPr lang="en-US" sz="1100" b="1" dirty="0">
              <a:solidFill>
                <a:schemeClr val="tx1"/>
              </a:solidFill>
            </a:endParaRPr>
          </a:p>
        </p:txBody>
      </p:sp>
      <p:cxnSp>
        <p:nvCxnSpPr>
          <p:cNvPr id="380" name="Straight Connector 379"/>
          <p:cNvCxnSpPr/>
          <p:nvPr/>
        </p:nvCxnSpPr>
        <p:spPr>
          <a:xfrm>
            <a:off x="4100446" y="1666494"/>
            <a:ext cx="0" cy="288036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a:off x="6404734" y="1666494"/>
            <a:ext cx="0" cy="288036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510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3.33333E-6 L -0.35807 0.00092 " pathEditMode="relative" rAng="0" ptsTypes="AA">
                                      <p:cBhvr>
                                        <p:cTn id="6" dur="1000" fill="hold"/>
                                        <p:tgtEl>
                                          <p:spTgt spid="524"/>
                                        </p:tgtEl>
                                        <p:attrNameLst>
                                          <p:attrName>ppt_x</p:attrName>
                                          <p:attrName>ppt_y</p:attrName>
                                        </p:attrNameLst>
                                      </p:cBhvr>
                                      <p:rCtr x="-17904" y="46"/>
                                    </p:animMotion>
                                  </p:childTnLst>
                                </p:cTn>
                              </p:par>
                            </p:childTnLst>
                          </p:cTn>
                        </p:par>
                        <p:par>
                          <p:cTn id="7" fill="hold">
                            <p:stCondLst>
                              <p:cond delay="1000"/>
                            </p:stCondLst>
                            <p:childTnLst>
                              <p:par>
                                <p:cTn id="8" presetID="42" presetClass="path" presetSubtype="0" accel="50000" decel="50000" fill="hold" nodeType="afterEffect">
                                  <p:stCondLst>
                                    <p:cond delay="0"/>
                                  </p:stCondLst>
                                  <p:childTnLst>
                                    <p:animMotion origin="layout" path="M 3.95833E-6 -4.44444E-6 L 0.05924 0.27708 " pathEditMode="relative" rAng="0" ptsTypes="AA">
                                      <p:cBhvr>
                                        <p:cTn id="9" dur="150" fill="hold"/>
                                        <p:tgtEl>
                                          <p:spTgt spid="1542"/>
                                        </p:tgtEl>
                                        <p:attrNameLst>
                                          <p:attrName>ppt_x</p:attrName>
                                          <p:attrName>ppt_y</p:attrName>
                                        </p:attrNameLst>
                                      </p:cBhvr>
                                      <p:rCtr x="2956" y="13819"/>
                                    </p:animMotion>
                                  </p:childTnLst>
                                </p:cTn>
                              </p:par>
                            </p:childTnLst>
                          </p:cTn>
                        </p:par>
                        <p:par>
                          <p:cTn id="10" fill="hold">
                            <p:stCondLst>
                              <p:cond delay="1150"/>
                            </p:stCondLst>
                            <p:childTnLst>
                              <p:par>
                                <p:cTn id="11" presetID="42" presetClass="path" presetSubtype="0" accel="50000" decel="50000" fill="hold" nodeType="afterEffect">
                                  <p:stCondLst>
                                    <p:cond delay="0"/>
                                  </p:stCondLst>
                                  <p:childTnLst>
                                    <p:animMotion origin="layout" path="M -2.5E-6 -4.07407E-6 L -0.07604 0.3037 " pathEditMode="relative" rAng="0" ptsTypes="AA">
                                      <p:cBhvr>
                                        <p:cTn id="12" dur="150" fill="hold"/>
                                        <p:tgtEl>
                                          <p:spTgt spid="1515"/>
                                        </p:tgtEl>
                                        <p:attrNameLst>
                                          <p:attrName>ppt_x</p:attrName>
                                          <p:attrName>ppt_y</p:attrName>
                                        </p:attrNameLst>
                                      </p:cBhvr>
                                      <p:rCtr x="-3815" y="15208"/>
                                    </p:animMotion>
                                  </p:childTnLst>
                                </p:cTn>
                              </p:par>
                            </p:childTnLst>
                          </p:cTn>
                        </p:par>
                        <p:par>
                          <p:cTn id="13" fill="hold">
                            <p:stCondLst>
                              <p:cond delay="1300"/>
                            </p:stCondLst>
                            <p:childTnLst>
                              <p:par>
                                <p:cTn id="14" presetID="42" presetClass="path" presetSubtype="0" accel="50000" decel="50000" fill="hold" nodeType="afterEffect">
                                  <p:stCondLst>
                                    <p:cond delay="0"/>
                                  </p:stCondLst>
                                  <p:childTnLst>
                                    <p:animMotion origin="layout" path="M -2.08333E-6 4.81481E-6 L 0.00547 0.36134 " pathEditMode="relative" rAng="0" ptsTypes="AA">
                                      <p:cBhvr>
                                        <p:cTn id="15" dur="150" fill="hold"/>
                                        <p:tgtEl>
                                          <p:spTgt spid="1425"/>
                                        </p:tgtEl>
                                        <p:attrNameLst>
                                          <p:attrName>ppt_x</p:attrName>
                                          <p:attrName>ppt_y</p:attrName>
                                        </p:attrNameLst>
                                      </p:cBhvr>
                                      <p:rCtr x="273" y="18102"/>
                                    </p:animMotion>
                                  </p:childTnLst>
                                </p:cTn>
                              </p:par>
                            </p:childTnLst>
                          </p:cTn>
                        </p:par>
                        <p:par>
                          <p:cTn id="16" fill="hold">
                            <p:stCondLst>
                              <p:cond delay="1450"/>
                            </p:stCondLst>
                            <p:childTnLst>
                              <p:par>
                                <p:cTn id="17" presetID="42" presetClass="path" presetSubtype="0" accel="50000" decel="50000" fill="hold" nodeType="afterEffect">
                                  <p:stCondLst>
                                    <p:cond delay="0"/>
                                  </p:stCondLst>
                                  <p:childTnLst>
                                    <p:animMotion origin="layout" path="M 3.33333E-6 -3.33333E-6 L 0.0901 0.33194 " pathEditMode="relative" rAng="0" ptsTypes="AA">
                                      <p:cBhvr>
                                        <p:cTn id="18" dur="150" fill="hold"/>
                                        <p:tgtEl>
                                          <p:spTgt spid="1388"/>
                                        </p:tgtEl>
                                        <p:attrNameLst>
                                          <p:attrName>ppt_x</p:attrName>
                                          <p:attrName>ppt_y</p:attrName>
                                        </p:attrNameLst>
                                      </p:cBhvr>
                                      <p:rCtr x="4518" y="16551"/>
                                    </p:animMotion>
                                  </p:childTnLst>
                                </p:cTn>
                              </p:par>
                            </p:childTnLst>
                          </p:cTn>
                        </p:par>
                        <p:par>
                          <p:cTn id="19" fill="hold">
                            <p:stCondLst>
                              <p:cond delay="1600"/>
                            </p:stCondLst>
                            <p:childTnLst>
                              <p:par>
                                <p:cTn id="20" presetID="42" presetClass="path" presetSubtype="0" accel="50000" decel="50000" fill="hold" nodeType="afterEffect">
                                  <p:stCondLst>
                                    <p:cond delay="0"/>
                                  </p:stCondLst>
                                  <p:childTnLst>
                                    <p:animMotion origin="layout" path="M 1.45833E-6 -2.59259E-6 L 0.05768 0.36018 " pathEditMode="relative" rAng="0" ptsTypes="AA">
                                      <p:cBhvr>
                                        <p:cTn id="21" dur="150" fill="hold"/>
                                        <p:tgtEl>
                                          <p:spTgt spid="1500"/>
                                        </p:tgtEl>
                                        <p:attrNameLst>
                                          <p:attrName>ppt_x</p:attrName>
                                          <p:attrName>ppt_y</p:attrName>
                                        </p:attrNameLst>
                                      </p:cBhvr>
                                      <p:rCtr x="2865" y="17986"/>
                                    </p:animMotion>
                                  </p:childTnLst>
                                </p:cTn>
                              </p:par>
                            </p:childTnLst>
                          </p:cTn>
                        </p:par>
                        <p:par>
                          <p:cTn id="22" fill="hold">
                            <p:stCondLst>
                              <p:cond delay="1750"/>
                            </p:stCondLst>
                            <p:childTnLst>
                              <p:par>
                                <p:cTn id="23" presetID="42" presetClass="path" presetSubtype="0" accel="50000" decel="50000" fill="hold" nodeType="afterEffect">
                                  <p:stCondLst>
                                    <p:cond delay="0"/>
                                  </p:stCondLst>
                                  <p:childTnLst>
                                    <p:animMotion origin="layout" path="M 3.95833E-6 -4.44444E-6 L 0.05924 0.27708 " pathEditMode="relative" rAng="0" ptsTypes="AA">
                                      <p:cBhvr>
                                        <p:cTn id="24" dur="150" fill="hold"/>
                                        <p:tgtEl>
                                          <p:spTgt spid="1518"/>
                                        </p:tgtEl>
                                        <p:attrNameLst>
                                          <p:attrName>ppt_x</p:attrName>
                                          <p:attrName>ppt_y</p:attrName>
                                        </p:attrNameLst>
                                      </p:cBhvr>
                                      <p:rCtr x="2956" y="13866"/>
                                    </p:animMotion>
                                  </p:childTnLst>
                                </p:cTn>
                              </p:par>
                            </p:childTnLst>
                          </p:cTn>
                        </p:par>
                        <p:par>
                          <p:cTn id="25" fill="hold">
                            <p:stCondLst>
                              <p:cond delay="1900"/>
                            </p:stCondLst>
                            <p:childTnLst>
                              <p:par>
                                <p:cTn id="26" presetID="42" presetClass="path" presetSubtype="0" accel="50000" decel="50000" fill="hold" nodeType="afterEffect">
                                  <p:stCondLst>
                                    <p:cond delay="0"/>
                                  </p:stCondLst>
                                  <p:childTnLst>
                                    <p:animMotion origin="layout" path="M -2.5E-6 -4.07407E-6 L -0.07604 0.3037 " pathEditMode="relative" rAng="0" ptsTypes="AA">
                                      <p:cBhvr>
                                        <p:cTn id="27" dur="150" fill="hold"/>
                                        <p:tgtEl>
                                          <p:spTgt spid="1539"/>
                                        </p:tgtEl>
                                        <p:attrNameLst>
                                          <p:attrName>ppt_x</p:attrName>
                                          <p:attrName>ppt_y</p:attrName>
                                        </p:attrNameLst>
                                      </p:cBhvr>
                                      <p:rCtr x="-3789" y="15139"/>
                                    </p:animMotion>
                                  </p:childTnLst>
                                </p:cTn>
                              </p:par>
                            </p:childTnLst>
                          </p:cTn>
                        </p:par>
                        <p:par>
                          <p:cTn id="28" fill="hold">
                            <p:stCondLst>
                              <p:cond delay="2050"/>
                            </p:stCondLst>
                            <p:childTnLst>
                              <p:par>
                                <p:cTn id="29" presetID="42" presetClass="path" presetSubtype="0" accel="50000" decel="50000" fill="hold" nodeType="afterEffect">
                                  <p:stCondLst>
                                    <p:cond delay="0"/>
                                  </p:stCondLst>
                                  <p:childTnLst>
                                    <p:animMotion origin="layout" path="M 1.45833E-6 4.81481E-6 L 0.05768 0.36134 " pathEditMode="relative" rAng="0" ptsTypes="AA">
                                      <p:cBhvr>
                                        <p:cTn id="30" dur="150" fill="hold"/>
                                        <p:tgtEl>
                                          <p:spTgt spid="1376"/>
                                        </p:tgtEl>
                                        <p:attrNameLst>
                                          <p:attrName>ppt_x</p:attrName>
                                          <p:attrName>ppt_y</p:attrName>
                                        </p:attrNameLst>
                                      </p:cBhvr>
                                      <p:rCtr x="2891" y="18056"/>
                                    </p:animMotion>
                                  </p:childTnLst>
                                </p:cTn>
                              </p:par>
                            </p:childTnLst>
                          </p:cTn>
                        </p:par>
                        <p:par>
                          <p:cTn id="31" fill="hold">
                            <p:stCondLst>
                              <p:cond delay="2200"/>
                            </p:stCondLst>
                            <p:childTnLst>
                              <p:par>
                                <p:cTn id="32" presetID="42" presetClass="path" presetSubtype="0" accel="50000" decel="50000" fill="hold" nodeType="afterEffect">
                                  <p:stCondLst>
                                    <p:cond delay="0"/>
                                  </p:stCondLst>
                                  <p:childTnLst>
                                    <p:animMotion origin="layout" path="M -1.25E-6 2.22222E-6 L -0.02526 0.30625 " pathEditMode="relative" rAng="0" ptsTypes="AA">
                                      <p:cBhvr>
                                        <p:cTn id="33" dur="150" fill="hold"/>
                                        <p:tgtEl>
                                          <p:spTgt spid="1382"/>
                                        </p:tgtEl>
                                        <p:attrNameLst>
                                          <p:attrName>ppt_x</p:attrName>
                                          <p:attrName>ppt_y</p:attrName>
                                        </p:attrNameLst>
                                      </p:cBhvr>
                                      <p:rCtr x="-1263" y="15324"/>
                                    </p:animMotion>
                                  </p:childTnLst>
                                </p:cTn>
                              </p:par>
                            </p:childTnLst>
                          </p:cTn>
                        </p:par>
                        <p:par>
                          <p:cTn id="34" fill="hold">
                            <p:stCondLst>
                              <p:cond delay="2350"/>
                            </p:stCondLst>
                            <p:childTnLst>
                              <p:par>
                                <p:cTn id="35" presetID="42" presetClass="path" presetSubtype="0" accel="50000" decel="50000" fill="hold" nodeType="afterEffect">
                                  <p:stCondLst>
                                    <p:cond delay="0"/>
                                  </p:stCondLst>
                                  <p:childTnLst>
                                    <p:animMotion origin="layout" path="M -1.25E-6 4.81481E-6 L -0.02526 0.30509 " pathEditMode="relative" rAng="0" ptsTypes="AA">
                                      <p:cBhvr>
                                        <p:cTn id="36" dur="150" fill="hold"/>
                                        <p:tgtEl>
                                          <p:spTgt spid="1506"/>
                                        </p:tgtEl>
                                        <p:attrNameLst>
                                          <p:attrName>ppt_x</p:attrName>
                                          <p:attrName>ppt_y</p:attrName>
                                        </p:attrNameLst>
                                      </p:cBhvr>
                                      <p:rCtr x="-1263" y="15278"/>
                                    </p:animMotion>
                                  </p:childTnLst>
                                </p:cTn>
                              </p:par>
                            </p:childTnLst>
                          </p:cTn>
                        </p:par>
                        <p:par>
                          <p:cTn id="37" fill="hold">
                            <p:stCondLst>
                              <p:cond delay="2500"/>
                            </p:stCondLst>
                            <p:childTnLst>
                              <p:par>
                                <p:cTn id="38" presetID="42" presetClass="path" presetSubtype="0" accel="50000" decel="50000" fill="hold" nodeType="afterEffect">
                                  <p:stCondLst>
                                    <p:cond delay="0"/>
                                  </p:stCondLst>
                                  <p:childTnLst>
                                    <p:animMotion origin="layout" path="M -2.08333E-6 4.81481E-6 L 0.00547 0.36134 " pathEditMode="relative" rAng="0" ptsTypes="AA">
                                      <p:cBhvr>
                                        <p:cTn id="39" dur="150" fill="hold"/>
                                        <p:tgtEl>
                                          <p:spTgt spid="1422"/>
                                        </p:tgtEl>
                                        <p:attrNameLst>
                                          <p:attrName>ppt_x</p:attrName>
                                          <p:attrName>ppt_y</p:attrName>
                                        </p:attrNameLst>
                                      </p:cBhvr>
                                      <p:rCtr x="286" y="18056"/>
                                    </p:animMotion>
                                  </p:childTnLst>
                                </p:cTn>
                              </p:par>
                            </p:childTnLst>
                          </p:cTn>
                        </p:par>
                        <p:par>
                          <p:cTn id="40" fill="hold">
                            <p:stCondLst>
                              <p:cond delay="2650"/>
                            </p:stCondLst>
                            <p:childTnLst>
                              <p:par>
                                <p:cTn id="41" presetID="42" presetClass="path" presetSubtype="0" accel="50000" decel="50000" fill="hold" nodeType="afterEffect">
                                  <p:stCondLst>
                                    <p:cond delay="0"/>
                                  </p:stCondLst>
                                  <p:childTnLst>
                                    <p:animMotion origin="layout" path="M -2.5E-6 3.33333E-6 L -0.07604 0.30486 " pathEditMode="relative" rAng="0" ptsTypes="AA">
                                      <p:cBhvr>
                                        <p:cTn id="42" dur="150" fill="hold"/>
                                        <p:tgtEl>
                                          <p:spTgt spid="1391"/>
                                        </p:tgtEl>
                                        <p:attrNameLst>
                                          <p:attrName>ppt_x</p:attrName>
                                          <p:attrName>ppt_y</p:attrName>
                                        </p:attrNameLst>
                                      </p:cBhvr>
                                      <p:rCtr x="-3802" y="15255"/>
                                    </p:animMotion>
                                  </p:childTnLst>
                                </p:cTn>
                              </p:par>
                            </p:childTnLst>
                          </p:cTn>
                        </p:par>
                        <p:par>
                          <p:cTn id="43" fill="hold">
                            <p:stCondLst>
                              <p:cond delay="2800"/>
                            </p:stCondLst>
                            <p:childTnLst>
                              <p:par>
                                <p:cTn id="44" presetID="42" presetClass="path" presetSubtype="0" accel="50000" decel="50000" fill="hold" nodeType="afterEffect">
                                  <p:stCondLst>
                                    <p:cond delay="0"/>
                                  </p:stCondLst>
                                  <p:childTnLst>
                                    <p:animMotion origin="layout" path="M -3.33333E-6 7.40741E-7 L -0.05156 0.35602 " pathEditMode="relative" rAng="0" ptsTypes="AA">
                                      <p:cBhvr>
                                        <p:cTn id="45" dur="150" fill="hold"/>
                                        <p:tgtEl>
                                          <p:spTgt spid="1379"/>
                                        </p:tgtEl>
                                        <p:attrNameLst>
                                          <p:attrName>ppt_x</p:attrName>
                                          <p:attrName>ppt_y</p:attrName>
                                        </p:attrNameLst>
                                      </p:cBhvr>
                                      <p:rCtr x="-2591" y="17824"/>
                                    </p:animMotion>
                                  </p:childTnLst>
                                </p:cTn>
                              </p:par>
                            </p:childTnLst>
                          </p:cTn>
                        </p:par>
                        <p:par>
                          <p:cTn id="46" fill="hold">
                            <p:stCondLst>
                              <p:cond delay="2950"/>
                            </p:stCondLst>
                            <p:childTnLst>
                              <p:par>
                                <p:cTn id="47" presetID="42" presetClass="path" presetSubtype="0" accel="50000" decel="50000" fill="hold" nodeType="afterEffect">
                                  <p:stCondLst>
                                    <p:cond delay="0"/>
                                  </p:stCondLst>
                                  <p:childTnLst>
                                    <p:animMotion origin="layout" path="M 3.33333E-6 -2.22222E-6 L 0.0901 0.33056 " pathEditMode="relative" rAng="0" ptsTypes="AA">
                                      <p:cBhvr>
                                        <p:cTn id="48" dur="150" fill="hold"/>
                                        <p:tgtEl>
                                          <p:spTgt spid="1512"/>
                                        </p:tgtEl>
                                        <p:attrNameLst>
                                          <p:attrName>ppt_x</p:attrName>
                                          <p:attrName>ppt_y</p:attrName>
                                        </p:attrNameLst>
                                      </p:cBhvr>
                                      <p:rCtr x="4518" y="16528"/>
                                    </p:animMotion>
                                  </p:childTnLst>
                                </p:cTn>
                              </p:par>
                            </p:childTnLst>
                          </p:cTn>
                        </p:par>
                        <p:par>
                          <p:cTn id="49" fill="hold">
                            <p:stCondLst>
                              <p:cond delay="3100"/>
                            </p:stCondLst>
                            <p:childTnLst>
                              <p:par>
                                <p:cTn id="50" presetID="42" presetClass="path" presetSubtype="0" accel="50000" decel="50000" fill="hold" nodeType="afterEffect">
                                  <p:stCondLst>
                                    <p:cond delay="0"/>
                                  </p:stCondLst>
                                  <p:childTnLst>
                                    <p:animMotion origin="layout" path="M -3.33333E-6 3.7037E-6 L -0.05156 0.25023 " pathEditMode="relative" rAng="0" ptsTypes="AA">
                                      <p:cBhvr>
                                        <p:cTn id="51" dur="150" fill="hold"/>
                                        <p:tgtEl>
                                          <p:spTgt spid="1397"/>
                                        </p:tgtEl>
                                        <p:attrNameLst>
                                          <p:attrName>ppt_x</p:attrName>
                                          <p:attrName>ppt_y</p:attrName>
                                        </p:attrNameLst>
                                      </p:cBhvr>
                                      <p:rCtr x="-2591" y="12500"/>
                                    </p:animMotion>
                                  </p:childTnLst>
                                </p:cTn>
                              </p:par>
                            </p:childTnLst>
                          </p:cTn>
                        </p:par>
                        <p:par>
                          <p:cTn id="52" fill="hold">
                            <p:stCondLst>
                              <p:cond delay="3250"/>
                            </p:stCondLst>
                            <p:childTnLst>
                              <p:par>
                                <p:cTn id="53" presetID="42" presetClass="path" presetSubtype="0" accel="50000" decel="50000" fill="hold" nodeType="afterEffect">
                                  <p:stCondLst>
                                    <p:cond delay="0"/>
                                  </p:stCondLst>
                                  <p:childTnLst>
                                    <p:animMotion origin="layout" path="M 1.45833E-6 -4.07407E-6 L 0.05768 0.35995 " pathEditMode="relative" rAng="0" ptsTypes="AA">
                                      <p:cBhvr>
                                        <p:cTn id="54" dur="150" fill="hold"/>
                                        <p:tgtEl>
                                          <p:spTgt spid="1524"/>
                                        </p:tgtEl>
                                        <p:attrNameLst>
                                          <p:attrName>ppt_x</p:attrName>
                                          <p:attrName>ppt_y</p:attrName>
                                        </p:attrNameLst>
                                      </p:cBhvr>
                                      <p:rCtr x="2878" y="18009"/>
                                    </p:animMotion>
                                  </p:childTnLst>
                                </p:cTn>
                              </p:par>
                            </p:childTnLst>
                          </p:cTn>
                        </p:par>
                        <p:par>
                          <p:cTn id="55" fill="hold">
                            <p:stCondLst>
                              <p:cond delay="3400"/>
                            </p:stCondLst>
                            <p:childTnLst>
                              <p:par>
                                <p:cTn id="56" presetID="42" presetClass="path" presetSubtype="0" accel="50000" decel="50000" fill="hold" nodeType="afterEffect">
                                  <p:stCondLst>
                                    <p:cond delay="0"/>
                                  </p:stCondLst>
                                  <p:childTnLst>
                                    <p:animMotion origin="layout" path="M 3.33333E-6 -2.22222E-6 L 0.0901 0.33056 " pathEditMode="relative" rAng="0" ptsTypes="AA">
                                      <p:cBhvr>
                                        <p:cTn id="57" dur="150" fill="hold"/>
                                        <p:tgtEl>
                                          <p:spTgt spid="1536"/>
                                        </p:tgtEl>
                                        <p:attrNameLst>
                                          <p:attrName>ppt_x</p:attrName>
                                          <p:attrName>ppt_y</p:attrName>
                                        </p:attrNameLst>
                                      </p:cBhvr>
                                      <p:rCtr x="4492" y="16528"/>
                                    </p:animMotion>
                                  </p:childTnLst>
                                </p:cTn>
                              </p:par>
                            </p:childTnLst>
                          </p:cTn>
                        </p:par>
                        <p:par>
                          <p:cTn id="58" fill="hold">
                            <p:stCondLst>
                              <p:cond delay="3550"/>
                            </p:stCondLst>
                            <p:childTnLst>
                              <p:par>
                                <p:cTn id="59" presetID="42" presetClass="path" presetSubtype="0" accel="50000" decel="50000" fill="hold" nodeType="afterEffect">
                                  <p:stCondLst>
                                    <p:cond delay="0"/>
                                  </p:stCondLst>
                                  <p:childTnLst>
                                    <p:animMotion origin="layout" path="M -1.25E-6 3.33333E-6 L -0.02526 0.30486 " pathEditMode="relative" rAng="0" ptsTypes="AA">
                                      <p:cBhvr>
                                        <p:cTn id="60" dur="150" fill="hold"/>
                                        <p:tgtEl>
                                          <p:spTgt spid="1530"/>
                                        </p:tgtEl>
                                        <p:attrNameLst>
                                          <p:attrName>ppt_x</p:attrName>
                                          <p:attrName>ppt_y</p:attrName>
                                        </p:attrNameLst>
                                      </p:cBhvr>
                                      <p:rCtr x="-1250" y="15231"/>
                                    </p:animMotion>
                                  </p:childTnLst>
                                </p:cTn>
                              </p:par>
                            </p:childTnLst>
                          </p:cTn>
                        </p:par>
                        <p:par>
                          <p:cTn id="61" fill="hold">
                            <p:stCondLst>
                              <p:cond delay="3700"/>
                            </p:stCondLst>
                            <p:childTnLst>
                              <p:par>
                                <p:cTn id="62" presetID="42" presetClass="path" presetSubtype="0" accel="50000" decel="50000" fill="hold" nodeType="afterEffect">
                                  <p:stCondLst>
                                    <p:cond delay="0"/>
                                  </p:stCondLst>
                                  <p:childTnLst>
                                    <p:animMotion origin="layout" path="M -3.75E-6 0 L 0.02943 0.32153 " pathEditMode="relative" rAng="0" ptsTypes="AA">
                                      <p:cBhvr>
                                        <p:cTn id="63" dur="150" fill="hold"/>
                                        <p:tgtEl>
                                          <p:spTgt spid="1509"/>
                                        </p:tgtEl>
                                        <p:attrNameLst>
                                          <p:attrName>ppt_x</p:attrName>
                                          <p:attrName>ppt_y</p:attrName>
                                        </p:attrNameLst>
                                      </p:cBhvr>
                                      <p:rCtr x="1458" y="16065"/>
                                    </p:animMotion>
                                  </p:childTnLst>
                                </p:cTn>
                              </p:par>
                            </p:childTnLst>
                          </p:cTn>
                        </p:par>
                        <p:par>
                          <p:cTn id="64" fill="hold">
                            <p:stCondLst>
                              <p:cond delay="3850"/>
                            </p:stCondLst>
                            <p:childTnLst>
                              <p:par>
                                <p:cTn id="65" presetID="42" presetClass="path" presetSubtype="0" accel="50000" decel="50000" fill="hold" nodeType="afterEffect">
                                  <p:stCondLst>
                                    <p:cond delay="0"/>
                                  </p:stCondLst>
                                  <p:childTnLst>
                                    <p:animMotion origin="layout" path="M -3.75E-6 -1.11111E-6 L 0.02942 0.32292 " pathEditMode="relative" rAng="0" ptsTypes="AA">
                                      <p:cBhvr>
                                        <p:cTn id="66" dur="150" fill="hold"/>
                                        <p:tgtEl>
                                          <p:spTgt spid="1385"/>
                                        </p:tgtEl>
                                        <p:attrNameLst>
                                          <p:attrName>ppt_x</p:attrName>
                                          <p:attrName>ppt_y</p:attrName>
                                        </p:attrNameLst>
                                      </p:cBhvr>
                                      <p:rCtr x="1536" y="16134"/>
                                    </p:animMotion>
                                  </p:childTnLst>
                                </p:cTn>
                              </p:par>
                            </p:childTnLst>
                          </p:cTn>
                        </p:par>
                        <p:par>
                          <p:cTn id="67" fill="hold">
                            <p:stCondLst>
                              <p:cond delay="4000"/>
                            </p:stCondLst>
                            <p:childTnLst>
                              <p:par>
                                <p:cTn id="68" presetID="42" presetClass="path" presetSubtype="0" accel="50000" decel="50000" fill="hold" nodeType="afterEffect">
                                  <p:stCondLst>
                                    <p:cond delay="0"/>
                                  </p:stCondLst>
                                  <p:childTnLst>
                                    <p:animMotion origin="layout" path="M 3.95833E-6 4.44444E-6 L 0.05924 0.27847 " pathEditMode="relative" rAng="0" ptsTypes="AA">
                                      <p:cBhvr>
                                        <p:cTn id="69" dur="150" fill="hold"/>
                                        <p:tgtEl>
                                          <p:spTgt spid="1394"/>
                                        </p:tgtEl>
                                        <p:attrNameLst>
                                          <p:attrName>ppt_x</p:attrName>
                                          <p:attrName>ppt_y</p:attrName>
                                        </p:attrNameLst>
                                      </p:cBhvr>
                                      <p:rCtr x="2969" y="13889"/>
                                    </p:animMotion>
                                  </p:childTnLst>
                                </p:cTn>
                              </p:par>
                            </p:childTnLst>
                          </p:cTn>
                        </p:par>
                        <p:par>
                          <p:cTn id="70" fill="hold">
                            <p:stCondLst>
                              <p:cond delay="4150"/>
                            </p:stCondLst>
                            <p:childTnLst>
                              <p:par>
                                <p:cTn id="71" presetID="42" presetClass="path" presetSubtype="0" accel="50000" decel="50000" fill="hold" nodeType="afterEffect">
                                  <p:stCondLst>
                                    <p:cond delay="0"/>
                                  </p:stCondLst>
                                  <p:childTnLst>
                                    <p:animMotion origin="layout" path="M -3.33333E-6 4.81481E-6 L -0.05156 0.24884 " pathEditMode="relative" rAng="0" ptsTypes="AA">
                                      <p:cBhvr>
                                        <p:cTn id="72" dur="150" fill="hold"/>
                                        <p:tgtEl>
                                          <p:spTgt spid="1521"/>
                                        </p:tgtEl>
                                        <p:attrNameLst>
                                          <p:attrName>ppt_x</p:attrName>
                                          <p:attrName>ppt_y</p:attrName>
                                        </p:attrNameLst>
                                      </p:cBhvr>
                                      <p:rCtr x="-2565" y="12407"/>
                                    </p:animMotion>
                                  </p:childTnLst>
                                </p:cTn>
                              </p:par>
                            </p:childTnLst>
                          </p:cTn>
                        </p:par>
                        <p:par>
                          <p:cTn id="73" fill="hold">
                            <p:stCondLst>
                              <p:cond delay="4300"/>
                            </p:stCondLst>
                            <p:childTnLst>
                              <p:par>
                                <p:cTn id="74" presetID="42" presetClass="path" presetSubtype="0" accel="50000" decel="50000" fill="hold" nodeType="afterEffect">
                                  <p:stCondLst>
                                    <p:cond delay="0"/>
                                  </p:stCondLst>
                                  <p:childTnLst>
                                    <p:animMotion origin="layout" path="M -3.33333E-6 4.81481E-6 L -0.05156 0.24884 " pathEditMode="relative" rAng="0" ptsTypes="AA">
                                      <p:cBhvr>
                                        <p:cTn id="75" dur="150" fill="hold"/>
                                        <p:tgtEl>
                                          <p:spTgt spid="1545"/>
                                        </p:tgtEl>
                                        <p:attrNameLst>
                                          <p:attrName>ppt_x</p:attrName>
                                          <p:attrName>ppt_y</p:attrName>
                                        </p:attrNameLst>
                                      </p:cBhvr>
                                      <p:rCtr x="-2604" y="12477"/>
                                    </p:animMotion>
                                  </p:childTnLst>
                                </p:cTn>
                              </p:par>
                            </p:childTnLst>
                          </p:cTn>
                        </p:par>
                        <p:par>
                          <p:cTn id="76" fill="hold">
                            <p:stCondLst>
                              <p:cond delay="4450"/>
                            </p:stCondLst>
                            <p:childTnLst>
                              <p:par>
                                <p:cTn id="77" presetID="42" presetClass="path" presetSubtype="0" accel="50000" decel="50000" fill="hold" nodeType="afterEffect">
                                  <p:stCondLst>
                                    <p:cond delay="0"/>
                                  </p:stCondLst>
                                  <p:childTnLst>
                                    <p:animMotion origin="layout" path="M -2.08333E-6 4.81481E-6 L 0.00547 0.36134 " pathEditMode="relative" rAng="0" ptsTypes="AA">
                                      <p:cBhvr>
                                        <p:cTn id="78" dur="150" fill="hold"/>
                                        <p:tgtEl>
                                          <p:spTgt spid="1419"/>
                                        </p:tgtEl>
                                        <p:attrNameLst>
                                          <p:attrName>ppt_x</p:attrName>
                                          <p:attrName>ppt_y</p:attrName>
                                        </p:attrNameLst>
                                      </p:cBhvr>
                                      <p:rCtr x="260" y="18102"/>
                                    </p:animMotion>
                                  </p:childTnLst>
                                </p:cTn>
                              </p:par>
                            </p:childTnLst>
                          </p:cTn>
                        </p:par>
                        <p:par>
                          <p:cTn id="79" fill="hold">
                            <p:stCondLst>
                              <p:cond delay="4600"/>
                            </p:stCondLst>
                            <p:childTnLst>
                              <p:par>
                                <p:cTn id="80" presetID="42" presetClass="path" presetSubtype="0" accel="50000" decel="50000" fill="hold" nodeType="afterEffect">
                                  <p:stCondLst>
                                    <p:cond delay="0"/>
                                  </p:stCondLst>
                                  <p:childTnLst>
                                    <p:animMotion origin="layout" path="M -3.33333E-6 1.85185E-6 L -0.05156 0.35463 " pathEditMode="relative" rAng="0" ptsTypes="AA">
                                      <p:cBhvr>
                                        <p:cTn id="81" dur="150" fill="hold"/>
                                        <p:tgtEl>
                                          <p:spTgt spid="1503"/>
                                        </p:tgtEl>
                                        <p:attrNameLst>
                                          <p:attrName>ppt_x</p:attrName>
                                          <p:attrName>ppt_y</p:attrName>
                                        </p:attrNameLst>
                                      </p:cBhvr>
                                      <p:rCtr x="-2591" y="17755"/>
                                    </p:animMotion>
                                  </p:childTnLst>
                                </p:cTn>
                              </p:par>
                            </p:childTnLst>
                          </p:cTn>
                        </p:par>
                        <p:par>
                          <p:cTn id="82" fill="hold">
                            <p:stCondLst>
                              <p:cond delay="4750"/>
                            </p:stCondLst>
                            <p:childTnLst>
                              <p:par>
                                <p:cTn id="83" presetID="42" presetClass="path" presetSubtype="0" accel="50000" decel="50000" fill="hold" nodeType="afterEffect">
                                  <p:stCondLst>
                                    <p:cond delay="0"/>
                                  </p:stCondLst>
                                  <p:childTnLst>
                                    <p:animMotion origin="layout" path="M -3.75E-6 0 L 0.02943 0.32153 " pathEditMode="relative" rAng="0" ptsTypes="AA">
                                      <p:cBhvr>
                                        <p:cTn id="84" dur="150" fill="hold"/>
                                        <p:tgtEl>
                                          <p:spTgt spid="1533"/>
                                        </p:tgtEl>
                                        <p:attrNameLst>
                                          <p:attrName>ppt_x</p:attrName>
                                          <p:attrName>ppt_y</p:attrName>
                                        </p:attrNameLst>
                                      </p:cBhvr>
                                      <p:rCtr x="1497" y="16065"/>
                                    </p:animMotion>
                                  </p:childTnLst>
                                </p:cTn>
                              </p:par>
                            </p:childTnLst>
                          </p:cTn>
                        </p:par>
                        <p:par>
                          <p:cTn id="85" fill="hold">
                            <p:stCondLst>
                              <p:cond delay="4900"/>
                            </p:stCondLst>
                            <p:childTnLst>
                              <p:par>
                                <p:cTn id="86" presetID="42" presetClass="path" presetSubtype="0" accel="50000" decel="50000" fill="hold" nodeType="afterEffect">
                                  <p:stCondLst>
                                    <p:cond delay="0"/>
                                  </p:stCondLst>
                                  <p:childTnLst>
                                    <p:animMotion origin="layout" path="M -2.08333E-6 4.81481E-6 L 0.00547 0.36134 " pathEditMode="relative" rAng="0" ptsTypes="AA">
                                      <p:cBhvr>
                                        <p:cTn id="87" dur="150" fill="hold"/>
                                        <p:tgtEl>
                                          <p:spTgt spid="1416"/>
                                        </p:tgtEl>
                                        <p:attrNameLst>
                                          <p:attrName>ppt_x</p:attrName>
                                          <p:attrName>ppt_y</p:attrName>
                                        </p:attrNameLst>
                                      </p:cBhvr>
                                      <p:rCtr x="286" y="18102"/>
                                    </p:animMotion>
                                  </p:childTnLst>
                                </p:cTn>
                              </p:par>
                            </p:childTnLst>
                          </p:cTn>
                        </p:par>
                        <p:par>
                          <p:cTn id="88" fill="hold">
                            <p:stCondLst>
                              <p:cond delay="5050"/>
                            </p:stCondLst>
                            <p:childTnLst>
                              <p:par>
                                <p:cTn id="89" presetID="42" presetClass="path" presetSubtype="0" accel="50000" decel="50000" fill="hold" nodeType="afterEffect">
                                  <p:stCondLst>
                                    <p:cond delay="0"/>
                                  </p:stCondLst>
                                  <p:childTnLst>
                                    <p:animMotion origin="layout" path="M -3.33333E-6 1.85185E-6 L -0.05156 0.35463 " pathEditMode="relative" rAng="0" ptsTypes="AA">
                                      <p:cBhvr>
                                        <p:cTn id="90" dur="150" fill="hold"/>
                                        <p:tgtEl>
                                          <p:spTgt spid="1527"/>
                                        </p:tgtEl>
                                        <p:attrNameLst>
                                          <p:attrName>ppt_x</p:attrName>
                                          <p:attrName>ppt_y</p:attrName>
                                        </p:attrNameLst>
                                      </p:cBhvr>
                                      <p:rCtr x="-2604" y="17801"/>
                                    </p:animMotion>
                                  </p:childTnLst>
                                </p:cTn>
                              </p:par>
                            </p:childTnLst>
                          </p:cTn>
                        </p:par>
                        <p:par>
                          <p:cTn id="91" fill="hold">
                            <p:stCondLst>
                              <p:cond delay="5200"/>
                            </p:stCondLst>
                            <p:childTnLst>
                              <p:par>
                                <p:cTn id="92" presetID="10" presetClass="entr" presetSubtype="0" fill="hold" grpId="0" nodeType="afterEffect">
                                  <p:stCondLst>
                                    <p:cond delay="0"/>
                                  </p:stCondLst>
                                  <p:childTnLst>
                                    <p:set>
                                      <p:cBhvr>
                                        <p:cTn id="93" dur="1" fill="hold">
                                          <p:stCondLst>
                                            <p:cond delay="0"/>
                                          </p:stCondLst>
                                        </p:cTn>
                                        <p:tgtEl>
                                          <p:spTgt spid="1587"/>
                                        </p:tgtEl>
                                        <p:attrNameLst>
                                          <p:attrName>style.visibility</p:attrName>
                                        </p:attrNameLst>
                                      </p:cBhvr>
                                      <p:to>
                                        <p:strVal val="visible"/>
                                      </p:to>
                                    </p:set>
                                    <p:animEffect transition="in" filter="fade">
                                      <p:cBhvr>
                                        <p:cTn id="94" dur="500"/>
                                        <p:tgtEl>
                                          <p:spTgt spid="1587"/>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500"/>
                                        <p:tgtEl>
                                          <p:spTgt spid="11"/>
                                        </p:tgtEl>
                                      </p:cBhvr>
                                    </p:animEffect>
                                  </p:childTnLst>
                                </p:cTn>
                              </p:par>
                              <p:par>
                                <p:cTn id="98" presetID="42" presetClass="path" presetSubtype="0" repeatCount="2000" accel="50000" decel="50000" autoRev="1" fill="hold" grpId="0" nodeType="withEffect">
                                  <p:stCondLst>
                                    <p:cond delay="0"/>
                                  </p:stCondLst>
                                  <p:childTnLst>
                                    <p:animMotion origin="layout" path="M 2.5E-6 7.40741E-7 L -0.02526 7.40741E-7 " pathEditMode="relative" rAng="0" ptsTypes="AA">
                                      <p:cBhvr>
                                        <p:cTn id="99" dur="750" fill="hold"/>
                                        <p:tgtEl>
                                          <p:spTgt spid="11"/>
                                        </p:tgtEl>
                                        <p:attrNameLst>
                                          <p:attrName>ppt_x</p:attrName>
                                          <p:attrName>ppt_y</p:attrName>
                                        </p:attrNameLst>
                                      </p:cBhvr>
                                      <p:rCtr x="-1263" y="0"/>
                                    </p:animMotion>
                                  </p:childTnLst>
                                </p:cTn>
                              </p:par>
                              <p:par>
                                <p:cTn id="100" presetID="10" presetClass="entr" presetSubtype="0" fill="hold" grpId="0" nodeType="withEffect">
                                  <p:stCondLst>
                                    <p:cond delay="0"/>
                                  </p:stCondLst>
                                  <p:childTnLst>
                                    <p:set>
                                      <p:cBhvr>
                                        <p:cTn id="101" dur="1" fill="hold">
                                          <p:stCondLst>
                                            <p:cond delay="0"/>
                                          </p:stCondLst>
                                        </p:cTn>
                                        <p:tgtEl>
                                          <p:spTgt spid="1720"/>
                                        </p:tgtEl>
                                        <p:attrNameLst>
                                          <p:attrName>style.visibility</p:attrName>
                                        </p:attrNameLst>
                                      </p:cBhvr>
                                      <p:to>
                                        <p:strVal val="visible"/>
                                      </p:to>
                                    </p:set>
                                    <p:animEffect transition="in" filter="fade">
                                      <p:cBhvr>
                                        <p:cTn id="102" dur="500"/>
                                        <p:tgtEl>
                                          <p:spTgt spid="1720"/>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1721"/>
                                        </p:tgtEl>
                                        <p:attrNameLst>
                                          <p:attrName>style.visibility</p:attrName>
                                        </p:attrNameLst>
                                      </p:cBhvr>
                                      <p:to>
                                        <p:strVal val="visible"/>
                                      </p:to>
                                    </p:set>
                                    <p:animEffect transition="in" filter="fade">
                                      <p:cBhvr>
                                        <p:cTn id="105" dur="500"/>
                                        <p:tgtEl>
                                          <p:spTgt spid="1721"/>
                                        </p:tgtEl>
                                      </p:cBhvr>
                                    </p:animEffect>
                                  </p:childTnLst>
                                </p:cTn>
                              </p:par>
                              <p:par>
                                <p:cTn id="106" presetID="42" presetClass="path" presetSubtype="0" repeatCount="2000" accel="50000" decel="50000" autoRev="1" fill="hold" grpId="0" nodeType="withEffect">
                                  <p:stCondLst>
                                    <p:cond delay="0"/>
                                  </p:stCondLst>
                                  <p:childTnLst>
                                    <p:animMotion origin="layout" path="M 2.5E-6 -1.11111E-6 L -0.02526 -1.11111E-6 " pathEditMode="relative" rAng="0" ptsTypes="AA">
                                      <p:cBhvr>
                                        <p:cTn id="107" dur="750" fill="hold"/>
                                        <p:tgtEl>
                                          <p:spTgt spid="1721"/>
                                        </p:tgtEl>
                                        <p:attrNameLst>
                                          <p:attrName>ppt_x</p:attrName>
                                          <p:attrName>ppt_y</p:attrName>
                                        </p:attrNameLst>
                                      </p:cBhvr>
                                      <p:rCtr x="-1263" y="0"/>
                                    </p:animMotion>
                                  </p:childTnLst>
                                </p:cTn>
                              </p:par>
                              <p:par>
                                <p:cTn id="108" presetID="10" presetClass="entr" presetSubtype="0" fill="hold" grpId="0" nodeType="withEffect">
                                  <p:stCondLst>
                                    <p:cond delay="0"/>
                                  </p:stCondLst>
                                  <p:childTnLst>
                                    <p:set>
                                      <p:cBhvr>
                                        <p:cTn id="109" dur="1" fill="hold">
                                          <p:stCondLst>
                                            <p:cond delay="0"/>
                                          </p:stCondLst>
                                        </p:cTn>
                                        <p:tgtEl>
                                          <p:spTgt spid="1722"/>
                                        </p:tgtEl>
                                        <p:attrNameLst>
                                          <p:attrName>style.visibility</p:attrName>
                                        </p:attrNameLst>
                                      </p:cBhvr>
                                      <p:to>
                                        <p:strVal val="visible"/>
                                      </p:to>
                                    </p:set>
                                    <p:animEffect transition="in" filter="fade">
                                      <p:cBhvr>
                                        <p:cTn id="110" dur="500"/>
                                        <p:tgtEl>
                                          <p:spTgt spid="1722"/>
                                        </p:tgtEl>
                                      </p:cBhvr>
                                    </p:animEffect>
                                  </p:childTnLst>
                                </p:cTn>
                              </p:par>
                              <p:par>
                                <p:cTn id="111" presetID="10" presetClass="entr" presetSubtype="0" fill="hold" grpId="1" nodeType="withEffect">
                                  <p:stCondLst>
                                    <p:cond delay="0"/>
                                  </p:stCondLst>
                                  <p:childTnLst>
                                    <p:set>
                                      <p:cBhvr>
                                        <p:cTn id="112" dur="1" fill="hold">
                                          <p:stCondLst>
                                            <p:cond delay="0"/>
                                          </p:stCondLst>
                                        </p:cTn>
                                        <p:tgtEl>
                                          <p:spTgt spid="1723"/>
                                        </p:tgtEl>
                                        <p:attrNameLst>
                                          <p:attrName>style.visibility</p:attrName>
                                        </p:attrNameLst>
                                      </p:cBhvr>
                                      <p:to>
                                        <p:strVal val="visible"/>
                                      </p:to>
                                    </p:set>
                                    <p:animEffect transition="in" filter="fade">
                                      <p:cBhvr>
                                        <p:cTn id="113" dur="500"/>
                                        <p:tgtEl>
                                          <p:spTgt spid="1723"/>
                                        </p:tgtEl>
                                      </p:cBhvr>
                                    </p:animEffect>
                                  </p:childTnLst>
                                </p:cTn>
                              </p:par>
                              <p:par>
                                <p:cTn id="114" presetID="42" presetClass="path" presetSubtype="0" repeatCount="2000" accel="50000" decel="50000" autoRev="1" fill="hold" grpId="0" nodeType="withEffect">
                                  <p:stCondLst>
                                    <p:cond delay="0"/>
                                  </p:stCondLst>
                                  <p:childTnLst>
                                    <p:animMotion origin="layout" path="M 2.5E-6 -2.96296E-6 L -0.02526 -2.96296E-6 " pathEditMode="relative" rAng="0" ptsTypes="AA">
                                      <p:cBhvr>
                                        <p:cTn id="115" dur="750" fill="hold"/>
                                        <p:tgtEl>
                                          <p:spTgt spid="1723"/>
                                        </p:tgtEl>
                                        <p:attrNameLst>
                                          <p:attrName>ppt_x</p:attrName>
                                          <p:attrName>ppt_y</p:attrName>
                                        </p:attrNameLst>
                                      </p:cBhvr>
                                      <p:rCtr x="-1263" y="0"/>
                                    </p:animMotion>
                                  </p:childTnLst>
                                </p:cTn>
                              </p:par>
                              <p:par>
                                <p:cTn id="116" presetID="10" presetClass="entr" presetSubtype="0" fill="hold" grpId="0" nodeType="withEffect">
                                  <p:stCondLst>
                                    <p:cond delay="0"/>
                                  </p:stCondLst>
                                  <p:childTnLst>
                                    <p:set>
                                      <p:cBhvr>
                                        <p:cTn id="117" dur="1" fill="hold">
                                          <p:stCondLst>
                                            <p:cond delay="0"/>
                                          </p:stCondLst>
                                        </p:cTn>
                                        <p:tgtEl>
                                          <p:spTgt spid="1724"/>
                                        </p:tgtEl>
                                        <p:attrNameLst>
                                          <p:attrName>style.visibility</p:attrName>
                                        </p:attrNameLst>
                                      </p:cBhvr>
                                      <p:to>
                                        <p:strVal val="visible"/>
                                      </p:to>
                                    </p:set>
                                    <p:animEffect transition="in" filter="fade">
                                      <p:cBhvr>
                                        <p:cTn id="118" dur="500"/>
                                        <p:tgtEl>
                                          <p:spTgt spid="1724"/>
                                        </p:tgtEl>
                                      </p:cBhvr>
                                    </p:animEffect>
                                  </p:childTnLst>
                                </p:cTn>
                              </p:par>
                              <p:par>
                                <p:cTn id="119" presetID="10" presetClass="entr" presetSubtype="0" fill="hold" grpId="1" nodeType="withEffect">
                                  <p:stCondLst>
                                    <p:cond delay="0"/>
                                  </p:stCondLst>
                                  <p:childTnLst>
                                    <p:set>
                                      <p:cBhvr>
                                        <p:cTn id="120" dur="1" fill="hold">
                                          <p:stCondLst>
                                            <p:cond delay="0"/>
                                          </p:stCondLst>
                                        </p:cTn>
                                        <p:tgtEl>
                                          <p:spTgt spid="1725"/>
                                        </p:tgtEl>
                                        <p:attrNameLst>
                                          <p:attrName>style.visibility</p:attrName>
                                        </p:attrNameLst>
                                      </p:cBhvr>
                                      <p:to>
                                        <p:strVal val="visible"/>
                                      </p:to>
                                    </p:set>
                                    <p:animEffect transition="in" filter="fade">
                                      <p:cBhvr>
                                        <p:cTn id="121" dur="500"/>
                                        <p:tgtEl>
                                          <p:spTgt spid="1725"/>
                                        </p:tgtEl>
                                      </p:cBhvr>
                                    </p:animEffect>
                                  </p:childTnLst>
                                </p:cTn>
                              </p:par>
                              <p:par>
                                <p:cTn id="122" presetID="42" presetClass="path" presetSubtype="0" repeatCount="2000" accel="50000" decel="50000" autoRev="1" fill="hold" grpId="0" nodeType="withEffect">
                                  <p:stCondLst>
                                    <p:cond delay="0"/>
                                  </p:stCondLst>
                                  <p:childTnLst>
                                    <p:animMotion origin="layout" path="M 2.5E-6 -4.81481E-6 L -0.02526 -4.81481E-6 " pathEditMode="relative" rAng="0" ptsTypes="AA">
                                      <p:cBhvr>
                                        <p:cTn id="123" dur="750" fill="hold"/>
                                        <p:tgtEl>
                                          <p:spTgt spid="1725"/>
                                        </p:tgtEl>
                                        <p:attrNameLst>
                                          <p:attrName>ppt_x</p:attrName>
                                          <p:attrName>ppt_y</p:attrName>
                                        </p:attrNameLst>
                                      </p:cBhvr>
                                      <p:rCtr x="-1263" y="0"/>
                                    </p:animMotion>
                                  </p:childTnLst>
                                </p:cTn>
                              </p:par>
                              <p:par>
                                <p:cTn id="124" presetID="10" presetClass="entr" presetSubtype="0" fill="hold" grpId="0" nodeType="withEffect">
                                  <p:stCondLst>
                                    <p:cond delay="0"/>
                                  </p:stCondLst>
                                  <p:childTnLst>
                                    <p:set>
                                      <p:cBhvr>
                                        <p:cTn id="125" dur="1" fill="hold">
                                          <p:stCondLst>
                                            <p:cond delay="0"/>
                                          </p:stCondLst>
                                        </p:cTn>
                                        <p:tgtEl>
                                          <p:spTgt spid="1726"/>
                                        </p:tgtEl>
                                        <p:attrNameLst>
                                          <p:attrName>style.visibility</p:attrName>
                                        </p:attrNameLst>
                                      </p:cBhvr>
                                      <p:to>
                                        <p:strVal val="visible"/>
                                      </p:to>
                                    </p:set>
                                    <p:animEffect transition="in" filter="fade">
                                      <p:cBhvr>
                                        <p:cTn id="126" dur="500"/>
                                        <p:tgtEl>
                                          <p:spTgt spid="1726"/>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1727"/>
                                        </p:tgtEl>
                                        <p:attrNameLst>
                                          <p:attrName>style.visibility</p:attrName>
                                        </p:attrNameLst>
                                      </p:cBhvr>
                                      <p:to>
                                        <p:strVal val="visible"/>
                                      </p:to>
                                    </p:set>
                                    <p:animEffect transition="in" filter="fade">
                                      <p:cBhvr>
                                        <p:cTn id="129" dur="500"/>
                                        <p:tgtEl>
                                          <p:spTgt spid="1727"/>
                                        </p:tgtEl>
                                      </p:cBhvr>
                                    </p:animEffect>
                                  </p:childTnLst>
                                </p:cTn>
                              </p:par>
                              <p:par>
                                <p:cTn id="130" presetID="42" presetClass="path" presetSubtype="0" repeatCount="2000" accel="50000" decel="50000" autoRev="1" fill="hold" grpId="0" nodeType="withEffect">
                                  <p:stCondLst>
                                    <p:cond delay="0"/>
                                  </p:stCondLst>
                                  <p:childTnLst>
                                    <p:animMotion origin="layout" path="M 2.5E-6 3.33333E-6 L -0.02526 3.33333E-6 " pathEditMode="relative" rAng="0" ptsTypes="AA">
                                      <p:cBhvr>
                                        <p:cTn id="131" dur="750" fill="hold"/>
                                        <p:tgtEl>
                                          <p:spTgt spid="1727"/>
                                        </p:tgtEl>
                                        <p:attrNameLst>
                                          <p:attrName>ppt_x</p:attrName>
                                          <p:attrName>ppt_y</p:attrName>
                                        </p:attrNameLst>
                                      </p:cBhvr>
                                      <p:rCtr x="-1263" y="0"/>
                                    </p:animMotion>
                                  </p:childTnLst>
                                </p:cTn>
                              </p:par>
                              <p:par>
                                <p:cTn id="132" presetID="10" presetClass="entr" presetSubtype="0" fill="hold" grpId="0" nodeType="withEffect">
                                  <p:stCondLst>
                                    <p:cond delay="0"/>
                                  </p:stCondLst>
                                  <p:childTnLst>
                                    <p:set>
                                      <p:cBhvr>
                                        <p:cTn id="133" dur="1" fill="hold">
                                          <p:stCondLst>
                                            <p:cond delay="0"/>
                                          </p:stCondLst>
                                        </p:cTn>
                                        <p:tgtEl>
                                          <p:spTgt spid="1728"/>
                                        </p:tgtEl>
                                        <p:attrNameLst>
                                          <p:attrName>style.visibility</p:attrName>
                                        </p:attrNameLst>
                                      </p:cBhvr>
                                      <p:to>
                                        <p:strVal val="visible"/>
                                      </p:to>
                                    </p:set>
                                    <p:animEffect transition="in" filter="fade">
                                      <p:cBhvr>
                                        <p:cTn id="134" dur="500"/>
                                        <p:tgtEl>
                                          <p:spTgt spid="1728"/>
                                        </p:tgtEl>
                                      </p:cBhvr>
                                    </p:animEffect>
                                  </p:childTnLst>
                                </p:cTn>
                              </p:par>
                              <p:par>
                                <p:cTn id="135" presetID="10" presetClass="entr" presetSubtype="0" fill="hold" grpId="1" nodeType="withEffect">
                                  <p:stCondLst>
                                    <p:cond delay="0"/>
                                  </p:stCondLst>
                                  <p:childTnLst>
                                    <p:set>
                                      <p:cBhvr>
                                        <p:cTn id="136" dur="1" fill="hold">
                                          <p:stCondLst>
                                            <p:cond delay="0"/>
                                          </p:stCondLst>
                                        </p:cTn>
                                        <p:tgtEl>
                                          <p:spTgt spid="1729"/>
                                        </p:tgtEl>
                                        <p:attrNameLst>
                                          <p:attrName>style.visibility</p:attrName>
                                        </p:attrNameLst>
                                      </p:cBhvr>
                                      <p:to>
                                        <p:strVal val="visible"/>
                                      </p:to>
                                    </p:set>
                                    <p:animEffect transition="in" filter="fade">
                                      <p:cBhvr>
                                        <p:cTn id="137" dur="500"/>
                                        <p:tgtEl>
                                          <p:spTgt spid="1729"/>
                                        </p:tgtEl>
                                      </p:cBhvr>
                                    </p:animEffect>
                                  </p:childTnLst>
                                </p:cTn>
                              </p:par>
                              <p:par>
                                <p:cTn id="138" presetID="42" presetClass="path" presetSubtype="0" repeatCount="2000" accel="50000" decel="50000" autoRev="1" fill="hold" grpId="0" nodeType="withEffect">
                                  <p:stCondLst>
                                    <p:cond delay="0"/>
                                  </p:stCondLst>
                                  <p:childTnLst>
                                    <p:animMotion origin="layout" path="M 2.5E-6 1.48148E-6 L -0.02526 1.48148E-6 " pathEditMode="relative" rAng="0" ptsTypes="AA">
                                      <p:cBhvr>
                                        <p:cTn id="139" dur="750" fill="hold"/>
                                        <p:tgtEl>
                                          <p:spTgt spid="1729"/>
                                        </p:tgtEl>
                                        <p:attrNameLst>
                                          <p:attrName>ppt_x</p:attrName>
                                          <p:attrName>ppt_y</p:attrName>
                                        </p:attrNameLst>
                                      </p:cBhvr>
                                      <p:rCtr x="-1263" y="0"/>
                                    </p:animMotion>
                                  </p:childTnLst>
                                </p:cTn>
                              </p:par>
                              <p:par>
                                <p:cTn id="140" presetID="10" presetClass="entr" presetSubtype="0" fill="hold" grpId="0" nodeType="withEffect">
                                  <p:stCondLst>
                                    <p:cond delay="0"/>
                                  </p:stCondLst>
                                  <p:childTnLst>
                                    <p:set>
                                      <p:cBhvr>
                                        <p:cTn id="141" dur="1" fill="hold">
                                          <p:stCondLst>
                                            <p:cond delay="0"/>
                                          </p:stCondLst>
                                        </p:cTn>
                                        <p:tgtEl>
                                          <p:spTgt spid="1730"/>
                                        </p:tgtEl>
                                        <p:attrNameLst>
                                          <p:attrName>style.visibility</p:attrName>
                                        </p:attrNameLst>
                                      </p:cBhvr>
                                      <p:to>
                                        <p:strVal val="visible"/>
                                      </p:to>
                                    </p:set>
                                    <p:animEffect transition="in" filter="fade">
                                      <p:cBhvr>
                                        <p:cTn id="142" dur="500"/>
                                        <p:tgtEl>
                                          <p:spTgt spid="1730"/>
                                        </p:tgtEl>
                                      </p:cBhvr>
                                    </p:animEffect>
                                  </p:childTnLst>
                                </p:cTn>
                              </p:par>
                              <p:par>
                                <p:cTn id="143" presetID="10" presetClass="entr" presetSubtype="0" fill="hold" grpId="1" nodeType="withEffect">
                                  <p:stCondLst>
                                    <p:cond delay="0"/>
                                  </p:stCondLst>
                                  <p:childTnLst>
                                    <p:set>
                                      <p:cBhvr>
                                        <p:cTn id="144" dur="1" fill="hold">
                                          <p:stCondLst>
                                            <p:cond delay="0"/>
                                          </p:stCondLst>
                                        </p:cTn>
                                        <p:tgtEl>
                                          <p:spTgt spid="1731"/>
                                        </p:tgtEl>
                                        <p:attrNameLst>
                                          <p:attrName>style.visibility</p:attrName>
                                        </p:attrNameLst>
                                      </p:cBhvr>
                                      <p:to>
                                        <p:strVal val="visible"/>
                                      </p:to>
                                    </p:set>
                                    <p:animEffect transition="in" filter="fade">
                                      <p:cBhvr>
                                        <p:cTn id="145" dur="500"/>
                                        <p:tgtEl>
                                          <p:spTgt spid="1731"/>
                                        </p:tgtEl>
                                      </p:cBhvr>
                                    </p:animEffect>
                                  </p:childTnLst>
                                </p:cTn>
                              </p:par>
                              <p:par>
                                <p:cTn id="146" presetID="42" presetClass="path" presetSubtype="0" repeatCount="2000" accel="50000" decel="50000" autoRev="1" fill="hold" grpId="0" nodeType="withEffect">
                                  <p:stCondLst>
                                    <p:cond delay="0"/>
                                  </p:stCondLst>
                                  <p:childTnLst>
                                    <p:animMotion origin="layout" path="M 2.5E-6 -3.7037E-7 L -0.02526 -3.7037E-7 " pathEditMode="relative" rAng="0" ptsTypes="AA">
                                      <p:cBhvr>
                                        <p:cTn id="147" dur="750" fill="hold"/>
                                        <p:tgtEl>
                                          <p:spTgt spid="1731"/>
                                        </p:tgtEl>
                                        <p:attrNameLst>
                                          <p:attrName>ppt_x</p:attrName>
                                          <p:attrName>ppt_y</p:attrName>
                                        </p:attrNameLst>
                                      </p:cBhvr>
                                      <p:rCtr x="-1263" y="0"/>
                                    </p:animMotion>
                                  </p:childTnLst>
                                </p:cTn>
                              </p:par>
                              <p:par>
                                <p:cTn id="148" presetID="10" presetClass="entr" presetSubtype="0" fill="hold" grpId="0" nodeType="withEffect">
                                  <p:stCondLst>
                                    <p:cond delay="0"/>
                                  </p:stCondLst>
                                  <p:childTnLst>
                                    <p:set>
                                      <p:cBhvr>
                                        <p:cTn id="149" dur="1" fill="hold">
                                          <p:stCondLst>
                                            <p:cond delay="0"/>
                                          </p:stCondLst>
                                        </p:cTn>
                                        <p:tgtEl>
                                          <p:spTgt spid="1732"/>
                                        </p:tgtEl>
                                        <p:attrNameLst>
                                          <p:attrName>style.visibility</p:attrName>
                                        </p:attrNameLst>
                                      </p:cBhvr>
                                      <p:to>
                                        <p:strVal val="visible"/>
                                      </p:to>
                                    </p:set>
                                    <p:animEffect transition="in" filter="fade">
                                      <p:cBhvr>
                                        <p:cTn id="150" dur="500"/>
                                        <p:tgtEl>
                                          <p:spTgt spid="1732"/>
                                        </p:tgtEl>
                                      </p:cBhvr>
                                    </p:animEffect>
                                  </p:childTnLst>
                                </p:cTn>
                              </p:par>
                              <p:par>
                                <p:cTn id="151" presetID="10" presetClass="entr" presetSubtype="0" fill="hold" grpId="1" nodeType="withEffect">
                                  <p:stCondLst>
                                    <p:cond delay="0"/>
                                  </p:stCondLst>
                                  <p:childTnLst>
                                    <p:set>
                                      <p:cBhvr>
                                        <p:cTn id="152" dur="1" fill="hold">
                                          <p:stCondLst>
                                            <p:cond delay="0"/>
                                          </p:stCondLst>
                                        </p:cTn>
                                        <p:tgtEl>
                                          <p:spTgt spid="2291"/>
                                        </p:tgtEl>
                                        <p:attrNameLst>
                                          <p:attrName>style.visibility</p:attrName>
                                        </p:attrNameLst>
                                      </p:cBhvr>
                                      <p:to>
                                        <p:strVal val="visible"/>
                                      </p:to>
                                    </p:set>
                                    <p:animEffect transition="in" filter="fade">
                                      <p:cBhvr>
                                        <p:cTn id="153" dur="500"/>
                                        <p:tgtEl>
                                          <p:spTgt spid="2291"/>
                                        </p:tgtEl>
                                      </p:cBhvr>
                                    </p:animEffect>
                                  </p:childTnLst>
                                </p:cTn>
                              </p:par>
                              <p:par>
                                <p:cTn id="154" presetID="42" presetClass="path" presetSubtype="0" repeatCount="2000" accel="50000" decel="50000" autoRev="1" fill="hold" grpId="0" nodeType="withEffect">
                                  <p:stCondLst>
                                    <p:cond delay="0"/>
                                  </p:stCondLst>
                                  <p:childTnLst>
                                    <p:animMotion origin="layout" path="M 2.5E-6 -2.22222E-6 L -0.02526 -2.22222E-6 " pathEditMode="relative" rAng="0" ptsTypes="AA">
                                      <p:cBhvr>
                                        <p:cTn id="155" dur="750" fill="hold"/>
                                        <p:tgtEl>
                                          <p:spTgt spid="2291"/>
                                        </p:tgtEl>
                                        <p:attrNameLst>
                                          <p:attrName>ppt_x</p:attrName>
                                          <p:attrName>ppt_y</p:attrName>
                                        </p:attrNameLst>
                                      </p:cBhvr>
                                      <p:rCtr x="-1263" y="0"/>
                                    </p:animMotion>
                                  </p:childTnLst>
                                </p:cTn>
                              </p:par>
                              <p:par>
                                <p:cTn id="156" presetID="10" presetClass="entr" presetSubtype="0" fill="hold" grpId="0" nodeType="withEffect">
                                  <p:stCondLst>
                                    <p:cond delay="0"/>
                                  </p:stCondLst>
                                  <p:childTnLst>
                                    <p:set>
                                      <p:cBhvr>
                                        <p:cTn id="157" dur="1" fill="hold">
                                          <p:stCondLst>
                                            <p:cond delay="0"/>
                                          </p:stCondLst>
                                        </p:cTn>
                                        <p:tgtEl>
                                          <p:spTgt spid="2292"/>
                                        </p:tgtEl>
                                        <p:attrNameLst>
                                          <p:attrName>style.visibility</p:attrName>
                                        </p:attrNameLst>
                                      </p:cBhvr>
                                      <p:to>
                                        <p:strVal val="visible"/>
                                      </p:to>
                                    </p:set>
                                    <p:animEffect transition="in" filter="fade">
                                      <p:cBhvr>
                                        <p:cTn id="158" dur="500"/>
                                        <p:tgtEl>
                                          <p:spTgt spid="2292"/>
                                        </p:tgtEl>
                                      </p:cBhvr>
                                    </p:animEffect>
                                  </p:childTnLst>
                                </p:cTn>
                              </p:par>
                              <p:par>
                                <p:cTn id="159" presetID="10" presetClass="entr" presetSubtype="0" fill="hold" grpId="1" nodeType="withEffect">
                                  <p:stCondLst>
                                    <p:cond delay="0"/>
                                  </p:stCondLst>
                                  <p:childTnLst>
                                    <p:set>
                                      <p:cBhvr>
                                        <p:cTn id="160" dur="1" fill="hold">
                                          <p:stCondLst>
                                            <p:cond delay="0"/>
                                          </p:stCondLst>
                                        </p:cTn>
                                        <p:tgtEl>
                                          <p:spTgt spid="2293"/>
                                        </p:tgtEl>
                                        <p:attrNameLst>
                                          <p:attrName>style.visibility</p:attrName>
                                        </p:attrNameLst>
                                      </p:cBhvr>
                                      <p:to>
                                        <p:strVal val="visible"/>
                                      </p:to>
                                    </p:set>
                                    <p:animEffect transition="in" filter="fade">
                                      <p:cBhvr>
                                        <p:cTn id="161" dur="500"/>
                                        <p:tgtEl>
                                          <p:spTgt spid="2293"/>
                                        </p:tgtEl>
                                      </p:cBhvr>
                                    </p:animEffect>
                                  </p:childTnLst>
                                </p:cTn>
                              </p:par>
                              <p:par>
                                <p:cTn id="162" presetID="42" presetClass="path" presetSubtype="0" repeatCount="2000" accel="50000" decel="50000" autoRev="1" fill="hold" grpId="0" nodeType="withEffect">
                                  <p:stCondLst>
                                    <p:cond delay="0"/>
                                  </p:stCondLst>
                                  <p:childTnLst>
                                    <p:animMotion origin="layout" path="M 2.5E-6 -4.07407E-6 L -0.02526 -4.07407E-6 " pathEditMode="relative" rAng="0" ptsTypes="AA">
                                      <p:cBhvr>
                                        <p:cTn id="163" dur="750" fill="hold"/>
                                        <p:tgtEl>
                                          <p:spTgt spid="2293"/>
                                        </p:tgtEl>
                                        <p:attrNameLst>
                                          <p:attrName>ppt_x</p:attrName>
                                          <p:attrName>ppt_y</p:attrName>
                                        </p:attrNameLst>
                                      </p:cBhvr>
                                      <p:rCtr x="-1263" y="0"/>
                                    </p:animMotion>
                                  </p:childTnLst>
                                </p:cTn>
                              </p:par>
                              <p:par>
                                <p:cTn id="164" presetID="10" presetClass="entr" presetSubtype="0" fill="hold" grpId="0" nodeType="withEffect">
                                  <p:stCondLst>
                                    <p:cond delay="0"/>
                                  </p:stCondLst>
                                  <p:childTnLst>
                                    <p:set>
                                      <p:cBhvr>
                                        <p:cTn id="165" dur="1" fill="hold">
                                          <p:stCondLst>
                                            <p:cond delay="0"/>
                                          </p:stCondLst>
                                        </p:cTn>
                                        <p:tgtEl>
                                          <p:spTgt spid="2294"/>
                                        </p:tgtEl>
                                        <p:attrNameLst>
                                          <p:attrName>style.visibility</p:attrName>
                                        </p:attrNameLst>
                                      </p:cBhvr>
                                      <p:to>
                                        <p:strVal val="visible"/>
                                      </p:to>
                                    </p:set>
                                    <p:animEffect transition="in" filter="fade">
                                      <p:cBhvr>
                                        <p:cTn id="166" dur="500"/>
                                        <p:tgtEl>
                                          <p:spTgt spid="2294"/>
                                        </p:tgtEl>
                                      </p:cBhvr>
                                    </p:animEffect>
                                  </p:childTnLst>
                                </p:cTn>
                              </p:par>
                              <p:par>
                                <p:cTn id="167" presetID="10" presetClass="entr" presetSubtype="0" fill="hold" grpId="1" nodeType="withEffect">
                                  <p:stCondLst>
                                    <p:cond delay="0"/>
                                  </p:stCondLst>
                                  <p:childTnLst>
                                    <p:set>
                                      <p:cBhvr>
                                        <p:cTn id="168" dur="1" fill="hold">
                                          <p:stCondLst>
                                            <p:cond delay="0"/>
                                          </p:stCondLst>
                                        </p:cTn>
                                        <p:tgtEl>
                                          <p:spTgt spid="2295"/>
                                        </p:tgtEl>
                                        <p:attrNameLst>
                                          <p:attrName>style.visibility</p:attrName>
                                        </p:attrNameLst>
                                      </p:cBhvr>
                                      <p:to>
                                        <p:strVal val="visible"/>
                                      </p:to>
                                    </p:set>
                                    <p:animEffect transition="in" filter="fade">
                                      <p:cBhvr>
                                        <p:cTn id="169" dur="500"/>
                                        <p:tgtEl>
                                          <p:spTgt spid="2295"/>
                                        </p:tgtEl>
                                      </p:cBhvr>
                                    </p:animEffect>
                                  </p:childTnLst>
                                </p:cTn>
                              </p:par>
                              <p:par>
                                <p:cTn id="170" presetID="42" presetClass="path" presetSubtype="0" repeatCount="2000" accel="50000" decel="50000" autoRev="1" fill="hold" grpId="0" nodeType="withEffect">
                                  <p:stCondLst>
                                    <p:cond delay="0"/>
                                  </p:stCondLst>
                                  <p:childTnLst>
                                    <p:animMotion origin="layout" path="M 2.5E-6 4.07407E-6 L -0.02526 4.07407E-6 " pathEditMode="relative" rAng="0" ptsTypes="AA">
                                      <p:cBhvr>
                                        <p:cTn id="171" dur="750" fill="hold"/>
                                        <p:tgtEl>
                                          <p:spTgt spid="2295"/>
                                        </p:tgtEl>
                                        <p:attrNameLst>
                                          <p:attrName>ppt_x</p:attrName>
                                          <p:attrName>ppt_y</p:attrName>
                                        </p:attrNameLst>
                                      </p:cBhvr>
                                      <p:rCtr x="-1263" y="0"/>
                                    </p:animMotion>
                                  </p:childTnLst>
                                </p:cTn>
                              </p:par>
                              <p:par>
                                <p:cTn id="172" presetID="10" presetClass="entr" presetSubtype="0" fill="hold" grpId="0" nodeType="withEffect">
                                  <p:stCondLst>
                                    <p:cond delay="0"/>
                                  </p:stCondLst>
                                  <p:childTnLst>
                                    <p:set>
                                      <p:cBhvr>
                                        <p:cTn id="173" dur="1" fill="hold">
                                          <p:stCondLst>
                                            <p:cond delay="0"/>
                                          </p:stCondLst>
                                        </p:cTn>
                                        <p:tgtEl>
                                          <p:spTgt spid="2296"/>
                                        </p:tgtEl>
                                        <p:attrNameLst>
                                          <p:attrName>style.visibility</p:attrName>
                                        </p:attrNameLst>
                                      </p:cBhvr>
                                      <p:to>
                                        <p:strVal val="visible"/>
                                      </p:to>
                                    </p:set>
                                    <p:animEffect transition="in" filter="fade">
                                      <p:cBhvr>
                                        <p:cTn id="174" dur="500"/>
                                        <p:tgtEl>
                                          <p:spTgt spid="2296"/>
                                        </p:tgtEl>
                                      </p:cBhvr>
                                    </p:animEffect>
                                  </p:childTnLst>
                                </p:cTn>
                              </p:par>
                              <p:par>
                                <p:cTn id="175" presetID="10" presetClass="entr" presetSubtype="0" fill="hold" grpId="1" nodeType="withEffect">
                                  <p:stCondLst>
                                    <p:cond delay="0"/>
                                  </p:stCondLst>
                                  <p:childTnLst>
                                    <p:set>
                                      <p:cBhvr>
                                        <p:cTn id="176" dur="1" fill="hold">
                                          <p:stCondLst>
                                            <p:cond delay="0"/>
                                          </p:stCondLst>
                                        </p:cTn>
                                        <p:tgtEl>
                                          <p:spTgt spid="2297"/>
                                        </p:tgtEl>
                                        <p:attrNameLst>
                                          <p:attrName>style.visibility</p:attrName>
                                        </p:attrNameLst>
                                      </p:cBhvr>
                                      <p:to>
                                        <p:strVal val="visible"/>
                                      </p:to>
                                    </p:set>
                                    <p:animEffect transition="in" filter="fade">
                                      <p:cBhvr>
                                        <p:cTn id="177" dur="500"/>
                                        <p:tgtEl>
                                          <p:spTgt spid="2297"/>
                                        </p:tgtEl>
                                      </p:cBhvr>
                                    </p:animEffect>
                                  </p:childTnLst>
                                </p:cTn>
                              </p:par>
                              <p:par>
                                <p:cTn id="178" presetID="42" presetClass="path" presetSubtype="0" repeatCount="2000" accel="50000" decel="50000" autoRev="1" fill="hold" grpId="0" nodeType="withEffect">
                                  <p:stCondLst>
                                    <p:cond delay="0"/>
                                  </p:stCondLst>
                                  <p:childTnLst>
                                    <p:animMotion origin="layout" path="M 2.70833E-6 7.40741E-7 L -0.02526 7.40741E-7 " pathEditMode="relative" rAng="0" ptsTypes="AA">
                                      <p:cBhvr>
                                        <p:cTn id="179" dur="750" fill="hold"/>
                                        <p:tgtEl>
                                          <p:spTgt spid="2297"/>
                                        </p:tgtEl>
                                        <p:attrNameLst>
                                          <p:attrName>ppt_x</p:attrName>
                                          <p:attrName>ppt_y</p:attrName>
                                        </p:attrNameLst>
                                      </p:cBhvr>
                                      <p:rCtr x="-1263" y="0"/>
                                    </p:animMotion>
                                  </p:childTnLst>
                                </p:cTn>
                              </p:par>
                              <p:par>
                                <p:cTn id="180" presetID="10" presetClass="entr" presetSubtype="0" fill="hold" grpId="0" nodeType="withEffect">
                                  <p:stCondLst>
                                    <p:cond delay="0"/>
                                  </p:stCondLst>
                                  <p:childTnLst>
                                    <p:set>
                                      <p:cBhvr>
                                        <p:cTn id="181" dur="1" fill="hold">
                                          <p:stCondLst>
                                            <p:cond delay="0"/>
                                          </p:stCondLst>
                                        </p:cTn>
                                        <p:tgtEl>
                                          <p:spTgt spid="2298"/>
                                        </p:tgtEl>
                                        <p:attrNameLst>
                                          <p:attrName>style.visibility</p:attrName>
                                        </p:attrNameLst>
                                      </p:cBhvr>
                                      <p:to>
                                        <p:strVal val="visible"/>
                                      </p:to>
                                    </p:set>
                                    <p:animEffect transition="in" filter="fade">
                                      <p:cBhvr>
                                        <p:cTn id="182" dur="500"/>
                                        <p:tgtEl>
                                          <p:spTgt spid="2298"/>
                                        </p:tgtEl>
                                      </p:cBhvr>
                                    </p:animEffect>
                                  </p:childTnLst>
                                </p:cTn>
                              </p:par>
                              <p:par>
                                <p:cTn id="183" presetID="10" presetClass="entr" presetSubtype="0" fill="hold" grpId="1" nodeType="withEffect">
                                  <p:stCondLst>
                                    <p:cond delay="0"/>
                                  </p:stCondLst>
                                  <p:childTnLst>
                                    <p:set>
                                      <p:cBhvr>
                                        <p:cTn id="184" dur="1" fill="hold">
                                          <p:stCondLst>
                                            <p:cond delay="0"/>
                                          </p:stCondLst>
                                        </p:cTn>
                                        <p:tgtEl>
                                          <p:spTgt spid="2338"/>
                                        </p:tgtEl>
                                        <p:attrNameLst>
                                          <p:attrName>style.visibility</p:attrName>
                                        </p:attrNameLst>
                                      </p:cBhvr>
                                      <p:to>
                                        <p:strVal val="visible"/>
                                      </p:to>
                                    </p:set>
                                    <p:animEffect transition="in" filter="fade">
                                      <p:cBhvr>
                                        <p:cTn id="185" dur="500"/>
                                        <p:tgtEl>
                                          <p:spTgt spid="2338"/>
                                        </p:tgtEl>
                                      </p:cBhvr>
                                    </p:animEffect>
                                  </p:childTnLst>
                                </p:cTn>
                              </p:par>
                              <p:par>
                                <p:cTn id="186" presetID="42" presetClass="path" presetSubtype="0" repeatCount="2000" accel="50000" decel="50000" autoRev="1" fill="hold" grpId="0" nodeType="withEffect">
                                  <p:stCondLst>
                                    <p:cond delay="0"/>
                                  </p:stCondLst>
                                  <p:childTnLst>
                                    <p:animMotion origin="layout" path="M 2.70833E-6 -1.11111E-6 L -0.02526 -1.11111E-6 " pathEditMode="relative" rAng="0" ptsTypes="AA">
                                      <p:cBhvr>
                                        <p:cTn id="187" dur="750" fill="hold"/>
                                        <p:tgtEl>
                                          <p:spTgt spid="2338"/>
                                        </p:tgtEl>
                                        <p:attrNameLst>
                                          <p:attrName>ppt_x</p:attrName>
                                          <p:attrName>ppt_y</p:attrName>
                                        </p:attrNameLst>
                                      </p:cBhvr>
                                      <p:rCtr x="-1263" y="0"/>
                                    </p:animMotion>
                                  </p:childTnLst>
                                </p:cTn>
                              </p:par>
                              <p:par>
                                <p:cTn id="188" presetID="10" presetClass="entr" presetSubtype="0" fill="hold" grpId="0" nodeType="withEffect">
                                  <p:stCondLst>
                                    <p:cond delay="0"/>
                                  </p:stCondLst>
                                  <p:childTnLst>
                                    <p:set>
                                      <p:cBhvr>
                                        <p:cTn id="189" dur="1" fill="hold">
                                          <p:stCondLst>
                                            <p:cond delay="0"/>
                                          </p:stCondLst>
                                        </p:cTn>
                                        <p:tgtEl>
                                          <p:spTgt spid="2339"/>
                                        </p:tgtEl>
                                        <p:attrNameLst>
                                          <p:attrName>style.visibility</p:attrName>
                                        </p:attrNameLst>
                                      </p:cBhvr>
                                      <p:to>
                                        <p:strVal val="visible"/>
                                      </p:to>
                                    </p:set>
                                    <p:animEffect transition="in" filter="fade">
                                      <p:cBhvr>
                                        <p:cTn id="190" dur="500"/>
                                        <p:tgtEl>
                                          <p:spTgt spid="2339"/>
                                        </p:tgtEl>
                                      </p:cBhvr>
                                    </p:animEffect>
                                  </p:childTnLst>
                                </p:cTn>
                              </p:par>
                              <p:par>
                                <p:cTn id="191" presetID="10" presetClass="entr" presetSubtype="0" fill="hold" grpId="1" nodeType="withEffect">
                                  <p:stCondLst>
                                    <p:cond delay="0"/>
                                  </p:stCondLst>
                                  <p:childTnLst>
                                    <p:set>
                                      <p:cBhvr>
                                        <p:cTn id="192" dur="1" fill="hold">
                                          <p:stCondLst>
                                            <p:cond delay="0"/>
                                          </p:stCondLst>
                                        </p:cTn>
                                        <p:tgtEl>
                                          <p:spTgt spid="2340"/>
                                        </p:tgtEl>
                                        <p:attrNameLst>
                                          <p:attrName>style.visibility</p:attrName>
                                        </p:attrNameLst>
                                      </p:cBhvr>
                                      <p:to>
                                        <p:strVal val="visible"/>
                                      </p:to>
                                    </p:set>
                                    <p:animEffect transition="in" filter="fade">
                                      <p:cBhvr>
                                        <p:cTn id="193" dur="500"/>
                                        <p:tgtEl>
                                          <p:spTgt spid="2340"/>
                                        </p:tgtEl>
                                      </p:cBhvr>
                                    </p:animEffect>
                                  </p:childTnLst>
                                </p:cTn>
                              </p:par>
                              <p:par>
                                <p:cTn id="194" presetID="42" presetClass="path" presetSubtype="0" repeatCount="2000" accel="50000" decel="50000" autoRev="1" fill="hold" grpId="0" nodeType="withEffect">
                                  <p:stCondLst>
                                    <p:cond delay="0"/>
                                  </p:stCondLst>
                                  <p:childTnLst>
                                    <p:animMotion origin="layout" path="M 2.70833E-6 -2.96296E-6 L -0.02526 -2.96296E-6 " pathEditMode="relative" rAng="0" ptsTypes="AA">
                                      <p:cBhvr>
                                        <p:cTn id="195" dur="750" fill="hold"/>
                                        <p:tgtEl>
                                          <p:spTgt spid="2340"/>
                                        </p:tgtEl>
                                        <p:attrNameLst>
                                          <p:attrName>ppt_x</p:attrName>
                                          <p:attrName>ppt_y</p:attrName>
                                        </p:attrNameLst>
                                      </p:cBhvr>
                                      <p:rCtr x="-1263" y="0"/>
                                    </p:animMotion>
                                  </p:childTnLst>
                                </p:cTn>
                              </p:par>
                              <p:par>
                                <p:cTn id="196" presetID="10" presetClass="entr" presetSubtype="0" fill="hold" grpId="0" nodeType="withEffect">
                                  <p:stCondLst>
                                    <p:cond delay="0"/>
                                  </p:stCondLst>
                                  <p:childTnLst>
                                    <p:set>
                                      <p:cBhvr>
                                        <p:cTn id="197" dur="1" fill="hold">
                                          <p:stCondLst>
                                            <p:cond delay="0"/>
                                          </p:stCondLst>
                                        </p:cTn>
                                        <p:tgtEl>
                                          <p:spTgt spid="2341"/>
                                        </p:tgtEl>
                                        <p:attrNameLst>
                                          <p:attrName>style.visibility</p:attrName>
                                        </p:attrNameLst>
                                      </p:cBhvr>
                                      <p:to>
                                        <p:strVal val="visible"/>
                                      </p:to>
                                    </p:set>
                                    <p:animEffect transition="in" filter="fade">
                                      <p:cBhvr>
                                        <p:cTn id="198" dur="500"/>
                                        <p:tgtEl>
                                          <p:spTgt spid="2341"/>
                                        </p:tgtEl>
                                      </p:cBhvr>
                                    </p:animEffect>
                                  </p:childTnLst>
                                </p:cTn>
                              </p:par>
                              <p:par>
                                <p:cTn id="199" presetID="10" presetClass="entr" presetSubtype="0" fill="hold" grpId="1" nodeType="withEffect">
                                  <p:stCondLst>
                                    <p:cond delay="0"/>
                                  </p:stCondLst>
                                  <p:childTnLst>
                                    <p:set>
                                      <p:cBhvr>
                                        <p:cTn id="200" dur="1" fill="hold">
                                          <p:stCondLst>
                                            <p:cond delay="0"/>
                                          </p:stCondLst>
                                        </p:cTn>
                                        <p:tgtEl>
                                          <p:spTgt spid="2342"/>
                                        </p:tgtEl>
                                        <p:attrNameLst>
                                          <p:attrName>style.visibility</p:attrName>
                                        </p:attrNameLst>
                                      </p:cBhvr>
                                      <p:to>
                                        <p:strVal val="visible"/>
                                      </p:to>
                                    </p:set>
                                    <p:animEffect transition="in" filter="fade">
                                      <p:cBhvr>
                                        <p:cTn id="201" dur="500"/>
                                        <p:tgtEl>
                                          <p:spTgt spid="2342"/>
                                        </p:tgtEl>
                                      </p:cBhvr>
                                    </p:animEffect>
                                  </p:childTnLst>
                                </p:cTn>
                              </p:par>
                              <p:par>
                                <p:cTn id="202" presetID="42" presetClass="path" presetSubtype="0" repeatCount="2000" accel="50000" decel="50000" autoRev="1" fill="hold" grpId="0" nodeType="withEffect">
                                  <p:stCondLst>
                                    <p:cond delay="0"/>
                                  </p:stCondLst>
                                  <p:childTnLst>
                                    <p:animMotion origin="layout" path="M 2.70833E-6 -4.81481E-6 L -0.02526 -4.81481E-6 " pathEditMode="relative" rAng="0" ptsTypes="AA">
                                      <p:cBhvr>
                                        <p:cTn id="203" dur="750" fill="hold"/>
                                        <p:tgtEl>
                                          <p:spTgt spid="2342"/>
                                        </p:tgtEl>
                                        <p:attrNameLst>
                                          <p:attrName>ppt_x</p:attrName>
                                          <p:attrName>ppt_y</p:attrName>
                                        </p:attrNameLst>
                                      </p:cBhvr>
                                      <p:rCtr x="-1263" y="0"/>
                                    </p:animMotion>
                                  </p:childTnLst>
                                </p:cTn>
                              </p:par>
                              <p:par>
                                <p:cTn id="204" presetID="10" presetClass="entr" presetSubtype="0" fill="hold" grpId="0" nodeType="withEffect">
                                  <p:stCondLst>
                                    <p:cond delay="0"/>
                                  </p:stCondLst>
                                  <p:childTnLst>
                                    <p:set>
                                      <p:cBhvr>
                                        <p:cTn id="205" dur="1" fill="hold">
                                          <p:stCondLst>
                                            <p:cond delay="0"/>
                                          </p:stCondLst>
                                        </p:cTn>
                                        <p:tgtEl>
                                          <p:spTgt spid="2343"/>
                                        </p:tgtEl>
                                        <p:attrNameLst>
                                          <p:attrName>style.visibility</p:attrName>
                                        </p:attrNameLst>
                                      </p:cBhvr>
                                      <p:to>
                                        <p:strVal val="visible"/>
                                      </p:to>
                                    </p:set>
                                    <p:animEffect transition="in" filter="fade">
                                      <p:cBhvr>
                                        <p:cTn id="206" dur="500"/>
                                        <p:tgtEl>
                                          <p:spTgt spid="2343"/>
                                        </p:tgtEl>
                                      </p:cBhvr>
                                    </p:animEffect>
                                  </p:childTnLst>
                                </p:cTn>
                              </p:par>
                              <p:par>
                                <p:cTn id="207" presetID="10" presetClass="entr" presetSubtype="0" fill="hold" grpId="1" nodeType="withEffect">
                                  <p:stCondLst>
                                    <p:cond delay="0"/>
                                  </p:stCondLst>
                                  <p:childTnLst>
                                    <p:set>
                                      <p:cBhvr>
                                        <p:cTn id="208" dur="1" fill="hold">
                                          <p:stCondLst>
                                            <p:cond delay="0"/>
                                          </p:stCondLst>
                                        </p:cTn>
                                        <p:tgtEl>
                                          <p:spTgt spid="2344"/>
                                        </p:tgtEl>
                                        <p:attrNameLst>
                                          <p:attrName>style.visibility</p:attrName>
                                        </p:attrNameLst>
                                      </p:cBhvr>
                                      <p:to>
                                        <p:strVal val="visible"/>
                                      </p:to>
                                    </p:set>
                                    <p:animEffect transition="in" filter="fade">
                                      <p:cBhvr>
                                        <p:cTn id="209" dur="500"/>
                                        <p:tgtEl>
                                          <p:spTgt spid="2344"/>
                                        </p:tgtEl>
                                      </p:cBhvr>
                                    </p:animEffect>
                                  </p:childTnLst>
                                </p:cTn>
                              </p:par>
                              <p:par>
                                <p:cTn id="210" presetID="42" presetClass="path" presetSubtype="0" repeatCount="2000" accel="50000" decel="50000" autoRev="1" fill="hold" grpId="0" nodeType="withEffect">
                                  <p:stCondLst>
                                    <p:cond delay="0"/>
                                  </p:stCondLst>
                                  <p:childTnLst>
                                    <p:animMotion origin="layout" path="M 2.70833E-6 3.33333E-6 L -0.02526 3.33333E-6 " pathEditMode="relative" rAng="0" ptsTypes="AA">
                                      <p:cBhvr>
                                        <p:cTn id="211" dur="750" fill="hold"/>
                                        <p:tgtEl>
                                          <p:spTgt spid="2344"/>
                                        </p:tgtEl>
                                        <p:attrNameLst>
                                          <p:attrName>ppt_x</p:attrName>
                                          <p:attrName>ppt_y</p:attrName>
                                        </p:attrNameLst>
                                      </p:cBhvr>
                                      <p:rCtr x="-1263" y="0"/>
                                    </p:animMotion>
                                  </p:childTnLst>
                                </p:cTn>
                              </p:par>
                              <p:par>
                                <p:cTn id="212" presetID="10" presetClass="entr" presetSubtype="0" fill="hold" grpId="0" nodeType="withEffect">
                                  <p:stCondLst>
                                    <p:cond delay="0"/>
                                  </p:stCondLst>
                                  <p:childTnLst>
                                    <p:set>
                                      <p:cBhvr>
                                        <p:cTn id="213" dur="1" fill="hold">
                                          <p:stCondLst>
                                            <p:cond delay="0"/>
                                          </p:stCondLst>
                                        </p:cTn>
                                        <p:tgtEl>
                                          <p:spTgt spid="2345"/>
                                        </p:tgtEl>
                                        <p:attrNameLst>
                                          <p:attrName>style.visibility</p:attrName>
                                        </p:attrNameLst>
                                      </p:cBhvr>
                                      <p:to>
                                        <p:strVal val="visible"/>
                                      </p:to>
                                    </p:set>
                                    <p:animEffect transition="in" filter="fade">
                                      <p:cBhvr>
                                        <p:cTn id="214" dur="500"/>
                                        <p:tgtEl>
                                          <p:spTgt spid="2345"/>
                                        </p:tgtEl>
                                      </p:cBhvr>
                                    </p:animEffect>
                                  </p:childTnLst>
                                </p:cTn>
                              </p:par>
                              <p:par>
                                <p:cTn id="215" presetID="10" presetClass="entr" presetSubtype="0" fill="hold" grpId="1" nodeType="withEffect">
                                  <p:stCondLst>
                                    <p:cond delay="0"/>
                                  </p:stCondLst>
                                  <p:childTnLst>
                                    <p:set>
                                      <p:cBhvr>
                                        <p:cTn id="216" dur="1" fill="hold">
                                          <p:stCondLst>
                                            <p:cond delay="0"/>
                                          </p:stCondLst>
                                        </p:cTn>
                                        <p:tgtEl>
                                          <p:spTgt spid="2346"/>
                                        </p:tgtEl>
                                        <p:attrNameLst>
                                          <p:attrName>style.visibility</p:attrName>
                                        </p:attrNameLst>
                                      </p:cBhvr>
                                      <p:to>
                                        <p:strVal val="visible"/>
                                      </p:to>
                                    </p:set>
                                    <p:animEffect transition="in" filter="fade">
                                      <p:cBhvr>
                                        <p:cTn id="217" dur="500"/>
                                        <p:tgtEl>
                                          <p:spTgt spid="2346"/>
                                        </p:tgtEl>
                                      </p:cBhvr>
                                    </p:animEffect>
                                  </p:childTnLst>
                                </p:cTn>
                              </p:par>
                              <p:par>
                                <p:cTn id="218" presetID="42" presetClass="path" presetSubtype="0" repeatCount="2000" accel="50000" decel="50000" autoRev="1" fill="hold" grpId="0" nodeType="withEffect">
                                  <p:stCondLst>
                                    <p:cond delay="0"/>
                                  </p:stCondLst>
                                  <p:childTnLst>
                                    <p:animMotion origin="layout" path="M 2.70833E-6 1.48148E-6 L -0.02526 1.48148E-6 " pathEditMode="relative" rAng="0" ptsTypes="AA">
                                      <p:cBhvr>
                                        <p:cTn id="219" dur="750" fill="hold"/>
                                        <p:tgtEl>
                                          <p:spTgt spid="2346"/>
                                        </p:tgtEl>
                                        <p:attrNameLst>
                                          <p:attrName>ppt_x</p:attrName>
                                          <p:attrName>ppt_y</p:attrName>
                                        </p:attrNameLst>
                                      </p:cBhvr>
                                      <p:rCtr x="-1263" y="0"/>
                                    </p:animMotion>
                                  </p:childTnLst>
                                </p:cTn>
                              </p:par>
                              <p:par>
                                <p:cTn id="220" presetID="10" presetClass="entr" presetSubtype="0" fill="hold" grpId="0" nodeType="withEffect">
                                  <p:stCondLst>
                                    <p:cond delay="0"/>
                                  </p:stCondLst>
                                  <p:childTnLst>
                                    <p:set>
                                      <p:cBhvr>
                                        <p:cTn id="221" dur="1" fill="hold">
                                          <p:stCondLst>
                                            <p:cond delay="0"/>
                                          </p:stCondLst>
                                        </p:cTn>
                                        <p:tgtEl>
                                          <p:spTgt spid="2347"/>
                                        </p:tgtEl>
                                        <p:attrNameLst>
                                          <p:attrName>style.visibility</p:attrName>
                                        </p:attrNameLst>
                                      </p:cBhvr>
                                      <p:to>
                                        <p:strVal val="visible"/>
                                      </p:to>
                                    </p:set>
                                    <p:animEffect transition="in" filter="fade">
                                      <p:cBhvr>
                                        <p:cTn id="222" dur="500"/>
                                        <p:tgtEl>
                                          <p:spTgt spid="2347"/>
                                        </p:tgtEl>
                                      </p:cBhvr>
                                    </p:animEffect>
                                  </p:childTnLst>
                                </p:cTn>
                              </p:par>
                              <p:par>
                                <p:cTn id="223" presetID="10" presetClass="entr" presetSubtype="0" fill="hold" grpId="1" nodeType="withEffect">
                                  <p:stCondLst>
                                    <p:cond delay="0"/>
                                  </p:stCondLst>
                                  <p:childTnLst>
                                    <p:set>
                                      <p:cBhvr>
                                        <p:cTn id="224" dur="1" fill="hold">
                                          <p:stCondLst>
                                            <p:cond delay="0"/>
                                          </p:stCondLst>
                                        </p:cTn>
                                        <p:tgtEl>
                                          <p:spTgt spid="2348"/>
                                        </p:tgtEl>
                                        <p:attrNameLst>
                                          <p:attrName>style.visibility</p:attrName>
                                        </p:attrNameLst>
                                      </p:cBhvr>
                                      <p:to>
                                        <p:strVal val="visible"/>
                                      </p:to>
                                    </p:set>
                                    <p:animEffect transition="in" filter="fade">
                                      <p:cBhvr>
                                        <p:cTn id="225" dur="500"/>
                                        <p:tgtEl>
                                          <p:spTgt spid="2348"/>
                                        </p:tgtEl>
                                      </p:cBhvr>
                                    </p:animEffect>
                                  </p:childTnLst>
                                </p:cTn>
                              </p:par>
                              <p:par>
                                <p:cTn id="226" presetID="42" presetClass="path" presetSubtype="0" repeatCount="2000" accel="50000" decel="50000" autoRev="1" fill="hold" grpId="0" nodeType="withEffect">
                                  <p:stCondLst>
                                    <p:cond delay="0"/>
                                  </p:stCondLst>
                                  <p:childTnLst>
                                    <p:animMotion origin="layout" path="M 2.70833E-6 -3.7037E-7 L -0.02526 -3.7037E-7 " pathEditMode="relative" rAng="0" ptsTypes="AA">
                                      <p:cBhvr>
                                        <p:cTn id="227" dur="750" fill="hold"/>
                                        <p:tgtEl>
                                          <p:spTgt spid="2348"/>
                                        </p:tgtEl>
                                        <p:attrNameLst>
                                          <p:attrName>ppt_x</p:attrName>
                                          <p:attrName>ppt_y</p:attrName>
                                        </p:attrNameLst>
                                      </p:cBhvr>
                                      <p:rCtr x="-1263" y="0"/>
                                    </p:animMotion>
                                  </p:childTnLst>
                                </p:cTn>
                              </p:par>
                              <p:par>
                                <p:cTn id="228" presetID="10" presetClass="entr" presetSubtype="0" fill="hold" grpId="0" nodeType="withEffect">
                                  <p:stCondLst>
                                    <p:cond delay="0"/>
                                  </p:stCondLst>
                                  <p:childTnLst>
                                    <p:set>
                                      <p:cBhvr>
                                        <p:cTn id="229" dur="1" fill="hold">
                                          <p:stCondLst>
                                            <p:cond delay="0"/>
                                          </p:stCondLst>
                                        </p:cTn>
                                        <p:tgtEl>
                                          <p:spTgt spid="2349"/>
                                        </p:tgtEl>
                                        <p:attrNameLst>
                                          <p:attrName>style.visibility</p:attrName>
                                        </p:attrNameLst>
                                      </p:cBhvr>
                                      <p:to>
                                        <p:strVal val="visible"/>
                                      </p:to>
                                    </p:set>
                                    <p:animEffect transition="in" filter="fade">
                                      <p:cBhvr>
                                        <p:cTn id="230" dur="500"/>
                                        <p:tgtEl>
                                          <p:spTgt spid="2349"/>
                                        </p:tgtEl>
                                      </p:cBhvr>
                                    </p:animEffect>
                                  </p:childTnLst>
                                </p:cTn>
                              </p:par>
                              <p:par>
                                <p:cTn id="231" presetID="10" presetClass="entr" presetSubtype="0" fill="hold" grpId="1" nodeType="withEffect">
                                  <p:stCondLst>
                                    <p:cond delay="0"/>
                                  </p:stCondLst>
                                  <p:childTnLst>
                                    <p:set>
                                      <p:cBhvr>
                                        <p:cTn id="232" dur="1" fill="hold">
                                          <p:stCondLst>
                                            <p:cond delay="0"/>
                                          </p:stCondLst>
                                        </p:cTn>
                                        <p:tgtEl>
                                          <p:spTgt spid="2350"/>
                                        </p:tgtEl>
                                        <p:attrNameLst>
                                          <p:attrName>style.visibility</p:attrName>
                                        </p:attrNameLst>
                                      </p:cBhvr>
                                      <p:to>
                                        <p:strVal val="visible"/>
                                      </p:to>
                                    </p:set>
                                    <p:animEffect transition="in" filter="fade">
                                      <p:cBhvr>
                                        <p:cTn id="233" dur="500"/>
                                        <p:tgtEl>
                                          <p:spTgt spid="2350"/>
                                        </p:tgtEl>
                                      </p:cBhvr>
                                    </p:animEffect>
                                  </p:childTnLst>
                                </p:cTn>
                              </p:par>
                              <p:par>
                                <p:cTn id="234" presetID="42" presetClass="path" presetSubtype="0" repeatCount="2000" accel="50000" decel="50000" autoRev="1" fill="hold" grpId="0" nodeType="withEffect">
                                  <p:stCondLst>
                                    <p:cond delay="0"/>
                                  </p:stCondLst>
                                  <p:childTnLst>
                                    <p:animMotion origin="layout" path="M 2.70833E-6 -2.22222E-6 L -0.02526 -2.22222E-6 " pathEditMode="relative" rAng="0" ptsTypes="AA">
                                      <p:cBhvr>
                                        <p:cTn id="235" dur="750" fill="hold"/>
                                        <p:tgtEl>
                                          <p:spTgt spid="2350"/>
                                        </p:tgtEl>
                                        <p:attrNameLst>
                                          <p:attrName>ppt_x</p:attrName>
                                          <p:attrName>ppt_y</p:attrName>
                                        </p:attrNameLst>
                                      </p:cBhvr>
                                      <p:rCtr x="-1263" y="0"/>
                                    </p:animMotion>
                                  </p:childTnLst>
                                </p:cTn>
                              </p:par>
                              <p:par>
                                <p:cTn id="236" presetID="10" presetClass="entr" presetSubtype="0" fill="hold" grpId="0" nodeType="withEffect">
                                  <p:stCondLst>
                                    <p:cond delay="0"/>
                                  </p:stCondLst>
                                  <p:childTnLst>
                                    <p:set>
                                      <p:cBhvr>
                                        <p:cTn id="237" dur="1" fill="hold">
                                          <p:stCondLst>
                                            <p:cond delay="0"/>
                                          </p:stCondLst>
                                        </p:cTn>
                                        <p:tgtEl>
                                          <p:spTgt spid="2351"/>
                                        </p:tgtEl>
                                        <p:attrNameLst>
                                          <p:attrName>style.visibility</p:attrName>
                                        </p:attrNameLst>
                                      </p:cBhvr>
                                      <p:to>
                                        <p:strVal val="visible"/>
                                      </p:to>
                                    </p:set>
                                    <p:animEffect transition="in" filter="fade">
                                      <p:cBhvr>
                                        <p:cTn id="238" dur="500"/>
                                        <p:tgtEl>
                                          <p:spTgt spid="2351"/>
                                        </p:tgtEl>
                                      </p:cBhvr>
                                    </p:animEffect>
                                  </p:childTnLst>
                                </p:cTn>
                              </p:par>
                              <p:par>
                                <p:cTn id="239" presetID="10" presetClass="entr" presetSubtype="0" fill="hold" grpId="1" nodeType="withEffect">
                                  <p:stCondLst>
                                    <p:cond delay="0"/>
                                  </p:stCondLst>
                                  <p:childTnLst>
                                    <p:set>
                                      <p:cBhvr>
                                        <p:cTn id="240" dur="1" fill="hold">
                                          <p:stCondLst>
                                            <p:cond delay="0"/>
                                          </p:stCondLst>
                                        </p:cTn>
                                        <p:tgtEl>
                                          <p:spTgt spid="2352"/>
                                        </p:tgtEl>
                                        <p:attrNameLst>
                                          <p:attrName>style.visibility</p:attrName>
                                        </p:attrNameLst>
                                      </p:cBhvr>
                                      <p:to>
                                        <p:strVal val="visible"/>
                                      </p:to>
                                    </p:set>
                                    <p:animEffect transition="in" filter="fade">
                                      <p:cBhvr>
                                        <p:cTn id="241" dur="500"/>
                                        <p:tgtEl>
                                          <p:spTgt spid="2352"/>
                                        </p:tgtEl>
                                      </p:cBhvr>
                                    </p:animEffect>
                                  </p:childTnLst>
                                </p:cTn>
                              </p:par>
                              <p:par>
                                <p:cTn id="242" presetID="42" presetClass="path" presetSubtype="0" repeatCount="2000" accel="50000" decel="50000" autoRev="1" fill="hold" grpId="0" nodeType="withEffect">
                                  <p:stCondLst>
                                    <p:cond delay="0"/>
                                  </p:stCondLst>
                                  <p:childTnLst>
                                    <p:animMotion origin="layout" path="M 2.70833E-6 -4.07407E-6 L -0.02526 -4.07407E-6 " pathEditMode="relative" rAng="0" ptsTypes="AA">
                                      <p:cBhvr>
                                        <p:cTn id="243" dur="750" fill="hold"/>
                                        <p:tgtEl>
                                          <p:spTgt spid="2352"/>
                                        </p:tgtEl>
                                        <p:attrNameLst>
                                          <p:attrName>ppt_x</p:attrName>
                                          <p:attrName>ppt_y</p:attrName>
                                        </p:attrNameLst>
                                      </p:cBhvr>
                                      <p:rCtr x="-1263" y="0"/>
                                    </p:animMotion>
                                  </p:childTnLst>
                                </p:cTn>
                              </p:par>
                              <p:par>
                                <p:cTn id="244" presetID="10" presetClass="entr" presetSubtype="0" fill="hold" grpId="0" nodeType="withEffect">
                                  <p:stCondLst>
                                    <p:cond delay="0"/>
                                  </p:stCondLst>
                                  <p:childTnLst>
                                    <p:set>
                                      <p:cBhvr>
                                        <p:cTn id="245" dur="1" fill="hold">
                                          <p:stCondLst>
                                            <p:cond delay="0"/>
                                          </p:stCondLst>
                                        </p:cTn>
                                        <p:tgtEl>
                                          <p:spTgt spid="2353"/>
                                        </p:tgtEl>
                                        <p:attrNameLst>
                                          <p:attrName>style.visibility</p:attrName>
                                        </p:attrNameLst>
                                      </p:cBhvr>
                                      <p:to>
                                        <p:strVal val="visible"/>
                                      </p:to>
                                    </p:set>
                                    <p:animEffect transition="in" filter="fade">
                                      <p:cBhvr>
                                        <p:cTn id="246" dur="500"/>
                                        <p:tgtEl>
                                          <p:spTgt spid="2353"/>
                                        </p:tgtEl>
                                      </p:cBhvr>
                                    </p:animEffect>
                                  </p:childTnLst>
                                </p:cTn>
                              </p:par>
                              <p:par>
                                <p:cTn id="247" presetID="10" presetClass="entr" presetSubtype="0" fill="hold" grpId="1" nodeType="withEffect">
                                  <p:stCondLst>
                                    <p:cond delay="0"/>
                                  </p:stCondLst>
                                  <p:childTnLst>
                                    <p:set>
                                      <p:cBhvr>
                                        <p:cTn id="248" dur="1" fill="hold">
                                          <p:stCondLst>
                                            <p:cond delay="0"/>
                                          </p:stCondLst>
                                        </p:cTn>
                                        <p:tgtEl>
                                          <p:spTgt spid="2354"/>
                                        </p:tgtEl>
                                        <p:attrNameLst>
                                          <p:attrName>style.visibility</p:attrName>
                                        </p:attrNameLst>
                                      </p:cBhvr>
                                      <p:to>
                                        <p:strVal val="visible"/>
                                      </p:to>
                                    </p:set>
                                    <p:animEffect transition="in" filter="fade">
                                      <p:cBhvr>
                                        <p:cTn id="249" dur="500"/>
                                        <p:tgtEl>
                                          <p:spTgt spid="2354"/>
                                        </p:tgtEl>
                                      </p:cBhvr>
                                    </p:animEffect>
                                  </p:childTnLst>
                                </p:cTn>
                              </p:par>
                              <p:par>
                                <p:cTn id="250" presetID="42" presetClass="path" presetSubtype="0" repeatCount="2000" accel="50000" decel="50000" autoRev="1" fill="hold" grpId="0" nodeType="withEffect">
                                  <p:stCondLst>
                                    <p:cond delay="0"/>
                                  </p:stCondLst>
                                  <p:childTnLst>
                                    <p:animMotion origin="layout" path="M 2.70833E-6 4.07407E-6 L -0.02526 4.07407E-6 " pathEditMode="relative" rAng="0" ptsTypes="AA">
                                      <p:cBhvr>
                                        <p:cTn id="251" dur="750" fill="hold"/>
                                        <p:tgtEl>
                                          <p:spTgt spid="2354"/>
                                        </p:tgtEl>
                                        <p:attrNameLst>
                                          <p:attrName>ppt_x</p:attrName>
                                          <p:attrName>ppt_y</p:attrName>
                                        </p:attrNameLst>
                                      </p:cBhvr>
                                      <p:rCtr x="-1263" y="0"/>
                                    </p:animMotion>
                                  </p:childTnLst>
                                </p:cTn>
                              </p:par>
                              <p:par>
                                <p:cTn id="252" presetID="10" presetClass="entr" presetSubtype="0" fill="hold" grpId="0" nodeType="withEffect">
                                  <p:stCondLst>
                                    <p:cond delay="0"/>
                                  </p:stCondLst>
                                  <p:childTnLst>
                                    <p:set>
                                      <p:cBhvr>
                                        <p:cTn id="253" dur="1" fill="hold">
                                          <p:stCondLst>
                                            <p:cond delay="0"/>
                                          </p:stCondLst>
                                        </p:cTn>
                                        <p:tgtEl>
                                          <p:spTgt spid="2355"/>
                                        </p:tgtEl>
                                        <p:attrNameLst>
                                          <p:attrName>style.visibility</p:attrName>
                                        </p:attrNameLst>
                                      </p:cBhvr>
                                      <p:to>
                                        <p:strVal val="visible"/>
                                      </p:to>
                                    </p:set>
                                    <p:animEffect transition="in" filter="fade">
                                      <p:cBhvr>
                                        <p:cTn id="254" dur="500"/>
                                        <p:tgtEl>
                                          <p:spTgt spid="2355"/>
                                        </p:tgtEl>
                                      </p:cBhvr>
                                    </p:animEffect>
                                  </p:childTnLst>
                                </p:cTn>
                              </p:par>
                              <p:par>
                                <p:cTn id="255" presetID="10" presetClass="entr" presetSubtype="0" fill="hold" grpId="1" nodeType="withEffect">
                                  <p:stCondLst>
                                    <p:cond delay="0"/>
                                  </p:stCondLst>
                                  <p:childTnLst>
                                    <p:set>
                                      <p:cBhvr>
                                        <p:cTn id="256" dur="1" fill="hold">
                                          <p:stCondLst>
                                            <p:cond delay="0"/>
                                          </p:stCondLst>
                                        </p:cTn>
                                        <p:tgtEl>
                                          <p:spTgt spid="2356"/>
                                        </p:tgtEl>
                                        <p:attrNameLst>
                                          <p:attrName>style.visibility</p:attrName>
                                        </p:attrNameLst>
                                      </p:cBhvr>
                                      <p:to>
                                        <p:strVal val="visible"/>
                                      </p:to>
                                    </p:set>
                                    <p:animEffect transition="in" filter="fade">
                                      <p:cBhvr>
                                        <p:cTn id="257" dur="500"/>
                                        <p:tgtEl>
                                          <p:spTgt spid="2356"/>
                                        </p:tgtEl>
                                      </p:cBhvr>
                                    </p:animEffect>
                                  </p:childTnLst>
                                </p:cTn>
                              </p:par>
                              <p:par>
                                <p:cTn id="258" presetID="42" presetClass="path" presetSubtype="0" repeatCount="2000" accel="50000" decel="50000" autoRev="1" fill="hold" grpId="0" nodeType="withEffect">
                                  <p:stCondLst>
                                    <p:cond delay="0"/>
                                  </p:stCondLst>
                                  <p:childTnLst>
                                    <p:animMotion origin="layout" path="M 5E-6 7.40741E-7 L -0.02526 7.40741E-7 " pathEditMode="relative" rAng="0" ptsTypes="AA">
                                      <p:cBhvr>
                                        <p:cTn id="259" dur="750" fill="hold"/>
                                        <p:tgtEl>
                                          <p:spTgt spid="2356"/>
                                        </p:tgtEl>
                                        <p:attrNameLst>
                                          <p:attrName>ppt_x</p:attrName>
                                          <p:attrName>ppt_y</p:attrName>
                                        </p:attrNameLst>
                                      </p:cBhvr>
                                      <p:rCtr x="-1263" y="0"/>
                                    </p:animMotion>
                                  </p:childTnLst>
                                </p:cTn>
                              </p:par>
                              <p:par>
                                <p:cTn id="260" presetID="10" presetClass="entr" presetSubtype="0" fill="hold" grpId="0" nodeType="withEffect">
                                  <p:stCondLst>
                                    <p:cond delay="0"/>
                                  </p:stCondLst>
                                  <p:childTnLst>
                                    <p:set>
                                      <p:cBhvr>
                                        <p:cTn id="261" dur="1" fill="hold">
                                          <p:stCondLst>
                                            <p:cond delay="0"/>
                                          </p:stCondLst>
                                        </p:cTn>
                                        <p:tgtEl>
                                          <p:spTgt spid="2357"/>
                                        </p:tgtEl>
                                        <p:attrNameLst>
                                          <p:attrName>style.visibility</p:attrName>
                                        </p:attrNameLst>
                                      </p:cBhvr>
                                      <p:to>
                                        <p:strVal val="visible"/>
                                      </p:to>
                                    </p:set>
                                    <p:animEffect transition="in" filter="fade">
                                      <p:cBhvr>
                                        <p:cTn id="262" dur="500"/>
                                        <p:tgtEl>
                                          <p:spTgt spid="2357"/>
                                        </p:tgtEl>
                                      </p:cBhvr>
                                    </p:animEffect>
                                  </p:childTnLst>
                                </p:cTn>
                              </p:par>
                              <p:par>
                                <p:cTn id="263" presetID="10" presetClass="entr" presetSubtype="0" fill="hold" grpId="1" nodeType="withEffect">
                                  <p:stCondLst>
                                    <p:cond delay="0"/>
                                  </p:stCondLst>
                                  <p:childTnLst>
                                    <p:set>
                                      <p:cBhvr>
                                        <p:cTn id="264" dur="1" fill="hold">
                                          <p:stCondLst>
                                            <p:cond delay="0"/>
                                          </p:stCondLst>
                                        </p:cTn>
                                        <p:tgtEl>
                                          <p:spTgt spid="2358"/>
                                        </p:tgtEl>
                                        <p:attrNameLst>
                                          <p:attrName>style.visibility</p:attrName>
                                        </p:attrNameLst>
                                      </p:cBhvr>
                                      <p:to>
                                        <p:strVal val="visible"/>
                                      </p:to>
                                    </p:set>
                                    <p:animEffect transition="in" filter="fade">
                                      <p:cBhvr>
                                        <p:cTn id="265" dur="500"/>
                                        <p:tgtEl>
                                          <p:spTgt spid="2358"/>
                                        </p:tgtEl>
                                      </p:cBhvr>
                                    </p:animEffect>
                                  </p:childTnLst>
                                </p:cTn>
                              </p:par>
                              <p:par>
                                <p:cTn id="266" presetID="42" presetClass="path" presetSubtype="0" repeatCount="2000" accel="50000" decel="50000" autoRev="1" fill="hold" grpId="0" nodeType="withEffect">
                                  <p:stCondLst>
                                    <p:cond delay="0"/>
                                  </p:stCondLst>
                                  <p:childTnLst>
                                    <p:animMotion origin="layout" path="M 5E-6 -1.11111E-6 L -0.02526 -1.11111E-6 " pathEditMode="relative" rAng="0" ptsTypes="AA">
                                      <p:cBhvr>
                                        <p:cTn id="267" dur="750" fill="hold"/>
                                        <p:tgtEl>
                                          <p:spTgt spid="2358"/>
                                        </p:tgtEl>
                                        <p:attrNameLst>
                                          <p:attrName>ppt_x</p:attrName>
                                          <p:attrName>ppt_y</p:attrName>
                                        </p:attrNameLst>
                                      </p:cBhvr>
                                      <p:rCtr x="-1263" y="0"/>
                                    </p:animMotion>
                                  </p:childTnLst>
                                </p:cTn>
                              </p:par>
                              <p:par>
                                <p:cTn id="268" presetID="10" presetClass="entr" presetSubtype="0" fill="hold" grpId="0" nodeType="withEffect">
                                  <p:stCondLst>
                                    <p:cond delay="0"/>
                                  </p:stCondLst>
                                  <p:childTnLst>
                                    <p:set>
                                      <p:cBhvr>
                                        <p:cTn id="269" dur="1" fill="hold">
                                          <p:stCondLst>
                                            <p:cond delay="0"/>
                                          </p:stCondLst>
                                        </p:cTn>
                                        <p:tgtEl>
                                          <p:spTgt spid="2359"/>
                                        </p:tgtEl>
                                        <p:attrNameLst>
                                          <p:attrName>style.visibility</p:attrName>
                                        </p:attrNameLst>
                                      </p:cBhvr>
                                      <p:to>
                                        <p:strVal val="visible"/>
                                      </p:to>
                                    </p:set>
                                    <p:animEffect transition="in" filter="fade">
                                      <p:cBhvr>
                                        <p:cTn id="270" dur="500"/>
                                        <p:tgtEl>
                                          <p:spTgt spid="2359"/>
                                        </p:tgtEl>
                                      </p:cBhvr>
                                    </p:animEffect>
                                  </p:childTnLst>
                                </p:cTn>
                              </p:par>
                              <p:par>
                                <p:cTn id="271" presetID="10" presetClass="entr" presetSubtype="0" fill="hold" grpId="1" nodeType="withEffect">
                                  <p:stCondLst>
                                    <p:cond delay="0"/>
                                  </p:stCondLst>
                                  <p:childTnLst>
                                    <p:set>
                                      <p:cBhvr>
                                        <p:cTn id="272" dur="1" fill="hold">
                                          <p:stCondLst>
                                            <p:cond delay="0"/>
                                          </p:stCondLst>
                                        </p:cTn>
                                        <p:tgtEl>
                                          <p:spTgt spid="2360"/>
                                        </p:tgtEl>
                                        <p:attrNameLst>
                                          <p:attrName>style.visibility</p:attrName>
                                        </p:attrNameLst>
                                      </p:cBhvr>
                                      <p:to>
                                        <p:strVal val="visible"/>
                                      </p:to>
                                    </p:set>
                                    <p:animEffect transition="in" filter="fade">
                                      <p:cBhvr>
                                        <p:cTn id="273" dur="500"/>
                                        <p:tgtEl>
                                          <p:spTgt spid="2360"/>
                                        </p:tgtEl>
                                      </p:cBhvr>
                                    </p:animEffect>
                                  </p:childTnLst>
                                </p:cTn>
                              </p:par>
                              <p:par>
                                <p:cTn id="274" presetID="42" presetClass="path" presetSubtype="0" repeatCount="2000" accel="50000" decel="50000" autoRev="1" fill="hold" grpId="0" nodeType="withEffect">
                                  <p:stCondLst>
                                    <p:cond delay="0"/>
                                  </p:stCondLst>
                                  <p:childTnLst>
                                    <p:animMotion origin="layout" path="M 5E-6 -2.96296E-6 L -0.02526 -2.96296E-6 " pathEditMode="relative" rAng="0" ptsTypes="AA">
                                      <p:cBhvr>
                                        <p:cTn id="275" dur="750" fill="hold"/>
                                        <p:tgtEl>
                                          <p:spTgt spid="2360"/>
                                        </p:tgtEl>
                                        <p:attrNameLst>
                                          <p:attrName>ppt_x</p:attrName>
                                          <p:attrName>ppt_y</p:attrName>
                                        </p:attrNameLst>
                                      </p:cBhvr>
                                      <p:rCtr x="-1263" y="0"/>
                                    </p:animMotion>
                                  </p:childTnLst>
                                </p:cTn>
                              </p:par>
                              <p:par>
                                <p:cTn id="276" presetID="10" presetClass="entr" presetSubtype="0" fill="hold" grpId="0" nodeType="withEffect">
                                  <p:stCondLst>
                                    <p:cond delay="0"/>
                                  </p:stCondLst>
                                  <p:childTnLst>
                                    <p:set>
                                      <p:cBhvr>
                                        <p:cTn id="277" dur="1" fill="hold">
                                          <p:stCondLst>
                                            <p:cond delay="0"/>
                                          </p:stCondLst>
                                        </p:cTn>
                                        <p:tgtEl>
                                          <p:spTgt spid="2361"/>
                                        </p:tgtEl>
                                        <p:attrNameLst>
                                          <p:attrName>style.visibility</p:attrName>
                                        </p:attrNameLst>
                                      </p:cBhvr>
                                      <p:to>
                                        <p:strVal val="visible"/>
                                      </p:to>
                                    </p:set>
                                    <p:animEffect transition="in" filter="fade">
                                      <p:cBhvr>
                                        <p:cTn id="278" dur="500"/>
                                        <p:tgtEl>
                                          <p:spTgt spid="2361"/>
                                        </p:tgtEl>
                                      </p:cBhvr>
                                    </p:animEffect>
                                  </p:childTnLst>
                                </p:cTn>
                              </p:par>
                              <p:par>
                                <p:cTn id="279" presetID="10" presetClass="entr" presetSubtype="0" fill="hold" grpId="1" nodeType="withEffect">
                                  <p:stCondLst>
                                    <p:cond delay="0"/>
                                  </p:stCondLst>
                                  <p:childTnLst>
                                    <p:set>
                                      <p:cBhvr>
                                        <p:cTn id="280" dur="1" fill="hold">
                                          <p:stCondLst>
                                            <p:cond delay="0"/>
                                          </p:stCondLst>
                                        </p:cTn>
                                        <p:tgtEl>
                                          <p:spTgt spid="2362"/>
                                        </p:tgtEl>
                                        <p:attrNameLst>
                                          <p:attrName>style.visibility</p:attrName>
                                        </p:attrNameLst>
                                      </p:cBhvr>
                                      <p:to>
                                        <p:strVal val="visible"/>
                                      </p:to>
                                    </p:set>
                                    <p:animEffect transition="in" filter="fade">
                                      <p:cBhvr>
                                        <p:cTn id="281" dur="500"/>
                                        <p:tgtEl>
                                          <p:spTgt spid="2362"/>
                                        </p:tgtEl>
                                      </p:cBhvr>
                                    </p:animEffect>
                                  </p:childTnLst>
                                </p:cTn>
                              </p:par>
                              <p:par>
                                <p:cTn id="282" presetID="42" presetClass="path" presetSubtype="0" repeatCount="2000" accel="50000" decel="50000" autoRev="1" fill="hold" grpId="0" nodeType="withEffect">
                                  <p:stCondLst>
                                    <p:cond delay="0"/>
                                  </p:stCondLst>
                                  <p:childTnLst>
                                    <p:animMotion origin="layout" path="M 5E-6 -4.81481E-6 L -0.02526 -4.81481E-6 " pathEditMode="relative" rAng="0" ptsTypes="AA">
                                      <p:cBhvr>
                                        <p:cTn id="283" dur="750" fill="hold"/>
                                        <p:tgtEl>
                                          <p:spTgt spid="2362"/>
                                        </p:tgtEl>
                                        <p:attrNameLst>
                                          <p:attrName>ppt_x</p:attrName>
                                          <p:attrName>ppt_y</p:attrName>
                                        </p:attrNameLst>
                                      </p:cBhvr>
                                      <p:rCtr x="-1263" y="0"/>
                                    </p:animMotion>
                                  </p:childTnLst>
                                </p:cTn>
                              </p:par>
                              <p:par>
                                <p:cTn id="284" presetID="10" presetClass="entr" presetSubtype="0" fill="hold" grpId="0" nodeType="withEffect">
                                  <p:stCondLst>
                                    <p:cond delay="0"/>
                                  </p:stCondLst>
                                  <p:childTnLst>
                                    <p:set>
                                      <p:cBhvr>
                                        <p:cTn id="285" dur="1" fill="hold">
                                          <p:stCondLst>
                                            <p:cond delay="0"/>
                                          </p:stCondLst>
                                        </p:cTn>
                                        <p:tgtEl>
                                          <p:spTgt spid="2363"/>
                                        </p:tgtEl>
                                        <p:attrNameLst>
                                          <p:attrName>style.visibility</p:attrName>
                                        </p:attrNameLst>
                                      </p:cBhvr>
                                      <p:to>
                                        <p:strVal val="visible"/>
                                      </p:to>
                                    </p:set>
                                    <p:animEffect transition="in" filter="fade">
                                      <p:cBhvr>
                                        <p:cTn id="286" dur="500"/>
                                        <p:tgtEl>
                                          <p:spTgt spid="2363"/>
                                        </p:tgtEl>
                                      </p:cBhvr>
                                    </p:animEffect>
                                  </p:childTnLst>
                                </p:cTn>
                              </p:par>
                              <p:par>
                                <p:cTn id="287" presetID="10" presetClass="entr" presetSubtype="0" fill="hold" grpId="1" nodeType="withEffect">
                                  <p:stCondLst>
                                    <p:cond delay="0"/>
                                  </p:stCondLst>
                                  <p:childTnLst>
                                    <p:set>
                                      <p:cBhvr>
                                        <p:cTn id="288" dur="1" fill="hold">
                                          <p:stCondLst>
                                            <p:cond delay="0"/>
                                          </p:stCondLst>
                                        </p:cTn>
                                        <p:tgtEl>
                                          <p:spTgt spid="2364"/>
                                        </p:tgtEl>
                                        <p:attrNameLst>
                                          <p:attrName>style.visibility</p:attrName>
                                        </p:attrNameLst>
                                      </p:cBhvr>
                                      <p:to>
                                        <p:strVal val="visible"/>
                                      </p:to>
                                    </p:set>
                                    <p:animEffect transition="in" filter="fade">
                                      <p:cBhvr>
                                        <p:cTn id="289" dur="500"/>
                                        <p:tgtEl>
                                          <p:spTgt spid="2364"/>
                                        </p:tgtEl>
                                      </p:cBhvr>
                                    </p:animEffect>
                                  </p:childTnLst>
                                </p:cTn>
                              </p:par>
                              <p:par>
                                <p:cTn id="290" presetID="42" presetClass="path" presetSubtype="0" repeatCount="2000" accel="50000" decel="50000" autoRev="1" fill="hold" grpId="0" nodeType="withEffect">
                                  <p:stCondLst>
                                    <p:cond delay="0"/>
                                  </p:stCondLst>
                                  <p:childTnLst>
                                    <p:animMotion origin="layout" path="M 5E-6 3.33333E-6 L -0.02526 3.33333E-6 " pathEditMode="relative" rAng="0" ptsTypes="AA">
                                      <p:cBhvr>
                                        <p:cTn id="291" dur="750" fill="hold"/>
                                        <p:tgtEl>
                                          <p:spTgt spid="2364"/>
                                        </p:tgtEl>
                                        <p:attrNameLst>
                                          <p:attrName>ppt_x</p:attrName>
                                          <p:attrName>ppt_y</p:attrName>
                                        </p:attrNameLst>
                                      </p:cBhvr>
                                      <p:rCtr x="-1263" y="0"/>
                                    </p:animMotion>
                                  </p:childTnLst>
                                </p:cTn>
                              </p:par>
                              <p:par>
                                <p:cTn id="292" presetID="10" presetClass="entr" presetSubtype="0" fill="hold" grpId="0" nodeType="withEffect">
                                  <p:stCondLst>
                                    <p:cond delay="0"/>
                                  </p:stCondLst>
                                  <p:childTnLst>
                                    <p:set>
                                      <p:cBhvr>
                                        <p:cTn id="293" dur="1" fill="hold">
                                          <p:stCondLst>
                                            <p:cond delay="0"/>
                                          </p:stCondLst>
                                        </p:cTn>
                                        <p:tgtEl>
                                          <p:spTgt spid="2365"/>
                                        </p:tgtEl>
                                        <p:attrNameLst>
                                          <p:attrName>style.visibility</p:attrName>
                                        </p:attrNameLst>
                                      </p:cBhvr>
                                      <p:to>
                                        <p:strVal val="visible"/>
                                      </p:to>
                                    </p:set>
                                    <p:animEffect transition="in" filter="fade">
                                      <p:cBhvr>
                                        <p:cTn id="294" dur="500"/>
                                        <p:tgtEl>
                                          <p:spTgt spid="2365"/>
                                        </p:tgtEl>
                                      </p:cBhvr>
                                    </p:animEffect>
                                  </p:childTnLst>
                                </p:cTn>
                              </p:par>
                              <p:par>
                                <p:cTn id="295" presetID="10" presetClass="entr" presetSubtype="0" fill="hold" grpId="1" nodeType="withEffect">
                                  <p:stCondLst>
                                    <p:cond delay="0"/>
                                  </p:stCondLst>
                                  <p:childTnLst>
                                    <p:set>
                                      <p:cBhvr>
                                        <p:cTn id="296" dur="1" fill="hold">
                                          <p:stCondLst>
                                            <p:cond delay="0"/>
                                          </p:stCondLst>
                                        </p:cTn>
                                        <p:tgtEl>
                                          <p:spTgt spid="2366"/>
                                        </p:tgtEl>
                                        <p:attrNameLst>
                                          <p:attrName>style.visibility</p:attrName>
                                        </p:attrNameLst>
                                      </p:cBhvr>
                                      <p:to>
                                        <p:strVal val="visible"/>
                                      </p:to>
                                    </p:set>
                                    <p:animEffect transition="in" filter="fade">
                                      <p:cBhvr>
                                        <p:cTn id="297" dur="500"/>
                                        <p:tgtEl>
                                          <p:spTgt spid="2366"/>
                                        </p:tgtEl>
                                      </p:cBhvr>
                                    </p:animEffect>
                                  </p:childTnLst>
                                </p:cTn>
                              </p:par>
                              <p:par>
                                <p:cTn id="298" presetID="42" presetClass="path" presetSubtype="0" repeatCount="2000" accel="50000" decel="50000" autoRev="1" fill="hold" grpId="0" nodeType="withEffect">
                                  <p:stCondLst>
                                    <p:cond delay="0"/>
                                  </p:stCondLst>
                                  <p:childTnLst>
                                    <p:animMotion origin="layout" path="M 5E-6 1.48148E-6 L -0.02526 1.48148E-6 " pathEditMode="relative" rAng="0" ptsTypes="AA">
                                      <p:cBhvr>
                                        <p:cTn id="299" dur="750" fill="hold"/>
                                        <p:tgtEl>
                                          <p:spTgt spid="2366"/>
                                        </p:tgtEl>
                                        <p:attrNameLst>
                                          <p:attrName>ppt_x</p:attrName>
                                          <p:attrName>ppt_y</p:attrName>
                                        </p:attrNameLst>
                                      </p:cBhvr>
                                      <p:rCtr x="-1263" y="0"/>
                                    </p:animMotion>
                                  </p:childTnLst>
                                </p:cTn>
                              </p:par>
                              <p:par>
                                <p:cTn id="300" presetID="10" presetClass="entr" presetSubtype="0" fill="hold" grpId="0" nodeType="withEffect">
                                  <p:stCondLst>
                                    <p:cond delay="0"/>
                                  </p:stCondLst>
                                  <p:childTnLst>
                                    <p:set>
                                      <p:cBhvr>
                                        <p:cTn id="301" dur="1" fill="hold">
                                          <p:stCondLst>
                                            <p:cond delay="0"/>
                                          </p:stCondLst>
                                        </p:cTn>
                                        <p:tgtEl>
                                          <p:spTgt spid="2367"/>
                                        </p:tgtEl>
                                        <p:attrNameLst>
                                          <p:attrName>style.visibility</p:attrName>
                                        </p:attrNameLst>
                                      </p:cBhvr>
                                      <p:to>
                                        <p:strVal val="visible"/>
                                      </p:to>
                                    </p:set>
                                    <p:animEffect transition="in" filter="fade">
                                      <p:cBhvr>
                                        <p:cTn id="302" dur="500"/>
                                        <p:tgtEl>
                                          <p:spTgt spid="2367"/>
                                        </p:tgtEl>
                                      </p:cBhvr>
                                    </p:animEffect>
                                  </p:childTnLst>
                                </p:cTn>
                              </p:par>
                              <p:par>
                                <p:cTn id="303" presetID="10" presetClass="entr" presetSubtype="0" fill="hold" grpId="1" nodeType="withEffect">
                                  <p:stCondLst>
                                    <p:cond delay="0"/>
                                  </p:stCondLst>
                                  <p:childTnLst>
                                    <p:set>
                                      <p:cBhvr>
                                        <p:cTn id="304" dur="1" fill="hold">
                                          <p:stCondLst>
                                            <p:cond delay="0"/>
                                          </p:stCondLst>
                                        </p:cTn>
                                        <p:tgtEl>
                                          <p:spTgt spid="2368"/>
                                        </p:tgtEl>
                                        <p:attrNameLst>
                                          <p:attrName>style.visibility</p:attrName>
                                        </p:attrNameLst>
                                      </p:cBhvr>
                                      <p:to>
                                        <p:strVal val="visible"/>
                                      </p:to>
                                    </p:set>
                                    <p:animEffect transition="in" filter="fade">
                                      <p:cBhvr>
                                        <p:cTn id="305" dur="500"/>
                                        <p:tgtEl>
                                          <p:spTgt spid="2368"/>
                                        </p:tgtEl>
                                      </p:cBhvr>
                                    </p:animEffect>
                                  </p:childTnLst>
                                </p:cTn>
                              </p:par>
                              <p:par>
                                <p:cTn id="306" presetID="42" presetClass="path" presetSubtype="0" repeatCount="2000" accel="50000" decel="50000" autoRev="1" fill="hold" grpId="0" nodeType="withEffect">
                                  <p:stCondLst>
                                    <p:cond delay="0"/>
                                  </p:stCondLst>
                                  <p:childTnLst>
                                    <p:animMotion origin="layout" path="M 5E-6 -3.7037E-7 L -0.02526 -3.7037E-7 " pathEditMode="relative" rAng="0" ptsTypes="AA">
                                      <p:cBhvr>
                                        <p:cTn id="307" dur="750" fill="hold"/>
                                        <p:tgtEl>
                                          <p:spTgt spid="2368"/>
                                        </p:tgtEl>
                                        <p:attrNameLst>
                                          <p:attrName>ppt_x</p:attrName>
                                          <p:attrName>ppt_y</p:attrName>
                                        </p:attrNameLst>
                                      </p:cBhvr>
                                      <p:rCtr x="-1263" y="0"/>
                                    </p:animMotion>
                                  </p:childTnLst>
                                </p:cTn>
                              </p:par>
                              <p:par>
                                <p:cTn id="308" presetID="10" presetClass="entr" presetSubtype="0" fill="hold" grpId="0" nodeType="withEffect">
                                  <p:stCondLst>
                                    <p:cond delay="0"/>
                                  </p:stCondLst>
                                  <p:childTnLst>
                                    <p:set>
                                      <p:cBhvr>
                                        <p:cTn id="309" dur="1" fill="hold">
                                          <p:stCondLst>
                                            <p:cond delay="0"/>
                                          </p:stCondLst>
                                        </p:cTn>
                                        <p:tgtEl>
                                          <p:spTgt spid="2369"/>
                                        </p:tgtEl>
                                        <p:attrNameLst>
                                          <p:attrName>style.visibility</p:attrName>
                                        </p:attrNameLst>
                                      </p:cBhvr>
                                      <p:to>
                                        <p:strVal val="visible"/>
                                      </p:to>
                                    </p:set>
                                    <p:animEffect transition="in" filter="fade">
                                      <p:cBhvr>
                                        <p:cTn id="310" dur="500"/>
                                        <p:tgtEl>
                                          <p:spTgt spid="2369"/>
                                        </p:tgtEl>
                                      </p:cBhvr>
                                    </p:animEffect>
                                  </p:childTnLst>
                                </p:cTn>
                              </p:par>
                              <p:par>
                                <p:cTn id="311" presetID="10" presetClass="entr" presetSubtype="0" fill="hold" grpId="1" nodeType="withEffect">
                                  <p:stCondLst>
                                    <p:cond delay="0"/>
                                  </p:stCondLst>
                                  <p:childTnLst>
                                    <p:set>
                                      <p:cBhvr>
                                        <p:cTn id="312" dur="1" fill="hold">
                                          <p:stCondLst>
                                            <p:cond delay="0"/>
                                          </p:stCondLst>
                                        </p:cTn>
                                        <p:tgtEl>
                                          <p:spTgt spid="2370"/>
                                        </p:tgtEl>
                                        <p:attrNameLst>
                                          <p:attrName>style.visibility</p:attrName>
                                        </p:attrNameLst>
                                      </p:cBhvr>
                                      <p:to>
                                        <p:strVal val="visible"/>
                                      </p:to>
                                    </p:set>
                                    <p:animEffect transition="in" filter="fade">
                                      <p:cBhvr>
                                        <p:cTn id="313" dur="500"/>
                                        <p:tgtEl>
                                          <p:spTgt spid="2370"/>
                                        </p:tgtEl>
                                      </p:cBhvr>
                                    </p:animEffect>
                                  </p:childTnLst>
                                </p:cTn>
                              </p:par>
                              <p:par>
                                <p:cTn id="314" presetID="42" presetClass="path" presetSubtype="0" repeatCount="2000" accel="50000" decel="50000" autoRev="1" fill="hold" grpId="0" nodeType="withEffect">
                                  <p:stCondLst>
                                    <p:cond delay="0"/>
                                  </p:stCondLst>
                                  <p:childTnLst>
                                    <p:animMotion origin="layout" path="M 5E-6 -2.22222E-6 L -0.02526 -2.22222E-6 " pathEditMode="relative" rAng="0" ptsTypes="AA">
                                      <p:cBhvr>
                                        <p:cTn id="315" dur="750" fill="hold"/>
                                        <p:tgtEl>
                                          <p:spTgt spid="2370"/>
                                        </p:tgtEl>
                                        <p:attrNameLst>
                                          <p:attrName>ppt_x</p:attrName>
                                          <p:attrName>ppt_y</p:attrName>
                                        </p:attrNameLst>
                                      </p:cBhvr>
                                      <p:rCtr x="-1263" y="0"/>
                                    </p:animMotion>
                                  </p:childTnLst>
                                </p:cTn>
                              </p:par>
                              <p:par>
                                <p:cTn id="316" presetID="10" presetClass="entr" presetSubtype="0" fill="hold" grpId="0" nodeType="withEffect">
                                  <p:stCondLst>
                                    <p:cond delay="0"/>
                                  </p:stCondLst>
                                  <p:childTnLst>
                                    <p:set>
                                      <p:cBhvr>
                                        <p:cTn id="317" dur="1" fill="hold">
                                          <p:stCondLst>
                                            <p:cond delay="0"/>
                                          </p:stCondLst>
                                        </p:cTn>
                                        <p:tgtEl>
                                          <p:spTgt spid="2371"/>
                                        </p:tgtEl>
                                        <p:attrNameLst>
                                          <p:attrName>style.visibility</p:attrName>
                                        </p:attrNameLst>
                                      </p:cBhvr>
                                      <p:to>
                                        <p:strVal val="visible"/>
                                      </p:to>
                                    </p:set>
                                    <p:animEffect transition="in" filter="fade">
                                      <p:cBhvr>
                                        <p:cTn id="318" dur="500"/>
                                        <p:tgtEl>
                                          <p:spTgt spid="2371"/>
                                        </p:tgtEl>
                                      </p:cBhvr>
                                    </p:animEffect>
                                  </p:childTnLst>
                                </p:cTn>
                              </p:par>
                              <p:par>
                                <p:cTn id="319" presetID="10" presetClass="entr" presetSubtype="0" fill="hold" grpId="1" nodeType="withEffect">
                                  <p:stCondLst>
                                    <p:cond delay="0"/>
                                  </p:stCondLst>
                                  <p:childTnLst>
                                    <p:set>
                                      <p:cBhvr>
                                        <p:cTn id="320" dur="1" fill="hold">
                                          <p:stCondLst>
                                            <p:cond delay="0"/>
                                          </p:stCondLst>
                                        </p:cTn>
                                        <p:tgtEl>
                                          <p:spTgt spid="2372"/>
                                        </p:tgtEl>
                                        <p:attrNameLst>
                                          <p:attrName>style.visibility</p:attrName>
                                        </p:attrNameLst>
                                      </p:cBhvr>
                                      <p:to>
                                        <p:strVal val="visible"/>
                                      </p:to>
                                    </p:set>
                                    <p:animEffect transition="in" filter="fade">
                                      <p:cBhvr>
                                        <p:cTn id="321" dur="500"/>
                                        <p:tgtEl>
                                          <p:spTgt spid="2372"/>
                                        </p:tgtEl>
                                      </p:cBhvr>
                                    </p:animEffect>
                                  </p:childTnLst>
                                </p:cTn>
                              </p:par>
                              <p:par>
                                <p:cTn id="322" presetID="42" presetClass="path" presetSubtype="0" repeatCount="2000" accel="50000" decel="50000" autoRev="1" fill="hold" grpId="0" nodeType="withEffect">
                                  <p:stCondLst>
                                    <p:cond delay="0"/>
                                  </p:stCondLst>
                                  <p:childTnLst>
                                    <p:animMotion origin="layout" path="M 5E-6 -4.07407E-6 L -0.02526 -4.07407E-6 " pathEditMode="relative" rAng="0" ptsTypes="AA">
                                      <p:cBhvr>
                                        <p:cTn id="323" dur="750" fill="hold"/>
                                        <p:tgtEl>
                                          <p:spTgt spid="2372"/>
                                        </p:tgtEl>
                                        <p:attrNameLst>
                                          <p:attrName>ppt_x</p:attrName>
                                          <p:attrName>ppt_y</p:attrName>
                                        </p:attrNameLst>
                                      </p:cBhvr>
                                      <p:rCtr x="-1263" y="0"/>
                                    </p:animMotion>
                                  </p:childTnLst>
                                </p:cTn>
                              </p:par>
                              <p:par>
                                <p:cTn id="324" presetID="10" presetClass="entr" presetSubtype="0" fill="hold" grpId="0" nodeType="withEffect">
                                  <p:stCondLst>
                                    <p:cond delay="0"/>
                                  </p:stCondLst>
                                  <p:childTnLst>
                                    <p:set>
                                      <p:cBhvr>
                                        <p:cTn id="325" dur="1" fill="hold">
                                          <p:stCondLst>
                                            <p:cond delay="0"/>
                                          </p:stCondLst>
                                        </p:cTn>
                                        <p:tgtEl>
                                          <p:spTgt spid="2373"/>
                                        </p:tgtEl>
                                        <p:attrNameLst>
                                          <p:attrName>style.visibility</p:attrName>
                                        </p:attrNameLst>
                                      </p:cBhvr>
                                      <p:to>
                                        <p:strVal val="visible"/>
                                      </p:to>
                                    </p:set>
                                    <p:animEffect transition="in" filter="fade">
                                      <p:cBhvr>
                                        <p:cTn id="326" dur="500"/>
                                        <p:tgtEl>
                                          <p:spTgt spid="2373"/>
                                        </p:tgtEl>
                                      </p:cBhvr>
                                    </p:animEffect>
                                  </p:childTnLst>
                                </p:cTn>
                              </p:par>
                              <p:par>
                                <p:cTn id="327" presetID="10" presetClass="entr" presetSubtype="0" fill="hold" grpId="1" nodeType="withEffect">
                                  <p:stCondLst>
                                    <p:cond delay="0"/>
                                  </p:stCondLst>
                                  <p:childTnLst>
                                    <p:set>
                                      <p:cBhvr>
                                        <p:cTn id="328" dur="1" fill="hold">
                                          <p:stCondLst>
                                            <p:cond delay="0"/>
                                          </p:stCondLst>
                                        </p:cTn>
                                        <p:tgtEl>
                                          <p:spTgt spid="2374"/>
                                        </p:tgtEl>
                                        <p:attrNameLst>
                                          <p:attrName>style.visibility</p:attrName>
                                        </p:attrNameLst>
                                      </p:cBhvr>
                                      <p:to>
                                        <p:strVal val="visible"/>
                                      </p:to>
                                    </p:set>
                                    <p:animEffect transition="in" filter="fade">
                                      <p:cBhvr>
                                        <p:cTn id="329" dur="500"/>
                                        <p:tgtEl>
                                          <p:spTgt spid="2374"/>
                                        </p:tgtEl>
                                      </p:cBhvr>
                                    </p:animEffect>
                                  </p:childTnLst>
                                </p:cTn>
                              </p:par>
                              <p:par>
                                <p:cTn id="330" presetID="42" presetClass="path" presetSubtype="0" repeatCount="2000" accel="50000" decel="50000" autoRev="1" fill="hold" grpId="0" nodeType="withEffect">
                                  <p:stCondLst>
                                    <p:cond delay="0"/>
                                  </p:stCondLst>
                                  <p:childTnLst>
                                    <p:animMotion origin="layout" path="M 5E-6 4.07407E-6 L -0.02526 4.07407E-6 " pathEditMode="relative" rAng="0" ptsTypes="AA">
                                      <p:cBhvr>
                                        <p:cTn id="331" dur="750" fill="hold"/>
                                        <p:tgtEl>
                                          <p:spTgt spid="2374"/>
                                        </p:tgtEl>
                                        <p:attrNameLst>
                                          <p:attrName>ppt_x</p:attrName>
                                          <p:attrName>ppt_y</p:attrName>
                                        </p:attrNameLst>
                                      </p:cBhvr>
                                      <p:rCtr x="-1263" y="0"/>
                                    </p:animMotion>
                                  </p:childTnLst>
                                </p:cTn>
                              </p:par>
                              <p:par>
                                <p:cTn id="332" presetID="10" presetClass="entr" presetSubtype="0" fill="hold" grpId="0" nodeType="withEffect">
                                  <p:stCondLst>
                                    <p:cond delay="0"/>
                                  </p:stCondLst>
                                  <p:childTnLst>
                                    <p:set>
                                      <p:cBhvr>
                                        <p:cTn id="333" dur="1" fill="hold">
                                          <p:stCondLst>
                                            <p:cond delay="0"/>
                                          </p:stCondLst>
                                        </p:cTn>
                                        <p:tgtEl>
                                          <p:spTgt spid="2375"/>
                                        </p:tgtEl>
                                        <p:attrNameLst>
                                          <p:attrName>style.visibility</p:attrName>
                                        </p:attrNameLst>
                                      </p:cBhvr>
                                      <p:to>
                                        <p:strVal val="visible"/>
                                      </p:to>
                                    </p:set>
                                    <p:animEffect transition="in" filter="fade">
                                      <p:cBhvr>
                                        <p:cTn id="334" dur="500"/>
                                        <p:tgtEl>
                                          <p:spTgt spid="2375"/>
                                        </p:tgtEl>
                                      </p:cBhvr>
                                    </p:animEffect>
                                  </p:childTnLst>
                                </p:cTn>
                              </p:par>
                              <p:par>
                                <p:cTn id="335" presetID="10" presetClass="entr" presetSubtype="0" fill="hold" grpId="1" nodeType="withEffect">
                                  <p:stCondLst>
                                    <p:cond delay="0"/>
                                  </p:stCondLst>
                                  <p:childTnLst>
                                    <p:set>
                                      <p:cBhvr>
                                        <p:cTn id="336" dur="1" fill="hold">
                                          <p:stCondLst>
                                            <p:cond delay="0"/>
                                          </p:stCondLst>
                                        </p:cTn>
                                        <p:tgtEl>
                                          <p:spTgt spid="2376"/>
                                        </p:tgtEl>
                                        <p:attrNameLst>
                                          <p:attrName>style.visibility</p:attrName>
                                        </p:attrNameLst>
                                      </p:cBhvr>
                                      <p:to>
                                        <p:strVal val="visible"/>
                                      </p:to>
                                    </p:set>
                                    <p:animEffect transition="in" filter="fade">
                                      <p:cBhvr>
                                        <p:cTn id="337" dur="500"/>
                                        <p:tgtEl>
                                          <p:spTgt spid="2376"/>
                                        </p:tgtEl>
                                      </p:cBhvr>
                                    </p:animEffect>
                                  </p:childTnLst>
                                </p:cTn>
                              </p:par>
                              <p:par>
                                <p:cTn id="338" presetID="42" presetClass="path" presetSubtype="0" repeatCount="2000" accel="50000" decel="50000" autoRev="1" fill="hold" grpId="0" nodeType="withEffect">
                                  <p:stCondLst>
                                    <p:cond delay="0"/>
                                  </p:stCondLst>
                                  <p:childTnLst>
                                    <p:animMotion origin="layout" path="M -4.16667E-6 7.40741E-7 L -0.02526 7.40741E-7 " pathEditMode="relative" rAng="0" ptsTypes="AA">
                                      <p:cBhvr>
                                        <p:cTn id="339" dur="750" fill="hold"/>
                                        <p:tgtEl>
                                          <p:spTgt spid="2376"/>
                                        </p:tgtEl>
                                        <p:attrNameLst>
                                          <p:attrName>ppt_x</p:attrName>
                                          <p:attrName>ppt_y</p:attrName>
                                        </p:attrNameLst>
                                      </p:cBhvr>
                                      <p:rCtr x="-1263" y="0"/>
                                    </p:animMotion>
                                  </p:childTnLst>
                                </p:cTn>
                              </p:par>
                              <p:par>
                                <p:cTn id="340" presetID="10" presetClass="entr" presetSubtype="0" fill="hold" grpId="0" nodeType="withEffect">
                                  <p:stCondLst>
                                    <p:cond delay="0"/>
                                  </p:stCondLst>
                                  <p:childTnLst>
                                    <p:set>
                                      <p:cBhvr>
                                        <p:cTn id="341" dur="1" fill="hold">
                                          <p:stCondLst>
                                            <p:cond delay="0"/>
                                          </p:stCondLst>
                                        </p:cTn>
                                        <p:tgtEl>
                                          <p:spTgt spid="2377"/>
                                        </p:tgtEl>
                                        <p:attrNameLst>
                                          <p:attrName>style.visibility</p:attrName>
                                        </p:attrNameLst>
                                      </p:cBhvr>
                                      <p:to>
                                        <p:strVal val="visible"/>
                                      </p:to>
                                    </p:set>
                                    <p:animEffect transition="in" filter="fade">
                                      <p:cBhvr>
                                        <p:cTn id="342" dur="500"/>
                                        <p:tgtEl>
                                          <p:spTgt spid="2377"/>
                                        </p:tgtEl>
                                      </p:cBhvr>
                                    </p:animEffect>
                                  </p:childTnLst>
                                </p:cTn>
                              </p:par>
                              <p:par>
                                <p:cTn id="343" presetID="10" presetClass="entr" presetSubtype="0" fill="hold" grpId="1" nodeType="withEffect">
                                  <p:stCondLst>
                                    <p:cond delay="0"/>
                                  </p:stCondLst>
                                  <p:childTnLst>
                                    <p:set>
                                      <p:cBhvr>
                                        <p:cTn id="344" dur="1" fill="hold">
                                          <p:stCondLst>
                                            <p:cond delay="0"/>
                                          </p:stCondLst>
                                        </p:cTn>
                                        <p:tgtEl>
                                          <p:spTgt spid="2378"/>
                                        </p:tgtEl>
                                        <p:attrNameLst>
                                          <p:attrName>style.visibility</p:attrName>
                                        </p:attrNameLst>
                                      </p:cBhvr>
                                      <p:to>
                                        <p:strVal val="visible"/>
                                      </p:to>
                                    </p:set>
                                    <p:animEffect transition="in" filter="fade">
                                      <p:cBhvr>
                                        <p:cTn id="345" dur="500"/>
                                        <p:tgtEl>
                                          <p:spTgt spid="2378"/>
                                        </p:tgtEl>
                                      </p:cBhvr>
                                    </p:animEffect>
                                  </p:childTnLst>
                                </p:cTn>
                              </p:par>
                              <p:par>
                                <p:cTn id="346" presetID="42" presetClass="path" presetSubtype="0" repeatCount="2000" accel="50000" decel="50000" autoRev="1" fill="hold" grpId="0" nodeType="withEffect">
                                  <p:stCondLst>
                                    <p:cond delay="0"/>
                                  </p:stCondLst>
                                  <p:childTnLst>
                                    <p:animMotion origin="layout" path="M -4.16667E-6 -1.11111E-6 L -0.02526 -1.11111E-6 " pathEditMode="relative" rAng="0" ptsTypes="AA">
                                      <p:cBhvr>
                                        <p:cTn id="347" dur="750" fill="hold"/>
                                        <p:tgtEl>
                                          <p:spTgt spid="2378"/>
                                        </p:tgtEl>
                                        <p:attrNameLst>
                                          <p:attrName>ppt_x</p:attrName>
                                          <p:attrName>ppt_y</p:attrName>
                                        </p:attrNameLst>
                                      </p:cBhvr>
                                      <p:rCtr x="-1263" y="0"/>
                                    </p:animMotion>
                                  </p:childTnLst>
                                </p:cTn>
                              </p:par>
                              <p:par>
                                <p:cTn id="348" presetID="10" presetClass="entr" presetSubtype="0" fill="hold" grpId="0" nodeType="withEffect">
                                  <p:stCondLst>
                                    <p:cond delay="0"/>
                                  </p:stCondLst>
                                  <p:childTnLst>
                                    <p:set>
                                      <p:cBhvr>
                                        <p:cTn id="349" dur="1" fill="hold">
                                          <p:stCondLst>
                                            <p:cond delay="0"/>
                                          </p:stCondLst>
                                        </p:cTn>
                                        <p:tgtEl>
                                          <p:spTgt spid="2379"/>
                                        </p:tgtEl>
                                        <p:attrNameLst>
                                          <p:attrName>style.visibility</p:attrName>
                                        </p:attrNameLst>
                                      </p:cBhvr>
                                      <p:to>
                                        <p:strVal val="visible"/>
                                      </p:to>
                                    </p:set>
                                    <p:animEffect transition="in" filter="fade">
                                      <p:cBhvr>
                                        <p:cTn id="350" dur="500"/>
                                        <p:tgtEl>
                                          <p:spTgt spid="2379"/>
                                        </p:tgtEl>
                                      </p:cBhvr>
                                    </p:animEffect>
                                  </p:childTnLst>
                                </p:cTn>
                              </p:par>
                              <p:par>
                                <p:cTn id="351" presetID="10" presetClass="entr" presetSubtype="0" fill="hold" grpId="1" nodeType="withEffect">
                                  <p:stCondLst>
                                    <p:cond delay="0"/>
                                  </p:stCondLst>
                                  <p:childTnLst>
                                    <p:set>
                                      <p:cBhvr>
                                        <p:cTn id="352" dur="1" fill="hold">
                                          <p:stCondLst>
                                            <p:cond delay="0"/>
                                          </p:stCondLst>
                                        </p:cTn>
                                        <p:tgtEl>
                                          <p:spTgt spid="2380"/>
                                        </p:tgtEl>
                                        <p:attrNameLst>
                                          <p:attrName>style.visibility</p:attrName>
                                        </p:attrNameLst>
                                      </p:cBhvr>
                                      <p:to>
                                        <p:strVal val="visible"/>
                                      </p:to>
                                    </p:set>
                                    <p:animEffect transition="in" filter="fade">
                                      <p:cBhvr>
                                        <p:cTn id="353" dur="500"/>
                                        <p:tgtEl>
                                          <p:spTgt spid="2380"/>
                                        </p:tgtEl>
                                      </p:cBhvr>
                                    </p:animEffect>
                                  </p:childTnLst>
                                </p:cTn>
                              </p:par>
                              <p:par>
                                <p:cTn id="354" presetID="42" presetClass="path" presetSubtype="0" repeatCount="2000" accel="50000" decel="50000" autoRev="1" fill="hold" grpId="0" nodeType="withEffect">
                                  <p:stCondLst>
                                    <p:cond delay="0"/>
                                  </p:stCondLst>
                                  <p:childTnLst>
                                    <p:animMotion origin="layout" path="M -4.16667E-6 -2.96296E-6 L -0.02526 -2.96296E-6 " pathEditMode="relative" rAng="0" ptsTypes="AA">
                                      <p:cBhvr>
                                        <p:cTn id="355" dur="750" fill="hold"/>
                                        <p:tgtEl>
                                          <p:spTgt spid="2380"/>
                                        </p:tgtEl>
                                        <p:attrNameLst>
                                          <p:attrName>ppt_x</p:attrName>
                                          <p:attrName>ppt_y</p:attrName>
                                        </p:attrNameLst>
                                      </p:cBhvr>
                                      <p:rCtr x="-1263" y="0"/>
                                    </p:animMotion>
                                  </p:childTnLst>
                                </p:cTn>
                              </p:par>
                              <p:par>
                                <p:cTn id="356" presetID="10" presetClass="entr" presetSubtype="0" fill="hold" grpId="0" nodeType="withEffect">
                                  <p:stCondLst>
                                    <p:cond delay="0"/>
                                  </p:stCondLst>
                                  <p:childTnLst>
                                    <p:set>
                                      <p:cBhvr>
                                        <p:cTn id="357" dur="1" fill="hold">
                                          <p:stCondLst>
                                            <p:cond delay="0"/>
                                          </p:stCondLst>
                                        </p:cTn>
                                        <p:tgtEl>
                                          <p:spTgt spid="2381"/>
                                        </p:tgtEl>
                                        <p:attrNameLst>
                                          <p:attrName>style.visibility</p:attrName>
                                        </p:attrNameLst>
                                      </p:cBhvr>
                                      <p:to>
                                        <p:strVal val="visible"/>
                                      </p:to>
                                    </p:set>
                                    <p:animEffect transition="in" filter="fade">
                                      <p:cBhvr>
                                        <p:cTn id="358" dur="500"/>
                                        <p:tgtEl>
                                          <p:spTgt spid="2381"/>
                                        </p:tgtEl>
                                      </p:cBhvr>
                                    </p:animEffect>
                                  </p:childTnLst>
                                </p:cTn>
                              </p:par>
                              <p:par>
                                <p:cTn id="359" presetID="10" presetClass="entr" presetSubtype="0" fill="hold" grpId="1" nodeType="withEffect">
                                  <p:stCondLst>
                                    <p:cond delay="0"/>
                                  </p:stCondLst>
                                  <p:childTnLst>
                                    <p:set>
                                      <p:cBhvr>
                                        <p:cTn id="360" dur="1" fill="hold">
                                          <p:stCondLst>
                                            <p:cond delay="0"/>
                                          </p:stCondLst>
                                        </p:cTn>
                                        <p:tgtEl>
                                          <p:spTgt spid="2382"/>
                                        </p:tgtEl>
                                        <p:attrNameLst>
                                          <p:attrName>style.visibility</p:attrName>
                                        </p:attrNameLst>
                                      </p:cBhvr>
                                      <p:to>
                                        <p:strVal val="visible"/>
                                      </p:to>
                                    </p:set>
                                    <p:animEffect transition="in" filter="fade">
                                      <p:cBhvr>
                                        <p:cTn id="361" dur="500"/>
                                        <p:tgtEl>
                                          <p:spTgt spid="2382"/>
                                        </p:tgtEl>
                                      </p:cBhvr>
                                    </p:animEffect>
                                  </p:childTnLst>
                                </p:cTn>
                              </p:par>
                              <p:par>
                                <p:cTn id="362" presetID="42" presetClass="path" presetSubtype="0" repeatCount="2000" accel="50000" decel="50000" autoRev="1" fill="hold" grpId="0" nodeType="withEffect">
                                  <p:stCondLst>
                                    <p:cond delay="0"/>
                                  </p:stCondLst>
                                  <p:childTnLst>
                                    <p:animMotion origin="layout" path="M -4.16667E-6 -4.81481E-6 L -0.02526 -4.81481E-6 " pathEditMode="relative" rAng="0" ptsTypes="AA">
                                      <p:cBhvr>
                                        <p:cTn id="363" dur="750" fill="hold"/>
                                        <p:tgtEl>
                                          <p:spTgt spid="2382"/>
                                        </p:tgtEl>
                                        <p:attrNameLst>
                                          <p:attrName>ppt_x</p:attrName>
                                          <p:attrName>ppt_y</p:attrName>
                                        </p:attrNameLst>
                                      </p:cBhvr>
                                      <p:rCtr x="-1263" y="0"/>
                                    </p:animMotion>
                                  </p:childTnLst>
                                </p:cTn>
                              </p:par>
                              <p:par>
                                <p:cTn id="364" presetID="10" presetClass="entr" presetSubtype="0" fill="hold" grpId="0" nodeType="withEffect">
                                  <p:stCondLst>
                                    <p:cond delay="0"/>
                                  </p:stCondLst>
                                  <p:childTnLst>
                                    <p:set>
                                      <p:cBhvr>
                                        <p:cTn id="365" dur="1" fill="hold">
                                          <p:stCondLst>
                                            <p:cond delay="0"/>
                                          </p:stCondLst>
                                        </p:cTn>
                                        <p:tgtEl>
                                          <p:spTgt spid="2383"/>
                                        </p:tgtEl>
                                        <p:attrNameLst>
                                          <p:attrName>style.visibility</p:attrName>
                                        </p:attrNameLst>
                                      </p:cBhvr>
                                      <p:to>
                                        <p:strVal val="visible"/>
                                      </p:to>
                                    </p:set>
                                    <p:animEffect transition="in" filter="fade">
                                      <p:cBhvr>
                                        <p:cTn id="366" dur="500"/>
                                        <p:tgtEl>
                                          <p:spTgt spid="2383"/>
                                        </p:tgtEl>
                                      </p:cBhvr>
                                    </p:animEffect>
                                  </p:childTnLst>
                                </p:cTn>
                              </p:par>
                              <p:par>
                                <p:cTn id="367" presetID="10" presetClass="entr" presetSubtype="0" fill="hold" grpId="1" nodeType="withEffect">
                                  <p:stCondLst>
                                    <p:cond delay="0"/>
                                  </p:stCondLst>
                                  <p:childTnLst>
                                    <p:set>
                                      <p:cBhvr>
                                        <p:cTn id="368" dur="1" fill="hold">
                                          <p:stCondLst>
                                            <p:cond delay="0"/>
                                          </p:stCondLst>
                                        </p:cTn>
                                        <p:tgtEl>
                                          <p:spTgt spid="2384"/>
                                        </p:tgtEl>
                                        <p:attrNameLst>
                                          <p:attrName>style.visibility</p:attrName>
                                        </p:attrNameLst>
                                      </p:cBhvr>
                                      <p:to>
                                        <p:strVal val="visible"/>
                                      </p:to>
                                    </p:set>
                                    <p:animEffect transition="in" filter="fade">
                                      <p:cBhvr>
                                        <p:cTn id="369" dur="500"/>
                                        <p:tgtEl>
                                          <p:spTgt spid="2384"/>
                                        </p:tgtEl>
                                      </p:cBhvr>
                                    </p:animEffect>
                                  </p:childTnLst>
                                </p:cTn>
                              </p:par>
                              <p:par>
                                <p:cTn id="370" presetID="42" presetClass="path" presetSubtype="0" repeatCount="2000" accel="50000" decel="50000" autoRev="1" fill="hold" grpId="0" nodeType="withEffect">
                                  <p:stCondLst>
                                    <p:cond delay="0"/>
                                  </p:stCondLst>
                                  <p:childTnLst>
                                    <p:animMotion origin="layout" path="M -4.16667E-6 3.33333E-6 L -0.02526 3.33333E-6 " pathEditMode="relative" rAng="0" ptsTypes="AA">
                                      <p:cBhvr>
                                        <p:cTn id="371" dur="750" fill="hold"/>
                                        <p:tgtEl>
                                          <p:spTgt spid="2384"/>
                                        </p:tgtEl>
                                        <p:attrNameLst>
                                          <p:attrName>ppt_x</p:attrName>
                                          <p:attrName>ppt_y</p:attrName>
                                        </p:attrNameLst>
                                      </p:cBhvr>
                                      <p:rCtr x="-1263" y="0"/>
                                    </p:animMotion>
                                  </p:childTnLst>
                                </p:cTn>
                              </p:par>
                              <p:par>
                                <p:cTn id="372" presetID="10" presetClass="entr" presetSubtype="0" fill="hold" grpId="0" nodeType="withEffect">
                                  <p:stCondLst>
                                    <p:cond delay="0"/>
                                  </p:stCondLst>
                                  <p:childTnLst>
                                    <p:set>
                                      <p:cBhvr>
                                        <p:cTn id="373" dur="1" fill="hold">
                                          <p:stCondLst>
                                            <p:cond delay="0"/>
                                          </p:stCondLst>
                                        </p:cTn>
                                        <p:tgtEl>
                                          <p:spTgt spid="2385"/>
                                        </p:tgtEl>
                                        <p:attrNameLst>
                                          <p:attrName>style.visibility</p:attrName>
                                        </p:attrNameLst>
                                      </p:cBhvr>
                                      <p:to>
                                        <p:strVal val="visible"/>
                                      </p:to>
                                    </p:set>
                                    <p:animEffect transition="in" filter="fade">
                                      <p:cBhvr>
                                        <p:cTn id="374" dur="500"/>
                                        <p:tgtEl>
                                          <p:spTgt spid="2385"/>
                                        </p:tgtEl>
                                      </p:cBhvr>
                                    </p:animEffect>
                                  </p:childTnLst>
                                </p:cTn>
                              </p:par>
                              <p:par>
                                <p:cTn id="375" presetID="10" presetClass="entr" presetSubtype="0" fill="hold" grpId="1" nodeType="withEffect">
                                  <p:stCondLst>
                                    <p:cond delay="0"/>
                                  </p:stCondLst>
                                  <p:childTnLst>
                                    <p:set>
                                      <p:cBhvr>
                                        <p:cTn id="376" dur="1" fill="hold">
                                          <p:stCondLst>
                                            <p:cond delay="0"/>
                                          </p:stCondLst>
                                        </p:cTn>
                                        <p:tgtEl>
                                          <p:spTgt spid="2386"/>
                                        </p:tgtEl>
                                        <p:attrNameLst>
                                          <p:attrName>style.visibility</p:attrName>
                                        </p:attrNameLst>
                                      </p:cBhvr>
                                      <p:to>
                                        <p:strVal val="visible"/>
                                      </p:to>
                                    </p:set>
                                    <p:animEffect transition="in" filter="fade">
                                      <p:cBhvr>
                                        <p:cTn id="377" dur="500"/>
                                        <p:tgtEl>
                                          <p:spTgt spid="2386"/>
                                        </p:tgtEl>
                                      </p:cBhvr>
                                    </p:animEffect>
                                  </p:childTnLst>
                                </p:cTn>
                              </p:par>
                              <p:par>
                                <p:cTn id="378" presetID="42" presetClass="path" presetSubtype="0" repeatCount="2000" accel="50000" decel="50000" autoRev="1" fill="hold" grpId="0" nodeType="withEffect">
                                  <p:stCondLst>
                                    <p:cond delay="0"/>
                                  </p:stCondLst>
                                  <p:childTnLst>
                                    <p:animMotion origin="layout" path="M -4.16667E-6 1.48148E-6 L -0.02526 1.48148E-6 " pathEditMode="relative" rAng="0" ptsTypes="AA">
                                      <p:cBhvr>
                                        <p:cTn id="379" dur="750" fill="hold"/>
                                        <p:tgtEl>
                                          <p:spTgt spid="2386"/>
                                        </p:tgtEl>
                                        <p:attrNameLst>
                                          <p:attrName>ppt_x</p:attrName>
                                          <p:attrName>ppt_y</p:attrName>
                                        </p:attrNameLst>
                                      </p:cBhvr>
                                      <p:rCtr x="-1263" y="0"/>
                                    </p:animMotion>
                                  </p:childTnLst>
                                </p:cTn>
                              </p:par>
                              <p:par>
                                <p:cTn id="380" presetID="10" presetClass="entr" presetSubtype="0" fill="hold" grpId="0" nodeType="withEffect">
                                  <p:stCondLst>
                                    <p:cond delay="0"/>
                                  </p:stCondLst>
                                  <p:childTnLst>
                                    <p:set>
                                      <p:cBhvr>
                                        <p:cTn id="381" dur="1" fill="hold">
                                          <p:stCondLst>
                                            <p:cond delay="0"/>
                                          </p:stCondLst>
                                        </p:cTn>
                                        <p:tgtEl>
                                          <p:spTgt spid="2387"/>
                                        </p:tgtEl>
                                        <p:attrNameLst>
                                          <p:attrName>style.visibility</p:attrName>
                                        </p:attrNameLst>
                                      </p:cBhvr>
                                      <p:to>
                                        <p:strVal val="visible"/>
                                      </p:to>
                                    </p:set>
                                    <p:animEffect transition="in" filter="fade">
                                      <p:cBhvr>
                                        <p:cTn id="382" dur="500"/>
                                        <p:tgtEl>
                                          <p:spTgt spid="2387"/>
                                        </p:tgtEl>
                                      </p:cBhvr>
                                    </p:animEffect>
                                  </p:childTnLst>
                                </p:cTn>
                              </p:par>
                              <p:par>
                                <p:cTn id="383" presetID="10" presetClass="entr" presetSubtype="0" fill="hold" grpId="1" nodeType="withEffect">
                                  <p:stCondLst>
                                    <p:cond delay="0"/>
                                  </p:stCondLst>
                                  <p:childTnLst>
                                    <p:set>
                                      <p:cBhvr>
                                        <p:cTn id="384" dur="1" fill="hold">
                                          <p:stCondLst>
                                            <p:cond delay="0"/>
                                          </p:stCondLst>
                                        </p:cTn>
                                        <p:tgtEl>
                                          <p:spTgt spid="2388"/>
                                        </p:tgtEl>
                                        <p:attrNameLst>
                                          <p:attrName>style.visibility</p:attrName>
                                        </p:attrNameLst>
                                      </p:cBhvr>
                                      <p:to>
                                        <p:strVal val="visible"/>
                                      </p:to>
                                    </p:set>
                                    <p:animEffect transition="in" filter="fade">
                                      <p:cBhvr>
                                        <p:cTn id="385" dur="500"/>
                                        <p:tgtEl>
                                          <p:spTgt spid="2388"/>
                                        </p:tgtEl>
                                      </p:cBhvr>
                                    </p:animEffect>
                                  </p:childTnLst>
                                </p:cTn>
                              </p:par>
                              <p:par>
                                <p:cTn id="386" presetID="42" presetClass="path" presetSubtype="0" repeatCount="2000" accel="50000" decel="50000" autoRev="1" fill="hold" grpId="0" nodeType="withEffect">
                                  <p:stCondLst>
                                    <p:cond delay="0"/>
                                  </p:stCondLst>
                                  <p:childTnLst>
                                    <p:animMotion origin="layout" path="M -4.16667E-6 -3.7037E-7 L -0.02526 -3.7037E-7 " pathEditMode="relative" rAng="0" ptsTypes="AA">
                                      <p:cBhvr>
                                        <p:cTn id="387" dur="750" fill="hold"/>
                                        <p:tgtEl>
                                          <p:spTgt spid="2388"/>
                                        </p:tgtEl>
                                        <p:attrNameLst>
                                          <p:attrName>ppt_x</p:attrName>
                                          <p:attrName>ppt_y</p:attrName>
                                        </p:attrNameLst>
                                      </p:cBhvr>
                                      <p:rCtr x="-1263" y="0"/>
                                    </p:animMotion>
                                  </p:childTnLst>
                                </p:cTn>
                              </p:par>
                              <p:par>
                                <p:cTn id="388" presetID="10" presetClass="entr" presetSubtype="0" fill="hold" grpId="0" nodeType="withEffect">
                                  <p:stCondLst>
                                    <p:cond delay="0"/>
                                  </p:stCondLst>
                                  <p:childTnLst>
                                    <p:set>
                                      <p:cBhvr>
                                        <p:cTn id="389" dur="1" fill="hold">
                                          <p:stCondLst>
                                            <p:cond delay="0"/>
                                          </p:stCondLst>
                                        </p:cTn>
                                        <p:tgtEl>
                                          <p:spTgt spid="2389"/>
                                        </p:tgtEl>
                                        <p:attrNameLst>
                                          <p:attrName>style.visibility</p:attrName>
                                        </p:attrNameLst>
                                      </p:cBhvr>
                                      <p:to>
                                        <p:strVal val="visible"/>
                                      </p:to>
                                    </p:set>
                                    <p:animEffect transition="in" filter="fade">
                                      <p:cBhvr>
                                        <p:cTn id="390" dur="500"/>
                                        <p:tgtEl>
                                          <p:spTgt spid="2389"/>
                                        </p:tgtEl>
                                      </p:cBhvr>
                                    </p:animEffect>
                                  </p:childTnLst>
                                </p:cTn>
                              </p:par>
                              <p:par>
                                <p:cTn id="391" presetID="10" presetClass="entr" presetSubtype="0" fill="hold" grpId="1" nodeType="withEffect">
                                  <p:stCondLst>
                                    <p:cond delay="0"/>
                                  </p:stCondLst>
                                  <p:childTnLst>
                                    <p:set>
                                      <p:cBhvr>
                                        <p:cTn id="392" dur="1" fill="hold">
                                          <p:stCondLst>
                                            <p:cond delay="0"/>
                                          </p:stCondLst>
                                        </p:cTn>
                                        <p:tgtEl>
                                          <p:spTgt spid="2390"/>
                                        </p:tgtEl>
                                        <p:attrNameLst>
                                          <p:attrName>style.visibility</p:attrName>
                                        </p:attrNameLst>
                                      </p:cBhvr>
                                      <p:to>
                                        <p:strVal val="visible"/>
                                      </p:to>
                                    </p:set>
                                    <p:animEffect transition="in" filter="fade">
                                      <p:cBhvr>
                                        <p:cTn id="393" dur="500"/>
                                        <p:tgtEl>
                                          <p:spTgt spid="2390"/>
                                        </p:tgtEl>
                                      </p:cBhvr>
                                    </p:animEffect>
                                  </p:childTnLst>
                                </p:cTn>
                              </p:par>
                              <p:par>
                                <p:cTn id="394" presetID="42" presetClass="path" presetSubtype="0" repeatCount="2000" accel="50000" decel="50000" autoRev="1" fill="hold" grpId="0" nodeType="withEffect">
                                  <p:stCondLst>
                                    <p:cond delay="0"/>
                                  </p:stCondLst>
                                  <p:childTnLst>
                                    <p:animMotion origin="layout" path="M -4.16667E-6 -2.22222E-6 L -0.02526 -2.22222E-6 " pathEditMode="relative" rAng="0" ptsTypes="AA">
                                      <p:cBhvr>
                                        <p:cTn id="395" dur="750" fill="hold"/>
                                        <p:tgtEl>
                                          <p:spTgt spid="2390"/>
                                        </p:tgtEl>
                                        <p:attrNameLst>
                                          <p:attrName>ppt_x</p:attrName>
                                          <p:attrName>ppt_y</p:attrName>
                                        </p:attrNameLst>
                                      </p:cBhvr>
                                      <p:rCtr x="-1263" y="0"/>
                                    </p:animMotion>
                                  </p:childTnLst>
                                </p:cTn>
                              </p:par>
                              <p:par>
                                <p:cTn id="396" presetID="10" presetClass="entr" presetSubtype="0" fill="hold" grpId="0" nodeType="withEffect">
                                  <p:stCondLst>
                                    <p:cond delay="0"/>
                                  </p:stCondLst>
                                  <p:childTnLst>
                                    <p:set>
                                      <p:cBhvr>
                                        <p:cTn id="397" dur="1" fill="hold">
                                          <p:stCondLst>
                                            <p:cond delay="0"/>
                                          </p:stCondLst>
                                        </p:cTn>
                                        <p:tgtEl>
                                          <p:spTgt spid="2391"/>
                                        </p:tgtEl>
                                        <p:attrNameLst>
                                          <p:attrName>style.visibility</p:attrName>
                                        </p:attrNameLst>
                                      </p:cBhvr>
                                      <p:to>
                                        <p:strVal val="visible"/>
                                      </p:to>
                                    </p:set>
                                    <p:animEffect transition="in" filter="fade">
                                      <p:cBhvr>
                                        <p:cTn id="398" dur="500"/>
                                        <p:tgtEl>
                                          <p:spTgt spid="2391"/>
                                        </p:tgtEl>
                                      </p:cBhvr>
                                    </p:animEffect>
                                  </p:childTnLst>
                                </p:cTn>
                              </p:par>
                              <p:par>
                                <p:cTn id="399" presetID="10" presetClass="entr" presetSubtype="0" fill="hold" grpId="1" nodeType="withEffect">
                                  <p:stCondLst>
                                    <p:cond delay="0"/>
                                  </p:stCondLst>
                                  <p:childTnLst>
                                    <p:set>
                                      <p:cBhvr>
                                        <p:cTn id="400" dur="1" fill="hold">
                                          <p:stCondLst>
                                            <p:cond delay="0"/>
                                          </p:stCondLst>
                                        </p:cTn>
                                        <p:tgtEl>
                                          <p:spTgt spid="2392"/>
                                        </p:tgtEl>
                                        <p:attrNameLst>
                                          <p:attrName>style.visibility</p:attrName>
                                        </p:attrNameLst>
                                      </p:cBhvr>
                                      <p:to>
                                        <p:strVal val="visible"/>
                                      </p:to>
                                    </p:set>
                                    <p:animEffect transition="in" filter="fade">
                                      <p:cBhvr>
                                        <p:cTn id="401" dur="500"/>
                                        <p:tgtEl>
                                          <p:spTgt spid="2392"/>
                                        </p:tgtEl>
                                      </p:cBhvr>
                                    </p:animEffect>
                                  </p:childTnLst>
                                </p:cTn>
                              </p:par>
                              <p:par>
                                <p:cTn id="402" presetID="42" presetClass="path" presetSubtype="0" repeatCount="2000" accel="50000" decel="50000" autoRev="1" fill="hold" grpId="0" nodeType="withEffect">
                                  <p:stCondLst>
                                    <p:cond delay="0"/>
                                  </p:stCondLst>
                                  <p:childTnLst>
                                    <p:animMotion origin="layout" path="M -4.16667E-6 -4.07407E-6 L -0.02526 -4.07407E-6 " pathEditMode="relative" rAng="0" ptsTypes="AA">
                                      <p:cBhvr>
                                        <p:cTn id="403" dur="750" fill="hold"/>
                                        <p:tgtEl>
                                          <p:spTgt spid="2392"/>
                                        </p:tgtEl>
                                        <p:attrNameLst>
                                          <p:attrName>ppt_x</p:attrName>
                                          <p:attrName>ppt_y</p:attrName>
                                        </p:attrNameLst>
                                      </p:cBhvr>
                                      <p:rCtr x="-1263" y="0"/>
                                    </p:animMotion>
                                  </p:childTnLst>
                                </p:cTn>
                              </p:par>
                              <p:par>
                                <p:cTn id="404" presetID="10" presetClass="entr" presetSubtype="0" fill="hold" grpId="0" nodeType="withEffect">
                                  <p:stCondLst>
                                    <p:cond delay="0"/>
                                  </p:stCondLst>
                                  <p:childTnLst>
                                    <p:set>
                                      <p:cBhvr>
                                        <p:cTn id="405" dur="1" fill="hold">
                                          <p:stCondLst>
                                            <p:cond delay="0"/>
                                          </p:stCondLst>
                                        </p:cTn>
                                        <p:tgtEl>
                                          <p:spTgt spid="2393"/>
                                        </p:tgtEl>
                                        <p:attrNameLst>
                                          <p:attrName>style.visibility</p:attrName>
                                        </p:attrNameLst>
                                      </p:cBhvr>
                                      <p:to>
                                        <p:strVal val="visible"/>
                                      </p:to>
                                    </p:set>
                                    <p:animEffect transition="in" filter="fade">
                                      <p:cBhvr>
                                        <p:cTn id="406" dur="500"/>
                                        <p:tgtEl>
                                          <p:spTgt spid="2393"/>
                                        </p:tgtEl>
                                      </p:cBhvr>
                                    </p:animEffect>
                                  </p:childTnLst>
                                </p:cTn>
                              </p:par>
                              <p:par>
                                <p:cTn id="407" presetID="10" presetClass="entr" presetSubtype="0" fill="hold" grpId="1" nodeType="withEffect">
                                  <p:stCondLst>
                                    <p:cond delay="0"/>
                                  </p:stCondLst>
                                  <p:childTnLst>
                                    <p:set>
                                      <p:cBhvr>
                                        <p:cTn id="408" dur="1" fill="hold">
                                          <p:stCondLst>
                                            <p:cond delay="0"/>
                                          </p:stCondLst>
                                        </p:cTn>
                                        <p:tgtEl>
                                          <p:spTgt spid="2394"/>
                                        </p:tgtEl>
                                        <p:attrNameLst>
                                          <p:attrName>style.visibility</p:attrName>
                                        </p:attrNameLst>
                                      </p:cBhvr>
                                      <p:to>
                                        <p:strVal val="visible"/>
                                      </p:to>
                                    </p:set>
                                    <p:animEffect transition="in" filter="fade">
                                      <p:cBhvr>
                                        <p:cTn id="409" dur="500"/>
                                        <p:tgtEl>
                                          <p:spTgt spid="2394"/>
                                        </p:tgtEl>
                                      </p:cBhvr>
                                    </p:animEffect>
                                  </p:childTnLst>
                                </p:cTn>
                              </p:par>
                              <p:par>
                                <p:cTn id="410" presetID="42" presetClass="path" presetSubtype="0" repeatCount="2000" accel="50000" decel="50000" autoRev="1" fill="hold" grpId="0" nodeType="withEffect">
                                  <p:stCondLst>
                                    <p:cond delay="0"/>
                                  </p:stCondLst>
                                  <p:childTnLst>
                                    <p:animMotion origin="layout" path="M -4.16667E-6 4.07407E-6 L -0.02526 4.07407E-6 " pathEditMode="relative" rAng="0" ptsTypes="AA">
                                      <p:cBhvr>
                                        <p:cTn id="411" dur="750" fill="hold"/>
                                        <p:tgtEl>
                                          <p:spTgt spid="2394"/>
                                        </p:tgtEl>
                                        <p:attrNameLst>
                                          <p:attrName>ppt_x</p:attrName>
                                          <p:attrName>ppt_y</p:attrName>
                                        </p:attrNameLst>
                                      </p:cBhvr>
                                      <p:rCtr x="-1263" y="0"/>
                                    </p:animMotion>
                                  </p:childTnLst>
                                </p:cTn>
                              </p:par>
                            </p:childTnLst>
                          </p:cTn>
                        </p:par>
                        <p:par>
                          <p:cTn id="412" fill="hold">
                            <p:stCondLst>
                              <p:cond delay="8200"/>
                            </p:stCondLst>
                            <p:childTnLst>
                              <p:par>
                                <p:cTn id="413" presetID="10" presetClass="exit" presetSubtype="0" fill="hold" grpId="2" nodeType="afterEffect">
                                  <p:stCondLst>
                                    <p:cond delay="0"/>
                                  </p:stCondLst>
                                  <p:childTnLst>
                                    <p:animEffect transition="out" filter="fade">
                                      <p:cBhvr>
                                        <p:cTn id="414" dur="500"/>
                                        <p:tgtEl>
                                          <p:spTgt spid="11"/>
                                        </p:tgtEl>
                                      </p:cBhvr>
                                    </p:animEffect>
                                    <p:set>
                                      <p:cBhvr>
                                        <p:cTn id="415" dur="1" fill="hold">
                                          <p:stCondLst>
                                            <p:cond delay="499"/>
                                          </p:stCondLst>
                                        </p:cTn>
                                        <p:tgtEl>
                                          <p:spTgt spid="11"/>
                                        </p:tgtEl>
                                        <p:attrNameLst>
                                          <p:attrName>style.visibility</p:attrName>
                                        </p:attrNameLst>
                                      </p:cBhvr>
                                      <p:to>
                                        <p:strVal val="hidden"/>
                                      </p:to>
                                    </p:set>
                                  </p:childTnLst>
                                </p:cTn>
                              </p:par>
                              <p:par>
                                <p:cTn id="416" presetID="10" presetClass="exit" presetSubtype="0" fill="hold" grpId="2" nodeType="withEffect">
                                  <p:stCondLst>
                                    <p:cond delay="0"/>
                                  </p:stCondLst>
                                  <p:childTnLst>
                                    <p:animEffect transition="out" filter="fade">
                                      <p:cBhvr>
                                        <p:cTn id="417" dur="500"/>
                                        <p:tgtEl>
                                          <p:spTgt spid="1721"/>
                                        </p:tgtEl>
                                      </p:cBhvr>
                                    </p:animEffect>
                                    <p:set>
                                      <p:cBhvr>
                                        <p:cTn id="418" dur="1" fill="hold">
                                          <p:stCondLst>
                                            <p:cond delay="499"/>
                                          </p:stCondLst>
                                        </p:cTn>
                                        <p:tgtEl>
                                          <p:spTgt spid="1721"/>
                                        </p:tgtEl>
                                        <p:attrNameLst>
                                          <p:attrName>style.visibility</p:attrName>
                                        </p:attrNameLst>
                                      </p:cBhvr>
                                      <p:to>
                                        <p:strVal val="hidden"/>
                                      </p:to>
                                    </p:set>
                                  </p:childTnLst>
                                </p:cTn>
                              </p:par>
                              <p:par>
                                <p:cTn id="419" presetID="10" presetClass="exit" presetSubtype="0" fill="hold" grpId="2" nodeType="withEffect">
                                  <p:stCondLst>
                                    <p:cond delay="0"/>
                                  </p:stCondLst>
                                  <p:childTnLst>
                                    <p:animEffect transition="out" filter="fade">
                                      <p:cBhvr>
                                        <p:cTn id="420" dur="500"/>
                                        <p:tgtEl>
                                          <p:spTgt spid="1723"/>
                                        </p:tgtEl>
                                      </p:cBhvr>
                                    </p:animEffect>
                                    <p:set>
                                      <p:cBhvr>
                                        <p:cTn id="421" dur="1" fill="hold">
                                          <p:stCondLst>
                                            <p:cond delay="499"/>
                                          </p:stCondLst>
                                        </p:cTn>
                                        <p:tgtEl>
                                          <p:spTgt spid="1723"/>
                                        </p:tgtEl>
                                        <p:attrNameLst>
                                          <p:attrName>style.visibility</p:attrName>
                                        </p:attrNameLst>
                                      </p:cBhvr>
                                      <p:to>
                                        <p:strVal val="hidden"/>
                                      </p:to>
                                    </p:set>
                                  </p:childTnLst>
                                </p:cTn>
                              </p:par>
                              <p:par>
                                <p:cTn id="422" presetID="10" presetClass="exit" presetSubtype="0" fill="hold" grpId="2" nodeType="withEffect">
                                  <p:stCondLst>
                                    <p:cond delay="0"/>
                                  </p:stCondLst>
                                  <p:childTnLst>
                                    <p:animEffect transition="out" filter="fade">
                                      <p:cBhvr>
                                        <p:cTn id="423" dur="500"/>
                                        <p:tgtEl>
                                          <p:spTgt spid="1725"/>
                                        </p:tgtEl>
                                      </p:cBhvr>
                                    </p:animEffect>
                                    <p:set>
                                      <p:cBhvr>
                                        <p:cTn id="424" dur="1" fill="hold">
                                          <p:stCondLst>
                                            <p:cond delay="499"/>
                                          </p:stCondLst>
                                        </p:cTn>
                                        <p:tgtEl>
                                          <p:spTgt spid="1725"/>
                                        </p:tgtEl>
                                        <p:attrNameLst>
                                          <p:attrName>style.visibility</p:attrName>
                                        </p:attrNameLst>
                                      </p:cBhvr>
                                      <p:to>
                                        <p:strVal val="hidden"/>
                                      </p:to>
                                    </p:set>
                                  </p:childTnLst>
                                </p:cTn>
                              </p:par>
                              <p:par>
                                <p:cTn id="425" presetID="10" presetClass="exit" presetSubtype="0" fill="hold" grpId="2" nodeType="withEffect">
                                  <p:stCondLst>
                                    <p:cond delay="0"/>
                                  </p:stCondLst>
                                  <p:childTnLst>
                                    <p:animEffect transition="out" filter="fade">
                                      <p:cBhvr>
                                        <p:cTn id="426" dur="500"/>
                                        <p:tgtEl>
                                          <p:spTgt spid="1727"/>
                                        </p:tgtEl>
                                      </p:cBhvr>
                                    </p:animEffect>
                                    <p:set>
                                      <p:cBhvr>
                                        <p:cTn id="427" dur="1" fill="hold">
                                          <p:stCondLst>
                                            <p:cond delay="499"/>
                                          </p:stCondLst>
                                        </p:cTn>
                                        <p:tgtEl>
                                          <p:spTgt spid="1727"/>
                                        </p:tgtEl>
                                        <p:attrNameLst>
                                          <p:attrName>style.visibility</p:attrName>
                                        </p:attrNameLst>
                                      </p:cBhvr>
                                      <p:to>
                                        <p:strVal val="hidden"/>
                                      </p:to>
                                    </p:set>
                                  </p:childTnLst>
                                </p:cTn>
                              </p:par>
                              <p:par>
                                <p:cTn id="428" presetID="10" presetClass="exit" presetSubtype="0" fill="hold" grpId="2" nodeType="withEffect">
                                  <p:stCondLst>
                                    <p:cond delay="0"/>
                                  </p:stCondLst>
                                  <p:childTnLst>
                                    <p:animEffect transition="out" filter="fade">
                                      <p:cBhvr>
                                        <p:cTn id="429" dur="500"/>
                                        <p:tgtEl>
                                          <p:spTgt spid="1729"/>
                                        </p:tgtEl>
                                      </p:cBhvr>
                                    </p:animEffect>
                                    <p:set>
                                      <p:cBhvr>
                                        <p:cTn id="430" dur="1" fill="hold">
                                          <p:stCondLst>
                                            <p:cond delay="499"/>
                                          </p:stCondLst>
                                        </p:cTn>
                                        <p:tgtEl>
                                          <p:spTgt spid="1729"/>
                                        </p:tgtEl>
                                        <p:attrNameLst>
                                          <p:attrName>style.visibility</p:attrName>
                                        </p:attrNameLst>
                                      </p:cBhvr>
                                      <p:to>
                                        <p:strVal val="hidden"/>
                                      </p:to>
                                    </p:set>
                                  </p:childTnLst>
                                </p:cTn>
                              </p:par>
                              <p:par>
                                <p:cTn id="431" presetID="10" presetClass="exit" presetSubtype="0" fill="hold" grpId="2" nodeType="withEffect">
                                  <p:stCondLst>
                                    <p:cond delay="0"/>
                                  </p:stCondLst>
                                  <p:childTnLst>
                                    <p:animEffect transition="out" filter="fade">
                                      <p:cBhvr>
                                        <p:cTn id="432" dur="500"/>
                                        <p:tgtEl>
                                          <p:spTgt spid="1731"/>
                                        </p:tgtEl>
                                      </p:cBhvr>
                                    </p:animEffect>
                                    <p:set>
                                      <p:cBhvr>
                                        <p:cTn id="433" dur="1" fill="hold">
                                          <p:stCondLst>
                                            <p:cond delay="499"/>
                                          </p:stCondLst>
                                        </p:cTn>
                                        <p:tgtEl>
                                          <p:spTgt spid="1731"/>
                                        </p:tgtEl>
                                        <p:attrNameLst>
                                          <p:attrName>style.visibility</p:attrName>
                                        </p:attrNameLst>
                                      </p:cBhvr>
                                      <p:to>
                                        <p:strVal val="hidden"/>
                                      </p:to>
                                    </p:set>
                                  </p:childTnLst>
                                </p:cTn>
                              </p:par>
                              <p:par>
                                <p:cTn id="434" presetID="10" presetClass="exit" presetSubtype="0" fill="hold" grpId="2" nodeType="withEffect">
                                  <p:stCondLst>
                                    <p:cond delay="0"/>
                                  </p:stCondLst>
                                  <p:childTnLst>
                                    <p:animEffect transition="out" filter="fade">
                                      <p:cBhvr>
                                        <p:cTn id="435" dur="500"/>
                                        <p:tgtEl>
                                          <p:spTgt spid="2291"/>
                                        </p:tgtEl>
                                      </p:cBhvr>
                                    </p:animEffect>
                                    <p:set>
                                      <p:cBhvr>
                                        <p:cTn id="436" dur="1" fill="hold">
                                          <p:stCondLst>
                                            <p:cond delay="499"/>
                                          </p:stCondLst>
                                        </p:cTn>
                                        <p:tgtEl>
                                          <p:spTgt spid="2291"/>
                                        </p:tgtEl>
                                        <p:attrNameLst>
                                          <p:attrName>style.visibility</p:attrName>
                                        </p:attrNameLst>
                                      </p:cBhvr>
                                      <p:to>
                                        <p:strVal val="hidden"/>
                                      </p:to>
                                    </p:set>
                                  </p:childTnLst>
                                </p:cTn>
                              </p:par>
                              <p:par>
                                <p:cTn id="437" presetID="10" presetClass="exit" presetSubtype="0" fill="hold" grpId="2" nodeType="withEffect">
                                  <p:stCondLst>
                                    <p:cond delay="0"/>
                                  </p:stCondLst>
                                  <p:childTnLst>
                                    <p:animEffect transition="out" filter="fade">
                                      <p:cBhvr>
                                        <p:cTn id="438" dur="500"/>
                                        <p:tgtEl>
                                          <p:spTgt spid="2293"/>
                                        </p:tgtEl>
                                      </p:cBhvr>
                                    </p:animEffect>
                                    <p:set>
                                      <p:cBhvr>
                                        <p:cTn id="439" dur="1" fill="hold">
                                          <p:stCondLst>
                                            <p:cond delay="499"/>
                                          </p:stCondLst>
                                        </p:cTn>
                                        <p:tgtEl>
                                          <p:spTgt spid="2293"/>
                                        </p:tgtEl>
                                        <p:attrNameLst>
                                          <p:attrName>style.visibility</p:attrName>
                                        </p:attrNameLst>
                                      </p:cBhvr>
                                      <p:to>
                                        <p:strVal val="hidden"/>
                                      </p:to>
                                    </p:set>
                                  </p:childTnLst>
                                </p:cTn>
                              </p:par>
                              <p:par>
                                <p:cTn id="440" presetID="10" presetClass="exit" presetSubtype="0" fill="hold" grpId="2" nodeType="withEffect">
                                  <p:stCondLst>
                                    <p:cond delay="0"/>
                                  </p:stCondLst>
                                  <p:childTnLst>
                                    <p:animEffect transition="out" filter="fade">
                                      <p:cBhvr>
                                        <p:cTn id="441" dur="500"/>
                                        <p:tgtEl>
                                          <p:spTgt spid="2295"/>
                                        </p:tgtEl>
                                      </p:cBhvr>
                                    </p:animEffect>
                                    <p:set>
                                      <p:cBhvr>
                                        <p:cTn id="442" dur="1" fill="hold">
                                          <p:stCondLst>
                                            <p:cond delay="499"/>
                                          </p:stCondLst>
                                        </p:cTn>
                                        <p:tgtEl>
                                          <p:spTgt spid="2295"/>
                                        </p:tgtEl>
                                        <p:attrNameLst>
                                          <p:attrName>style.visibility</p:attrName>
                                        </p:attrNameLst>
                                      </p:cBhvr>
                                      <p:to>
                                        <p:strVal val="hidden"/>
                                      </p:to>
                                    </p:set>
                                  </p:childTnLst>
                                </p:cTn>
                              </p:par>
                              <p:par>
                                <p:cTn id="443" presetID="10" presetClass="exit" presetSubtype="0" fill="hold" grpId="2" nodeType="withEffect">
                                  <p:stCondLst>
                                    <p:cond delay="0"/>
                                  </p:stCondLst>
                                  <p:childTnLst>
                                    <p:animEffect transition="out" filter="fade">
                                      <p:cBhvr>
                                        <p:cTn id="444" dur="500"/>
                                        <p:tgtEl>
                                          <p:spTgt spid="2297"/>
                                        </p:tgtEl>
                                      </p:cBhvr>
                                    </p:animEffect>
                                    <p:set>
                                      <p:cBhvr>
                                        <p:cTn id="445" dur="1" fill="hold">
                                          <p:stCondLst>
                                            <p:cond delay="499"/>
                                          </p:stCondLst>
                                        </p:cTn>
                                        <p:tgtEl>
                                          <p:spTgt spid="2297"/>
                                        </p:tgtEl>
                                        <p:attrNameLst>
                                          <p:attrName>style.visibility</p:attrName>
                                        </p:attrNameLst>
                                      </p:cBhvr>
                                      <p:to>
                                        <p:strVal val="hidden"/>
                                      </p:to>
                                    </p:set>
                                  </p:childTnLst>
                                </p:cTn>
                              </p:par>
                              <p:par>
                                <p:cTn id="446" presetID="10" presetClass="exit" presetSubtype="0" fill="hold" grpId="2" nodeType="withEffect">
                                  <p:stCondLst>
                                    <p:cond delay="0"/>
                                  </p:stCondLst>
                                  <p:childTnLst>
                                    <p:animEffect transition="out" filter="fade">
                                      <p:cBhvr>
                                        <p:cTn id="447" dur="500"/>
                                        <p:tgtEl>
                                          <p:spTgt spid="2338"/>
                                        </p:tgtEl>
                                      </p:cBhvr>
                                    </p:animEffect>
                                    <p:set>
                                      <p:cBhvr>
                                        <p:cTn id="448" dur="1" fill="hold">
                                          <p:stCondLst>
                                            <p:cond delay="499"/>
                                          </p:stCondLst>
                                        </p:cTn>
                                        <p:tgtEl>
                                          <p:spTgt spid="2338"/>
                                        </p:tgtEl>
                                        <p:attrNameLst>
                                          <p:attrName>style.visibility</p:attrName>
                                        </p:attrNameLst>
                                      </p:cBhvr>
                                      <p:to>
                                        <p:strVal val="hidden"/>
                                      </p:to>
                                    </p:set>
                                  </p:childTnLst>
                                </p:cTn>
                              </p:par>
                              <p:par>
                                <p:cTn id="449" presetID="10" presetClass="exit" presetSubtype="0" fill="hold" grpId="2" nodeType="withEffect">
                                  <p:stCondLst>
                                    <p:cond delay="0"/>
                                  </p:stCondLst>
                                  <p:childTnLst>
                                    <p:animEffect transition="out" filter="fade">
                                      <p:cBhvr>
                                        <p:cTn id="450" dur="500"/>
                                        <p:tgtEl>
                                          <p:spTgt spid="2340"/>
                                        </p:tgtEl>
                                      </p:cBhvr>
                                    </p:animEffect>
                                    <p:set>
                                      <p:cBhvr>
                                        <p:cTn id="451" dur="1" fill="hold">
                                          <p:stCondLst>
                                            <p:cond delay="499"/>
                                          </p:stCondLst>
                                        </p:cTn>
                                        <p:tgtEl>
                                          <p:spTgt spid="2340"/>
                                        </p:tgtEl>
                                        <p:attrNameLst>
                                          <p:attrName>style.visibility</p:attrName>
                                        </p:attrNameLst>
                                      </p:cBhvr>
                                      <p:to>
                                        <p:strVal val="hidden"/>
                                      </p:to>
                                    </p:set>
                                  </p:childTnLst>
                                </p:cTn>
                              </p:par>
                              <p:par>
                                <p:cTn id="452" presetID="10" presetClass="exit" presetSubtype="0" fill="hold" grpId="2" nodeType="withEffect">
                                  <p:stCondLst>
                                    <p:cond delay="0"/>
                                  </p:stCondLst>
                                  <p:childTnLst>
                                    <p:animEffect transition="out" filter="fade">
                                      <p:cBhvr>
                                        <p:cTn id="453" dur="500"/>
                                        <p:tgtEl>
                                          <p:spTgt spid="2342"/>
                                        </p:tgtEl>
                                      </p:cBhvr>
                                    </p:animEffect>
                                    <p:set>
                                      <p:cBhvr>
                                        <p:cTn id="454" dur="1" fill="hold">
                                          <p:stCondLst>
                                            <p:cond delay="499"/>
                                          </p:stCondLst>
                                        </p:cTn>
                                        <p:tgtEl>
                                          <p:spTgt spid="2342"/>
                                        </p:tgtEl>
                                        <p:attrNameLst>
                                          <p:attrName>style.visibility</p:attrName>
                                        </p:attrNameLst>
                                      </p:cBhvr>
                                      <p:to>
                                        <p:strVal val="hidden"/>
                                      </p:to>
                                    </p:set>
                                  </p:childTnLst>
                                </p:cTn>
                              </p:par>
                              <p:par>
                                <p:cTn id="455" presetID="10" presetClass="exit" presetSubtype="0" fill="hold" grpId="2" nodeType="withEffect">
                                  <p:stCondLst>
                                    <p:cond delay="0"/>
                                  </p:stCondLst>
                                  <p:childTnLst>
                                    <p:animEffect transition="out" filter="fade">
                                      <p:cBhvr>
                                        <p:cTn id="456" dur="500"/>
                                        <p:tgtEl>
                                          <p:spTgt spid="2344"/>
                                        </p:tgtEl>
                                      </p:cBhvr>
                                    </p:animEffect>
                                    <p:set>
                                      <p:cBhvr>
                                        <p:cTn id="457" dur="1" fill="hold">
                                          <p:stCondLst>
                                            <p:cond delay="499"/>
                                          </p:stCondLst>
                                        </p:cTn>
                                        <p:tgtEl>
                                          <p:spTgt spid="2344"/>
                                        </p:tgtEl>
                                        <p:attrNameLst>
                                          <p:attrName>style.visibility</p:attrName>
                                        </p:attrNameLst>
                                      </p:cBhvr>
                                      <p:to>
                                        <p:strVal val="hidden"/>
                                      </p:to>
                                    </p:set>
                                  </p:childTnLst>
                                </p:cTn>
                              </p:par>
                              <p:par>
                                <p:cTn id="458" presetID="10" presetClass="exit" presetSubtype="0" fill="hold" grpId="2" nodeType="withEffect">
                                  <p:stCondLst>
                                    <p:cond delay="0"/>
                                  </p:stCondLst>
                                  <p:childTnLst>
                                    <p:animEffect transition="out" filter="fade">
                                      <p:cBhvr>
                                        <p:cTn id="459" dur="500"/>
                                        <p:tgtEl>
                                          <p:spTgt spid="2346"/>
                                        </p:tgtEl>
                                      </p:cBhvr>
                                    </p:animEffect>
                                    <p:set>
                                      <p:cBhvr>
                                        <p:cTn id="460" dur="1" fill="hold">
                                          <p:stCondLst>
                                            <p:cond delay="499"/>
                                          </p:stCondLst>
                                        </p:cTn>
                                        <p:tgtEl>
                                          <p:spTgt spid="2346"/>
                                        </p:tgtEl>
                                        <p:attrNameLst>
                                          <p:attrName>style.visibility</p:attrName>
                                        </p:attrNameLst>
                                      </p:cBhvr>
                                      <p:to>
                                        <p:strVal val="hidden"/>
                                      </p:to>
                                    </p:set>
                                  </p:childTnLst>
                                </p:cTn>
                              </p:par>
                              <p:par>
                                <p:cTn id="461" presetID="10" presetClass="exit" presetSubtype="0" fill="hold" grpId="2" nodeType="withEffect">
                                  <p:stCondLst>
                                    <p:cond delay="0"/>
                                  </p:stCondLst>
                                  <p:childTnLst>
                                    <p:animEffect transition="out" filter="fade">
                                      <p:cBhvr>
                                        <p:cTn id="462" dur="500"/>
                                        <p:tgtEl>
                                          <p:spTgt spid="2348"/>
                                        </p:tgtEl>
                                      </p:cBhvr>
                                    </p:animEffect>
                                    <p:set>
                                      <p:cBhvr>
                                        <p:cTn id="463" dur="1" fill="hold">
                                          <p:stCondLst>
                                            <p:cond delay="499"/>
                                          </p:stCondLst>
                                        </p:cTn>
                                        <p:tgtEl>
                                          <p:spTgt spid="2348"/>
                                        </p:tgtEl>
                                        <p:attrNameLst>
                                          <p:attrName>style.visibility</p:attrName>
                                        </p:attrNameLst>
                                      </p:cBhvr>
                                      <p:to>
                                        <p:strVal val="hidden"/>
                                      </p:to>
                                    </p:set>
                                  </p:childTnLst>
                                </p:cTn>
                              </p:par>
                              <p:par>
                                <p:cTn id="464" presetID="10" presetClass="exit" presetSubtype="0" fill="hold" grpId="2" nodeType="withEffect">
                                  <p:stCondLst>
                                    <p:cond delay="0"/>
                                  </p:stCondLst>
                                  <p:childTnLst>
                                    <p:animEffect transition="out" filter="fade">
                                      <p:cBhvr>
                                        <p:cTn id="465" dur="500"/>
                                        <p:tgtEl>
                                          <p:spTgt spid="2350"/>
                                        </p:tgtEl>
                                      </p:cBhvr>
                                    </p:animEffect>
                                    <p:set>
                                      <p:cBhvr>
                                        <p:cTn id="466" dur="1" fill="hold">
                                          <p:stCondLst>
                                            <p:cond delay="499"/>
                                          </p:stCondLst>
                                        </p:cTn>
                                        <p:tgtEl>
                                          <p:spTgt spid="2350"/>
                                        </p:tgtEl>
                                        <p:attrNameLst>
                                          <p:attrName>style.visibility</p:attrName>
                                        </p:attrNameLst>
                                      </p:cBhvr>
                                      <p:to>
                                        <p:strVal val="hidden"/>
                                      </p:to>
                                    </p:set>
                                  </p:childTnLst>
                                </p:cTn>
                              </p:par>
                              <p:par>
                                <p:cTn id="467" presetID="10" presetClass="exit" presetSubtype="0" fill="hold" grpId="2" nodeType="withEffect">
                                  <p:stCondLst>
                                    <p:cond delay="0"/>
                                  </p:stCondLst>
                                  <p:childTnLst>
                                    <p:animEffect transition="out" filter="fade">
                                      <p:cBhvr>
                                        <p:cTn id="468" dur="500"/>
                                        <p:tgtEl>
                                          <p:spTgt spid="2352"/>
                                        </p:tgtEl>
                                      </p:cBhvr>
                                    </p:animEffect>
                                    <p:set>
                                      <p:cBhvr>
                                        <p:cTn id="469" dur="1" fill="hold">
                                          <p:stCondLst>
                                            <p:cond delay="499"/>
                                          </p:stCondLst>
                                        </p:cTn>
                                        <p:tgtEl>
                                          <p:spTgt spid="2352"/>
                                        </p:tgtEl>
                                        <p:attrNameLst>
                                          <p:attrName>style.visibility</p:attrName>
                                        </p:attrNameLst>
                                      </p:cBhvr>
                                      <p:to>
                                        <p:strVal val="hidden"/>
                                      </p:to>
                                    </p:set>
                                  </p:childTnLst>
                                </p:cTn>
                              </p:par>
                              <p:par>
                                <p:cTn id="470" presetID="10" presetClass="exit" presetSubtype="0" fill="hold" grpId="2" nodeType="withEffect">
                                  <p:stCondLst>
                                    <p:cond delay="0"/>
                                  </p:stCondLst>
                                  <p:childTnLst>
                                    <p:animEffect transition="out" filter="fade">
                                      <p:cBhvr>
                                        <p:cTn id="471" dur="500"/>
                                        <p:tgtEl>
                                          <p:spTgt spid="2354"/>
                                        </p:tgtEl>
                                      </p:cBhvr>
                                    </p:animEffect>
                                    <p:set>
                                      <p:cBhvr>
                                        <p:cTn id="472" dur="1" fill="hold">
                                          <p:stCondLst>
                                            <p:cond delay="499"/>
                                          </p:stCondLst>
                                        </p:cTn>
                                        <p:tgtEl>
                                          <p:spTgt spid="2354"/>
                                        </p:tgtEl>
                                        <p:attrNameLst>
                                          <p:attrName>style.visibility</p:attrName>
                                        </p:attrNameLst>
                                      </p:cBhvr>
                                      <p:to>
                                        <p:strVal val="hidden"/>
                                      </p:to>
                                    </p:set>
                                  </p:childTnLst>
                                </p:cTn>
                              </p:par>
                              <p:par>
                                <p:cTn id="473" presetID="10" presetClass="exit" presetSubtype="0" fill="hold" grpId="2" nodeType="withEffect">
                                  <p:stCondLst>
                                    <p:cond delay="0"/>
                                  </p:stCondLst>
                                  <p:childTnLst>
                                    <p:animEffect transition="out" filter="fade">
                                      <p:cBhvr>
                                        <p:cTn id="474" dur="500"/>
                                        <p:tgtEl>
                                          <p:spTgt spid="2356"/>
                                        </p:tgtEl>
                                      </p:cBhvr>
                                    </p:animEffect>
                                    <p:set>
                                      <p:cBhvr>
                                        <p:cTn id="475" dur="1" fill="hold">
                                          <p:stCondLst>
                                            <p:cond delay="499"/>
                                          </p:stCondLst>
                                        </p:cTn>
                                        <p:tgtEl>
                                          <p:spTgt spid="2356"/>
                                        </p:tgtEl>
                                        <p:attrNameLst>
                                          <p:attrName>style.visibility</p:attrName>
                                        </p:attrNameLst>
                                      </p:cBhvr>
                                      <p:to>
                                        <p:strVal val="hidden"/>
                                      </p:to>
                                    </p:set>
                                  </p:childTnLst>
                                </p:cTn>
                              </p:par>
                              <p:par>
                                <p:cTn id="476" presetID="10" presetClass="exit" presetSubtype="0" fill="hold" grpId="2" nodeType="withEffect">
                                  <p:stCondLst>
                                    <p:cond delay="0"/>
                                  </p:stCondLst>
                                  <p:childTnLst>
                                    <p:animEffect transition="out" filter="fade">
                                      <p:cBhvr>
                                        <p:cTn id="477" dur="500"/>
                                        <p:tgtEl>
                                          <p:spTgt spid="2358"/>
                                        </p:tgtEl>
                                      </p:cBhvr>
                                    </p:animEffect>
                                    <p:set>
                                      <p:cBhvr>
                                        <p:cTn id="478" dur="1" fill="hold">
                                          <p:stCondLst>
                                            <p:cond delay="499"/>
                                          </p:stCondLst>
                                        </p:cTn>
                                        <p:tgtEl>
                                          <p:spTgt spid="2358"/>
                                        </p:tgtEl>
                                        <p:attrNameLst>
                                          <p:attrName>style.visibility</p:attrName>
                                        </p:attrNameLst>
                                      </p:cBhvr>
                                      <p:to>
                                        <p:strVal val="hidden"/>
                                      </p:to>
                                    </p:set>
                                  </p:childTnLst>
                                </p:cTn>
                              </p:par>
                              <p:par>
                                <p:cTn id="479" presetID="10" presetClass="exit" presetSubtype="0" fill="hold" grpId="2" nodeType="withEffect">
                                  <p:stCondLst>
                                    <p:cond delay="0"/>
                                  </p:stCondLst>
                                  <p:childTnLst>
                                    <p:animEffect transition="out" filter="fade">
                                      <p:cBhvr>
                                        <p:cTn id="480" dur="500"/>
                                        <p:tgtEl>
                                          <p:spTgt spid="2360"/>
                                        </p:tgtEl>
                                      </p:cBhvr>
                                    </p:animEffect>
                                    <p:set>
                                      <p:cBhvr>
                                        <p:cTn id="481" dur="1" fill="hold">
                                          <p:stCondLst>
                                            <p:cond delay="499"/>
                                          </p:stCondLst>
                                        </p:cTn>
                                        <p:tgtEl>
                                          <p:spTgt spid="2360"/>
                                        </p:tgtEl>
                                        <p:attrNameLst>
                                          <p:attrName>style.visibility</p:attrName>
                                        </p:attrNameLst>
                                      </p:cBhvr>
                                      <p:to>
                                        <p:strVal val="hidden"/>
                                      </p:to>
                                    </p:set>
                                  </p:childTnLst>
                                </p:cTn>
                              </p:par>
                              <p:par>
                                <p:cTn id="482" presetID="10" presetClass="exit" presetSubtype="0" fill="hold" grpId="2" nodeType="withEffect">
                                  <p:stCondLst>
                                    <p:cond delay="0"/>
                                  </p:stCondLst>
                                  <p:childTnLst>
                                    <p:animEffect transition="out" filter="fade">
                                      <p:cBhvr>
                                        <p:cTn id="483" dur="500"/>
                                        <p:tgtEl>
                                          <p:spTgt spid="2362"/>
                                        </p:tgtEl>
                                      </p:cBhvr>
                                    </p:animEffect>
                                    <p:set>
                                      <p:cBhvr>
                                        <p:cTn id="484" dur="1" fill="hold">
                                          <p:stCondLst>
                                            <p:cond delay="499"/>
                                          </p:stCondLst>
                                        </p:cTn>
                                        <p:tgtEl>
                                          <p:spTgt spid="2362"/>
                                        </p:tgtEl>
                                        <p:attrNameLst>
                                          <p:attrName>style.visibility</p:attrName>
                                        </p:attrNameLst>
                                      </p:cBhvr>
                                      <p:to>
                                        <p:strVal val="hidden"/>
                                      </p:to>
                                    </p:set>
                                  </p:childTnLst>
                                </p:cTn>
                              </p:par>
                              <p:par>
                                <p:cTn id="485" presetID="10" presetClass="exit" presetSubtype="0" fill="hold" grpId="2" nodeType="withEffect">
                                  <p:stCondLst>
                                    <p:cond delay="0"/>
                                  </p:stCondLst>
                                  <p:childTnLst>
                                    <p:animEffect transition="out" filter="fade">
                                      <p:cBhvr>
                                        <p:cTn id="486" dur="500"/>
                                        <p:tgtEl>
                                          <p:spTgt spid="2364"/>
                                        </p:tgtEl>
                                      </p:cBhvr>
                                    </p:animEffect>
                                    <p:set>
                                      <p:cBhvr>
                                        <p:cTn id="487" dur="1" fill="hold">
                                          <p:stCondLst>
                                            <p:cond delay="499"/>
                                          </p:stCondLst>
                                        </p:cTn>
                                        <p:tgtEl>
                                          <p:spTgt spid="2364"/>
                                        </p:tgtEl>
                                        <p:attrNameLst>
                                          <p:attrName>style.visibility</p:attrName>
                                        </p:attrNameLst>
                                      </p:cBhvr>
                                      <p:to>
                                        <p:strVal val="hidden"/>
                                      </p:to>
                                    </p:set>
                                  </p:childTnLst>
                                </p:cTn>
                              </p:par>
                              <p:par>
                                <p:cTn id="488" presetID="10" presetClass="exit" presetSubtype="0" fill="hold" grpId="2" nodeType="withEffect">
                                  <p:stCondLst>
                                    <p:cond delay="0"/>
                                  </p:stCondLst>
                                  <p:childTnLst>
                                    <p:animEffect transition="out" filter="fade">
                                      <p:cBhvr>
                                        <p:cTn id="489" dur="500"/>
                                        <p:tgtEl>
                                          <p:spTgt spid="2366"/>
                                        </p:tgtEl>
                                      </p:cBhvr>
                                    </p:animEffect>
                                    <p:set>
                                      <p:cBhvr>
                                        <p:cTn id="490" dur="1" fill="hold">
                                          <p:stCondLst>
                                            <p:cond delay="499"/>
                                          </p:stCondLst>
                                        </p:cTn>
                                        <p:tgtEl>
                                          <p:spTgt spid="2366"/>
                                        </p:tgtEl>
                                        <p:attrNameLst>
                                          <p:attrName>style.visibility</p:attrName>
                                        </p:attrNameLst>
                                      </p:cBhvr>
                                      <p:to>
                                        <p:strVal val="hidden"/>
                                      </p:to>
                                    </p:set>
                                  </p:childTnLst>
                                </p:cTn>
                              </p:par>
                              <p:par>
                                <p:cTn id="491" presetID="10" presetClass="exit" presetSubtype="0" fill="hold" grpId="2" nodeType="withEffect">
                                  <p:stCondLst>
                                    <p:cond delay="0"/>
                                  </p:stCondLst>
                                  <p:childTnLst>
                                    <p:animEffect transition="out" filter="fade">
                                      <p:cBhvr>
                                        <p:cTn id="492" dur="500"/>
                                        <p:tgtEl>
                                          <p:spTgt spid="2368"/>
                                        </p:tgtEl>
                                      </p:cBhvr>
                                    </p:animEffect>
                                    <p:set>
                                      <p:cBhvr>
                                        <p:cTn id="493" dur="1" fill="hold">
                                          <p:stCondLst>
                                            <p:cond delay="499"/>
                                          </p:stCondLst>
                                        </p:cTn>
                                        <p:tgtEl>
                                          <p:spTgt spid="2368"/>
                                        </p:tgtEl>
                                        <p:attrNameLst>
                                          <p:attrName>style.visibility</p:attrName>
                                        </p:attrNameLst>
                                      </p:cBhvr>
                                      <p:to>
                                        <p:strVal val="hidden"/>
                                      </p:to>
                                    </p:set>
                                  </p:childTnLst>
                                </p:cTn>
                              </p:par>
                              <p:par>
                                <p:cTn id="494" presetID="10" presetClass="exit" presetSubtype="0" fill="hold" grpId="2" nodeType="withEffect">
                                  <p:stCondLst>
                                    <p:cond delay="0"/>
                                  </p:stCondLst>
                                  <p:childTnLst>
                                    <p:animEffect transition="out" filter="fade">
                                      <p:cBhvr>
                                        <p:cTn id="495" dur="500"/>
                                        <p:tgtEl>
                                          <p:spTgt spid="2370"/>
                                        </p:tgtEl>
                                      </p:cBhvr>
                                    </p:animEffect>
                                    <p:set>
                                      <p:cBhvr>
                                        <p:cTn id="496" dur="1" fill="hold">
                                          <p:stCondLst>
                                            <p:cond delay="499"/>
                                          </p:stCondLst>
                                        </p:cTn>
                                        <p:tgtEl>
                                          <p:spTgt spid="2370"/>
                                        </p:tgtEl>
                                        <p:attrNameLst>
                                          <p:attrName>style.visibility</p:attrName>
                                        </p:attrNameLst>
                                      </p:cBhvr>
                                      <p:to>
                                        <p:strVal val="hidden"/>
                                      </p:to>
                                    </p:set>
                                  </p:childTnLst>
                                </p:cTn>
                              </p:par>
                              <p:par>
                                <p:cTn id="497" presetID="10" presetClass="exit" presetSubtype="0" fill="hold" grpId="2" nodeType="withEffect">
                                  <p:stCondLst>
                                    <p:cond delay="0"/>
                                  </p:stCondLst>
                                  <p:childTnLst>
                                    <p:animEffect transition="out" filter="fade">
                                      <p:cBhvr>
                                        <p:cTn id="498" dur="500"/>
                                        <p:tgtEl>
                                          <p:spTgt spid="2372"/>
                                        </p:tgtEl>
                                      </p:cBhvr>
                                    </p:animEffect>
                                    <p:set>
                                      <p:cBhvr>
                                        <p:cTn id="499" dur="1" fill="hold">
                                          <p:stCondLst>
                                            <p:cond delay="499"/>
                                          </p:stCondLst>
                                        </p:cTn>
                                        <p:tgtEl>
                                          <p:spTgt spid="2372"/>
                                        </p:tgtEl>
                                        <p:attrNameLst>
                                          <p:attrName>style.visibility</p:attrName>
                                        </p:attrNameLst>
                                      </p:cBhvr>
                                      <p:to>
                                        <p:strVal val="hidden"/>
                                      </p:to>
                                    </p:set>
                                  </p:childTnLst>
                                </p:cTn>
                              </p:par>
                              <p:par>
                                <p:cTn id="500" presetID="10" presetClass="exit" presetSubtype="0" fill="hold" grpId="2" nodeType="withEffect">
                                  <p:stCondLst>
                                    <p:cond delay="0"/>
                                  </p:stCondLst>
                                  <p:childTnLst>
                                    <p:animEffect transition="out" filter="fade">
                                      <p:cBhvr>
                                        <p:cTn id="501" dur="500"/>
                                        <p:tgtEl>
                                          <p:spTgt spid="2374"/>
                                        </p:tgtEl>
                                      </p:cBhvr>
                                    </p:animEffect>
                                    <p:set>
                                      <p:cBhvr>
                                        <p:cTn id="502" dur="1" fill="hold">
                                          <p:stCondLst>
                                            <p:cond delay="499"/>
                                          </p:stCondLst>
                                        </p:cTn>
                                        <p:tgtEl>
                                          <p:spTgt spid="2374"/>
                                        </p:tgtEl>
                                        <p:attrNameLst>
                                          <p:attrName>style.visibility</p:attrName>
                                        </p:attrNameLst>
                                      </p:cBhvr>
                                      <p:to>
                                        <p:strVal val="hidden"/>
                                      </p:to>
                                    </p:set>
                                  </p:childTnLst>
                                </p:cTn>
                              </p:par>
                              <p:par>
                                <p:cTn id="503" presetID="10" presetClass="exit" presetSubtype="0" fill="hold" grpId="2" nodeType="withEffect">
                                  <p:stCondLst>
                                    <p:cond delay="0"/>
                                  </p:stCondLst>
                                  <p:childTnLst>
                                    <p:animEffect transition="out" filter="fade">
                                      <p:cBhvr>
                                        <p:cTn id="504" dur="500"/>
                                        <p:tgtEl>
                                          <p:spTgt spid="2376"/>
                                        </p:tgtEl>
                                      </p:cBhvr>
                                    </p:animEffect>
                                    <p:set>
                                      <p:cBhvr>
                                        <p:cTn id="505" dur="1" fill="hold">
                                          <p:stCondLst>
                                            <p:cond delay="499"/>
                                          </p:stCondLst>
                                        </p:cTn>
                                        <p:tgtEl>
                                          <p:spTgt spid="2376"/>
                                        </p:tgtEl>
                                        <p:attrNameLst>
                                          <p:attrName>style.visibility</p:attrName>
                                        </p:attrNameLst>
                                      </p:cBhvr>
                                      <p:to>
                                        <p:strVal val="hidden"/>
                                      </p:to>
                                    </p:set>
                                  </p:childTnLst>
                                </p:cTn>
                              </p:par>
                              <p:par>
                                <p:cTn id="506" presetID="10" presetClass="exit" presetSubtype="0" fill="hold" grpId="2" nodeType="withEffect">
                                  <p:stCondLst>
                                    <p:cond delay="0"/>
                                  </p:stCondLst>
                                  <p:childTnLst>
                                    <p:animEffect transition="out" filter="fade">
                                      <p:cBhvr>
                                        <p:cTn id="507" dur="500"/>
                                        <p:tgtEl>
                                          <p:spTgt spid="2378"/>
                                        </p:tgtEl>
                                      </p:cBhvr>
                                    </p:animEffect>
                                    <p:set>
                                      <p:cBhvr>
                                        <p:cTn id="508" dur="1" fill="hold">
                                          <p:stCondLst>
                                            <p:cond delay="499"/>
                                          </p:stCondLst>
                                        </p:cTn>
                                        <p:tgtEl>
                                          <p:spTgt spid="2378"/>
                                        </p:tgtEl>
                                        <p:attrNameLst>
                                          <p:attrName>style.visibility</p:attrName>
                                        </p:attrNameLst>
                                      </p:cBhvr>
                                      <p:to>
                                        <p:strVal val="hidden"/>
                                      </p:to>
                                    </p:set>
                                  </p:childTnLst>
                                </p:cTn>
                              </p:par>
                              <p:par>
                                <p:cTn id="509" presetID="10" presetClass="exit" presetSubtype="0" fill="hold" grpId="2" nodeType="withEffect">
                                  <p:stCondLst>
                                    <p:cond delay="0"/>
                                  </p:stCondLst>
                                  <p:childTnLst>
                                    <p:animEffect transition="out" filter="fade">
                                      <p:cBhvr>
                                        <p:cTn id="510" dur="500"/>
                                        <p:tgtEl>
                                          <p:spTgt spid="2380"/>
                                        </p:tgtEl>
                                      </p:cBhvr>
                                    </p:animEffect>
                                    <p:set>
                                      <p:cBhvr>
                                        <p:cTn id="511" dur="1" fill="hold">
                                          <p:stCondLst>
                                            <p:cond delay="499"/>
                                          </p:stCondLst>
                                        </p:cTn>
                                        <p:tgtEl>
                                          <p:spTgt spid="2380"/>
                                        </p:tgtEl>
                                        <p:attrNameLst>
                                          <p:attrName>style.visibility</p:attrName>
                                        </p:attrNameLst>
                                      </p:cBhvr>
                                      <p:to>
                                        <p:strVal val="hidden"/>
                                      </p:to>
                                    </p:set>
                                  </p:childTnLst>
                                </p:cTn>
                              </p:par>
                              <p:par>
                                <p:cTn id="512" presetID="10" presetClass="exit" presetSubtype="0" fill="hold" grpId="2" nodeType="withEffect">
                                  <p:stCondLst>
                                    <p:cond delay="0"/>
                                  </p:stCondLst>
                                  <p:childTnLst>
                                    <p:animEffect transition="out" filter="fade">
                                      <p:cBhvr>
                                        <p:cTn id="513" dur="500"/>
                                        <p:tgtEl>
                                          <p:spTgt spid="2382"/>
                                        </p:tgtEl>
                                      </p:cBhvr>
                                    </p:animEffect>
                                    <p:set>
                                      <p:cBhvr>
                                        <p:cTn id="514" dur="1" fill="hold">
                                          <p:stCondLst>
                                            <p:cond delay="499"/>
                                          </p:stCondLst>
                                        </p:cTn>
                                        <p:tgtEl>
                                          <p:spTgt spid="2382"/>
                                        </p:tgtEl>
                                        <p:attrNameLst>
                                          <p:attrName>style.visibility</p:attrName>
                                        </p:attrNameLst>
                                      </p:cBhvr>
                                      <p:to>
                                        <p:strVal val="hidden"/>
                                      </p:to>
                                    </p:set>
                                  </p:childTnLst>
                                </p:cTn>
                              </p:par>
                              <p:par>
                                <p:cTn id="515" presetID="10" presetClass="exit" presetSubtype="0" fill="hold" grpId="2" nodeType="withEffect">
                                  <p:stCondLst>
                                    <p:cond delay="0"/>
                                  </p:stCondLst>
                                  <p:childTnLst>
                                    <p:animEffect transition="out" filter="fade">
                                      <p:cBhvr>
                                        <p:cTn id="516" dur="500"/>
                                        <p:tgtEl>
                                          <p:spTgt spid="2384"/>
                                        </p:tgtEl>
                                      </p:cBhvr>
                                    </p:animEffect>
                                    <p:set>
                                      <p:cBhvr>
                                        <p:cTn id="517" dur="1" fill="hold">
                                          <p:stCondLst>
                                            <p:cond delay="499"/>
                                          </p:stCondLst>
                                        </p:cTn>
                                        <p:tgtEl>
                                          <p:spTgt spid="2384"/>
                                        </p:tgtEl>
                                        <p:attrNameLst>
                                          <p:attrName>style.visibility</p:attrName>
                                        </p:attrNameLst>
                                      </p:cBhvr>
                                      <p:to>
                                        <p:strVal val="hidden"/>
                                      </p:to>
                                    </p:set>
                                  </p:childTnLst>
                                </p:cTn>
                              </p:par>
                              <p:par>
                                <p:cTn id="518" presetID="10" presetClass="exit" presetSubtype="0" fill="hold" grpId="2" nodeType="withEffect">
                                  <p:stCondLst>
                                    <p:cond delay="0"/>
                                  </p:stCondLst>
                                  <p:childTnLst>
                                    <p:animEffect transition="out" filter="fade">
                                      <p:cBhvr>
                                        <p:cTn id="519" dur="500"/>
                                        <p:tgtEl>
                                          <p:spTgt spid="2386"/>
                                        </p:tgtEl>
                                      </p:cBhvr>
                                    </p:animEffect>
                                    <p:set>
                                      <p:cBhvr>
                                        <p:cTn id="520" dur="1" fill="hold">
                                          <p:stCondLst>
                                            <p:cond delay="499"/>
                                          </p:stCondLst>
                                        </p:cTn>
                                        <p:tgtEl>
                                          <p:spTgt spid="2386"/>
                                        </p:tgtEl>
                                        <p:attrNameLst>
                                          <p:attrName>style.visibility</p:attrName>
                                        </p:attrNameLst>
                                      </p:cBhvr>
                                      <p:to>
                                        <p:strVal val="hidden"/>
                                      </p:to>
                                    </p:set>
                                  </p:childTnLst>
                                </p:cTn>
                              </p:par>
                              <p:par>
                                <p:cTn id="521" presetID="10" presetClass="exit" presetSubtype="0" fill="hold" grpId="2" nodeType="withEffect">
                                  <p:stCondLst>
                                    <p:cond delay="0"/>
                                  </p:stCondLst>
                                  <p:childTnLst>
                                    <p:animEffect transition="out" filter="fade">
                                      <p:cBhvr>
                                        <p:cTn id="522" dur="500"/>
                                        <p:tgtEl>
                                          <p:spTgt spid="2388"/>
                                        </p:tgtEl>
                                      </p:cBhvr>
                                    </p:animEffect>
                                    <p:set>
                                      <p:cBhvr>
                                        <p:cTn id="523" dur="1" fill="hold">
                                          <p:stCondLst>
                                            <p:cond delay="499"/>
                                          </p:stCondLst>
                                        </p:cTn>
                                        <p:tgtEl>
                                          <p:spTgt spid="2388"/>
                                        </p:tgtEl>
                                        <p:attrNameLst>
                                          <p:attrName>style.visibility</p:attrName>
                                        </p:attrNameLst>
                                      </p:cBhvr>
                                      <p:to>
                                        <p:strVal val="hidden"/>
                                      </p:to>
                                    </p:set>
                                  </p:childTnLst>
                                </p:cTn>
                              </p:par>
                              <p:par>
                                <p:cTn id="524" presetID="10" presetClass="exit" presetSubtype="0" fill="hold" grpId="2" nodeType="withEffect">
                                  <p:stCondLst>
                                    <p:cond delay="0"/>
                                  </p:stCondLst>
                                  <p:childTnLst>
                                    <p:animEffect transition="out" filter="fade">
                                      <p:cBhvr>
                                        <p:cTn id="525" dur="500"/>
                                        <p:tgtEl>
                                          <p:spTgt spid="2390"/>
                                        </p:tgtEl>
                                      </p:cBhvr>
                                    </p:animEffect>
                                    <p:set>
                                      <p:cBhvr>
                                        <p:cTn id="526" dur="1" fill="hold">
                                          <p:stCondLst>
                                            <p:cond delay="499"/>
                                          </p:stCondLst>
                                        </p:cTn>
                                        <p:tgtEl>
                                          <p:spTgt spid="2390"/>
                                        </p:tgtEl>
                                        <p:attrNameLst>
                                          <p:attrName>style.visibility</p:attrName>
                                        </p:attrNameLst>
                                      </p:cBhvr>
                                      <p:to>
                                        <p:strVal val="hidden"/>
                                      </p:to>
                                    </p:set>
                                  </p:childTnLst>
                                </p:cTn>
                              </p:par>
                              <p:par>
                                <p:cTn id="527" presetID="10" presetClass="exit" presetSubtype="0" fill="hold" grpId="2" nodeType="withEffect">
                                  <p:stCondLst>
                                    <p:cond delay="0"/>
                                  </p:stCondLst>
                                  <p:childTnLst>
                                    <p:animEffect transition="out" filter="fade">
                                      <p:cBhvr>
                                        <p:cTn id="528" dur="500"/>
                                        <p:tgtEl>
                                          <p:spTgt spid="2392"/>
                                        </p:tgtEl>
                                      </p:cBhvr>
                                    </p:animEffect>
                                    <p:set>
                                      <p:cBhvr>
                                        <p:cTn id="529" dur="1" fill="hold">
                                          <p:stCondLst>
                                            <p:cond delay="499"/>
                                          </p:stCondLst>
                                        </p:cTn>
                                        <p:tgtEl>
                                          <p:spTgt spid="2392"/>
                                        </p:tgtEl>
                                        <p:attrNameLst>
                                          <p:attrName>style.visibility</p:attrName>
                                        </p:attrNameLst>
                                      </p:cBhvr>
                                      <p:to>
                                        <p:strVal val="hidden"/>
                                      </p:to>
                                    </p:set>
                                  </p:childTnLst>
                                </p:cTn>
                              </p:par>
                              <p:par>
                                <p:cTn id="530" presetID="10" presetClass="exit" presetSubtype="0" fill="hold" grpId="2" nodeType="withEffect">
                                  <p:stCondLst>
                                    <p:cond delay="0"/>
                                  </p:stCondLst>
                                  <p:childTnLst>
                                    <p:animEffect transition="out" filter="fade">
                                      <p:cBhvr>
                                        <p:cTn id="531" dur="500"/>
                                        <p:tgtEl>
                                          <p:spTgt spid="2394"/>
                                        </p:tgtEl>
                                      </p:cBhvr>
                                    </p:animEffect>
                                    <p:set>
                                      <p:cBhvr>
                                        <p:cTn id="532" dur="1" fill="hold">
                                          <p:stCondLst>
                                            <p:cond delay="499"/>
                                          </p:stCondLst>
                                        </p:cTn>
                                        <p:tgtEl>
                                          <p:spTgt spid="2394"/>
                                        </p:tgtEl>
                                        <p:attrNameLst>
                                          <p:attrName>style.visibility</p:attrName>
                                        </p:attrNameLst>
                                      </p:cBhvr>
                                      <p:to>
                                        <p:strVal val="hidden"/>
                                      </p:to>
                                    </p:set>
                                  </p:childTnLst>
                                </p:cTn>
                              </p:par>
                            </p:childTnLst>
                          </p:cTn>
                        </p:par>
                        <p:par>
                          <p:cTn id="533" fill="hold">
                            <p:stCondLst>
                              <p:cond delay="8700"/>
                            </p:stCondLst>
                            <p:childTnLst>
                              <p:par>
                                <p:cTn id="534" presetID="10" presetClass="entr" presetSubtype="0" fill="hold" nodeType="afterEffect">
                                  <p:stCondLst>
                                    <p:cond delay="0"/>
                                  </p:stCondLst>
                                  <p:childTnLst>
                                    <p:set>
                                      <p:cBhvr>
                                        <p:cTn id="535" dur="1" fill="hold">
                                          <p:stCondLst>
                                            <p:cond delay="0"/>
                                          </p:stCondLst>
                                        </p:cTn>
                                        <p:tgtEl>
                                          <p:spTgt spid="385"/>
                                        </p:tgtEl>
                                        <p:attrNameLst>
                                          <p:attrName>style.visibility</p:attrName>
                                        </p:attrNameLst>
                                      </p:cBhvr>
                                      <p:to>
                                        <p:strVal val="visible"/>
                                      </p:to>
                                    </p:set>
                                    <p:animEffect transition="in" filter="fade">
                                      <p:cBhvr>
                                        <p:cTn id="536" dur="250"/>
                                        <p:tgtEl>
                                          <p:spTgt spid="385"/>
                                        </p:tgtEl>
                                      </p:cBhvr>
                                    </p:animEffect>
                                  </p:childTnLst>
                                </p:cTn>
                              </p:par>
                              <p:par>
                                <p:cTn id="537" presetID="42" presetClass="path" presetSubtype="0" accel="50000" decel="50000" fill="hold" nodeType="withEffect">
                                  <p:stCondLst>
                                    <p:cond delay="0"/>
                                  </p:stCondLst>
                                  <p:childTnLst>
                                    <p:animMotion origin="layout" path="M -8.33333E-7 2.22222E-6 L 0.16511 -0.36504 " pathEditMode="relative" rAng="0" ptsTypes="AA">
                                      <p:cBhvr>
                                        <p:cTn id="538" dur="250" fill="hold"/>
                                        <p:tgtEl>
                                          <p:spTgt spid="385"/>
                                        </p:tgtEl>
                                        <p:attrNameLst>
                                          <p:attrName>ppt_x</p:attrName>
                                          <p:attrName>ppt_y</p:attrName>
                                        </p:attrNameLst>
                                      </p:cBhvr>
                                      <p:rCtr x="8255" y="-18287"/>
                                    </p:animMotion>
                                  </p:childTnLst>
                                </p:cTn>
                              </p:par>
                            </p:childTnLst>
                          </p:cTn>
                        </p:par>
                        <p:par>
                          <p:cTn id="539" fill="hold">
                            <p:stCondLst>
                              <p:cond delay="8950"/>
                            </p:stCondLst>
                            <p:childTnLst>
                              <p:par>
                                <p:cTn id="540" presetID="10" presetClass="entr" presetSubtype="0" fill="hold" nodeType="afterEffect">
                                  <p:stCondLst>
                                    <p:cond delay="0"/>
                                  </p:stCondLst>
                                  <p:childTnLst>
                                    <p:set>
                                      <p:cBhvr>
                                        <p:cTn id="541" dur="1" fill="hold">
                                          <p:stCondLst>
                                            <p:cond delay="0"/>
                                          </p:stCondLst>
                                        </p:cTn>
                                        <p:tgtEl>
                                          <p:spTgt spid="388"/>
                                        </p:tgtEl>
                                        <p:attrNameLst>
                                          <p:attrName>style.visibility</p:attrName>
                                        </p:attrNameLst>
                                      </p:cBhvr>
                                      <p:to>
                                        <p:strVal val="visible"/>
                                      </p:to>
                                    </p:set>
                                    <p:animEffect transition="in" filter="fade">
                                      <p:cBhvr>
                                        <p:cTn id="542" dur="250"/>
                                        <p:tgtEl>
                                          <p:spTgt spid="388"/>
                                        </p:tgtEl>
                                      </p:cBhvr>
                                    </p:animEffect>
                                  </p:childTnLst>
                                </p:cTn>
                              </p:par>
                              <p:par>
                                <p:cTn id="543" presetID="42" presetClass="path" presetSubtype="0" accel="50000" decel="50000" fill="hold" nodeType="withEffect">
                                  <p:stCondLst>
                                    <p:cond delay="0"/>
                                  </p:stCondLst>
                                  <p:childTnLst>
                                    <p:animMotion origin="layout" path="M -8.33333E-7 2.22222E-6 L 0.16511 -0.2625 " pathEditMode="relative" rAng="0" ptsTypes="AA">
                                      <p:cBhvr>
                                        <p:cTn id="544" dur="250" fill="hold"/>
                                        <p:tgtEl>
                                          <p:spTgt spid="388"/>
                                        </p:tgtEl>
                                        <p:attrNameLst>
                                          <p:attrName>ppt_x</p:attrName>
                                          <p:attrName>ppt_y</p:attrName>
                                        </p:attrNameLst>
                                      </p:cBhvr>
                                      <p:rCtr x="8255" y="-13148"/>
                                    </p:animMotion>
                                  </p:childTnLst>
                                </p:cTn>
                              </p:par>
                            </p:childTnLst>
                          </p:cTn>
                        </p:par>
                        <p:par>
                          <p:cTn id="545" fill="hold">
                            <p:stCondLst>
                              <p:cond delay="9200"/>
                            </p:stCondLst>
                            <p:childTnLst>
                              <p:par>
                                <p:cTn id="546" presetID="10" presetClass="entr" presetSubtype="0" fill="hold" nodeType="afterEffect">
                                  <p:stCondLst>
                                    <p:cond delay="0"/>
                                  </p:stCondLst>
                                  <p:childTnLst>
                                    <p:set>
                                      <p:cBhvr>
                                        <p:cTn id="547" dur="1" fill="hold">
                                          <p:stCondLst>
                                            <p:cond delay="0"/>
                                          </p:stCondLst>
                                        </p:cTn>
                                        <p:tgtEl>
                                          <p:spTgt spid="391"/>
                                        </p:tgtEl>
                                        <p:attrNameLst>
                                          <p:attrName>style.visibility</p:attrName>
                                        </p:attrNameLst>
                                      </p:cBhvr>
                                      <p:to>
                                        <p:strVal val="visible"/>
                                      </p:to>
                                    </p:set>
                                    <p:animEffect transition="in" filter="fade">
                                      <p:cBhvr>
                                        <p:cTn id="548" dur="250"/>
                                        <p:tgtEl>
                                          <p:spTgt spid="391"/>
                                        </p:tgtEl>
                                      </p:cBhvr>
                                    </p:animEffect>
                                  </p:childTnLst>
                                </p:cTn>
                              </p:par>
                              <p:par>
                                <p:cTn id="549" presetID="42" presetClass="path" presetSubtype="0" accel="50000" decel="50000" fill="hold" nodeType="withEffect">
                                  <p:stCondLst>
                                    <p:cond delay="0"/>
                                  </p:stCondLst>
                                  <p:childTnLst>
                                    <p:animMotion origin="layout" path="M -8.33333E-7 2.22222E-6 L 0.16511 -0.15996 " pathEditMode="relative" rAng="0" ptsTypes="AA">
                                      <p:cBhvr>
                                        <p:cTn id="550" dur="250" fill="hold"/>
                                        <p:tgtEl>
                                          <p:spTgt spid="391"/>
                                        </p:tgtEl>
                                        <p:attrNameLst>
                                          <p:attrName>ppt_x</p:attrName>
                                          <p:attrName>ppt_y</p:attrName>
                                        </p:attrNameLst>
                                      </p:cBhvr>
                                      <p:rCtr x="8255" y="-8009"/>
                                    </p:animMotion>
                                  </p:childTnLst>
                                </p:cTn>
                              </p:par>
                            </p:childTnLst>
                          </p:cTn>
                        </p:par>
                        <p:par>
                          <p:cTn id="551" fill="hold">
                            <p:stCondLst>
                              <p:cond delay="9450"/>
                            </p:stCondLst>
                            <p:childTnLst>
                              <p:par>
                                <p:cTn id="552" presetID="10" presetClass="entr" presetSubtype="0" fill="hold" nodeType="afterEffect">
                                  <p:stCondLst>
                                    <p:cond delay="0"/>
                                  </p:stCondLst>
                                  <p:childTnLst>
                                    <p:set>
                                      <p:cBhvr>
                                        <p:cTn id="553" dur="1" fill="hold">
                                          <p:stCondLst>
                                            <p:cond delay="0"/>
                                          </p:stCondLst>
                                        </p:cTn>
                                        <p:tgtEl>
                                          <p:spTgt spid="394"/>
                                        </p:tgtEl>
                                        <p:attrNameLst>
                                          <p:attrName>style.visibility</p:attrName>
                                        </p:attrNameLst>
                                      </p:cBhvr>
                                      <p:to>
                                        <p:strVal val="visible"/>
                                      </p:to>
                                    </p:set>
                                    <p:animEffect transition="in" filter="fade">
                                      <p:cBhvr>
                                        <p:cTn id="554" dur="250"/>
                                        <p:tgtEl>
                                          <p:spTgt spid="394"/>
                                        </p:tgtEl>
                                      </p:cBhvr>
                                    </p:animEffect>
                                  </p:childTnLst>
                                </p:cTn>
                              </p:par>
                              <p:par>
                                <p:cTn id="555" presetID="42" presetClass="path" presetSubtype="0" accel="50000" decel="50000" fill="hold" nodeType="withEffect">
                                  <p:stCondLst>
                                    <p:cond delay="0"/>
                                  </p:stCondLst>
                                  <p:childTnLst>
                                    <p:animMotion origin="layout" path="M -8.33333E-7 2.22222E-6 L 0.16511 -0.05717 " pathEditMode="relative" rAng="0" ptsTypes="AA">
                                      <p:cBhvr>
                                        <p:cTn id="556" dur="250" fill="hold"/>
                                        <p:tgtEl>
                                          <p:spTgt spid="394"/>
                                        </p:tgtEl>
                                        <p:attrNameLst>
                                          <p:attrName>ppt_x</p:attrName>
                                          <p:attrName>ppt_y</p:attrName>
                                        </p:attrNameLst>
                                      </p:cBhvr>
                                      <p:rCtr x="8281" y="-2917"/>
                                    </p:animMotion>
                                  </p:childTnLst>
                                </p:cTn>
                              </p:par>
                            </p:childTnLst>
                          </p:cTn>
                        </p:par>
                        <p:par>
                          <p:cTn id="557" fill="hold">
                            <p:stCondLst>
                              <p:cond delay="9700"/>
                            </p:stCondLst>
                            <p:childTnLst>
                              <p:par>
                                <p:cTn id="558" presetID="10" presetClass="entr" presetSubtype="0" fill="hold" nodeType="afterEffect">
                                  <p:stCondLst>
                                    <p:cond delay="0"/>
                                  </p:stCondLst>
                                  <p:childTnLst>
                                    <p:set>
                                      <p:cBhvr>
                                        <p:cTn id="559" dur="1" fill="hold">
                                          <p:stCondLst>
                                            <p:cond delay="0"/>
                                          </p:stCondLst>
                                        </p:cTn>
                                        <p:tgtEl>
                                          <p:spTgt spid="397"/>
                                        </p:tgtEl>
                                        <p:attrNameLst>
                                          <p:attrName>style.visibility</p:attrName>
                                        </p:attrNameLst>
                                      </p:cBhvr>
                                      <p:to>
                                        <p:strVal val="visible"/>
                                      </p:to>
                                    </p:set>
                                    <p:animEffect transition="in" filter="fade">
                                      <p:cBhvr>
                                        <p:cTn id="560" dur="250"/>
                                        <p:tgtEl>
                                          <p:spTgt spid="397"/>
                                        </p:tgtEl>
                                      </p:cBhvr>
                                    </p:animEffect>
                                  </p:childTnLst>
                                </p:cTn>
                              </p:par>
                              <p:par>
                                <p:cTn id="561" presetID="42" presetClass="path" presetSubtype="0" accel="50000" decel="50000" fill="hold" nodeType="withEffect">
                                  <p:stCondLst>
                                    <p:cond delay="0"/>
                                  </p:stCondLst>
                                  <p:childTnLst>
                                    <p:animMotion origin="layout" path="M -8.33333E-7 2.22222E-6 L 0.16511 0.04537 " pathEditMode="relative" rAng="0" ptsTypes="AA">
                                      <p:cBhvr>
                                        <p:cTn id="562" dur="250" fill="hold"/>
                                        <p:tgtEl>
                                          <p:spTgt spid="397"/>
                                        </p:tgtEl>
                                        <p:attrNameLst>
                                          <p:attrName>ppt_x</p:attrName>
                                          <p:attrName>ppt_y</p:attrName>
                                        </p:attrNameLst>
                                      </p:cBhvr>
                                      <p:rCtr x="8255" y="2269"/>
                                    </p:animMotion>
                                  </p:childTnLst>
                                </p:cTn>
                              </p:par>
                            </p:childTnLst>
                          </p:cTn>
                        </p:par>
                        <p:par>
                          <p:cTn id="563" fill="hold">
                            <p:stCondLst>
                              <p:cond delay="9950"/>
                            </p:stCondLst>
                            <p:childTnLst>
                              <p:par>
                                <p:cTn id="564" presetID="10" presetClass="entr" presetSubtype="0" fill="hold" nodeType="afterEffect">
                                  <p:stCondLst>
                                    <p:cond delay="0"/>
                                  </p:stCondLst>
                                  <p:childTnLst>
                                    <p:set>
                                      <p:cBhvr>
                                        <p:cTn id="565" dur="1" fill="hold">
                                          <p:stCondLst>
                                            <p:cond delay="0"/>
                                          </p:stCondLst>
                                        </p:cTn>
                                        <p:tgtEl>
                                          <p:spTgt spid="1401"/>
                                        </p:tgtEl>
                                        <p:attrNameLst>
                                          <p:attrName>style.visibility</p:attrName>
                                        </p:attrNameLst>
                                      </p:cBhvr>
                                      <p:to>
                                        <p:strVal val="visible"/>
                                      </p:to>
                                    </p:set>
                                    <p:animEffect transition="in" filter="fade">
                                      <p:cBhvr>
                                        <p:cTn id="566" dur="250"/>
                                        <p:tgtEl>
                                          <p:spTgt spid="1401"/>
                                        </p:tgtEl>
                                      </p:cBhvr>
                                    </p:animEffect>
                                  </p:childTnLst>
                                </p:cTn>
                              </p:par>
                              <p:par>
                                <p:cTn id="567" presetID="42" presetClass="path" presetSubtype="0" accel="50000" decel="50000" fill="hold" nodeType="withEffect">
                                  <p:stCondLst>
                                    <p:cond delay="0"/>
                                  </p:stCondLst>
                                  <p:childTnLst>
                                    <p:animMotion origin="layout" path="M -8.33333E-7 2.22222E-6 L 0.28841 -0.36504 " pathEditMode="relative" rAng="0" ptsTypes="AA">
                                      <p:cBhvr>
                                        <p:cTn id="568" dur="250" fill="hold"/>
                                        <p:tgtEl>
                                          <p:spTgt spid="1401"/>
                                        </p:tgtEl>
                                        <p:attrNameLst>
                                          <p:attrName>ppt_x</p:attrName>
                                          <p:attrName>ppt_y</p:attrName>
                                        </p:attrNameLst>
                                      </p:cBhvr>
                                      <p:rCtr x="14427" y="-18287"/>
                                    </p:animMotion>
                                  </p:childTnLst>
                                </p:cTn>
                              </p:par>
                            </p:childTnLst>
                          </p:cTn>
                        </p:par>
                        <p:par>
                          <p:cTn id="569" fill="hold">
                            <p:stCondLst>
                              <p:cond delay="10200"/>
                            </p:stCondLst>
                            <p:childTnLst>
                              <p:par>
                                <p:cTn id="570" presetID="10" presetClass="entr" presetSubtype="0" fill="hold" nodeType="afterEffect">
                                  <p:stCondLst>
                                    <p:cond delay="0"/>
                                  </p:stCondLst>
                                  <p:childTnLst>
                                    <p:set>
                                      <p:cBhvr>
                                        <p:cTn id="571" dur="1" fill="hold">
                                          <p:stCondLst>
                                            <p:cond delay="0"/>
                                          </p:stCondLst>
                                        </p:cTn>
                                        <p:tgtEl>
                                          <p:spTgt spid="403"/>
                                        </p:tgtEl>
                                        <p:attrNameLst>
                                          <p:attrName>style.visibility</p:attrName>
                                        </p:attrNameLst>
                                      </p:cBhvr>
                                      <p:to>
                                        <p:strVal val="visible"/>
                                      </p:to>
                                    </p:set>
                                    <p:animEffect transition="in" filter="fade">
                                      <p:cBhvr>
                                        <p:cTn id="572" dur="250"/>
                                        <p:tgtEl>
                                          <p:spTgt spid="403"/>
                                        </p:tgtEl>
                                      </p:cBhvr>
                                    </p:animEffect>
                                  </p:childTnLst>
                                </p:cTn>
                              </p:par>
                              <p:par>
                                <p:cTn id="573" presetID="42" presetClass="path" presetSubtype="0" accel="50000" decel="50000" fill="hold" nodeType="withEffect">
                                  <p:stCondLst>
                                    <p:cond delay="0"/>
                                  </p:stCondLst>
                                  <p:childTnLst>
                                    <p:animMotion origin="layout" path="M -8.33333E-7 2.22222E-6 L 0.28841 -0.2625 " pathEditMode="relative" rAng="0" ptsTypes="AA">
                                      <p:cBhvr>
                                        <p:cTn id="574" dur="250" fill="hold"/>
                                        <p:tgtEl>
                                          <p:spTgt spid="403"/>
                                        </p:tgtEl>
                                        <p:attrNameLst>
                                          <p:attrName>ppt_x</p:attrName>
                                          <p:attrName>ppt_y</p:attrName>
                                        </p:attrNameLst>
                                      </p:cBhvr>
                                      <p:rCtr x="14427" y="-13148"/>
                                    </p:animMotion>
                                  </p:childTnLst>
                                </p:cTn>
                              </p:par>
                            </p:childTnLst>
                          </p:cTn>
                        </p:par>
                        <p:par>
                          <p:cTn id="575" fill="hold">
                            <p:stCondLst>
                              <p:cond delay="10450"/>
                            </p:stCondLst>
                            <p:childTnLst>
                              <p:par>
                                <p:cTn id="576" presetID="10" presetClass="entr" presetSubtype="0" fill="hold" nodeType="afterEffect">
                                  <p:stCondLst>
                                    <p:cond delay="0"/>
                                  </p:stCondLst>
                                  <p:childTnLst>
                                    <p:set>
                                      <p:cBhvr>
                                        <p:cTn id="577" dur="1" fill="hold">
                                          <p:stCondLst>
                                            <p:cond delay="0"/>
                                          </p:stCondLst>
                                        </p:cTn>
                                        <p:tgtEl>
                                          <p:spTgt spid="406"/>
                                        </p:tgtEl>
                                        <p:attrNameLst>
                                          <p:attrName>style.visibility</p:attrName>
                                        </p:attrNameLst>
                                      </p:cBhvr>
                                      <p:to>
                                        <p:strVal val="visible"/>
                                      </p:to>
                                    </p:set>
                                    <p:animEffect transition="in" filter="fade">
                                      <p:cBhvr>
                                        <p:cTn id="578" dur="250"/>
                                        <p:tgtEl>
                                          <p:spTgt spid="406"/>
                                        </p:tgtEl>
                                      </p:cBhvr>
                                    </p:animEffect>
                                  </p:childTnLst>
                                </p:cTn>
                              </p:par>
                              <p:par>
                                <p:cTn id="579" presetID="42" presetClass="path" presetSubtype="0" accel="50000" decel="50000" fill="hold" nodeType="withEffect">
                                  <p:stCondLst>
                                    <p:cond delay="0"/>
                                  </p:stCondLst>
                                  <p:childTnLst>
                                    <p:animMotion origin="layout" path="M -8.33333E-7 2.22222E-6 L 0.28841 -0.15996 " pathEditMode="relative" rAng="0" ptsTypes="AA">
                                      <p:cBhvr>
                                        <p:cTn id="580" dur="250" fill="hold"/>
                                        <p:tgtEl>
                                          <p:spTgt spid="406"/>
                                        </p:tgtEl>
                                        <p:attrNameLst>
                                          <p:attrName>ppt_x</p:attrName>
                                          <p:attrName>ppt_y</p:attrName>
                                        </p:attrNameLst>
                                      </p:cBhvr>
                                      <p:rCtr x="14453" y="-8009"/>
                                    </p:animMotion>
                                  </p:childTnLst>
                                </p:cTn>
                              </p:par>
                            </p:childTnLst>
                          </p:cTn>
                        </p:par>
                        <p:par>
                          <p:cTn id="581" fill="hold">
                            <p:stCondLst>
                              <p:cond delay="10700"/>
                            </p:stCondLst>
                            <p:childTnLst>
                              <p:par>
                                <p:cTn id="582" presetID="10" presetClass="entr" presetSubtype="0" fill="hold" nodeType="afterEffect">
                                  <p:stCondLst>
                                    <p:cond delay="0"/>
                                  </p:stCondLst>
                                  <p:childTnLst>
                                    <p:set>
                                      <p:cBhvr>
                                        <p:cTn id="583" dur="1" fill="hold">
                                          <p:stCondLst>
                                            <p:cond delay="0"/>
                                          </p:stCondLst>
                                        </p:cTn>
                                        <p:tgtEl>
                                          <p:spTgt spid="409"/>
                                        </p:tgtEl>
                                        <p:attrNameLst>
                                          <p:attrName>style.visibility</p:attrName>
                                        </p:attrNameLst>
                                      </p:cBhvr>
                                      <p:to>
                                        <p:strVal val="visible"/>
                                      </p:to>
                                    </p:set>
                                    <p:animEffect transition="in" filter="fade">
                                      <p:cBhvr>
                                        <p:cTn id="584" dur="250"/>
                                        <p:tgtEl>
                                          <p:spTgt spid="409"/>
                                        </p:tgtEl>
                                      </p:cBhvr>
                                    </p:animEffect>
                                  </p:childTnLst>
                                </p:cTn>
                              </p:par>
                              <p:par>
                                <p:cTn id="585" presetID="42" presetClass="path" presetSubtype="0" accel="50000" decel="50000" fill="hold" nodeType="withEffect">
                                  <p:stCondLst>
                                    <p:cond delay="0"/>
                                  </p:stCondLst>
                                  <p:childTnLst>
                                    <p:animMotion origin="layout" path="M -8.33333E-7 2.22222E-6 L 0.28841 -0.05718 " pathEditMode="relative" rAng="0" ptsTypes="AA">
                                      <p:cBhvr>
                                        <p:cTn id="586" dur="250" fill="hold"/>
                                        <p:tgtEl>
                                          <p:spTgt spid="409"/>
                                        </p:tgtEl>
                                        <p:attrNameLst>
                                          <p:attrName>ppt_x</p:attrName>
                                          <p:attrName>ppt_y</p:attrName>
                                        </p:attrNameLst>
                                      </p:cBhvr>
                                      <p:rCtr x="14453" y="-2870"/>
                                    </p:animMotion>
                                  </p:childTnLst>
                                </p:cTn>
                              </p:par>
                            </p:childTnLst>
                          </p:cTn>
                        </p:par>
                        <p:par>
                          <p:cTn id="587" fill="hold">
                            <p:stCondLst>
                              <p:cond delay="10950"/>
                            </p:stCondLst>
                            <p:childTnLst>
                              <p:par>
                                <p:cTn id="588" presetID="10" presetClass="entr" presetSubtype="0" fill="hold" nodeType="afterEffect">
                                  <p:stCondLst>
                                    <p:cond delay="0"/>
                                  </p:stCondLst>
                                  <p:childTnLst>
                                    <p:set>
                                      <p:cBhvr>
                                        <p:cTn id="589" dur="1" fill="hold">
                                          <p:stCondLst>
                                            <p:cond delay="0"/>
                                          </p:stCondLst>
                                        </p:cTn>
                                        <p:tgtEl>
                                          <p:spTgt spid="400"/>
                                        </p:tgtEl>
                                        <p:attrNameLst>
                                          <p:attrName>style.visibility</p:attrName>
                                        </p:attrNameLst>
                                      </p:cBhvr>
                                      <p:to>
                                        <p:strVal val="visible"/>
                                      </p:to>
                                    </p:set>
                                    <p:animEffect transition="in" filter="fade">
                                      <p:cBhvr>
                                        <p:cTn id="590" dur="250"/>
                                        <p:tgtEl>
                                          <p:spTgt spid="400"/>
                                        </p:tgtEl>
                                      </p:cBhvr>
                                    </p:animEffect>
                                  </p:childTnLst>
                                </p:cTn>
                              </p:par>
                              <p:par>
                                <p:cTn id="591" presetID="42" presetClass="path" presetSubtype="0" accel="50000" decel="50000" fill="hold" nodeType="withEffect">
                                  <p:stCondLst>
                                    <p:cond delay="0"/>
                                  </p:stCondLst>
                                  <p:childTnLst>
                                    <p:animMotion origin="layout" path="M -8.33333E-7 2.22222E-6 L 0.28841 0.04537 " pathEditMode="relative" rAng="0" ptsTypes="AA">
                                      <p:cBhvr>
                                        <p:cTn id="592" dur="250" fill="hold"/>
                                        <p:tgtEl>
                                          <p:spTgt spid="400"/>
                                        </p:tgtEl>
                                        <p:attrNameLst>
                                          <p:attrName>ppt_x</p:attrName>
                                          <p:attrName>ppt_y</p:attrName>
                                        </p:attrNameLst>
                                      </p:cBhvr>
                                      <p:rCtr x="14427" y="2222"/>
                                    </p:animMotion>
                                  </p:childTnLst>
                                </p:cTn>
                              </p:par>
                            </p:childTnLst>
                          </p:cTn>
                        </p:par>
                        <p:par>
                          <p:cTn id="593" fill="hold">
                            <p:stCondLst>
                              <p:cond delay="11200"/>
                            </p:stCondLst>
                            <p:childTnLst>
                              <p:par>
                                <p:cTn id="594" presetID="10" presetClass="entr" presetSubtype="0" fill="hold" nodeType="afterEffect">
                                  <p:stCondLst>
                                    <p:cond delay="0"/>
                                  </p:stCondLst>
                                  <p:childTnLst>
                                    <p:set>
                                      <p:cBhvr>
                                        <p:cTn id="595" dur="1" fill="hold">
                                          <p:stCondLst>
                                            <p:cond delay="0"/>
                                          </p:stCondLst>
                                        </p:cTn>
                                        <p:tgtEl>
                                          <p:spTgt spid="424"/>
                                        </p:tgtEl>
                                        <p:attrNameLst>
                                          <p:attrName>style.visibility</p:attrName>
                                        </p:attrNameLst>
                                      </p:cBhvr>
                                      <p:to>
                                        <p:strVal val="visible"/>
                                      </p:to>
                                    </p:set>
                                    <p:animEffect transition="in" filter="fade">
                                      <p:cBhvr>
                                        <p:cTn id="596" dur="250"/>
                                        <p:tgtEl>
                                          <p:spTgt spid="424"/>
                                        </p:tgtEl>
                                      </p:cBhvr>
                                    </p:animEffect>
                                  </p:childTnLst>
                                </p:cTn>
                              </p:par>
                            </p:childTnLst>
                          </p:cTn>
                        </p:par>
                        <p:par>
                          <p:cTn id="597" fill="hold">
                            <p:stCondLst>
                              <p:cond delay="11450"/>
                            </p:stCondLst>
                            <p:childTnLst>
                              <p:par>
                                <p:cTn id="598" presetID="42" presetClass="path" presetSubtype="0" accel="50000" decel="50000" fill="hold" nodeType="afterEffect">
                                  <p:stCondLst>
                                    <p:cond delay="0"/>
                                  </p:stCondLst>
                                  <p:childTnLst>
                                    <p:animMotion origin="layout" path="M 2.5E-6 -2.22222E-6 L 0.2582 -0.30347 " pathEditMode="relative" rAng="0" ptsTypes="AA">
                                      <p:cBhvr>
                                        <p:cTn id="599" dur="250" fill="hold"/>
                                        <p:tgtEl>
                                          <p:spTgt spid="424"/>
                                        </p:tgtEl>
                                        <p:attrNameLst>
                                          <p:attrName>ppt_x</p:attrName>
                                          <p:attrName>ppt_y</p:attrName>
                                        </p:attrNameLst>
                                      </p:cBhvr>
                                      <p:rCtr x="12904" y="-15185"/>
                                    </p:animMotion>
                                  </p:childTnLst>
                                </p:cTn>
                              </p:par>
                            </p:childTnLst>
                          </p:cTn>
                        </p:par>
                        <p:par>
                          <p:cTn id="600" fill="hold">
                            <p:stCondLst>
                              <p:cond delay="11700"/>
                            </p:stCondLst>
                            <p:childTnLst>
                              <p:par>
                                <p:cTn id="601" presetID="53" presetClass="entr" presetSubtype="16" fill="hold" nodeType="afterEffect">
                                  <p:stCondLst>
                                    <p:cond delay="0"/>
                                  </p:stCondLst>
                                  <p:childTnLst>
                                    <p:set>
                                      <p:cBhvr>
                                        <p:cTn id="602" dur="1" fill="hold">
                                          <p:stCondLst>
                                            <p:cond delay="0"/>
                                          </p:stCondLst>
                                        </p:cTn>
                                        <p:tgtEl>
                                          <p:spTgt spid="6"/>
                                        </p:tgtEl>
                                        <p:attrNameLst>
                                          <p:attrName>style.visibility</p:attrName>
                                        </p:attrNameLst>
                                      </p:cBhvr>
                                      <p:to>
                                        <p:strVal val="visible"/>
                                      </p:to>
                                    </p:set>
                                    <p:anim calcmode="lin" valueType="num">
                                      <p:cBhvr>
                                        <p:cTn id="603" dur="500" fill="hold"/>
                                        <p:tgtEl>
                                          <p:spTgt spid="6"/>
                                        </p:tgtEl>
                                        <p:attrNameLst>
                                          <p:attrName>ppt_w</p:attrName>
                                        </p:attrNameLst>
                                      </p:cBhvr>
                                      <p:tavLst>
                                        <p:tav tm="0">
                                          <p:val>
                                            <p:fltVal val="0"/>
                                          </p:val>
                                        </p:tav>
                                        <p:tav tm="100000">
                                          <p:val>
                                            <p:strVal val="#ppt_w"/>
                                          </p:val>
                                        </p:tav>
                                      </p:tavLst>
                                    </p:anim>
                                    <p:anim calcmode="lin" valueType="num">
                                      <p:cBhvr>
                                        <p:cTn id="604" dur="500" fill="hold"/>
                                        <p:tgtEl>
                                          <p:spTgt spid="6"/>
                                        </p:tgtEl>
                                        <p:attrNameLst>
                                          <p:attrName>ppt_h</p:attrName>
                                        </p:attrNameLst>
                                      </p:cBhvr>
                                      <p:tavLst>
                                        <p:tav tm="0">
                                          <p:val>
                                            <p:fltVal val="0"/>
                                          </p:val>
                                        </p:tav>
                                        <p:tav tm="100000">
                                          <p:val>
                                            <p:strVal val="#ppt_h"/>
                                          </p:val>
                                        </p:tav>
                                      </p:tavLst>
                                    </p:anim>
                                    <p:animEffect transition="in" filter="fade">
                                      <p:cBhvr>
                                        <p:cTn id="605" dur="500"/>
                                        <p:tgtEl>
                                          <p:spTgt spid="6"/>
                                        </p:tgtEl>
                                      </p:cBhvr>
                                    </p:animEffect>
                                  </p:childTnLst>
                                </p:cTn>
                              </p:par>
                            </p:childTnLst>
                          </p:cTn>
                        </p:par>
                        <p:par>
                          <p:cTn id="606" fill="hold">
                            <p:stCondLst>
                              <p:cond delay="12200"/>
                            </p:stCondLst>
                            <p:childTnLst>
                              <p:par>
                                <p:cTn id="607" presetID="42" presetClass="path" presetSubtype="0" accel="50000" decel="50000" fill="hold" nodeType="afterEffect">
                                  <p:stCondLst>
                                    <p:cond delay="0"/>
                                  </p:stCondLst>
                                  <p:childTnLst>
                                    <p:animMotion origin="layout" path="M 5E-6 4.44444E-6 L 0.22852 -0.30903 " pathEditMode="relative" rAng="0" ptsTypes="AA">
                                      <p:cBhvr>
                                        <p:cTn id="608" dur="250" fill="hold"/>
                                        <p:tgtEl>
                                          <p:spTgt spid="6"/>
                                        </p:tgtEl>
                                        <p:attrNameLst>
                                          <p:attrName>ppt_x</p:attrName>
                                          <p:attrName>ppt_y</p:attrName>
                                        </p:attrNameLst>
                                      </p:cBhvr>
                                      <p:rCtr x="11419" y="-15463"/>
                                    </p:animMotion>
                                  </p:childTnLst>
                                </p:cTn>
                              </p:par>
                            </p:childTnLst>
                          </p:cTn>
                        </p:par>
                        <p:par>
                          <p:cTn id="609" fill="hold">
                            <p:stCondLst>
                              <p:cond delay="12450"/>
                            </p:stCondLst>
                            <p:childTnLst>
                              <p:par>
                                <p:cTn id="610" presetID="53" presetClass="entr" presetSubtype="16" fill="hold" nodeType="afterEffect">
                                  <p:stCondLst>
                                    <p:cond delay="0"/>
                                  </p:stCondLst>
                                  <p:childTnLst>
                                    <p:set>
                                      <p:cBhvr>
                                        <p:cTn id="611" dur="1" fill="hold">
                                          <p:stCondLst>
                                            <p:cond delay="0"/>
                                          </p:stCondLst>
                                        </p:cTn>
                                        <p:tgtEl>
                                          <p:spTgt spid="5"/>
                                        </p:tgtEl>
                                        <p:attrNameLst>
                                          <p:attrName>style.visibility</p:attrName>
                                        </p:attrNameLst>
                                      </p:cBhvr>
                                      <p:to>
                                        <p:strVal val="visible"/>
                                      </p:to>
                                    </p:set>
                                    <p:anim calcmode="lin" valueType="num">
                                      <p:cBhvr>
                                        <p:cTn id="612" dur="500" fill="hold"/>
                                        <p:tgtEl>
                                          <p:spTgt spid="5"/>
                                        </p:tgtEl>
                                        <p:attrNameLst>
                                          <p:attrName>ppt_w</p:attrName>
                                        </p:attrNameLst>
                                      </p:cBhvr>
                                      <p:tavLst>
                                        <p:tav tm="0">
                                          <p:val>
                                            <p:fltVal val="0"/>
                                          </p:val>
                                        </p:tav>
                                        <p:tav tm="100000">
                                          <p:val>
                                            <p:strVal val="#ppt_w"/>
                                          </p:val>
                                        </p:tav>
                                      </p:tavLst>
                                    </p:anim>
                                    <p:anim calcmode="lin" valueType="num">
                                      <p:cBhvr>
                                        <p:cTn id="613" dur="500" fill="hold"/>
                                        <p:tgtEl>
                                          <p:spTgt spid="5"/>
                                        </p:tgtEl>
                                        <p:attrNameLst>
                                          <p:attrName>ppt_h</p:attrName>
                                        </p:attrNameLst>
                                      </p:cBhvr>
                                      <p:tavLst>
                                        <p:tav tm="0">
                                          <p:val>
                                            <p:fltVal val="0"/>
                                          </p:val>
                                        </p:tav>
                                        <p:tav tm="100000">
                                          <p:val>
                                            <p:strVal val="#ppt_h"/>
                                          </p:val>
                                        </p:tav>
                                      </p:tavLst>
                                    </p:anim>
                                    <p:animEffect transition="in" filter="fade">
                                      <p:cBhvr>
                                        <p:cTn id="614" dur="500"/>
                                        <p:tgtEl>
                                          <p:spTgt spid="5"/>
                                        </p:tgtEl>
                                      </p:cBhvr>
                                    </p:animEffect>
                                  </p:childTnLst>
                                </p:cTn>
                              </p:par>
                            </p:childTnLst>
                          </p:cTn>
                        </p:par>
                        <p:par>
                          <p:cTn id="615" fill="hold">
                            <p:stCondLst>
                              <p:cond delay="12950"/>
                            </p:stCondLst>
                            <p:childTnLst>
                              <p:par>
                                <p:cTn id="616" presetID="53" presetClass="entr" presetSubtype="16" fill="hold" nodeType="afterEffect">
                                  <p:stCondLst>
                                    <p:cond delay="0"/>
                                  </p:stCondLst>
                                  <p:childTnLst>
                                    <p:set>
                                      <p:cBhvr>
                                        <p:cTn id="617" dur="1" fill="hold">
                                          <p:stCondLst>
                                            <p:cond delay="0"/>
                                          </p:stCondLst>
                                        </p:cTn>
                                        <p:tgtEl>
                                          <p:spTgt spid="7"/>
                                        </p:tgtEl>
                                        <p:attrNameLst>
                                          <p:attrName>style.visibility</p:attrName>
                                        </p:attrNameLst>
                                      </p:cBhvr>
                                      <p:to>
                                        <p:strVal val="visible"/>
                                      </p:to>
                                    </p:set>
                                    <p:anim calcmode="lin" valueType="num">
                                      <p:cBhvr>
                                        <p:cTn id="618" dur="500" fill="hold"/>
                                        <p:tgtEl>
                                          <p:spTgt spid="7"/>
                                        </p:tgtEl>
                                        <p:attrNameLst>
                                          <p:attrName>ppt_w</p:attrName>
                                        </p:attrNameLst>
                                      </p:cBhvr>
                                      <p:tavLst>
                                        <p:tav tm="0">
                                          <p:val>
                                            <p:fltVal val="0"/>
                                          </p:val>
                                        </p:tav>
                                        <p:tav tm="100000">
                                          <p:val>
                                            <p:strVal val="#ppt_w"/>
                                          </p:val>
                                        </p:tav>
                                      </p:tavLst>
                                    </p:anim>
                                    <p:anim calcmode="lin" valueType="num">
                                      <p:cBhvr>
                                        <p:cTn id="619" dur="500" fill="hold"/>
                                        <p:tgtEl>
                                          <p:spTgt spid="7"/>
                                        </p:tgtEl>
                                        <p:attrNameLst>
                                          <p:attrName>ppt_h</p:attrName>
                                        </p:attrNameLst>
                                      </p:cBhvr>
                                      <p:tavLst>
                                        <p:tav tm="0">
                                          <p:val>
                                            <p:fltVal val="0"/>
                                          </p:val>
                                        </p:tav>
                                        <p:tav tm="100000">
                                          <p:val>
                                            <p:strVal val="#ppt_h"/>
                                          </p:val>
                                        </p:tav>
                                      </p:tavLst>
                                    </p:anim>
                                    <p:animEffect transition="in" filter="fade">
                                      <p:cBhvr>
                                        <p:cTn id="620" dur="500"/>
                                        <p:tgtEl>
                                          <p:spTgt spid="7"/>
                                        </p:tgtEl>
                                      </p:cBhvr>
                                    </p:animEffect>
                                  </p:childTnLst>
                                </p:cTn>
                              </p:par>
                            </p:childTnLst>
                          </p:cTn>
                        </p:par>
                        <p:par>
                          <p:cTn id="621" fill="hold">
                            <p:stCondLst>
                              <p:cond delay="13450"/>
                            </p:stCondLst>
                            <p:childTnLst>
                              <p:par>
                                <p:cTn id="622" presetID="42" presetClass="path" presetSubtype="0" accel="50000" decel="50000" fill="hold" nodeType="afterEffect">
                                  <p:stCondLst>
                                    <p:cond delay="0"/>
                                  </p:stCondLst>
                                  <p:childTnLst>
                                    <p:animMotion origin="layout" path="M -2.5E-6 1.11111E-6 L 0.16758 -0.16505 " pathEditMode="relative" rAng="0" ptsTypes="AA">
                                      <p:cBhvr>
                                        <p:cTn id="623" dur="250" fill="hold"/>
                                        <p:tgtEl>
                                          <p:spTgt spid="7"/>
                                        </p:tgtEl>
                                        <p:attrNameLst>
                                          <p:attrName>ppt_x</p:attrName>
                                          <p:attrName>ppt_y</p:attrName>
                                        </p:attrNameLst>
                                      </p:cBhvr>
                                      <p:rCtr x="8372" y="-8264"/>
                                    </p:animMotion>
                                  </p:childTnLst>
                                </p:cTn>
                              </p:par>
                            </p:childTnLst>
                          </p:cTn>
                        </p:par>
                        <p:par>
                          <p:cTn id="624" fill="hold">
                            <p:stCondLst>
                              <p:cond delay="13700"/>
                            </p:stCondLst>
                            <p:childTnLst>
                              <p:par>
                                <p:cTn id="625" presetID="53" presetClass="entr" presetSubtype="16" fill="hold" nodeType="afterEffect">
                                  <p:stCondLst>
                                    <p:cond delay="0"/>
                                  </p:stCondLst>
                                  <p:childTnLst>
                                    <p:set>
                                      <p:cBhvr>
                                        <p:cTn id="626" dur="1" fill="hold">
                                          <p:stCondLst>
                                            <p:cond delay="0"/>
                                          </p:stCondLst>
                                        </p:cTn>
                                        <p:tgtEl>
                                          <p:spTgt spid="10"/>
                                        </p:tgtEl>
                                        <p:attrNameLst>
                                          <p:attrName>style.visibility</p:attrName>
                                        </p:attrNameLst>
                                      </p:cBhvr>
                                      <p:to>
                                        <p:strVal val="visible"/>
                                      </p:to>
                                    </p:set>
                                    <p:anim calcmode="lin" valueType="num">
                                      <p:cBhvr>
                                        <p:cTn id="627" dur="500" fill="hold"/>
                                        <p:tgtEl>
                                          <p:spTgt spid="10"/>
                                        </p:tgtEl>
                                        <p:attrNameLst>
                                          <p:attrName>ppt_w</p:attrName>
                                        </p:attrNameLst>
                                      </p:cBhvr>
                                      <p:tavLst>
                                        <p:tav tm="0">
                                          <p:val>
                                            <p:fltVal val="0"/>
                                          </p:val>
                                        </p:tav>
                                        <p:tav tm="100000">
                                          <p:val>
                                            <p:strVal val="#ppt_w"/>
                                          </p:val>
                                        </p:tav>
                                      </p:tavLst>
                                    </p:anim>
                                    <p:anim calcmode="lin" valueType="num">
                                      <p:cBhvr>
                                        <p:cTn id="628" dur="500" fill="hold"/>
                                        <p:tgtEl>
                                          <p:spTgt spid="10"/>
                                        </p:tgtEl>
                                        <p:attrNameLst>
                                          <p:attrName>ppt_h</p:attrName>
                                        </p:attrNameLst>
                                      </p:cBhvr>
                                      <p:tavLst>
                                        <p:tav tm="0">
                                          <p:val>
                                            <p:fltVal val="0"/>
                                          </p:val>
                                        </p:tav>
                                        <p:tav tm="100000">
                                          <p:val>
                                            <p:strVal val="#ppt_h"/>
                                          </p:val>
                                        </p:tav>
                                      </p:tavLst>
                                    </p:anim>
                                    <p:animEffect transition="in" filter="fade">
                                      <p:cBhvr>
                                        <p:cTn id="629" dur="500"/>
                                        <p:tgtEl>
                                          <p:spTgt spid="10"/>
                                        </p:tgtEl>
                                      </p:cBhvr>
                                    </p:animEffect>
                                  </p:childTnLst>
                                </p:cTn>
                              </p:par>
                            </p:childTnLst>
                          </p:cTn>
                        </p:par>
                        <p:par>
                          <p:cTn id="630" fill="hold">
                            <p:stCondLst>
                              <p:cond delay="14200"/>
                            </p:stCondLst>
                            <p:childTnLst>
                              <p:par>
                                <p:cTn id="631" presetID="42" presetClass="path" presetSubtype="0" accel="50000" decel="50000" fill="hold" nodeType="afterEffect">
                                  <p:stCondLst>
                                    <p:cond delay="0"/>
                                  </p:stCondLst>
                                  <p:childTnLst>
                                    <p:animMotion origin="layout" path="M 3.75E-6 -3.7037E-7 L 0.19648 -0.09329 " pathEditMode="relative" rAng="0" ptsTypes="AA">
                                      <p:cBhvr>
                                        <p:cTn id="632" dur="250" fill="hold"/>
                                        <p:tgtEl>
                                          <p:spTgt spid="10"/>
                                        </p:tgtEl>
                                        <p:attrNameLst>
                                          <p:attrName>ppt_x</p:attrName>
                                          <p:attrName>ppt_y</p:attrName>
                                        </p:attrNameLst>
                                      </p:cBhvr>
                                      <p:rCtr x="9818" y="-4676"/>
                                    </p:animMotion>
                                  </p:childTnLst>
                                </p:cTn>
                              </p:par>
                            </p:childTnLst>
                          </p:cTn>
                        </p:par>
                        <p:par>
                          <p:cTn id="633" fill="hold">
                            <p:stCondLst>
                              <p:cond delay="14450"/>
                            </p:stCondLst>
                            <p:childTnLst>
                              <p:par>
                                <p:cTn id="634" presetID="53" presetClass="entr" presetSubtype="16" fill="hold" nodeType="afterEffect">
                                  <p:stCondLst>
                                    <p:cond delay="0"/>
                                  </p:stCondLst>
                                  <p:childTnLst>
                                    <p:set>
                                      <p:cBhvr>
                                        <p:cTn id="635" dur="1" fill="hold">
                                          <p:stCondLst>
                                            <p:cond delay="0"/>
                                          </p:stCondLst>
                                        </p:cTn>
                                        <p:tgtEl>
                                          <p:spTgt spid="12"/>
                                        </p:tgtEl>
                                        <p:attrNameLst>
                                          <p:attrName>style.visibility</p:attrName>
                                        </p:attrNameLst>
                                      </p:cBhvr>
                                      <p:to>
                                        <p:strVal val="visible"/>
                                      </p:to>
                                    </p:set>
                                    <p:anim calcmode="lin" valueType="num">
                                      <p:cBhvr>
                                        <p:cTn id="636" dur="500" fill="hold"/>
                                        <p:tgtEl>
                                          <p:spTgt spid="12"/>
                                        </p:tgtEl>
                                        <p:attrNameLst>
                                          <p:attrName>ppt_w</p:attrName>
                                        </p:attrNameLst>
                                      </p:cBhvr>
                                      <p:tavLst>
                                        <p:tav tm="0">
                                          <p:val>
                                            <p:fltVal val="0"/>
                                          </p:val>
                                        </p:tav>
                                        <p:tav tm="100000">
                                          <p:val>
                                            <p:strVal val="#ppt_w"/>
                                          </p:val>
                                        </p:tav>
                                      </p:tavLst>
                                    </p:anim>
                                    <p:anim calcmode="lin" valueType="num">
                                      <p:cBhvr>
                                        <p:cTn id="637" dur="500" fill="hold"/>
                                        <p:tgtEl>
                                          <p:spTgt spid="12"/>
                                        </p:tgtEl>
                                        <p:attrNameLst>
                                          <p:attrName>ppt_h</p:attrName>
                                        </p:attrNameLst>
                                      </p:cBhvr>
                                      <p:tavLst>
                                        <p:tav tm="0">
                                          <p:val>
                                            <p:fltVal val="0"/>
                                          </p:val>
                                        </p:tav>
                                        <p:tav tm="100000">
                                          <p:val>
                                            <p:strVal val="#ppt_h"/>
                                          </p:val>
                                        </p:tav>
                                      </p:tavLst>
                                    </p:anim>
                                    <p:animEffect transition="in" filter="fade">
                                      <p:cBhvr>
                                        <p:cTn id="638" dur="500"/>
                                        <p:tgtEl>
                                          <p:spTgt spid="12"/>
                                        </p:tgtEl>
                                      </p:cBhvr>
                                    </p:animEffect>
                                  </p:childTnLst>
                                </p:cTn>
                              </p:par>
                            </p:childTnLst>
                          </p:cTn>
                        </p:par>
                        <p:par>
                          <p:cTn id="639" fill="hold">
                            <p:stCondLst>
                              <p:cond delay="14950"/>
                            </p:stCondLst>
                            <p:childTnLst>
                              <p:par>
                                <p:cTn id="640" presetID="42" presetClass="path" presetSubtype="0" accel="50000" decel="50000" fill="hold" nodeType="afterEffect">
                                  <p:stCondLst>
                                    <p:cond delay="0"/>
                                  </p:stCondLst>
                                  <p:childTnLst>
                                    <p:animMotion origin="layout" path="M -2.5E-6 -4.07407E-6 L 0.16758 0.08612 " pathEditMode="relative" rAng="0" ptsTypes="AA">
                                      <p:cBhvr>
                                        <p:cTn id="641" dur="250" fill="hold"/>
                                        <p:tgtEl>
                                          <p:spTgt spid="12"/>
                                        </p:tgtEl>
                                        <p:attrNameLst>
                                          <p:attrName>ppt_x</p:attrName>
                                          <p:attrName>ppt_y</p:attrName>
                                        </p:attrNameLst>
                                      </p:cBhvr>
                                      <p:rCtr x="8372" y="4306"/>
                                    </p:animMotion>
                                  </p:childTnLst>
                                </p:cTn>
                              </p:par>
                            </p:childTnLst>
                          </p:cTn>
                        </p:par>
                        <p:par>
                          <p:cTn id="642" fill="hold">
                            <p:stCondLst>
                              <p:cond delay="15200"/>
                            </p:stCondLst>
                            <p:childTnLst>
                              <p:par>
                                <p:cTn id="643" presetID="53" presetClass="entr" presetSubtype="16" fill="hold" nodeType="afterEffect">
                                  <p:stCondLst>
                                    <p:cond delay="0"/>
                                  </p:stCondLst>
                                  <p:childTnLst>
                                    <p:set>
                                      <p:cBhvr>
                                        <p:cTn id="644" dur="1" fill="hold">
                                          <p:stCondLst>
                                            <p:cond delay="0"/>
                                          </p:stCondLst>
                                        </p:cTn>
                                        <p:tgtEl>
                                          <p:spTgt spid="13"/>
                                        </p:tgtEl>
                                        <p:attrNameLst>
                                          <p:attrName>style.visibility</p:attrName>
                                        </p:attrNameLst>
                                      </p:cBhvr>
                                      <p:to>
                                        <p:strVal val="visible"/>
                                      </p:to>
                                    </p:set>
                                    <p:anim calcmode="lin" valueType="num">
                                      <p:cBhvr>
                                        <p:cTn id="645" dur="500" fill="hold"/>
                                        <p:tgtEl>
                                          <p:spTgt spid="13"/>
                                        </p:tgtEl>
                                        <p:attrNameLst>
                                          <p:attrName>ppt_w</p:attrName>
                                        </p:attrNameLst>
                                      </p:cBhvr>
                                      <p:tavLst>
                                        <p:tav tm="0">
                                          <p:val>
                                            <p:fltVal val="0"/>
                                          </p:val>
                                        </p:tav>
                                        <p:tav tm="100000">
                                          <p:val>
                                            <p:strVal val="#ppt_w"/>
                                          </p:val>
                                        </p:tav>
                                      </p:tavLst>
                                    </p:anim>
                                    <p:anim calcmode="lin" valueType="num">
                                      <p:cBhvr>
                                        <p:cTn id="646" dur="500" fill="hold"/>
                                        <p:tgtEl>
                                          <p:spTgt spid="13"/>
                                        </p:tgtEl>
                                        <p:attrNameLst>
                                          <p:attrName>ppt_h</p:attrName>
                                        </p:attrNameLst>
                                      </p:cBhvr>
                                      <p:tavLst>
                                        <p:tav tm="0">
                                          <p:val>
                                            <p:fltVal val="0"/>
                                          </p:val>
                                        </p:tav>
                                        <p:tav tm="100000">
                                          <p:val>
                                            <p:strVal val="#ppt_h"/>
                                          </p:val>
                                        </p:tav>
                                      </p:tavLst>
                                    </p:anim>
                                    <p:animEffect transition="in" filter="fade">
                                      <p:cBhvr>
                                        <p:cTn id="647" dur="500"/>
                                        <p:tgtEl>
                                          <p:spTgt spid="13"/>
                                        </p:tgtEl>
                                      </p:cBhvr>
                                    </p:animEffect>
                                  </p:childTnLst>
                                </p:cTn>
                              </p:par>
                            </p:childTnLst>
                          </p:cTn>
                        </p:par>
                        <p:par>
                          <p:cTn id="648" fill="hold">
                            <p:stCondLst>
                              <p:cond delay="15700"/>
                            </p:stCondLst>
                            <p:childTnLst>
                              <p:par>
                                <p:cTn id="649" presetID="42" presetClass="path" presetSubtype="0" accel="50000" decel="50000" fill="hold" nodeType="afterEffect">
                                  <p:stCondLst>
                                    <p:cond delay="0"/>
                                  </p:stCondLst>
                                  <p:childTnLst>
                                    <p:animMotion origin="layout" path="M -4.16667E-7 -3.7037E-7 L 0.35091 0.04028 " pathEditMode="relative" rAng="0" ptsTypes="AA">
                                      <p:cBhvr>
                                        <p:cTn id="650" dur="250" fill="hold"/>
                                        <p:tgtEl>
                                          <p:spTgt spid="13"/>
                                        </p:tgtEl>
                                        <p:attrNameLst>
                                          <p:attrName>ppt_x</p:attrName>
                                          <p:attrName>ppt_y</p:attrName>
                                        </p:attrNameLst>
                                      </p:cBhvr>
                                      <p:rCtr x="17539" y="2014"/>
                                    </p:animMotion>
                                  </p:childTnLst>
                                </p:cTn>
                              </p:par>
                            </p:childTnLst>
                          </p:cTn>
                        </p:par>
                        <p:par>
                          <p:cTn id="651" fill="hold">
                            <p:stCondLst>
                              <p:cond delay="15950"/>
                            </p:stCondLst>
                            <p:childTnLst>
                              <p:par>
                                <p:cTn id="652" presetID="53" presetClass="entr" presetSubtype="16" fill="hold" nodeType="afterEffect">
                                  <p:stCondLst>
                                    <p:cond delay="0"/>
                                  </p:stCondLst>
                                  <p:childTnLst>
                                    <p:set>
                                      <p:cBhvr>
                                        <p:cTn id="653" dur="1" fill="hold">
                                          <p:stCondLst>
                                            <p:cond delay="0"/>
                                          </p:stCondLst>
                                        </p:cTn>
                                        <p:tgtEl>
                                          <p:spTgt spid="5"/>
                                        </p:tgtEl>
                                        <p:attrNameLst>
                                          <p:attrName>style.visibility</p:attrName>
                                        </p:attrNameLst>
                                      </p:cBhvr>
                                      <p:to>
                                        <p:strVal val="visible"/>
                                      </p:to>
                                    </p:set>
                                    <p:anim calcmode="lin" valueType="num">
                                      <p:cBhvr>
                                        <p:cTn id="654" dur="500" fill="hold"/>
                                        <p:tgtEl>
                                          <p:spTgt spid="5"/>
                                        </p:tgtEl>
                                        <p:attrNameLst>
                                          <p:attrName>ppt_w</p:attrName>
                                        </p:attrNameLst>
                                      </p:cBhvr>
                                      <p:tavLst>
                                        <p:tav tm="0">
                                          <p:val>
                                            <p:fltVal val="0"/>
                                          </p:val>
                                        </p:tav>
                                        <p:tav tm="100000">
                                          <p:val>
                                            <p:strVal val="#ppt_w"/>
                                          </p:val>
                                        </p:tav>
                                      </p:tavLst>
                                    </p:anim>
                                    <p:anim calcmode="lin" valueType="num">
                                      <p:cBhvr>
                                        <p:cTn id="655" dur="500" fill="hold"/>
                                        <p:tgtEl>
                                          <p:spTgt spid="5"/>
                                        </p:tgtEl>
                                        <p:attrNameLst>
                                          <p:attrName>ppt_h</p:attrName>
                                        </p:attrNameLst>
                                      </p:cBhvr>
                                      <p:tavLst>
                                        <p:tav tm="0">
                                          <p:val>
                                            <p:fltVal val="0"/>
                                          </p:val>
                                        </p:tav>
                                        <p:tav tm="100000">
                                          <p:val>
                                            <p:strVal val="#ppt_h"/>
                                          </p:val>
                                        </p:tav>
                                      </p:tavLst>
                                    </p:anim>
                                    <p:animEffect transition="in" filter="fade">
                                      <p:cBhvr>
                                        <p:cTn id="656" dur="500"/>
                                        <p:tgtEl>
                                          <p:spTgt spid="5"/>
                                        </p:tgtEl>
                                      </p:cBhvr>
                                    </p:animEffect>
                                  </p:childTnLst>
                                </p:cTn>
                              </p:par>
                            </p:childTnLst>
                          </p:cTn>
                        </p:par>
                        <p:par>
                          <p:cTn id="657" fill="hold">
                            <p:stCondLst>
                              <p:cond delay="16450"/>
                            </p:stCondLst>
                            <p:childTnLst>
                              <p:par>
                                <p:cTn id="658" presetID="53" presetClass="entr" presetSubtype="16" fill="hold" nodeType="afterEffect">
                                  <p:stCondLst>
                                    <p:cond delay="0"/>
                                  </p:stCondLst>
                                  <p:childTnLst>
                                    <p:set>
                                      <p:cBhvr>
                                        <p:cTn id="659" dur="1" fill="hold">
                                          <p:stCondLst>
                                            <p:cond delay="0"/>
                                          </p:stCondLst>
                                        </p:cTn>
                                        <p:tgtEl>
                                          <p:spTgt spid="17"/>
                                        </p:tgtEl>
                                        <p:attrNameLst>
                                          <p:attrName>style.visibility</p:attrName>
                                        </p:attrNameLst>
                                      </p:cBhvr>
                                      <p:to>
                                        <p:strVal val="visible"/>
                                      </p:to>
                                    </p:set>
                                    <p:anim calcmode="lin" valueType="num">
                                      <p:cBhvr>
                                        <p:cTn id="660" dur="500" fill="hold"/>
                                        <p:tgtEl>
                                          <p:spTgt spid="17"/>
                                        </p:tgtEl>
                                        <p:attrNameLst>
                                          <p:attrName>ppt_w</p:attrName>
                                        </p:attrNameLst>
                                      </p:cBhvr>
                                      <p:tavLst>
                                        <p:tav tm="0">
                                          <p:val>
                                            <p:fltVal val="0"/>
                                          </p:val>
                                        </p:tav>
                                        <p:tav tm="100000">
                                          <p:val>
                                            <p:strVal val="#ppt_w"/>
                                          </p:val>
                                        </p:tav>
                                      </p:tavLst>
                                    </p:anim>
                                    <p:anim calcmode="lin" valueType="num">
                                      <p:cBhvr>
                                        <p:cTn id="661" dur="500" fill="hold"/>
                                        <p:tgtEl>
                                          <p:spTgt spid="17"/>
                                        </p:tgtEl>
                                        <p:attrNameLst>
                                          <p:attrName>ppt_h</p:attrName>
                                        </p:attrNameLst>
                                      </p:cBhvr>
                                      <p:tavLst>
                                        <p:tav tm="0">
                                          <p:val>
                                            <p:fltVal val="0"/>
                                          </p:val>
                                        </p:tav>
                                        <p:tav tm="100000">
                                          <p:val>
                                            <p:strVal val="#ppt_h"/>
                                          </p:val>
                                        </p:tav>
                                      </p:tavLst>
                                    </p:anim>
                                    <p:animEffect transition="in" filter="fade">
                                      <p:cBhvr>
                                        <p:cTn id="662" dur="500"/>
                                        <p:tgtEl>
                                          <p:spTgt spid="17"/>
                                        </p:tgtEl>
                                      </p:cBhvr>
                                    </p:animEffect>
                                  </p:childTnLst>
                                </p:cTn>
                              </p:par>
                            </p:childTnLst>
                          </p:cTn>
                        </p:par>
                        <p:par>
                          <p:cTn id="663" fill="hold">
                            <p:stCondLst>
                              <p:cond delay="16950"/>
                            </p:stCondLst>
                            <p:childTnLst>
                              <p:par>
                                <p:cTn id="664" presetID="42" presetClass="path" presetSubtype="0" accel="50000" decel="50000" fill="hold" nodeType="afterEffect">
                                  <p:stCondLst>
                                    <p:cond delay="0"/>
                                  </p:stCondLst>
                                  <p:childTnLst>
                                    <p:animMotion origin="layout" path="M 2.08333E-6 4.07407E-6 L 0.29023 -0.1051 " pathEditMode="relative" rAng="0" ptsTypes="AA">
                                      <p:cBhvr>
                                        <p:cTn id="665" dur="250" fill="hold"/>
                                        <p:tgtEl>
                                          <p:spTgt spid="17"/>
                                        </p:tgtEl>
                                        <p:attrNameLst>
                                          <p:attrName>ppt_x</p:attrName>
                                          <p:attrName>ppt_y</p:attrName>
                                        </p:attrNameLst>
                                      </p:cBhvr>
                                      <p:rCtr x="14505" y="-5255"/>
                                    </p:animMotion>
                                  </p:childTnLst>
                                </p:cTn>
                              </p:par>
                            </p:childTnLst>
                          </p:cTn>
                        </p:par>
                        <p:par>
                          <p:cTn id="666" fill="hold">
                            <p:stCondLst>
                              <p:cond delay="17200"/>
                            </p:stCondLst>
                            <p:childTnLst>
                              <p:par>
                                <p:cTn id="667" presetID="53" presetClass="entr" presetSubtype="16" fill="hold" nodeType="afterEffect">
                                  <p:stCondLst>
                                    <p:cond delay="0"/>
                                  </p:stCondLst>
                                  <p:childTnLst>
                                    <p:set>
                                      <p:cBhvr>
                                        <p:cTn id="668" dur="1" fill="hold">
                                          <p:stCondLst>
                                            <p:cond delay="0"/>
                                          </p:stCondLst>
                                        </p:cTn>
                                        <p:tgtEl>
                                          <p:spTgt spid="16"/>
                                        </p:tgtEl>
                                        <p:attrNameLst>
                                          <p:attrName>style.visibility</p:attrName>
                                        </p:attrNameLst>
                                      </p:cBhvr>
                                      <p:to>
                                        <p:strVal val="visible"/>
                                      </p:to>
                                    </p:set>
                                    <p:anim calcmode="lin" valueType="num">
                                      <p:cBhvr>
                                        <p:cTn id="669" dur="500" fill="hold"/>
                                        <p:tgtEl>
                                          <p:spTgt spid="16"/>
                                        </p:tgtEl>
                                        <p:attrNameLst>
                                          <p:attrName>ppt_w</p:attrName>
                                        </p:attrNameLst>
                                      </p:cBhvr>
                                      <p:tavLst>
                                        <p:tav tm="0">
                                          <p:val>
                                            <p:fltVal val="0"/>
                                          </p:val>
                                        </p:tav>
                                        <p:tav tm="100000">
                                          <p:val>
                                            <p:strVal val="#ppt_w"/>
                                          </p:val>
                                        </p:tav>
                                      </p:tavLst>
                                    </p:anim>
                                    <p:anim calcmode="lin" valueType="num">
                                      <p:cBhvr>
                                        <p:cTn id="670" dur="500" fill="hold"/>
                                        <p:tgtEl>
                                          <p:spTgt spid="16"/>
                                        </p:tgtEl>
                                        <p:attrNameLst>
                                          <p:attrName>ppt_h</p:attrName>
                                        </p:attrNameLst>
                                      </p:cBhvr>
                                      <p:tavLst>
                                        <p:tav tm="0">
                                          <p:val>
                                            <p:fltVal val="0"/>
                                          </p:val>
                                        </p:tav>
                                        <p:tav tm="100000">
                                          <p:val>
                                            <p:strVal val="#ppt_h"/>
                                          </p:val>
                                        </p:tav>
                                      </p:tavLst>
                                    </p:anim>
                                    <p:animEffect transition="in" filter="fade">
                                      <p:cBhvr>
                                        <p:cTn id="671" dur="500"/>
                                        <p:tgtEl>
                                          <p:spTgt spid="16"/>
                                        </p:tgtEl>
                                      </p:cBhvr>
                                    </p:animEffect>
                                  </p:childTnLst>
                                </p:cTn>
                              </p:par>
                            </p:childTnLst>
                          </p:cTn>
                        </p:par>
                        <p:par>
                          <p:cTn id="672" fill="hold">
                            <p:stCondLst>
                              <p:cond delay="17700"/>
                            </p:stCondLst>
                            <p:childTnLst>
                              <p:par>
                                <p:cTn id="673" presetID="42" presetClass="path" presetSubtype="0" accel="50000" decel="50000" fill="hold" nodeType="afterEffect">
                                  <p:stCondLst>
                                    <p:cond delay="0"/>
                                  </p:stCondLst>
                                  <p:childTnLst>
                                    <p:animMotion origin="layout" path="M 0.00273 0.00024 L 0.34596 -0.11851 " pathEditMode="relative" rAng="0" ptsTypes="AA">
                                      <p:cBhvr>
                                        <p:cTn id="674" dur="250" fill="hold"/>
                                        <p:tgtEl>
                                          <p:spTgt spid="16"/>
                                        </p:tgtEl>
                                        <p:attrNameLst>
                                          <p:attrName>ppt_x</p:attrName>
                                          <p:attrName>ppt_y</p:attrName>
                                        </p:attrNameLst>
                                      </p:cBhvr>
                                      <p:rCtr x="17161" y="-5949"/>
                                    </p:animMotion>
                                  </p:childTnLst>
                                </p:cTn>
                              </p:par>
                            </p:childTnLst>
                          </p:cTn>
                        </p:par>
                        <p:par>
                          <p:cTn id="675" fill="hold">
                            <p:stCondLst>
                              <p:cond delay="17950"/>
                            </p:stCondLst>
                            <p:childTnLst>
                              <p:par>
                                <p:cTn id="676" presetID="53" presetClass="entr" presetSubtype="16" fill="hold" nodeType="afterEffect">
                                  <p:stCondLst>
                                    <p:cond delay="0"/>
                                  </p:stCondLst>
                                  <p:childTnLst>
                                    <p:set>
                                      <p:cBhvr>
                                        <p:cTn id="677" dur="1" fill="hold">
                                          <p:stCondLst>
                                            <p:cond delay="0"/>
                                          </p:stCondLst>
                                        </p:cTn>
                                        <p:tgtEl>
                                          <p:spTgt spid="15"/>
                                        </p:tgtEl>
                                        <p:attrNameLst>
                                          <p:attrName>style.visibility</p:attrName>
                                        </p:attrNameLst>
                                      </p:cBhvr>
                                      <p:to>
                                        <p:strVal val="visible"/>
                                      </p:to>
                                    </p:set>
                                    <p:anim calcmode="lin" valueType="num">
                                      <p:cBhvr>
                                        <p:cTn id="678" dur="500" fill="hold"/>
                                        <p:tgtEl>
                                          <p:spTgt spid="15"/>
                                        </p:tgtEl>
                                        <p:attrNameLst>
                                          <p:attrName>ppt_w</p:attrName>
                                        </p:attrNameLst>
                                      </p:cBhvr>
                                      <p:tavLst>
                                        <p:tav tm="0">
                                          <p:val>
                                            <p:fltVal val="0"/>
                                          </p:val>
                                        </p:tav>
                                        <p:tav tm="100000">
                                          <p:val>
                                            <p:strVal val="#ppt_w"/>
                                          </p:val>
                                        </p:tav>
                                      </p:tavLst>
                                    </p:anim>
                                    <p:anim calcmode="lin" valueType="num">
                                      <p:cBhvr>
                                        <p:cTn id="679" dur="500" fill="hold"/>
                                        <p:tgtEl>
                                          <p:spTgt spid="15"/>
                                        </p:tgtEl>
                                        <p:attrNameLst>
                                          <p:attrName>ppt_h</p:attrName>
                                        </p:attrNameLst>
                                      </p:cBhvr>
                                      <p:tavLst>
                                        <p:tav tm="0">
                                          <p:val>
                                            <p:fltVal val="0"/>
                                          </p:val>
                                        </p:tav>
                                        <p:tav tm="100000">
                                          <p:val>
                                            <p:strVal val="#ppt_h"/>
                                          </p:val>
                                        </p:tav>
                                      </p:tavLst>
                                    </p:anim>
                                    <p:animEffect transition="in" filter="fade">
                                      <p:cBhvr>
                                        <p:cTn id="680" dur="500"/>
                                        <p:tgtEl>
                                          <p:spTgt spid="15"/>
                                        </p:tgtEl>
                                      </p:cBhvr>
                                    </p:animEffect>
                                  </p:childTnLst>
                                </p:cTn>
                              </p:par>
                            </p:childTnLst>
                          </p:cTn>
                        </p:par>
                        <p:par>
                          <p:cTn id="681" fill="hold">
                            <p:stCondLst>
                              <p:cond delay="18450"/>
                            </p:stCondLst>
                            <p:childTnLst>
                              <p:par>
                                <p:cTn id="682" presetID="42" presetClass="path" presetSubtype="0" accel="50000" decel="50000" fill="hold" nodeType="afterEffect">
                                  <p:stCondLst>
                                    <p:cond delay="0"/>
                                  </p:stCondLst>
                                  <p:childTnLst>
                                    <p:animMotion origin="layout" path="M 8.33333E-7 -2.59259E-6 L 0.37721 -0.29583 " pathEditMode="relative" rAng="0" ptsTypes="AA">
                                      <p:cBhvr>
                                        <p:cTn id="683" dur="250" fill="hold"/>
                                        <p:tgtEl>
                                          <p:spTgt spid="15"/>
                                        </p:tgtEl>
                                        <p:attrNameLst>
                                          <p:attrName>ppt_x</p:attrName>
                                          <p:attrName>ppt_y</p:attrName>
                                        </p:attrNameLst>
                                      </p:cBhvr>
                                      <p:rCtr x="18854" y="-14792"/>
                                    </p:animMotion>
                                  </p:childTnLst>
                                </p:cTn>
                              </p:par>
                            </p:childTnLst>
                          </p:cTn>
                        </p:par>
                        <p:par>
                          <p:cTn id="684" fill="hold">
                            <p:stCondLst>
                              <p:cond delay="18700"/>
                            </p:stCondLst>
                            <p:childTnLst>
                              <p:par>
                                <p:cTn id="685" presetID="53" presetClass="entr" presetSubtype="16" fill="hold" nodeType="afterEffect">
                                  <p:stCondLst>
                                    <p:cond delay="0"/>
                                  </p:stCondLst>
                                  <p:childTnLst>
                                    <p:set>
                                      <p:cBhvr>
                                        <p:cTn id="686" dur="1" fill="hold">
                                          <p:stCondLst>
                                            <p:cond delay="0"/>
                                          </p:stCondLst>
                                        </p:cTn>
                                        <p:tgtEl>
                                          <p:spTgt spid="14"/>
                                        </p:tgtEl>
                                        <p:attrNameLst>
                                          <p:attrName>style.visibility</p:attrName>
                                        </p:attrNameLst>
                                      </p:cBhvr>
                                      <p:to>
                                        <p:strVal val="visible"/>
                                      </p:to>
                                    </p:set>
                                    <p:anim calcmode="lin" valueType="num">
                                      <p:cBhvr>
                                        <p:cTn id="687" dur="500" fill="hold"/>
                                        <p:tgtEl>
                                          <p:spTgt spid="14"/>
                                        </p:tgtEl>
                                        <p:attrNameLst>
                                          <p:attrName>ppt_w</p:attrName>
                                        </p:attrNameLst>
                                      </p:cBhvr>
                                      <p:tavLst>
                                        <p:tav tm="0">
                                          <p:val>
                                            <p:fltVal val="0"/>
                                          </p:val>
                                        </p:tav>
                                        <p:tav tm="100000">
                                          <p:val>
                                            <p:strVal val="#ppt_w"/>
                                          </p:val>
                                        </p:tav>
                                      </p:tavLst>
                                    </p:anim>
                                    <p:anim calcmode="lin" valueType="num">
                                      <p:cBhvr>
                                        <p:cTn id="688" dur="500" fill="hold"/>
                                        <p:tgtEl>
                                          <p:spTgt spid="14"/>
                                        </p:tgtEl>
                                        <p:attrNameLst>
                                          <p:attrName>ppt_h</p:attrName>
                                        </p:attrNameLst>
                                      </p:cBhvr>
                                      <p:tavLst>
                                        <p:tav tm="0">
                                          <p:val>
                                            <p:fltVal val="0"/>
                                          </p:val>
                                        </p:tav>
                                        <p:tav tm="100000">
                                          <p:val>
                                            <p:strVal val="#ppt_h"/>
                                          </p:val>
                                        </p:tav>
                                      </p:tavLst>
                                    </p:anim>
                                    <p:animEffect transition="in" filter="fade">
                                      <p:cBhvr>
                                        <p:cTn id="689" dur="500"/>
                                        <p:tgtEl>
                                          <p:spTgt spid="14"/>
                                        </p:tgtEl>
                                      </p:cBhvr>
                                    </p:animEffect>
                                  </p:childTnLst>
                                </p:cTn>
                              </p:par>
                            </p:childTnLst>
                          </p:cTn>
                        </p:par>
                        <p:par>
                          <p:cTn id="690" fill="hold">
                            <p:stCondLst>
                              <p:cond delay="19200"/>
                            </p:stCondLst>
                            <p:childTnLst>
                              <p:par>
                                <p:cTn id="691" presetID="42" presetClass="path" presetSubtype="0" accel="50000" decel="50000" fill="hold" nodeType="afterEffect">
                                  <p:stCondLst>
                                    <p:cond delay="0"/>
                                  </p:stCondLst>
                                  <p:childTnLst>
                                    <p:animMotion origin="layout" path="M 8.33333E-7 4.81481E-6 L 0.37721 -0.35996 " pathEditMode="relative" rAng="0" ptsTypes="AA">
                                      <p:cBhvr>
                                        <p:cTn id="692" dur="250" fill="hold"/>
                                        <p:tgtEl>
                                          <p:spTgt spid="14"/>
                                        </p:tgtEl>
                                        <p:attrNameLst>
                                          <p:attrName>ppt_x</p:attrName>
                                          <p:attrName>ppt_y</p:attrName>
                                        </p:attrNameLst>
                                      </p:cBhvr>
                                      <p:rCtr x="18854" y="-18009"/>
                                    </p:animMotion>
                                  </p:childTnLst>
                                </p:cTn>
                              </p:par>
                            </p:childTnLst>
                          </p:cTn>
                        </p:par>
                      </p:childTnLst>
                    </p:cTn>
                  </p:par>
                  <p:par>
                    <p:cTn id="693" fill="hold">
                      <p:stCondLst>
                        <p:cond delay="indefinite"/>
                      </p:stCondLst>
                      <p:childTnLst>
                        <p:par>
                          <p:cTn id="694" fill="hold">
                            <p:stCondLst>
                              <p:cond delay="0"/>
                            </p:stCondLst>
                            <p:childTnLst>
                              <p:par>
                                <p:cTn id="695" presetID="10" presetClass="entr" presetSubtype="0" fill="hold" nodeType="clickEffect">
                                  <p:stCondLst>
                                    <p:cond delay="0"/>
                                  </p:stCondLst>
                                  <p:childTnLst>
                                    <p:set>
                                      <p:cBhvr>
                                        <p:cTn id="696" dur="1" fill="hold">
                                          <p:stCondLst>
                                            <p:cond delay="0"/>
                                          </p:stCondLst>
                                        </p:cTn>
                                        <p:tgtEl>
                                          <p:spTgt spid="443"/>
                                        </p:tgtEl>
                                        <p:attrNameLst>
                                          <p:attrName>style.visibility</p:attrName>
                                        </p:attrNameLst>
                                      </p:cBhvr>
                                      <p:to>
                                        <p:strVal val="visible"/>
                                      </p:to>
                                    </p:set>
                                    <p:animEffect transition="in" filter="fade">
                                      <p:cBhvr>
                                        <p:cTn id="697" dur="500"/>
                                        <p:tgtEl>
                                          <p:spTgt spid="443"/>
                                        </p:tgtEl>
                                      </p:cBhvr>
                                    </p:animEffect>
                                  </p:childTnLst>
                                </p:cTn>
                              </p:par>
                              <p:par>
                                <p:cTn id="698" presetID="10" presetClass="entr" presetSubtype="0" fill="hold" nodeType="withEffect">
                                  <p:stCondLst>
                                    <p:cond delay="0"/>
                                  </p:stCondLst>
                                  <p:childTnLst>
                                    <p:set>
                                      <p:cBhvr>
                                        <p:cTn id="699" dur="1" fill="hold">
                                          <p:stCondLst>
                                            <p:cond delay="0"/>
                                          </p:stCondLst>
                                        </p:cTn>
                                        <p:tgtEl>
                                          <p:spTgt spid="446"/>
                                        </p:tgtEl>
                                        <p:attrNameLst>
                                          <p:attrName>style.visibility</p:attrName>
                                        </p:attrNameLst>
                                      </p:cBhvr>
                                      <p:to>
                                        <p:strVal val="visible"/>
                                      </p:to>
                                    </p:set>
                                    <p:animEffect transition="in" filter="fade">
                                      <p:cBhvr>
                                        <p:cTn id="700" dur="500"/>
                                        <p:tgtEl>
                                          <p:spTgt spid="446"/>
                                        </p:tgtEl>
                                      </p:cBhvr>
                                    </p:animEffect>
                                  </p:childTnLst>
                                </p:cTn>
                              </p:par>
                              <p:par>
                                <p:cTn id="701" presetID="10" presetClass="entr" presetSubtype="0" fill="hold" nodeType="withEffect">
                                  <p:stCondLst>
                                    <p:cond delay="0"/>
                                  </p:stCondLst>
                                  <p:childTnLst>
                                    <p:set>
                                      <p:cBhvr>
                                        <p:cTn id="702" dur="1" fill="hold">
                                          <p:stCondLst>
                                            <p:cond delay="0"/>
                                          </p:stCondLst>
                                        </p:cTn>
                                        <p:tgtEl>
                                          <p:spTgt spid="449"/>
                                        </p:tgtEl>
                                        <p:attrNameLst>
                                          <p:attrName>style.visibility</p:attrName>
                                        </p:attrNameLst>
                                      </p:cBhvr>
                                      <p:to>
                                        <p:strVal val="visible"/>
                                      </p:to>
                                    </p:set>
                                    <p:animEffect transition="in" filter="fade">
                                      <p:cBhvr>
                                        <p:cTn id="703" dur="500"/>
                                        <p:tgtEl>
                                          <p:spTgt spid="449"/>
                                        </p:tgtEl>
                                      </p:cBhvr>
                                    </p:animEffect>
                                  </p:childTnLst>
                                </p:cTn>
                              </p:par>
                              <p:par>
                                <p:cTn id="704" presetID="10" presetClass="entr" presetSubtype="0" fill="hold" nodeType="withEffect">
                                  <p:stCondLst>
                                    <p:cond delay="0"/>
                                  </p:stCondLst>
                                  <p:childTnLst>
                                    <p:set>
                                      <p:cBhvr>
                                        <p:cTn id="705" dur="1" fill="hold">
                                          <p:stCondLst>
                                            <p:cond delay="0"/>
                                          </p:stCondLst>
                                        </p:cTn>
                                        <p:tgtEl>
                                          <p:spTgt spid="452"/>
                                        </p:tgtEl>
                                        <p:attrNameLst>
                                          <p:attrName>style.visibility</p:attrName>
                                        </p:attrNameLst>
                                      </p:cBhvr>
                                      <p:to>
                                        <p:strVal val="visible"/>
                                      </p:to>
                                    </p:set>
                                    <p:animEffect transition="in" filter="fade">
                                      <p:cBhvr>
                                        <p:cTn id="706" dur="500"/>
                                        <p:tgtEl>
                                          <p:spTgt spid="452"/>
                                        </p:tgtEl>
                                      </p:cBhvr>
                                    </p:animEffect>
                                  </p:childTnLst>
                                </p:cTn>
                              </p:par>
                              <p:par>
                                <p:cTn id="707" presetID="10" presetClass="entr" presetSubtype="0" fill="hold" nodeType="withEffect">
                                  <p:stCondLst>
                                    <p:cond delay="0"/>
                                  </p:stCondLst>
                                  <p:childTnLst>
                                    <p:set>
                                      <p:cBhvr>
                                        <p:cTn id="708" dur="1" fill="hold">
                                          <p:stCondLst>
                                            <p:cond delay="0"/>
                                          </p:stCondLst>
                                        </p:cTn>
                                        <p:tgtEl>
                                          <p:spTgt spid="455"/>
                                        </p:tgtEl>
                                        <p:attrNameLst>
                                          <p:attrName>style.visibility</p:attrName>
                                        </p:attrNameLst>
                                      </p:cBhvr>
                                      <p:to>
                                        <p:strVal val="visible"/>
                                      </p:to>
                                    </p:set>
                                    <p:animEffect transition="in" filter="fade">
                                      <p:cBhvr>
                                        <p:cTn id="709" dur="500"/>
                                        <p:tgtEl>
                                          <p:spTgt spid="455"/>
                                        </p:tgtEl>
                                      </p:cBhvr>
                                    </p:animEffect>
                                  </p:childTnLst>
                                </p:cTn>
                              </p:par>
                              <p:par>
                                <p:cTn id="710" presetID="10" presetClass="entr" presetSubtype="0" fill="hold" nodeType="withEffect">
                                  <p:stCondLst>
                                    <p:cond delay="0"/>
                                  </p:stCondLst>
                                  <p:childTnLst>
                                    <p:set>
                                      <p:cBhvr>
                                        <p:cTn id="711" dur="1" fill="hold">
                                          <p:stCondLst>
                                            <p:cond delay="0"/>
                                          </p:stCondLst>
                                        </p:cTn>
                                        <p:tgtEl>
                                          <p:spTgt spid="439"/>
                                        </p:tgtEl>
                                        <p:attrNameLst>
                                          <p:attrName>style.visibility</p:attrName>
                                        </p:attrNameLst>
                                      </p:cBhvr>
                                      <p:to>
                                        <p:strVal val="visible"/>
                                      </p:to>
                                    </p:set>
                                    <p:animEffect transition="in" filter="fade">
                                      <p:cBhvr>
                                        <p:cTn id="712" dur="500"/>
                                        <p:tgtEl>
                                          <p:spTgt spid="439"/>
                                        </p:tgtEl>
                                      </p:cBhvr>
                                    </p:animEffect>
                                  </p:childTnLst>
                                </p:cTn>
                              </p:par>
                              <p:par>
                                <p:cTn id="713" presetID="10" presetClass="entr" presetSubtype="0" fill="hold" nodeType="withEffect">
                                  <p:stCondLst>
                                    <p:cond delay="0"/>
                                  </p:stCondLst>
                                  <p:childTnLst>
                                    <p:set>
                                      <p:cBhvr>
                                        <p:cTn id="714" dur="1" fill="hold">
                                          <p:stCondLst>
                                            <p:cond delay="0"/>
                                          </p:stCondLst>
                                        </p:cTn>
                                        <p:tgtEl>
                                          <p:spTgt spid="436"/>
                                        </p:tgtEl>
                                        <p:attrNameLst>
                                          <p:attrName>style.visibility</p:attrName>
                                        </p:attrNameLst>
                                      </p:cBhvr>
                                      <p:to>
                                        <p:strVal val="visible"/>
                                      </p:to>
                                    </p:set>
                                    <p:animEffect transition="in" filter="fade">
                                      <p:cBhvr>
                                        <p:cTn id="715" dur="500"/>
                                        <p:tgtEl>
                                          <p:spTgt spid="436"/>
                                        </p:tgtEl>
                                      </p:cBhvr>
                                    </p:animEffect>
                                  </p:childTnLst>
                                </p:cTn>
                              </p:par>
                              <p:par>
                                <p:cTn id="716" presetID="10" presetClass="entr" presetSubtype="0" fill="hold" nodeType="withEffect">
                                  <p:stCondLst>
                                    <p:cond delay="0"/>
                                  </p:stCondLst>
                                  <p:childTnLst>
                                    <p:set>
                                      <p:cBhvr>
                                        <p:cTn id="717" dur="1" fill="hold">
                                          <p:stCondLst>
                                            <p:cond delay="0"/>
                                          </p:stCondLst>
                                        </p:cTn>
                                        <p:tgtEl>
                                          <p:spTgt spid="432"/>
                                        </p:tgtEl>
                                        <p:attrNameLst>
                                          <p:attrName>style.visibility</p:attrName>
                                        </p:attrNameLst>
                                      </p:cBhvr>
                                      <p:to>
                                        <p:strVal val="visible"/>
                                      </p:to>
                                    </p:set>
                                    <p:animEffect transition="in" filter="fade">
                                      <p:cBhvr>
                                        <p:cTn id="718" dur="500"/>
                                        <p:tgtEl>
                                          <p:spTgt spid="432"/>
                                        </p:tgtEl>
                                      </p:cBhvr>
                                    </p:animEffect>
                                  </p:childTnLst>
                                </p:cTn>
                              </p:par>
                              <p:par>
                                <p:cTn id="719" presetID="10" presetClass="entr" presetSubtype="0" fill="hold" nodeType="withEffect">
                                  <p:stCondLst>
                                    <p:cond delay="0"/>
                                  </p:stCondLst>
                                  <p:childTnLst>
                                    <p:set>
                                      <p:cBhvr>
                                        <p:cTn id="720" dur="1" fill="hold">
                                          <p:stCondLst>
                                            <p:cond delay="0"/>
                                          </p:stCondLst>
                                        </p:cTn>
                                        <p:tgtEl>
                                          <p:spTgt spid="429"/>
                                        </p:tgtEl>
                                        <p:attrNameLst>
                                          <p:attrName>style.visibility</p:attrName>
                                        </p:attrNameLst>
                                      </p:cBhvr>
                                      <p:to>
                                        <p:strVal val="visible"/>
                                      </p:to>
                                    </p:set>
                                    <p:animEffect transition="in" filter="fade">
                                      <p:cBhvr>
                                        <p:cTn id="721" dur="500"/>
                                        <p:tgtEl>
                                          <p:spTgt spid="429"/>
                                        </p:tgtEl>
                                      </p:cBhvr>
                                    </p:animEffect>
                                  </p:childTnLst>
                                </p:cTn>
                              </p:par>
                              <p:par>
                                <p:cTn id="722" presetID="10" presetClass="entr" presetSubtype="0" fill="hold" nodeType="withEffect">
                                  <p:stCondLst>
                                    <p:cond delay="0"/>
                                  </p:stCondLst>
                                  <p:childTnLst>
                                    <p:set>
                                      <p:cBhvr>
                                        <p:cTn id="723" dur="1" fill="hold">
                                          <p:stCondLst>
                                            <p:cond delay="0"/>
                                          </p:stCondLst>
                                        </p:cTn>
                                        <p:tgtEl>
                                          <p:spTgt spid="1464"/>
                                        </p:tgtEl>
                                        <p:attrNameLst>
                                          <p:attrName>style.visibility</p:attrName>
                                        </p:attrNameLst>
                                      </p:cBhvr>
                                      <p:to>
                                        <p:strVal val="visible"/>
                                      </p:to>
                                    </p:set>
                                    <p:animEffect transition="in" filter="fade">
                                      <p:cBhvr>
                                        <p:cTn id="724" dur="500"/>
                                        <p:tgtEl>
                                          <p:spTgt spid="1464"/>
                                        </p:tgtEl>
                                      </p:cBhvr>
                                    </p:animEffect>
                                  </p:childTnLst>
                                </p:cTn>
                              </p:par>
                            </p:childTnLst>
                          </p:cTn>
                        </p:par>
                        <p:par>
                          <p:cTn id="725" fill="hold">
                            <p:stCondLst>
                              <p:cond delay="1000"/>
                            </p:stCondLst>
                            <p:childTnLst>
                              <p:par>
                                <p:cTn id="726" presetID="10" presetClass="exit" presetSubtype="0" fill="hold" nodeType="afterEffect">
                                  <p:stCondLst>
                                    <p:cond delay="0"/>
                                  </p:stCondLst>
                                  <p:childTnLst>
                                    <p:animEffect transition="out" filter="fade">
                                      <p:cBhvr>
                                        <p:cTn id="727" dur="500"/>
                                        <p:tgtEl>
                                          <p:spTgt spid="385"/>
                                        </p:tgtEl>
                                      </p:cBhvr>
                                    </p:animEffect>
                                    <p:set>
                                      <p:cBhvr>
                                        <p:cTn id="728" dur="1" fill="hold">
                                          <p:stCondLst>
                                            <p:cond delay="499"/>
                                          </p:stCondLst>
                                        </p:cTn>
                                        <p:tgtEl>
                                          <p:spTgt spid="385"/>
                                        </p:tgtEl>
                                        <p:attrNameLst>
                                          <p:attrName>style.visibility</p:attrName>
                                        </p:attrNameLst>
                                      </p:cBhvr>
                                      <p:to>
                                        <p:strVal val="hidden"/>
                                      </p:to>
                                    </p:set>
                                  </p:childTnLst>
                                </p:cTn>
                              </p:par>
                              <p:par>
                                <p:cTn id="729" presetID="10" presetClass="exit" presetSubtype="0" fill="hold" nodeType="withEffect">
                                  <p:stCondLst>
                                    <p:cond delay="0"/>
                                  </p:stCondLst>
                                  <p:childTnLst>
                                    <p:animEffect transition="out" filter="fade">
                                      <p:cBhvr>
                                        <p:cTn id="730" dur="500"/>
                                        <p:tgtEl>
                                          <p:spTgt spid="388"/>
                                        </p:tgtEl>
                                      </p:cBhvr>
                                    </p:animEffect>
                                    <p:set>
                                      <p:cBhvr>
                                        <p:cTn id="731" dur="1" fill="hold">
                                          <p:stCondLst>
                                            <p:cond delay="499"/>
                                          </p:stCondLst>
                                        </p:cTn>
                                        <p:tgtEl>
                                          <p:spTgt spid="388"/>
                                        </p:tgtEl>
                                        <p:attrNameLst>
                                          <p:attrName>style.visibility</p:attrName>
                                        </p:attrNameLst>
                                      </p:cBhvr>
                                      <p:to>
                                        <p:strVal val="hidden"/>
                                      </p:to>
                                    </p:set>
                                  </p:childTnLst>
                                </p:cTn>
                              </p:par>
                              <p:par>
                                <p:cTn id="732" presetID="10" presetClass="exit" presetSubtype="0" fill="hold" nodeType="withEffect">
                                  <p:stCondLst>
                                    <p:cond delay="0"/>
                                  </p:stCondLst>
                                  <p:childTnLst>
                                    <p:animEffect transition="out" filter="fade">
                                      <p:cBhvr>
                                        <p:cTn id="733" dur="500"/>
                                        <p:tgtEl>
                                          <p:spTgt spid="391"/>
                                        </p:tgtEl>
                                      </p:cBhvr>
                                    </p:animEffect>
                                    <p:set>
                                      <p:cBhvr>
                                        <p:cTn id="734" dur="1" fill="hold">
                                          <p:stCondLst>
                                            <p:cond delay="499"/>
                                          </p:stCondLst>
                                        </p:cTn>
                                        <p:tgtEl>
                                          <p:spTgt spid="391"/>
                                        </p:tgtEl>
                                        <p:attrNameLst>
                                          <p:attrName>style.visibility</p:attrName>
                                        </p:attrNameLst>
                                      </p:cBhvr>
                                      <p:to>
                                        <p:strVal val="hidden"/>
                                      </p:to>
                                    </p:set>
                                  </p:childTnLst>
                                </p:cTn>
                              </p:par>
                              <p:par>
                                <p:cTn id="735" presetID="10" presetClass="exit" presetSubtype="0" fill="hold" nodeType="withEffect">
                                  <p:stCondLst>
                                    <p:cond delay="0"/>
                                  </p:stCondLst>
                                  <p:childTnLst>
                                    <p:animEffect transition="out" filter="fade">
                                      <p:cBhvr>
                                        <p:cTn id="736" dur="500"/>
                                        <p:tgtEl>
                                          <p:spTgt spid="394"/>
                                        </p:tgtEl>
                                      </p:cBhvr>
                                    </p:animEffect>
                                    <p:set>
                                      <p:cBhvr>
                                        <p:cTn id="737" dur="1" fill="hold">
                                          <p:stCondLst>
                                            <p:cond delay="499"/>
                                          </p:stCondLst>
                                        </p:cTn>
                                        <p:tgtEl>
                                          <p:spTgt spid="394"/>
                                        </p:tgtEl>
                                        <p:attrNameLst>
                                          <p:attrName>style.visibility</p:attrName>
                                        </p:attrNameLst>
                                      </p:cBhvr>
                                      <p:to>
                                        <p:strVal val="hidden"/>
                                      </p:to>
                                    </p:set>
                                  </p:childTnLst>
                                </p:cTn>
                              </p:par>
                              <p:par>
                                <p:cTn id="738" presetID="10" presetClass="exit" presetSubtype="0" fill="hold" nodeType="withEffect">
                                  <p:stCondLst>
                                    <p:cond delay="0"/>
                                  </p:stCondLst>
                                  <p:childTnLst>
                                    <p:animEffect transition="out" filter="fade">
                                      <p:cBhvr>
                                        <p:cTn id="739" dur="500"/>
                                        <p:tgtEl>
                                          <p:spTgt spid="397"/>
                                        </p:tgtEl>
                                      </p:cBhvr>
                                    </p:animEffect>
                                    <p:set>
                                      <p:cBhvr>
                                        <p:cTn id="740" dur="1" fill="hold">
                                          <p:stCondLst>
                                            <p:cond delay="499"/>
                                          </p:stCondLst>
                                        </p:cTn>
                                        <p:tgtEl>
                                          <p:spTgt spid="397"/>
                                        </p:tgtEl>
                                        <p:attrNameLst>
                                          <p:attrName>style.visibility</p:attrName>
                                        </p:attrNameLst>
                                      </p:cBhvr>
                                      <p:to>
                                        <p:strVal val="hidden"/>
                                      </p:to>
                                    </p:set>
                                  </p:childTnLst>
                                </p:cTn>
                              </p:par>
                              <p:par>
                                <p:cTn id="741" presetID="10" presetClass="exit" presetSubtype="0" fill="hold" nodeType="withEffect">
                                  <p:stCondLst>
                                    <p:cond delay="0"/>
                                  </p:stCondLst>
                                  <p:childTnLst>
                                    <p:animEffect transition="out" filter="fade">
                                      <p:cBhvr>
                                        <p:cTn id="742" dur="500"/>
                                        <p:tgtEl>
                                          <p:spTgt spid="400"/>
                                        </p:tgtEl>
                                      </p:cBhvr>
                                    </p:animEffect>
                                    <p:set>
                                      <p:cBhvr>
                                        <p:cTn id="743" dur="1" fill="hold">
                                          <p:stCondLst>
                                            <p:cond delay="499"/>
                                          </p:stCondLst>
                                        </p:cTn>
                                        <p:tgtEl>
                                          <p:spTgt spid="400"/>
                                        </p:tgtEl>
                                        <p:attrNameLst>
                                          <p:attrName>style.visibility</p:attrName>
                                        </p:attrNameLst>
                                      </p:cBhvr>
                                      <p:to>
                                        <p:strVal val="hidden"/>
                                      </p:to>
                                    </p:set>
                                  </p:childTnLst>
                                </p:cTn>
                              </p:par>
                              <p:par>
                                <p:cTn id="744" presetID="10" presetClass="exit" presetSubtype="0" fill="hold" nodeType="withEffect">
                                  <p:stCondLst>
                                    <p:cond delay="0"/>
                                  </p:stCondLst>
                                  <p:childTnLst>
                                    <p:animEffect transition="out" filter="fade">
                                      <p:cBhvr>
                                        <p:cTn id="745" dur="500"/>
                                        <p:tgtEl>
                                          <p:spTgt spid="403"/>
                                        </p:tgtEl>
                                      </p:cBhvr>
                                    </p:animEffect>
                                    <p:set>
                                      <p:cBhvr>
                                        <p:cTn id="746" dur="1" fill="hold">
                                          <p:stCondLst>
                                            <p:cond delay="499"/>
                                          </p:stCondLst>
                                        </p:cTn>
                                        <p:tgtEl>
                                          <p:spTgt spid="403"/>
                                        </p:tgtEl>
                                        <p:attrNameLst>
                                          <p:attrName>style.visibility</p:attrName>
                                        </p:attrNameLst>
                                      </p:cBhvr>
                                      <p:to>
                                        <p:strVal val="hidden"/>
                                      </p:to>
                                    </p:set>
                                  </p:childTnLst>
                                </p:cTn>
                              </p:par>
                              <p:par>
                                <p:cTn id="747" presetID="10" presetClass="exit" presetSubtype="0" fill="hold" nodeType="withEffect">
                                  <p:stCondLst>
                                    <p:cond delay="0"/>
                                  </p:stCondLst>
                                  <p:childTnLst>
                                    <p:animEffect transition="out" filter="fade">
                                      <p:cBhvr>
                                        <p:cTn id="748" dur="500"/>
                                        <p:tgtEl>
                                          <p:spTgt spid="406"/>
                                        </p:tgtEl>
                                      </p:cBhvr>
                                    </p:animEffect>
                                    <p:set>
                                      <p:cBhvr>
                                        <p:cTn id="749" dur="1" fill="hold">
                                          <p:stCondLst>
                                            <p:cond delay="499"/>
                                          </p:stCondLst>
                                        </p:cTn>
                                        <p:tgtEl>
                                          <p:spTgt spid="406"/>
                                        </p:tgtEl>
                                        <p:attrNameLst>
                                          <p:attrName>style.visibility</p:attrName>
                                        </p:attrNameLst>
                                      </p:cBhvr>
                                      <p:to>
                                        <p:strVal val="hidden"/>
                                      </p:to>
                                    </p:set>
                                  </p:childTnLst>
                                </p:cTn>
                              </p:par>
                              <p:par>
                                <p:cTn id="750" presetID="10" presetClass="exit" presetSubtype="0" fill="hold" nodeType="withEffect">
                                  <p:stCondLst>
                                    <p:cond delay="0"/>
                                  </p:stCondLst>
                                  <p:childTnLst>
                                    <p:animEffect transition="out" filter="fade">
                                      <p:cBhvr>
                                        <p:cTn id="751" dur="500"/>
                                        <p:tgtEl>
                                          <p:spTgt spid="409"/>
                                        </p:tgtEl>
                                      </p:cBhvr>
                                    </p:animEffect>
                                    <p:set>
                                      <p:cBhvr>
                                        <p:cTn id="752" dur="1" fill="hold">
                                          <p:stCondLst>
                                            <p:cond delay="499"/>
                                          </p:stCondLst>
                                        </p:cTn>
                                        <p:tgtEl>
                                          <p:spTgt spid="409"/>
                                        </p:tgtEl>
                                        <p:attrNameLst>
                                          <p:attrName>style.visibility</p:attrName>
                                        </p:attrNameLst>
                                      </p:cBhvr>
                                      <p:to>
                                        <p:strVal val="hidden"/>
                                      </p:to>
                                    </p:set>
                                  </p:childTnLst>
                                </p:cTn>
                              </p:par>
                              <p:par>
                                <p:cTn id="753" presetID="10" presetClass="exit" presetSubtype="0" fill="hold" nodeType="withEffect">
                                  <p:stCondLst>
                                    <p:cond delay="0"/>
                                  </p:stCondLst>
                                  <p:childTnLst>
                                    <p:animEffect transition="out" filter="fade">
                                      <p:cBhvr>
                                        <p:cTn id="754" dur="500"/>
                                        <p:tgtEl>
                                          <p:spTgt spid="1401"/>
                                        </p:tgtEl>
                                      </p:cBhvr>
                                    </p:animEffect>
                                    <p:set>
                                      <p:cBhvr>
                                        <p:cTn id="755" dur="1" fill="hold">
                                          <p:stCondLst>
                                            <p:cond delay="499"/>
                                          </p:stCondLst>
                                        </p:cTn>
                                        <p:tgtEl>
                                          <p:spTgt spid="1401"/>
                                        </p:tgtEl>
                                        <p:attrNameLst>
                                          <p:attrName>style.visibility</p:attrName>
                                        </p:attrNameLst>
                                      </p:cBhvr>
                                      <p:to>
                                        <p:strVal val="hidden"/>
                                      </p:to>
                                    </p:set>
                                  </p:childTnLst>
                                </p:cTn>
                              </p:par>
                            </p:childTnLst>
                          </p:cTn>
                        </p:par>
                        <p:par>
                          <p:cTn id="756" fill="hold">
                            <p:stCondLst>
                              <p:cond delay="1500"/>
                            </p:stCondLst>
                            <p:childTnLst>
                              <p:par>
                                <p:cTn id="757" presetID="42" presetClass="path" presetSubtype="0" accel="50000" decel="50000" fill="hold" nodeType="afterEffect">
                                  <p:stCondLst>
                                    <p:cond delay="0"/>
                                  </p:stCondLst>
                                  <p:childTnLst>
                                    <p:animMotion origin="layout" path="M -2.29167E-6 -1.48148E-6 L 0.24545 0.10394 " pathEditMode="relative" rAng="0" ptsTypes="AA">
                                      <p:cBhvr>
                                        <p:cTn id="758" dur="2000" fill="hold"/>
                                        <p:tgtEl>
                                          <p:spTgt spid="443"/>
                                        </p:tgtEl>
                                        <p:attrNameLst>
                                          <p:attrName>ppt_x</p:attrName>
                                          <p:attrName>ppt_y</p:attrName>
                                        </p:attrNameLst>
                                      </p:cBhvr>
                                      <p:rCtr x="12266" y="5185"/>
                                    </p:animMotion>
                                  </p:childTnLst>
                                </p:cTn>
                              </p:par>
                              <p:par>
                                <p:cTn id="759" presetID="42" presetClass="path" presetSubtype="0" accel="50000" decel="50000" fill="hold" nodeType="withEffect">
                                  <p:stCondLst>
                                    <p:cond delay="0"/>
                                  </p:stCondLst>
                                  <p:childTnLst>
                                    <p:animMotion origin="layout" path="M -2.29167E-6 2.22222E-6 L 0.23021 0.28125 " pathEditMode="relative" rAng="0" ptsTypes="AA">
                                      <p:cBhvr>
                                        <p:cTn id="760" dur="2000" fill="hold"/>
                                        <p:tgtEl>
                                          <p:spTgt spid="446"/>
                                        </p:tgtEl>
                                        <p:attrNameLst>
                                          <p:attrName>ppt_x</p:attrName>
                                          <p:attrName>ppt_y</p:attrName>
                                        </p:attrNameLst>
                                      </p:cBhvr>
                                      <p:rCtr x="11510" y="14051"/>
                                    </p:animMotion>
                                  </p:childTnLst>
                                </p:cTn>
                              </p:par>
                              <p:par>
                                <p:cTn id="761" presetID="42" presetClass="path" presetSubtype="0" accel="50000" decel="50000" fill="hold" nodeType="withEffect">
                                  <p:stCondLst>
                                    <p:cond delay="0"/>
                                  </p:stCondLst>
                                  <p:childTnLst>
                                    <p:animMotion origin="layout" path="M -2.29167E-6 -4.07407E-6 L 0.25599 0.00996 " pathEditMode="relative" rAng="0" ptsTypes="AA">
                                      <p:cBhvr>
                                        <p:cTn id="762" dur="2000" fill="hold"/>
                                        <p:tgtEl>
                                          <p:spTgt spid="449"/>
                                        </p:tgtEl>
                                        <p:attrNameLst>
                                          <p:attrName>ppt_x</p:attrName>
                                          <p:attrName>ppt_y</p:attrName>
                                        </p:attrNameLst>
                                      </p:cBhvr>
                                      <p:rCtr x="12799" y="486"/>
                                    </p:animMotion>
                                  </p:childTnLst>
                                </p:cTn>
                              </p:par>
                              <p:par>
                                <p:cTn id="763" presetID="42" presetClass="path" presetSubtype="0" accel="50000" decel="50000" fill="hold" nodeType="withEffect">
                                  <p:stCondLst>
                                    <p:cond delay="0"/>
                                  </p:stCondLst>
                                  <p:childTnLst>
                                    <p:animMotion origin="layout" path="M -2.29167E-6 -1.85185E-6 L 0.18854 -0.20509 " pathEditMode="relative" rAng="0" ptsTypes="AA">
                                      <p:cBhvr>
                                        <p:cTn id="764" dur="2000" fill="hold"/>
                                        <p:tgtEl>
                                          <p:spTgt spid="452"/>
                                        </p:tgtEl>
                                        <p:attrNameLst>
                                          <p:attrName>ppt_x</p:attrName>
                                          <p:attrName>ppt_y</p:attrName>
                                        </p:attrNameLst>
                                      </p:cBhvr>
                                      <p:rCtr x="9427" y="-10255"/>
                                    </p:animMotion>
                                  </p:childTnLst>
                                </p:cTn>
                              </p:par>
                              <p:par>
                                <p:cTn id="765" presetID="42" presetClass="path" presetSubtype="0" accel="50000" decel="50000" fill="hold" nodeType="withEffect">
                                  <p:stCondLst>
                                    <p:cond delay="0"/>
                                  </p:stCondLst>
                                  <p:childTnLst>
                                    <p:animMotion origin="layout" path="M -2.29167E-6 1.85185E-6 L 0.24505 -0.40579 " pathEditMode="relative" rAng="0" ptsTypes="AA">
                                      <p:cBhvr>
                                        <p:cTn id="766" dur="2000" fill="hold"/>
                                        <p:tgtEl>
                                          <p:spTgt spid="455"/>
                                        </p:tgtEl>
                                        <p:attrNameLst>
                                          <p:attrName>ppt_x</p:attrName>
                                          <p:attrName>ppt_y</p:attrName>
                                        </p:attrNameLst>
                                      </p:cBhvr>
                                      <p:rCtr x="12253" y="-20301"/>
                                    </p:animMotion>
                                  </p:childTnLst>
                                </p:cTn>
                              </p:par>
                              <p:par>
                                <p:cTn id="767" presetID="42" presetClass="path" presetSubtype="0" accel="50000" decel="50000" fill="hold" nodeType="withEffect">
                                  <p:stCondLst>
                                    <p:cond delay="0"/>
                                  </p:stCondLst>
                                  <p:childTnLst>
                                    <p:animMotion origin="layout" path="M 5E-6 1.85185E-6 L 0.31211 -0.40579 " pathEditMode="relative" rAng="0" ptsTypes="AA">
                                      <p:cBhvr>
                                        <p:cTn id="768" dur="2000" fill="hold"/>
                                        <p:tgtEl>
                                          <p:spTgt spid="439"/>
                                        </p:tgtEl>
                                        <p:attrNameLst>
                                          <p:attrName>ppt_x</p:attrName>
                                          <p:attrName>ppt_y</p:attrName>
                                        </p:attrNameLst>
                                      </p:cBhvr>
                                      <p:rCtr x="15599" y="-20301"/>
                                    </p:animMotion>
                                  </p:childTnLst>
                                </p:cTn>
                              </p:par>
                              <p:par>
                                <p:cTn id="769" presetID="42" presetClass="path" presetSubtype="0" accel="50000" decel="50000" fill="hold" nodeType="withEffect">
                                  <p:stCondLst>
                                    <p:cond delay="0"/>
                                  </p:stCondLst>
                                  <p:childTnLst>
                                    <p:animMotion origin="layout" path="M 5E-6 -1.85185E-6 L 0.32266 -0.09282 " pathEditMode="relative" rAng="0" ptsTypes="AA">
                                      <p:cBhvr>
                                        <p:cTn id="770" dur="2000" fill="hold"/>
                                        <p:tgtEl>
                                          <p:spTgt spid="436"/>
                                        </p:tgtEl>
                                        <p:attrNameLst>
                                          <p:attrName>ppt_x</p:attrName>
                                          <p:attrName>ppt_y</p:attrName>
                                        </p:attrNameLst>
                                      </p:cBhvr>
                                      <p:rCtr x="16133" y="-4653"/>
                                    </p:animMotion>
                                  </p:childTnLst>
                                </p:cTn>
                              </p:par>
                              <p:par>
                                <p:cTn id="771" presetID="42" presetClass="path" presetSubtype="0" accel="50000" decel="50000" fill="hold" nodeType="withEffect">
                                  <p:stCondLst>
                                    <p:cond delay="0"/>
                                  </p:stCondLst>
                                  <p:childTnLst>
                                    <p:animMotion origin="layout" path="M 5E-6 -4.07407E-6 L 0.4254 -0.19976 " pathEditMode="relative" rAng="0" ptsTypes="AA">
                                      <p:cBhvr>
                                        <p:cTn id="772" dur="2000" fill="hold"/>
                                        <p:tgtEl>
                                          <p:spTgt spid="432"/>
                                        </p:tgtEl>
                                        <p:attrNameLst>
                                          <p:attrName>ppt_x</p:attrName>
                                          <p:attrName>ppt_y</p:attrName>
                                        </p:attrNameLst>
                                      </p:cBhvr>
                                      <p:rCtr x="21263" y="-10000"/>
                                    </p:animMotion>
                                  </p:childTnLst>
                                </p:cTn>
                              </p:par>
                              <p:par>
                                <p:cTn id="773" presetID="42" presetClass="path" presetSubtype="0" accel="50000" decel="50000" fill="hold" nodeType="withEffect">
                                  <p:stCondLst>
                                    <p:cond delay="0"/>
                                  </p:stCondLst>
                                  <p:childTnLst>
                                    <p:animMotion origin="layout" path="M 5E-6 2.22222E-6 L 0.25743 -0.0007 " pathEditMode="relative" rAng="0" ptsTypes="AA">
                                      <p:cBhvr>
                                        <p:cTn id="774" dur="2000" fill="hold"/>
                                        <p:tgtEl>
                                          <p:spTgt spid="429"/>
                                        </p:tgtEl>
                                        <p:attrNameLst>
                                          <p:attrName>ppt_x</p:attrName>
                                          <p:attrName>ppt_y</p:attrName>
                                        </p:attrNameLst>
                                      </p:cBhvr>
                                      <p:rCtr x="12865" y="-46"/>
                                    </p:animMotion>
                                  </p:childTnLst>
                                </p:cTn>
                              </p:par>
                              <p:par>
                                <p:cTn id="775" presetID="42" presetClass="path" presetSubtype="0" accel="50000" decel="50000" fill="hold" nodeType="withEffect">
                                  <p:stCondLst>
                                    <p:cond delay="0"/>
                                  </p:stCondLst>
                                  <p:childTnLst>
                                    <p:animMotion origin="layout" path="M 5E-6 -1.48148E-6 L 0.42514 0.10162 " pathEditMode="relative" rAng="0" ptsTypes="AA">
                                      <p:cBhvr>
                                        <p:cTn id="776" dur="2000" fill="hold"/>
                                        <p:tgtEl>
                                          <p:spTgt spid="1464"/>
                                        </p:tgtEl>
                                        <p:attrNameLst>
                                          <p:attrName>ppt_x</p:attrName>
                                          <p:attrName>ppt_y</p:attrName>
                                        </p:attrNameLst>
                                      </p:cBhvr>
                                      <p:rCtr x="21250" y="5069"/>
                                    </p:animMotion>
                                  </p:childTnLst>
                                </p:cTn>
                              </p:par>
                            </p:childTnLst>
                          </p:cTn>
                        </p:par>
                        <p:par>
                          <p:cTn id="777" fill="hold">
                            <p:stCondLst>
                              <p:cond delay="3500"/>
                            </p:stCondLst>
                            <p:childTnLst>
                              <p:par>
                                <p:cTn id="778" presetID="10" presetClass="entr" presetSubtype="0" fill="hold" grpId="0" nodeType="afterEffect">
                                  <p:stCondLst>
                                    <p:cond delay="0"/>
                                  </p:stCondLst>
                                  <p:childTnLst>
                                    <p:set>
                                      <p:cBhvr>
                                        <p:cTn id="779" dur="1" fill="hold">
                                          <p:stCondLst>
                                            <p:cond delay="0"/>
                                          </p:stCondLst>
                                        </p:cTn>
                                        <p:tgtEl>
                                          <p:spTgt spid="441"/>
                                        </p:tgtEl>
                                        <p:attrNameLst>
                                          <p:attrName>style.visibility</p:attrName>
                                        </p:attrNameLst>
                                      </p:cBhvr>
                                      <p:to>
                                        <p:strVal val="visible"/>
                                      </p:to>
                                    </p:set>
                                    <p:animEffect transition="in" filter="fade">
                                      <p:cBhvr>
                                        <p:cTn id="780" dur="500"/>
                                        <p:tgtEl>
                                          <p:spTgt spid="441"/>
                                        </p:tgtEl>
                                      </p:cBhvr>
                                    </p:animEffect>
                                  </p:childTnLst>
                                </p:cTn>
                              </p:par>
                              <p:par>
                                <p:cTn id="781" presetID="10" presetClass="entr" presetSubtype="0" fill="hold" grpId="0" nodeType="withEffect">
                                  <p:stCondLst>
                                    <p:cond delay="0"/>
                                  </p:stCondLst>
                                  <p:childTnLst>
                                    <p:set>
                                      <p:cBhvr>
                                        <p:cTn id="782" dur="1" fill="hold">
                                          <p:stCondLst>
                                            <p:cond delay="0"/>
                                          </p:stCondLst>
                                        </p:cTn>
                                        <p:tgtEl>
                                          <p:spTgt spid="215"/>
                                        </p:tgtEl>
                                        <p:attrNameLst>
                                          <p:attrName>style.visibility</p:attrName>
                                        </p:attrNameLst>
                                      </p:cBhvr>
                                      <p:to>
                                        <p:strVal val="visible"/>
                                      </p:to>
                                    </p:set>
                                    <p:animEffect transition="in" filter="fade">
                                      <p:cBhvr>
                                        <p:cTn id="783" dur="500"/>
                                        <p:tgtEl>
                                          <p:spTgt spid="215"/>
                                        </p:tgtEl>
                                      </p:cBhvr>
                                    </p:animEffect>
                                  </p:childTnLst>
                                </p:cTn>
                              </p:par>
                              <p:par>
                                <p:cTn id="784" presetID="10" presetClass="entr" presetSubtype="0" fill="hold" grpId="0" nodeType="withEffect">
                                  <p:stCondLst>
                                    <p:cond delay="0"/>
                                  </p:stCondLst>
                                  <p:childTnLst>
                                    <p:set>
                                      <p:cBhvr>
                                        <p:cTn id="785" dur="1" fill="hold">
                                          <p:stCondLst>
                                            <p:cond delay="0"/>
                                          </p:stCondLst>
                                        </p:cTn>
                                        <p:tgtEl>
                                          <p:spTgt spid="216"/>
                                        </p:tgtEl>
                                        <p:attrNameLst>
                                          <p:attrName>style.visibility</p:attrName>
                                        </p:attrNameLst>
                                      </p:cBhvr>
                                      <p:to>
                                        <p:strVal val="visible"/>
                                      </p:to>
                                    </p:set>
                                    <p:animEffect transition="in" filter="fade">
                                      <p:cBhvr>
                                        <p:cTn id="786"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p:bldP spid="215" grpId="0"/>
      <p:bldP spid="216" grpId="0"/>
      <p:bldP spid="1587" grpId="0" animBg="1"/>
      <p:bldP spid="11" grpId="0" animBg="1"/>
      <p:bldP spid="11" grpId="1" animBg="1"/>
      <p:bldP spid="11" grpId="2" animBg="1"/>
      <p:bldP spid="1720" grpId="0" animBg="1"/>
      <p:bldP spid="1721" grpId="0" animBg="1"/>
      <p:bldP spid="1721" grpId="1" animBg="1"/>
      <p:bldP spid="1721" grpId="2" animBg="1"/>
      <p:bldP spid="1722" grpId="0" animBg="1"/>
      <p:bldP spid="1723" grpId="0" animBg="1"/>
      <p:bldP spid="1723" grpId="1" animBg="1"/>
      <p:bldP spid="1723" grpId="2" animBg="1"/>
      <p:bldP spid="1724" grpId="0" animBg="1"/>
      <p:bldP spid="1725" grpId="0" animBg="1"/>
      <p:bldP spid="1725" grpId="1" animBg="1"/>
      <p:bldP spid="1725" grpId="2" animBg="1"/>
      <p:bldP spid="1726" grpId="0" animBg="1"/>
      <p:bldP spid="1727" grpId="0" animBg="1"/>
      <p:bldP spid="1727" grpId="1" animBg="1"/>
      <p:bldP spid="1727" grpId="2" animBg="1"/>
      <p:bldP spid="1728" grpId="0" animBg="1"/>
      <p:bldP spid="1729" grpId="0" animBg="1"/>
      <p:bldP spid="1729" grpId="1" animBg="1"/>
      <p:bldP spid="1729" grpId="2" animBg="1"/>
      <p:bldP spid="1730" grpId="0" animBg="1"/>
      <p:bldP spid="1731" grpId="0" animBg="1"/>
      <p:bldP spid="1731" grpId="1" animBg="1"/>
      <p:bldP spid="1731" grpId="2" animBg="1"/>
      <p:bldP spid="1732" grpId="0" animBg="1"/>
      <p:bldP spid="2291" grpId="0" animBg="1"/>
      <p:bldP spid="2291" grpId="1" animBg="1"/>
      <p:bldP spid="2291" grpId="2" animBg="1"/>
      <p:bldP spid="2292" grpId="0" animBg="1"/>
      <p:bldP spid="2293" grpId="0" animBg="1"/>
      <p:bldP spid="2293" grpId="1" animBg="1"/>
      <p:bldP spid="2293" grpId="2" animBg="1"/>
      <p:bldP spid="2294" grpId="0" animBg="1"/>
      <p:bldP spid="2295" grpId="0" animBg="1"/>
      <p:bldP spid="2295" grpId="1" animBg="1"/>
      <p:bldP spid="2295" grpId="2" animBg="1"/>
      <p:bldP spid="2296" grpId="0" animBg="1"/>
      <p:bldP spid="2297" grpId="0" animBg="1"/>
      <p:bldP spid="2297" grpId="1" animBg="1"/>
      <p:bldP spid="2297" grpId="2" animBg="1"/>
      <p:bldP spid="2298" grpId="0" animBg="1"/>
      <p:bldP spid="2338" grpId="0" animBg="1"/>
      <p:bldP spid="2338" grpId="1" animBg="1"/>
      <p:bldP spid="2338" grpId="2" animBg="1"/>
      <p:bldP spid="2339" grpId="0" animBg="1"/>
      <p:bldP spid="2340" grpId="0" animBg="1"/>
      <p:bldP spid="2340" grpId="1" animBg="1"/>
      <p:bldP spid="2340" grpId="2" animBg="1"/>
      <p:bldP spid="2341" grpId="0" animBg="1"/>
      <p:bldP spid="2342" grpId="0" animBg="1"/>
      <p:bldP spid="2342" grpId="1" animBg="1"/>
      <p:bldP spid="2342" grpId="2" animBg="1"/>
      <p:bldP spid="2343" grpId="0" animBg="1"/>
      <p:bldP spid="2344" grpId="0" animBg="1"/>
      <p:bldP spid="2344" grpId="1" animBg="1"/>
      <p:bldP spid="2344" grpId="2" animBg="1"/>
      <p:bldP spid="2345" grpId="0" animBg="1"/>
      <p:bldP spid="2346" grpId="0" animBg="1"/>
      <p:bldP spid="2346" grpId="1" animBg="1"/>
      <p:bldP spid="2346" grpId="2" animBg="1"/>
      <p:bldP spid="2347" grpId="0" animBg="1"/>
      <p:bldP spid="2348" grpId="0" animBg="1"/>
      <p:bldP spid="2348" grpId="1" animBg="1"/>
      <p:bldP spid="2348" grpId="2" animBg="1"/>
      <p:bldP spid="2349" grpId="0" animBg="1"/>
      <p:bldP spid="2350" grpId="0" animBg="1"/>
      <p:bldP spid="2350" grpId="1" animBg="1"/>
      <p:bldP spid="2350" grpId="2" animBg="1"/>
      <p:bldP spid="2351" grpId="0" animBg="1"/>
      <p:bldP spid="2352" grpId="0" animBg="1"/>
      <p:bldP spid="2352" grpId="1" animBg="1"/>
      <p:bldP spid="2352" grpId="2" animBg="1"/>
      <p:bldP spid="2353" grpId="0" animBg="1"/>
      <p:bldP spid="2354" grpId="0" animBg="1"/>
      <p:bldP spid="2354" grpId="1" animBg="1"/>
      <p:bldP spid="2354" grpId="2" animBg="1"/>
      <p:bldP spid="2355" grpId="0" animBg="1"/>
      <p:bldP spid="2356" grpId="0" animBg="1"/>
      <p:bldP spid="2356" grpId="1" animBg="1"/>
      <p:bldP spid="2356" grpId="2" animBg="1"/>
      <p:bldP spid="2357" grpId="0" animBg="1"/>
      <p:bldP spid="2358" grpId="0" animBg="1"/>
      <p:bldP spid="2358" grpId="1" animBg="1"/>
      <p:bldP spid="2358" grpId="2" animBg="1"/>
      <p:bldP spid="2359" grpId="0" animBg="1"/>
      <p:bldP spid="2360" grpId="0" animBg="1"/>
      <p:bldP spid="2360" grpId="1" animBg="1"/>
      <p:bldP spid="2360" grpId="2" animBg="1"/>
      <p:bldP spid="2361" grpId="0" animBg="1"/>
      <p:bldP spid="2362" grpId="0" animBg="1"/>
      <p:bldP spid="2362" grpId="1" animBg="1"/>
      <p:bldP spid="2362" grpId="2" animBg="1"/>
      <p:bldP spid="2363" grpId="0" animBg="1"/>
      <p:bldP spid="2364" grpId="0" animBg="1"/>
      <p:bldP spid="2364" grpId="1" animBg="1"/>
      <p:bldP spid="2364" grpId="2" animBg="1"/>
      <p:bldP spid="2365" grpId="0" animBg="1"/>
      <p:bldP spid="2366" grpId="0" animBg="1"/>
      <p:bldP spid="2366" grpId="1" animBg="1"/>
      <p:bldP spid="2366" grpId="2" animBg="1"/>
      <p:bldP spid="2367" grpId="0" animBg="1"/>
      <p:bldP spid="2368" grpId="0" animBg="1"/>
      <p:bldP spid="2368" grpId="1" animBg="1"/>
      <p:bldP spid="2368" grpId="2" animBg="1"/>
      <p:bldP spid="2369" grpId="0" animBg="1"/>
      <p:bldP spid="2370" grpId="0" animBg="1"/>
      <p:bldP spid="2370" grpId="1" animBg="1"/>
      <p:bldP spid="2370" grpId="2" animBg="1"/>
      <p:bldP spid="2371" grpId="0" animBg="1"/>
      <p:bldP spid="2372" grpId="0" animBg="1"/>
      <p:bldP spid="2372" grpId="1" animBg="1"/>
      <p:bldP spid="2372" grpId="2" animBg="1"/>
      <p:bldP spid="2373" grpId="0" animBg="1"/>
      <p:bldP spid="2374" grpId="0" animBg="1"/>
      <p:bldP spid="2374" grpId="1" animBg="1"/>
      <p:bldP spid="2374" grpId="2" animBg="1"/>
      <p:bldP spid="2375" grpId="0" animBg="1"/>
      <p:bldP spid="2376" grpId="0" animBg="1"/>
      <p:bldP spid="2376" grpId="1" animBg="1"/>
      <p:bldP spid="2376" grpId="2" animBg="1"/>
      <p:bldP spid="2377" grpId="0" animBg="1"/>
      <p:bldP spid="2378" grpId="0" animBg="1"/>
      <p:bldP spid="2378" grpId="1" animBg="1"/>
      <p:bldP spid="2378" grpId="2" animBg="1"/>
      <p:bldP spid="2379" grpId="0" animBg="1"/>
      <p:bldP spid="2380" grpId="0" animBg="1"/>
      <p:bldP spid="2380" grpId="1" animBg="1"/>
      <p:bldP spid="2380" grpId="2" animBg="1"/>
      <p:bldP spid="2381" grpId="0" animBg="1"/>
      <p:bldP spid="2382" grpId="0" animBg="1"/>
      <p:bldP spid="2382" grpId="1" animBg="1"/>
      <p:bldP spid="2382" grpId="2" animBg="1"/>
      <p:bldP spid="2383" grpId="0" animBg="1"/>
      <p:bldP spid="2384" grpId="0" animBg="1"/>
      <p:bldP spid="2384" grpId="1" animBg="1"/>
      <p:bldP spid="2384" grpId="2" animBg="1"/>
      <p:bldP spid="2385" grpId="0" animBg="1"/>
      <p:bldP spid="2386" grpId="0" animBg="1"/>
      <p:bldP spid="2386" grpId="1" animBg="1"/>
      <p:bldP spid="2386" grpId="2" animBg="1"/>
      <p:bldP spid="2387" grpId="0" animBg="1"/>
      <p:bldP spid="2388" grpId="0" animBg="1"/>
      <p:bldP spid="2388" grpId="1" animBg="1"/>
      <p:bldP spid="2388" grpId="2" animBg="1"/>
      <p:bldP spid="2389" grpId="0" animBg="1"/>
      <p:bldP spid="2390" grpId="0" animBg="1"/>
      <p:bldP spid="2390" grpId="1" animBg="1"/>
      <p:bldP spid="2390" grpId="2" animBg="1"/>
      <p:bldP spid="2391" grpId="0" animBg="1"/>
      <p:bldP spid="2392" grpId="0" animBg="1"/>
      <p:bldP spid="2392" grpId="1" animBg="1"/>
      <p:bldP spid="2392" grpId="2" animBg="1"/>
      <p:bldP spid="2393" grpId="0" animBg="1"/>
      <p:bldP spid="2394" grpId="0" animBg="1"/>
      <p:bldP spid="2394" grpId="1" animBg="1"/>
      <p:bldP spid="2394" grpId="2"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437766" y="27082"/>
            <a:ext cx="8345488" cy="731837"/>
          </a:xfrm>
        </p:spPr>
        <p:txBody>
          <a:bodyPr/>
          <a:lstStyle/>
          <a:p>
            <a:r>
              <a:rPr lang="en-US" altLang="ja-JP" dirty="0" smtClean="0">
                <a:solidFill>
                  <a:schemeClr val="tx1"/>
                </a:solidFill>
              </a:rPr>
              <a:t>CTA</a:t>
            </a:r>
            <a:r>
              <a:rPr lang="ja-JP" altLang="en-US" dirty="0" smtClean="0">
                <a:solidFill>
                  <a:schemeClr val="tx1"/>
                </a:solidFill>
              </a:rPr>
              <a:t>レポート検知例</a:t>
            </a:r>
            <a:endParaRPr kumimoji="1" lang="ja-JP" altLang="en-US" sz="1800" dirty="0">
              <a:solidFill>
                <a:schemeClr val="tx1"/>
              </a:solidFill>
            </a:endParaRPr>
          </a:p>
        </p:txBody>
      </p:sp>
      <p:sp>
        <p:nvSpPr>
          <p:cNvPr id="9" name="Rectangle 4"/>
          <p:cNvSpPr/>
          <p:nvPr/>
        </p:nvSpPr>
        <p:spPr>
          <a:xfrm>
            <a:off x="442913" y="4602237"/>
            <a:ext cx="414337" cy="2571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685857"/>
            <a:endParaRPr lang="en-US" sz="1400" dirty="0">
              <a:solidFill>
                <a:srgbClr val="FFFFFF"/>
              </a:solidFill>
            </a:endParaRP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
          <a:stretch/>
        </p:blipFill>
        <p:spPr bwMode="auto">
          <a:xfrm>
            <a:off x="753880" y="586596"/>
            <a:ext cx="7104784" cy="4209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6"/>
          <p:cNvSpPr/>
          <p:nvPr/>
        </p:nvSpPr>
        <p:spPr>
          <a:xfrm>
            <a:off x="975868" y="1139252"/>
            <a:ext cx="729533" cy="167878"/>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685857"/>
            <a:endParaRPr lang="en-US" sz="1400" dirty="0">
              <a:solidFill>
                <a:srgbClr val="FFFFFF"/>
              </a:solidFill>
            </a:endParaRPr>
          </a:p>
        </p:txBody>
      </p:sp>
      <p:sp>
        <p:nvSpPr>
          <p:cNvPr id="14" name="Rectangle 8"/>
          <p:cNvSpPr/>
          <p:nvPr/>
        </p:nvSpPr>
        <p:spPr>
          <a:xfrm>
            <a:off x="782982" y="1904832"/>
            <a:ext cx="4893200" cy="812164"/>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685857"/>
            <a:endParaRPr lang="en-US" sz="1400" dirty="0">
              <a:solidFill>
                <a:srgbClr val="FFFFFF"/>
              </a:solidFill>
            </a:endParaRPr>
          </a:p>
        </p:txBody>
      </p:sp>
      <p:sp>
        <p:nvSpPr>
          <p:cNvPr id="15" name="Rectangle 1"/>
          <p:cNvSpPr/>
          <p:nvPr/>
        </p:nvSpPr>
        <p:spPr>
          <a:xfrm>
            <a:off x="2308373" y="2114550"/>
            <a:ext cx="3451670" cy="94433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ja-JP" altLang="en-US" dirty="0" smtClean="0"/>
              <a:t>脅威を検知した例</a:t>
            </a:r>
            <a:endParaRPr lang="en-US" dirty="0" smtClean="0"/>
          </a:p>
        </p:txBody>
      </p:sp>
      <p:sp>
        <p:nvSpPr>
          <p:cNvPr id="16" name="TextBox 2"/>
          <p:cNvSpPr txBox="1"/>
          <p:nvPr/>
        </p:nvSpPr>
        <p:spPr>
          <a:xfrm>
            <a:off x="745254" y="1261165"/>
            <a:ext cx="7435264" cy="2146752"/>
          </a:xfrm>
          <a:prstGeom prst="rect">
            <a:avLst/>
          </a:prstGeom>
          <a:solidFill>
            <a:schemeClr val="bg1"/>
          </a:solidFill>
          <a:ln>
            <a:solidFill>
              <a:schemeClr val="tx1"/>
            </a:solidFill>
          </a:ln>
        </p:spPr>
        <p:txBody>
          <a:bodyPr wrap="square" lIns="68589" tIns="34295" rIns="68589" bIns="34295" rtlCol="0">
            <a:spAutoFit/>
          </a:bodyPr>
          <a:lstStyle/>
          <a:p>
            <a:r>
              <a:rPr lang="ja-JP" altLang="en-US" sz="1500" dirty="0" smtClean="0">
                <a:solidFill>
                  <a:schemeClr val="tx1">
                    <a:lumMod val="50000"/>
                  </a:schemeClr>
                </a:solidFill>
              </a:rPr>
              <a:t>この例では、この顧客のネットワークで</a:t>
            </a:r>
            <a:r>
              <a:rPr lang="en-US" altLang="ja-JP" sz="1500" b="1" dirty="0" smtClean="0">
                <a:solidFill>
                  <a:schemeClr val="tx2">
                    <a:lumMod val="60000"/>
                    <a:lumOff val="40000"/>
                  </a:schemeClr>
                </a:solidFill>
              </a:rPr>
              <a:t>2015/8/18</a:t>
            </a:r>
            <a:r>
              <a:rPr lang="ja-JP" altLang="en-US" sz="1500" dirty="0" smtClean="0">
                <a:solidFill>
                  <a:schemeClr val="tx1">
                    <a:lumMod val="50000"/>
                  </a:schemeClr>
                </a:solidFill>
              </a:rPr>
              <a:t>に最初の検知をしており、</a:t>
            </a:r>
            <a:r>
              <a:rPr lang="en-US" altLang="ja-JP" sz="1500" b="1" dirty="0" smtClean="0">
                <a:solidFill>
                  <a:schemeClr val="tx2">
                    <a:lumMod val="60000"/>
                    <a:lumOff val="40000"/>
                  </a:schemeClr>
                </a:solidFill>
              </a:rPr>
              <a:t>8/26</a:t>
            </a:r>
            <a:r>
              <a:rPr lang="ja-JP" altLang="en-US" sz="1500" dirty="0" smtClean="0">
                <a:solidFill>
                  <a:schemeClr val="tx1">
                    <a:lumMod val="50000"/>
                  </a:schemeClr>
                </a:solidFill>
              </a:rPr>
              <a:t>に</a:t>
            </a:r>
            <a:r>
              <a:rPr lang="en-US" altLang="ja-JP" sz="1500" dirty="0" smtClean="0">
                <a:solidFill>
                  <a:schemeClr val="tx1">
                    <a:lumMod val="50000"/>
                  </a:schemeClr>
                </a:solidFill>
              </a:rPr>
              <a:t/>
            </a:r>
            <a:br>
              <a:rPr lang="en-US" altLang="ja-JP" sz="1500" dirty="0" smtClean="0">
                <a:solidFill>
                  <a:schemeClr val="tx1">
                    <a:lumMod val="50000"/>
                  </a:schemeClr>
                </a:solidFill>
              </a:rPr>
            </a:br>
            <a:r>
              <a:rPr lang="ja-JP" altLang="en-US" sz="1500" dirty="0" smtClean="0">
                <a:solidFill>
                  <a:schemeClr val="tx1">
                    <a:lumMod val="50000"/>
                  </a:schemeClr>
                </a:solidFill>
              </a:rPr>
              <a:t>同様</a:t>
            </a:r>
            <a:r>
              <a:rPr lang="ja-JP" altLang="en-US" sz="1500" dirty="0" smtClean="0">
                <a:solidFill>
                  <a:schemeClr val="tx1">
                    <a:lumMod val="50000"/>
                  </a:schemeClr>
                </a:solidFill>
              </a:rPr>
              <a:t>のトラフィックを検知。</a:t>
            </a:r>
            <a:endParaRPr lang="en-US" altLang="ja-JP" sz="1500" dirty="0" smtClean="0">
              <a:solidFill>
                <a:schemeClr val="tx1">
                  <a:lumMod val="50000"/>
                </a:schemeClr>
              </a:solidFill>
            </a:endParaRPr>
          </a:p>
          <a:p>
            <a:r>
              <a:rPr lang="ja-JP" altLang="en-US" sz="1500" b="1" dirty="0" smtClean="0">
                <a:solidFill>
                  <a:schemeClr val="tx2">
                    <a:lumMod val="60000"/>
                    <a:lumOff val="40000"/>
                  </a:schemeClr>
                </a:solidFill>
              </a:rPr>
              <a:t>合計</a:t>
            </a:r>
            <a:r>
              <a:rPr lang="en-US" sz="1500" b="1" dirty="0" smtClean="0">
                <a:solidFill>
                  <a:schemeClr val="tx2">
                    <a:lumMod val="60000"/>
                    <a:lumOff val="40000"/>
                  </a:schemeClr>
                </a:solidFill>
              </a:rPr>
              <a:t>6</a:t>
            </a:r>
            <a:r>
              <a:rPr lang="ja-JP" altLang="en-US" sz="1500" b="1" dirty="0" smtClean="0">
                <a:solidFill>
                  <a:schemeClr val="tx2">
                    <a:lumMod val="60000"/>
                    <a:lumOff val="40000"/>
                  </a:schemeClr>
                </a:solidFill>
              </a:rPr>
              <a:t>ユーザ</a:t>
            </a:r>
            <a:r>
              <a:rPr lang="ja-JP" altLang="en-US" sz="1500" dirty="0" smtClean="0">
                <a:solidFill>
                  <a:schemeClr val="tx1">
                    <a:lumMod val="50000"/>
                  </a:schemeClr>
                </a:solidFill>
              </a:rPr>
              <a:t>が過去</a:t>
            </a:r>
            <a:r>
              <a:rPr lang="en-US" altLang="ja-JP" sz="1500" dirty="0" smtClean="0">
                <a:solidFill>
                  <a:schemeClr val="tx1">
                    <a:lumMod val="50000"/>
                  </a:schemeClr>
                </a:solidFill>
              </a:rPr>
              <a:t>45</a:t>
            </a:r>
            <a:r>
              <a:rPr lang="ja-JP" altLang="en-US" sz="1500" dirty="0" smtClean="0">
                <a:solidFill>
                  <a:schemeClr val="tx1">
                    <a:lumMod val="50000"/>
                  </a:schemeClr>
                </a:solidFill>
              </a:rPr>
              <a:t>日の中で同様の脅威がある振る舞いをしていることが確認可能。</a:t>
            </a:r>
            <a:endParaRPr lang="en-US" altLang="ja-JP" sz="1500" dirty="0">
              <a:solidFill>
                <a:schemeClr val="tx1">
                  <a:lumMod val="50000"/>
                </a:schemeClr>
              </a:solidFill>
            </a:endParaRPr>
          </a:p>
          <a:p>
            <a:r>
              <a:rPr lang="ja-JP" altLang="en-US" sz="1500" dirty="0">
                <a:solidFill>
                  <a:schemeClr val="tx1">
                    <a:lumMod val="50000"/>
                  </a:schemeClr>
                </a:solidFill>
              </a:rPr>
              <a:t>また</a:t>
            </a:r>
            <a:r>
              <a:rPr lang="ja-JP" altLang="en-US" sz="1500" dirty="0" smtClean="0">
                <a:solidFill>
                  <a:schemeClr val="tx1">
                    <a:lumMod val="50000"/>
                  </a:schemeClr>
                </a:solidFill>
              </a:rPr>
              <a:t>、同様の脅威を他の</a:t>
            </a:r>
            <a:r>
              <a:rPr lang="en-US" altLang="ja-JP" sz="1500" dirty="0" smtClean="0">
                <a:solidFill>
                  <a:schemeClr val="tx1">
                    <a:lumMod val="50000"/>
                  </a:schemeClr>
                </a:solidFill>
              </a:rPr>
              <a:t>50</a:t>
            </a:r>
            <a:r>
              <a:rPr lang="ja-JP" altLang="en-US" sz="1500" dirty="0" smtClean="0">
                <a:solidFill>
                  <a:schemeClr val="tx1">
                    <a:lumMod val="50000"/>
                  </a:schemeClr>
                </a:solidFill>
              </a:rPr>
              <a:t>以上の顧客、</a:t>
            </a:r>
            <a:r>
              <a:rPr lang="en-US" altLang="ja-JP" sz="1500" dirty="0" smtClean="0">
                <a:solidFill>
                  <a:schemeClr val="tx1">
                    <a:lumMod val="50000"/>
                  </a:schemeClr>
                </a:solidFill>
              </a:rPr>
              <a:t>100</a:t>
            </a:r>
            <a:r>
              <a:rPr lang="ja-JP" altLang="en-US" sz="1500" dirty="0" smtClean="0">
                <a:solidFill>
                  <a:schemeClr val="tx1">
                    <a:lumMod val="50000"/>
                  </a:schemeClr>
                </a:solidFill>
              </a:rPr>
              <a:t>以上のユーザで検知していることを確認。</a:t>
            </a:r>
            <a:endParaRPr lang="en-US" sz="1500" dirty="0">
              <a:solidFill>
                <a:schemeClr val="tx1">
                  <a:lumMod val="50000"/>
                </a:schemeClr>
              </a:solidFill>
            </a:endParaRPr>
          </a:p>
          <a:p>
            <a:endParaRPr lang="en-US" sz="1500" dirty="0" smtClean="0">
              <a:solidFill>
                <a:schemeClr val="tx1">
                  <a:lumMod val="50000"/>
                </a:schemeClr>
              </a:solidFill>
            </a:endParaRPr>
          </a:p>
          <a:p>
            <a:r>
              <a:rPr lang="ja-JP" altLang="en-US" sz="1500" dirty="0" smtClean="0">
                <a:solidFill>
                  <a:schemeClr val="tx1">
                    <a:lumMod val="50000"/>
                  </a:schemeClr>
                </a:solidFill>
              </a:rPr>
              <a:t>この脅威は、</a:t>
            </a:r>
            <a:r>
              <a:rPr lang="en-US" sz="1500" dirty="0" err="1" smtClean="0">
                <a:solidFill>
                  <a:schemeClr val="tx1">
                    <a:lumMod val="50000"/>
                  </a:schemeClr>
                </a:solidFill>
              </a:rPr>
              <a:t>Gamarue</a:t>
            </a:r>
            <a:r>
              <a:rPr lang="en-US" sz="1500" dirty="0" smtClean="0">
                <a:solidFill>
                  <a:schemeClr val="tx1">
                    <a:lumMod val="50000"/>
                  </a:schemeClr>
                </a:solidFill>
              </a:rPr>
              <a:t>/Andromeda</a:t>
            </a:r>
            <a:r>
              <a:rPr lang="ja-JP" altLang="en-US" sz="1500" dirty="0" smtClean="0">
                <a:solidFill>
                  <a:schemeClr val="tx1">
                    <a:lumMod val="50000"/>
                  </a:schemeClr>
                </a:solidFill>
              </a:rPr>
              <a:t>のボットネット</a:t>
            </a:r>
            <a:endParaRPr lang="en-US" sz="1500" dirty="0">
              <a:solidFill>
                <a:schemeClr val="tx1">
                  <a:lumMod val="50000"/>
                </a:schemeClr>
              </a:solidFill>
            </a:endParaRPr>
          </a:p>
          <a:p>
            <a:endParaRPr lang="en-US" sz="1500" dirty="0">
              <a:solidFill>
                <a:schemeClr val="tx1">
                  <a:lumMod val="50000"/>
                </a:schemeClr>
              </a:solidFill>
            </a:endParaRPr>
          </a:p>
          <a:p>
            <a:r>
              <a:rPr lang="en-US" sz="1500" dirty="0" err="1" smtClean="0">
                <a:solidFill>
                  <a:schemeClr val="tx1">
                    <a:lumMod val="50000"/>
                  </a:schemeClr>
                </a:solidFill>
              </a:rPr>
              <a:t>Gamarue</a:t>
            </a:r>
            <a:r>
              <a:rPr lang="ja-JP" altLang="en-US" sz="1500" dirty="0" smtClean="0">
                <a:solidFill>
                  <a:schemeClr val="tx1">
                    <a:lumMod val="50000"/>
                  </a:schemeClr>
                </a:solidFill>
              </a:rPr>
              <a:t>は</a:t>
            </a:r>
            <a:r>
              <a:rPr lang="en-US" sz="1500" dirty="0" smtClean="0">
                <a:solidFill>
                  <a:schemeClr val="tx1">
                    <a:lumMod val="50000"/>
                  </a:schemeClr>
                </a:solidFill>
              </a:rPr>
              <a:t>HTTP/HTTPS</a:t>
            </a:r>
            <a:r>
              <a:rPr lang="ja-JP" altLang="en-US" sz="1500" dirty="0" smtClean="0">
                <a:solidFill>
                  <a:schemeClr val="tx1">
                    <a:lumMod val="50000"/>
                  </a:schemeClr>
                </a:solidFill>
              </a:rPr>
              <a:t>を介して通信</a:t>
            </a:r>
            <a:r>
              <a:rPr lang="en-US" sz="1500" dirty="0" smtClean="0">
                <a:solidFill>
                  <a:schemeClr val="tx1">
                    <a:lumMod val="50000"/>
                  </a:schemeClr>
                </a:solidFill>
              </a:rPr>
              <a:t> </a:t>
            </a:r>
            <a:r>
              <a:rPr lang="ja-JP" altLang="en-US" sz="1500" dirty="0" smtClean="0">
                <a:solidFill>
                  <a:schemeClr val="tx1">
                    <a:lumMod val="50000"/>
                  </a:schemeClr>
                </a:solidFill>
              </a:rPr>
              <a:t>をし、アンチ</a:t>
            </a:r>
            <a:r>
              <a:rPr lang="en-US" altLang="ja-JP" sz="1500" dirty="0" smtClean="0">
                <a:solidFill>
                  <a:schemeClr val="tx1">
                    <a:lumMod val="50000"/>
                  </a:schemeClr>
                </a:solidFill>
              </a:rPr>
              <a:t>VM</a:t>
            </a:r>
            <a:r>
              <a:rPr lang="ja-JP" altLang="en-US" sz="1500" dirty="0" err="1" smtClean="0">
                <a:solidFill>
                  <a:schemeClr val="tx1">
                    <a:lumMod val="50000"/>
                  </a:schemeClr>
                </a:solidFill>
              </a:rPr>
              <a:t>、</a:t>
            </a:r>
            <a:r>
              <a:rPr lang="ja-JP" altLang="en-US" sz="1500" dirty="0" smtClean="0">
                <a:solidFill>
                  <a:schemeClr val="tx1">
                    <a:lumMod val="50000"/>
                  </a:schemeClr>
                </a:solidFill>
              </a:rPr>
              <a:t>アンチデバッグの機能を有し、</a:t>
            </a:r>
            <a:endParaRPr lang="en-US" altLang="ja-JP" sz="1500" dirty="0" smtClean="0">
              <a:solidFill>
                <a:schemeClr val="tx1">
                  <a:lumMod val="50000"/>
                </a:schemeClr>
              </a:solidFill>
            </a:endParaRPr>
          </a:p>
          <a:p>
            <a:r>
              <a:rPr lang="en-US" sz="1500" dirty="0" smtClean="0">
                <a:solidFill>
                  <a:schemeClr val="tx1">
                    <a:lumMod val="50000"/>
                  </a:schemeClr>
                </a:solidFill>
              </a:rPr>
              <a:t>C2</a:t>
            </a:r>
            <a:r>
              <a:rPr lang="ja-JP" altLang="en-US" sz="1500" dirty="0" smtClean="0">
                <a:solidFill>
                  <a:schemeClr val="tx1">
                    <a:lumMod val="50000"/>
                  </a:schemeClr>
                </a:solidFill>
              </a:rPr>
              <a:t>サーバーと通信。</a:t>
            </a:r>
            <a:endParaRPr lang="en-US" altLang="ja-JP" sz="1500" dirty="0" smtClean="0">
              <a:solidFill>
                <a:schemeClr val="tx1">
                  <a:lumMod val="50000"/>
                </a:schemeClr>
              </a:solidFill>
            </a:endParaRPr>
          </a:p>
        </p:txBody>
      </p:sp>
      <p:sp>
        <p:nvSpPr>
          <p:cNvPr id="17" name="Rectangle 5"/>
          <p:cNvSpPr/>
          <p:nvPr/>
        </p:nvSpPr>
        <p:spPr>
          <a:xfrm>
            <a:off x="782982" y="2794959"/>
            <a:ext cx="4073690" cy="810884"/>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18" name="TextBox 3"/>
          <p:cNvSpPr txBox="1"/>
          <p:nvPr/>
        </p:nvSpPr>
        <p:spPr>
          <a:xfrm>
            <a:off x="788384" y="1020852"/>
            <a:ext cx="1483438" cy="315481"/>
          </a:xfrm>
          <a:prstGeom prst="rect">
            <a:avLst/>
          </a:prstGeom>
          <a:solidFill>
            <a:schemeClr val="tx1"/>
          </a:solidFill>
        </p:spPr>
        <p:txBody>
          <a:bodyPr wrap="none" lIns="68589" tIns="34295" rIns="68589" bIns="34295" rtlCol="0">
            <a:spAutoFit/>
          </a:bodyPr>
          <a:lstStyle/>
          <a:p>
            <a:r>
              <a:rPr lang="en-US" sz="1600" dirty="0" smtClean="0">
                <a:solidFill>
                  <a:schemeClr val="bg1"/>
                </a:solidFill>
              </a:rPr>
              <a:t>100%</a:t>
            </a:r>
            <a:r>
              <a:rPr lang="ja-JP" altLang="en-US" sz="1600" dirty="0" err="1" smtClean="0">
                <a:solidFill>
                  <a:schemeClr val="bg1"/>
                </a:solidFill>
              </a:rPr>
              <a:t>の信</a:t>
            </a:r>
            <a:r>
              <a:rPr lang="ja-JP" altLang="en-US" sz="1600" dirty="0" smtClean="0">
                <a:solidFill>
                  <a:schemeClr val="bg1"/>
                </a:solidFill>
              </a:rPr>
              <a:t>用度</a:t>
            </a:r>
            <a:endParaRPr lang="en-US" sz="1600" dirty="0">
              <a:solidFill>
                <a:schemeClr val="bg1"/>
              </a:solidFill>
            </a:endParaRPr>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54" y="2293791"/>
            <a:ext cx="6288912" cy="1999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294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16"/>
                                        </p:tgtEl>
                                        <p:attrNameLst>
                                          <p:attrName>ppt_w</p:attrName>
                                        </p:attrNameLst>
                                      </p:cBhvr>
                                      <p:tavLst>
                                        <p:tav tm="0">
                                          <p:val>
                                            <p:strVal val="ppt_w"/>
                                          </p:val>
                                        </p:tav>
                                        <p:tav tm="100000">
                                          <p:val>
                                            <p:fltVal val="0"/>
                                          </p:val>
                                        </p:tav>
                                      </p:tavLst>
                                    </p:anim>
                                    <p:anim calcmode="lin" valueType="num">
                                      <p:cBhvr>
                                        <p:cTn id="44" dur="500"/>
                                        <p:tgtEl>
                                          <p:spTgt spid="16"/>
                                        </p:tgtEl>
                                        <p:attrNameLst>
                                          <p:attrName>ppt_h</p:attrName>
                                        </p:attrNameLst>
                                      </p:cBhvr>
                                      <p:tavLst>
                                        <p:tav tm="0">
                                          <p:val>
                                            <p:strVal val="ppt_h"/>
                                          </p:val>
                                        </p:tav>
                                        <p:tav tm="100000">
                                          <p:val>
                                            <p:fltVal val="0"/>
                                          </p:val>
                                        </p:tav>
                                      </p:tavLst>
                                    </p:anim>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2" nodeType="clickEffect">
                                  <p:stCondLst>
                                    <p:cond delay="0"/>
                                  </p:stCondLst>
                                  <p:childTnLst>
                                    <p:anim calcmode="lin" valueType="num">
                                      <p:cBhvr>
                                        <p:cTn id="53" dur="500"/>
                                        <p:tgtEl>
                                          <p:spTgt spid="13"/>
                                        </p:tgtEl>
                                        <p:attrNameLst>
                                          <p:attrName>ppt_w</p:attrName>
                                        </p:attrNameLst>
                                      </p:cBhvr>
                                      <p:tavLst>
                                        <p:tav tm="0">
                                          <p:val>
                                            <p:strVal val="ppt_w"/>
                                          </p:val>
                                        </p:tav>
                                        <p:tav tm="100000">
                                          <p:val>
                                            <p:fltVal val="0"/>
                                          </p:val>
                                        </p:tav>
                                      </p:tavLst>
                                    </p:anim>
                                    <p:anim calcmode="lin" valueType="num">
                                      <p:cBhvr>
                                        <p:cTn id="54" dur="500"/>
                                        <p:tgtEl>
                                          <p:spTgt spid="13"/>
                                        </p:tgtEl>
                                        <p:attrNameLst>
                                          <p:attrName>ppt_h</p:attrName>
                                        </p:attrNameLst>
                                      </p:cBhvr>
                                      <p:tavLst>
                                        <p:tav tm="0">
                                          <p:val>
                                            <p:strVal val="ppt_h"/>
                                          </p:val>
                                        </p:tav>
                                        <p:tav tm="100000">
                                          <p:val>
                                            <p:fltVal val="0"/>
                                          </p:val>
                                        </p:tav>
                                      </p:tavLst>
                                    </p:anim>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500"/>
                                        <p:tgtEl>
                                          <p:spTgt spid="19"/>
                                        </p:tgtEl>
                                        <p:attrNameLst>
                                          <p:attrName>ppt_w</p:attrName>
                                        </p:attrNameLst>
                                      </p:cBhvr>
                                      <p:tavLst>
                                        <p:tav tm="0">
                                          <p:val>
                                            <p:strVal val="ppt_w"/>
                                          </p:val>
                                        </p:tav>
                                        <p:tav tm="100000">
                                          <p:val>
                                            <p:fltVal val="0"/>
                                          </p:val>
                                        </p:tav>
                                      </p:tavLst>
                                    </p:anim>
                                    <p:anim calcmode="lin" valueType="num">
                                      <p:cBhvr>
                                        <p:cTn id="77" dur="500"/>
                                        <p:tgtEl>
                                          <p:spTgt spid="19"/>
                                        </p:tgtEl>
                                        <p:attrNameLst>
                                          <p:attrName>ppt_h</p:attrName>
                                        </p:attrNameLst>
                                      </p:cBhvr>
                                      <p:tavLst>
                                        <p:tav tm="0">
                                          <p:val>
                                            <p:strVal val="ppt_h"/>
                                          </p:val>
                                        </p:tav>
                                        <p:tav tm="100000">
                                          <p:val>
                                            <p:fltVal val="0"/>
                                          </p:val>
                                        </p:tav>
                                      </p:tavLst>
                                    </p:anim>
                                    <p:animEffect transition="out" filter="fade">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5" grpId="0" animBg="1"/>
      <p:bldP spid="16" grpId="0" animBg="1"/>
      <p:bldP spid="16" grpId="1" animBg="1"/>
      <p:bldP spid="17" grpId="0" animBg="1"/>
      <p:bldP spid="17" grpId="1" animBg="1"/>
      <p:bldP spid="18" grpId="0" animBg="1"/>
      <p:bldP spid="1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8759" y="1208671"/>
            <a:ext cx="3263967" cy="3239096"/>
          </a:xfrm>
        </p:spPr>
        <p:txBody>
          <a:bodyPr/>
          <a:lstStyle/>
          <a:p>
            <a:pPr marL="56686" indent="0">
              <a:spcBef>
                <a:spcPts val="600"/>
              </a:spcBef>
              <a:buNone/>
            </a:pPr>
            <a:endParaRPr lang="en-US" sz="1600" dirty="0" smtClean="0"/>
          </a:p>
          <a:p>
            <a:pPr marL="56686" indent="0">
              <a:spcBef>
                <a:spcPts val="600"/>
              </a:spcBef>
              <a:buNone/>
            </a:pPr>
            <a:r>
              <a:rPr lang="en-US" altLang="ja-JP" sz="1600" dirty="0" smtClean="0"/>
              <a:t>CTA</a:t>
            </a:r>
            <a:r>
              <a:rPr lang="ja-JP" altLang="en-US" sz="1600" dirty="0" smtClean="0"/>
              <a:t>が脅威の高度な可視化を行うサンプルレポートを上記</a:t>
            </a:r>
            <a:r>
              <a:rPr lang="en-US" altLang="ja-JP" sz="1600" dirty="0" smtClean="0"/>
              <a:t>URL</a:t>
            </a:r>
            <a:r>
              <a:rPr lang="ja-JP" altLang="en-US" sz="1600" dirty="0" smtClean="0"/>
              <a:t>から</a:t>
            </a:r>
            <a:r>
              <a:rPr lang="en-US" altLang="ja-JP" sz="1600" dirty="0" smtClean="0"/>
              <a:t/>
            </a:r>
            <a:br>
              <a:rPr lang="en-US" altLang="ja-JP" sz="1600" dirty="0" smtClean="0"/>
            </a:br>
            <a:r>
              <a:rPr lang="ja-JP" altLang="en-US" sz="1600" dirty="0" smtClean="0"/>
              <a:t>確認</a:t>
            </a:r>
            <a:r>
              <a:rPr lang="ja-JP" altLang="en-US" sz="1600" dirty="0" smtClean="0"/>
              <a:t>出来ます </a:t>
            </a:r>
            <a:r>
              <a:rPr lang="en-US" altLang="ja-JP" sz="1600" dirty="0" smtClean="0"/>
              <a:t>(</a:t>
            </a:r>
            <a:r>
              <a:rPr lang="ja-JP" altLang="en-US" sz="1600" dirty="0" smtClean="0"/>
              <a:t>登録不要</a:t>
            </a:r>
            <a:r>
              <a:rPr lang="en-US" altLang="ja-JP" sz="1600" dirty="0" smtClean="0"/>
              <a:t>)</a:t>
            </a:r>
          </a:p>
          <a:p>
            <a:pPr>
              <a:lnSpc>
                <a:spcPct val="100000"/>
              </a:lnSpc>
              <a:spcBef>
                <a:spcPts val="300"/>
              </a:spcBef>
            </a:pPr>
            <a:endParaRPr lang="en-US" altLang="ja-JP" sz="1100" dirty="0" smtClean="0">
              <a:solidFill>
                <a:srgbClr val="FF0000"/>
              </a:solidFill>
            </a:endParaRPr>
          </a:p>
          <a:p>
            <a:pPr>
              <a:lnSpc>
                <a:spcPct val="100000"/>
              </a:lnSpc>
              <a:spcBef>
                <a:spcPts val="300"/>
              </a:spcBef>
            </a:pPr>
            <a:endParaRPr lang="en-US" altLang="ja-JP" sz="1100" dirty="0">
              <a:solidFill>
                <a:srgbClr val="FF0000"/>
              </a:solidFill>
            </a:endParaRPr>
          </a:p>
          <a:p>
            <a:pPr>
              <a:lnSpc>
                <a:spcPct val="100000"/>
              </a:lnSpc>
              <a:spcBef>
                <a:spcPts val="300"/>
              </a:spcBef>
            </a:pPr>
            <a:r>
              <a:rPr lang="ja-JP" altLang="en-US" sz="1100" dirty="0" smtClean="0">
                <a:solidFill>
                  <a:srgbClr val="FF0000"/>
                </a:solidFill>
              </a:rPr>
              <a:t>高リスク</a:t>
            </a:r>
            <a:r>
              <a:rPr lang="en-US" altLang="ja-JP" sz="1100" dirty="0" smtClean="0">
                <a:solidFill>
                  <a:srgbClr val="FF0000"/>
                </a:solidFill>
              </a:rPr>
              <a:t> </a:t>
            </a:r>
            <a:r>
              <a:rPr lang="en-US" altLang="ja-JP" sz="1100" dirty="0"/>
              <a:t>... </a:t>
            </a:r>
            <a:r>
              <a:rPr lang="ja-JP" altLang="en-US" sz="1100" dirty="0" smtClean="0"/>
              <a:t>現在もっともダメージを与えて</a:t>
            </a:r>
            <a:r>
              <a:rPr lang="ja-JP" altLang="en-US" sz="1100" dirty="0" smtClean="0"/>
              <a:t>いる</a:t>
            </a:r>
            <a:r>
              <a:rPr lang="en-US" altLang="ja-JP" sz="1100" dirty="0" smtClean="0"/>
              <a:t/>
            </a:r>
            <a:br>
              <a:rPr lang="en-US" altLang="ja-JP" sz="1100" dirty="0" smtClean="0"/>
            </a:br>
            <a:r>
              <a:rPr lang="ja-JP" altLang="en-US" sz="1100" dirty="0" smtClean="0"/>
              <a:t>脅威</a:t>
            </a:r>
            <a:r>
              <a:rPr lang="ja-JP" altLang="en-US" sz="1100" dirty="0" smtClean="0"/>
              <a:t>に</a:t>
            </a:r>
            <a:r>
              <a:rPr lang="ja-JP" altLang="en-US" sz="1100" u="sng" dirty="0" smtClean="0"/>
              <a:t>対応</a:t>
            </a:r>
            <a:endParaRPr lang="en-US" altLang="ja-JP" sz="1100" u="sng" dirty="0"/>
          </a:p>
          <a:p>
            <a:pPr>
              <a:lnSpc>
                <a:spcPct val="100000"/>
              </a:lnSpc>
              <a:spcBef>
                <a:spcPts val="300"/>
              </a:spcBef>
            </a:pPr>
            <a:r>
              <a:rPr lang="ja-JP" altLang="en-US" sz="1100" dirty="0" smtClean="0">
                <a:solidFill>
                  <a:srgbClr val="E2963C"/>
                </a:solidFill>
              </a:rPr>
              <a:t>中リスク</a:t>
            </a:r>
            <a:r>
              <a:rPr lang="en-US" altLang="ja-JP" sz="1100" dirty="0" smtClean="0">
                <a:solidFill>
                  <a:srgbClr val="FF6600"/>
                </a:solidFill>
              </a:rPr>
              <a:t> </a:t>
            </a:r>
            <a:r>
              <a:rPr lang="en-US" altLang="ja-JP" sz="1100" dirty="0"/>
              <a:t>... </a:t>
            </a:r>
            <a:r>
              <a:rPr lang="ja-JP" altLang="en-US" sz="1100" dirty="0" smtClean="0"/>
              <a:t>治療を要するアクティブな感染状況を</a:t>
            </a:r>
            <a:r>
              <a:rPr lang="ja-JP" altLang="en-US" sz="1100" u="sng" dirty="0" smtClean="0"/>
              <a:t>モニタリング</a:t>
            </a:r>
            <a:endParaRPr lang="en-US" altLang="ja-JP" sz="1100" u="sng" dirty="0"/>
          </a:p>
          <a:p>
            <a:pPr>
              <a:lnSpc>
                <a:spcPct val="100000"/>
              </a:lnSpc>
              <a:spcBef>
                <a:spcPts val="300"/>
              </a:spcBef>
            </a:pPr>
            <a:r>
              <a:rPr lang="ja-JP" altLang="en-US" sz="1100" dirty="0" smtClean="0">
                <a:solidFill>
                  <a:srgbClr val="E7C427"/>
                </a:solidFill>
              </a:rPr>
              <a:t>低リスク</a:t>
            </a:r>
            <a:r>
              <a:rPr lang="en-US" altLang="ja-JP" sz="1100" dirty="0" smtClean="0">
                <a:solidFill>
                  <a:srgbClr val="E7C427"/>
                </a:solidFill>
              </a:rPr>
              <a:t> </a:t>
            </a:r>
            <a:r>
              <a:rPr lang="en-US" altLang="ja-JP" sz="1100" dirty="0"/>
              <a:t>... </a:t>
            </a:r>
            <a:r>
              <a:rPr lang="ja-JP" altLang="en-US" sz="1100" dirty="0" smtClean="0"/>
              <a:t>疑わしい活動を</a:t>
            </a:r>
            <a:r>
              <a:rPr lang="ja-JP" altLang="en-US" sz="1100" u="sng" dirty="0" smtClean="0"/>
              <a:t>理解</a:t>
            </a:r>
            <a:endParaRPr lang="en-US" altLang="ja-JP" sz="1100" u="sng" dirty="0"/>
          </a:p>
        </p:txBody>
      </p:sp>
      <p:sp>
        <p:nvSpPr>
          <p:cNvPr id="3" name="Title 2"/>
          <p:cNvSpPr>
            <a:spLocks noGrp="1"/>
          </p:cNvSpPr>
          <p:nvPr>
            <p:ph type="title"/>
          </p:nvPr>
        </p:nvSpPr>
        <p:spPr>
          <a:xfrm>
            <a:off x="437766" y="284480"/>
            <a:ext cx="8345488" cy="740268"/>
          </a:xfrm>
        </p:spPr>
        <p:txBody>
          <a:bodyPr/>
          <a:lstStyle/>
          <a:p>
            <a:pPr marL="56686"/>
            <a:r>
              <a:rPr lang="en-US" dirty="0" smtClean="0"/>
              <a:t>CTA </a:t>
            </a:r>
            <a:r>
              <a:rPr lang="ja-JP" altLang="en-US" dirty="0" smtClean="0"/>
              <a:t>サンプルレポート</a:t>
            </a:r>
            <a:endParaRPr lang="en-US" dirty="0" smtClean="0"/>
          </a:p>
        </p:txBody>
      </p:sp>
      <p:pic>
        <p:nvPicPr>
          <p:cNvPr id="4" name="Picture 3"/>
          <p:cNvPicPr>
            <a:picLocks noChangeAspect="1"/>
          </p:cNvPicPr>
          <p:nvPr/>
        </p:nvPicPr>
        <p:blipFill rotWithShape="1">
          <a:blip r:embed="rId2"/>
          <a:srcRect t="8182" b="1270"/>
          <a:stretch/>
        </p:blipFill>
        <p:spPr>
          <a:xfrm>
            <a:off x="3696048" y="1515166"/>
            <a:ext cx="5182228" cy="2932601"/>
          </a:xfrm>
          <a:prstGeom prst="rect">
            <a:avLst/>
          </a:prstGeom>
        </p:spPr>
      </p:pic>
      <p:sp>
        <p:nvSpPr>
          <p:cNvPr id="5" name="正方形/長方形 4"/>
          <p:cNvSpPr/>
          <p:nvPr/>
        </p:nvSpPr>
        <p:spPr>
          <a:xfrm>
            <a:off x="437766" y="926703"/>
            <a:ext cx="362310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altLang="ja-JP" sz="2400" dirty="0">
                <a:solidFill>
                  <a:srgbClr val="C00000"/>
                </a:solidFill>
              </a:rPr>
              <a:t>http://</a:t>
            </a:r>
            <a:r>
              <a:rPr lang="en-US" altLang="ja-JP" sz="2400" dirty="0" err="1">
                <a:solidFill>
                  <a:srgbClr val="C00000"/>
                </a:solidFill>
              </a:rPr>
              <a:t>cognitive.cisco.com</a:t>
            </a:r>
            <a:endParaRPr lang="en-US" altLang="ja-JP" sz="2400" dirty="0">
              <a:solidFill>
                <a:srgbClr val="C00000"/>
              </a:solidFill>
            </a:endParaRPr>
          </a:p>
        </p:txBody>
      </p:sp>
    </p:spTree>
    <p:extLst>
      <p:ext uri="{BB962C8B-B14F-4D97-AF65-F5344CB8AC3E}">
        <p14:creationId xmlns:p14="http://schemas.microsoft.com/office/powerpoint/2010/main" val="25301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1" y="1347788"/>
            <a:ext cx="3723937" cy="3168210"/>
          </a:xfrm>
        </p:spPr>
        <p:txBody>
          <a:bodyPr/>
          <a:lstStyle/>
          <a:p>
            <a:pPr>
              <a:buFont typeface="Wingdings" panose="05000000000000000000" pitchFamily="2" charset="2"/>
              <a:buChar char="ü"/>
            </a:pPr>
            <a:r>
              <a:rPr lang="ja-JP" altLang="en-US" dirty="0" smtClean="0"/>
              <a:t>ビッグデータ分析を活用した</a:t>
            </a:r>
            <a:r>
              <a:rPr lang="en-US" altLang="ja-JP" dirty="0" smtClean="0"/>
              <a:t/>
            </a:r>
            <a:br>
              <a:rPr lang="en-US" altLang="ja-JP" dirty="0" smtClean="0"/>
            </a:br>
            <a:r>
              <a:rPr lang="ja-JP" altLang="en-US" dirty="0" smtClean="0"/>
              <a:t>異常検知により、未知の脅威への対応を強化</a:t>
            </a:r>
            <a:endParaRPr lang="en-US" altLang="ja-JP" dirty="0" smtClean="0"/>
          </a:p>
          <a:p>
            <a:pPr>
              <a:buFont typeface="Wingdings" panose="05000000000000000000" pitchFamily="2" charset="2"/>
              <a:buChar char="ü"/>
            </a:pPr>
            <a:r>
              <a:rPr lang="en-US" altLang="ja-JP" dirty="0" smtClean="0"/>
              <a:t>AMP</a:t>
            </a:r>
            <a:r>
              <a:rPr lang="ja-JP" altLang="en-US" dirty="0" smtClean="0"/>
              <a:t>コネクタが導入</a:t>
            </a:r>
            <a:r>
              <a:rPr lang="ja-JP" altLang="en-US" dirty="0" smtClean="0"/>
              <a:t>されて</a:t>
            </a:r>
            <a:r>
              <a:rPr lang="en-US" altLang="ja-JP" dirty="0"/>
              <a:t/>
            </a:r>
            <a:br>
              <a:rPr lang="en-US" altLang="ja-JP" dirty="0"/>
            </a:br>
            <a:r>
              <a:rPr lang="ja-JP" altLang="en-US" dirty="0" smtClean="0"/>
              <a:t>いない</a:t>
            </a:r>
            <a:r>
              <a:rPr lang="ja-JP" altLang="en-US" dirty="0" smtClean="0"/>
              <a:t>デバイスもカバー</a:t>
            </a:r>
            <a:endParaRPr lang="en-US" dirty="0" smtClean="0"/>
          </a:p>
          <a:p>
            <a:pPr>
              <a:buFont typeface="Wingdings" panose="05000000000000000000" pitchFamily="2" charset="2"/>
              <a:buChar char="ü"/>
            </a:pPr>
            <a:r>
              <a:rPr lang="en-US" altLang="ja-JP" dirty="0" smtClean="0"/>
              <a:t>Proxy</a:t>
            </a:r>
            <a:r>
              <a:rPr lang="ja-JP" altLang="en-US" dirty="0" smtClean="0"/>
              <a:t>ログの可視化により</a:t>
            </a:r>
            <a:r>
              <a:rPr lang="en-US" altLang="ja-JP" dirty="0" smtClean="0"/>
              <a:t/>
            </a:r>
            <a:br>
              <a:rPr lang="en-US" altLang="ja-JP" dirty="0" smtClean="0"/>
            </a:br>
            <a:r>
              <a:rPr lang="ja-JP" altLang="en-US" dirty="0" smtClean="0"/>
              <a:t>検知率</a:t>
            </a:r>
            <a:r>
              <a:rPr lang="ja-JP" altLang="en-US" dirty="0"/>
              <a:t>が</a:t>
            </a:r>
            <a:r>
              <a:rPr lang="en-US" altLang="ja-JP" dirty="0"/>
              <a:t>30%</a:t>
            </a:r>
            <a:r>
              <a:rPr lang="ja-JP" altLang="en-US" dirty="0"/>
              <a:t>以上増加</a:t>
            </a:r>
            <a:r>
              <a:rPr lang="en-US" altLang="ja-JP" dirty="0"/>
              <a:t> </a:t>
            </a:r>
            <a:endParaRPr lang="en-US" altLang="ja-JP" dirty="0" smtClean="0"/>
          </a:p>
          <a:p>
            <a:pPr>
              <a:buFont typeface="Wingdings" panose="05000000000000000000" pitchFamily="2" charset="2"/>
              <a:buChar char="ü"/>
            </a:pPr>
            <a:r>
              <a:rPr lang="ja-JP" altLang="en-US" dirty="0" smtClean="0"/>
              <a:t>セキュリティ侵害の検出・緩和ストーリーをより完全に</a:t>
            </a:r>
            <a:endParaRPr lang="en-US" dirty="0"/>
          </a:p>
        </p:txBody>
      </p:sp>
      <p:sp>
        <p:nvSpPr>
          <p:cNvPr id="3" name="Title 2"/>
          <p:cNvSpPr>
            <a:spLocks noGrp="1"/>
          </p:cNvSpPr>
          <p:nvPr>
            <p:ph type="title"/>
          </p:nvPr>
        </p:nvSpPr>
        <p:spPr/>
        <p:txBody>
          <a:bodyPr/>
          <a:lstStyle/>
          <a:p>
            <a:r>
              <a:rPr lang="en-US" dirty="0" smtClean="0"/>
              <a:t>AMP </a:t>
            </a:r>
            <a:r>
              <a:rPr lang="en-US" altLang="ja-JP" dirty="0" smtClean="0"/>
              <a:t>CTA</a:t>
            </a:r>
            <a:r>
              <a:rPr lang="ja-JP" altLang="en-US" dirty="0" smtClean="0"/>
              <a:t>連携</a:t>
            </a:r>
            <a:endParaRPr lang="cs-CZ" dirty="0"/>
          </a:p>
        </p:txBody>
      </p:sp>
      <p:grpSp>
        <p:nvGrpSpPr>
          <p:cNvPr id="4" name="図形グループ 3"/>
          <p:cNvGrpSpPr/>
          <p:nvPr/>
        </p:nvGrpSpPr>
        <p:grpSpPr>
          <a:xfrm>
            <a:off x="4157663" y="1073151"/>
            <a:ext cx="4320540" cy="3178493"/>
            <a:chOff x="4157663" y="1073151"/>
            <a:chExt cx="4320540" cy="3178493"/>
          </a:xfrm>
        </p:grpSpPr>
        <p:pic>
          <p:nvPicPr>
            <p:cNvPr id="6" name="Picture 5"/>
            <p:cNvPicPr/>
            <p:nvPr/>
          </p:nvPicPr>
          <p:blipFill>
            <a:blip r:embed="rId3"/>
            <a:stretch>
              <a:fillRect/>
            </a:stretch>
          </p:blipFill>
          <p:spPr>
            <a:xfrm>
              <a:off x="4157663" y="1073151"/>
              <a:ext cx="4320540" cy="3178493"/>
            </a:xfrm>
            <a:prstGeom prst="rect">
              <a:avLst/>
            </a:prstGeom>
            <a:ln>
              <a:solidFill>
                <a:schemeClr val="tx2"/>
              </a:solidFill>
            </a:ln>
          </p:spPr>
        </p:pic>
        <p:sp>
          <p:nvSpPr>
            <p:cNvPr id="5" name="角丸四角形 4"/>
            <p:cNvSpPr/>
            <p:nvPr/>
          </p:nvSpPr>
          <p:spPr>
            <a:xfrm>
              <a:off x="4277382" y="2308309"/>
              <a:ext cx="2041040" cy="387040"/>
            </a:xfrm>
            <a:prstGeom prst="roundRect">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smtClean="0"/>
            </a:p>
          </p:txBody>
        </p:sp>
      </p:grpSp>
      <p:pic>
        <p:nvPicPr>
          <p:cNvPr id="7" name="Picture 10"/>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8019498" y="1786494"/>
            <a:ext cx="310148" cy="310148"/>
          </a:xfrm>
          <a:prstGeom prst="rect">
            <a:avLst/>
          </a:prstGeom>
        </p:spPr>
      </p:pic>
      <p:pic>
        <p:nvPicPr>
          <p:cNvPr id="8" name="Picture 10"/>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6831896" y="2308309"/>
            <a:ext cx="310148" cy="310148"/>
          </a:xfrm>
          <a:prstGeom prst="rect">
            <a:avLst/>
          </a:prstGeom>
        </p:spPr>
      </p:pic>
    </p:spTree>
    <p:extLst>
      <p:ext uri="{BB962C8B-B14F-4D97-AF65-F5344CB8AC3E}">
        <p14:creationId xmlns:p14="http://schemas.microsoft.com/office/powerpoint/2010/main" val="410862180"/>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002496" y="1436440"/>
            <a:ext cx="4992590" cy="2814312"/>
          </a:xfrm>
          <a:prstGeom prst="rect">
            <a:avLst/>
          </a:prstGeom>
          <a:ln>
            <a:solidFill>
              <a:schemeClr val="tx2"/>
            </a:solidFill>
          </a:ln>
        </p:spPr>
      </p:pic>
      <p:sp>
        <p:nvSpPr>
          <p:cNvPr id="3" name="Title 2"/>
          <p:cNvSpPr>
            <a:spLocks noGrp="1"/>
          </p:cNvSpPr>
          <p:nvPr>
            <p:ph type="title"/>
          </p:nvPr>
        </p:nvSpPr>
        <p:spPr/>
        <p:txBody>
          <a:bodyPr/>
          <a:lstStyle/>
          <a:p>
            <a:r>
              <a:rPr lang="en-US" dirty="0" smtClean="0"/>
              <a:t>AMP CTA</a:t>
            </a:r>
            <a:r>
              <a:rPr lang="ja-JP" altLang="en-US" dirty="0" smtClean="0"/>
              <a:t>連携</a:t>
            </a:r>
            <a:r>
              <a:rPr lang="en-US" altLang="ja-JP" dirty="0" smtClean="0"/>
              <a:t> </a:t>
            </a:r>
            <a:r>
              <a:rPr lang="ja-JP" altLang="en-US" dirty="0" smtClean="0"/>
              <a:t>はすべての顧客で利用可能</a:t>
            </a:r>
            <a:endParaRPr lang="cs-CZ" dirty="0"/>
          </a:p>
        </p:txBody>
      </p:sp>
      <p:pic>
        <p:nvPicPr>
          <p:cNvPr id="11" name="Picture 10"/>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916647" y="1777483"/>
            <a:ext cx="310148" cy="310148"/>
          </a:xfrm>
          <a:prstGeom prst="rect">
            <a:avLst/>
          </a:prstGeom>
        </p:spPr>
      </p:pic>
      <p:sp>
        <p:nvSpPr>
          <p:cNvPr id="2" name="Text Placeholder 1"/>
          <p:cNvSpPr>
            <a:spLocks noGrp="1"/>
          </p:cNvSpPr>
          <p:nvPr>
            <p:ph type="body" sz="quarter" idx="10"/>
          </p:nvPr>
        </p:nvSpPr>
        <p:spPr>
          <a:xfrm>
            <a:off x="337752" y="1347788"/>
            <a:ext cx="3286898" cy="3168210"/>
          </a:xfrm>
        </p:spPr>
        <p:txBody>
          <a:bodyPr/>
          <a:lstStyle/>
          <a:p>
            <a:r>
              <a:rPr lang="ja-JP" altLang="en-US" dirty="0" smtClean="0">
                <a:solidFill>
                  <a:schemeClr val="tx1"/>
                </a:solidFill>
              </a:rPr>
              <a:t>既存の</a:t>
            </a:r>
            <a:r>
              <a:rPr lang="en-US" altLang="ja-JP" dirty="0" smtClean="0">
                <a:solidFill>
                  <a:schemeClr val="tx1"/>
                </a:solidFill>
              </a:rPr>
              <a:t/>
            </a:r>
            <a:br>
              <a:rPr lang="en-US" altLang="ja-JP" dirty="0" smtClean="0">
                <a:solidFill>
                  <a:schemeClr val="tx1"/>
                </a:solidFill>
              </a:rPr>
            </a:br>
            <a:r>
              <a:rPr lang="en-US" altLang="ja-JP" dirty="0" smtClean="0">
                <a:solidFill>
                  <a:schemeClr val="tx1"/>
                </a:solidFill>
              </a:rPr>
              <a:t>AMP for Endpoint</a:t>
            </a:r>
            <a:r>
              <a:rPr lang="ja-JP" altLang="en-US" dirty="0" smtClean="0">
                <a:solidFill>
                  <a:schemeClr val="tx1"/>
                </a:solidFill>
              </a:rPr>
              <a:t>、</a:t>
            </a:r>
            <a:r>
              <a:rPr lang="en-US" altLang="ja-JP" dirty="0" smtClean="0">
                <a:solidFill>
                  <a:schemeClr val="tx1"/>
                </a:solidFill>
              </a:rPr>
              <a:t/>
            </a:r>
            <a:br>
              <a:rPr lang="en-US" altLang="ja-JP" dirty="0" smtClean="0">
                <a:solidFill>
                  <a:schemeClr val="tx1"/>
                </a:solidFill>
              </a:rPr>
            </a:br>
            <a:r>
              <a:rPr lang="en-US" altLang="ja-JP" dirty="0" smtClean="0">
                <a:solidFill>
                  <a:schemeClr val="tx1"/>
                </a:solidFill>
              </a:rPr>
              <a:t>AMP on WSA</a:t>
            </a:r>
            <a:r>
              <a:rPr lang="ja-JP" altLang="en-US" dirty="0" smtClean="0">
                <a:solidFill>
                  <a:schemeClr val="tx1"/>
                </a:solidFill>
              </a:rPr>
              <a:t>環境で</a:t>
            </a:r>
            <a:r>
              <a:rPr lang="en-US" altLang="ja-JP" dirty="0" smtClean="0">
                <a:solidFill>
                  <a:schemeClr val="tx1"/>
                </a:solidFill>
              </a:rPr>
              <a:t/>
            </a:r>
            <a:br>
              <a:rPr lang="en-US" altLang="ja-JP" dirty="0" smtClean="0">
                <a:solidFill>
                  <a:schemeClr val="tx1"/>
                </a:solidFill>
              </a:rPr>
            </a:br>
            <a:r>
              <a:rPr lang="en-US" altLang="ja-JP" dirty="0" smtClean="0">
                <a:solidFill>
                  <a:schemeClr val="tx1"/>
                </a:solidFill>
              </a:rPr>
              <a:t>CTA</a:t>
            </a:r>
            <a:r>
              <a:rPr lang="ja-JP" altLang="en-US" dirty="0" smtClean="0">
                <a:solidFill>
                  <a:schemeClr val="tx1"/>
                </a:solidFill>
              </a:rPr>
              <a:t>連携を利用可能</a:t>
            </a:r>
            <a:endParaRPr lang="en-US" dirty="0" smtClean="0">
              <a:solidFill>
                <a:schemeClr val="tx1"/>
              </a:solidFill>
            </a:endParaRPr>
          </a:p>
          <a:p>
            <a:r>
              <a:rPr lang="ja-JP" altLang="en-US" dirty="0" smtClean="0">
                <a:solidFill>
                  <a:schemeClr val="tx2"/>
                </a:solidFill>
              </a:rPr>
              <a:t>特別なライセンス、購入は不要</a:t>
            </a:r>
            <a:r>
              <a:rPr lang="en-US" altLang="ja-JP" dirty="0">
                <a:solidFill>
                  <a:schemeClr val="tx2"/>
                </a:solidFill>
              </a:rPr>
              <a:t> </a:t>
            </a:r>
            <a:r>
              <a:rPr lang="en-US" altLang="ja-JP" dirty="0" smtClean="0">
                <a:solidFill>
                  <a:schemeClr val="tx2"/>
                </a:solidFill>
              </a:rPr>
              <a:t>(</a:t>
            </a:r>
            <a:r>
              <a:rPr lang="ja-JP" altLang="en-US" dirty="0" smtClean="0">
                <a:solidFill>
                  <a:schemeClr val="tx2"/>
                </a:solidFill>
              </a:rPr>
              <a:t>無料</a:t>
            </a:r>
            <a:r>
              <a:rPr lang="en-US" altLang="ja-JP" dirty="0" smtClean="0">
                <a:solidFill>
                  <a:schemeClr val="tx2"/>
                </a:solidFill>
              </a:rPr>
              <a:t>)</a:t>
            </a:r>
            <a:endParaRPr lang="en-US" dirty="0" smtClean="0">
              <a:solidFill>
                <a:schemeClr val="tx2"/>
              </a:solidFill>
            </a:endParaRPr>
          </a:p>
          <a:p>
            <a:r>
              <a:rPr lang="ja-JP" altLang="en-US" dirty="0" smtClean="0"/>
              <a:t>デモデータに</a:t>
            </a:r>
            <a:r>
              <a:rPr lang="en-US" altLang="ja-JP" dirty="0" smtClean="0"/>
              <a:t>CTA</a:t>
            </a:r>
            <a:r>
              <a:rPr lang="ja-JP" altLang="en-US" dirty="0" smtClean="0"/>
              <a:t>が追加、</a:t>
            </a:r>
            <a:r>
              <a:rPr lang="en-US" altLang="ja-JP" dirty="0" smtClean="0"/>
              <a:t>CTA</a:t>
            </a:r>
            <a:r>
              <a:rPr lang="ja-JP" altLang="en-US" dirty="0" smtClean="0"/>
              <a:t>デモが可能</a:t>
            </a:r>
            <a:endParaRPr lang="en-US" dirty="0" smtClean="0"/>
          </a:p>
        </p:txBody>
      </p:sp>
      <p:sp>
        <p:nvSpPr>
          <p:cNvPr id="4" name="正方形/長方形 3"/>
          <p:cNvSpPr/>
          <p:nvPr/>
        </p:nvSpPr>
        <p:spPr>
          <a:xfrm>
            <a:off x="4002496" y="1088695"/>
            <a:ext cx="2104359" cy="307777"/>
          </a:xfrm>
          <a:prstGeom prst="rect">
            <a:avLst/>
          </a:prstGeom>
        </p:spPr>
        <p:txBody>
          <a:bodyPr wrap="none">
            <a:spAutoFit/>
          </a:bodyPr>
          <a:lstStyle/>
          <a:p>
            <a:r>
              <a:rPr lang="en-US" altLang="ja-JP" sz="1400" smtClean="0"/>
              <a:t>[CTA </a:t>
            </a:r>
            <a:r>
              <a:rPr lang="ja-JP" altLang="en-US" sz="1400" dirty="0" smtClean="0"/>
              <a:t>ダッシュボード画面</a:t>
            </a:r>
            <a:r>
              <a:rPr lang="en-US" altLang="ja-JP" sz="1400" dirty="0" smtClean="0"/>
              <a:t>]</a:t>
            </a:r>
            <a:endParaRPr lang="ja-JP" altLang="en-US" sz="1400" dirty="0"/>
          </a:p>
        </p:txBody>
      </p:sp>
    </p:spTree>
    <p:extLst>
      <p:ext uri="{BB962C8B-B14F-4D97-AF65-F5344CB8AC3E}">
        <p14:creationId xmlns:p14="http://schemas.microsoft.com/office/powerpoint/2010/main" val="835112226"/>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smtClean="0"/>
              <a:t>[</a:t>
            </a:r>
            <a:r>
              <a:rPr lang="ja-JP" altLang="en-US" dirty="0" smtClean="0"/>
              <a:t>準備</a:t>
            </a:r>
            <a:r>
              <a:rPr lang="en-US" altLang="ja-JP" dirty="0" smtClean="0"/>
              <a:t>1]AMP</a:t>
            </a:r>
            <a:r>
              <a:rPr lang="ja-JP" altLang="en-US" dirty="0" smtClean="0"/>
              <a:t>で</a:t>
            </a:r>
            <a:r>
              <a:rPr lang="en-US" dirty="0" smtClean="0"/>
              <a:t>CTA</a:t>
            </a:r>
            <a:r>
              <a:rPr lang="ja-JP" altLang="en-US" dirty="0" smtClean="0"/>
              <a:t>を有効化</a:t>
            </a:r>
            <a:endParaRPr lang="en-US" dirty="0"/>
          </a:p>
        </p:txBody>
      </p:sp>
      <p:grpSp>
        <p:nvGrpSpPr>
          <p:cNvPr id="4" name="図形グループ 3"/>
          <p:cNvGrpSpPr/>
          <p:nvPr/>
        </p:nvGrpSpPr>
        <p:grpSpPr>
          <a:xfrm>
            <a:off x="440031" y="1719481"/>
            <a:ext cx="8567586" cy="2810770"/>
            <a:chOff x="440031" y="1528730"/>
            <a:chExt cx="8567586" cy="2810770"/>
          </a:xfrm>
        </p:grpSpPr>
        <p:pic>
          <p:nvPicPr>
            <p:cNvPr id="8" name="Picture 7"/>
            <p:cNvPicPr>
              <a:picLocks noChangeAspect="1"/>
            </p:cNvPicPr>
            <p:nvPr/>
          </p:nvPicPr>
          <p:blipFill>
            <a:blip r:embed="rId3"/>
            <a:stretch>
              <a:fillRect/>
            </a:stretch>
          </p:blipFill>
          <p:spPr>
            <a:xfrm>
              <a:off x="2951922" y="2569094"/>
              <a:ext cx="6055695" cy="1770406"/>
            </a:xfrm>
            <a:prstGeom prst="rect">
              <a:avLst/>
            </a:prstGeom>
          </p:spPr>
        </p:pic>
        <p:pic>
          <p:nvPicPr>
            <p:cNvPr id="7" name="Picture 6"/>
            <p:cNvPicPr/>
            <p:nvPr/>
          </p:nvPicPr>
          <p:blipFill rotWithShape="1">
            <a:blip r:embed="rId4"/>
            <a:srcRect l="-2" r="22442"/>
            <a:stretch/>
          </p:blipFill>
          <p:spPr>
            <a:xfrm>
              <a:off x="440031" y="1528730"/>
              <a:ext cx="2340000" cy="1906790"/>
            </a:xfrm>
            <a:prstGeom prst="rect">
              <a:avLst/>
            </a:prstGeom>
          </p:spPr>
        </p:pic>
        <p:sp>
          <p:nvSpPr>
            <p:cNvPr id="6" name="Bent Arrow 5"/>
            <p:cNvSpPr/>
            <p:nvPr/>
          </p:nvSpPr>
          <p:spPr>
            <a:xfrm rot="5400000">
              <a:off x="2834853" y="2118492"/>
              <a:ext cx="289629" cy="839973"/>
            </a:xfrm>
            <a:prstGeom prst="bentArrow">
              <a:avLst>
                <a:gd name="adj1" fmla="val 19592"/>
                <a:gd name="adj2" fmla="val 37329"/>
                <a:gd name="adj3" fmla="val 38371"/>
                <a:gd name="adj4" fmla="val 43750"/>
              </a:avLst>
            </a:prstGeom>
            <a:solidFill>
              <a:srgbClr val="0099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 name="Rectangle 1"/>
            <p:cNvSpPr/>
            <p:nvPr/>
          </p:nvSpPr>
          <p:spPr>
            <a:xfrm>
              <a:off x="5916168" y="3011836"/>
              <a:ext cx="877824" cy="356616"/>
            </a:xfrm>
            <a:prstGeom prst="rect">
              <a:avLst/>
            </a:prstGeom>
            <a:noFill/>
            <a:ln>
              <a:solidFill>
                <a:srgbClr val="0099D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smtClean="0"/>
            </a:p>
          </p:txBody>
        </p:sp>
        <p:sp>
          <p:nvSpPr>
            <p:cNvPr id="10" name="Rectangle 9"/>
            <p:cNvSpPr/>
            <p:nvPr/>
          </p:nvSpPr>
          <p:spPr>
            <a:xfrm>
              <a:off x="6775704" y="3011836"/>
              <a:ext cx="877824" cy="356616"/>
            </a:xfrm>
            <a:prstGeom prst="rect">
              <a:avLst/>
            </a:prstGeom>
            <a:noFill/>
            <a:ln>
              <a:solidFill>
                <a:srgbClr val="0099D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smtClean="0"/>
            </a:p>
          </p:txBody>
        </p:sp>
        <p:sp>
          <p:nvSpPr>
            <p:cNvPr id="11" name="Rectangle 10"/>
            <p:cNvSpPr/>
            <p:nvPr/>
          </p:nvSpPr>
          <p:spPr>
            <a:xfrm>
              <a:off x="1509965" y="2303746"/>
              <a:ext cx="1049715" cy="256204"/>
            </a:xfrm>
            <a:prstGeom prst="rect">
              <a:avLst/>
            </a:prstGeom>
            <a:noFill/>
            <a:ln>
              <a:solidFill>
                <a:srgbClr val="0099D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smtClean="0"/>
            </a:p>
          </p:txBody>
        </p:sp>
      </p:grpSp>
      <p:sp>
        <p:nvSpPr>
          <p:cNvPr id="12" name="正方形/長方形 11"/>
          <p:cNvSpPr/>
          <p:nvPr/>
        </p:nvSpPr>
        <p:spPr>
          <a:xfrm>
            <a:off x="237067" y="1073150"/>
            <a:ext cx="6188447"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ja-JP" dirty="0" smtClean="0">
                <a:solidFill>
                  <a:schemeClr val="accent1"/>
                </a:solidFill>
              </a:rPr>
              <a:t>AMP </a:t>
            </a:r>
            <a:r>
              <a:rPr lang="ja-JP" altLang="en-US" dirty="0" smtClean="0">
                <a:solidFill>
                  <a:schemeClr val="accent1"/>
                </a:solidFill>
              </a:rPr>
              <a:t>コンソール</a:t>
            </a:r>
            <a:endParaRPr lang="en-US" altLang="ja-JP" dirty="0">
              <a:solidFill>
                <a:schemeClr val="accent1"/>
              </a:solidFill>
            </a:endParaRPr>
          </a:p>
          <a:p>
            <a:r>
              <a:rPr lang="en-US" altLang="ja-JP" dirty="0" smtClean="0"/>
              <a:t>Accounts&gt; Business &gt; </a:t>
            </a:r>
            <a:r>
              <a:rPr lang="en-US" altLang="ja-JP" b="1" dirty="0"/>
              <a:t>Cisco Cognitive Threat </a:t>
            </a:r>
            <a:r>
              <a:rPr lang="en-US" altLang="ja-JP" b="1" dirty="0" smtClean="0"/>
              <a:t>Analytics</a:t>
            </a:r>
            <a:endParaRPr lang="en-US" altLang="ja-JP" b="1" dirty="0"/>
          </a:p>
        </p:txBody>
      </p:sp>
      <p:pic>
        <p:nvPicPr>
          <p:cNvPr id="5" name="図 4"/>
          <p:cNvPicPr>
            <a:picLocks noChangeAspect="1"/>
          </p:cNvPicPr>
          <p:nvPr/>
        </p:nvPicPr>
        <p:blipFill>
          <a:blip r:embed="rId5"/>
          <a:stretch>
            <a:fillRect/>
          </a:stretch>
        </p:blipFill>
        <p:spPr>
          <a:xfrm>
            <a:off x="3294683" y="2234018"/>
            <a:ext cx="669862" cy="385171"/>
          </a:xfrm>
          <a:prstGeom prst="rect">
            <a:avLst/>
          </a:prstGeom>
        </p:spPr>
      </p:pic>
    </p:spTree>
    <p:extLst>
      <p:ext uri="{BB962C8B-B14F-4D97-AF65-F5344CB8AC3E}">
        <p14:creationId xmlns:p14="http://schemas.microsoft.com/office/powerpoint/2010/main" val="127465969"/>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a:t>[</a:t>
            </a:r>
            <a:r>
              <a:rPr lang="ja-JP" altLang="en-US" dirty="0" smtClean="0"/>
              <a:t>準備</a:t>
            </a:r>
            <a:r>
              <a:rPr lang="en-US" altLang="ja-JP" dirty="0" smtClean="0"/>
              <a:t>2] </a:t>
            </a:r>
            <a:r>
              <a:rPr lang="en-US" dirty="0" smtClean="0"/>
              <a:t>CTA</a:t>
            </a:r>
            <a:r>
              <a:rPr lang="ja-JP" altLang="en-US" dirty="0" smtClean="0"/>
              <a:t>に</a:t>
            </a:r>
            <a:r>
              <a:rPr lang="en-US" altLang="ja-JP" dirty="0" smtClean="0"/>
              <a:t>Proxy</a:t>
            </a:r>
            <a:r>
              <a:rPr lang="ja-JP" altLang="en-US" dirty="0" smtClean="0"/>
              <a:t>ログを送信</a:t>
            </a:r>
            <a:r>
              <a:rPr lang="en-US" dirty="0" smtClean="0"/>
              <a:t> </a:t>
            </a:r>
            <a:endParaRPr lang="en-US" dirty="0"/>
          </a:p>
        </p:txBody>
      </p:sp>
      <p:pic>
        <p:nvPicPr>
          <p:cNvPr id="2" name="Picture 1"/>
          <p:cNvPicPr>
            <a:picLocks noChangeAspect="1"/>
          </p:cNvPicPr>
          <p:nvPr/>
        </p:nvPicPr>
        <p:blipFill>
          <a:blip r:embed="rId3"/>
          <a:stretch>
            <a:fillRect/>
          </a:stretch>
        </p:blipFill>
        <p:spPr>
          <a:xfrm>
            <a:off x="3422718" y="1189822"/>
            <a:ext cx="5437416" cy="2630846"/>
          </a:xfrm>
          <a:prstGeom prst="rect">
            <a:avLst/>
          </a:prstGeom>
          <a:ln>
            <a:solidFill>
              <a:schemeClr val="tx2"/>
            </a:solidFill>
          </a:ln>
        </p:spPr>
      </p:pic>
      <p:sp>
        <p:nvSpPr>
          <p:cNvPr id="10" name="Text Placeholder 1"/>
          <p:cNvSpPr>
            <a:spLocks noGrp="1"/>
          </p:cNvSpPr>
          <p:nvPr>
            <p:ph type="body" sz="quarter" idx="10"/>
          </p:nvPr>
        </p:nvSpPr>
        <p:spPr>
          <a:xfrm>
            <a:off x="462301" y="1347788"/>
            <a:ext cx="2837490" cy="3168210"/>
          </a:xfrm>
        </p:spPr>
        <p:txBody>
          <a:bodyPr/>
          <a:lstStyle/>
          <a:p>
            <a:r>
              <a:rPr lang="en-US" sz="1800" dirty="0" smtClean="0"/>
              <a:t>WSA, CWS, </a:t>
            </a:r>
            <a:r>
              <a:rPr lang="en-US" sz="1800" dirty="0" err="1" smtClean="0"/>
              <a:t>BlueCoat</a:t>
            </a:r>
            <a:r>
              <a:rPr lang="en-US" sz="1800" dirty="0" smtClean="0"/>
              <a:t> Proxy</a:t>
            </a:r>
            <a:r>
              <a:rPr lang="ja-JP" altLang="en-US" sz="1800" dirty="0" smtClean="0"/>
              <a:t>がサポート</a:t>
            </a:r>
            <a:r>
              <a:rPr lang="en-US" altLang="ja-JP" sz="1800" dirty="0" smtClean="0"/>
              <a:t/>
            </a:r>
            <a:br>
              <a:rPr lang="en-US" altLang="ja-JP" sz="1800" dirty="0" smtClean="0"/>
            </a:br>
            <a:r>
              <a:rPr lang="en-US" sz="1800" dirty="0" smtClean="0"/>
              <a:t> (</a:t>
            </a:r>
            <a:r>
              <a:rPr lang="ja-JP" altLang="en-US" sz="1800" dirty="0" smtClean="0"/>
              <a:t>その他は相談ベース</a:t>
            </a:r>
            <a:r>
              <a:rPr lang="en-US" sz="1800" dirty="0" smtClean="0"/>
              <a:t>)</a:t>
            </a:r>
          </a:p>
          <a:p>
            <a:r>
              <a:rPr lang="en-US" altLang="ja-JP" sz="1800" dirty="0" smtClean="0"/>
              <a:t>Step-by-Step</a:t>
            </a:r>
            <a:r>
              <a:rPr lang="ja-JP" altLang="en-US" sz="1800" dirty="0" smtClean="0"/>
              <a:t>ウィザードに従い設定</a:t>
            </a:r>
            <a:endParaRPr lang="en-US" sz="1800" dirty="0" smtClean="0"/>
          </a:p>
          <a:p>
            <a:r>
              <a:rPr lang="ja-JP" altLang="en-US" sz="1800" dirty="0" smtClean="0"/>
              <a:t>数分待つ</a:t>
            </a:r>
            <a:endParaRPr lang="en-US" altLang="ja-JP" sz="1800" dirty="0" smtClean="0"/>
          </a:p>
          <a:p>
            <a:endParaRPr lang="en-US" sz="1800" dirty="0" smtClean="0"/>
          </a:p>
        </p:txBody>
      </p:sp>
      <p:sp>
        <p:nvSpPr>
          <p:cNvPr id="4" name="正方形/長方形 3"/>
          <p:cNvSpPr/>
          <p:nvPr/>
        </p:nvSpPr>
        <p:spPr>
          <a:xfrm>
            <a:off x="621956" y="3937341"/>
            <a:ext cx="8101914" cy="369332"/>
          </a:xfrm>
          <a:prstGeom prst="rect">
            <a:avLst/>
          </a:prstGeom>
        </p:spPr>
        <p:txBody>
          <a:bodyPr wrap="square">
            <a:spAutoFit/>
          </a:bodyPr>
          <a:lstStyle/>
          <a:p>
            <a:r>
              <a:rPr lang="en-US" altLang="ja-JP" dirty="0"/>
              <a:t>※ </a:t>
            </a:r>
            <a:r>
              <a:rPr lang="ja-JP" altLang="en-US" dirty="0"/>
              <a:t>顧客の</a:t>
            </a:r>
            <a:r>
              <a:rPr lang="en-US" altLang="ja-JP" dirty="0" err="1"/>
              <a:t>PoV</a:t>
            </a:r>
            <a:r>
              <a:rPr lang="ja-JP" altLang="en-US" dirty="0"/>
              <a:t>で</a:t>
            </a:r>
            <a:r>
              <a:rPr lang="en-US" altLang="ja-JP" dirty="0"/>
              <a:t>CTA</a:t>
            </a:r>
            <a:r>
              <a:rPr lang="ja-JP" altLang="en-US" dirty="0"/>
              <a:t>を有効化する場合</a:t>
            </a:r>
            <a:r>
              <a:rPr lang="ja-JP" altLang="en-US" dirty="0" smtClean="0"/>
              <a:t>は個別対応。</a:t>
            </a:r>
            <a:r>
              <a:rPr lang="en-US" altLang="ja-JP" dirty="0" smtClean="0"/>
              <a:t>Cisco</a:t>
            </a:r>
            <a:r>
              <a:rPr lang="ja-JP" altLang="en-US" dirty="0" smtClean="0"/>
              <a:t>担当に相談して下さい</a:t>
            </a:r>
            <a:endParaRPr lang="en-US" altLang="ja-JP" dirty="0" smtClean="0"/>
          </a:p>
        </p:txBody>
      </p:sp>
    </p:spTree>
    <p:extLst>
      <p:ext uri="{BB962C8B-B14F-4D97-AF65-F5344CB8AC3E}">
        <p14:creationId xmlns:p14="http://schemas.microsoft.com/office/powerpoint/2010/main" val="1343863904"/>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numCol="1"/>
          <a:lstStyle/>
          <a:p>
            <a:pPr marL="57136" indent="0">
              <a:buNone/>
            </a:pPr>
            <a:r>
              <a:rPr kumimoji="1" lang="en-US" altLang="ja-JP" dirty="0" smtClean="0">
                <a:solidFill>
                  <a:schemeClr val="accent1"/>
                </a:solidFill>
              </a:rPr>
              <a:t>AMP &amp; Treat Grid </a:t>
            </a:r>
            <a:r>
              <a:rPr kumimoji="1" lang="ja-JP" altLang="en-US" dirty="0" smtClean="0">
                <a:solidFill>
                  <a:schemeClr val="accent1"/>
                </a:solidFill>
              </a:rPr>
              <a:t>アップデート</a:t>
            </a:r>
            <a:endParaRPr lang="en-US" altLang="ja-JP" dirty="0" smtClean="0">
              <a:solidFill>
                <a:schemeClr val="accent1"/>
              </a:solidFill>
            </a:endParaRPr>
          </a:p>
          <a:p>
            <a:r>
              <a:rPr lang="en-US" altLang="ja-JP" dirty="0" smtClean="0"/>
              <a:t>AMP for Endpoint</a:t>
            </a:r>
            <a:r>
              <a:rPr lang="ja-JP" altLang="en-US" dirty="0" smtClean="0"/>
              <a:t>アップデート</a:t>
            </a:r>
            <a:endParaRPr lang="en-US" altLang="ja-JP" dirty="0" smtClean="0"/>
          </a:p>
          <a:p>
            <a:r>
              <a:rPr kumimoji="1" lang="en-US" altLang="ja-JP" dirty="0" smtClean="0"/>
              <a:t>AMP CTA(</a:t>
            </a:r>
            <a:r>
              <a:rPr lang="en-US" altLang="ja-JP" dirty="0" smtClean="0"/>
              <a:t>Cognitive </a:t>
            </a:r>
            <a:r>
              <a:rPr lang="en-US" altLang="ja-JP" dirty="0"/>
              <a:t>Threat </a:t>
            </a:r>
            <a:r>
              <a:rPr lang="en-US" altLang="ja-JP" dirty="0" smtClean="0"/>
              <a:t>Analytics</a:t>
            </a:r>
            <a:r>
              <a:rPr kumimoji="1" lang="en-US" altLang="ja-JP" dirty="0" smtClean="0"/>
              <a:t>)</a:t>
            </a:r>
            <a:r>
              <a:rPr kumimoji="1" lang="ja-JP" altLang="en-US" dirty="0" smtClean="0"/>
              <a:t>連携</a:t>
            </a:r>
            <a:endParaRPr kumimoji="1" lang="en-US" altLang="ja-JP" dirty="0" smtClean="0"/>
          </a:p>
          <a:p>
            <a:r>
              <a:rPr lang="en-US" altLang="ja-JP" dirty="0" smtClean="0"/>
              <a:t>AMP</a:t>
            </a:r>
            <a:r>
              <a:rPr lang="ja-JP" altLang="en-US" dirty="0" smtClean="0"/>
              <a:t>ロードマップ</a:t>
            </a:r>
            <a:endParaRPr lang="en-US" altLang="ja-JP" dirty="0" smtClean="0"/>
          </a:p>
          <a:p>
            <a:r>
              <a:rPr kumimoji="1" lang="en-US" altLang="ja-JP" dirty="0" smtClean="0"/>
              <a:t>AMP vs </a:t>
            </a:r>
            <a:r>
              <a:rPr kumimoji="1" lang="ja-JP" altLang="en-US" dirty="0" smtClean="0"/>
              <a:t>ランサムウェア</a:t>
            </a:r>
            <a:r>
              <a:rPr kumimoji="1" lang="en-US" altLang="ja-JP" dirty="0" smtClean="0"/>
              <a:t> CVD</a:t>
            </a:r>
          </a:p>
          <a:p>
            <a:pPr marL="57136" indent="0">
              <a:buNone/>
            </a:pPr>
            <a:r>
              <a:rPr lang="en-US" altLang="ja-JP" dirty="0">
                <a:solidFill>
                  <a:schemeClr val="accent1"/>
                </a:solidFill>
              </a:rPr>
              <a:t>Meraki MX </a:t>
            </a:r>
            <a:r>
              <a:rPr lang="ja-JP" altLang="en-US" dirty="0" smtClean="0">
                <a:solidFill>
                  <a:schemeClr val="accent1"/>
                </a:solidFill>
              </a:rPr>
              <a:t>アップデート</a:t>
            </a:r>
            <a:endParaRPr lang="en-US" altLang="ja-JP" dirty="0" smtClean="0">
              <a:solidFill>
                <a:schemeClr val="accent1"/>
              </a:solidFill>
            </a:endParaRPr>
          </a:p>
          <a:p>
            <a:r>
              <a:rPr lang="en-US" altLang="ja-JP" dirty="0" smtClean="0"/>
              <a:t>AMP</a:t>
            </a:r>
            <a:r>
              <a:rPr lang="ja-JP" altLang="en-US" dirty="0" smtClean="0"/>
              <a:t>連携</a:t>
            </a:r>
            <a:endParaRPr lang="en-US" altLang="ja-JP" dirty="0" smtClean="0"/>
          </a:p>
          <a:p>
            <a:r>
              <a:rPr lang="en-US" altLang="ja-JP" dirty="0" smtClean="0"/>
              <a:t>SD-WAN</a:t>
            </a:r>
            <a:endParaRPr lang="en-US" altLang="ja-JP" dirty="0"/>
          </a:p>
          <a:p>
            <a:pPr marL="57136" indent="0">
              <a:buNone/>
            </a:pPr>
            <a:endParaRPr lang="en-US" altLang="ja-JP" dirty="0">
              <a:solidFill>
                <a:schemeClr val="accent1"/>
              </a:solidFill>
            </a:endParaRPr>
          </a:p>
          <a:p>
            <a:endParaRPr kumimoji="1" lang="en-US" altLang="ja-JP" dirty="0" smtClean="0"/>
          </a:p>
          <a:p>
            <a:endParaRPr kumimoji="1" lang="en-US" altLang="ja-JP" dirty="0" smtClean="0"/>
          </a:p>
          <a:p>
            <a:pPr marL="57136" indent="0">
              <a:buNone/>
            </a:pPr>
            <a:endParaRPr lang="en-US" altLang="ja-JP" dirty="0" smtClean="0">
              <a:solidFill>
                <a:schemeClr val="accent1"/>
              </a:solidFill>
            </a:endParaRPr>
          </a:p>
          <a:p>
            <a:endParaRPr kumimoji="1" lang="en-US" altLang="ja-JP" dirty="0" smtClean="0"/>
          </a:p>
          <a:p>
            <a:endParaRPr kumimoji="1" lang="ja-JP" altLang="en-US" dirty="0"/>
          </a:p>
        </p:txBody>
      </p:sp>
      <p:sp>
        <p:nvSpPr>
          <p:cNvPr id="3" name="タイトル 2"/>
          <p:cNvSpPr>
            <a:spLocks noGrp="1"/>
          </p:cNvSpPr>
          <p:nvPr>
            <p:ph type="title"/>
          </p:nvPr>
        </p:nvSpPr>
        <p:spPr/>
        <p:txBody>
          <a:bodyPr/>
          <a:lstStyle/>
          <a:p>
            <a:r>
              <a:rPr kumimoji="1" lang="en-US" altLang="ja-JP" dirty="0" smtClean="0"/>
              <a:t>Agenda</a:t>
            </a:r>
            <a:endParaRPr kumimoji="1" lang="ja-JP" altLang="en-US" dirty="0"/>
          </a:p>
        </p:txBody>
      </p:sp>
    </p:spTree>
    <p:extLst>
      <p:ext uri="{BB962C8B-B14F-4D97-AF65-F5344CB8AC3E}">
        <p14:creationId xmlns:p14="http://schemas.microsoft.com/office/powerpoint/2010/main" val="2110458809"/>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p:nvPr/>
        </p:nvPicPr>
        <p:blipFill rotWithShape="1">
          <a:blip r:embed="rId3"/>
          <a:srcRect t="1" b="12923"/>
          <a:stretch/>
        </p:blipFill>
        <p:spPr>
          <a:xfrm>
            <a:off x="2623435" y="882963"/>
            <a:ext cx="6271460" cy="4103225"/>
          </a:xfrm>
          <a:prstGeom prst="rect">
            <a:avLst/>
          </a:prstGeom>
        </p:spPr>
      </p:pic>
      <p:sp>
        <p:nvSpPr>
          <p:cNvPr id="3" name="Title 2"/>
          <p:cNvSpPr>
            <a:spLocks noGrp="1"/>
          </p:cNvSpPr>
          <p:nvPr>
            <p:ph type="title"/>
          </p:nvPr>
        </p:nvSpPr>
        <p:spPr/>
        <p:txBody>
          <a:bodyPr/>
          <a:lstStyle/>
          <a:p>
            <a:r>
              <a:rPr lang="en-US" dirty="0" smtClean="0"/>
              <a:t>AMP </a:t>
            </a:r>
            <a:r>
              <a:rPr lang="ja-JP" altLang="en-US" dirty="0" smtClean="0"/>
              <a:t>コンソールデモ</a:t>
            </a:r>
            <a:endParaRPr lang="cs-CZ" dirty="0"/>
          </a:p>
        </p:txBody>
      </p:sp>
      <p:cxnSp>
        <p:nvCxnSpPr>
          <p:cNvPr id="11" name="Straight Connector 10"/>
          <p:cNvCxnSpPr/>
          <p:nvPr/>
        </p:nvCxnSpPr>
        <p:spPr>
          <a:xfrm>
            <a:off x="2197806" y="3047518"/>
            <a:ext cx="619822" cy="646"/>
          </a:xfrm>
          <a:prstGeom prst="line">
            <a:avLst/>
          </a:prstGeom>
          <a:ln>
            <a:solidFill>
              <a:srgbClr val="0099D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197806" y="2831098"/>
            <a:ext cx="619822" cy="2632"/>
          </a:xfrm>
          <a:prstGeom prst="line">
            <a:avLst/>
          </a:prstGeom>
          <a:ln>
            <a:solidFill>
              <a:srgbClr val="0099DA"/>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817628" y="2729030"/>
            <a:ext cx="818705" cy="169733"/>
          </a:xfrm>
          <a:prstGeom prst="rect">
            <a:avLst/>
          </a:prstGeom>
          <a:noFill/>
          <a:ln>
            <a:solidFill>
              <a:srgbClr val="0099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cs-CZ"/>
          </a:p>
        </p:txBody>
      </p:sp>
      <p:sp>
        <p:nvSpPr>
          <p:cNvPr id="17" name="Rectangle 16"/>
          <p:cNvSpPr/>
          <p:nvPr/>
        </p:nvSpPr>
        <p:spPr>
          <a:xfrm>
            <a:off x="2825587" y="2976188"/>
            <a:ext cx="810746" cy="142660"/>
          </a:xfrm>
          <a:prstGeom prst="rect">
            <a:avLst/>
          </a:prstGeom>
          <a:noFill/>
          <a:ln>
            <a:solidFill>
              <a:srgbClr val="0099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cs-CZ"/>
          </a:p>
        </p:txBody>
      </p:sp>
      <p:sp>
        <p:nvSpPr>
          <p:cNvPr id="18" name="TextBox 17"/>
          <p:cNvSpPr txBox="1"/>
          <p:nvPr/>
        </p:nvSpPr>
        <p:spPr>
          <a:xfrm>
            <a:off x="1121275" y="2704141"/>
            <a:ext cx="906017" cy="276999"/>
          </a:xfrm>
          <a:prstGeom prst="rect">
            <a:avLst/>
          </a:prstGeom>
          <a:noFill/>
          <a:ln>
            <a:noFill/>
          </a:ln>
        </p:spPr>
        <p:txBody>
          <a:bodyPr wrap="none" rtlCol="0">
            <a:spAutoFit/>
          </a:bodyPr>
          <a:lstStyle/>
          <a:p>
            <a:r>
              <a:rPr lang="ja-JP" altLang="en-US" sz="1200" dirty="0" smtClean="0">
                <a:solidFill>
                  <a:srgbClr val="0099DA"/>
                </a:solidFill>
              </a:rPr>
              <a:t>デバイス名</a:t>
            </a:r>
            <a:endParaRPr lang="cs-CZ" sz="1200" dirty="0">
              <a:solidFill>
                <a:srgbClr val="0099DA"/>
              </a:solidFill>
            </a:endParaRPr>
          </a:p>
        </p:txBody>
      </p:sp>
      <p:sp>
        <p:nvSpPr>
          <p:cNvPr id="19" name="TextBox 18"/>
          <p:cNvSpPr txBox="1"/>
          <p:nvPr/>
        </p:nvSpPr>
        <p:spPr>
          <a:xfrm>
            <a:off x="855977" y="2920560"/>
            <a:ext cx="1431610" cy="276999"/>
          </a:xfrm>
          <a:prstGeom prst="rect">
            <a:avLst/>
          </a:prstGeom>
          <a:noFill/>
          <a:ln>
            <a:noFill/>
          </a:ln>
        </p:spPr>
        <p:txBody>
          <a:bodyPr wrap="none" rtlCol="0">
            <a:spAutoFit/>
          </a:bodyPr>
          <a:lstStyle/>
          <a:p>
            <a:r>
              <a:rPr lang="ja-JP" altLang="en-US" sz="1200" dirty="0" smtClean="0">
                <a:solidFill>
                  <a:srgbClr val="0099DA"/>
                </a:solidFill>
              </a:rPr>
              <a:t>イベント種類</a:t>
            </a:r>
            <a:r>
              <a:rPr lang="en-US" sz="1200" dirty="0" smtClean="0">
                <a:solidFill>
                  <a:srgbClr val="0099DA"/>
                </a:solidFill>
              </a:rPr>
              <a:t> </a:t>
            </a:r>
            <a:r>
              <a:rPr lang="en-US" sz="1200" dirty="0">
                <a:solidFill>
                  <a:srgbClr val="0099DA"/>
                </a:solidFill>
              </a:rPr>
              <a:t>- CTA</a:t>
            </a:r>
            <a:endParaRPr lang="cs-CZ" sz="1200" dirty="0">
              <a:solidFill>
                <a:srgbClr val="0099DA"/>
              </a:solidFill>
            </a:endParaRPr>
          </a:p>
        </p:txBody>
      </p:sp>
      <p:pic>
        <p:nvPicPr>
          <p:cNvPr id="20" name="Picture 19"/>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756116">
            <a:off x="2553273" y="2517773"/>
            <a:ext cx="310148" cy="310148"/>
          </a:xfrm>
          <a:prstGeom prst="rect">
            <a:avLst/>
          </a:prstGeom>
        </p:spPr>
      </p:pic>
      <p:cxnSp>
        <p:nvCxnSpPr>
          <p:cNvPr id="21" name="Straight Connector 20"/>
          <p:cNvCxnSpPr>
            <a:stCxn id="23" idx="3"/>
          </p:cNvCxnSpPr>
          <p:nvPr/>
        </p:nvCxnSpPr>
        <p:spPr>
          <a:xfrm flipV="1">
            <a:off x="6269746" y="2192413"/>
            <a:ext cx="335848" cy="5825"/>
          </a:xfrm>
          <a:prstGeom prst="line">
            <a:avLst/>
          </a:prstGeom>
          <a:ln>
            <a:solidFill>
              <a:srgbClr val="0099DA"/>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605594" y="2059738"/>
            <a:ext cx="1575989" cy="198288"/>
          </a:xfrm>
          <a:prstGeom prst="rect">
            <a:avLst/>
          </a:prstGeom>
          <a:noFill/>
          <a:ln>
            <a:solidFill>
              <a:srgbClr val="0099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cs-CZ"/>
          </a:p>
        </p:txBody>
      </p:sp>
      <p:sp>
        <p:nvSpPr>
          <p:cNvPr id="23" name="TextBox 22"/>
          <p:cNvSpPr txBox="1"/>
          <p:nvPr/>
        </p:nvSpPr>
        <p:spPr>
          <a:xfrm>
            <a:off x="4830569" y="2059738"/>
            <a:ext cx="1439177" cy="276999"/>
          </a:xfrm>
          <a:prstGeom prst="rect">
            <a:avLst/>
          </a:prstGeom>
          <a:noFill/>
          <a:ln>
            <a:noFill/>
          </a:ln>
        </p:spPr>
        <p:txBody>
          <a:bodyPr wrap="none" rtlCol="0">
            <a:spAutoFit/>
          </a:bodyPr>
          <a:lstStyle/>
          <a:p>
            <a:r>
              <a:rPr lang="en-US" sz="1200" dirty="0" smtClean="0">
                <a:solidFill>
                  <a:srgbClr val="0099DA"/>
                </a:solidFill>
              </a:rPr>
              <a:t>CTA </a:t>
            </a:r>
            <a:r>
              <a:rPr lang="ja-JP" altLang="en-US" sz="1200" dirty="0" smtClean="0">
                <a:solidFill>
                  <a:srgbClr val="0099DA"/>
                </a:solidFill>
              </a:rPr>
              <a:t>ダッシュボード</a:t>
            </a:r>
            <a:endParaRPr lang="cs-CZ" sz="1200" dirty="0">
              <a:solidFill>
                <a:srgbClr val="0099DA"/>
              </a:solidFill>
            </a:endParaRPr>
          </a:p>
        </p:txBody>
      </p:sp>
    </p:spTree>
    <p:extLst>
      <p:ext uri="{BB962C8B-B14F-4D97-AF65-F5344CB8AC3E}">
        <p14:creationId xmlns:p14="http://schemas.microsoft.com/office/powerpoint/2010/main" val="10685885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22"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smtClean="0"/>
              <a:t>AMP </a:t>
            </a:r>
            <a:r>
              <a:rPr lang="ja-JP" altLang="en-US" dirty="0" smtClean="0"/>
              <a:t>イベント</a:t>
            </a:r>
            <a:endParaRPr lang="cs-CZ" dirty="0"/>
          </a:p>
        </p:txBody>
      </p:sp>
      <p:pic>
        <p:nvPicPr>
          <p:cNvPr id="4" name="Picture 3"/>
          <p:cNvPicPr/>
          <p:nvPr/>
        </p:nvPicPr>
        <p:blipFill>
          <a:blip r:embed="rId3"/>
          <a:stretch>
            <a:fillRect/>
          </a:stretch>
        </p:blipFill>
        <p:spPr>
          <a:xfrm>
            <a:off x="1167793" y="915704"/>
            <a:ext cx="6838523" cy="3665756"/>
          </a:xfrm>
          <a:prstGeom prst="rect">
            <a:avLst/>
          </a:prstGeom>
        </p:spPr>
      </p:pic>
      <p:pic>
        <p:nvPicPr>
          <p:cNvPr id="6" name="Picture 5"/>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756116">
            <a:off x="1022766" y="2190733"/>
            <a:ext cx="310148" cy="310148"/>
          </a:xfrm>
          <a:prstGeom prst="rect">
            <a:avLst/>
          </a:prstGeom>
        </p:spPr>
      </p:pic>
    </p:spTree>
    <p:extLst>
      <p:ext uri="{BB962C8B-B14F-4D97-AF65-F5344CB8AC3E}">
        <p14:creationId xmlns:p14="http://schemas.microsoft.com/office/powerpoint/2010/main" val="1839881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smtClean="0"/>
              <a:t>AMP </a:t>
            </a:r>
            <a:r>
              <a:rPr lang="ja-JP" altLang="en-US" dirty="0" smtClean="0"/>
              <a:t>イベント表示を拡張</a:t>
            </a:r>
            <a:endParaRPr lang="cs-CZ" dirty="0"/>
          </a:p>
        </p:txBody>
      </p:sp>
      <p:pic>
        <p:nvPicPr>
          <p:cNvPr id="4" name="Picture 3"/>
          <p:cNvPicPr/>
          <p:nvPr/>
        </p:nvPicPr>
        <p:blipFill>
          <a:blip r:embed="rId3"/>
          <a:stretch>
            <a:fillRect/>
          </a:stretch>
        </p:blipFill>
        <p:spPr>
          <a:xfrm>
            <a:off x="1379572" y="1041821"/>
            <a:ext cx="6443330" cy="3749377"/>
          </a:xfrm>
          <a:prstGeom prst="rect">
            <a:avLst/>
          </a:prstGeom>
        </p:spPr>
      </p:pic>
      <p:pic>
        <p:nvPicPr>
          <p:cNvPr id="6" name="Picture 5"/>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756116">
            <a:off x="4110769" y="1104958"/>
            <a:ext cx="310148" cy="310148"/>
          </a:xfrm>
          <a:prstGeom prst="rect">
            <a:avLst/>
          </a:prstGeom>
        </p:spPr>
      </p:pic>
    </p:spTree>
    <p:extLst>
      <p:ext uri="{BB962C8B-B14F-4D97-AF65-F5344CB8AC3E}">
        <p14:creationId xmlns:p14="http://schemas.microsoft.com/office/powerpoint/2010/main" val="20519870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a:t>Detected </a:t>
            </a:r>
            <a:r>
              <a:rPr lang="en-US" altLang="ja-JP" dirty="0" smtClean="0"/>
              <a:t>Threats</a:t>
            </a:r>
            <a:r>
              <a:rPr lang="ja-JP" altLang="en-US" dirty="0" smtClean="0"/>
              <a:t>：インシデントの確認</a:t>
            </a:r>
            <a:endParaRPr lang="cs-CZ" dirty="0"/>
          </a:p>
        </p:txBody>
      </p:sp>
      <p:grpSp>
        <p:nvGrpSpPr>
          <p:cNvPr id="4" name="図形グループ 3"/>
          <p:cNvGrpSpPr/>
          <p:nvPr/>
        </p:nvGrpSpPr>
        <p:grpSpPr>
          <a:xfrm>
            <a:off x="2138373" y="914814"/>
            <a:ext cx="6534883" cy="4107179"/>
            <a:chOff x="2138373" y="560586"/>
            <a:chExt cx="6534883" cy="4107179"/>
          </a:xfrm>
        </p:grpSpPr>
        <p:pic>
          <p:nvPicPr>
            <p:cNvPr id="2" name="Picture 1"/>
            <p:cNvPicPr>
              <a:picLocks noChangeAspect="1"/>
            </p:cNvPicPr>
            <p:nvPr/>
          </p:nvPicPr>
          <p:blipFill>
            <a:blip r:embed="rId3"/>
            <a:stretch>
              <a:fillRect/>
            </a:stretch>
          </p:blipFill>
          <p:spPr>
            <a:xfrm>
              <a:off x="2138373" y="560586"/>
              <a:ext cx="6534883" cy="4107179"/>
            </a:xfrm>
            <a:prstGeom prst="rect">
              <a:avLst/>
            </a:prstGeom>
          </p:spPr>
        </p:pic>
        <p:pic>
          <p:nvPicPr>
            <p:cNvPr id="6" name="Picture 5"/>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756116">
              <a:off x="3357141" y="952091"/>
              <a:ext cx="310148" cy="310148"/>
            </a:xfrm>
            <a:prstGeom prst="rect">
              <a:avLst/>
            </a:prstGeom>
          </p:spPr>
        </p:pic>
      </p:grpSp>
    </p:spTree>
    <p:extLst>
      <p:ext uri="{BB962C8B-B14F-4D97-AF65-F5344CB8AC3E}">
        <p14:creationId xmlns:p14="http://schemas.microsoft.com/office/powerpoint/2010/main" val="1500046876"/>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a:t>Confirmed Threats </a:t>
            </a:r>
            <a:r>
              <a:rPr lang="ja-JP" altLang="en-US" dirty="0" smtClean="0"/>
              <a:t>：一連の</a:t>
            </a:r>
            <a:r>
              <a:rPr lang="en-US" altLang="ja-JP" dirty="0" smtClean="0"/>
              <a:t>Campaign</a:t>
            </a:r>
            <a:endParaRPr lang="cs-CZ" dirty="0"/>
          </a:p>
        </p:txBody>
      </p:sp>
      <p:grpSp>
        <p:nvGrpSpPr>
          <p:cNvPr id="2" name="図形グループ 1"/>
          <p:cNvGrpSpPr/>
          <p:nvPr/>
        </p:nvGrpSpPr>
        <p:grpSpPr>
          <a:xfrm>
            <a:off x="2503966" y="928220"/>
            <a:ext cx="6448244" cy="3867912"/>
            <a:chOff x="2503966" y="532804"/>
            <a:chExt cx="6448244" cy="3867912"/>
          </a:xfrm>
        </p:grpSpPr>
        <p:pic>
          <p:nvPicPr>
            <p:cNvPr id="5" name="Picture 4"/>
            <p:cNvPicPr>
              <a:picLocks noChangeAspect="1"/>
            </p:cNvPicPr>
            <p:nvPr/>
          </p:nvPicPr>
          <p:blipFill>
            <a:blip r:embed="rId3"/>
            <a:stretch>
              <a:fillRect/>
            </a:stretch>
          </p:blipFill>
          <p:spPr>
            <a:xfrm>
              <a:off x="2503966" y="532804"/>
              <a:ext cx="6448244" cy="3867912"/>
            </a:xfrm>
            <a:prstGeom prst="rect">
              <a:avLst/>
            </a:prstGeom>
          </p:spPr>
        </p:pic>
        <p:sp>
          <p:nvSpPr>
            <p:cNvPr id="6" name="Rectangle 5"/>
            <p:cNvSpPr/>
            <p:nvPr/>
          </p:nvSpPr>
          <p:spPr>
            <a:xfrm>
              <a:off x="2503967" y="1664196"/>
              <a:ext cx="4569343" cy="608513"/>
            </a:xfrm>
            <a:prstGeom prst="rect">
              <a:avLst/>
            </a:prstGeom>
            <a:noFill/>
            <a:ln>
              <a:solidFill>
                <a:srgbClr val="0099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cs-CZ"/>
            </a:p>
          </p:txBody>
        </p:sp>
      </p:grpSp>
    </p:spTree>
    <p:extLst>
      <p:ext uri="{BB962C8B-B14F-4D97-AF65-F5344CB8AC3E}">
        <p14:creationId xmlns:p14="http://schemas.microsoft.com/office/powerpoint/2010/main" val="386775468"/>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smtClean="0"/>
              <a:t>AMP </a:t>
            </a:r>
            <a:r>
              <a:rPr lang="ja-JP" altLang="en-US" dirty="0" smtClean="0"/>
              <a:t>イベント</a:t>
            </a:r>
            <a:endParaRPr lang="cs-CZ" dirty="0"/>
          </a:p>
        </p:txBody>
      </p:sp>
      <p:pic>
        <p:nvPicPr>
          <p:cNvPr id="4" name="Picture 3"/>
          <p:cNvPicPr/>
          <p:nvPr/>
        </p:nvPicPr>
        <p:blipFill>
          <a:blip r:embed="rId3"/>
          <a:stretch>
            <a:fillRect/>
          </a:stretch>
        </p:blipFill>
        <p:spPr>
          <a:xfrm>
            <a:off x="1027405" y="1503533"/>
            <a:ext cx="7166210" cy="2300265"/>
          </a:xfrm>
          <a:prstGeom prst="rect">
            <a:avLst/>
          </a:prstGeom>
        </p:spPr>
      </p:pic>
      <p:sp>
        <p:nvSpPr>
          <p:cNvPr id="5" name="Rectangle 4"/>
          <p:cNvSpPr/>
          <p:nvPr/>
        </p:nvSpPr>
        <p:spPr>
          <a:xfrm>
            <a:off x="5558295" y="3062177"/>
            <a:ext cx="278979" cy="169566"/>
          </a:xfrm>
          <a:prstGeom prst="rect">
            <a:avLst/>
          </a:prstGeom>
          <a:noFill/>
          <a:ln>
            <a:solidFill>
              <a:srgbClr val="0099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cs-CZ">
              <a:solidFill>
                <a:srgbClr val="0099DA"/>
              </a:solidFill>
            </a:endParaRPr>
          </a:p>
        </p:txBody>
      </p:sp>
    </p:spTree>
    <p:extLst>
      <p:ext uri="{BB962C8B-B14F-4D97-AF65-F5344CB8AC3E}">
        <p14:creationId xmlns:p14="http://schemas.microsoft.com/office/powerpoint/2010/main" val="1221398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smtClean="0"/>
              <a:t>トラジェクトリ</a:t>
            </a:r>
            <a:endParaRPr lang="cs-CZ" dirty="0"/>
          </a:p>
        </p:txBody>
      </p:sp>
      <p:pic>
        <p:nvPicPr>
          <p:cNvPr id="4" name="Picture 3"/>
          <p:cNvPicPr/>
          <p:nvPr/>
        </p:nvPicPr>
        <p:blipFill rotWithShape="1">
          <a:blip r:embed="rId3"/>
          <a:srcRect t="-8" b="13921"/>
          <a:stretch/>
        </p:blipFill>
        <p:spPr>
          <a:xfrm>
            <a:off x="2436436" y="939579"/>
            <a:ext cx="6622504" cy="3938883"/>
          </a:xfrm>
          <a:prstGeom prst="rect">
            <a:avLst/>
          </a:prstGeom>
        </p:spPr>
      </p:pic>
    </p:spTree>
    <p:extLst>
      <p:ext uri="{BB962C8B-B14F-4D97-AF65-F5344CB8AC3E}">
        <p14:creationId xmlns:p14="http://schemas.microsoft.com/office/powerpoint/2010/main" val="908286451"/>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2137133" y="501651"/>
            <a:ext cx="3448327" cy="4450793"/>
          </a:xfrm>
          <a:prstGeom prst="rect">
            <a:avLst/>
          </a:prstGeom>
        </p:spPr>
      </p:pic>
      <p:sp>
        <p:nvSpPr>
          <p:cNvPr id="3" name="Title 2"/>
          <p:cNvSpPr>
            <a:spLocks noGrp="1"/>
          </p:cNvSpPr>
          <p:nvPr>
            <p:ph type="title"/>
          </p:nvPr>
        </p:nvSpPr>
        <p:spPr/>
        <p:txBody>
          <a:bodyPr/>
          <a:lstStyle/>
          <a:p>
            <a:r>
              <a:rPr lang="ja-JP" altLang="en-US" dirty="0" smtClean="0"/>
              <a:t>ブロック</a:t>
            </a:r>
            <a:endParaRPr lang="cs-CZ" dirty="0"/>
          </a:p>
        </p:txBody>
      </p:sp>
      <p:sp>
        <p:nvSpPr>
          <p:cNvPr id="5" name="TextBox 4"/>
          <p:cNvSpPr txBox="1"/>
          <p:nvPr/>
        </p:nvSpPr>
        <p:spPr>
          <a:xfrm>
            <a:off x="5824151" y="3393884"/>
            <a:ext cx="2333447" cy="369332"/>
          </a:xfrm>
          <a:prstGeom prst="rect">
            <a:avLst/>
          </a:prstGeom>
          <a:noFill/>
        </p:spPr>
        <p:txBody>
          <a:bodyPr wrap="square" rtlCol="0">
            <a:spAutoFit/>
          </a:bodyPr>
          <a:lstStyle/>
          <a:p>
            <a:r>
              <a:rPr lang="ja-JP" altLang="en-US" dirty="0" smtClean="0"/>
              <a:t>ブロック完了</a:t>
            </a:r>
            <a:r>
              <a:rPr lang="en-US" dirty="0" smtClean="0"/>
              <a:t>!</a:t>
            </a:r>
            <a:endParaRPr lang="cs-CZ" dirty="0"/>
          </a:p>
        </p:txBody>
      </p:sp>
      <p:sp>
        <p:nvSpPr>
          <p:cNvPr id="6" name="Rectangle 5"/>
          <p:cNvSpPr/>
          <p:nvPr/>
        </p:nvSpPr>
        <p:spPr>
          <a:xfrm>
            <a:off x="3954780" y="3763216"/>
            <a:ext cx="1104900" cy="222044"/>
          </a:xfrm>
          <a:prstGeom prst="rect">
            <a:avLst/>
          </a:prstGeom>
          <a:noFill/>
          <a:ln>
            <a:solidFill>
              <a:srgbClr val="0099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cs-CZ"/>
          </a:p>
        </p:txBody>
      </p:sp>
    </p:spTree>
    <p:extLst>
      <p:ext uri="{BB962C8B-B14F-4D97-AF65-F5344CB8AC3E}">
        <p14:creationId xmlns:p14="http://schemas.microsoft.com/office/powerpoint/2010/main" val="16427097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buFont typeface="Wingdings" panose="05000000000000000000" pitchFamily="2" charset="2"/>
              <a:buChar char="ü"/>
            </a:pPr>
            <a:r>
              <a:rPr lang="ja-JP" altLang="en-US" dirty="0" smtClean="0"/>
              <a:t>すべての</a:t>
            </a:r>
            <a:r>
              <a:rPr lang="en-US" altLang="ja-JP" dirty="0" smtClean="0"/>
              <a:t>AMP for Endpoint</a:t>
            </a:r>
            <a:r>
              <a:rPr lang="ja-JP" altLang="en-US" dirty="0" smtClean="0"/>
              <a:t>をお使いのお客様は</a:t>
            </a:r>
            <a:r>
              <a:rPr lang="en-US" altLang="ja-JP" dirty="0" smtClean="0"/>
              <a:t>CTA</a:t>
            </a:r>
            <a:r>
              <a:rPr lang="ja-JP" altLang="en-US" dirty="0" smtClean="0"/>
              <a:t>を利用可能</a:t>
            </a:r>
            <a:endParaRPr lang="en-US" altLang="ja-JP" dirty="0" smtClean="0"/>
          </a:p>
          <a:p>
            <a:pPr>
              <a:buFont typeface="Wingdings" panose="05000000000000000000" pitchFamily="2" charset="2"/>
              <a:buChar char="ü"/>
            </a:pPr>
            <a:r>
              <a:rPr lang="ja-JP" altLang="en-US" dirty="0" smtClean="0"/>
              <a:t>追加のコスト、ライセンスは不要</a:t>
            </a:r>
            <a:endParaRPr lang="en-US" altLang="ja-JP" dirty="0" smtClean="0"/>
          </a:p>
          <a:p>
            <a:pPr>
              <a:buFont typeface="Wingdings" panose="05000000000000000000" pitchFamily="2" charset="2"/>
              <a:buChar char="ü"/>
            </a:pPr>
            <a:r>
              <a:rPr lang="ja-JP" altLang="en-US" dirty="0" smtClean="0"/>
              <a:t>サポート</a:t>
            </a:r>
            <a:r>
              <a:rPr lang="en-US" altLang="ja-JP" dirty="0" smtClean="0"/>
              <a:t>Proxy: WSA, CWS, </a:t>
            </a:r>
            <a:r>
              <a:rPr lang="en-US" altLang="ja-JP" dirty="0" err="1" smtClean="0"/>
              <a:t>BlueCoat</a:t>
            </a:r>
            <a:endParaRPr lang="en-US" dirty="0" smtClean="0"/>
          </a:p>
          <a:p>
            <a:pPr>
              <a:buFont typeface="Wingdings" panose="05000000000000000000" pitchFamily="2" charset="2"/>
              <a:buChar char="ü"/>
            </a:pPr>
            <a:endParaRPr lang="en-US" altLang="ja-JP" dirty="0" smtClean="0"/>
          </a:p>
          <a:p>
            <a:pPr>
              <a:buFont typeface="Wingdings" panose="05000000000000000000" pitchFamily="2" charset="2"/>
              <a:buChar char="ü"/>
            </a:pPr>
            <a:r>
              <a:rPr lang="en-US" altLang="ja-JP" dirty="0" smtClean="0"/>
              <a:t>CTA</a:t>
            </a:r>
            <a:r>
              <a:rPr lang="ja-JP" altLang="en-US" dirty="0" smtClean="0"/>
              <a:t>連携により、セキュリティ侵害検知が</a:t>
            </a:r>
            <a:r>
              <a:rPr lang="en-US" altLang="ja-JP" dirty="0" smtClean="0"/>
              <a:t>30%</a:t>
            </a:r>
            <a:r>
              <a:rPr lang="ja-JP" altLang="en-US" dirty="0" smtClean="0"/>
              <a:t>増加。</a:t>
            </a:r>
            <a:r>
              <a:rPr lang="en-US" altLang="ja-JP" dirty="0" smtClean="0"/>
              <a:t/>
            </a:r>
            <a:br>
              <a:rPr lang="en-US" altLang="ja-JP" dirty="0" smtClean="0"/>
            </a:br>
            <a:r>
              <a:rPr lang="ja-JP" altLang="en-US" dirty="0" smtClean="0"/>
              <a:t>エンドポイントがない端末やブラウザベースのマルウェアの検知まで</a:t>
            </a:r>
            <a:endParaRPr lang="en-US" dirty="0"/>
          </a:p>
        </p:txBody>
      </p:sp>
      <p:sp>
        <p:nvSpPr>
          <p:cNvPr id="3" name="Title 2"/>
          <p:cNvSpPr>
            <a:spLocks noGrp="1"/>
          </p:cNvSpPr>
          <p:nvPr>
            <p:ph type="title"/>
          </p:nvPr>
        </p:nvSpPr>
        <p:spPr/>
        <p:txBody>
          <a:bodyPr/>
          <a:lstStyle/>
          <a:p>
            <a:r>
              <a:rPr lang="en-US" altLang="ja-JP" dirty="0" smtClean="0"/>
              <a:t>AMP CTA</a:t>
            </a:r>
            <a:r>
              <a:rPr lang="ja-JP" altLang="en-US" dirty="0" smtClean="0"/>
              <a:t>連携まとめ</a:t>
            </a:r>
            <a:endParaRPr lang="en-US" dirty="0"/>
          </a:p>
        </p:txBody>
      </p:sp>
    </p:spTree>
    <p:extLst>
      <p:ext uri="{BB962C8B-B14F-4D97-AF65-F5344CB8AC3E}">
        <p14:creationId xmlns:p14="http://schemas.microsoft.com/office/powerpoint/2010/main" val="1235729858"/>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AMP </a:t>
            </a:r>
            <a:r>
              <a:rPr lang="ja-JP" altLang="en-US" dirty="0" smtClean="0"/>
              <a:t>製品ロードマップ</a:t>
            </a:r>
            <a:endParaRPr lang="en-US" dirty="0"/>
          </a:p>
        </p:txBody>
      </p:sp>
    </p:spTree>
    <p:extLst>
      <p:ext uri="{BB962C8B-B14F-4D97-AF65-F5344CB8AC3E}">
        <p14:creationId xmlns:p14="http://schemas.microsoft.com/office/powerpoint/2010/main" val="10039641"/>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AMP &amp; Threat Grid </a:t>
            </a:r>
            <a:br>
              <a:rPr kumimoji="1" lang="en-US" altLang="ja-JP" dirty="0" smtClean="0"/>
            </a:br>
            <a:r>
              <a:rPr kumimoji="1" lang="ja-JP" altLang="en-US" dirty="0" smtClean="0"/>
              <a:t>アップデート</a:t>
            </a:r>
            <a:endParaRPr kumimoji="1" lang="ja-JP" altLang="en-US" dirty="0"/>
          </a:p>
        </p:txBody>
      </p:sp>
    </p:spTree>
    <p:extLst>
      <p:ext uri="{BB962C8B-B14F-4D97-AF65-F5344CB8AC3E}">
        <p14:creationId xmlns:p14="http://schemas.microsoft.com/office/powerpoint/2010/main" val="759760581"/>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AMP</a:t>
            </a:r>
            <a:r>
              <a:rPr kumimoji="1" lang="ja-JP" altLang="en-US" dirty="0" smtClean="0"/>
              <a:t>コンソール　</a:t>
            </a:r>
            <a:r>
              <a:rPr lang="en-US" altLang="ja-JP" dirty="0" smtClean="0"/>
              <a:t>GUI</a:t>
            </a:r>
            <a:r>
              <a:rPr lang="ja-JP" altLang="en-US" dirty="0" smtClean="0"/>
              <a:t>の日本語化</a:t>
            </a:r>
            <a:endParaRPr kumimoji="1" lang="ja-JP" altLang="en-US" dirty="0"/>
          </a:p>
        </p:txBody>
      </p:sp>
      <p:pic>
        <p:nvPicPr>
          <p:cNvPr id="3" name="図 2"/>
          <p:cNvPicPr>
            <a:picLocks noChangeAspect="1"/>
          </p:cNvPicPr>
          <p:nvPr/>
        </p:nvPicPr>
        <p:blipFill>
          <a:blip r:embed="rId2"/>
          <a:stretch>
            <a:fillRect/>
          </a:stretch>
        </p:blipFill>
        <p:spPr>
          <a:xfrm>
            <a:off x="304285" y="884615"/>
            <a:ext cx="4093161" cy="2308962"/>
          </a:xfrm>
          <a:prstGeom prst="rect">
            <a:avLst/>
          </a:prstGeom>
        </p:spPr>
      </p:pic>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b="59536"/>
          <a:stretch/>
        </p:blipFill>
        <p:spPr>
          <a:xfrm>
            <a:off x="304285" y="3193577"/>
            <a:ext cx="5030163" cy="2564621"/>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510" y="1021976"/>
            <a:ext cx="4439637" cy="5593942"/>
          </a:xfrm>
          <a:prstGeom prst="rect">
            <a:avLst/>
          </a:prstGeom>
        </p:spPr>
      </p:pic>
      <p:sp>
        <p:nvSpPr>
          <p:cNvPr id="9" name="テキスト ボックス 8"/>
          <p:cNvSpPr txBox="1"/>
          <p:nvPr/>
        </p:nvSpPr>
        <p:spPr>
          <a:xfrm rot="1800000">
            <a:off x="7105125" y="423578"/>
            <a:ext cx="2214068"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kumimoji="1" lang="ja-JP" altLang="en-US" dirty="0" smtClean="0"/>
              <a:t>もう少しお待ち下さい</a:t>
            </a:r>
            <a:endParaRPr kumimoji="1" lang="ja-JP" altLang="en-US" dirty="0"/>
          </a:p>
        </p:txBody>
      </p:sp>
      <p:sp>
        <p:nvSpPr>
          <p:cNvPr id="10" name="正方形/長方形 9"/>
          <p:cNvSpPr/>
          <p:nvPr/>
        </p:nvSpPr>
        <p:spPr>
          <a:xfrm>
            <a:off x="437766" y="88082"/>
            <a:ext cx="1749197" cy="369332"/>
          </a:xfrm>
          <a:prstGeom prst="rect">
            <a:avLst/>
          </a:prstGeom>
        </p:spPr>
        <p:txBody>
          <a:bodyPr wrap="none">
            <a:spAutoFit/>
          </a:bodyPr>
          <a:lstStyle/>
          <a:p>
            <a:r>
              <a:rPr lang="en-US" altLang="ja-JP" dirty="0" smtClean="0"/>
              <a:t>2017</a:t>
            </a:r>
            <a:r>
              <a:rPr lang="ja-JP" altLang="en-US" dirty="0" smtClean="0"/>
              <a:t>年</a:t>
            </a:r>
            <a:r>
              <a:rPr lang="en-US" altLang="ja-JP" dirty="0" smtClean="0"/>
              <a:t>1</a:t>
            </a:r>
            <a:r>
              <a:rPr lang="ja-JP" altLang="en-US" dirty="0" smtClean="0"/>
              <a:t>月予定</a:t>
            </a:r>
            <a:endParaRPr lang="ja-JP" altLang="en-US" dirty="0"/>
          </a:p>
        </p:txBody>
      </p:sp>
    </p:spTree>
    <p:extLst>
      <p:ext uri="{BB962C8B-B14F-4D97-AF65-F5344CB8AC3E}">
        <p14:creationId xmlns:p14="http://schemas.microsoft.com/office/powerpoint/2010/main" val="2133664971"/>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Network Device as an Endpoint </a:t>
            </a:r>
            <a:endParaRPr lang="en-CA" dirty="0"/>
          </a:p>
        </p:txBody>
      </p:sp>
      <p:pic>
        <p:nvPicPr>
          <p:cNvPr id="3" name="Picture 2" descr="../../../Desktop/Computers%20Pag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765" y="1073157"/>
            <a:ext cx="7783260" cy="2988065"/>
          </a:xfrm>
          <a:prstGeom prst="rect">
            <a:avLst/>
          </a:prstGeom>
          <a:noFill/>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50427117"/>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Network Device as an Endpoint </a:t>
            </a:r>
            <a:endParaRPr lang="en-CA" dirty="0"/>
          </a:p>
        </p:txBody>
      </p:sp>
      <p:pic>
        <p:nvPicPr>
          <p:cNvPr id="4" name="Picture 3" descr="../../../Desktop/Screen%20Shot%20Mal.p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8380" y="1184867"/>
            <a:ext cx="6284259" cy="5185849"/>
          </a:xfrm>
          <a:prstGeom prst="rect">
            <a:avLst/>
          </a:prstGeom>
          <a:noFill/>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419998501"/>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en-US" altLang="ja-JP" dirty="0" smtClean="0"/>
              <a:t>AMP</a:t>
            </a:r>
            <a:r>
              <a:rPr kumimoji="1" lang="ja-JP" altLang="en-US" dirty="0" smtClean="0"/>
              <a:t>タワー：　</a:t>
            </a:r>
            <a:r>
              <a:rPr kumimoji="1" lang="en-US" altLang="ja-JP" dirty="0" smtClean="0"/>
              <a:t>2017</a:t>
            </a:r>
            <a:r>
              <a:rPr kumimoji="1" lang="ja-JP" altLang="en-US" dirty="0" smtClean="0"/>
              <a:t>年</a:t>
            </a:r>
            <a:r>
              <a:rPr kumimoji="1" lang="en-US" altLang="ja-JP" dirty="0" smtClean="0"/>
              <a:t>1</a:t>
            </a:r>
            <a:r>
              <a:rPr kumimoji="1" lang="ja-JP" altLang="en-US" dirty="0" smtClean="0"/>
              <a:t>月日本ラウンチ予定</a:t>
            </a:r>
            <a:endParaRPr kumimoji="1" lang="en-US" altLang="ja-JP" dirty="0" smtClean="0"/>
          </a:p>
          <a:p>
            <a:r>
              <a:rPr lang="en-US" altLang="ja-JP" dirty="0" smtClean="0"/>
              <a:t>Threat Grid</a:t>
            </a:r>
            <a:r>
              <a:rPr lang="ja-JP" altLang="en-US" dirty="0" smtClean="0"/>
              <a:t>タワー：</a:t>
            </a:r>
            <a:r>
              <a:rPr lang="en-US" altLang="ja-JP" dirty="0" smtClean="0"/>
              <a:t> </a:t>
            </a:r>
            <a:r>
              <a:rPr lang="ja-JP" altLang="en-US" dirty="0" smtClean="0"/>
              <a:t>今後</a:t>
            </a:r>
            <a:r>
              <a:rPr lang="en-US" altLang="ja-JP" dirty="0" smtClean="0"/>
              <a:t>APJ</a:t>
            </a:r>
            <a:r>
              <a:rPr lang="ja-JP" altLang="en-US" dirty="0" smtClean="0"/>
              <a:t>に設置を検討中</a:t>
            </a:r>
            <a:endParaRPr lang="en-US" altLang="ja-JP" dirty="0" smtClean="0"/>
          </a:p>
          <a:p>
            <a:endParaRPr kumimoji="1" lang="en-US" altLang="ja-JP" dirty="0" smtClean="0"/>
          </a:p>
        </p:txBody>
      </p:sp>
      <p:sp>
        <p:nvSpPr>
          <p:cNvPr id="3" name="タイトル 2"/>
          <p:cNvSpPr>
            <a:spLocks noGrp="1"/>
          </p:cNvSpPr>
          <p:nvPr>
            <p:ph type="title"/>
          </p:nvPr>
        </p:nvSpPr>
        <p:spPr/>
        <p:txBody>
          <a:bodyPr/>
          <a:lstStyle/>
          <a:p>
            <a:r>
              <a:rPr lang="ja-JP" altLang="en-US" dirty="0" smtClean="0"/>
              <a:t>クラウド</a:t>
            </a:r>
            <a:r>
              <a:rPr lang="en-US" altLang="ja-JP" dirty="0" smtClean="0"/>
              <a:t>DC</a:t>
            </a:r>
            <a:r>
              <a:rPr lang="ja-JP" altLang="en-US" dirty="0" smtClean="0"/>
              <a:t>　ロードマップ</a:t>
            </a:r>
            <a:endParaRPr kumimoji="1" lang="ja-JP" altLang="en-US" dirty="0"/>
          </a:p>
        </p:txBody>
      </p:sp>
    </p:spTree>
    <p:extLst>
      <p:ext uri="{BB962C8B-B14F-4D97-AF65-F5344CB8AC3E}">
        <p14:creationId xmlns:p14="http://schemas.microsoft.com/office/powerpoint/2010/main" val="768365882"/>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83948" y="440110"/>
            <a:ext cx="5360052" cy="2023420"/>
          </a:xfrm>
          <a:prstGeom prst="rect">
            <a:avLst/>
          </a:prstGeom>
        </p:spPr>
      </p:pic>
      <p:sp>
        <p:nvSpPr>
          <p:cNvPr id="2" name="Text Placeholder 1"/>
          <p:cNvSpPr>
            <a:spLocks noGrp="1"/>
          </p:cNvSpPr>
          <p:nvPr>
            <p:ph type="body" sz="quarter" idx="10"/>
          </p:nvPr>
        </p:nvSpPr>
        <p:spPr/>
        <p:txBody>
          <a:bodyPr/>
          <a:lstStyle/>
          <a:p>
            <a:endParaRPr lang="en-US" altLang="ja-JP" dirty="0" smtClean="0"/>
          </a:p>
          <a:p>
            <a:r>
              <a:rPr lang="ja-JP" altLang="en-US" dirty="0" smtClean="0"/>
              <a:t>新しい</a:t>
            </a:r>
            <a:r>
              <a:rPr lang="en-US" dirty="0" smtClean="0"/>
              <a:t>Threat Grid</a:t>
            </a:r>
            <a:r>
              <a:rPr lang="ja-JP" altLang="en-US" dirty="0" smtClean="0"/>
              <a:t>アプライアンス</a:t>
            </a:r>
            <a:r>
              <a:rPr lang="en-US" altLang="ja-JP" dirty="0" smtClean="0"/>
              <a:t/>
            </a:r>
            <a:br>
              <a:rPr lang="en-US" altLang="ja-JP" dirty="0" smtClean="0"/>
            </a:br>
            <a:r>
              <a:rPr lang="en-US" dirty="0" smtClean="0"/>
              <a:t>(UCS C220 </a:t>
            </a:r>
            <a:r>
              <a:rPr lang="en-US" b="1" dirty="0" smtClean="0"/>
              <a:t>M4</a:t>
            </a:r>
            <a:r>
              <a:rPr lang="en-US" dirty="0" smtClean="0"/>
              <a:t> platform)</a:t>
            </a:r>
            <a:r>
              <a:rPr lang="ja-JP" altLang="en-US" dirty="0" smtClean="0"/>
              <a:t>リリース済み</a:t>
            </a:r>
            <a:r>
              <a:rPr lang="en-US" altLang="ja-JP" dirty="0" smtClean="0"/>
              <a:t> (FY17Q2)</a:t>
            </a:r>
            <a:endParaRPr lang="en-US" dirty="0" smtClean="0"/>
          </a:p>
          <a:p>
            <a:r>
              <a:rPr lang="en-US" altLang="ja-JP" dirty="0" smtClean="0"/>
              <a:t>M3</a:t>
            </a:r>
            <a:r>
              <a:rPr lang="ja-JP" altLang="en-US" dirty="0" smtClean="0"/>
              <a:t>ベースのアプライアンスは、パーツの</a:t>
            </a:r>
            <a:r>
              <a:rPr lang="en-US" altLang="ja-JP" dirty="0" err="1" smtClean="0"/>
              <a:t>EoL</a:t>
            </a:r>
            <a:r>
              <a:rPr lang="ja-JP" altLang="en-US" dirty="0" smtClean="0"/>
              <a:t>に伴い</a:t>
            </a:r>
            <a:r>
              <a:rPr lang="en-US" dirty="0" smtClean="0"/>
              <a:t> EOL</a:t>
            </a:r>
            <a:r>
              <a:rPr lang="ja-JP" altLang="en-US" dirty="0" smtClean="0"/>
              <a:t>予定</a:t>
            </a:r>
            <a:endParaRPr lang="en-US" dirty="0" smtClean="0"/>
          </a:p>
          <a:p>
            <a:r>
              <a:rPr lang="en-US" dirty="0" smtClean="0"/>
              <a:t>TG 5004</a:t>
            </a:r>
            <a:r>
              <a:rPr lang="ja-JP" altLang="en-US" dirty="0" smtClean="0"/>
              <a:t>（</a:t>
            </a:r>
            <a:r>
              <a:rPr lang="en-US" dirty="0" smtClean="0"/>
              <a:t>TG 5000</a:t>
            </a:r>
            <a:r>
              <a:rPr lang="ja-JP" altLang="en-US" dirty="0" smtClean="0"/>
              <a:t>の後継）</a:t>
            </a:r>
            <a:r>
              <a:rPr lang="en-US" dirty="0" smtClean="0"/>
              <a:t>, TG 5504 </a:t>
            </a:r>
            <a:r>
              <a:rPr lang="ja-JP" altLang="en-US" dirty="0" smtClean="0"/>
              <a:t>（</a:t>
            </a:r>
            <a:r>
              <a:rPr lang="en-US" dirty="0" smtClean="0"/>
              <a:t>TG 5500</a:t>
            </a:r>
            <a:r>
              <a:rPr lang="ja-JP" altLang="en-US" dirty="0" smtClean="0"/>
              <a:t>の後継</a:t>
            </a:r>
            <a:r>
              <a:rPr lang="en-US" altLang="ja-JP" dirty="0" smtClean="0"/>
              <a:t>)</a:t>
            </a:r>
            <a:endParaRPr lang="en-US" dirty="0" smtClean="0"/>
          </a:p>
          <a:p>
            <a:pPr lvl="1"/>
            <a:r>
              <a:rPr lang="en-US" altLang="ja-JP" dirty="0" smtClean="0"/>
              <a:t>PID</a:t>
            </a:r>
            <a:r>
              <a:rPr lang="ja-JP" altLang="en-US" dirty="0" smtClean="0"/>
              <a:t>の変更とハードウェアのマイナーアップデート</a:t>
            </a:r>
            <a:r>
              <a:rPr lang="en-US" altLang="ja-JP" dirty="0" smtClean="0"/>
              <a:t/>
            </a:r>
            <a:br>
              <a:rPr lang="en-US" altLang="ja-JP" dirty="0" smtClean="0"/>
            </a:br>
            <a:endParaRPr lang="en-US" dirty="0"/>
          </a:p>
        </p:txBody>
      </p:sp>
      <p:sp>
        <p:nvSpPr>
          <p:cNvPr id="3" name="Title 2"/>
          <p:cNvSpPr>
            <a:spLocks noGrp="1"/>
          </p:cNvSpPr>
          <p:nvPr>
            <p:ph type="title"/>
          </p:nvPr>
        </p:nvSpPr>
        <p:spPr/>
        <p:txBody>
          <a:bodyPr/>
          <a:lstStyle/>
          <a:p>
            <a:r>
              <a:rPr lang="en-US" dirty="0" smtClean="0"/>
              <a:t>AMP Threat Grid </a:t>
            </a:r>
            <a:r>
              <a:rPr lang="ja-JP" altLang="en-US" dirty="0" smtClean="0"/>
              <a:t>アプライアンスアップデート</a:t>
            </a:r>
            <a:endParaRPr lang="en-US" dirty="0"/>
          </a:p>
        </p:txBody>
      </p:sp>
    </p:spTree>
    <p:extLst>
      <p:ext uri="{BB962C8B-B14F-4D97-AF65-F5344CB8AC3E}">
        <p14:creationId xmlns:p14="http://schemas.microsoft.com/office/powerpoint/2010/main" val="1856648245"/>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AMP vs. </a:t>
            </a:r>
            <a:r>
              <a:rPr lang="ja-JP" altLang="en-US" dirty="0" smtClean="0"/>
              <a:t>ランサムウェア</a:t>
            </a:r>
            <a:endParaRPr lang="en-US" dirty="0"/>
          </a:p>
        </p:txBody>
      </p:sp>
    </p:spTree>
    <p:extLst>
      <p:ext uri="{BB962C8B-B14F-4D97-AF65-F5344CB8AC3E}">
        <p14:creationId xmlns:p14="http://schemas.microsoft.com/office/powerpoint/2010/main" val="171461193"/>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6200" y="2051824"/>
            <a:ext cx="4897053" cy="2369910"/>
          </a:xfrm>
        </p:spPr>
        <p:txBody>
          <a:bodyPr/>
          <a:lstStyle/>
          <a:p>
            <a:pPr marL="0" indent="0" algn="l"/>
            <a:r>
              <a:rPr lang="en-US" altLang="ja-JP" dirty="0" smtClean="0"/>
              <a:t>Cisco Validated Design for</a:t>
            </a:r>
            <a:br>
              <a:rPr lang="en-US" altLang="ja-JP" dirty="0" smtClean="0"/>
            </a:br>
            <a:r>
              <a:rPr lang="en-US" altLang="ja-JP" b="1" dirty="0" smtClean="0">
                <a:solidFill>
                  <a:schemeClr val="accent1"/>
                </a:solidFill>
              </a:rPr>
              <a:t>R</a:t>
            </a:r>
            <a:r>
              <a:rPr lang="en-US" b="1" dirty="0" smtClean="0">
                <a:solidFill>
                  <a:schemeClr val="accent1"/>
                </a:solidFill>
              </a:rPr>
              <a:t>ansomware </a:t>
            </a:r>
            <a:r>
              <a:rPr lang="en-US" altLang="ja-JP" b="1" dirty="0" smtClean="0">
                <a:solidFill>
                  <a:schemeClr val="accent1"/>
                </a:solidFill>
              </a:rPr>
              <a:t>D</a:t>
            </a:r>
            <a:r>
              <a:rPr lang="en-US" b="1" dirty="0" smtClean="0">
                <a:solidFill>
                  <a:schemeClr val="accent1"/>
                </a:solidFill>
              </a:rPr>
              <a:t>efense</a:t>
            </a:r>
            <a:endParaRPr lang="en-US" altLang="ja-JP" dirty="0" smtClean="0"/>
          </a:p>
          <a:p>
            <a:pPr marL="415985" lvl="1" indent="-342900">
              <a:buFont typeface="Arial"/>
              <a:buChar char="•"/>
            </a:pPr>
            <a:r>
              <a:rPr lang="ja-JP" altLang="en-US" dirty="0" smtClean="0"/>
              <a:t>検証済み</a:t>
            </a:r>
            <a:r>
              <a:rPr lang="en-US" altLang="ja-JP" dirty="0" smtClean="0"/>
              <a:t> </a:t>
            </a:r>
            <a:r>
              <a:rPr lang="ja-JP" altLang="en-US" dirty="0" smtClean="0"/>
              <a:t>クラウドベース製品ソリューション</a:t>
            </a:r>
            <a:endParaRPr lang="en-US" dirty="0" smtClean="0"/>
          </a:p>
          <a:p>
            <a:pPr marL="489010" lvl="2" indent="-342900">
              <a:buFont typeface="Arial"/>
              <a:buChar char="•"/>
            </a:pPr>
            <a:r>
              <a:rPr lang="en-US" sz="1600" dirty="0" smtClean="0"/>
              <a:t>AMP for Endpoint (v4.4.2.10200)</a:t>
            </a:r>
          </a:p>
          <a:p>
            <a:pPr marL="489010" lvl="2" indent="-342900">
              <a:buFont typeface="Arial"/>
              <a:buChar char="•"/>
            </a:pPr>
            <a:r>
              <a:rPr lang="en-US" sz="1600" dirty="0" smtClean="0"/>
              <a:t>Umbrella (v2.0.189)</a:t>
            </a:r>
          </a:p>
          <a:p>
            <a:pPr marL="489010" lvl="2" indent="-342900">
              <a:buFont typeface="Arial"/>
              <a:buChar char="•"/>
            </a:pPr>
            <a:r>
              <a:rPr lang="en-US" sz="1600" dirty="0" smtClean="0"/>
              <a:t>Cloud Email Security (v10.0.0-071)</a:t>
            </a:r>
          </a:p>
          <a:p>
            <a:pPr marL="342900" indent="-342900" algn="l">
              <a:buFont typeface="Arial"/>
              <a:buChar char="•"/>
            </a:pPr>
            <a:endParaRPr lang="ja-JP" altLang="en-US" dirty="0" smtClean="0"/>
          </a:p>
        </p:txBody>
      </p:sp>
      <p:sp>
        <p:nvSpPr>
          <p:cNvPr id="3" name="Title 2"/>
          <p:cNvSpPr>
            <a:spLocks noGrp="1"/>
          </p:cNvSpPr>
          <p:nvPr>
            <p:ph type="title"/>
          </p:nvPr>
        </p:nvSpPr>
        <p:spPr/>
        <p:txBody>
          <a:bodyPr/>
          <a:lstStyle/>
          <a:p>
            <a:r>
              <a:rPr lang="ja-JP" altLang="en-US" dirty="0" smtClean="0"/>
              <a:t>ランサムウェア防御</a:t>
            </a:r>
            <a:r>
              <a:rPr lang="en-US" dirty="0" smtClean="0"/>
              <a:t> CVD</a:t>
            </a:r>
            <a:endParaRPr lang="en-US" dirty="0"/>
          </a:p>
        </p:txBody>
      </p:sp>
      <p:sp>
        <p:nvSpPr>
          <p:cNvPr id="7" name="正方形/長方形 6"/>
          <p:cNvSpPr/>
          <p:nvPr/>
        </p:nvSpPr>
        <p:spPr>
          <a:xfrm>
            <a:off x="3884436" y="1073150"/>
            <a:ext cx="4350248"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sz="2400" dirty="0" smtClean="0">
                <a:solidFill>
                  <a:srgbClr val="C00000"/>
                </a:solidFill>
              </a:rPr>
              <a:t>日本語サイト</a:t>
            </a:r>
            <a:endParaRPr lang="en-US" altLang="ja-JP" sz="2400" dirty="0" smtClean="0">
              <a:solidFill>
                <a:srgbClr val="C00000"/>
              </a:solidFill>
            </a:endParaRPr>
          </a:p>
          <a:p>
            <a:r>
              <a:rPr lang="en-US" altLang="ja-JP" dirty="0">
                <a:solidFill>
                  <a:srgbClr val="C00000"/>
                </a:solidFill>
              </a:rPr>
              <a:t>http://</a:t>
            </a:r>
            <a:r>
              <a:rPr lang="en-US" altLang="ja-JP" dirty="0" err="1">
                <a:solidFill>
                  <a:srgbClr val="C00000"/>
                </a:solidFill>
              </a:rPr>
              <a:t>www.cisco.com</a:t>
            </a:r>
            <a:r>
              <a:rPr lang="en-US" altLang="ja-JP" dirty="0">
                <a:solidFill>
                  <a:srgbClr val="C00000"/>
                </a:solidFill>
              </a:rPr>
              <a:t>/</a:t>
            </a:r>
            <a:r>
              <a:rPr lang="en-US" altLang="ja-JP" dirty="0" err="1">
                <a:solidFill>
                  <a:srgbClr val="C00000"/>
                </a:solidFill>
              </a:rPr>
              <a:t>jp</a:t>
            </a:r>
            <a:r>
              <a:rPr lang="en-US" altLang="ja-JP" dirty="0">
                <a:solidFill>
                  <a:srgbClr val="C00000"/>
                </a:solidFill>
              </a:rPr>
              <a:t>/go/ransomware</a:t>
            </a:r>
          </a:p>
        </p:txBody>
      </p:sp>
      <p:sp>
        <p:nvSpPr>
          <p:cNvPr id="8" name="正方形/長方形 7"/>
          <p:cNvSpPr/>
          <p:nvPr/>
        </p:nvSpPr>
        <p:spPr>
          <a:xfrm>
            <a:off x="5664299" y="4236324"/>
            <a:ext cx="2693110"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ja-JP" altLang="en-US" sz="1400" dirty="0" smtClean="0">
                <a:solidFill>
                  <a:schemeClr val="accent1"/>
                </a:solidFill>
              </a:rPr>
              <a:t>英語版サイト</a:t>
            </a:r>
            <a:endParaRPr lang="en-US" altLang="ja-JP" sz="1400" dirty="0" smtClean="0">
              <a:solidFill>
                <a:schemeClr val="accent1"/>
              </a:solidFill>
            </a:endParaRPr>
          </a:p>
          <a:p>
            <a:r>
              <a:rPr lang="en-US" altLang="ja-JP" sz="1400" dirty="0" err="1" smtClean="0">
                <a:solidFill>
                  <a:schemeClr val="accent1"/>
                </a:solidFill>
              </a:rPr>
              <a:t>www.cisco.com</a:t>
            </a:r>
            <a:r>
              <a:rPr lang="en-US" altLang="ja-JP" sz="1400" dirty="0" smtClean="0">
                <a:solidFill>
                  <a:schemeClr val="accent1"/>
                </a:solidFill>
              </a:rPr>
              <a:t>/go/ransomware</a:t>
            </a:r>
            <a:endParaRPr lang="en-US" altLang="ja-JP" sz="1400" dirty="0">
              <a:solidFill>
                <a:schemeClr val="accent1"/>
              </a:solidFill>
            </a:endParaRPr>
          </a:p>
        </p:txBody>
      </p:sp>
      <p:pic>
        <p:nvPicPr>
          <p:cNvPr id="4" name="図 3"/>
          <p:cNvPicPr>
            <a:picLocks noChangeAspect="1"/>
          </p:cNvPicPr>
          <p:nvPr/>
        </p:nvPicPr>
        <p:blipFill>
          <a:blip r:embed="rId2"/>
          <a:stretch>
            <a:fillRect/>
          </a:stretch>
        </p:blipFill>
        <p:spPr>
          <a:xfrm>
            <a:off x="80777" y="959848"/>
            <a:ext cx="3255090" cy="1746332"/>
          </a:xfrm>
          <a:prstGeom prst="rect">
            <a:avLst/>
          </a:prstGeom>
        </p:spPr>
      </p:pic>
      <p:pic>
        <p:nvPicPr>
          <p:cNvPr id="9" name="Picture 5"/>
          <p:cNvPicPr>
            <a:picLocks noChangeAspect="1"/>
          </p:cNvPicPr>
          <p:nvPr/>
        </p:nvPicPr>
        <p:blipFill>
          <a:blip r:embed="rId3"/>
          <a:stretch>
            <a:fillRect/>
          </a:stretch>
        </p:blipFill>
        <p:spPr>
          <a:xfrm>
            <a:off x="1596499" y="2155221"/>
            <a:ext cx="2119167" cy="2741738"/>
          </a:xfrm>
          <a:prstGeom prst="rect">
            <a:avLst/>
          </a:prstGeom>
          <a:effectLst>
            <a:glow rad="101600">
              <a:schemeClr val="tx1">
                <a:alpha val="75000"/>
              </a:schemeClr>
            </a:glow>
          </a:effectLst>
        </p:spPr>
      </p:pic>
    </p:spTree>
    <p:extLst>
      <p:ext uri="{BB962C8B-B14F-4D97-AF65-F5344CB8AC3E}">
        <p14:creationId xmlns:p14="http://schemas.microsoft.com/office/powerpoint/2010/main" val="1972700124"/>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58153" y="1347788"/>
            <a:ext cx="3218097" cy="3168210"/>
          </a:xfrm>
        </p:spPr>
        <p:txBody>
          <a:bodyPr/>
          <a:lstStyle/>
          <a:p>
            <a:r>
              <a:rPr lang="en-US" sz="1400" dirty="0"/>
              <a:t>Threat intelligence – Knowledge of existing Ransomware and communication vectors</a:t>
            </a:r>
          </a:p>
          <a:p>
            <a:r>
              <a:rPr lang="en-US" sz="1400" dirty="0"/>
              <a:t>E-mail security – Block Ransomware attachments and links</a:t>
            </a:r>
          </a:p>
          <a:p>
            <a:r>
              <a:rPr lang="en-US" sz="1400" dirty="0"/>
              <a:t>Web Security – Block web communication to infected sites and files</a:t>
            </a:r>
          </a:p>
          <a:p>
            <a:r>
              <a:rPr lang="en-US" sz="1400" dirty="0"/>
              <a:t>DNS Security - Break the Command &amp; Control call back</a:t>
            </a:r>
          </a:p>
          <a:p>
            <a:endParaRPr lang="en-US" sz="1400" dirty="0"/>
          </a:p>
        </p:txBody>
      </p:sp>
      <p:sp>
        <p:nvSpPr>
          <p:cNvPr id="3" name="Title 2"/>
          <p:cNvSpPr>
            <a:spLocks noGrp="1"/>
          </p:cNvSpPr>
          <p:nvPr>
            <p:ph type="title"/>
          </p:nvPr>
        </p:nvSpPr>
        <p:spPr/>
        <p:txBody>
          <a:bodyPr/>
          <a:lstStyle/>
          <a:p>
            <a:r>
              <a:rPr lang="en-US" dirty="0"/>
              <a:t>Capabilities needed to break the kill chain</a:t>
            </a:r>
          </a:p>
        </p:txBody>
      </p:sp>
      <p:grpSp>
        <p:nvGrpSpPr>
          <p:cNvPr id="6" name="Group 5"/>
          <p:cNvGrpSpPr/>
          <p:nvPr/>
        </p:nvGrpSpPr>
        <p:grpSpPr>
          <a:xfrm>
            <a:off x="5117362" y="1352353"/>
            <a:ext cx="581214" cy="581215"/>
            <a:chOff x="3779838" y="1194593"/>
            <a:chExt cx="234950" cy="234950"/>
          </a:xfrm>
        </p:grpSpPr>
        <p:sp>
          <p:nvSpPr>
            <p:cNvPr id="7" name="Oval 91"/>
            <p:cNvSpPr>
              <a:spLocks noChangeArrowheads="1"/>
            </p:cNvSpPr>
            <p:nvPr/>
          </p:nvSpPr>
          <p:spPr bwMode="auto">
            <a:xfrm>
              <a:off x="3779838" y="1194593"/>
              <a:ext cx="234950" cy="234950"/>
            </a:xfrm>
            <a:prstGeom prst="ellipse">
              <a:avLst/>
            </a:prstGeom>
            <a:solidFill>
              <a:srgbClr val="28A8E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kern="0">
                <a:solidFill>
                  <a:sysClr val="windowText" lastClr="000000"/>
                </a:solidFill>
              </a:endParaRPr>
            </a:p>
          </p:txBody>
        </p:sp>
        <p:sp>
          <p:nvSpPr>
            <p:cNvPr id="8" name="Freeform 92"/>
            <p:cNvSpPr>
              <a:spLocks/>
            </p:cNvSpPr>
            <p:nvPr/>
          </p:nvSpPr>
          <p:spPr bwMode="auto">
            <a:xfrm>
              <a:off x="3813176" y="1256506"/>
              <a:ext cx="80963" cy="65088"/>
            </a:xfrm>
            <a:custGeom>
              <a:avLst/>
              <a:gdLst>
                <a:gd name="T0" fmla="*/ 233 w 239"/>
                <a:gd name="T1" fmla="*/ 175 h 193"/>
                <a:gd name="T2" fmla="*/ 38 w 239"/>
                <a:gd name="T3" fmla="*/ 175 h 193"/>
                <a:gd name="T4" fmla="*/ 21 w 239"/>
                <a:gd name="T5" fmla="*/ 160 h 193"/>
                <a:gd name="T6" fmla="*/ 21 w 239"/>
                <a:gd name="T7" fmla="*/ 35 h 193"/>
                <a:gd name="T8" fmla="*/ 38 w 239"/>
                <a:gd name="T9" fmla="*/ 19 h 193"/>
                <a:gd name="T10" fmla="*/ 223 w 239"/>
                <a:gd name="T11" fmla="*/ 19 h 193"/>
                <a:gd name="T12" fmla="*/ 223 w 239"/>
                <a:gd name="T13" fmla="*/ 0 h 193"/>
                <a:gd name="T14" fmla="*/ 22 w 239"/>
                <a:gd name="T15" fmla="*/ 0 h 193"/>
                <a:gd name="T16" fmla="*/ 0 w 239"/>
                <a:gd name="T17" fmla="*/ 22 h 193"/>
                <a:gd name="T18" fmla="*/ 0 w 239"/>
                <a:gd name="T19" fmla="*/ 193 h 193"/>
                <a:gd name="T20" fmla="*/ 239 w 239"/>
                <a:gd name="T21" fmla="*/ 193 h 193"/>
                <a:gd name="T22" fmla="*/ 233 w 239"/>
                <a:gd name="T23" fmla="*/ 17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9" h="193">
                  <a:moveTo>
                    <a:pt x="233" y="175"/>
                  </a:moveTo>
                  <a:cubicBezTo>
                    <a:pt x="38" y="175"/>
                    <a:pt x="38" y="175"/>
                    <a:pt x="38" y="175"/>
                  </a:cubicBezTo>
                  <a:cubicBezTo>
                    <a:pt x="28" y="175"/>
                    <a:pt x="21" y="168"/>
                    <a:pt x="21" y="160"/>
                  </a:cubicBezTo>
                  <a:cubicBezTo>
                    <a:pt x="21" y="35"/>
                    <a:pt x="21" y="35"/>
                    <a:pt x="21" y="35"/>
                  </a:cubicBezTo>
                  <a:cubicBezTo>
                    <a:pt x="21" y="26"/>
                    <a:pt x="28" y="19"/>
                    <a:pt x="38" y="19"/>
                  </a:cubicBezTo>
                  <a:cubicBezTo>
                    <a:pt x="223" y="19"/>
                    <a:pt x="223" y="19"/>
                    <a:pt x="223" y="19"/>
                  </a:cubicBezTo>
                  <a:cubicBezTo>
                    <a:pt x="223" y="0"/>
                    <a:pt x="223" y="0"/>
                    <a:pt x="223" y="0"/>
                  </a:cubicBezTo>
                  <a:cubicBezTo>
                    <a:pt x="22" y="0"/>
                    <a:pt x="22" y="0"/>
                    <a:pt x="22" y="0"/>
                  </a:cubicBezTo>
                  <a:cubicBezTo>
                    <a:pt x="10" y="0"/>
                    <a:pt x="0" y="10"/>
                    <a:pt x="0" y="22"/>
                  </a:cubicBezTo>
                  <a:cubicBezTo>
                    <a:pt x="0" y="193"/>
                    <a:pt x="0" y="193"/>
                    <a:pt x="0" y="193"/>
                  </a:cubicBezTo>
                  <a:cubicBezTo>
                    <a:pt x="239" y="193"/>
                    <a:pt x="239" y="193"/>
                    <a:pt x="239" y="193"/>
                  </a:cubicBezTo>
                  <a:cubicBezTo>
                    <a:pt x="236" y="187"/>
                    <a:pt x="234" y="181"/>
                    <a:pt x="233" y="175"/>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kern="0">
                <a:solidFill>
                  <a:sysClr val="windowText" lastClr="000000"/>
                </a:solidFill>
              </a:endParaRPr>
            </a:p>
          </p:txBody>
        </p:sp>
        <p:sp>
          <p:nvSpPr>
            <p:cNvPr id="9" name="Freeform 93"/>
            <p:cNvSpPr>
              <a:spLocks/>
            </p:cNvSpPr>
            <p:nvPr/>
          </p:nvSpPr>
          <p:spPr bwMode="auto">
            <a:xfrm>
              <a:off x="3797301" y="1326356"/>
              <a:ext cx="117475" cy="26988"/>
            </a:xfrm>
            <a:custGeom>
              <a:avLst/>
              <a:gdLst>
                <a:gd name="T0" fmla="*/ 295 w 351"/>
                <a:gd name="T1" fmla="*/ 0 h 78"/>
                <a:gd name="T2" fmla="*/ 50 w 351"/>
                <a:gd name="T3" fmla="*/ 0 h 78"/>
                <a:gd name="T4" fmla="*/ 0 w 351"/>
                <a:gd name="T5" fmla="*/ 78 h 78"/>
                <a:gd name="T6" fmla="*/ 351 w 351"/>
                <a:gd name="T7" fmla="*/ 78 h 78"/>
                <a:gd name="T8" fmla="*/ 295 w 351"/>
                <a:gd name="T9" fmla="*/ 0 h 78"/>
              </a:gdLst>
              <a:ahLst/>
              <a:cxnLst>
                <a:cxn ang="0">
                  <a:pos x="T0" y="T1"/>
                </a:cxn>
                <a:cxn ang="0">
                  <a:pos x="T2" y="T3"/>
                </a:cxn>
                <a:cxn ang="0">
                  <a:pos x="T4" y="T5"/>
                </a:cxn>
                <a:cxn ang="0">
                  <a:pos x="T6" y="T7"/>
                </a:cxn>
                <a:cxn ang="0">
                  <a:pos x="T8" y="T9"/>
                </a:cxn>
              </a:cxnLst>
              <a:rect l="0" t="0" r="r" b="b"/>
              <a:pathLst>
                <a:path w="351" h="78">
                  <a:moveTo>
                    <a:pt x="295" y="0"/>
                  </a:moveTo>
                  <a:cubicBezTo>
                    <a:pt x="50" y="0"/>
                    <a:pt x="50" y="0"/>
                    <a:pt x="50" y="0"/>
                  </a:cubicBezTo>
                  <a:cubicBezTo>
                    <a:pt x="0" y="78"/>
                    <a:pt x="0" y="78"/>
                    <a:pt x="0" y="78"/>
                  </a:cubicBezTo>
                  <a:cubicBezTo>
                    <a:pt x="351" y="78"/>
                    <a:pt x="351" y="78"/>
                    <a:pt x="351" y="78"/>
                  </a:cubicBezTo>
                  <a:cubicBezTo>
                    <a:pt x="328" y="56"/>
                    <a:pt x="308" y="29"/>
                    <a:pt x="295"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kern="0">
                <a:solidFill>
                  <a:sysClr val="windowText" lastClr="000000"/>
                </a:solidFill>
              </a:endParaRPr>
            </a:p>
          </p:txBody>
        </p:sp>
        <p:sp>
          <p:nvSpPr>
            <p:cNvPr id="10" name="Freeform 94"/>
            <p:cNvSpPr>
              <a:spLocks noEditPoints="1"/>
            </p:cNvSpPr>
            <p:nvPr/>
          </p:nvSpPr>
          <p:spPr bwMode="auto">
            <a:xfrm>
              <a:off x="3894138" y="1246981"/>
              <a:ext cx="98425" cy="119063"/>
            </a:xfrm>
            <a:custGeom>
              <a:avLst/>
              <a:gdLst>
                <a:gd name="T0" fmla="*/ 249 w 289"/>
                <a:gd name="T1" fmla="*/ 137 h 350"/>
                <a:gd name="T2" fmla="*/ 245 w 289"/>
                <a:gd name="T3" fmla="*/ 175 h 350"/>
                <a:gd name="T4" fmla="*/ 145 w 289"/>
                <a:gd name="T5" fmla="*/ 306 h 350"/>
                <a:gd name="T6" fmla="*/ 89 w 289"/>
                <a:gd name="T7" fmla="*/ 264 h 350"/>
                <a:gd name="T8" fmla="*/ 249 w 289"/>
                <a:gd name="T9" fmla="*/ 105 h 350"/>
                <a:gd name="T10" fmla="*/ 249 w 289"/>
                <a:gd name="T11" fmla="*/ 137 h 350"/>
                <a:gd name="T12" fmla="*/ 44 w 289"/>
                <a:gd name="T13" fmla="*/ 175 h 350"/>
                <a:gd name="T14" fmla="*/ 39 w 289"/>
                <a:gd name="T15" fmla="*/ 137 h 350"/>
                <a:gd name="T16" fmla="*/ 39 w 289"/>
                <a:gd name="T17" fmla="*/ 85 h 350"/>
                <a:gd name="T18" fmla="*/ 145 w 289"/>
                <a:gd name="T19" fmla="*/ 60 h 350"/>
                <a:gd name="T20" fmla="*/ 238 w 289"/>
                <a:gd name="T21" fmla="*/ 82 h 350"/>
                <a:gd name="T22" fmla="*/ 75 w 289"/>
                <a:gd name="T23" fmla="*/ 246 h 350"/>
                <a:gd name="T24" fmla="*/ 44 w 289"/>
                <a:gd name="T25" fmla="*/ 175 h 350"/>
                <a:gd name="T26" fmla="*/ 236 w 289"/>
                <a:gd name="T27" fmla="*/ 21 h 350"/>
                <a:gd name="T28" fmla="*/ 236 w 289"/>
                <a:gd name="T29" fmla="*/ 40 h 350"/>
                <a:gd name="T30" fmla="*/ 178 w 289"/>
                <a:gd name="T31" fmla="*/ 27 h 350"/>
                <a:gd name="T32" fmla="*/ 178 w 289"/>
                <a:gd name="T33" fmla="*/ 8 h 350"/>
                <a:gd name="T34" fmla="*/ 145 w 289"/>
                <a:gd name="T35" fmla="*/ 0 h 350"/>
                <a:gd name="T36" fmla="*/ 111 w 289"/>
                <a:gd name="T37" fmla="*/ 8 h 350"/>
                <a:gd name="T38" fmla="*/ 111 w 289"/>
                <a:gd name="T39" fmla="*/ 27 h 350"/>
                <a:gd name="T40" fmla="*/ 53 w 289"/>
                <a:gd name="T41" fmla="*/ 40 h 350"/>
                <a:gd name="T42" fmla="*/ 53 w 289"/>
                <a:gd name="T43" fmla="*/ 21 h 350"/>
                <a:gd name="T44" fmla="*/ 0 w 289"/>
                <a:gd name="T45" fmla="*/ 33 h 350"/>
                <a:gd name="T46" fmla="*/ 0 w 289"/>
                <a:gd name="T47" fmla="*/ 137 h 350"/>
                <a:gd name="T48" fmla="*/ 145 w 289"/>
                <a:gd name="T49" fmla="*/ 350 h 350"/>
                <a:gd name="T50" fmla="*/ 289 w 289"/>
                <a:gd name="T51" fmla="*/ 137 h 350"/>
                <a:gd name="T52" fmla="*/ 289 w 289"/>
                <a:gd name="T53" fmla="*/ 33 h 350"/>
                <a:gd name="T54" fmla="*/ 236 w 289"/>
                <a:gd name="T55" fmla="*/ 21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9" h="350">
                  <a:moveTo>
                    <a:pt x="249" y="137"/>
                  </a:moveTo>
                  <a:cubicBezTo>
                    <a:pt x="249" y="150"/>
                    <a:pt x="248" y="163"/>
                    <a:pt x="245" y="175"/>
                  </a:cubicBezTo>
                  <a:cubicBezTo>
                    <a:pt x="234" y="231"/>
                    <a:pt x="196" y="280"/>
                    <a:pt x="145" y="306"/>
                  </a:cubicBezTo>
                  <a:cubicBezTo>
                    <a:pt x="124" y="295"/>
                    <a:pt x="105" y="281"/>
                    <a:pt x="89" y="264"/>
                  </a:cubicBezTo>
                  <a:cubicBezTo>
                    <a:pt x="249" y="105"/>
                    <a:pt x="249" y="105"/>
                    <a:pt x="249" y="105"/>
                  </a:cubicBezTo>
                  <a:lnTo>
                    <a:pt x="249" y="137"/>
                  </a:lnTo>
                  <a:close/>
                  <a:moveTo>
                    <a:pt x="44" y="175"/>
                  </a:moveTo>
                  <a:cubicBezTo>
                    <a:pt x="40" y="163"/>
                    <a:pt x="39" y="150"/>
                    <a:pt x="39" y="137"/>
                  </a:cubicBezTo>
                  <a:cubicBezTo>
                    <a:pt x="39" y="85"/>
                    <a:pt x="39" y="85"/>
                    <a:pt x="39" y="85"/>
                  </a:cubicBezTo>
                  <a:cubicBezTo>
                    <a:pt x="145" y="60"/>
                    <a:pt x="145" y="60"/>
                    <a:pt x="145" y="60"/>
                  </a:cubicBezTo>
                  <a:cubicBezTo>
                    <a:pt x="200" y="74"/>
                    <a:pt x="226" y="80"/>
                    <a:pt x="238" y="82"/>
                  </a:cubicBezTo>
                  <a:cubicBezTo>
                    <a:pt x="75" y="246"/>
                    <a:pt x="75" y="246"/>
                    <a:pt x="75" y="246"/>
                  </a:cubicBezTo>
                  <a:cubicBezTo>
                    <a:pt x="60" y="225"/>
                    <a:pt x="49" y="201"/>
                    <a:pt x="44" y="175"/>
                  </a:cubicBezTo>
                  <a:moveTo>
                    <a:pt x="236" y="21"/>
                  </a:moveTo>
                  <a:cubicBezTo>
                    <a:pt x="236" y="40"/>
                    <a:pt x="236" y="40"/>
                    <a:pt x="236" y="40"/>
                  </a:cubicBezTo>
                  <a:cubicBezTo>
                    <a:pt x="178" y="27"/>
                    <a:pt x="178" y="27"/>
                    <a:pt x="178" y="27"/>
                  </a:cubicBezTo>
                  <a:cubicBezTo>
                    <a:pt x="178" y="8"/>
                    <a:pt x="178" y="8"/>
                    <a:pt x="178" y="8"/>
                  </a:cubicBezTo>
                  <a:cubicBezTo>
                    <a:pt x="145" y="0"/>
                    <a:pt x="145" y="0"/>
                    <a:pt x="145" y="0"/>
                  </a:cubicBezTo>
                  <a:cubicBezTo>
                    <a:pt x="111" y="8"/>
                    <a:pt x="111" y="8"/>
                    <a:pt x="111" y="8"/>
                  </a:cubicBezTo>
                  <a:cubicBezTo>
                    <a:pt x="111" y="27"/>
                    <a:pt x="111" y="27"/>
                    <a:pt x="111" y="27"/>
                  </a:cubicBezTo>
                  <a:cubicBezTo>
                    <a:pt x="53" y="40"/>
                    <a:pt x="53" y="40"/>
                    <a:pt x="53" y="40"/>
                  </a:cubicBezTo>
                  <a:cubicBezTo>
                    <a:pt x="53" y="21"/>
                    <a:pt x="53" y="21"/>
                    <a:pt x="53" y="21"/>
                  </a:cubicBezTo>
                  <a:cubicBezTo>
                    <a:pt x="0" y="33"/>
                    <a:pt x="0" y="33"/>
                    <a:pt x="0" y="33"/>
                  </a:cubicBezTo>
                  <a:cubicBezTo>
                    <a:pt x="0" y="137"/>
                    <a:pt x="0" y="137"/>
                    <a:pt x="0" y="137"/>
                  </a:cubicBezTo>
                  <a:cubicBezTo>
                    <a:pt x="0" y="233"/>
                    <a:pt x="60" y="316"/>
                    <a:pt x="145" y="350"/>
                  </a:cubicBezTo>
                  <a:cubicBezTo>
                    <a:pt x="229" y="316"/>
                    <a:pt x="289" y="233"/>
                    <a:pt x="289" y="137"/>
                  </a:cubicBezTo>
                  <a:cubicBezTo>
                    <a:pt x="289" y="33"/>
                    <a:pt x="289" y="33"/>
                    <a:pt x="289" y="33"/>
                  </a:cubicBezTo>
                  <a:lnTo>
                    <a:pt x="236" y="2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kern="0">
                <a:solidFill>
                  <a:sysClr val="windowText" lastClr="000000"/>
                </a:solidFill>
              </a:endParaRPr>
            </a:p>
          </p:txBody>
        </p:sp>
      </p:grpSp>
      <p:grpSp>
        <p:nvGrpSpPr>
          <p:cNvPr id="17" name="Group 16"/>
          <p:cNvGrpSpPr/>
          <p:nvPr/>
        </p:nvGrpSpPr>
        <p:grpSpPr>
          <a:xfrm>
            <a:off x="5117581" y="2102623"/>
            <a:ext cx="580777" cy="580777"/>
            <a:chOff x="6873875" y="2102643"/>
            <a:chExt cx="234950" cy="234950"/>
          </a:xfrm>
        </p:grpSpPr>
        <p:sp>
          <p:nvSpPr>
            <p:cNvPr id="18" name="Oval 206"/>
            <p:cNvSpPr>
              <a:spLocks noChangeArrowheads="1"/>
            </p:cNvSpPr>
            <p:nvPr/>
          </p:nvSpPr>
          <p:spPr bwMode="auto">
            <a:xfrm>
              <a:off x="6873875" y="2102643"/>
              <a:ext cx="234950" cy="234950"/>
            </a:xfrm>
            <a:prstGeom prst="ellipse">
              <a:avLst/>
            </a:prstGeom>
            <a:solidFill>
              <a:srgbClr val="28A8E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19" name="Rectangle 207"/>
            <p:cNvSpPr>
              <a:spLocks noChangeArrowheads="1"/>
            </p:cNvSpPr>
            <p:nvPr/>
          </p:nvSpPr>
          <p:spPr bwMode="auto">
            <a:xfrm>
              <a:off x="6908800" y="2164556"/>
              <a:ext cx="49213"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20" name="Rectangle 208"/>
            <p:cNvSpPr>
              <a:spLocks noChangeArrowheads="1"/>
            </p:cNvSpPr>
            <p:nvPr/>
          </p:nvSpPr>
          <p:spPr bwMode="auto">
            <a:xfrm>
              <a:off x="6965950" y="2164556"/>
              <a:ext cx="50800"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21" name="Rectangle 209"/>
            <p:cNvSpPr>
              <a:spLocks noChangeArrowheads="1"/>
            </p:cNvSpPr>
            <p:nvPr/>
          </p:nvSpPr>
          <p:spPr bwMode="auto">
            <a:xfrm>
              <a:off x="7023100" y="2164556"/>
              <a:ext cx="49213"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22" name="Rectangle 210"/>
            <p:cNvSpPr>
              <a:spLocks noChangeArrowheads="1"/>
            </p:cNvSpPr>
            <p:nvPr/>
          </p:nvSpPr>
          <p:spPr bwMode="auto">
            <a:xfrm>
              <a:off x="6937375" y="2183606"/>
              <a:ext cx="50800"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23" name="Rectangle 211"/>
            <p:cNvSpPr>
              <a:spLocks noChangeArrowheads="1"/>
            </p:cNvSpPr>
            <p:nvPr/>
          </p:nvSpPr>
          <p:spPr bwMode="auto">
            <a:xfrm>
              <a:off x="6994525" y="2183606"/>
              <a:ext cx="49213"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24" name="Rectangle 212"/>
            <p:cNvSpPr>
              <a:spLocks noChangeArrowheads="1"/>
            </p:cNvSpPr>
            <p:nvPr/>
          </p:nvSpPr>
          <p:spPr bwMode="auto">
            <a:xfrm>
              <a:off x="6908800" y="2183606"/>
              <a:ext cx="20638"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25" name="Rectangle 213"/>
            <p:cNvSpPr>
              <a:spLocks noChangeArrowheads="1"/>
            </p:cNvSpPr>
            <p:nvPr/>
          </p:nvSpPr>
          <p:spPr bwMode="auto">
            <a:xfrm>
              <a:off x="7051675" y="2183606"/>
              <a:ext cx="20638"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26" name="Rectangle 214"/>
            <p:cNvSpPr>
              <a:spLocks noChangeArrowheads="1"/>
            </p:cNvSpPr>
            <p:nvPr/>
          </p:nvSpPr>
          <p:spPr bwMode="auto">
            <a:xfrm>
              <a:off x="6908800" y="2201068"/>
              <a:ext cx="49213"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27" name="Rectangle 215"/>
            <p:cNvSpPr>
              <a:spLocks noChangeArrowheads="1"/>
            </p:cNvSpPr>
            <p:nvPr/>
          </p:nvSpPr>
          <p:spPr bwMode="auto">
            <a:xfrm>
              <a:off x="6965950" y="2201068"/>
              <a:ext cx="50800"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28" name="Rectangle 216"/>
            <p:cNvSpPr>
              <a:spLocks noChangeArrowheads="1"/>
            </p:cNvSpPr>
            <p:nvPr/>
          </p:nvSpPr>
          <p:spPr bwMode="auto">
            <a:xfrm>
              <a:off x="7023100" y="2201068"/>
              <a:ext cx="49213"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29" name="Rectangle 217"/>
            <p:cNvSpPr>
              <a:spLocks noChangeArrowheads="1"/>
            </p:cNvSpPr>
            <p:nvPr/>
          </p:nvSpPr>
          <p:spPr bwMode="auto">
            <a:xfrm>
              <a:off x="6937375" y="2218531"/>
              <a:ext cx="50800"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30" name="Rectangle 218"/>
            <p:cNvSpPr>
              <a:spLocks noChangeArrowheads="1"/>
            </p:cNvSpPr>
            <p:nvPr/>
          </p:nvSpPr>
          <p:spPr bwMode="auto">
            <a:xfrm>
              <a:off x="6994525" y="2218531"/>
              <a:ext cx="49213"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31" name="Rectangle 219"/>
            <p:cNvSpPr>
              <a:spLocks noChangeArrowheads="1"/>
            </p:cNvSpPr>
            <p:nvPr/>
          </p:nvSpPr>
          <p:spPr bwMode="auto">
            <a:xfrm>
              <a:off x="6908800" y="2218531"/>
              <a:ext cx="20638"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32" name="Rectangle 220"/>
            <p:cNvSpPr>
              <a:spLocks noChangeArrowheads="1"/>
            </p:cNvSpPr>
            <p:nvPr/>
          </p:nvSpPr>
          <p:spPr bwMode="auto">
            <a:xfrm>
              <a:off x="7051675" y="2218531"/>
              <a:ext cx="20638"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33" name="Rectangle 221"/>
            <p:cNvSpPr>
              <a:spLocks noChangeArrowheads="1"/>
            </p:cNvSpPr>
            <p:nvPr/>
          </p:nvSpPr>
          <p:spPr bwMode="auto">
            <a:xfrm>
              <a:off x="6908800" y="2237581"/>
              <a:ext cx="49213"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34" name="Rectangle 222"/>
            <p:cNvSpPr>
              <a:spLocks noChangeArrowheads="1"/>
            </p:cNvSpPr>
            <p:nvPr/>
          </p:nvSpPr>
          <p:spPr bwMode="auto">
            <a:xfrm>
              <a:off x="6965950" y="2237581"/>
              <a:ext cx="50800"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35" name="Rectangle 223"/>
            <p:cNvSpPr>
              <a:spLocks noChangeArrowheads="1"/>
            </p:cNvSpPr>
            <p:nvPr/>
          </p:nvSpPr>
          <p:spPr bwMode="auto">
            <a:xfrm>
              <a:off x="7023100" y="2237581"/>
              <a:ext cx="49213"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36" name="Rectangle 224"/>
            <p:cNvSpPr>
              <a:spLocks noChangeArrowheads="1"/>
            </p:cNvSpPr>
            <p:nvPr/>
          </p:nvSpPr>
          <p:spPr bwMode="auto">
            <a:xfrm>
              <a:off x="6937375" y="2255043"/>
              <a:ext cx="50800"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37" name="Rectangle 225"/>
            <p:cNvSpPr>
              <a:spLocks noChangeArrowheads="1"/>
            </p:cNvSpPr>
            <p:nvPr/>
          </p:nvSpPr>
          <p:spPr bwMode="auto">
            <a:xfrm>
              <a:off x="6994525" y="2255043"/>
              <a:ext cx="49213"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38" name="Rectangle 226"/>
            <p:cNvSpPr>
              <a:spLocks noChangeArrowheads="1"/>
            </p:cNvSpPr>
            <p:nvPr/>
          </p:nvSpPr>
          <p:spPr bwMode="auto">
            <a:xfrm>
              <a:off x="6908800" y="2255043"/>
              <a:ext cx="20638"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39" name="Rectangle 227"/>
            <p:cNvSpPr>
              <a:spLocks noChangeArrowheads="1"/>
            </p:cNvSpPr>
            <p:nvPr/>
          </p:nvSpPr>
          <p:spPr bwMode="auto">
            <a:xfrm>
              <a:off x="7051675" y="2255043"/>
              <a:ext cx="20638" cy="11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grpSp>
      <p:grpSp>
        <p:nvGrpSpPr>
          <p:cNvPr id="40" name="Group 39"/>
          <p:cNvGrpSpPr/>
          <p:nvPr/>
        </p:nvGrpSpPr>
        <p:grpSpPr>
          <a:xfrm>
            <a:off x="650628" y="1352353"/>
            <a:ext cx="580777" cy="580777"/>
            <a:chOff x="5918200" y="1259976"/>
            <a:chExt cx="234950" cy="234950"/>
          </a:xfrm>
        </p:grpSpPr>
        <p:sp>
          <p:nvSpPr>
            <p:cNvPr id="41" name="Oval 81"/>
            <p:cNvSpPr>
              <a:spLocks noChangeArrowheads="1"/>
            </p:cNvSpPr>
            <p:nvPr/>
          </p:nvSpPr>
          <p:spPr bwMode="auto">
            <a:xfrm>
              <a:off x="5918200" y="1259976"/>
              <a:ext cx="234950" cy="234950"/>
            </a:xfrm>
            <a:prstGeom prst="ellipse">
              <a:avLst/>
            </a:prstGeom>
            <a:solidFill>
              <a:srgbClr val="28A8E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42" name="Freeform 82"/>
            <p:cNvSpPr>
              <a:spLocks noEditPoints="1"/>
            </p:cNvSpPr>
            <p:nvPr/>
          </p:nvSpPr>
          <p:spPr bwMode="auto">
            <a:xfrm>
              <a:off x="5953125" y="1315539"/>
              <a:ext cx="165100" cy="109538"/>
            </a:xfrm>
            <a:custGeom>
              <a:avLst/>
              <a:gdLst>
                <a:gd name="T0" fmla="*/ 377 w 486"/>
                <a:gd name="T1" fmla="*/ 111 h 325"/>
                <a:gd name="T2" fmla="*/ 377 w 486"/>
                <a:gd name="T3" fmla="*/ 246 h 325"/>
                <a:gd name="T4" fmla="*/ 377 w 486"/>
                <a:gd name="T5" fmla="*/ 262 h 325"/>
                <a:gd name="T6" fmla="*/ 360 w 486"/>
                <a:gd name="T7" fmla="*/ 262 h 325"/>
                <a:gd name="T8" fmla="*/ 267 w 486"/>
                <a:gd name="T9" fmla="*/ 262 h 325"/>
                <a:gd name="T10" fmla="*/ 250 w 486"/>
                <a:gd name="T11" fmla="*/ 262 h 325"/>
                <a:gd name="T12" fmla="*/ 250 w 486"/>
                <a:gd name="T13" fmla="*/ 246 h 325"/>
                <a:gd name="T14" fmla="*/ 250 w 486"/>
                <a:gd name="T15" fmla="*/ 111 h 325"/>
                <a:gd name="T16" fmla="*/ 250 w 486"/>
                <a:gd name="T17" fmla="*/ 94 h 325"/>
                <a:gd name="T18" fmla="*/ 267 w 486"/>
                <a:gd name="T19" fmla="*/ 94 h 325"/>
                <a:gd name="T20" fmla="*/ 360 w 486"/>
                <a:gd name="T21" fmla="*/ 94 h 325"/>
                <a:gd name="T22" fmla="*/ 377 w 486"/>
                <a:gd name="T23" fmla="*/ 94 h 325"/>
                <a:gd name="T24" fmla="*/ 377 w 486"/>
                <a:gd name="T25" fmla="*/ 111 h 325"/>
                <a:gd name="T26" fmla="*/ 237 w 486"/>
                <a:gd name="T27" fmla="*/ 111 h 325"/>
                <a:gd name="T28" fmla="*/ 237 w 486"/>
                <a:gd name="T29" fmla="*/ 246 h 325"/>
                <a:gd name="T30" fmla="*/ 237 w 486"/>
                <a:gd name="T31" fmla="*/ 262 h 325"/>
                <a:gd name="T32" fmla="*/ 220 w 486"/>
                <a:gd name="T33" fmla="*/ 262 h 325"/>
                <a:gd name="T34" fmla="*/ 126 w 486"/>
                <a:gd name="T35" fmla="*/ 262 h 325"/>
                <a:gd name="T36" fmla="*/ 110 w 486"/>
                <a:gd name="T37" fmla="*/ 262 h 325"/>
                <a:gd name="T38" fmla="*/ 110 w 486"/>
                <a:gd name="T39" fmla="*/ 246 h 325"/>
                <a:gd name="T40" fmla="*/ 110 w 486"/>
                <a:gd name="T41" fmla="*/ 111 h 325"/>
                <a:gd name="T42" fmla="*/ 110 w 486"/>
                <a:gd name="T43" fmla="*/ 94 h 325"/>
                <a:gd name="T44" fmla="*/ 126 w 486"/>
                <a:gd name="T45" fmla="*/ 94 h 325"/>
                <a:gd name="T46" fmla="*/ 220 w 486"/>
                <a:gd name="T47" fmla="*/ 94 h 325"/>
                <a:gd name="T48" fmla="*/ 237 w 486"/>
                <a:gd name="T49" fmla="*/ 94 h 325"/>
                <a:gd name="T50" fmla="*/ 237 w 486"/>
                <a:gd name="T51" fmla="*/ 111 h 325"/>
                <a:gd name="T52" fmla="*/ 469 w 486"/>
                <a:gd name="T53" fmla="*/ 0 h 325"/>
                <a:gd name="T54" fmla="*/ 372 w 486"/>
                <a:gd name="T55" fmla="*/ 0 h 325"/>
                <a:gd name="T56" fmla="*/ 361 w 486"/>
                <a:gd name="T57" fmla="*/ 5 h 325"/>
                <a:gd name="T58" fmla="*/ 335 w 486"/>
                <a:gd name="T59" fmla="*/ 28 h 325"/>
                <a:gd name="T60" fmla="*/ 323 w 486"/>
                <a:gd name="T61" fmla="*/ 33 h 325"/>
                <a:gd name="T62" fmla="*/ 17 w 486"/>
                <a:gd name="T63" fmla="*/ 33 h 325"/>
                <a:gd name="T64" fmla="*/ 0 w 486"/>
                <a:gd name="T65" fmla="*/ 49 h 325"/>
                <a:gd name="T66" fmla="*/ 0 w 486"/>
                <a:gd name="T67" fmla="*/ 308 h 325"/>
                <a:gd name="T68" fmla="*/ 17 w 486"/>
                <a:gd name="T69" fmla="*/ 325 h 325"/>
                <a:gd name="T70" fmla="*/ 469 w 486"/>
                <a:gd name="T71" fmla="*/ 325 h 325"/>
                <a:gd name="T72" fmla="*/ 486 w 486"/>
                <a:gd name="T73" fmla="*/ 308 h 325"/>
                <a:gd name="T74" fmla="*/ 486 w 486"/>
                <a:gd name="T75" fmla="*/ 17 h 325"/>
                <a:gd name="T76" fmla="*/ 469 w 486"/>
                <a:gd name="T77"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6" h="325">
                  <a:moveTo>
                    <a:pt x="377" y="111"/>
                  </a:moveTo>
                  <a:cubicBezTo>
                    <a:pt x="377" y="246"/>
                    <a:pt x="377" y="246"/>
                    <a:pt x="377" y="246"/>
                  </a:cubicBezTo>
                  <a:cubicBezTo>
                    <a:pt x="377" y="262"/>
                    <a:pt x="377" y="262"/>
                    <a:pt x="377" y="262"/>
                  </a:cubicBezTo>
                  <a:cubicBezTo>
                    <a:pt x="360" y="262"/>
                    <a:pt x="360" y="262"/>
                    <a:pt x="360" y="262"/>
                  </a:cubicBezTo>
                  <a:cubicBezTo>
                    <a:pt x="267" y="262"/>
                    <a:pt x="267" y="262"/>
                    <a:pt x="267" y="262"/>
                  </a:cubicBezTo>
                  <a:cubicBezTo>
                    <a:pt x="250" y="262"/>
                    <a:pt x="250" y="262"/>
                    <a:pt x="250" y="262"/>
                  </a:cubicBezTo>
                  <a:cubicBezTo>
                    <a:pt x="250" y="246"/>
                    <a:pt x="250" y="246"/>
                    <a:pt x="250" y="246"/>
                  </a:cubicBezTo>
                  <a:cubicBezTo>
                    <a:pt x="250" y="111"/>
                    <a:pt x="250" y="111"/>
                    <a:pt x="250" y="111"/>
                  </a:cubicBezTo>
                  <a:cubicBezTo>
                    <a:pt x="250" y="94"/>
                    <a:pt x="250" y="94"/>
                    <a:pt x="250" y="94"/>
                  </a:cubicBezTo>
                  <a:cubicBezTo>
                    <a:pt x="267" y="94"/>
                    <a:pt x="267" y="94"/>
                    <a:pt x="267" y="94"/>
                  </a:cubicBezTo>
                  <a:cubicBezTo>
                    <a:pt x="360" y="94"/>
                    <a:pt x="360" y="94"/>
                    <a:pt x="360" y="94"/>
                  </a:cubicBezTo>
                  <a:cubicBezTo>
                    <a:pt x="377" y="94"/>
                    <a:pt x="377" y="94"/>
                    <a:pt x="377" y="94"/>
                  </a:cubicBezTo>
                  <a:lnTo>
                    <a:pt x="377" y="111"/>
                  </a:lnTo>
                  <a:close/>
                  <a:moveTo>
                    <a:pt x="237" y="111"/>
                  </a:moveTo>
                  <a:cubicBezTo>
                    <a:pt x="237" y="246"/>
                    <a:pt x="237" y="246"/>
                    <a:pt x="237" y="246"/>
                  </a:cubicBezTo>
                  <a:cubicBezTo>
                    <a:pt x="237" y="262"/>
                    <a:pt x="237" y="262"/>
                    <a:pt x="237" y="262"/>
                  </a:cubicBezTo>
                  <a:cubicBezTo>
                    <a:pt x="220" y="262"/>
                    <a:pt x="220" y="262"/>
                    <a:pt x="220" y="262"/>
                  </a:cubicBezTo>
                  <a:cubicBezTo>
                    <a:pt x="126" y="262"/>
                    <a:pt x="126" y="262"/>
                    <a:pt x="126" y="262"/>
                  </a:cubicBezTo>
                  <a:cubicBezTo>
                    <a:pt x="110" y="262"/>
                    <a:pt x="110" y="262"/>
                    <a:pt x="110" y="262"/>
                  </a:cubicBezTo>
                  <a:cubicBezTo>
                    <a:pt x="110" y="246"/>
                    <a:pt x="110" y="246"/>
                    <a:pt x="110" y="246"/>
                  </a:cubicBezTo>
                  <a:cubicBezTo>
                    <a:pt x="110" y="111"/>
                    <a:pt x="110" y="111"/>
                    <a:pt x="110" y="111"/>
                  </a:cubicBezTo>
                  <a:cubicBezTo>
                    <a:pt x="110" y="94"/>
                    <a:pt x="110" y="94"/>
                    <a:pt x="110" y="94"/>
                  </a:cubicBezTo>
                  <a:cubicBezTo>
                    <a:pt x="126" y="94"/>
                    <a:pt x="126" y="94"/>
                    <a:pt x="126" y="94"/>
                  </a:cubicBezTo>
                  <a:cubicBezTo>
                    <a:pt x="220" y="94"/>
                    <a:pt x="220" y="94"/>
                    <a:pt x="220" y="94"/>
                  </a:cubicBezTo>
                  <a:cubicBezTo>
                    <a:pt x="237" y="94"/>
                    <a:pt x="237" y="94"/>
                    <a:pt x="237" y="94"/>
                  </a:cubicBezTo>
                  <a:lnTo>
                    <a:pt x="237" y="111"/>
                  </a:lnTo>
                  <a:close/>
                  <a:moveTo>
                    <a:pt x="469" y="0"/>
                  </a:moveTo>
                  <a:cubicBezTo>
                    <a:pt x="372" y="0"/>
                    <a:pt x="372" y="0"/>
                    <a:pt x="372" y="0"/>
                  </a:cubicBezTo>
                  <a:cubicBezTo>
                    <a:pt x="368" y="0"/>
                    <a:pt x="364" y="2"/>
                    <a:pt x="361" y="5"/>
                  </a:cubicBezTo>
                  <a:cubicBezTo>
                    <a:pt x="335" y="28"/>
                    <a:pt x="335" y="28"/>
                    <a:pt x="335" y="28"/>
                  </a:cubicBezTo>
                  <a:cubicBezTo>
                    <a:pt x="332" y="31"/>
                    <a:pt x="328" y="33"/>
                    <a:pt x="323" y="33"/>
                  </a:cubicBezTo>
                  <a:cubicBezTo>
                    <a:pt x="17" y="33"/>
                    <a:pt x="17" y="33"/>
                    <a:pt x="17" y="33"/>
                  </a:cubicBezTo>
                  <a:cubicBezTo>
                    <a:pt x="8" y="33"/>
                    <a:pt x="0" y="40"/>
                    <a:pt x="0" y="49"/>
                  </a:cubicBezTo>
                  <a:cubicBezTo>
                    <a:pt x="0" y="308"/>
                    <a:pt x="0" y="308"/>
                    <a:pt x="0" y="308"/>
                  </a:cubicBezTo>
                  <a:cubicBezTo>
                    <a:pt x="0" y="317"/>
                    <a:pt x="8" y="325"/>
                    <a:pt x="17" y="325"/>
                  </a:cubicBezTo>
                  <a:cubicBezTo>
                    <a:pt x="469" y="325"/>
                    <a:pt x="469" y="325"/>
                    <a:pt x="469" y="325"/>
                  </a:cubicBezTo>
                  <a:cubicBezTo>
                    <a:pt x="478" y="325"/>
                    <a:pt x="486" y="317"/>
                    <a:pt x="486" y="308"/>
                  </a:cubicBezTo>
                  <a:cubicBezTo>
                    <a:pt x="486" y="17"/>
                    <a:pt x="486" y="17"/>
                    <a:pt x="486" y="17"/>
                  </a:cubicBezTo>
                  <a:cubicBezTo>
                    <a:pt x="486" y="8"/>
                    <a:pt x="478" y="0"/>
                    <a:pt x="469"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43" name="Freeform 83"/>
            <p:cNvSpPr>
              <a:spLocks noEditPoints="1"/>
            </p:cNvSpPr>
            <p:nvPr/>
          </p:nvSpPr>
          <p:spPr bwMode="auto">
            <a:xfrm>
              <a:off x="5997575" y="1358401"/>
              <a:ext cx="30162" cy="36513"/>
            </a:xfrm>
            <a:custGeom>
              <a:avLst/>
              <a:gdLst>
                <a:gd name="T0" fmla="*/ 66 w 89"/>
                <a:gd name="T1" fmla="*/ 50 h 110"/>
                <a:gd name="T2" fmla="*/ 64 w 89"/>
                <a:gd name="T3" fmla="*/ 55 h 110"/>
                <a:gd name="T4" fmla="*/ 61 w 89"/>
                <a:gd name="T5" fmla="*/ 55 h 110"/>
                <a:gd name="T6" fmla="*/ 56 w 89"/>
                <a:gd name="T7" fmla="*/ 59 h 110"/>
                <a:gd name="T8" fmla="*/ 56 w 89"/>
                <a:gd name="T9" fmla="*/ 69 h 110"/>
                <a:gd name="T10" fmla="*/ 34 w 89"/>
                <a:gd name="T11" fmla="*/ 69 h 110"/>
                <a:gd name="T12" fmla="*/ 34 w 89"/>
                <a:gd name="T13" fmla="*/ 59 h 110"/>
                <a:gd name="T14" fmla="*/ 29 w 89"/>
                <a:gd name="T15" fmla="*/ 55 h 110"/>
                <a:gd name="T16" fmla="*/ 25 w 89"/>
                <a:gd name="T17" fmla="*/ 55 h 110"/>
                <a:gd name="T18" fmla="*/ 23 w 89"/>
                <a:gd name="T19" fmla="*/ 50 h 110"/>
                <a:gd name="T20" fmla="*/ 23 w 89"/>
                <a:gd name="T21" fmla="*/ 42 h 110"/>
                <a:gd name="T22" fmla="*/ 25 w 89"/>
                <a:gd name="T23" fmla="*/ 38 h 110"/>
                <a:gd name="T24" fmla="*/ 45 w 89"/>
                <a:gd name="T25" fmla="*/ 39 h 110"/>
                <a:gd name="T26" fmla="*/ 45 w 89"/>
                <a:gd name="T27" fmla="*/ 39 h 110"/>
                <a:gd name="T28" fmla="*/ 66 w 89"/>
                <a:gd name="T29" fmla="*/ 38 h 110"/>
                <a:gd name="T30" fmla="*/ 66 w 89"/>
                <a:gd name="T31" fmla="*/ 42 h 110"/>
                <a:gd name="T32" fmla="*/ 66 w 89"/>
                <a:gd name="T33" fmla="*/ 50 h 110"/>
                <a:gd name="T34" fmla="*/ 69 w 89"/>
                <a:gd name="T35" fmla="*/ 24 h 110"/>
                <a:gd name="T36" fmla="*/ 62 w 89"/>
                <a:gd name="T37" fmla="*/ 2 h 110"/>
                <a:gd name="T38" fmla="*/ 60 w 89"/>
                <a:gd name="T39" fmla="*/ 0 h 110"/>
                <a:gd name="T40" fmla="*/ 30 w 89"/>
                <a:gd name="T41" fmla="*/ 0 h 110"/>
                <a:gd name="T42" fmla="*/ 27 w 89"/>
                <a:gd name="T43" fmla="*/ 2 h 110"/>
                <a:gd name="T44" fmla="*/ 21 w 89"/>
                <a:gd name="T45" fmla="*/ 24 h 110"/>
                <a:gd name="T46" fmla="*/ 0 w 89"/>
                <a:gd name="T47" fmla="*/ 32 h 110"/>
                <a:gd name="T48" fmla="*/ 18 w 89"/>
                <a:gd name="T49" fmla="*/ 37 h 110"/>
                <a:gd name="T50" fmla="*/ 16 w 89"/>
                <a:gd name="T51" fmla="*/ 46 h 110"/>
                <a:gd name="T52" fmla="*/ 18 w 89"/>
                <a:gd name="T53" fmla="*/ 55 h 110"/>
                <a:gd name="T54" fmla="*/ 17 w 89"/>
                <a:gd name="T55" fmla="*/ 55 h 110"/>
                <a:gd name="T56" fmla="*/ 12 w 89"/>
                <a:gd name="T57" fmla="*/ 59 h 110"/>
                <a:gd name="T58" fmla="*/ 12 w 89"/>
                <a:gd name="T59" fmla="*/ 65 h 110"/>
                <a:gd name="T60" fmla="*/ 6 w 89"/>
                <a:gd name="T61" fmla="*/ 73 h 110"/>
                <a:gd name="T62" fmla="*/ 6 w 89"/>
                <a:gd name="T63" fmla="*/ 101 h 110"/>
                <a:gd name="T64" fmla="*/ 13 w 89"/>
                <a:gd name="T65" fmla="*/ 110 h 110"/>
                <a:gd name="T66" fmla="*/ 43 w 89"/>
                <a:gd name="T67" fmla="*/ 110 h 110"/>
                <a:gd name="T68" fmla="*/ 43 w 89"/>
                <a:gd name="T69" fmla="*/ 73 h 110"/>
                <a:gd name="T70" fmla="*/ 47 w 89"/>
                <a:gd name="T71" fmla="*/ 73 h 110"/>
                <a:gd name="T72" fmla="*/ 47 w 89"/>
                <a:gd name="T73" fmla="*/ 110 h 110"/>
                <a:gd name="T74" fmla="*/ 77 w 89"/>
                <a:gd name="T75" fmla="*/ 110 h 110"/>
                <a:gd name="T76" fmla="*/ 84 w 89"/>
                <a:gd name="T77" fmla="*/ 101 h 110"/>
                <a:gd name="T78" fmla="*/ 84 w 89"/>
                <a:gd name="T79" fmla="*/ 73 h 110"/>
                <a:gd name="T80" fmla="*/ 78 w 89"/>
                <a:gd name="T81" fmla="*/ 65 h 110"/>
                <a:gd name="T82" fmla="*/ 78 w 89"/>
                <a:gd name="T83" fmla="*/ 59 h 110"/>
                <a:gd name="T84" fmla="*/ 74 w 89"/>
                <a:gd name="T85" fmla="*/ 55 h 110"/>
                <a:gd name="T86" fmla="*/ 72 w 89"/>
                <a:gd name="T87" fmla="*/ 55 h 110"/>
                <a:gd name="T88" fmla="*/ 74 w 89"/>
                <a:gd name="T89" fmla="*/ 46 h 110"/>
                <a:gd name="T90" fmla="*/ 72 w 89"/>
                <a:gd name="T91" fmla="*/ 37 h 110"/>
                <a:gd name="T92" fmla="*/ 89 w 89"/>
                <a:gd name="T93" fmla="*/ 32 h 110"/>
                <a:gd name="T94" fmla="*/ 69 w 89"/>
                <a:gd name="T95" fmla="*/ 2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 h="110">
                  <a:moveTo>
                    <a:pt x="66" y="50"/>
                  </a:moveTo>
                  <a:cubicBezTo>
                    <a:pt x="66" y="52"/>
                    <a:pt x="66" y="54"/>
                    <a:pt x="64" y="55"/>
                  </a:cubicBezTo>
                  <a:cubicBezTo>
                    <a:pt x="61" y="55"/>
                    <a:pt x="61" y="55"/>
                    <a:pt x="61" y="55"/>
                  </a:cubicBezTo>
                  <a:cubicBezTo>
                    <a:pt x="58" y="55"/>
                    <a:pt x="56" y="57"/>
                    <a:pt x="56" y="59"/>
                  </a:cubicBezTo>
                  <a:cubicBezTo>
                    <a:pt x="56" y="69"/>
                    <a:pt x="56" y="69"/>
                    <a:pt x="56" y="69"/>
                  </a:cubicBezTo>
                  <a:cubicBezTo>
                    <a:pt x="50" y="72"/>
                    <a:pt x="40" y="72"/>
                    <a:pt x="34" y="69"/>
                  </a:cubicBezTo>
                  <a:cubicBezTo>
                    <a:pt x="34" y="59"/>
                    <a:pt x="34" y="59"/>
                    <a:pt x="34" y="59"/>
                  </a:cubicBezTo>
                  <a:cubicBezTo>
                    <a:pt x="34" y="57"/>
                    <a:pt x="32" y="55"/>
                    <a:pt x="29" y="55"/>
                  </a:cubicBezTo>
                  <a:cubicBezTo>
                    <a:pt x="25" y="55"/>
                    <a:pt x="25" y="55"/>
                    <a:pt x="25" y="55"/>
                  </a:cubicBezTo>
                  <a:cubicBezTo>
                    <a:pt x="24" y="54"/>
                    <a:pt x="23" y="52"/>
                    <a:pt x="23" y="50"/>
                  </a:cubicBezTo>
                  <a:cubicBezTo>
                    <a:pt x="23" y="42"/>
                    <a:pt x="23" y="42"/>
                    <a:pt x="23" y="42"/>
                  </a:cubicBezTo>
                  <a:cubicBezTo>
                    <a:pt x="23" y="40"/>
                    <a:pt x="24" y="39"/>
                    <a:pt x="25" y="38"/>
                  </a:cubicBezTo>
                  <a:cubicBezTo>
                    <a:pt x="31" y="38"/>
                    <a:pt x="37" y="39"/>
                    <a:pt x="45" y="39"/>
                  </a:cubicBezTo>
                  <a:cubicBezTo>
                    <a:pt x="45" y="39"/>
                    <a:pt x="45" y="39"/>
                    <a:pt x="45" y="39"/>
                  </a:cubicBezTo>
                  <a:cubicBezTo>
                    <a:pt x="53" y="39"/>
                    <a:pt x="60" y="38"/>
                    <a:pt x="66" y="38"/>
                  </a:cubicBezTo>
                  <a:cubicBezTo>
                    <a:pt x="66" y="39"/>
                    <a:pt x="66" y="40"/>
                    <a:pt x="66" y="42"/>
                  </a:cubicBezTo>
                  <a:lnTo>
                    <a:pt x="66" y="50"/>
                  </a:lnTo>
                  <a:close/>
                  <a:moveTo>
                    <a:pt x="69" y="24"/>
                  </a:moveTo>
                  <a:cubicBezTo>
                    <a:pt x="62" y="2"/>
                    <a:pt x="62" y="2"/>
                    <a:pt x="62" y="2"/>
                  </a:cubicBezTo>
                  <a:cubicBezTo>
                    <a:pt x="62" y="1"/>
                    <a:pt x="62" y="0"/>
                    <a:pt x="60" y="0"/>
                  </a:cubicBezTo>
                  <a:cubicBezTo>
                    <a:pt x="30" y="0"/>
                    <a:pt x="30" y="0"/>
                    <a:pt x="30" y="0"/>
                  </a:cubicBezTo>
                  <a:cubicBezTo>
                    <a:pt x="29" y="0"/>
                    <a:pt x="28" y="1"/>
                    <a:pt x="27" y="2"/>
                  </a:cubicBezTo>
                  <a:cubicBezTo>
                    <a:pt x="21" y="24"/>
                    <a:pt x="21" y="24"/>
                    <a:pt x="21" y="24"/>
                  </a:cubicBezTo>
                  <a:cubicBezTo>
                    <a:pt x="9" y="26"/>
                    <a:pt x="0" y="29"/>
                    <a:pt x="0" y="32"/>
                  </a:cubicBezTo>
                  <a:cubicBezTo>
                    <a:pt x="0" y="34"/>
                    <a:pt x="8" y="36"/>
                    <a:pt x="18" y="37"/>
                  </a:cubicBezTo>
                  <a:cubicBezTo>
                    <a:pt x="17" y="40"/>
                    <a:pt x="16" y="43"/>
                    <a:pt x="16" y="46"/>
                  </a:cubicBezTo>
                  <a:cubicBezTo>
                    <a:pt x="16" y="49"/>
                    <a:pt x="17" y="52"/>
                    <a:pt x="18" y="55"/>
                  </a:cubicBezTo>
                  <a:cubicBezTo>
                    <a:pt x="17" y="55"/>
                    <a:pt x="17" y="55"/>
                    <a:pt x="17" y="55"/>
                  </a:cubicBezTo>
                  <a:cubicBezTo>
                    <a:pt x="14" y="55"/>
                    <a:pt x="12" y="57"/>
                    <a:pt x="12" y="59"/>
                  </a:cubicBezTo>
                  <a:cubicBezTo>
                    <a:pt x="12" y="65"/>
                    <a:pt x="12" y="65"/>
                    <a:pt x="12" y="65"/>
                  </a:cubicBezTo>
                  <a:cubicBezTo>
                    <a:pt x="8" y="65"/>
                    <a:pt x="6" y="69"/>
                    <a:pt x="6" y="73"/>
                  </a:cubicBezTo>
                  <a:cubicBezTo>
                    <a:pt x="6" y="101"/>
                    <a:pt x="6" y="101"/>
                    <a:pt x="6" y="101"/>
                  </a:cubicBezTo>
                  <a:cubicBezTo>
                    <a:pt x="6" y="106"/>
                    <a:pt x="9" y="110"/>
                    <a:pt x="13" y="110"/>
                  </a:cubicBezTo>
                  <a:cubicBezTo>
                    <a:pt x="43" y="110"/>
                    <a:pt x="43" y="110"/>
                    <a:pt x="43" y="110"/>
                  </a:cubicBezTo>
                  <a:cubicBezTo>
                    <a:pt x="43" y="73"/>
                    <a:pt x="43" y="73"/>
                    <a:pt x="43" y="73"/>
                  </a:cubicBezTo>
                  <a:cubicBezTo>
                    <a:pt x="47" y="73"/>
                    <a:pt x="47" y="73"/>
                    <a:pt x="47" y="73"/>
                  </a:cubicBezTo>
                  <a:cubicBezTo>
                    <a:pt x="47" y="110"/>
                    <a:pt x="47" y="110"/>
                    <a:pt x="47" y="110"/>
                  </a:cubicBezTo>
                  <a:cubicBezTo>
                    <a:pt x="77" y="110"/>
                    <a:pt x="77" y="110"/>
                    <a:pt x="77" y="110"/>
                  </a:cubicBezTo>
                  <a:cubicBezTo>
                    <a:pt x="81" y="110"/>
                    <a:pt x="84" y="106"/>
                    <a:pt x="84" y="101"/>
                  </a:cubicBezTo>
                  <a:cubicBezTo>
                    <a:pt x="84" y="73"/>
                    <a:pt x="84" y="73"/>
                    <a:pt x="84" y="73"/>
                  </a:cubicBezTo>
                  <a:cubicBezTo>
                    <a:pt x="84" y="69"/>
                    <a:pt x="82" y="65"/>
                    <a:pt x="78" y="65"/>
                  </a:cubicBezTo>
                  <a:cubicBezTo>
                    <a:pt x="78" y="59"/>
                    <a:pt x="78" y="59"/>
                    <a:pt x="78" y="59"/>
                  </a:cubicBezTo>
                  <a:cubicBezTo>
                    <a:pt x="78" y="57"/>
                    <a:pt x="76" y="55"/>
                    <a:pt x="74" y="55"/>
                  </a:cubicBezTo>
                  <a:cubicBezTo>
                    <a:pt x="72" y="55"/>
                    <a:pt x="72" y="55"/>
                    <a:pt x="72" y="55"/>
                  </a:cubicBezTo>
                  <a:cubicBezTo>
                    <a:pt x="73" y="52"/>
                    <a:pt x="74" y="49"/>
                    <a:pt x="74" y="46"/>
                  </a:cubicBezTo>
                  <a:cubicBezTo>
                    <a:pt x="74" y="43"/>
                    <a:pt x="73" y="40"/>
                    <a:pt x="72" y="37"/>
                  </a:cubicBezTo>
                  <a:cubicBezTo>
                    <a:pt x="83" y="36"/>
                    <a:pt x="89" y="34"/>
                    <a:pt x="89" y="32"/>
                  </a:cubicBezTo>
                  <a:cubicBezTo>
                    <a:pt x="89" y="29"/>
                    <a:pt x="82" y="26"/>
                    <a:pt x="69" y="24"/>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44" name="Freeform 84"/>
            <p:cNvSpPr>
              <a:spLocks/>
            </p:cNvSpPr>
            <p:nvPr/>
          </p:nvSpPr>
          <p:spPr bwMode="auto">
            <a:xfrm>
              <a:off x="6007100" y="1371101"/>
              <a:ext cx="4762" cy="4763"/>
            </a:xfrm>
            <a:custGeom>
              <a:avLst/>
              <a:gdLst>
                <a:gd name="T0" fmla="*/ 10 w 13"/>
                <a:gd name="T1" fmla="*/ 0 h 10"/>
                <a:gd name="T2" fmla="*/ 2 w 13"/>
                <a:gd name="T3" fmla="*/ 0 h 10"/>
                <a:gd name="T4" fmla="*/ 1 w 13"/>
                <a:gd name="T5" fmla="*/ 0 h 10"/>
                <a:gd name="T6" fmla="*/ 0 w 13"/>
                <a:gd name="T7" fmla="*/ 0 h 10"/>
                <a:gd name="T8" fmla="*/ 0 w 13"/>
                <a:gd name="T9" fmla="*/ 7 h 10"/>
                <a:gd name="T10" fmla="*/ 4 w 13"/>
                <a:gd name="T11" fmla="*/ 10 h 10"/>
                <a:gd name="T12" fmla="*/ 9 w 13"/>
                <a:gd name="T13" fmla="*/ 10 h 10"/>
                <a:gd name="T14" fmla="*/ 13 w 13"/>
                <a:gd name="T15" fmla="*/ 7 h 10"/>
                <a:gd name="T16" fmla="*/ 13 w 13"/>
                <a:gd name="T17" fmla="*/ 3 h 10"/>
                <a:gd name="T18" fmla="*/ 10 w 13"/>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0" y="0"/>
                  </a:moveTo>
                  <a:cubicBezTo>
                    <a:pt x="2" y="0"/>
                    <a:pt x="2" y="0"/>
                    <a:pt x="2" y="0"/>
                  </a:cubicBezTo>
                  <a:cubicBezTo>
                    <a:pt x="1" y="0"/>
                    <a:pt x="1" y="0"/>
                    <a:pt x="1" y="0"/>
                  </a:cubicBezTo>
                  <a:cubicBezTo>
                    <a:pt x="0" y="0"/>
                    <a:pt x="0" y="0"/>
                    <a:pt x="0" y="0"/>
                  </a:cubicBezTo>
                  <a:cubicBezTo>
                    <a:pt x="0" y="7"/>
                    <a:pt x="0" y="7"/>
                    <a:pt x="0" y="7"/>
                  </a:cubicBezTo>
                  <a:cubicBezTo>
                    <a:pt x="0" y="9"/>
                    <a:pt x="2" y="10"/>
                    <a:pt x="4" y="10"/>
                  </a:cubicBezTo>
                  <a:cubicBezTo>
                    <a:pt x="9" y="10"/>
                    <a:pt x="9" y="10"/>
                    <a:pt x="9" y="10"/>
                  </a:cubicBezTo>
                  <a:cubicBezTo>
                    <a:pt x="11" y="10"/>
                    <a:pt x="13" y="9"/>
                    <a:pt x="13" y="7"/>
                  </a:cubicBezTo>
                  <a:cubicBezTo>
                    <a:pt x="13" y="3"/>
                    <a:pt x="13" y="3"/>
                    <a:pt x="13" y="3"/>
                  </a:cubicBezTo>
                  <a:cubicBezTo>
                    <a:pt x="13" y="0"/>
                    <a:pt x="13" y="0"/>
                    <a:pt x="10"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45" name="Freeform 85"/>
            <p:cNvSpPr>
              <a:spLocks/>
            </p:cNvSpPr>
            <p:nvPr/>
          </p:nvSpPr>
          <p:spPr bwMode="auto">
            <a:xfrm>
              <a:off x="6013450" y="1371101"/>
              <a:ext cx="4762" cy="4763"/>
            </a:xfrm>
            <a:custGeom>
              <a:avLst/>
              <a:gdLst>
                <a:gd name="T0" fmla="*/ 13 w 13"/>
                <a:gd name="T1" fmla="*/ 0 h 10"/>
                <a:gd name="T2" fmla="*/ 11 w 13"/>
                <a:gd name="T3" fmla="*/ 0 h 10"/>
                <a:gd name="T4" fmla="*/ 3 w 13"/>
                <a:gd name="T5" fmla="*/ 0 h 10"/>
                <a:gd name="T6" fmla="*/ 0 w 13"/>
                <a:gd name="T7" fmla="*/ 3 h 10"/>
                <a:gd name="T8" fmla="*/ 0 w 13"/>
                <a:gd name="T9" fmla="*/ 7 h 10"/>
                <a:gd name="T10" fmla="*/ 4 w 13"/>
                <a:gd name="T11" fmla="*/ 10 h 10"/>
                <a:gd name="T12" fmla="*/ 9 w 13"/>
                <a:gd name="T13" fmla="*/ 10 h 10"/>
                <a:gd name="T14" fmla="*/ 13 w 13"/>
                <a:gd name="T15" fmla="*/ 7 h 10"/>
                <a:gd name="T16" fmla="*/ 13 w 13"/>
                <a:gd name="T17" fmla="*/ 0 h 10"/>
                <a:gd name="T18" fmla="*/ 13 w 13"/>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3" y="0"/>
                  </a:moveTo>
                  <a:cubicBezTo>
                    <a:pt x="11" y="0"/>
                    <a:pt x="11" y="0"/>
                    <a:pt x="11" y="0"/>
                  </a:cubicBezTo>
                  <a:cubicBezTo>
                    <a:pt x="3" y="0"/>
                    <a:pt x="3" y="0"/>
                    <a:pt x="3" y="0"/>
                  </a:cubicBezTo>
                  <a:cubicBezTo>
                    <a:pt x="0" y="0"/>
                    <a:pt x="0" y="0"/>
                    <a:pt x="0" y="3"/>
                  </a:cubicBezTo>
                  <a:cubicBezTo>
                    <a:pt x="0" y="7"/>
                    <a:pt x="0" y="7"/>
                    <a:pt x="0" y="7"/>
                  </a:cubicBezTo>
                  <a:cubicBezTo>
                    <a:pt x="1" y="9"/>
                    <a:pt x="2" y="10"/>
                    <a:pt x="4" y="10"/>
                  </a:cubicBezTo>
                  <a:cubicBezTo>
                    <a:pt x="9" y="10"/>
                    <a:pt x="9" y="10"/>
                    <a:pt x="9" y="10"/>
                  </a:cubicBezTo>
                  <a:cubicBezTo>
                    <a:pt x="11" y="10"/>
                    <a:pt x="13" y="9"/>
                    <a:pt x="13" y="7"/>
                  </a:cubicBezTo>
                  <a:cubicBezTo>
                    <a:pt x="13" y="0"/>
                    <a:pt x="13" y="0"/>
                    <a:pt x="13" y="0"/>
                  </a:cubicBezTo>
                  <a:cubicBezTo>
                    <a:pt x="13" y="0"/>
                    <a:pt x="13" y="0"/>
                    <a:pt x="13"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46" name="Rectangle 86"/>
            <p:cNvSpPr>
              <a:spLocks noChangeArrowheads="1"/>
            </p:cNvSpPr>
            <p:nvPr/>
          </p:nvSpPr>
          <p:spPr bwMode="auto">
            <a:xfrm>
              <a:off x="6043612" y="1358401"/>
              <a:ext cx="31750" cy="3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47" name="Rectangle 87"/>
            <p:cNvSpPr>
              <a:spLocks noChangeArrowheads="1"/>
            </p:cNvSpPr>
            <p:nvPr/>
          </p:nvSpPr>
          <p:spPr bwMode="auto">
            <a:xfrm>
              <a:off x="6043612" y="1366339"/>
              <a:ext cx="25400" cy="3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48" name="Rectangle 88"/>
            <p:cNvSpPr>
              <a:spLocks noChangeArrowheads="1"/>
            </p:cNvSpPr>
            <p:nvPr/>
          </p:nvSpPr>
          <p:spPr bwMode="auto">
            <a:xfrm>
              <a:off x="6043612" y="1374276"/>
              <a:ext cx="31750" cy="3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49" name="Rectangle 89"/>
            <p:cNvSpPr>
              <a:spLocks noChangeArrowheads="1"/>
            </p:cNvSpPr>
            <p:nvPr/>
          </p:nvSpPr>
          <p:spPr bwMode="auto">
            <a:xfrm>
              <a:off x="6043612" y="1382214"/>
              <a:ext cx="25400" cy="47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grpSp>
      <p:grpSp>
        <p:nvGrpSpPr>
          <p:cNvPr id="54" name="Group 53"/>
          <p:cNvGrpSpPr/>
          <p:nvPr/>
        </p:nvGrpSpPr>
        <p:grpSpPr>
          <a:xfrm>
            <a:off x="5117581" y="3608126"/>
            <a:ext cx="580777" cy="580777"/>
            <a:chOff x="700088" y="3023393"/>
            <a:chExt cx="234950" cy="234950"/>
          </a:xfrm>
        </p:grpSpPr>
        <p:sp>
          <p:nvSpPr>
            <p:cNvPr id="55" name="Oval 259"/>
            <p:cNvSpPr>
              <a:spLocks noChangeArrowheads="1"/>
            </p:cNvSpPr>
            <p:nvPr/>
          </p:nvSpPr>
          <p:spPr bwMode="auto">
            <a:xfrm>
              <a:off x="700088" y="3023393"/>
              <a:ext cx="234950" cy="234950"/>
            </a:xfrm>
            <a:prstGeom prst="ellipse">
              <a:avLst/>
            </a:prstGeom>
            <a:solidFill>
              <a:srgbClr val="28A8E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56" name="Rectangle 260"/>
            <p:cNvSpPr>
              <a:spLocks noChangeArrowheads="1"/>
            </p:cNvSpPr>
            <p:nvPr/>
          </p:nvSpPr>
          <p:spPr bwMode="auto">
            <a:xfrm>
              <a:off x="814388" y="3151981"/>
              <a:ext cx="15875" cy="3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57" name="Rectangle 261"/>
            <p:cNvSpPr>
              <a:spLocks noChangeArrowheads="1"/>
            </p:cNvSpPr>
            <p:nvPr/>
          </p:nvSpPr>
          <p:spPr bwMode="auto">
            <a:xfrm>
              <a:off x="806450" y="3151981"/>
              <a:ext cx="4762" cy="3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58" name="Freeform 262"/>
            <p:cNvSpPr>
              <a:spLocks/>
            </p:cNvSpPr>
            <p:nvPr/>
          </p:nvSpPr>
          <p:spPr bwMode="auto">
            <a:xfrm>
              <a:off x="809625" y="3139281"/>
              <a:ext cx="1587" cy="3175"/>
            </a:xfrm>
            <a:custGeom>
              <a:avLst/>
              <a:gdLst>
                <a:gd name="T0" fmla="*/ 0 w 1"/>
                <a:gd name="T1" fmla="*/ 2 h 2"/>
                <a:gd name="T2" fmla="*/ 1 w 1"/>
                <a:gd name="T3" fmla="*/ 0 h 2"/>
                <a:gd name="T4" fmla="*/ 1 w 1"/>
                <a:gd name="T5" fmla="*/ 0 h 2"/>
                <a:gd name="T6" fmla="*/ 1 w 1"/>
                <a:gd name="T7" fmla="*/ 2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lnTo>
                    <a:pt x="1" y="0"/>
                  </a:lnTo>
                  <a:lnTo>
                    <a:pt x="1" y="0"/>
                  </a:lnTo>
                  <a:lnTo>
                    <a:pt x="1" y="2"/>
                  </a:lnTo>
                  <a:lnTo>
                    <a:pt x="0" y="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59" name="Freeform 263"/>
            <p:cNvSpPr>
              <a:spLocks/>
            </p:cNvSpPr>
            <p:nvPr/>
          </p:nvSpPr>
          <p:spPr bwMode="auto">
            <a:xfrm>
              <a:off x="801688" y="3126581"/>
              <a:ext cx="6350" cy="3175"/>
            </a:xfrm>
            <a:custGeom>
              <a:avLst/>
              <a:gdLst>
                <a:gd name="T0" fmla="*/ 1 w 4"/>
                <a:gd name="T1" fmla="*/ 2 h 2"/>
                <a:gd name="T2" fmla="*/ 0 w 4"/>
                <a:gd name="T3" fmla="*/ 0 h 2"/>
                <a:gd name="T4" fmla="*/ 4 w 4"/>
                <a:gd name="T5" fmla="*/ 0 h 2"/>
                <a:gd name="T6" fmla="*/ 3 w 4"/>
                <a:gd name="T7" fmla="*/ 2 h 2"/>
                <a:gd name="T8" fmla="*/ 1 w 4"/>
                <a:gd name="T9" fmla="*/ 2 h 2"/>
              </a:gdLst>
              <a:ahLst/>
              <a:cxnLst>
                <a:cxn ang="0">
                  <a:pos x="T0" y="T1"/>
                </a:cxn>
                <a:cxn ang="0">
                  <a:pos x="T2" y="T3"/>
                </a:cxn>
                <a:cxn ang="0">
                  <a:pos x="T4" y="T5"/>
                </a:cxn>
                <a:cxn ang="0">
                  <a:pos x="T6" y="T7"/>
                </a:cxn>
                <a:cxn ang="0">
                  <a:pos x="T8" y="T9"/>
                </a:cxn>
              </a:cxnLst>
              <a:rect l="0" t="0" r="r" b="b"/>
              <a:pathLst>
                <a:path w="4" h="2">
                  <a:moveTo>
                    <a:pt x="1" y="2"/>
                  </a:moveTo>
                  <a:lnTo>
                    <a:pt x="0" y="0"/>
                  </a:lnTo>
                  <a:lnTo>
                    <a:pt x="4" y="0"/>
                  </a:lnTo>
                  <a:lnTo>
                    <a:pt x="3" y="2"/>
                  </a:lnTo>
                  <a:lnTo>
                    <a:pt x="1" y="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60" name="Freeform 264"/>
            <p:cNvSpPr>
              <a:spLocks/>
            </p:cNvSpPr>
            <p:nvPr/>
          </p:nvSpPr>
          <p:spPr bwMode="auto">
            <a:xfrm>
              <a:off x="793750" y="3113881"/>
              <a:ext cx="17462" cy="3175"/>
            </a:xfrm>
            <a:custGeom>
              <a:avLst/>
              <a:gdLst>
                <a:gd name="T0" fmla="*/ 51 w 55"/>
                <a:gd name="T1" fmla="*/ 10 h 10"/>
                <a:gd name="T2" fmla="*/ 55 w 55"/>
                <a:gd name="T3" fmla="*/ 0 h 10"/>
                <a:gd name="T4" fmla="*/ 6 w 55"/>
                <a:gd name="T5" fmla="*/ 0 h 10"/>
                <a:gd name="T6" fmla="*/ 0 w 55"/>
                <a:gd name="T7" fmla="*/ 10 h 10"/>
                <a:gd name="T8" fmla="*/ 51 w 55"/>
                <a:gd name="T9" fmla="*/ 10 h 10"/>
              </a:gdLst>
              <a:ahLst/>
              <a:cxnLst>
                <a:cxn ang="0">
                  <a:pos x="T0" y="T1"/>
                </a:cxn>
                <a:cxn ang="0">
                  <a:pos x="T2" y="T3"/>
                </a:cxn>
                <a:cxn ang="0">
                  <a:pos x="T4" y="T5"/>
                </a:cxn>
                <a:cxn ang="0">
                  <a:pos x="T6" y="T7"/>
                </a:cxn>
                <a:cxn ang="0">
                  <a:pos x="T8" y="T9"/>
                </a:cxn>
              </a:cxnLst>
              <a:rect l="0" t="0" r="r" b="b"/>
              <a:pathLst>
                <a:path w="55" h="10">
                  <a:moveTo>
                    <a:pt x="51" y="10"/>
                  </a:moveTo>
                  <a:cubicBezTo>
                    <a:pt x="55" y="0"/>
                    <a:pt x="55" y="0"/>
                    <a:pt x="55" y="0"/>
                  </a:cubicBezTo>
                  <a:cubicBezTo>
                    <a:pt x="6" y="0"/>
                    <a:pt x="6" y="0"/>
                    <a:pt x="6" y="0"/>
                  </a:cubicBezTo>
                  <a:cubicBezTo>
                    <a:pt x="4" y="4"/>
                    <a:pt x="2" y="7"/>
                    <a:pt x="0" y="10"/>
                  </a:cubicBezTo>
                  <a:lnTo>
                    <a:pt x="51" y="1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61" name="Freeform 265"/>
            <p:cNvSpPr>
              <a:spLocks/>
            </p:cNvSpPr>
            <p:nvPr/>
          </p:nvSpPr>
          <p:spPr bwMode="auto">
            <a:xfrm>
              <a:off x="788988" y="3126581"/>
              <a:ext cx="7937" cy="3175"/>
            </a:xfrm>
            <a:custGeom>
              <a:avLst/>
              <a:gdLst>
                <a:gd name="T0" fmla="*/ 16 w 20"/>
                <a:gd name="T1" fmla="*/ 11 h 11"/>
                <a:gd name="T2" fmla="*/ 20 w 20"/>
                <a:gd name="T3" fmla="*/ 0 h 11"/>
                <a:gd name="T4" fmla="*/ 1 w 20"/>
                <a:gd name="T5" fmla="*/ 0 h 11"/>
                <a:gd name="T6" fmla="*/ 0 w 20"/>
                <a:gd name="T7" fmla="*/ 11 h 11"/>
                <a:gd name="T8" fmla="*/ 16 w 20"/>
                <a:gd name="T9" fmla="*/ 11 h 11"/>
              </a:gdLst>
              <a:ahLst/>
              <a:cxnLst>
                <a:cxn ang="0">
                  <a:pos x="T0" y="T1"/>
                </a:cxn>
                <a:cxn ang="0">
                  <a:pos x="T2" y="T3"/>
                </a:cxn>
                <a:cxn ang="0">
                  <a:pos x="T4" y="T5"/>
                </a:cxn>
                <a:cxn ang="0">
                  <a:pos x="T6" y="T7"/>
                </a:cxn>
                <a:cxn ang="0">
                  <a:pos x="T8" y="T9"/>
                </a:cxn>
              </a:cxnLst>
              <a:rect l="0" t="0" r="r" b="b"/>
              <a:pathLst>
                <a:path w="20" h="11">
                  <a:moveTo>
                    <a:pt x="16" y="11"/>
                  </a:moveTo>
                  <a:cubicBezTo>
                    <a:pt x="20" y="0"/>
                    <a:pt x="20" y="0"/>
                    <a:pt x="20" y="0"/>
                  </a:cubicBezTo>
                  <a:cubicBezTo>
                    <a:pt x="1" y="0"/>
                    <a:pt x="1" y="0"/>
                    <a:pt x="1" y="0"/>
                  </a:cubicBezTo>
                  <a:cubicBezTo>
                    <a:pt x="0" y="4"/>
                    <a:pt x="0" y="8"/>
                    <a:pt x="0" y="11"/>
                  </a:cubicBezTo>
                  <a:lnTo>
                    <a:pt x="16" y="1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62" name="Freeform 266"/>
            <p:cNvSpPr>
              <a:spLocks/>
            </p:cNvSpPr>
            <p:nvPr/>
          </p:nvSpPr>
          <p:spPr bwMode="auto">
            <a:xfrm>
              <a:off x="828675" y="3126581"/>
              <a:ext cx="11112" cy="3175"/>
            </a:xfrm>
            <a:custGeom>
              <a:avLst/>
              <a:gdLst>
                <a:gd name="T0" fmla="*/ 6 w 7"/>
                <a:gd name="T1" fmla="*/ 2 h 2"/>
                <a:gd name="T2" fmla="*/ 7 w 7"/>
                <a:gd name="T3" fmla="*/ 0 h 2"/>
                <a:gd name="T4" fmla="*/ 0 w 7"/>
                <a:gd name="T5" fmla="*/ 0 h 2"/>
                <a:gd name="T6" fmla="*/ 1 w 7"/>
                <a:gd name="T7" fmla="*/ 2 h 2"/>
                <a:gd name="T8" fmla="*/ 6 w 7"/>
                <a:gd name="T9" fmla="*/ 2 h 2"/>
              </a:gdLst>
              <a:ahLst/>
              <a:cxnLst>
                <a:cxn ang="0">
                  <a:pos x="T0" y="T1"/>
                </a:cxn>
                <a:cxn ang="0">
                  <a:pos x="T2" y="T3"/>
                </a:cxn>
                <a:cxn ang="0">
                  <a:pos x="T4" y="T5"/>
                </a:cxn>
                <a:cxn ang="0">
                  <a:pos x="T6" y="T7"/>
                </a:cxn>
                <a:cxn ang="0">
                  <a:pos x="T8" y="T9"/>
                </a:cxn>
              </a:cxnLst>
              <a:rect l="0" t="0" r="r" b="b"/>
              <a:pathLst>
                <a:path w="7" h="2">
                  <a:moveTo>
                    <a:pt x="6" y="2"/>
                  </a:moveTo>
                  <a:lnTo>
                    <a:pt x="7" y="0"/>
                  </a:lnTo>
                  <a:lnTo>
                    <a:pt x="0" y="0"/>
                  </a:lnTo>
                  <a:lnTo>
                    <a:pt x="1" y="2"/>
                  </a:lnTo>
                  <a:lnTo>
                    <a:pt x="6" y="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63" name="Freeform 267"/>
            <p:cNvSpPr>
              <a:spLocks/>
            </p:cNvSpPr>
            <p:nvPr/>
          </p:nvSpPr>
          <p:spPr bwMode="auto">
            <a:xfrm>
              <a:off x="790575" y="3139281"/>
              <a:ext cx="1587" cy="1588"/>
            </a:xfrm>
            <a:custGeom>
              <a:avLst/>
              <a:gdLst>
                <a:gd name="T0" fmla="*/ 0 w 5"/>
                <a:gd name="T1" fmla="*/ 0 h 7"/>
                <a:gd name="T2" fmla="*/ 2 w 5"/>
                <a:gd name="T3" fmla="*/ 7 h 7"/>
                <a:gd name="T4" fmla="*/ 5 w 5"/>
                <a:gd name="T5" fmla="*/ 0 h 7"/>
                <a:gd name="T6" fmla="*/ 0 w 5"/>
                <a:gd name="T7" fmla="*/ 0 h 7"/>
              </a:gdLst>
              <a:ahLst/>
              <a:cxnLst>
                <a:cxn ang="0">
                  <a:pos x="T0" y="T1"/>
                </a:cxn>
                <a:cxn ang="0">
                  <a:pos x="T2" y="T3"/>
                </a:cxn>
                <a:cxn ang="0">
                  <a:pos x="T4" y="T5"/>
                </a:cxn>
                <a:cxn ang="0">
                  <a:pos x="T6" y="T7"/>
                </a:cxn>
              </a:cxnLst>
              <a:rect l="0" t="0" r="r" b="b"/>
              <a:pathLst>
                <a:path w="5" h="7">
                  <a:moveTo>
                    <a:pt x="0" y="0"/>
                  </a:moveTo>
                  <a:cubicBezTo>
                    <a:pt x="1" y="3"/>
                    <a:pt x="1" y="4"/>
                    <a:pt x="2" y="7"/>
                  </a:cubicBezTo>
                  <a:cubicBezTo>
                    <a:pt x="5" y="0"/>
                    <a:pt x="5" y="0"/>
                    <a:pt x="5" y="0"/>
                  </a:cubicBez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64" name="Freeform 268"/>
            <p:cNvSpPr>
              <a:spLocks/>
            </p:cNvSpPr>
            <p:nvPr/>
          </p:nvSpPr>
          <p:spPr bwMode="auto">
            <a:xfrm>
              <a:off x="817563" y="3139281"/>
              <a:ext cx="9525" cy="3175"/>
            </a:xfrm>
            <a:custGeom>
              <a:avLst/>
              <a:gdLst>
                <a:gd name="T0" fmla="*/ 0 w 6"/>
                <a:gd name="T1" fmla="*/ 2 h 2"/>
                <a:gd name="T2" fmla="*/ 6 w 6"/>
                <a:gd name="T3" fmla="*/ 2 h 2"/>
                <a:gd name="T4" fmla="*/ 5 w 6"/>
                <a:gd name="T5" fmla="*/ 0 h 2"/>
                <a:gd name="T6" fmla="*/ 1 w 6"/>
                <a:gd name="T7" fmla="*/ 0 h 2"/>
                <a:gd name="T8" fmla="*/ 0 w 6"/>
                <a:gd name="T9" fmla="*/ 2 h 2"/>
              </a:gdLst>
              <a:ahLst/>
              <a:cxnLst>
                <a:cxn ang="0">
                  <a:pos x="T0" y="T1"/>
                </a:cxn>
                <a:cxn ang="0">
                  <a:pos x="T2" y="T3"/>
                </a:cxn>
                <a:cxn ang="0">
                  <a:pos x="T4" y="T5"/>
                </a:cxn>
                <a:cxn ang="0">
                  <a:pos x="T6" y="T7"/>
                </a:cxn>
                <a:cxn ang="0">
                  <a:pos x="T8" y="T9"/>
                </a:cxn>
              </a:cxnLst>
              <a:rect l="0" t="0" r="r" b="b"/>
              <a:pathLst>
                <a:path w="6" h="2">
                  <a:moveTo>
                    <a:pt x="0" y="2"/>
                  </a:moveTo>
                  <a:lnTo>
                    <a:pt x="6" y="2"/>
                  </a:lnTo>
                  <a:lnTo>
                    <a:pt x="5" y="0"/>
                  </a:lnTo>
                  <a:lnTo>
                    <a:pt x="1" y="0"/>
                  </a:lnTo>
                  <a:lnTo>
                    <a:pt x="0" y="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65" name="Freeform 269"/>
            <p:cNvSpPr>
              <a:spLocks/>
            </p:cNvSpPr>
            <p:nvPr/>
          </p:nvSpPr>
          <p:spPr bwMode="auto">
            <a:xfrm>
              <a:off x="854075" y="3090068"/>
              <a:ext cx="55562" cy="3175"/>
            </a:xfrm>
            <a:custGeom>
              <a:avLst/>
              <a:gdLst>
                <a:gd name="T0" fmla="*/ 8 w 165"/>
                <a:gd name="T1" fmla="*/ 10 h 12"/>
                <a:gd name="T2" fmla="*/ 10 w 165"/>
                <a:gd name="T3" fmla="*/ 12 h 12"/>
                <a:gd name="T4" fmla="*/ 160 w 165"/>
                <a:gd name="T5" fmla="*/ 12 h 12"/>
                <a:gd name="T6" fmla="*/ 165 w 165"/>
                <a:gd name="T7" fmla="*/ 6 h 12"/>
                <a:gd name="T8" fmla="*/ 160 w 165"/>
                <a:gd name="T9" fmla="*/ 0 h 12"/>
                <a:gd name="T10" fmla="*/ 0 w 165"/>
                <a:gd name="T11" fmla="*/ 0 h 12"/>
                <a:gd name="T12" fmla="*/ 8 w 165"/>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165" h="12">
                  <a:moveTo>
                    <a:pt x="8" y="10"/>
                  </a:moveTo>
                  <a:cubicBezTo>
                    <a:pt x="10" y="12"/>
                    <a:pt x="10" y="12"/>
                    <a:pt x="10" y="12"/>
                  </a:cubicBezTo>
                  <a:cubicBezTo>
                    <a:pt x="160" y="12"/>
                    <a:pt x="160" y="12"/>
                    <a:pt x="160" y="12"/>
                  </a:cubicBezTo>
                  <a:cubicBezTo>
                    <a:pt x="162" y="12"/>
                    <a:pt x="165" y="10"/>
                    <a:pt x="165" y="6"/>
                  </a:cubicBezTo>
                  <a:cubicBezTo>
                    <a:pt x="165" y="3"/>
                    <a:pt x="162" y="0"/>
                    <a:pt x="160" y="0"/>
                  </a:cubicBezTo>
                  <a:cubicBezTo>
                    <a:pt x="0" y="0"/>
                    <a:pt x="0" y="0"/>
                    <a:pt x="0" y="0"/>
                  </a:cubicBezTo>
                  <a:cubicBezTo>
                    <a:pt x="2" y="3"/>
                    <a:pt x="6" y="6"/>
                    <a:pt x="8" y="1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66" name="Freeform 270"/>
            <p:cNvSpPr>
              <a:spLocks/>
            </p:cNvSpPr>
            <p:nvPr/>
          </p:nvSpPr>
          <p:spPr bwMode="auto">
            <a:xfrm>
              <a:off x="825500" y="3113881"/>
              <a:ext cx="15875" cy="3175"/>
            </a:xfrm>
            <a:custGeom>
              <a:avLst/>
              <a:gdLst>
                <a:gd name="T0" fmla="*/ 3 w 49"/>
                <a:gd name="T1" fmla="*/ 10 h 10"/>
                <a:gd name="T2" fmla="*/ 49 w 49"/>
                <a:gd name="T3" fmla="*/ 10 h 10"/>
                <a:gd name="T4" fmla="*/ 42 w 49"/>
                <a:gd name="T5" fmla="*/ 0 h 10"/>
                <a:gd name="T6" fmla="*/ 0 w 49"/>
                <a:gd name="T7" fmla="*/ 0 h 10"/>
                <a:gd name="T8" fmla="*/ 3 w 49"/>
                <a:gd name="T9" fmla="*/ 10 h 10"/>
              </a:gdLst>
              <a:ahLst/>
              <a:cxnLst>
                <a:cxn ang="0">
                  <a:pos x="T0" y="T1"/>
                </a:cxn>
                <a:cxn ang="0">
                  <a:pos x="T2" y="T3"/>
                </a:cxn>
                <a:cxn ang="0">
                  <a:pos x="T4" y="T5"/>
                </a:cxn>
                <a:cxn ang="0">
                  <a:pos x="T6" y="T7"/>
                </a:cxn>
                <a:cxn ang="0">
                  <a:pos x="T8" y="T9"/>
                </a:cxn>
              </a:cxnLst>
              <a:rect l="0" t="0" r="r" b="b"/>
              <a:pathLst>
                <a:path w="49" h="10">
                  <a:moveTo>
                    <a:pt x="3" y="10"/>
                  </a:moveTo>
                  <a:cubicBezTo>
                    <a:pt x="49" y="10"/>
                    <a:pt x="49" y="10"/>
                    <a:pt x="49" y="10"/>
                  </a:cubicBezTo>
                  <a:cubicBezTo>
                    <a:pt x="48" y="7"/>
                    <a:pt x="45" y="4"/>
                    <a:pt x="42" y="0"/>
                  </a:cubicBezTo>
                  <a:cubicBezTo>
                    <a:pt x="0" y="0"/>
                    <a:pt x="0" y="0"/>
                    <a:pt x="0" y="0"/>
                  </a:cubicBezTo>
                  <a:lnTo>
                    <a:pt x="3" y="1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67" name="Freeform 271"/>
            <p:cNvSpPr>
              <a:spLocks/>
            </p:cNvSpPr>
            <p:nvPr/>
          </p:nvSpPr>
          <p:spPr bwMode="auto">
            <a:xfrm>
              <a:off x="796925" y="3151981"/>
              <a:ext cx="4762" cy="3175"/>
            </a:xfrm>
            <a:custGeom>
              <a:avLst/>
              <a:gdLst>
                <a:gd name="T0" fmla="*/ 0 w 12"/>
                <a:gd name="T1" fmla="*/ 0 h 10"/>
                <a:gd name="T2" fmla="*/ 1 w 12"/>
                <a:gd name="T3" fmla="*/ 1 h 10"/>
                <a:gd name="T4" fmla="*/ 12 w 12"/>
                <a:gd name="T5" fmla="*/ 10 h 10"/>
                <a:gd name="T6" fmla="*/ 9 w 12"/>
                <a:gd name="T7" fmla="*/ 0 h 10"/>
                <a:gd name="T8" fmla="*/ 0 w 12"/>
                <a:gd name="T9" fmla="*/ 0 h 10"/>
              </a:gdLst>
              <a:ahLst/>
              <a:cxnLst>
                <a:cxn ang="0">
                  <a:pos x="T0" y="T1"/>
                </a:cxn>
                <a:cxn ang="0">
                  <a:pos x="T2" y="T3"/>
                </a:cxn>
                <a:cxn ang="0">
                  <a:pos x="T4" y="T5"/>
                </a:cxn>
                <a:cxn ang="0">
                  <a:pos x="T6" y="T7"/>
                </a:cxn>
                <a:cxn ang="0">
                  <a:pos x="T8" y="T9"/>
                </a:cxn>
              </a:cxnLst>
              <a:rect l="0" t="0" r="r" b="b"/>
              <a:pathLst>
                <a:path w="12" h="10">
                  <a:moveTo>
                    <a:pt x="0" y="0"/>
                  </a:moveTo>
                  <a:cubicBezTo>
                    <a:pt x="0" y="0"/>
                    <a:pt x="1" y="0"/>
                    <a:pt x="1" y="1"/>
                  </a:cubicBezTo>
                  <a:cubicBezTo>
                    <a:pt x="4" y="3"/>
                    <a:pt x="8" y="7"/>
                    <a:pt x="12" y="10"/>
                  </a:cubicBezTo>
                  <a:cubicBezTo>
                    <a:pt x="9" y="0"/>
                    <a:pt x="9" y="0"/>
                    <a:pt x="9" y="0"/>
                  </a:cubicBez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68" name="Freeform 272"/>
            <p:cNvSpPr>
              <a:spLocks/>
            </p:cNvSpPr>
            <p:nvPr/>
          </p:nvSpPr>
          <p:spPr bwMode="auto">
            <a:xfrm>
              <a:off x="817563" y="3113881"/>
              <a:ext cx="3175" cy="3175"/>
            </a:xfrm>
            <a:custGeom>
              <a:avLst/>
              <a:gdLst>
                <a:gd name="T0" fmla="*/ 0 w 2"/>
                <a:gd name="T1" fmla="*/ 2 h 2"/>
                <a:gd name="T2" fmla="*/ 1 w 2"/>
                <a:gd name="T3" fmla="*/ 2 h 2"/>
                <a:gd name="T4" fmla="*/ 2 w 2"/>
                <a:gd name="T5" fmla="*/ 0 h 2"/>
                <a:gd name="T6" fmla="*/ 0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lnTo>
                    <a:pt x="1" y="2"/>
                  </a:lnTo>
                  <a:lnTo>
                    <a:pt x="2" y="0"/>
                  </a:lnTo>
                  <a:lnTo>
                    <a:pt x="0" y="0"/>
                  </a:lnTo>
                  <a:lnTo>
                    <a:pt x="0" y="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69" name="Freeform 273"/>
            <p:cNvSpPr>
              <a:spLocks/>
            </p:cNvSpPr>
            <p:nvPr/>
          </p:nvSpPr>
          <p:spPr bwMode="auto">
            <a:xfrm>
              <a:off x="806450" y="3102768"/>
              <a:ext cx="9525" cy="3175"/>
            </a:xfrm>
            <a:custGeom>
              <a:avLst/>
              <a:gdLst>
                <a:gd name="T0" fmla="*/ 0 w 28"/>
                <a:gd name="T1" fmla="*/ 8 h 8"/>
                <a:gd name="T2" fmla="*/ 26 w 28"/>
                <a:gd name="T3" fmla="*/ 8 h 8"/>
                <a:gd name="T4" fmla="*/ 28 w 28"/>
                <a:gd name="T5" fmla="*/ 0 h 8"/>
                <a:gd name="T6" fmla="*/ 0 w 28"/>
                <a:gd name="T7" fmla="*/ 8 h 8"/>
              </a:gdLst>
              <a:ahLst/>
              <a:cxnLst>
                <a:cxn ang="0">
                  <a:pos x="T0" y="T1"/>
                </a:cxn>
                <a:cxn ang="0">
                  <a:pos x="T2" y="T3"/>
                </a:cxn>
                <a:cxn ang="0">
                  <a:pos x="T4" y="T5"/>
                </a:cxn>
                <a:cxn ang="0">
                  <a:pos x="T6" y="T7"/>
                </a:cxn>
              </a:cxnLst>
              <a:rect l="0" t="0" r="r" b="b"/>
              <a:pathLst>
                <a:path w="28" h="8">
                  <a:moveTo>
                    <a:pt x="0" y="8"/>
                  </a:moveTo>
                  <a:cubicBezTo>
                    <a:pt x="26" y="8"/>
                    <a:pt x="26" y="8"/>
                    <a:pt x="26" y="8"/>
                  </a:cubicBezTo>
                  <a:cubicBezTo>
                    <a:pt x="28" y="0"/>
                    <a:pt x="28" y="0"/>
                    <a:pt x="28" y="0"/>
                  </a:cubicBezTo>
                  <a:cubicBezTo>
                    <a:pt x="18" y="1"/>
                    <a:pt x="8" y="4"/>
                    <a:pt x="0" y="8"/>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70" name="Freeform 274"/>
            <p:cNvSpPr>
              <a:spLocks/>
            </p:cNvSpPr>
            <p:nvPr/>
          </p:nvSpPr>
          <p:spPr bwMode="auto">
            <a:xfrm>
              <a:off x="866775" y="3151981"/>
              <a:ext cx="42862" cy="3175"/>
            </a:xfrm>
            <a:custGeom>
              <a:avLst/>
              <a:gdLst>
                <a:gd name="T0" fmla="*/ 119 w 124"/>
                <a:gd name="T1" fmla="*/ 0 h 10"/>
                <a:gd name="T2" fmla="*/ 4 w 124"/>
                <a:gd name="T3" fmla="*/ 0 h 10"/>
                <a:gd name="T4" fmla="*/ 0 w 124"/>
                <a:gd name="T5" fmla="*/ 10 h 10"/>
                <a:gd name="T6" fmla="*/ 119 w 124"/>
                <a:gd name="T7" fmla="*/ 10 h 10"/>
                <a:gd name="T8" fmla="*/ 124 w 124"/>
                <a:gd name="T9" fmla="*/ 5 h 10"/>
                <a:gd name="T10" fmla="*/ 119 w 124"/>
                <a:gd name="T11" fmla="*/ 0 h 10"/>
              </a:gdLst>
              <a:ahLst/>
              <a:cxnLst>
                <a:cxn ang="0">
                  <a:pos x="T0" y="T1"/>
                </a:cxn>
                <a:cxn ang="0">
                  <a:pos x="T2" y="T3"/>
                </a:cxn>
                <a:cxn ang="0">
                  <a:pos x="T4" y="T5"/>
                </a:cxn>
                <a:cxn ang="0">
                  <a:pos x="T6" y="T7"/>
                </a:cxn>
                <a:cxn ang="0">
                  <a:pos x="T8" y="T9"/>
                </a:cxn>
                <a:cxn ang="0">
                  <a:pos x="T10" y="T11"/>
                </a:cxn>
              </a:cxnLst>
              <a:rect l="0" t="0" r="r" b="b"/>
              <a:pathLst>
                <a:path w="124" h="10">
                  <a:moveTo>
                    <a:pt x="119" y="0"/>
                  </a:moveTo>
                  <a:cubicBezTo>
                    <a:pt x="4" y="0"/>
                    <a:pt x="4" y="0"/>
                    <a:pt x="4" y="0"/>
                  </a:cubicBezTo>
                  <a:cubicBezTo>
                    <a:pt x="2" y="3"/>
                    <a:pt x="1" y="6"/>
                    <a:pt x="0" y="10"/>
                  </a:cubicBezTo>
                  <a:cubicBezTo>
                    <a:pt x="119" y="10"/>
                    <a:pt x="119" y="10"/>
                    <a:pt x="119" y="10"/>
                  </a:cubicBezTo>
                  <a:cubicBezTo>
                    <a:pt x="121" y="10"/>
                    <a:pt x="124" y="7"/>
                    <a:pt x="124" y="5"/>
                  </a:cubicBezTo>
                  <a:cubicBezTo>
                    <a:pt x="124" y="2"/>
                    <a:pt x="121" y="0"/>
                    <a:pt x="119"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71" name="Freeform 275"/>
            <p:cNvSpPr>
              <a:spLocks/>
            </p:cNvSpPr>
            <p:nvPr/>
          </p:nvSpPr>
          <p:spPr bwMode="auto">
            <a:xfrm>
              <a:off x="871538" y="3139281"/>
              <a:ext cx="38100" cy="3175"/>
            </a:xfrm>
            <a:custGeom>
              <a:avLst/>
              <a:gdLst>
                <a:gd name="T0" fmla="*/ 108 w 113"/>
                <a:gd name="T1" fmla="*/ 0 h 10"/>
                <a:gd name="T2" fmla="*/ 2 w 113"/>
                <a:gd name="T3" fmla="*/ 0 h 10"/>
                <a:gd name="T4" fmla="*/ 0 w 113"/>
                <a:gd name="T5" fmla="*/ 10 h 10"/>
                <a:gd name="T6" fmla="*/ 108 w 113"/>
                <a:gd name="T7" fmla="*/ 10 h 10"/>
                <a:gd name="T8" fmla="*/ 113 w 113"/>
                <a:gd name="T9" fmla="*/ 5 h 10"/>
                <a:gd name="T10" fmla="*/ 108 w 113"/>
                <a:gd name="T11" fmla="*/ 0 h 10"/>
              </a:gdLst>
              <a:ahLst/>
              <a:cxnLst>
                <a:cxn ang="0">
                  <a:pos x="T0" y="T1"/>
                </a:cxn>
                <a:cxn ang="0">
                  <a:pos x="T2" y="T3"/>
                </a:cxn>
                <a:cxn ang="0">
                  <a:pos x="T4" y="T5"/>
                </a:cxn>
                <a:cxn ang="0">
                  <a:pos x="T6" y="T7"/>
                </a:cxn>
                <a:cxn ang="0">
                  <a:pos x="T8" y="T9"/>
                </a:cxn>
                <a:cxn ang="0">
                  <a:pos x="T10" y="T11"/>
                </a:cxn>
              </a:cxnLst>
              <a:rect l="0" t="0" r="r" b="b"/>
              <a:pathLst>
                <a:path w="113" h="10">
                  <a:moveTo>
                    <a:pt x="108" y="0"/>
                  </a:moveTo>
                  <a:cubicBezTo>
                    <a:pt x="2" y="0"/>
                    <a:pt x="2" y="0"/>
                    <a:pt x="2" y="0"/>
                  </a:cubicBezTo>
                  <a:cubicBezTo>
                    <a:pt x="2" y="4"/>
                    <a:pt x="1" y="7"/>
                    <a:pt x="0" y="10"/>
                  </a:cubicBezTo>
                  <a:cubicBezTo>
                    <a:pt x="108" y="10"/>
                    <a:pt x="108" y="10"/>
                    <a:pt x="108" y="10"/>
                  </a:cubicBezTo>
                  <a:cubicBezTo>
                    <a:pt x="110" y="10"/>
                    <a:pt x="113" y="9"/>
                    <a:pt x="113" y="5"/>
                  </a:cubicBezTo>
                  <a:cubicBezTo>
                    <a:pt x="113" y="3"/>
                    <a:pt x="110" y="0"/>
                    <a:pt x="108"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72" name="Freeform 276"/>
            <p:cNvSpPr>
              <a:spLocks/>
            </p:cNvSpPr>
            <p:nvPr/>
          </p:nvSpPr>
          <p:spPr bwMode="auto">
            <a:xfrm>
              <a:off x="750888" y="3151981"/>
              <a:ext cx="17462" cy="3175"/>
            </a:xfrm>
            <a:custGeom>
              <a:avLst/>
              <a:gdLst>
                <a:gd name="T0" fmla="*/ 5 w 52"/>
                <a:gd name="T1" fmla="*/ 10 h 10"/>
                <a:gd name="T2" fmla="*/ 52 w 52"/>
                <a:gd name="T3" fmla="*/ 10 h 10"/>
                <a:gd name="T4" fmla="*/ 47 w 52"/>
                <a:gd name="T5" fmla="*/ 0 h 10"/>
                <a:gd name="T6" fmla="*/ 5 w 52"/>
                <a:gd name="T7" fmla="*/ 0 h 10"/>
                <a:gd name="T8" fmla="*/ 0 w 52"/>
                <a:gd name="T9" fmla="*/ 5 h 10"/>
                <a:gd name="T10" fmla="*/ 5 w 52"/>
                <a:gd name="T11" fmla="*/ 10 h 10"/>
              </a:gdLst>
              <a:ahLst/>
              <a:cxnLst>
                <a:cxn ang="0">
                  <a:pos x="T0" y="T1"/>
                </a:cxn>
                <a:cxn ang="0">
                  <a:pos x="T2" y="T3"/>
                </a:cxn>
                <a:cxn ang="0">
                  <a:pos x="T4" y="T5"/>
                </a:cxn>
                <a:cxn ang="0">
                  <a:pos x="T6" y="T7"/>
                </a:cxn>
                <a:cxn ang="0">
                  <a:pos x="T8" y="T9"/>
                </a:cxn>
                <a:cxn ang="0">
                  <a:pos x="T10" y="T11"/>
                </a:cxn>
              </a:cxnLst>
              <a:rect l="0" t="0" r="r" b="b"/>
              <a:pathLst>
                <a:path w="52" h="10">
                  <a:moveTo>
                    <a:pt x="5" y="10"/>
                  </a:moveTo>
                  <a:cubicBezTo>
                    <a:pt x="52" y="10"/>
                    <a:pt x="52" y="10"/>
                    <a:pt x="52" y="10"/>
                  </a:cubicBezTo>
                  <a:cubicBezTo>
                    <a:pt x="51" y="6"/>
                    <a:pt x="49" y="3"/>
                    <a:pt x="47" y="0"/>
                  </a:cubicBezTo>
                  <a:cubicBezTo>
                    <a:pt x="5" y="0"/>
                    <a:pt x="5" y="0"/>
                    <a:pt x="5" y="0"/>
                  </a:cubicBezTo>
                  <a:cubicBezTo>
                    <a:pt x="2" y="0"/>
                    <a:pt x="0" y="2"/>
                    <a:pt x="0" y="5"/>
                  </a:cubicBezTo>
                  <a:cubicBezTo>
                    <a:pt x="0" y="7"/>
                    <a:pt x="2" y="10"/>
                    <a:pt x="5" y="1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73" name="Freeform 277"/>
            <p:cNvSpPr>
              <a:spLocks/>
            </p:cNvSpPr>
            <p:nvPr/>
          </p:nvSpPr>
          <p:spPr bwMode="auto">
            <a:xfrm>
              <a:off x="750888" y="3139281"/>
              <a:ext cx="12700" cy="3175"/>
            </a:xfrm>
            <a:custGeom>
              <a:avLst/>
              <a:gdLst>
                <a:gd name="T0" fmla="*/ 5 w 40"/>
                <a:gd name="T1" fmla="*/ 10 h 10"/>
                <a:gd name="T2" fmla="*/ 40 w 40"/>
                <a:gd name="T3" fmla="*/ 10 h 10"/>
                <a:gd name="T4" fmla="*/ 38 w 40"/>
                <a:gd name="T5" fmla="*/ 0 h 10"/>
                <a:gd name="T6" fmla="*/ 5 w 40"/>
                <a:gd name="T7" fmla="*/ 0 h 10"/>
                <a:gd name="T8" fmla="*/ 0 w 40"/>
                <a:gd name="T9" fmla="*/ 5 h 10"/>
                <a:gd name="T10" fmla="*/ 5 w 40"/>
                <a:gd name="T11" fmla="*/ 10 h 10"/>
              </a:gdLst>
              <a:ahLst/>
              <a:cxnLst>
                <a:cxn ang="0">
                  <a:pos x="T0" y="T1"/>
                </a:cxn>
                <a:cxn ang="0">
                  <a:pos x="T2" y="T3"/>
                </a:cxn>
                <a:cxn ang="0">
                  <a:pos x="T4" y="T5"/>
                </a:cxn>
                <a:cxn ang="0">
                  <a:pos x="T6" y="T7"/>
                </a:cxn>
                <a:cxn ang="0">
                  <a:pos x="T8" y="T9"/>
                </a:cxn>
                <a:cxn ang="0">
                  <a:pos x="T10" y="T11"/>
                </a:cxn>
              </a:cxnLst>
              <a:rect l="0" t="0" r="r" b="b"/>
              <a:pathLst>
                <a:path w="40" h="10">
                  <a:moveTo>
                    <a:pt x="5" y="10"/>
                  </a:moveTo>
                  <a:cubicBezTo>
                    <a:pt x="40" y="10"/>
                    <a:pt x="40" y="10"/>
                    <a:pt x="40" y="10"/>
                  </a:cubicBezTo>
                  <a:cubicBezTo>
                    <a:pt x="39" y="7"/>
                    <a:pt x="38" y="4"/>
                    <a:pt x="38" y="0"/>
                  </a:cubicBezTo>
                  <a:cubicBezTo>
                    <a:pt x="5" y="0"/>
                    <a:pt x="5" y="0"/>
                    <a:pt x="5" y="0"/>
                  </a:cubicBezTo>
                  <a:cubicBezTo>
                    <a:pt x="2" y="0"/>
                    <a:pt x="0" y="3"/>
                    <a:pt x="0" y="5"/>
                  </a:cubicBezTo>
                  <a:cubicBezTo>
                    <a:pt x="0" y="9"/>
                    <a:pt x="2" y="10"/>
                    <a:pt x="5" y="1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74" name="Freeform 278"/>
            <p:cNvSpPr>
              <a:spLocks/>
            </p:cNvSpPr>
            <p:nvPr/>
          </p:nvSpPr>
          <p:spPr bwMode="auto">
            <a:xfrm>
              <a:off x="863600" y="3102768"/>
              <a:ext cx="46037" cy="3175"/>
            </a:xfrm>
            <a:custGeom>
              <a:avLst/>
              <a:gdLst>
                <a:gd name="T0" fmla="*/ 129 w 134"/>
                <a:gd name="T1" fmla="*/ 0 h 11"/>
                <a:gd name="T2" fmla="*/ 0 w 134"/>
                <a:gd name="T3" fmla="*/ 0 h 11"/>
                <a:gd name="T4" fmla="*/ 6 w 134"/>
                <a:gd name="T5" fmla="*/ 11 h 11"/>
                <a:gd name="T6" fmla="*/ 129 w 134"/>
                <a:gd name="T7" fmla="*/ 11 h 11"/>
                <a:gd name="T8" fmla="*/ 134 w 134"/>
                <a:gd name="T9" fmla="*/ 6 h 11"/>
                <a:gd name="T10" fmla="*/ 129 w 134"/>
                <a:gd name="T11" fmla="*/ 0 h 11"/>
              </a:gdLst>
              <a:ahLst/>
              <a:cxnLst>
                <a:cxn ang="0">
                  <a:pos x="T0" y="T1"/>
                </a:cxn>
                <a:cxn ang="0">
                  <a:pos x="T2" y="T3"/>
                </a:cxn>
                <a:cxn ang="0">
                  <a:pos x="T4" y="T5"/>
                </a:cxn>
                <a:cxn ang="0">
                  <a:pos x="T6" y="T7"/>
                </a:cxn>
                <a:cxn ang="0">
                  <a:pos x="T8" y="T9"/>
                </a:cxn>
                <a:cxn ang="0">
                  <a:pos x="T10" y="T11"/>
                </a:cxn>
              </a:cxnLst>
              <a:rect l="0" t="0" r="r" b="b"/>
              <a:pathLst>
                <a:path w="134" h="11">
                  <a:moveTo>
                    <a:pt x="129" y="0"/>
                  </a:moveTo>
                  <a:cubicBezTo>
                    <a:pt x="0" y="0"/>
                    <a:pt x="0" y="0"/>
                    <a:pt x="0" y="0"/>
                  </a:cubicBezTo>
                  <a:cubicBezTo>
                    <a:pt x="3" y="4"/>
                    <a:pt x="4" y="8"/>
                    <a:pt x="6" y="11"/>
                  </a:cubicBezTo>
                  <a:cubicBezTo>
                    <a:pt x="129" y="11"/>
                    <a:pt x="129" y="11"/>
                    <a:pt x="129" y="11"/>
                  </a:cubicBezTo>
                  <a:cubicBezTo>
                    <a:pt x="131" y="11"/>
                    <a:pt x="134" y="9"/>
                    <a:pt x="134" y="6"/>
                  </a:cubicBezTo>
                  <a:cubicBezTo>
                    <a:pt x="134" y="2"/>
                    <a:pt x="131" y="0"/>
                    <a:pt x="129"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75" name="Freeform 279"/>
            <p:cNvSpPr>
              <a:spLocks/>
            </p:cNvSpPr>
            <p:nvPr/>
          </p:nvSpPr>
          <p:spPr bwMode="auto">
            <a:xfrm>
              <a:off x="871538" y="3126581"/>
              <a:ext cx="38100" cy="3175"/>
            </a:xfrm>
            <a:custGeom>
              <a:avLst/>
              <a:gdLst>
                <a:gd name="T0" fmla="*/ 104 w 109"/>
                <a:gd name="T1" fmla="*/ 0 h 11"/>
                <a:gd name="T2" fmla="*/ 0 w 109"/>
                <a:gd name="T3" fmla="*/ 0 h 11"/>
                <a:gd name="T4" fmla="*/ 1 w 109"/>
                <a:gd name="T5" fmla="*/ 11 h 11"/>
                <a:gd name="T6" fmla="*/ 104 w 109"/>
                <a:gd name="T7" fmla="*/ 11 h 11"/>
                <a:gd name="T8" fmla="*/ 109 w 109"/>
                <a:gd name="T9" fmla="*/ 6 h 11"/>
                <a:gd name="T10" fmla="*/ 104 w 109"/>
                <a:gd name="T11" fmla="*/ 0 h 11"/>
              </a:gdLst>
              <a:ahLst/>
              <a:cxnLst>
                <a:cxn ang="0">
                  <a:pos x="T0" y="T1"/>
                </a:cxn>
                <a:cxn ang="0">
                  <a:pos x="T2" y="T3"/>
                </a:cxn>
                <a:cxn ang="0">
                  <a:pos x="T4" y="T5"/>
                </a:cxn>
                <a:cxn ang="0">
                  <a:pos x="T6" y="T7"/>
                </a:cxn>
                <a:cxn ang="0">
                  <a:pos x="T8" y="T9"/>
                </a:cxn>
                <a:cxn ang="0">
                  <a:pos x="T10" y="T11"/>
                </a:cxn>
              </a:cxnLst>
              <a:rect l="0" t="0" r="r" b="b"/>
              <a:pathLst>
                <a:path w="109" h="11">
                  <a:moveTo>
                    <a:pt x="104" y="0"/>
                  </a:moveTo>
                  <a:cubicBezTo>
                    <a:pt x="0" y="0"/>
                    <a:pt x="0" y="0"/>
                    <a:pt x="0" y="0"/>
                  </a:cubicBezTo>
                  <a:cubicBezTo>
                    <a:pt x="1" y="4"/>
                    <a:pt x="1" y="8"/>
                    <a:pt x="1" y="11"/>
                  </a:cubicBezTo>
                  <a:cubicBezTo>
                    <a:pt x="104" y="11"/>
                    <a:pt x="104" y="11"/>
                    <a:pt x="104" y="11"/>
                  </a:cubicBezTo>
                  <a:cubicBezTo>
                    <a:pt x="106" y="11"/>
                    <a:pt x="109" y="9"/>
                    <a:pt x="109" y="6"/>
                  </a:cubicBezTo>
                  <a:cubicBezTo>
                    <a:pt x="109" y="2"/>
                    <a:pt x="106" y="0"/>
                    <a:pt x="104"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76" name="Freeform 280"/>
            <p:cNvSpPr>
              <a:spLocks/>
            </p:cNvSpPr>
            <p:nvPr/>
          </p:nvSpPr>
          <p:spPr bwMode="auto">
            <a:xfrm>
              <a:off x="869950" y="3113881"/>
              <a:ext cx="39687" cy="3175"/>
            </a:xfrm>
            <a:custGeom>
              <a:avLst/>
              <a:gdLst>
                <a:gd name="T0" fmla="*/ 113 w 118"/>
                <a:gd name="T1" fmla="*/ 0 h 10"/>
                <a:gd name="T2" fmla="*/ 0 w 118"/>
                <a:gd name="T3" fmla="*/ 0 h 10"/>
                <a:gd name="T4" fmla="*/ 3 w 118"/>
                <a:gd name="T5" fmla="*/ 10 h 10"/>
                <a:gd name="T6" fmla="*/ 113 w 118"/>
                <a:gd name="T7" fmla="*/ 10 h 10"/>
                <a:gd name="T8" fmla="*/ 118 w 118"/>
                <a:gd name="T9" fmla="*/ 5 h 10"/>
                <a:gd name="T10" fmla="*/ 113 w 118"/>
                <a:gd name="T11" fmla="*/ 0 h 10"/>
              </a:gdLst>
              <a:ahLst/>
              <a:cxnLst>
                <a:cxn ang="0">
                  <a:pos x="T0" y="T1"/>
                </a:cxn>
                <a:cxn ang="0">
                  <a:pos x="T2" y="T3"/>
                </a:cxn>
                <a:cxn ang="0">
                  <a:pos x="T4" y="T5"/>
                </a:cxn>
                <a:cxn ang="0">
                  <a:pos x="T6" y="T7"/>
                </a:cxn>
                <a:cxn ang="0">
                  <a:pos x="T8" y="T9"/>
                </a:cxn>
                <a:cxn ang="0">
                  <a:pos x="T10" y="T11"/>
                </a:cxn>
              </a:cxnLst>
              <a:rect l="0" t="0" r="r" b="b"/>
              <a:pathLst>
                <a:path w="118" h="10">
                  <a:moveTo>
                    <a:pt x="113" y="0"/>
                  </a:moveTo>
                  <a:cubicBezTo>
                    <a:pt x="0" y="0"/>
                    <a:pt x="0" y="0"/>
                    <a:pt x="0" y="0"/>
                  </a:cubicBezTo>
                  <a:cubicBezTo>
                    <a:pt x="1" y="4"/>
                    <a:pt x="2" y="7"/>
                    <a:pt x="3" y="10"/>
                  </a:cubicBezTo>
                  <a:cubicBezTo>
                    <a:pt x="113" y="10"/>
                    <a:pt x="113" y="10"/>
                    <a:pt x="113" y="10"/>
                  </a:cubicBezTo>
                  <a:cubicBezTo>
                    <a:pt x="115" y="10"/>
                    <a:pt x="118" y="9"/>
                    <a:pt x="118" y="5"/>
                  </a:cubicBezTo>
                  <a:cubicBezTo>
                    <a:pt x="118" y="3"/>
                    <a:pt x="115" y="0"/>
                    <a:pt x="113"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77" name="Freeform 281"/>
            <p:cNvSpPr>
              <a:spLocks/>
            </p:cNvSpPr>
            <p:nvPr/>
          </p:nvSpPr>
          <p:spPr bwMode="auto">
            <a:xfrm>
              <a:off x="750888" y="3090068"/>
              <a:ext cx="31750" cy="3175"/>
            </a:xfrm>
            <a:custGeom>
              <a:avLst/>
              <a:gdLst>
                <a:gd name="T0" fmla="*/ 6 w 93"/>
                <a:gd name="T1" fmla="*/ 12 h 12"/>
                <a:gd name="T2" fmla="*/ 82 w 93"/>
                <a:gd name="T3" fmla="*/ 12 h 12"/>
                <a:gd name="T4" fmla="*/ 84 w 93"/>
                <a:gd name="T5" fmla="*/ 10 h 12"/>
                <a:gd name="T6" fmla="*/ 93 w 93"/>
                <a:gd name="T7" fmla="*/ 0 h 12"/>
                <a:gd name="T8" fmla="*/ 6 w 93"/>
                <a:gd name="T9" fmla="*/ 0 h 12"/>
                <a:gd name="T10" fmla="*/ 0 w 93"/>
                <a:gd name="T11" fmla="*/ 6 h 12"/>
                <a:gd name="T12" fmla="*/ 6 w 9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93" h="12">
                  <a:moveTo>
                    <a:pt x="6" y="12"/>
                  </a:moveTo>
                  <a:cubicBezTo>
                    <a:pt x="82" y="12"/>
                    <a:pt x="82" y="12"/>
                    <a:pt x="82" y="12"/>
                  </a:cubicBezTo>
                  <a:cubicBezTo>
                    <a:pt x="82" y="11"/>
                    <a:pt x="83" y="11"/>
                    <a:pt x="84" y="10"/>
                  </a:cubicBezTo>
                  <a:cubicBezTo>
                    <a:pt x="87" y="6"/>
                    <a:pt x="90" y="3"/>
                    <a:pt x="93" y="0"/>
                  </a:cubicBezTo>
                  <a:cubicBezTo>
                    <a:pt x="6" y="0"/>
                    <a:pt x="6" y="0"/>
                    <a:pt x="6" y="0"/>
                  </a:cubicBezTo>
                  <a:cubicBezTo>
                    <a:pt x="2" y="0"/>
                    <a:pt x="0" y="3"/>
                    <a:pt x="0" y="6"/>
                  </a:cubicBezTo>
                  <a:cubicBezTo>
                    <a:pt x="0" y="10"/>
                    <a:pt x="2" y="12"/>
                    <a:pt x="6" y="12"/>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78" name="Freeform 282"/>
            <p:cNvSpPr>
              <a:spLocks/>
            </p:cNvSpPr>
            <p:nvPr/>
          </p:nvSpPr>
          <p:spPr bwMode="auto">
            <a:xfrm>
              <a:off x="750888" y="3126581"/>
              <a:ext cx="12700" cy="3175"/>
            </a:xfrm>
            <a:custGeom>
              <a:avLst/>
              <a:gdLst>
                <a:gd name="T0" fmla="*/ 5 w 37"/>
                <a:gd name="T1" fmla="*/ 11 h 11"/>
                <a:gd name="T2" fmla="*/ 36 w 37"/>
                <a:gd name="T3" fmla="*/ 11 h 11"/>
                <a:gd name="T4" fmla="*/ 37 w 37"/>
                <a:gd name="T5" fmla="*/ 0 h 11"/>
                <a:gd name="T6" fmla="*/ 5 w 37"/>
                <a:gd name="T7" fmla="*/ 0 h 11"/>
                <a:gd name="T8" fmla="*/ 0 w 37"/>
                <a:gd name="T9" fmla="*/ 6 h 11"/>
                <a:gd name="T10" fmla="*/ 5 w 37"/>
                <a:gd name="T11" fmla="*/ 11 h 11"/>
              </a:gdLst>
              <a:ahLst/>
              <a:cxnLst>
                <a:cxn ang="0">
                  <a:pos x="T0" y="T1"/>
                </a:cxn>
                <a:cxn ang="0">
                  <a:pos x="T2" y="T3"/>
                </a:cxn>
                <a:cxn ang="0">
                  <a:pos x="T4" y="T5"/>
                </a:cxn>
                <a:cxn ang="0">
                  <a:pos x="T6" y="T7"/>
                </a:cxn>
                <a:cxn ang="0">
                  <a:pos x="T8" y="T9"/>
                </a:cxn>
                <a:cxn ang="0">
                  <a:pos x="T10" y="T11"/>
                </a:cxn>
              </a:cxnLst>
              <a:rect l="0" t="0" r="r" b="b"/>
              <a:pathLst>
                <a:path w="37" h="11">
                  <a:moveTo>
                    <a:pt x="5" y="11"/>
                  </a:moveTo>
                  <a:cubicBezTo>
                    <a:pt x="36" y="11"/>
                    <a:pt x="36" y="11"/>
                    <a:pt x="36" y="11"/>
                  </a:cubicBezTo>
                  <a:cubicBezTo>
                    <a:pt x="36" y="8"/>
                    <a:pt x="36" y="4"/>
                    <a:pt x="37" y="0"/>
                  </a:cubicBezTo>
                  <a:cubicBezTo>
                    <a:pt x="5" y="0"/>
                    <a:pt x="5" y="0"/>
                    <a:pt x="5" y="0"/>
                  </a:cubicBezTo>
                  <a:cubicBezTo>
                    <a:pt x="2" y="0"/>
                    <a:pt x="0" y="2"/>
                    <a:pt x="0" y="6"/>
                  </a:cubicBezTo>
                  <a:cubicBezTo>
                    <a:pt x="0" y="9"/>
                    <a:pt x="2" y="11"/>
                    <a:pt x="5" y="11"/>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79" name="Freeform 283"/>
            <p:cNvSpPr>
              <a:spLocks/>
            </p:cNvSpPr>
            <p:nvPr/>
          </p:nvSpPr>
          <p:spPr bwMode="auto">
            <a:xfrm>
              <a:off x="838200" y="3139281"/>
              <a:ext cx="6350" cy="3175"/>
            </a:xfrm>
            <a:custGeom>
              <a:avLst/>
              <a:gdLst>
                <a:gd name="T0" fmla="*/ 4 w 22"/>
                <a:gd name="T1" fmla="*/ 0 h 10"/>
                <a:gd name="T2" fmla="*/ 0 w 22"/>
                <a:gd name="T3" fmla="*/ 10 h 10"/>
                <a:gd name="T4" fmla="*/ 17 w 22"/>
                <a:gd name="T5" fmla="*/ 10 h 10"/>
                <a:gd name="T6" fmla="*/ 22 w 22"/>
                <a:gd name="T7" fmla="*/ 0 h 10"/>
                <a:gd name="T8" fmla="*/ 4 w 22"/>
                <a:gd name="T9" fmla="*/ 0 h 10"/>
              </a:gdLst>
              <a:ahLst/>
              <a:cxnLst>
                <a:cxn ang="0">
                  <a:pos x="T0" y="T1"/>
                </a:cxn>
                <a:cxn ang="0">
                  <a:pos x="T2" y="T3"/>
                </a:cxn>
                <a:cxn ang="0">
                  <a:pos x="T4" y="T5"/>
                </a:cxn>
                <a:cxn ang="0">
                  <a:pos x="T6" y="T7"/>
                </a:cxn>
                <a:cxn ang="0">
                  <a:pos x="T8" y="T9"/>
                </a:cxn>
              </a:cxnLst>
              <a:rect l="0" t="0" r="r" b="b"/>
              <a:pathLst>
                <a:path w="22" h="10">
                  <a:moveTo>
                    <a:pt x="4" y="0"/>
                  </a:moveTo>
                  <a:cubicBezTo>
                    <a:pt x="0" y="10"/>
                    <a:pt x="0" y="10"/>
                    <a:pt x="0" y="10"/>
                  </a:cubicBezTo>
                  <a:cubicBezTo>
                    <a:pt x="17" y="10"/>
                    <a:pt x="17" y="10"/>
                    <a:pt x="17" y="10"/>
                  </a:cubicBezTo>
                  <a:cubicBezTo>
                    <a:pt x="19" y="7"/>
                    <a:pt x="20" y="4"/>
                    <a:pt x="22" y="0"/>
                  </a:cubicBezTo>
                  <a:lnTo>
                    <a:pt x="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80" name="Freeform 284"/>
            <p:cNvSpPr>
              <a:spLocks/>
            </p:cNvSpPr>
            <p:nvPr/>
          </p:nvSpPr>
          <p:spPr bwMode="auto">
            <a:xfrm>
              <a:off x="817563" y="3102768"/>
              <a:ext cx="11112" cy="3175"/>
            </a:xfrm>
            <a:custGeom>
              <a:avLst/>
              <a:gdLst>
                <a:gd name="T0" fmla="*/ 0 w 36"/>
                <a:gd name="T1" fmla="*/ 0 h 8"/>
                <a:gd name="T2" fmla="*/ 0 w 36"/>
                <a:gd name="T3" fmla="*/ 8 h 8"/>
                <a:gd name="T4" fmla="*/ 36 w 36"/>
                <a:gd name="T5" fmla="*/ 8 h 8"/>
                <a:gd name="T6" fmla="*/ 2 w 36"/>
                <a:gd name="T7" fmla="*/ 0 h 8"/>
                <a:gd name="T8" fmla="*/ 0 w 36"/>
                <a:gd name="T9" fmla="*/ 0 h 8"/>
              </a:gdLst>
              <a:ahLst/>
              <a:cxnLst>
                <a:cxn ang="0">
                  <a:pos x="T0" y="T1"/>
                </a:cxn>
                <a:cxn ang="0">
                  <a:pos x="T2" y="T3"/>
                </a:cxn>
                <a:cxn ang="0">
                  <a:pos x="T4" y="T5"/>
                </a:cxn>
                <a:cxn ang="0">
                  <a:pos x="T6" y="T7"/>
                </a:cxn>
                <a:cxn ang="0">
                  <a:pos x="T8" y="T9"/>
                </a:cxn>
              </a:cxnLst>
              <a:rect l="0" t="0" r="r" b="b"/>
              <a:pathLst>
                <a:path w="36" h="8">
                  <a:moveTo>
                    <a:pt x="0" y="0"/>
                  </a:moveTo>
                  <a:cubicBezTo>
                    <a:pt x="0" y="8"/>
                    <a:pt x="0" y="8"/>
                    <a:pt x="0" y="8"/>
                  </a:cubicBezTo>
                  <a:cubicBezTo>
                    <a:pt x="36" y="8"/>
                    <a:pt x="36" y="8"/>
                    <a:pt x="36" y="8"/>
                  </a:cubicBezTo>
                  <a:cubicBezTo>
                    <a:pt x="25" y="3"/>
                    <a:pt x="14" y="0"/>
                    <a:pt x="2" y="0"/>
                  </a:cubicBez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81" name="Freeform 285"/>
            <p:cNvSpPr>
              <a:spLocks/>
            </p:cNvSpPr>
            <p:nvPr/>
          </p:nvSpPr>
          <p:spPr bwMode="auto">
            <a:xfrm>
              <a:off x="750888" y="3113881"/>
              <a:ext cx="14287" cy="3175"/>
            </a:xfrm>
            <a:custGeom>
              <a:avLst/>
              <a:gdLst>
                <a:gd name="T0" fmla="*/ 6 w 45"/>
                <a:gd name="T1" fmla="*/ 10 h 10"/>
                <a:gd name="T2" fmla="*/ 41 w 45"/>
                <a:gd name="T3" fmla="*/ 10 h 10"/>
                <a:gd name="T4" fmla="*/ 45 w 45"/>
                <a:gd name="T5" fmla="*/ 0 h 10"/>
                <a:gd name="T6" fmla="*/ 6 w 45"/>
                <a:gd name="T7" fmla="*/ 0 h 10"/>
                <a:gd name="T8" fmla="*/ 0 w 45"/>
                <a:gd name="T9" fmla="*/ 5 h 10"/>
                <a:gd name="T10" fmla="*/ 6 w 45"/>
                <a:gd name="T11" fmla="*/ 10 h 10"/>
              </a:gdLst>
              <a:ahLst/>
              <a:cxnLst>
                <a:cxn ang="0">
                  <a:pos x="T0" y="T1"/>
                </a:cxn>
                <a:cxn ang="0">
                  <a:pos x="T2" y="T3"/>
                </a:cxn>
                <a:cxn ang="0">
                  <a:pos x="T4" y="T5"/>
                </a:cxn>
                <a:cxn ang="0">
                  <a:pos x="T6" y="T7"/>
                </a:cxn>
                <a:cxn ang="0">
                  <a:pos x="T8" y="T9"/>
                </a:cxn>
                <a:cxn ang="0">
                  <a:pos x="T10" y="T11"/>
                </a:cxn>
              </a:cxnLst>
              <a:rect l="0" t="0" r="r" b="b"/>
              <a:pathLst>
                <a:path w="45" h="10">
                  <a:moveTo>
                    <a:pt x="6" y="10"/>
                  </a:moveTo>
                  <a:cubicBezTo>
                    <a:pt x="41" y="10"/>
                    <a:pt x="41" y="10"/>
                    <a:pt x="41" y="10"/>
                  </a:cubicBezTo>
                  <a:cubicBezTo>
                    <a:pt x="42" y="7"/>
                    <a:pt x="44" y="4"/>
                    <a:pt x="45" y="0"/>
                  </a:cubicBezTo>
                  <a:cubicBezTo>
                    <a:pt x="6" y="0"/>
                    <a:pt x="6" y="0"/>
                    <a:pt x="6" y="0"/>
                  </a:cubicBezTo>
                  <a:cubicBezTo>
                    <a:pt x="2" y="0"/>
                    <a:pt x="0" y="3"/>
                    <a:pt x="0" y="5"/>
                  </a:cubicBezTo>
                  <a:cubicBezTo>
                    <a:pt x="0" y="9"/>
                    <a:pt x="2" y="10"/>
                    <a:pt x="6" y="1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82" name="Freeform 286"/>
            <p:cNvSpPr>
              <a:spLocks/>
            </p:cNvSpPr>
            <p:nvPr/>
          </p:nvSpPr>
          <p:spPr bwMode="auto">
            <a:xfrm>
              <a:off x="835025" y="3151981"/>
              <a:ext cx="3175" cy="1588"/>
            </a:xfrm>
            <a:custGeom>
              <a:avLst/>
              <a:gdLst>
                <a:gd name="T0" fmla="*/ 2 w 8"/>
                <a:gd name="T1" fmla="*/ 0 h 6"/>
                <a:gd name="T2" fmla="*/ 0 w 8"/>
                <a:gd name="T3" fmla="*/ 6 h 6"/>
                <a:gd name="T4" fmla="*/ 7 w 8"/>
                <a:gd name="T5" fmla="*/ 1 h 6"/>
                <a:gd name="T6" fmla="*/ 8 w 8"/>
                <a:gd name="T7" fmla="*/ 0 h 6"/>
                <a:gd name="T8" fmla="*/ 2 w 8"/>
                <a:gd name="T9" fmla="*/ 0 h 6"/>
              </a:gdLst>
              <a:ahLst/>
              <a:cxnLst>
                <a:cxn ang="0">
                  <a:pos x="T0" y="T1"/>
                </a:cxn>
                <a:cxn ang="0">
                  <a:pos x="T2" y="T3"/>
                </a:cxn>
                <a:cxn ang="0">
                  <a:pos x="T4" y="T5"/>
                </a:cxn>
                <a:cxn ang="0">
                  <a:pos x="T6" y="T7"/>
                </a:cxn>
                <a:cxn ang="0">
                  <a:pos x="T8" y="T9"/>
                </a:cxn>
              </a:cxnLst>
              <a:rect l="0" t="0" r="r" b="b"/>
              <a:pathLst>
                <a:path w="8" h="6">
                  <a:moveTo>
                    <a:pt x="2" y="0"/>
                  </a:moveTo>
                  <a:cubicBezTo>
                    <a:pt x="0" y="6"/>
                    <a:pt x="0" y="6"/>
                    <a:pt x="0" y="6"/>
                  </a:cubicBezTo>
                  <a:cubicBezTo>
                    <a:pt x="3" y="5"/>
                    <a:pt x="6" y="2"/>
                    <a:pt x="7" y="1"/>
                  </a:cubicBezTo>
                  <a:cubicBezTo>
                    <a:pt x="8" y="0"/>
                    <a:pt x="8" y="0"/>
                    <a:pt x="8" y="0"/>
                  </a:cubicBezTo>
                  <a:lnTo>
                    <a:pt x="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83" name="Freeform 287"/>
            <p:cNvSpPr>
              <a:spLocks/>
            </p:cNvSpPr>
            <p:nvPr/>
          </p:nvSpPr>
          <p:spPr bwMode="auto">
            <a:xfrm>
              <a:off x="750888" y="3102768"/>
              <a:ext cx="20637" cy="3175"/>
            </a:xfrm>
            <a:custGeom>
              <a:avLst/>
              <a:gdLst>
                <a:gd name="T0" fmla="*/ 6 w 61"/>
                <a:gd name="T1" fmla="*/ 11 h 11"/>
                <a:gd name="T2" fmla="*/ 55 w 61"/>
                <a:gd name="T3" fmla="*/ 11 h 11"/>
                <a:gd name="T4" fmla="*/ 61 w 61"/>
                <a:gd name="T5" fmla="*/ 0 h 11"/>
                <a:gd name="T6" fmla="*/ 6 w 61"/>
                <a:gd name="T7" fmla="*/ 0 h 11"/>
                <a:gd name="T8" fmla="*/ 0 w 61"/>
                <a:gd name="T9" fmla="*/ 6 h 11"/>
                <a:gd name="T10" fmla="*/ 6 w 61"/>
                <a:gd name="T11" fmla="*/ 11 h 11"/>
              </a:gdLst>
              <a:ahLst/>
              <a:cxnLst>
                <a:cxn ang="0">
                  <a:pos x="T0" y="T1"/>
                </a:cxn>
                <a:cxn ang="0">
                  <a:pos x="T2" y="T3"/>
                </a:cxn>
                <a:cxn ang="0">
                  <a:pos x="T4" y="T5"/>
                </a:cxn>
                <a:cxn ang="0">
                  <a:pos x="T6" y="T7"/>
                </a:cxn>
                <a:cxn ang="0">
                  <a:pos x="T8" y="T9"/>
                </a:cxn>
                <a:cxn ang="0">
                  <a:pos x="T10" y="T11"/>
                </a:cxn>
              </a:cxnLst>
              <a:rect l="0" t="0" r="r" b="b"/>
              <a:pathLst>
                <a:path w="61" h="11">
                  <a:moveTo>
                    <a:pt x="6" y="11"/>
                  </a:moveTo>
                  <a:cubicBezTo>
                    <a:pt x="55" y="11"/>
                    <a:pt x="55" y="11"/>
                    <a:pt x="55" y="11"/>
                  </a:cubicBezTo>
                  <a:cubicBezTo>
                    <a:pt x="57" y="8"/>
                    <a:pt x="60" y="4"/>
                    <a:pt x="61" y="0"/>
                  </a:cubicBezTo>
                  <a:cubicBezTo>
                    <a:pt x="6" y="0"/>
                    <a:pt x="6" y="0"/>
                    <a:pt x="6" y="0"/>
                  </a:cubicBezTo>
                  <a:cubicBezTo>
                    <a:pt x="2" y="0"/>
                    <a:pt x="0" y="2"/>
                    <a:pt x="0" y="6"/>
                  </a:cubicBezTo>
                  <a:cubicBezTo>
                    <a:pt x="0" y="9"/>
                    <a:pt x="2" y="11"/>
                    <a:pt x="6" y="11"/>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84" name="Freeform 288"/>
            <p:cNvSpPr>
              <a:spLocks/>
            </p:cNvSpPr>
            <p:nvPr/>
          </p:nvSpPr>
          <p:spPr bwMode="auto">
            <a:xfrm>
              <a:off x="792163" y="3107531"/>
              <a:ext cx="53975" cy="49213"/>
            </a:xfrm>
            <a:custGeom>
              <a:avLst/>
              <a:gdLst>
                <a:gd name="T0" fmla="*/ 63 w 157"/>
                <a:gd name="T1" fmla="*/ 123 h 143"/>
                <a:gd name="T2" fmla="*/ 92 w 157"/>
                <a:gd name="T3" fmla="*/ 48 h 143"/>
                <a:gd name="T4" fmla="*/ 120 w 157"/>
                <a:gd name="T5" fmla="*/ 140 h 143"/>
                <a:gd name="T6" fmla="*/ 135 w 157"/>
                <a:gd name="T7" fmla="*/ 82 h 143"/>
                <a:gd name="T8" fmla="*/ 149 w 157"/>
                <a:gd name="T9" fmla="*/ 79 h 143"/>
                <a:gd name="T10" fmla="*/ 157 w 157"/>
                <a:gd name="T11" fmla="*/ 52 h 143"/>
                <a:gd name="T12" fmla="*/ 152 w 157"/>
                <a:gd name="T13" fmla="*/ 36 h 143"/>
                <a:gd name="T14" fmla="*/ 151 w 157"/>
                <a:gd name="T15" fmla="*/ 37 h 143"/>
                <a:gd name="T16" fmla="*/ 141 w 157"/>
                <a:gd name="T17" fmla="*/ 71 h 143"/>
                <a:gd name="T18" fmla="*/ 127 w 157"/>
                <a:gd name="T19" fmla="*/ 73 h 143"/>
                <a:gd name="T20" fmla="*/ 119 w 157"/>
                <a:gd name="T21" fmla="*/ 101 h 143"/>
                <a:gd name="T22" fmla="*/ 93 w 157"/>
                <a:gd name="T23" fmla="*/ 15 h 143"/>
                <a:gd name="T24" fmla="*/ 72 w 157"/>
                <a:gd name="T25" fmla="*/ 71 h 143"/>
                <a:gd name="T26" fmla="*/ 70 w 157"/>
                <a:gd name="T27" fmla="*/ 0 h 143"/>
                <a:gd name="T28" fmla="*/ 35 w 157"/>
                <a:gd name="T29" fmla="*/ 104 h 143"/>
                <a:gd name="T30" fmla="*/ 22 w 157"/>
                <a:gd name="T31" fmla="*/ 46 h 143"/>
                <a:gd name="T32" fmla="*/ 0 w 157"/>
                <a:gd name="T33" fmla="*/ 106 h 143"/>
                <a:gd name="T34" fmla="*/ 6 w 157"/>
                <a:gd name="T35" fmla="*/ 118 h 143"/>
                <a:gd name="T36" fmla="*/ 20 w 157"/>
                <a:gd name="T37" fmla="*/ 83 h 143"/>
                <a:gd name="T38" fmla="*/ 33 w 157"/>
                <a:gd name="T39" fmla="*/ 142 h 143"/>
                <a:gd name="T40" fmla="*/ 33 w 157"/>
                <a:gd name="T41" fmla="*/ 143 h 143"/>
                <a:gd name="T42" fmla="*/ 61 w 157"/>
                <a:gd name="T43" fmla="*/ 59 h 143"/>
                <a:gd name="T44" fmla="*/ 63 w 157"/>
                <a:gd name="T45" fmla="*/ 12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43">
                  <a:moveTo>
                    <a:pt x="63" y="123"/>
                  </a:moveTo>
                  <a:cubicBezTo>
                    <a:pt x="92" y="48"/>
                    <a:pt x="92" y="48"/>
                    <a:pt x="92" y="48"/>
                  </a:cubicBezTo>
                  <a:cubicBezTo>
                    <a:pt x="120" y="140"/>
                    <a:pt x="120" y="140"/>
                    <a:pt x="120" y="140"/>
                  </a:cubicBezTo>
                  <a:cubicBezTo>
                    <a:pt x="135" y="82"/>
                    <a:pt x="135" y="82"/>
                    <a:pt x="135" y="82"/>
                  </a:cubicBezTo>
                  <a:cubicBezTo>
                    <a:pt x="149" y="79"/>
                    <a:pt x="149" y="79"/>
                    <a:pt x="149" y="79"/>
                  </a:cubicBezTo>
                  <a:cubicBezTo>
                    <a:pt x="157" y="52"/>
                    <a:pt x="157" y="52"/>
                    <a:pt x="157" y="52"/>
                  </a:cubicBezTo>
                  <a:cubicBezTo>
                    <a:pt x="156" y="47"/>
                    <a:pt x="155" y="41"/>
                    <a:pt x="152" y="36"/>
                  </a:cubicBezTo>
                  <a:cubicBezTo>
                    <a:pt x="151" y="37"/>
                    <a:pt x="151" y="37"/>
                    <a:pt x="151" y="37"/>
                  </a:cubicBezTo>
                  <a:cubicBezTo>
                    <a:pt x="141" y="71"/>
                    <a:pt x="141" y="71"/>
                    <a:pt x="141" y="71"/>
                  </a:cubicBezTo>
                  <a:cubicBezTo>
                    <a:pt x="127" y="73"/>
                    <a:pt x="127" y="73"/>
                    <a:pt x="127" y="73"/>
                  </a:cubicBezTo>
                  <a:cubicBezTo>
                    <a:pt x="119" y="101"/>
                    <a:pt x="119" y="101"/>
                    <a:pt x="119" y="101"/>
                  </a:cubicBezTo>
                  <a:cubicBezTo>
                    <a:pt x="93" y="15"/>
                    <a:pt x="93" y="15"/>
                    <a:pt x="93" y="15"/>
                  </a:cubicBezTo>
                  <a:cubicBezTo>
                    <a:pt x="72" y="71"/>
                    <a:pt x="72" y="71"/>
                    <a:pt x="72" y="71"/>
                  </a:cubicBezTo>
                  <a:cubicBezTo>
                    <a:pt x="70" y="0"/>
                    <a:pt x="70" y="0"/>
                    <a:pt x="70" y="0"/>
                  </a:cubicBezTo>
                  <a:cubicBezTo>
                    <a:pt x="35" y="104"/>
                    <a:pt x="35" y="104"/>
                    <a:pt x="35" y="104"/>
                  </a:cubicBezTo>
                  <a:cubicBezTo>
                    <a:pt x="22" y="46"/>
                    <a:pt x="22" y="46"/>
                    <a:pt x="22" y="46"/>
                  </a:cubicBezTo>
                  <a:cubicBezTo>
                    <a:pt x="0" y="106"/>
                    <a:pt x="0" y="106"/>
                    <a:pt x="0" y="106"/>
                  </a:cubicBezTo>
                  <a:cubicBezTo>
                    <a:pt x="2" y="110"/>
                    <a:pt x="4" y="114"/>
                    <a:pt x="6" y="118"/>
                  </a:cubicBezTo>
                  <a:cubicBezTo>
                    <a:pt x="20" y="83"/>
                    <a:pt x="20" y="83"/>
                    <a:pt x="20" y="83"/>
                  </a:cubicBezTo>
                  <a:cubicBezTo>
                    <a:pt x="33" y="142"/>
                    <a:pt x="33" y="142"/>
                    <a:pt x="33" y="142"/>
                  </a:cubicBezTo>
                  <a:cubicBezTo>
                    <a:pt x="33" y="143"/>
                    <a:pt x="33" y="143"/>
                    <a:pt x="33" y="143"/>
                  </a:cubicBezTo>
                  <a:cubicBezTo>
                    <a:pt x="61" y="59"/>
                    <a:pt x="61" y="59"/>
                    <a:pt x="61" y="59"/>
                  </a:cubicBezTo>
                  <a:lnTo>
                    <a:pt x="63" y="12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85" name="Freeform 289"/>
            <p:cNvSpPr>
              <a:spLocks noEditPoints="1"/>
            </p:cNvSpPr>
            <p:nvPr/>
          </p:nvSpPr>
          <p:spPr bwMode="auto">
            <a:xfrm>
              <a:off x="735013" y="3082131"/>
              <a:ext cx="136525" cy="131763"/>
            </a:xfrm>
            <a:custGeom>
              <a:avLst/>
              <a:gdLst>
                <a:gd name="T0" fmla="*/ 348 w 407"/>
                <a:gd name="T1" fmla="*/ 43 h 393"/>
                <a:gd name="T2" fmla="*/ 246 w 407"/>
                <a:gd name="T3" fmla="*/ 0 h 393"/>
                <a:gd name="T4" fmla="*/ 140 w 407"/>
                <a:gd name="T5" fmla="*/ 43 h 393"/>
                <a:gd name="T6" fmla="*/ 120 w 407"/>
                <a:gd name="T7" fmla="*/ 226 h 393"/>
                <a:gd name="T8" fmla="*/ 10 w 407"/>
                <a:gd name="T9" fmla="*/ 338 h 393"/>
                <a:gd name="T10" fmla="*/ 10 w 407"/>
                <a:gd name="T11" fmla="*/ 371 h 393"/>
                <a:gd name="T12" fmla="*/ 22 w 407"/>
                <a:gd name="T13" fmla="*/ 384 h 393"/>
                <a:gd name="T14" fmla="*/ 55 w 407"/>
                <a:gd name="T15" fmla="*/ 384 h 393"/>
                <a:gd name="T16" fmla="*/ 167 w 407"/>
                <a:gd name="T17" fmla="*/ 272 h 393"/>
                <a:gd name="T18" fmla="*/ 246 w 407"/>
                <a:gd name="T19" fmla="*/ 294 h 393"/>
                <a:gd name="T20" fmla="*/ 348 w 407"/>
                <a:gd name="T21" fmla="*/ 252 h 393"/>
                <a:gd name="T22" fmla="*/ 348 w 407"/>
                <a:gd name="T23" fmla="*/ 43 h 393"/>
                <a:gd name="T24" fmla="*/ 315 w 407"/>
                <a:gd name="T25" fmla="*/ 218 h 393"/>
                <a:gd name="T26" fmla="*/ 246 w 407"/>
                <a:gd name="T27" fmla="*/ 247 h 393"/>
                <a:gd name="T28" fmla="*/ 174 w 407"/>
                <a:gd name="T29" fmla="*/ 218 h 393"/>
                <a:gd name="T30" fmla="*/ 174 w 407"/>
                <a:gd name="T31" fmla="*/ 77 h 393"/>
                <a:gd name="T32" fmla="*/ 246 w 407"/>
                <a:gd name="T33" fmla="*/ 47 h 393"/>
                <a:gd name="T34" fmla="*/ 315 w 407"/>
                <a:gd name="T35" fmla="*/ 77 h 393"/>
                <a:gd name="T36" fmla="*/ 345 w 407"/>
                <a:gd name="T37" fmla="*/ 148 h 393"/>
                <a:gd name="T38" fmla="*/ 315 w 407"/>
                <a:gd name="T39" fmla="*/ 21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7" h="393">
                  <a:moveTo>
                    <a:pt x="348" y="43"/>
                  </a:moveTo>
                  <a:cubicBezTo>
                    <a:pt x="319" y="15"/>
                    <a:pt x="283" y="0"/>
                    <a:pt x="246" y="0"/>
                  </a:cubicBezTo>
                  <a:cubicBezTo>
                    <a:pt x="208" y="0"/>
                    <a:pt x="170" y="15"/>
                    <a:pt x="140" y="43"/>
                  </a:cubicBezTo>
                  <a:cubicBezTo>
                    <a:pt x="91" y="93"/>
                    <a:pt x="86" y="169"/>
                    <a:pt x="120" y="226"/>
                  </a:cubicBezTo>
                  <a:cubicBezTo>
                    <a:pt x="10" y="338"/>
                    <a:pt x="10" y="338"/>
                    <a:pt x="10" y="338"/>
                  </a:cubicBezTo>
                  <a:cubicBezTo>
                    <a:pt x="0" y="346"/>
                    <a:pt x="0" y="362"/>
                    <a:pt x="10" y="371"/>
                  </a:cubicBezTo>
                  <a:cubicBezTo>
                    <a:pt x="22" y="384"/>
                    <a:pt x="22" y="384"/>
                    <a:pt x="22" y="384"/>
                  </a:cubicBezTo>
                  <a:cubicBezTo>
                    <a:pt x="31" y="393"/>
                    <a:pt x="47" y="393"/>
                    <a:pt x="55" y="384"/>
                  </a:cubicBezTo>
                  <a:cubicBezTo>
                    <a:pt x="167" y="272"/>
                    <a:pt x="167" y="272"/>
                    <a:pt x="167" y="272"/>
                  </a:cubicBezTo>
                  <a:cubicBezTo>
                    <a:pt x="192" y="287"/>
                    <a:pt x="218" y="294"/>
                    <a:pt x="246" y="294"/>
                  </a:cubicBezTo>
                  <a:cubicBezTo>
                    <a:pt x="283" y="294"/>
                    <a:pt x="319" y="280"/>
                    <a:pt x="348" y="252"/>
                  </a:cubicBezTo>
                  <a:cubicBezTo>
                    <a:pt x="407" y="194"/>
                    <a:pt x="407" y="100"/>
                    <a:pt x="348" y="43"/>
                  </a:cubicBezTo>
                  <a:moveTo>
                    <a:pt x="315" y="218"/>
                  </a:moveTo>
                  <a:cubicBezTo>
                    <a:pt x="297" y="236"/>
                    <a:pt x="271" y="247"/>
                    <a:pt x="246" y="247"/>
                  </a:cubicBezTo>
                  <a:cubicBezTo>
                    <a:pt x="219" y="247"/>
                    <a:pt x="193" y="236"/>
                    <a:pt x="174" y="218"/>
                  </a:cubicBezTo>
                  <a:cubicBezTo>
                    <a:pt x="136" y="178"/>
                    <a:pt x="136" y="116"/>
                    <a:pt x="174" y="77"/>
                  </a:cubicBezTo>
                  <a:cubicBezTo>
                    <a:pt x="193" y="58"/>
                    <a:pt x="219" y="47"/>
                    <a:pt x="246" y="47"/>
                  </a:cubicBezTo>
                  <a:cubicBezTo>
                    <a:pt x="271" y="47"/>
                    <a:pt x="297" y="58"/>
                    <a:pt x="315" y="77"/>
                  </a:cubicBezTo>
                  <a:cubicBezTo>
                    <a:pt x="334" y="95"/>
                    <a:pt x="345" y="120"/>
                    <a:pt x="345" y="148"/>
                  </a:cubicBezTo>
                  <a:cubicBezTo>
                    <a:pt x="345" y="173"/>
                    <a:pt x="334" y="198"/>
                    <a:pt x="315" y="218"/>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grpSp>
      <p:grpSp>
        <p:nvGrpSpPr>
          <p:cNvPr id="90" name="Group 89"/>
          <p:cNvGrpSpPr/>
          <p:nvPr/>
        </p:nvGrpSpPr>
        <p:grpSpPr>
          <a:xfrm>
            <a:off x="642002" y="3608126"/>
            <a:ext cx="598029" cy="599645"/>
            <a:chOff x="883069" y="3650226"/>
            <a:chExt cx="587375" cy="588963"/>
          </a:xfrm>
        </p:grpSpPr>
        <p:sp>
          <p:nvSpPr>
            <p:cNvPr id="91" name="Oval 58"/>
            <p:cNvSpPr>
              <a:spLocks noChangeArrowheads="1"/>
            </p:cNvSpPr>
            <p:nvPr/>
          </p:nvSpPr>
          <p:spPr bwMode="auto">
            <a:xfrm>
              <a:off x="883069" y="3650226"/>
              <a:ext cx="587375" cy="588963"/>
            </a:xfrm>
            <a:prstGeom prst="ellipse">
              <a:avLst/>
            </a:prstGeom>
            <a:solidFill>
              <a:srgbClr val="28A8E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600" kern="0" dirty="0">
                <a:solidFill>
                  <a:schemeClr val="bg1"/>
                </a:solidFill>
              </a:endParaRPr>
            </a:p>
          </p:txBody>
        </p:sp>
        <p:sp>
          <p:nvSpPr>
            <p:cNvPr id="92" name="Freeform 5"/>
            <p:cNvSpPr>
              <a:spLocks noEditPoints="1"/>
            </p:cNvSpPr>
            <p:nvPr/>
          </p:nvSpPr>
          <p:spPr bwMode="auto">
            <a:xfrm>
              <a:off x="934980" y="3702931"/>
              <a:ext cx="483553" cy="483553"/>
            </a:xfrm>
            <a:custGeom>
              <a:avLst/>
              <a:gdLst>
                <a:gd name="T0" fmla="*/ 1569 w 4320"/>
                <a:gd name="T1" fmla="*/ 82 h 4320"/>
                <a:gd name="T2" fmla="*/ 953 w 4320"/>
                <a:gd name="T3" fmla="*/ 368 h 4320"/>
                <a:gd name="T4" fmla="*/ 460 w 4320"/>
                <a:gd name="T5" fmla="*/ 827 h 4320"/>
                <a:gd name="T6" fmla="*/ 131 w 4320"/>
                <a:gd name="T7" fmla="*/ 1417 h 4320"/>
                <a:gd name="T8" fmla="*/ 0 w 4320"/>
                <a:gd name="T9" fmla="*/ 2103 h 4320"/>
                <a:gd name="T10" fmla="*/ 82 w 4320"/>
                <a:gd name="T11" fmla="*/ 2751 h 4320"/>
                <a:gd name="T12" fmla="*/ 368 w 4320"/>
                <a:gd name="T13" fmla="*/ 3367 h 4320"/>
                <a:gd name="T14" fmla="*/ 827 w 4320"/>
                <a:gd name="T15" fmla="*/ 3860 h 4320"/>
                <a:gd name="T16" fmla="*/ 1417 w 4320"/>
                <a:gd name="T17" fmla="*/ 4189 h 4320"/>
                <a:gd name="T18" fmla="*/ 2103 w 4320"/>
                <a:gd name="T19" fmla="*/ 4320 h 4320"/>
                <a:gd name="T20" fmla="*/ 2751 w 4320"/>
                <a:gd name="T21" fmla="*/ 4238 h 4320"/>
                <a:gd name="T22" fmla="*/ 3367 w 4320"/>
                <a:gd name="T23" fmla="*/ 3952 h 4320"/>
                <a:gd name="T24" fmla="*/ 3860 w 4320"/>
                <a:gd name="T25" fmla="*/ 3493 h 4320"/>
                <a:gd name="T26" fmla="*/ 4189 w 4320"/>
                <a:gd name="T27" fmla="*/ 2903 h 4320"/>
                <a:gd name="T28" fmla="*/ 4320 w 4320"/>
                <a:gd name="T29" fmla="*/ 2217 h 4320"/>
                <a:gd name="T30" fmla="*/ 4238 w 4320"/>
                <a:gd name="T31" fmla="*/ 1569 h 4320"/>
                <a:gd name="T32" fmla="*/ 3952 w 4320"/>
                <a:gd name="T33" fmla="*/ 953 h 4320"/>
                <a:gd name="T34" fmla="*/ 3493 w 4320"/>
                <a:gd name="T35" fmla="*/ 460 h 4320"/>
                <a:gd name="T36" fmla="*/ 2903 w 4320"/>
                <a:gd name="T37" fmla="*/ 131 h 4320"/>
                <a:gd name="T38" fmla="*/ 2217 w 4320"/>
                <a:gd name="T39" fmla="*/ 0 h 4320"/>
                <a:gd name="T40" fmla="*/ 3043 w 4320"/>
                <a:gd name="T41" fmla="*/ 1216 h 4320"/>
                <a:gd name="T42" fmla="*/ 3710 w 4320"/>
                <a:gd name="T43" fmla="*/ 1098 h 4320"/>
                <a:gd name="T44" fmla="*/ 4037 w 4320"/>
                <a:gd name="T45" fmla="*/ 2090 h 4320"/>
                <a:gd name="T46" fmla="*/ 1696 w 4320"/>
                <a:gd name="T47" fmla="*/ 3612 h 4320"/>
                <a:gd name="T48" fmla="*/ 1942 w 4320"/>
                <a:gd name="T49" fmla="*/ 3219 h 4320"/>
                <a:gd name="T50" fmla="*/ 2468 w 4320"/>
                <a:gd name="T51" fmla="*/ 509 h 4320"/>
                <a:gd name="T52" fmla="*/ 2784 w 4320"/>
                <a:gd name="T53" fmla="*/ 1160 h 4320"/>
                <a:gd name="T54" fmla="*/ 2468 w 4320"/>
                <a:gd name="T55" fmla="*/ 306 h 4320"/>
                <a:gd name="T56" fmla="*/ 3308 w 4320"/>
                <a:gd name="T57" fmla="*/ 673 h 4320"/>
                <a:gd name="T58" fmla="*/ 2990 w 4320"/>
                <a:gd name="T59" fmla="*/ 1088 h 4320"/>
                <a:gd name="T60" fmla="*/ 2587 w 4320"/>
                <a:gd name="T61" fmla="*/ 433 h 4320"/>
                <a:gd name="T62" fmla="*/ 1612 w 4320"/>
                <a:gd name="T63" fmla="*/ 1181 h 4320"/>
                <a:gd name="T64" fmla="*/ 1809 w 4320"/>
                <a:gd name="T65" fmla="*/ 559 h 4320"/>
                <a:gd name="T66" fmla="*/ 1203 w 4320"/>
                <a:gd name="T67" fmla="*/ 1031 h 4320"/>
                <a:gd name="T68" fmla="*/ 1185 w 4320"/>
                <a:gd name="T69" fmla="*/ 554 h 4320"/>
                <a:gd name="T70" fmla="*/ 1772 w 4320"/>
                <a:gd name="T71" fmla="*/ 390 h 4320"/>
                <a:gd name="T72" fmla="*/ 1355 w 4320"/>
                <a:gd name="T73" fmla="*/ 1033 h 4320"/>
                <a:gd name="T74" fmla="*/ 2090 w 4320"/>
                <a:gd name="T75" fmla="*/ 2090 h 4320"/>
                <a:gd name="T76" fmla="*/ 2090 w 4320"/>
                <a:gd name="T77" fmla="*/ 3068 h 4320"/>
                <a:gd name="T78" fmla="*/ 1396 w 4320"/>
                <a:gd name="T79" fmla="*/ 3012 h 4320"/>
                <a:gd name="T80" fmla="*/ 1257 w 4320"/>
                <a:gd name="T81" fmla="*/ 2230 h 4320"/>
                <a:gd name="T82" fmla="*/ 1248 w 4320"/>
                <a:gd name="T83" fmla="*/ 3803 h 4320"/>
                <a:gd name="T84" fmla="*/ 1267 w 4320"/>
                <a:gd name="T85" fmla="*/ 3402 h 4320"/>
                <a:gd name="T86" fmla="*/ 2230 w 4320"/>
                <a:gd name="T87" fmla="*/ 4037 h 4320"/>
                <a:gd name="T88" fmla="*/ 2749 w 4320"/>
                <a:gd name="T89" fmla="*/ 3410 h 4320"/>
                <a:gd name="T90" fmla="*/ 2281 w 4320"/>
                <a:gd name="T91" fmla="*/ 4000 h 4320"/>
                <a:gd name="T92" fmla="*/ 3330 w 4320"/>
                <a:gd name="T93" fmla="*/ 3554 h 4320"/>
                <a:gd name="T94" fmla="*/ 2782 w 4320"/>
                <a:gd name="T95" fmla="*/ 3934 h 4320"/>
                <a:gd name="T96" fmla="*/ 2889 w 4320"/>
                <a:gd name="T97" fmla="*/ 3445 h 4320"/>
                <a:gd name="T98" fmla="*/ 2230 w 4320"/>
                <a:gd name="T99" fmla="*/ 2230 h 4320"/>
                <a:gd name="T100" fmla="*/ 2961 w 4320"/>
                <a:gd name="T101" fmla="*/ 2899 h 4320"/>
                <a:gd name="T102" fmla="*/ 2579 w 4320"/>
                <a:gd name="T103" fmla="*/ 1353 h 4320"/>
                <a:gd name="T104" fmla="*/ 3063 w 4320"/>
                <a:gd name="T105" fmla="*/ 2090 h 4320"/>
                <a:gd name="T106" fmla="*/ 1277 w 4320"/>
                <a:gd name="T107" fmla="*/ 1216 h 4320"/>
                <a:gd name="T108" fmla="*/ 308 w 4320"/>
                <a:gd name="T109" fmla="*/ 1840 h 4320"/>
                <a:gd name="T110" fmla="*/ 756 w 4320"/>
                <a:gd name="T111" fmla="*/ 910 h 4320"/>
                <a:gd name="T112" fmla="*/ 1193 w 4320"/>
                <a:gd name="T113" fmla="*/ 2809 h 4320"/>
                <a:gd name="T114" fmla="*/ 1010 w 4320"/>
                <a:gd name="T115" fmla="*/ 3378 h 4320"/>
                <a:gd name="T116" fmla="*/ 409 w 4320"/>
                <a:gd name="T117" fmla="*/ 2842 h 4320"/>
                <a:gd name="T118" fmla="*/ 3310 w 4320"/>
                <a:gd name="T119" fmla="*/ 3378 h 4320"/>
                <a:gd name="T120" fmla="*/ 3127 w 4320"/>
                <a:gd name="T121" fmla="*/ 2809 h 4320"/>
                <a:gd name="T122" fmla="*/ 4022 w 4320"/>
                <a:gd name="T123" fmla="*/ 2411 h 4320"/>
                <a:gd name="T124" fmla="*/ 3546 w 4320"/>
                <a:gd name="T125" fmla="*/ 343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20" h="4320">
                  <a:moveTo>
                    <a:pt x="2160" y="0"/>
                  </a:moveTo>
                  <a:lnTo>
                    <a:pt x="2160" y="0"/>
                  </a:lnTo>
                  <a:lnTo>
                    <a:pt x="2103" y="0"/>
                  </a:lnTo>
                  <a:lnTo>
                    <a:pt x="2049" y="4"/>
                  </a:lnTo>
                  <a:lnTo>
                    <a:pt x="1994" y="6"/>
                  </a:lnTo>
                  <a:lnTo>
                    <a:pt x="1940" y="12"/>
                  </a:lnTo>
                  <a:lnTo>
                    <a:pt x="1885" y="18"/>
                  </a:lnTo>
                  <a:lnTo>
                    <a:pt x="1831" y="25"/>
                  </a:lnTo>
                  <a:lnTo>
                    <a:pt x="1778" y="33"/>
                  </a:lnTo>
                  <a:lnTo>
                    <a:pt x="1725" y="45"/>
                  </a:lnTo>
                  <a:lnTo>
                    <a:pt x="1673" y="55"/>
                  </a:lnTo>
                  <a:lnTo>
                    <a:pt x="1620" y="68"/>
                  </a:lnTo>
                  <a:lnTo>
                    <a:pt x="1569" y="82"/>
                  </a:lnTo>
                  <a:lnTo>
                    <a:pt x="1519" y="97"/>
                  </a:lnTo>
                  <a:lnTo>
                    <a:pt x="1468" y="113"/>
                  </a:lnTo>
                  <a:lnTo>
                    <a:pt x="1417" y="131"/>
                  </a:lnTo>
                  <a:lnTo>
                    <a:pt x="1369" y="150"/>
                  </a:lnTo>
                  <a:lnTo>
                    <a:pt x="1320" y="170"/>
                  </a:lnTo>
                  <a:lnTo>
                    <a:pt x="1271" y="191"/>
                  </a:lnTo>
                  <a:lnTo>
                    <a:pt x="1224" y="212"/>
                  </a:lnTo>
                  <a:lnTo>
                    <a:pt x="1177" y="236"/>
                  </a:lnTo>
                  <a:lnTo>
                    <a:pt x="1131" y="261"/>
                  </a:lnTo>
                  <a:lnTo>
                    <a:pt x="1086" y="287"/>
                  </a:lnTo>
                  <a:lnTo>
                    <a:pt x="1039" y="312"/>
                  </a:lnTo>
                  <a:lnTo>
                    <a:pt x="996" y="341"/>
                  </a:lnTo>
                  <a:lnTo>
                    <a:pt x="953" y="368"/>
                  </a:lnTo>
                  <a:lnTo>
                    <a:pt x="910" y="398"/>
                  </a:lnTo>
                  <a:lnTo>
                    <a:pt x="868" y="429"/>
                  </a:lnTo>
                  <a:lnTo>
                    <a:pt x="827" y="460"/>
                  </a:lnTo>
                  <a:lnTo>
                    <a:pt x="786" y="493"/>
                  </a:lnTo>
                  <a:lnTo>
                    <a:pt x="747" y="526"/>
                  </a:lnTo>
                  <a:lnTo>
                    <a:pt x="708" y="561"/>
                  </a:lnTo>
                  <a:lnTo>
                    <a:pt x="671" y="597"/>
                  </a:lnTo>
                  <a:lnTo>
                    <a:pt x="634" y="634"/>
                  </a:lnTo>
                  <a:lnTo>
                    <a:pt x="597" y="671"/>
                  </a:lnTo>
                  <a:lnTo>
                    <a:pt x="561" y="708"/>
                  </a:lnTo>
                  <a:lnTo>
                    <a:pt x="526" y="747"/>
                  </a:lnTo>
                  <a:lnTo>
                    <a:pt x="493" y="786"/>
                  </a:lnTo>
                  <a:lnTo>
                    <a:pt x="460" y="827"/>
                  </a:lnTo>
                  <a:lnTo>
                    <a:pt x="429" y="868"/>
                  </a:lnTo>
                  <a:lnTo>
                    <a:pt x="398" y="910"/>
                  </a:lnTo>
                  <a:lnTo>
                    <a:pt x="368" y="953"/>
                  </a:lnTo>
                  <a:lnTo>
                    <a:pt x="341" y="996"/>
                  </a:lnTo>
                  <a:lnTo>
                    <a:pt x="312" y="1039"/>
                  </a:lnTo>
                  <a:lnTo>
                    <a:pt x="287" y="1086"/>
                  </a:lnTo>
                  <a:lnTo>
                    <a:pt x="261" y="1131"/>
                  </a:lnTo>
                  <a:lnTo>
                    <a:pt x="236" y="1177"/>
                  </a:lnTo>
                  <a:lnTo>
                    <a:pt x="212" y="1224"/>
                  </a:lnTo>
                  <a:lnTo>
                    <a:pt x="191" y="1271"/>
                  </a:lnTo>
                  <a:lnTo>
                    <a:pt x="170" y="1320"/>
                  </a:lnTo>
                  <a:lnTo>
                    <a:pt x="150" y="1369"/>
                  </a:lnTo>
                  <a:lnTo>
                    <a:pt x="131" y="1417"/>
                  </a:lnTo>
                  <a:lnTo>
                    <a:pt x="113" y="1468"/>
                  </a:lnTo>
                  <a:lnTo>
                    <a:pt x="97" y="1519"/>
                  </a:lnTo>
                  <a:lnTo>
                    <a:pt x="82" y="1569"/>
                  </a:lnTo>
                  <a:lnTo>
                    <a:pt x="68" y="1620"/>
                  </a:lnTo>
                  <a:lnTo>
                    <a:pt x="55" y="1673"/>
                  </a:lnTo>
                  <a:lnTo>
                    <a:pt x="45" y="1725"/>
                  </a:lnTo>
                  <a:lnTo>
                    <a:pt x="33" y="1778"/>
                  </a:lnTo>
                  <a:lnTo>
                    <a:pt x="25" y="1831"/>
                  </a:lnTo>
                  <a:lnTo>
                    <a:pt x="18" y="1885"/>
                  </a:lnTo>
                  <a:lnTo>
                    <a:pt x="12" y="1940"/>
                  </a:lnTo>
                  <a:lnTo>
                    <a:pt x="6" y="1994"/>
                  </a:lnTo>
                  <a:lnTo>
                    <a:pt x="4" y="2049"/>
                  </a:lnTo>
                  <a:lnTo>
                    <a:pt x="0" y="2103"/>
                  </a:lnTo>
                  <a:lnTo>
                    <a:pt x="0" y="2160"/>
                  </a:lnTo>
                  <a:lnTo>
                    <a:pt x="0" y="2160"/>
                  </a:lnTo>
                  <a:lnTo>
                    <a:pt x="0" y="2217"/>
                  </a:lnTo>
                  <a:lnTo>
                    <a:pt x="4" y="2271"/>
                  </a:lnTo>
                  <a:lnTo>
                    <a:pt x="6" y="2326"/>
                  </a:lnTo>
                  <a:lnTo>
                    <a:pt x="12" y="2380"/>
                  </a:lnTo>
                  <a:lnTo>
                    <a:pt x="18" y="2435"/>
                  </a:lnTo>
                  <a:lnTo>
                    <a:pt x="25" y="2489"/>
                  </a:lnTo>
                  <a:lnTo>
                    <a:pt x="33" y="2542"/>
                  </a:lnTo>
                  <a:lnTo>
                    <a:pt x="45" y="2595"/>
                  </a:lnTo>
                  <a:lnTo>
                    <a:pt x="55" y="2647"/>
                  </a:lnTo>
                  <a:lnTo>
                    <a:pt x="68" y="2700"/>
                  </a:lnTo>
                  <a:lnTo>
                    <a:pt x="82" y="2751"/>
                  </a:lnTo>
                  <a:lnTo>
                    <a:pt x="97" y="2801"/>
                  </a:lnTo>
                  <a:lnTo>
                    <a:pt x="113" y="2852"/>
                  </a:lnTo>
                  <a:lnTo>
                    <a:pt x="131" y="2903"/>
                  </a:lnTo>
                  <a:lnTo>
                    <a:pt x="150" y="2951"/>
                  </a:lnTo>
                  <a:lnTo>
                    <a:pt x="170" y="3000"/>
                  </a:lnTo>
                  <a:lnTo>
                    <a:pt x="191" y="3049"/>
                  </a:lnTo>
                  <a:lnTo>
                    <a:pt x="212" y="3096"/>
                  </a:lnTo>
                  <a:lnTo>
                    <a:pt x="236" y="3143"/>
                  </a:lnTo>
                  <a:lnTo>
                    <a:pt x="261" y="3189"/>
                  </a:lnTo>
                  <a:lnTo>
                    <a:pt x="287" y="3234"/>
                  </a:lnTo>
                  <a:lnTo>
                    <a:pt x="312" y="3281"/>
                  </a:lnTo>
                  <a:lnTo>
                    <a:pt x="341" y="3324"/>
                  </a:lnTo>
                  <a:lnTo>
                    <a:pt x="368" y="3367"/>
                  </a:lnTo>
                  <a:lnTo>
                    <a:pt x="398" y="3410"/>
                  </a:lnTo>
                  <a:lnTo>
                    <a:pt x="429" y="3452"/>
                  </a:lnTo>
                  <a:lnTo>
                    <a:pt x="460" y="3493"/>
                  </a:lnTo>
                  <a:lnTo>
                    <a:pt x="493" y="3534"/>
                  </a:lnTo>
                  <a:lnTo>
                    <a:pt x="526" y="3573"/>
                  </a:lnTo>
                  <a:lnTo>
                    <a:pt x="561" y="3612"/>
                  </a:lnTo>
                  <a:lnTo>
                    <a:pt x="597" y="3649"/>
                  </a:lnTo>
                  <a:lnTo>
                    <a:pt x="634" y="3686"/>
                  </a:lnTo>
                  <a:lnTo>
                    <a:pt x="671" y="3723"/>
                  </a:lnTo>
                  <a:lnTo>
                    <a:pt x="708" y="3759"/>
                  </a:lnTo>
                  <a:lnTo>
                    <a:pt x="747" y="3794"/>
                  </a:lnTo>
                  <a:lnTo>
                    <a:pt x="786" y="3827"/>
                  </a:lnTo>
                  <a:lnTo>
                    <a:pt x="827" y="3860"/>
                  </a:lnTo>
                  <a:lnTo>
                    <a:pt x="868" y="3891"/>
                  </a:lnTo>
                  <a:lnTo>
                    <a:pt x="910" y="3922"/>
                  </a:lnTo>
                  <a:lnTo>
                    <a:pt x="953" y="3952"/>
                  </a:lnTo>
                  <a:lnTo>
                    <a:pt x="996" y="3979"/>
                  </a:lnTo>
                  <a:lnTo>
                    <a:pt x="1039" y="4008"/>
                  </a:lnTo>
                  <a:lnTo>
                    <a:pt x="1086" y="4033"/>
                  </a:lnTo>
                  <a:lnTo>
                    <a:pt x="1131" y="4059"/>
                  </a:lnTo>
                  <a:lnTo>
                    <a:pt x="1177" y="4084"/>
                  </a:lnTo>
                  <a:lnTo>
                    <a:pt x="1224" y="4108"/>
                  </a:lnTo>
                  <a:lnTo>
                    <a:pt x="1271" y="4129"/>
                  </a:lnTo>
                  <a:lnTo>
                    <a:pt x="1320" y="4150"/>
                  </a:lnTo>
                  <a:lnTo>
                    <a:pt x="1369" y="4170"/>
                  </a:lnTo>
                  <a:lnTo>
                    <a:pt x="1417" y="4189"/>
                  </a:lnTo>
                  <a:lnTo>
                    <a:pt x="1468" y="4207"/>
                  </a:lnTo>
                  <a:lnTo>
                    <a:pt x="1519" y="4223"/>
                  </a:lnTo>
                  <a:lnTo>
                    <a:pt x="1569" y="4238"/>
                  </a:lnTo>
                  <a:lnTo>
                    <a:pt x="1620" y="4252"/>
                  </a:lnTo>
                  <a:lnTo>
                    <a:pt x="1673" y="4265"/>
                  </a:lnTo>
                  <a:lnTo>
                    <a:pt x="1725" y="4275"/>
                  </a:lnTo>
                  <a:lnTo>
                    <a:pt x="1778" y="4287"/>
                  </a:lnTo>
                  <a:lnTo>
                    <a:pt x="1831" y="4295"/>
                  </a:lnTo>
                  <a:lnTo>
                    <a:pt x="1885" y="4302"/>
                  </a:lnTo>
                  <a:lnTo>
                    <a:pt x="1940" y="4308"/>
                  </a:lnTo>
                  <a:lnTo>
                    <a:pt x="1994" y="4314"/>
                  </a:lnTo>
                  <a:lnTo>
                    <a:pt x="2049" y="4316"/>
                  </a:lnTo>
                  <a:lnTo>
                    <a:pt x="2103" y="4320"/>
                  </a:lnTo>
                  <a:lnTo>
                    <a:pt x="2160" y="4320"/>
                  </a:lnTo>
                  <a:lnTo>
                    <a:pt x="2160" y="4320"/>
                  </a:lnTo>
                  <a:lnTo>
                    <a:pt x="2217" y="4320"/>
                  </a:lnTo>
                  <a:lnTo>
                    <a:pt x="2271" y="4316"/>
                  </a:lnTo>
                  <a:lnTo>
                    <a:pt x="2326" y="4314"/>
                  </a:lnTo>
                  <a:lnTo>
                    <a:pt x="2380" y="4308"/>
                  </a:lnTo>
                  <a:lnTo>
                    <a:pt x="2435" y="4302"/>
                  </a:lnTo>
                  <a:lnTo>
                    <a:pt x="2489" y="4295"/>
                  </a:lnTo>
                  <a:lnTo>
                    <a:pt x="2542" y="4287"/>
                  </a:lnTo>
                  <a:lnTo>
                    <a:pt x="2595" y="4275"/>
                  </a:lnTo>
                  <a:lnTo>
                    <a:pt x="2647" y="4265"/>
                  </a:lnTo>
                  <a:lnTo>
                    <a:pt x="2700" y="4252"/>
                  </a:lnTo>
                  <a:lnTo>
                    <a:pt x="2751" y="4238"/>
                  </a:lnTo>
                  <a:lnTo>
                    <a:pt x="2801" y="4223"/>
                  </a:lnTo>
                  <a:lnTo>
                    <a:pt x="2852" y="4207"/>
                  </a:lnTo>
                  <a:lnTo>
                    <a:pt x="2903" y="4189"/>
                  </a:lnTo>
                  <a:lnTo>
                    <a:pt x="2951" y="4170"/>
                  </a:lnTo>
                  <a:lnTo>
                    <a:pt x="3000" y="4150"/>
                  </a:lnTo>
                  <a:lnTo>
                    <a:pt x="3049" y="4129"/>
                  </a:lnTo>
                  <a:lnTo>
                    <a:pt x="3096" y="4108"/>
                  </a:lnTo>
                  <a:lnTo>
                    <a:pt x="3143" y="4084"/>
                  </a:lnTo>
                  <a:lnTo>
                    <a:pt x="3189" y="4059"/>
                  </a:lnTo>
                  <a:lnTo>
                    <a:pt x="3234" y="4033"/>
                  </a:lnTo>
                  <a:lnTo>
                    <a:pt x="3281" y="4008"/>
                  </a:lnTo>
                  <a:lnTo>
                    <a:pt x="3324" y="3979"/>
                  </a:lnTo>
                  <a:lnTo>
                    <a:pt x="3367" y="3952"/>
                  </a:lnTo>
                  <a:lnTo>
                    <a:pt x="3410" y="3922"/>
                  </a:lnTo>
                  <a:lnTo>
                    <a:pt x="3452" y="3891"/>
                  </a:lnTo>
                  <a:lnTo>
                    <a:pt x="3493" y="3860"/>
                  </a:lnTo>
                  <a:lnTo>
                    <a:pt x="3534" y="3827"/>
                  </a:lnTo>
                  <a:lnTo>
                    <a:pt x="3573" y="3794"/>
                  </a:lnTo>
                  <a:lnTo>
                    <a:pt x="3612" y="3759"/>
                  </a:lnTo>
                  <a:lnTo>
                    <a:pt x="3649" y="3723"/>
                  </a:lnTo>
                  <a:lnTo>
                    <a:pt x="3686" y="3686"/>
                  </a:lnTo>
                  <a:lnTo>
                    <a:pt x="3723" y="3649"/>
                  </a:lnTo>
                  <a:lnTo>
                    <a:pt x="3759" y="3612"/>
                  </a:lnTo>
                  <a:lnTo>
                    <a:pt x="3794" y="3573"/>
                  </a:lnTo>
                  <a:lnTo>
                    <a:pt x="3827" y="3534"/>
                  </a:lnTo>
                  <a:lnTo>
                    <a:pt x="3860" y="3493"/>
                  </a:lnTo>
                  <a:lnTo>
                    <a:pt x="3891" y="3452"/>
                  </a:lnTo>
                  <a:lnTo>
                    <a:pt x="3922" y="3410"/>
                  </a:lnTo>
                  <a:lnTo>
                    <a:pt x="3952" y="3367"/>
                  </a:lnTo>
                  <a:lnTo>
                    <a:pt x="3979" y="3324"/>
                  </a:lnTo>
                  <a:lnTo>
                    <a:pt x="4008" y="3281"/>
                  </a:lnTo>
                  <a:lnTo>
                    <a:pt x="4033" y="3234"/>
                  </a:lnTo>
                  <a:lnTo>
                    <a:pt x="4059" y="3189"/>
                  </a:lnTo>
                  <a:lnTo>
                    <a:pt x="4084" y="3143"/>
                  </a:lnTo>
                  <a:lnTo>
                    <a:pt x="4108" y="3096"/>
                  </a:lnTo>
                  <a:lnTo>
                    <a:pt x="4129" y="3049"/>
                  </a:lnTo>
                  <a:lnTo>
                    <a:pt x="4150" y="3000"/>
                  </a:lnTo>
                  <a:lnTo>
                    <a:pt x="4170" y="2951"/>
                  </a:lnTo>
                  <a:lnTo>
                    <a:pt x="4189" y="2903"/>
                  </a:lnTo>
                  <a:lnTo>
                    <a:pt x="4207" y="2852"/>
                  </a:lnTo>
                  <a:lnTo>
                    <a:pt x="4223" y="2801"/>
                  </a:lnTo>
                  <a:lnTo>
                    <a:pt x="4238" y="2751"/>
                  </a:lnTo>
                  <a:lnTo>
                    <a:pt x="4252" y="2700"/>
                  </a:lnTo>
                  <a:lnTo>
                    <a:pt x="4265" y="2647"/>
                  </a:lnTo>
                  <a:lnTo>
                    <a:pt x="4275" y="2595"/>
                  </a:lnTo>
                  <a:lnTo>
                    <a:pt x="4287" y="2542"/>
                  </a:lnTo>
                  <a:lnTo>
                    <a:pt x="4295" y="2489"/>
                  </a:lnTo>
                  <a:lnTo>
                    <a:pt x="4302" y="2435"/>
                  </a:lnTo>
                  <a:lnTo>
                    <a:pt x="4308" y="2380"/>
                  </a:lnTo>
                  <a:lnTo>
                    <a:pt x="4314" y="2326"/>
                  </a:lnTo>
                  <a:lnTo>
                    <a:pt x="4316" y="2271"/>
                  </a:lnTo>
                  <a:lnTo>
                    <a:pt x="4320" y="2217"/>
                  </a:lnTo>
                  <a:lnTo>
                    <a:pt x="4320" y="2160"/>
                  </a:lnTo>
                  <a:lnTo>
                    <a:pt x="4320" y="2160"/>
                  </a:lnTo>
                  <a:lnTo>
                    <a:pt x="4320" y="2103"/>
                  </a:lnTo>
                  <a:lnTo>
                    <a:pt x="4316" y="2049"/>
                  </a:lnTo>
                  <a:lnTo>
                    <a:pt x="4314" y="1994"/>
                  </a:lnTo>
                  <a:lnTo>
                    <a:pt x="4308" y="1940"/>
                  </a:lnTo>
                  <a:lnTo>
                    <a:pt x="4302" y="1885"/>
                  </a:lnTo>
                  <a:lnTo>
                    <a:pt x="4295" y="1831"/>
                  </a:lnTo>
                  <a:lnTo>
                    <a:pt x="4287" y="1778"/>
                  </a:lnTo>
                  <a:lnTo>
                    <a:pt x="4275" y="1725"/>
                  </a:lnTo>
                  <a:lnTo>
                    <a:pt x="4265" y="1673"/>
                  </a:lnTo>
                  <a:lnTo>
                    <a:pt x="4252" y="1620"/>
                  </a:lnTo>
                  <a:lnTo>
                    <a:pt x="4238" y="1569"/>
                  </a:lnTo>
                  <a:lnTo>
                    <a:pt x="4223" y="1519"/>
                  </a:lnTo>
                  <a:lnTo>
                    <a:pt x="4207" y="1468"/>
                  </a:lnTo>
                  <a:lnTo>
                    <a:pt x="4189" y="1417"/>
                  </a:lnTo>
                  <a:lnTo>
                    <a:pt x="4170" y="1369"/>
                  </a:lnTo>
                  <a:lnTo>
                    <a:pt x="4150" y="1320"/>
                  </a:lnTo>
                  <a:lnTo>
                    <a:pt x="4129" y="1271"/>
                  </a:lnTo>
                  <a:lnTo>
                    <a:pt x="4108" y="1224"/>
                  </a:lnTo>
                  <a:lnTo>
                    <a:pt x="4084" y="1177"/>
                  </a:lnTo>
                  <a:lnTo>
                    <a:pt x="4059" y="1131"/>
                  </a:lnTo>
                  <a:lnTo>
                    <a:pt x="4033" y="1086"/>
                  </a:lnTo>
                  <a:lnTo>
                    <a:pt x="4008" y="1039"/>
                  </a:lnTo>
                  <a:lnTo>
                    <a:pt x="3979" y="996"/>
                  </a:lnTo>
                  <a:lnTo>
                    <a:pt x="3952" y="953"/>
                  </a:lnTo>
                  <a:lnTo>
                    <a:pt x="3922" y="910"/>
                  </a:lnTo>
                  <a:lnTo>
                    <a:pt x="3891" y="868"/>
                  </a:lnTo>
                  <a:lnTo>
                    <a:pt x="3860" y="827"/>
                  </a:lnTo>
                  <a:lnTo>
                    <a:pt x="3827" y="786"/>
                  </a:lnTo>
                  <a:lnTo>
                    <a:pt x="3794" y="747"/>
                  </a:lnTo>
                  <a:lnTo>
                    <a:pt x="3759" y="708"/>
                  </a:lnTo>
                  <a:lnTo>
                    <a:pt x="3723" y="671"/>
                  </a:lnTo>
                  <a:lnTo>
                    <a:pt x="3686" y="634"/>
                  </a:lnTo>
                  <a:lnTo>
                    <a:pt x="3649" y="597"/>
                  </a:lnTo>
                  <a:lnTo>
                    <a:pt x="3612" y="561"/>
                  </a:lnTo>
                  <a:lnTo>
                    <a:pt x="3573" y="526"/>
                  </a:lnTo>
                  <a:lnTo>
                    <a:pt x="3534" y="493"/>
                  </a:lnTo>
                  <a:lnTo>
                    <a:pt x="3493" y="460"/>
                  </a:lnTo>
                  <a:lnTo>
                    <a:pt x="3452" y="429"/>
                  </a:lnTo>
                  <a:lnTo>
                    <a:pt x="3410" y="398"/>
                  </a:lnTo>
                  <a:lnTo>
                    <a:pt x="3367" y="368"/>
                  </a:lnTo>
                  <a:lnTo>
                    <a:pt x="3324" y="341"/>
                  </a:lnTo>
                  <a:lnTo>
                    <a:pt x="3281" y="312"/>
                  </a:lnTo>
                  <a:lnTo>
                    <a:pt x="3234" y="287"/>
                  </a:lnTo>
                  <a:lnTo>
                    <a:pt x="3189" y="261"/>
                  </a:lnTo>
                  <a:lnTo>
                    <a:pt x="3143" y="236"/>
                  </a:lnTo>
                  <a:lnTo>
                    <a:pt x="3096" y="212"/>
                  </a:lnTo>
                  <a:lnTo>
                    <a:pt x="3049" y="191"/>
                  </a:lnTo>
                  <a:lnTo>
                    <a:pt x="3000" y="170"/>
                  </a:lnTo>
                  <a:lnTo>
                    <a:pt x="2951" y="150"/>
                  </a:lnTo>
                  <a:lnTo>
                    <a:pt x="2903" y="131"/>
                  </a:lnTo>
                  <a:lnTo>
                    <a:pt x="2852" y="113"/>
                  </a:lnTo>
                  <a:lnTo>
                    <a:pt x="2801" y="97"/>
                  </a:lnTo>
                  <a:lnTo>
                    <a:pt x="2751" y="82"/>
                  </a:lnTo>
                  <a:lnTo>
                    <a:pt x="2700" y="68"/>
                  </a:lnTo>
                  <a:lnTo>
                    <a:pt x="2647" y="55"/>
                  </a:lnTo>
                  <a:lnTo>
                    <a:pt x="2595" y="45"/>
                  </a:lnTo>
                  <a:lnTo>
                    <a:pt x="2542" y="33"/>
                  </a:lnTo>
                  <a:lnTo>
                    <a:pt x="2489" y="25"/>
                  </a:lnTo>
                  <a:lnTo>
                    <a:pt x="2435" y="18"/>
                  </a:lnTo>
                  <a:lnTo>
                    <a:pt x="2380" y="12"/>
                  </a:lnTo>
                  <a:lnTo>
                    <a:pt x="2326" y="6"/>
                  </a:lnTo>
                  <a:lnTo>
                    <a:pt x="2271" y="4"/>
                  </a:lnTo>
                  <a:lnTo>
                    <a:pt x="2217" y="0"/>
                  </a:lnTo>
                  <a:lnTo>
                    <a:pt x="2160" y="0"/>
                  </a:lnTo>
                  <a:lnTo>
                    <a:pt x="2160" y="0"/>
                  </a:lnTo>
                  <a:close/>
                  <a:moveTo>
                    <a:pt x="4037" y="2090"/>
                  </a:moveTo>
                  <a:lnTo>
                    <a:pt x="3203" y="2090"/>
                  </a:lnTo>
                  <a:lnTo>
                    <a:pt x="3203" y="2090"/>
                  </a:lnTo>
                  <a:lnTo>
                    <a:pt x="3197" y="1975"/>
                  </a:lnTo>
                  <a:lnTo>
                    <a:pt x="3187" y="1862"/>
                  </a:lnTo>
                  <a:lnTo>
                    <a:pt x="3174" y="1749"/>
                  </a:lnTo>
                  <a:lnTo>
                    <a:pt x="3156" y="1639"/>
                  </a:lnTo>
                  <a:lnTo>
                    <a:pt x="3133" y="1530"/>
                  </a:lnTo>
                  <a:lnTo>
                    <a:pt x="3107" y="1423"/>
                  </a:lnTo>
                  <a:lnTo>
                    <a:pt x="3076" y="1320"/>
                  </a:lnTo>
                  <a:lnTo>
                    <a:pt x="3043" y="1216"/>
                  </a:lnTo>
                  <a:lnTo>
                    <a:pt x="3043" y="1216"/>
                  </a:lnTo>
                  <a:lnTo>
                    <a:pt x="3111" y="1187"/>
                  </a:lnTo>
                  <a:lnTo>
                    <a:pt x="3182" y="1154"/>
                  </a:lnTo>
                  <a:lnTo>
                    <a:pt x="3248" y="1119"/>
                  </a:lnTo>
                  <a:lnTo>
                    <a:pt x="3314" y="1080"/>
                  </a:lnTo>
                  <a:lnTo>
                    <a:pt x="3378" y="1041"/>
                  </a:lnTo>
                  <a:lnTo>
                    <a:pt x="3441" y="1000"/>
                  </a:lnTo>
                  <a:lnTo>
                    <a:pt x="3503" y="955"/>
                  </a:lnTo>
                  <a:lnTo>
                    <a:pt x="3564" y="910"/>
                  </a:lnTo>
                  <a:lnTo>
                    <a:pt x="3564" y="910"/>
                  </a:lnTo>
                  <a:lnTo>
                    <a:pt x="3614" y="971"/>
                  </a:lnTo>
                  <a:lnTo>
                    <a:pt x="3663" y="1033"/>
                  </a:lnTo>
                  <a:lnTo>
                    <a:pt x="3710" y="1098"/>
                  </a:lnTo>
                  <a:lnTo>
                    <a:pt x="3753" y="1166"/>
                  </a:lnTo>
                  <a:lnTo>
                    <a:pt x="3794" y="1234"/>
                  </a:lnTo>
                  <a:lnTo>
                    <a:pt x="3833" y="1304"/>
                  </a:lnTo>
                  <a:lnTo>
                    <a:pt x="3868" y="1376"/>
                  </a:lnTo>
                  <a:lnTo>
                    <a:pt x="3899" y="1450"/>
                  </a:lnTo>
                  <a:lnTo>
                    <a:pt x="3928" y="1524"/>
                  </a:lnTo>
                  <a:lnTo>
                    <a:pt x="3954" y="1602"/>
                  </a:lnTo>
                  <a:lnTo>
                    <a:pt x="3977" y="1680"/>
                  </a:lnTo>
                  <a:lnTo>
                    <a:pt x="3996" y="1760"/>
                  </a:lnTo>
                  <a:lnTo>
                    <a:pt x="4012" y="1840"/>
                  </a:lnTo>
                  <a:lnTo>
                    <a:pt x="4024" y="1922"/>
                  </a:lnTo>
                  <a:lnTo>
                    <a:pt x="4033" y="2006"/>
                  </a:lnTo>
                  <a:lnTo>
                    <a:pt x="4037" y="2090"/>
                  </a:lnTo>
                  <a:lnTo>
                    <a:pt x="4037" y="2090"/>
                  </a:lnTo>
                  <a:close/>
                  <a:moveTo>
                    <a:pt x="2082" y="4037"/>
                  </a:moveTo>
                  <a:lnTo>
                    <a:pt x="2082" y="4037"/>
                  </a:lnTo>
                  <a:lnTo>
                    <a:pt x="2039" y="4000"/>
                  </a:lnTo>
                  <a:lnTo>
                    <a:pt x="1998" y="3963"/>
                  </a:lnTo>
                  <a:lnTo>
                    <a:pt x="1957" y="3922"/>
                  </a:lnTo>
                  <a:lnTo>
                    <a:pt x="1916" y="3881"/>
                  </a:lnTo>
                  <a:lnTo>
                    <a:pt x="1877" y="3840"/>
                  </a:lnTo>
                  <a:lnTo>
                    <a:pt x="1838" y="3798"/>
                  </a:lnTo>
                  <a:lnTo>
                    <a:pt x="1801" y="3753"/>
                  </a:lnTo>
                  <a:lnTo>
                    <a:pt x="1766" y="3708"/>
                  </a:lnTo>
                  <a:lnTo>
                    <a:pt x="1731" y="3661"/>
                  </a:lnTo>
                  <a:lnTo>
                    <a:pt x="1696" y="3612"/>
                  </a:lnTo>
                  <a:lnTo>
                    <a:pt x="1663" y="3564"/>
                  </a:lnTo>
                  <a:lnTo>
                    <a:pt x="1632" y="3513"/>
                  </a:lnTo>
                  <a:lnTo>
                    <a:pt x="1601" y="3462"/>
                  </a:lnTo>
                  <a:lnTo>
                    <a:pt x="1571" y="3410"/>
                  </a:lnTo>
                  <a:lnTo>
                    <a:pt x="1542" y="3357"/>
                  </a:lnTo>
                  <a:lnTo>
                    <a:pt x="1515" y="3302"/>
                  </a:lnTo>
                  <a:lnTo>
                    <a:pt x="1515" y="3302"/>
                  </a:lnTo>
                  <a:lnTo>
                    <a:pt x="1583" y="3283"/>
                  </a:lnTo>
                  <a:lnTo>
                    <a:pt x="1653" y="3265"/>
                  </a:lnTo>
                  <a:lnTo>
                    <a:pt x="1725" y="3250"/>
                  </a:lnTo>
                  <a:lnTo>
                    <a:pt x="1795" y="3236"/>
                  </a:lnTo>
                  <a:lnTo>
                    <a:pt x="1870" y="3226"/>
                  </a:lnTo>
                  <a:lnTo>
                    <a:pt x="1942" y="3219"/>
                  </a:lnTo>
                  <a:lnTo>
                    <a:pt x="2016" y="3213"/>
                  </a:lnTo>
                  <a:lnTo>
                    <a:pt x="2090" y="3209"/>
                  </a:lnTo>
                  <a:lnTo>
                    <a:pt x="2090" y="4037"/>
                  </a:lnTo>
                  <a:lnTo>
                    <a:pt x="2090" y="4037"/>
                  </a:lnTo>
                  <a:lnTo>
                    <a:pt x="2082" y="4037"/>
                  </a:lnTo>
                  <a:lnTo>
                    <a:pt x="2082" y="4037"/>
                  </a:lnTo>
                  <a:close/>
                  <a:moveTo>
                    <a:pt x="2236" y="283"/>
                  </a:moveTo>
                  <a:lnTo>
                    <a:pt x="2236" y="283"/>
                  </a:lnTo>
                  <a:lnTo>
                    <a:pt x="2285" y="326"/>
                  </a:lnTo>
                  <a:lnTo>
                    <a:pt x="2334" y="368"/>
                  </a:lnTo>
                  <a:lnTo>
                    <a:pt x="2380" y="413"/>
                  </a:lnTo>
                  <a:lnTo>
                    <a:pt x="2425" y="460"/>
                  </a:lnTo>
                  <a:lnTo>
                    <a:pt x="2468" y="509"/>
                  </a:lnTo>
                  <a:lnTo>
                    <a:pt x="2511" y="559"/>
                  </a:lnTo>
                  <a:lnTo>
                    <a:pt x="2552" y="610"/>
                  </a:lnTo>
                  <a:lnTo>
                    <a:pt x="2593" y="663"/>
                  </a:lnTo>
                  <a:lnTo>
                    <a:pt x="2630" y="717"/>
                  </a:lnTo>
                  <a:lnTo>
                    <a:pt x="2667" y="774"/>
                  </a:lnTo>
                  <a:lnTo>
                    <a:pt x="2704" y="830"/>
                  </a:lnTo>
                  <a:lnTo>
                    <a:pt x="2737" y="889"/>
                  </a:lnTo>
                  <a:lnTo>
                    <a:pt x="2770" y="949"/>
                  </a:lnTo>
                  <a:lnTo>
                    <a:pt x="2801" y="1010"/>
                  </a:lnTo>
                  <a:lnTo>
                    <a:pt x="2831" y="1072"/>
                  </a:lnTo>
                  <a:lnTo>
                    <a:pt x="2860" y="1137"/>
                  </a:lnTo>
                  <a:lnTo>
                    <a:pt x="2860" y="1137"/>
                  </a:lnTo>
                  <a:lnTo>
                    <a:pt x="2784" y="1160"/>
                  </a:lnTo>
                  <a:lnTo>
                    <a:pt x="2708" y="1181"/>
                  </a:lnTo>
                  <a:lnTo>
                    <a:pt x="2630" y="1201"/>
                  </a:lnTo>
                  <a:lnTo>
                    <a:pt x="2552" y="1216"/>
                  </a:lnTo>
                  <a:lnTo>
                    <a:pt x="2474" y="1230"/>
                  </a:lnTo>
                  <a:lnTo>
                    <a:pt x="2392" y="1240"/>
                  </a:lnTo>
                  <a:lnTo>
                    <a:pt x="2312" y="1246"/>
                  </a:lnTo>
                  <a:lnTo>
                    <a:pt x="2230" y="1252"/>
                  </a:lnTo>
                  <a:lnTo>
                    <a:pt x="2230" y="283"/>
                  </a:lnTo>
                  <a:lnTo>
                    <a:pt x="2230" y="283"/>
                  </a:lnTo>
                  <a:lnTo>
                    <a:pt x="2236" y="283"/>
                  </a:lnTo>
                  <a:lnTo>
                    <a:pt x="2236" y="283"/>
                  </a:lnTo>
                  <a:close/>
                  <a:moveTo>
                    <a:pt x="2468" y="306"/>
                  </a:moveTo>
                  <a:lnTo>
                    <a:pt x="2468" y="306"/>
                  </a:lnTo>
                  <a:lnTo>
                    <a:pt x="2540" y="320"/>
                  </a:lnTo>
                  <a:lnTo>
                    <a:pt x="2610" y="335"/>
                  </a:lnTo>
                  <a:lnTo>
                    <a:pt x="2681" y="355"/>
                  </a:lnTo>
                  <a:lnTo>
                    <a:pt x="2749" y="376"/>
                  </a:lnTo>
                  <a:lnTo>
                    <a:pt x="2817" y="400"/>
                  </a:lnTo>
                  <a:lnTo>
                    <a:pt x="2883" y="425"/>
                  </a:lnTo>
                  <a:lnTo>
                    <a:pt x="2948" y="454"/>
                  </a:lnTo>
                  <a:lnTo>
                    <a:pt x="3012" y="485"/>
                  </a:lnTo>
                  <a:lnTo>
                    <a:pt x="3074" y="519"/>
                  </a:lnTo>
                  <a:lnTo>
                    <a:pt x="3135" y="554"/>
                  </a:lnTo>
                  <a:lnTo>
                    <a:pt x="3193" y="591"/>
                  </a:lnTo>
                  <a:lnTo>
                    <a:pt x="3252" y="630"/>
                  </a:lnTo>
                  <a:lnTo>
                    <a:pt x="3308" y="673"/>
                  </a:lnTo>
                  <a:lnTo>
                    <a:pt x="3363" y="715"/>
                  </a:lnTo>
                  <a:lnTo>
                    <a:pt x="3415" y="762"/>
                  </a:lnTo>
                  <a:lnTo>
                    <a:pt x="3468" y="811"/>
                  </a:lnTo>
                  <a:lnTo>
                    <a:pt x="3468" y="811"/>
                  </a:lnTo>
                  <a:lnTo>
                    <a:pt x="3412" y="852"/>
                  </a:lnTo>
                  <a:lnTo>
                    <a:pt x="3355" y="891"/>
                  </a:lnTo>
                  <a:lnTo>
                    <a:pt x="3297" y="928"/>
                  </a:lnTo>
                  <a:lnTo>
                    <a:pt x="3238" y="965"/>
                  </a:lnTo>
                  <a:lnTo>
                    <a:pt x="3178" y="998"/>
                  </a:lnTo>
                  <a:lnTo>
                    <a:pt x="3117" y="1031"/>
                  </a:lnTo>
                  <a:lnTo>
                    <a:pt x="3053" y="1061"/>
                  </a:lnTo>
                  <a:lnTo>
                    <a:pt x="2990" y="1088"/>
                  </a:lnTo>
                  <a:lnTo>
                    <a:pt x="2990" y="1088"/>
                  </a:lnTo>
                  <a:lnTo>
                    <a:pt x="2965" y="1033"/>
                  </a:lnTo>
                  <a:lnTo>
                    <a:pt x="2940" y="977"/>
                  </a:lnTo>
                  <a:lnTo>
                    <a:pt x="2912" y="924"/>
                  </a:lnTo>
                  <a:lnTo>
                    <a:pt x="2885" y="869"/>
                  </a:lnTo>
                  <a:lnTo>
                    <a:pt x="2856" y="817"/>
                  </a:lnTo>
                  <a:lnTo>
                    <a:pt x="2827" y="766"/>
                  </a:lnTo>
                  <a:lnTo>
                    <a:pt x="2796" y="715"/>
                  </a:lnTo>
                  <a:lnTo>
                    <a:pt x="2762" y="665"/>
                  </a:lnTo>
                  <a:lnTo>
                    <a:pt x="2729" y="616"/>
                  </a:lnTo>
                  <a:lnTo>
                    <a:pt x="2694" y="569"/>
                  </a:lnTo>
                  <a:lnTo>
                    <a:pt x="2659" y="522"/>
                  </a:lnTo>
                  <a:lnTo>
                    <a:pt x="2624" y="478"/>
                  </a:lnTo>
                  <a:lnTo>
                    <a:pt x="2587" y="433"/>
                  </a:lnTo>
                  <a:lnTo>
                    <a:pt x="2548" y="390"/>
                  </a:lnTo>
                  <a:lnTo>
                    <a:pt x="2509" y="347"/>
                  </a:lnTo>
                  <a:lnTo>
                    <a:pt x="2468" y="306"/>
                  </a:lnTo>
                  <a:lnTo>
                    <a:pt x="2468" y="306"/>
                  </a:lnTo>
                  <a:close/>
                  <a:moveTo>
                    <a:pt x="2090" y="283"/>
                  </a:moveTo>
                  <a:lnTo>
                    <a:pt x="2090" y="1252"/>
                  </a:lnTo>
                  <a:lnTo>
                    <a:pt x="2090" y="1252"/>
                  </a:lnTo>
                  <a:lnTo>
                    <a:pt x="2008" y="1246"/>
                  </a:lnTo>
                  <a:lnTo>
                    <a:pt x="1928" y="1240"/>
                  </a:lnTo>
                  <a:lnTo>
                    <a:pt x="1846" y="1230"/>
                  </a:lnTo>
                  <a:lnTo>
                    <a:pt x="1768" y="1216"/>
                  </a:lnTo>
                  <a:lnTo>
                    <a:pt x="1690" y="1201"/>
                  </a:lnTo>
                  <a:lnTo>
                    <a:pt x="1612" y="1181"/>
                  </a:lnTo>
                  <a:lnTo>
                    <a:pt x="1536" y="1160"/>
                  </a:lnTo>
                  <a:lnTo>
                    <a:pt x="1460" y="1137"/>
                  </a:lnTo>
                  <a:lnTo>
                    <a:pt x="1460" y="1137"/>
                  </a:lnTo>
                  <a:lnTo>
                    <a:pt x="1489" y="1072"/>
                  </a:lnTo>
                  <a:lnTo>
                    <a:pt x="1519" y="1010"/>
                  </a:lnTo>
                  <a:lnTo>
                    <a:pt x="1550" y="949"/>
                  </a:lnTo>
                  <a:lnTo>
                    <a:pt x="1583" y="889"/>
                  </a:lnTo>
                  <a:lnTo>
                    <a:pt x="1616" y="830"/>
                  </a:lnTo>
                  <a:lnTo>
                    <a:pt x="1651" y="774"/>
                  </a:lnTo>
                  <a:lnTo>
                    <a:pt x="1690" y="717"/>
                  </a:lnTo>
                  <a:lnTo>
                    <a:pt x="1727" y="663"/>
                  </a:lnTo>
                  <a:lnTo>
                    <a:pt x="1768" y="610"/>
                  </a:lnTo>
                  <a:lnTo>
                    <a:pt x="1809" y="559"/>
                  </a:lnTo>
                  <a:lnTo>
                    <a:pt x="1852" y="509"/>
                  </a:lnTo>
                  <a:lnTo>
                    <a:pt x="1895" y="460"/>
                  </a:lnTo>
                  <a:lnTo>
                    <a:pt x="1940" y="413"/>
                  </a:lnTo>
                  <a:lnTo>
                    <a:pt x="1986" y="368"/>
                  </a:lnTo>
                  <a:lnTo>
                    <a:pt x="2035" y="326"/>
                  </a:lnTo>
                  <a:lnTo>
                    <a:pt x="2084" y="283"/>
                  </a:lnTo>
                  <a:lnTo>
                    <a:pt x="2084" y="283"/>
                  </a:lnTo>
                  <a:lnTo>
                    <a:pt x="2090" y="283"/>
                  </a:lnTo>
                  <a:lnTo>
                    <a:pt x="2090" y="283"/>
                  </a:lnTo>
                  <a:close/>
                  <a:moveTo>
                    <a:pt x="1330" y="1088"/>
                  </a:moveTo>
                  <a:lnTo>
                    <a:pt x="1330" y="1088"/>
                  </a:lnTo>
                  <a:lnTo>
                    <a:pt x="1267" y="1061"/>
                  </a:lnTo>
                  <a:lnTo>
                    <a:pt x="1203" y="1031"/>
                  </a:lnTo>
                  <a:lnTo>
                    <a:pt x="1142" y="998"/>
                  </a:lnTo>
                  <a:lnTo>
                    <a:pt x="1082" y="965"/>
                  </a:lnTo>
                  <a:lnTo>
                    <a:pt x="1023" y="928"/>
                  </a:lnTo>
                  <a:lnTo>
                    <a:pt x="965" y="891"/>
                  </a:lnTo>
                  <a:lnTo>
                    <a:pt x="908" y="852"/>
                  </a:lnTo>
                  <a:lnTo>
                    <a:pt x="852" y="811"/>
                  </a:lnTo>
                  <a:lnTo>
                    <a:pt x="852" y="811"/>
                  </a:lnTo>
                  <a:lnTo>
                    <a:pt x="905" y="762"/>
                  </a:lnTo>
                  <a:lnTo>
                    <a:pt x="957" y="717"/>
                  </a:lnTo>
                  <a:lnTo>
                    <a:pt x="1012" y="673"/>
                  </a:lnTo>
                  <a:lnTo>
                    <a:pt x="1068" y="632"/>
                  </a:lnTo>
                  <a:lnTo>
                    <a:pt x="1127" y="591"/>
                  </a:lnTo>
                  <a:lnTo>
                    <a:pt x="1185" y="554"/>
                  </a:lnTo>
                  <a:lnTo>
                    <a:pt x="1246" y="519"/>
                  </a:lnTo>
                  <a:lnTo>
                    <a:pt x="1308" y="485"/>
                  </a:lnTo>
                  <a:lnTo>
                    <a:pt x="1372" y="454"/>
                  </a:lnTo>
                  <a:lnTo>
                    <a:pt x="1437" y="425"/>
                  </a:lnTo>
                  <a:lnTo>
                    <a:pt x="1503" y="400"/>
                  </a:lnTo>
                  <a:lnTo>
                    <a:pt x="1571" y="376"/>
                  </a:lnTo>
                  <a:lnTo>
                    <a:pt x="1639" y="355"/>
                  </a:lnTo>
                  <a:lnTo>
                    <a:pt x="1710" y="335"/>
                  </a:lnTo>
                  <a:lnTo>
                    <a:pt x="1780" y="320"/>
                  </a:lnTo>
                  <a:lnTo>
                    <a:pt x="1852" y="306"/>
                  </a:lnTo>
                  <a:lnTo>
                    <a:pt x="1852" y="306"/>
                  </a:lnTo>
                  <a:lnTo>
                    <a:pt x="1811" y="347"/>
                  </a:lnTo>
                  <a:lnTo>
                    <a:pt x="1772" y="390"/>
                  </a:lnTo>
                  <a:lnTo>
                    <a:pt x="1733" y="433"/>
                  </a:lnTo>
                  <a:lnTo>
                    <a:pt x="1696" y="478"/>
                  </a:lnTo>
                  <a:lnTo>
                    <a:pt x="1661" y="522"/>
                  </a:lnTo>
                  <a:lnTo>
                    <a:pt x="1624" y="569"/>
                  </a:lnTo>
                  <a:lnTo>
                    <a:pt x="1591" y="618"/>
                  </a:lnTo>
                  <a:lnTo>
                    <a:pt x="1558" y="665"/>
                  </a:lnTo>
                  <a:lnTo>
                    <a:pt x="1524" y="715"/>
                  </a:lnTo>
                  <a:lnTo>
                    <a:pt x="1493" y="766"/>
                  </a:lnTo>
                  <a:lnTo>
                    <a:pt x="1464" y="817"/>
                  </a:lnTo>
                  <a:lnTo>
                    <a:pt x="1435" y="869"/>
                  </a:lnTo>
                  <a:lnTo>
                    <a:pt x="1408" y="924"/>
                  </a:lnTo>
                  <a:lnTo>
                    <a:pt x="1380" y="977"/>
                  </a:lnTo>
                  <a:lnTo>
                    <a:pt x="1355" y="1033"/>
                  </a:lnTo>
                  <a:lnTo>
                    <a:pt x="1330" y="1088"/>
                  </a:lnTo>
                  <a:lnTo>
                    <a:pt x="1330" y="1088"/>
                  </a:lnTo>
                  <a:close/>
                  <a:moveTo>
                    <a:pt x="1408" y="1265"/>
                  </a:moveTo>
                  <a:lnTo>
                    <a:pt x="1408" y="1265"/>
                  </a:lnTo>
                  <a:lnTo>
                    <a:pt x="1489" y="1291"/>
                  </a:lnTo>
                  <a:lnTo>
                    <a:pt x="1571" y="1314"/>
                  </a:lnTo>
                  <a:lnTo>
                    <a:pt x="1655" y="1335"/>
                  </a:lnTo>
                  <a:lnTo>
                    <a:pt x="1741" y="1353"/>
                  </a:lnTo>
                  <a:lnTo>
                    <a:pt x="1827" y="1367"/>
                  </a:lnTo>
                  <a:lnTo>
                    <a:pt x="1914" y="1378"/>
                  </a:lnTo>
                  <a:lnTo>
                    <a:pt x="2002" y="1386"/>
                  </a:lnTo>
                  <a:lnTo>
                    <a:pt x="2090" y="1390"/>
                  </a:lnTo>
                  <a:lnTo>
                    <a:pt x="2090" y="2090"/>
                  </a:lnTo>
                  <a:lnTo>
                    <a:pt x="1257" y="2090"/>
                  </a:lnTo>
                  <a:lnTo>
                    <a:pt x="1257" y="2090"/>
                  </a:lnTo>
                  <a:lnTo>
                    <a:pt x="1261" y="1981"/>
                  </a:lnTo>
                  <a:lnTo>
                    <a:pt x="1271" y="1873"/>
                  </a:lnTo>
                  <a:lnTo>
                    <a:pt x="1285" y="1768"/>
                  </a:lnTo>
                  <a:lnTo>
                    <a:pt x="1300" y="1663"/>
                  </a:lnTo>
                  <a:lnTo>
                    <a:pt x="1322" y="1562"/>
                  </a:lnTo>
                  <a:lnTo>
                    <a:pt x="1347" y="1460"/>
                  </a:lnTo>
                  <a:lnTo>
                    <a:pt x="1376" y="1361"/>
                  </a:lnTo>
                  <a:lnTo>
                    <a:pt x="1408" y="1265"/>
                  </a:lnTo>
                  <a:lnTo>
                    <a:pt x="1408" y="1265"/>
                  </a:lnTo>
                  <a:close/>
                  <a:moveTo>
                    <a:pt x="2090" y="2230"/>
                  </a:moveTo>
                  <a:lnTo>
                    <a:pt x="2090" y="3068"/>
                  </a:lnTo>
                  <a:lnTo>
                    <a:pt x="2090" y="3068"/>
                  </a:lnTo>
                  <a:lnTo>
                    <a:pt x="2008" y="3072"/>
                  </a:lnTo>
                  <a:lnTo>
                    <a:pt x="1926" y="3080"/>
                  </a:lnTo>
                  <a:lnTo>
                    <a:pt x="1846" y="3090"/>
                  </a:lnTo>
                  <a:lnTo>
                    <a:pt x="1766" y="3102"/>
                  </a:lnTo>
                  <a:lnTo>
                    <a:pt x="1688" y="3115"/>
                  </a:lnTo>
                  <a:lnTo>
                    <a:pt x="1610" y="3133"/>
                  </a:lnTo>
                  <a:lnTo>
                    <a:pt x="1534" y="3154"/>
                  </a:lnTo>
                  <a:lnTo>
                    <a:pt x="1458" y="3176"/>
                  </a:lnTo>
                  <a:lnTo>
                    <a:pt x="1458" y="3176"/>
                  </a:lnTo>
                  <a:lnTo>
                    <a:pt x="1437" y="3123"/>
                  </a:lnTo>
                  <a:lnTo>
                    <a:pt x="1415" y="3066"/>
                  </a:lnTo>
                  <a:lnTo>
                    <a:pt x="1396" y="3012"/>
                  </a:lnTo>
                  <a:lnTo>
                    <a:pt x="1376" y="2955"/>
                  </a:lnTo>
                  <a:lnTo>
                    <a:pt x="1359" y="2899"/>
                  </a:lnTo>
                  <a:lnTo>
                    <a:pt x="1343" y="2840"/>
                  </a:lnTo>
                  <a:lnTo>
                    <a:pt x="1330" y="2782"/>
                  </a:lnTo>
                  <a:lnTo>
                    <a:pt x="1316" y="2723"/>
                  </a:lnTo>
                  <a:lnTo>
                    <a:pt x="1304" y="2663"/>
                  </a:lnTo>
                  <a:lnTo>
                    <a:pt x="1292" y="2603"/>
                  </a:lnTo>
                  <a:lnTo>
                    <a:pt x="1283" y="2542"/>
                  </a:lnTo>
                  <a:lnTo>
                    <a:pt x="1275" y="2480"/>
                  </a:lnTo>
                  <a:lnTo>
                    <a:pt x="1269" y="2419"/>
                  </a:lnTo>
                  <a:lnTo>
                    <a:pt x="1263" y="2357"/>
                  </a:lnTo>
                  <a:lnTo>
                    <a:pt x="1259" y="2293"/>
                  </a:lnTo>
                  <a:lnTo>
                    <a:pt x="1257" y="2230"/>
                  </a:lnTo>
                  <a:lnTo>
                    <a:pt x="2090" y="2230"/>
                  </a:lnTo>
                  <a:close/>
                  <a:moveTo>
                    <a:pt x="1852" y="4014"/>
                  </a:moveTo>
                  <a:lnTo>
                    <a:pt x="1852" y="4014"/>
                  </a:lnTo>
                  <a:lnTo>
                    <a:pt x="1788" y="4002"/>
                  </a:lnTo>
                  <a:lnTo>
                    <a:pt x="1723" y="3989"/>
                  </a:lnTo>
                  <a:lnTo>
                    <a:pt x="1661" y="3971"/>
                  </a:lnTo>
                  <a:lnTo>
                    <a:pt x="1599" y="3954"/>
                  </a:lnTo>
                  <a:lnTo>
                    <a:pt x="1538" y="3934"/>
                  </a:lnTo>
                  <a:lnTo>
                    <a:pt x="1478" y="3911"/>
                  </a:lnTo>
                  <a:lnTo>
                    <a:pt x="1419" y="3887"/>
                  </a:lnTo>
                  <a:lnTo>
                    <a:pt x="1361" y="3862"/>
                  </a:lnTo>
                  <a:lnTo>
                    <a:pt x="1304" y="3833"/>
                  </a:lnTo>
                  <a:lnTo>
                    <a:pt x="1248" y="3803"/>
                  </a:lnTo>
                  <a:lnTo>
                    <a:pt x="1193" y="3772"/>
                  </a:lnTo>
                  <a:lnTo>
                    <a:pt x="1140" y="3739"/>
                  </a:lnTo>
                  <a:lnTo>
                    <a:pt x="1088" y="3704"/>
                  </a:lnTo>
                  <a:lnTo>
                    <a:pt x="1037" y="3667"/>
                  </a:lnTo>
                  <a:lnTo>
                    <a:pt x="988" y="3628"/>
                  </a:lnTo>
                  <a:lnTo>
                    <a:pt x="940" y="3589"/>
                  </a:lnTo>
                  <a:lnTo>
                    <a:pt x="940" y="3589"/>
                  </a:lnTo>
                  <a:lnTo>
                    <a:pt x="990" y="3554"/>
                  </a:lnTo>
                  <a:lnTo>
                    <a:pt x="1045" y="3519"/>
                  </a:lnTo>
                  <a:lnTo>
                    <a:pt x="1098" y="3488"/>
                  </a:lnTo>
                  <a:lnTo>
                    <a:pt x="1154" y="3456"/>
                  </a:lnTo>
                  <a:lnTo>
                    <a:pt x="1209" y="3429"/>
                  </a:lnTo>
                  <a:lnTo>
                    <a:pt x="1267" y="3402"/>
                  </a:lnTo>
                  <a:lnTo>
                    <a:pt x="1324" y="3375"/>
                  </a:lnTo>
                  <a:lnTo>
                    <a:pt x="1384" y="3351"/>
                  </a:lnTo>
                  <a:lnTo>
                    <a:pt x="1384" y="3351"/>
                  </a:lnTo>
                  <a:lnTo>
                    <a:pt x="1431" y="3445"/>
                  </a:lnTo>
                  <a:lnTo>
                    <a:pt x="1482" y="3534"/>
                  </a:lnTo>
                  <a:lnTo>
                    <a:pt x="1536" y="3622"/>
                  </a:lnTo>
                  <a:lnTo>
                    <a:pt x="1593" y="3708"/>
                  </a:lnTo>
                  <a:lnTo>
                    <a:pt x="1653" y="3788"/>
                  </a:lnTo>
                  <a:lnTo>
                    <a:pt x="1716" y="3868"/>
                  </a:lnTo>
                  <a:lnTo>
                    <a:pt x="1782" y="3942"/>
                  </a:lnTo>
                  <a:lnTo>
                    <a:pt x="1852" y="4014"/>
                  </a:lnTo>
                  <a:lnTo>
                    <a:pt x="1852" y="4014"/>
                  </a:lnTo>
                  <a:close/>
                  <a:moveTo>
                    <a:pt x="2230" y="4037"/>
                  </a:moveTo>
                  <a:lnTo>
                    <a:pt x="2230" y="3209"/>
                  </a:lnTo>
                  <a:lnTo>
                    <a:pt x="2230" y="3209"/>
                  </a:lnTo>
                  <a:lnTo>
                    <a:pt x="2304" y="3213"/>
                  </a:lnTo>
                  <a:lnTo>
                    <a:pt x="2378" y="3219"/>
                  </a:lnTo>
                  <a:lnTo>
                    <a:pt x="2450" y="3226"/>
                  </a:lnTo>
                  <a:lnTo>
                    <a:pt x="2525" y="3236"/>
                  </a:lnTo>
                  <a:lnTo>
                    <a:pt x="2595" y="3250"/>
                  </a:lnTo>
                  <a:lnTo>
                    <a:pt x="2667" y="3265"/>
                  </a:lnTo>
                  <a:lnTo>
                    <a:pt x="2737" y="3283"/>
                  </a:lnTo>
                  <a:lnTo>
                    <a:pt x="2805" y="3302"/>
                  </a:lnTo>
                  <a:lnTo>
                    <a:pt x="2805" y="3302"/>
                  </a:lnTo>
                  <a:lnTo>
                    <a:pt x="2778" y="3357"/>
                  </a:lnTo>
                  <a:lnTo>
                    <a:pt x="2749" y="3410"/>
                  </a:lnTo>
                  <a:lnTo>
                    <a:pt x="2719" y="3462"/>
                  </a:lnTo>
                  <a:lnTo>
                    <a:pt x="2688" y="3513"/>
                  </a:lnTo>
                  <a:lnTo>
                    <a:pt x="2657" y="3564"/>
                  </a:lnTo>
                  <a:lnTo>
                    <a:pt x="2624" y="3612"/>
                  </a:lnTo>
                  <a:lnTo>
                    <a:pt x="2589" y="3661"/>
                  </a:lnTo>
                  <a:lnTo>
                    <a:pt x="2554" y="3708"/>
                  </a:lnTo>
                  <a:lnTo>
                    <a:pt x="2519" y="3753"/>
                  </a:lnTo>
                  <a:lnTo>
                    <a:pt x="2482" y="3798"/>
                  </a:lnTo>
                  <a:lnTo>
                    <a:pt x="2443" y="3840"/>
                  </a:lnTo>
                  <a:lnTo>
                    <a:pt x="2404" y="3881"/>
                  </a:lnTo>
                  <a:lnTo>
                    <a:pt x="2363" y="3922"/>
                  </a:lnTo>
                  <a:lnTo>
                    <a:pt x="2322" y="3963"/>
                  </a:lnTo>
                  <a:lnTo>
                    <a:pt x="2281" y="4000"/>
                  </a:lnTo>
                  <a:lnTo>
                    <a:pt x="2238" y="4037"/>
                  </a:lnTo>
                  <a:lnTo>
                    <a:pt x="2238" y="4037"/>
                  </a:lnTo>
                  <a:lnTo>
                    <a:pt x="2230" y="4037"/>
                  </a:lnTo>
                  <a:lnTo>
                    <a:pt x="2230" y="4037"/>
                  </a:lnTo>
                  <a:close/>
                  <a:moveTo>
                    <a:pt x="2936" y="3351"/>
                  </a:moveTo>
                  <a:lnTo>
                    <a:pt x="2936" y="3351"/>
                  </a:lnTo>
                  <a:lnTo>
                    <a:pt x="2996" y="3375"/>
                  </a:lnTo>
                  <a:lnTo>
                    <a:pt x="3053" y="3402"/>
                  </a:lnTo>
                  <a:lnTo>
                    <a:pt x="3111" y="3429"/>
                  </a:lnTo>
                  <a:lnTo>
                    <a:pt x="3166" y="3456"/>
                  </a:lnTo>
                  <a:lnTo>
                    <a:pt x="3222" y="3488"/>
                  </a:lnTo>
                  <a:lnTo>
                    <a:pt x="3275" y="3521"/>
                  </a:lnTo>
                  <a:lnTo>
                    <a:pt x="3330" y="3554"/>
                  </a:lnTo>
                  <a:lnTo>
                    <a:pt x="3380" y="3589"/>
                  </a:lnTo>
                  <a:lnTo>
                    <a:pt x="3380" y="3589"/>
                  </a:lnTo>
                  <a:lnTo>
                    <a:pt x="3332" y="3628"/>
                  </a:lnTo>
                  <a:lnTo>
                    <a:pt x="3283" y="3667"/>
                  </a:lnTo>
                  <a:lnTo>
                    <a:pt x="3232" y="3704"/>
                  </a:lnTo>
                  <a:lnTo>
                    <a:pt x="3180" y="3739"/>
                  </a:lnTo>
                  <a:lnTo>
                    <a:pt x="3127" y="3772"/>
                  </a:lnTo>
                  <a:lnTo>
                    <a:pt x="3070" y="3803"/>
                  </a:lnTo>
                  <a:lnTo>
                    <a:pt x="3016" y="3833"/>
                  </a:lnTo>
                  <a:lnTo>
                    <a:pt x="2959" y="3862"/>
                  </a:lnTo>
                  <a:lnTo>
                    <a:pt x="2901" y="3887"/>
                  </a:lnTo>
                  <a:lnTo>
                    <a:pt x="2842" y="3911"/>
                  </a:lnTo>
                  <a:lnTo>
                    <a:pt x="2782" y="3934"/>
                  </a:lnTo>
                  <a:lnTo>
                    <a:pt x="2721" y="3954"/>
                  </a:lnTo>
                  <a:lnTo>
                    <a:pt x="2659" y="3971"/>
                  </a:lnTo>
                  <a:lnTo>
                    <a:pt x="2597" y="3989"/>
                  </a:lnTo>
                  <a:lnTo>
                    <a:pt x="2532" y="4002"/>
                  </a:lnTo>
                  <a:lnTo>
                    <a:pt x="2468" y="4014"/>
                  </a:lnTo>
                  <a:lnTo>
                    <a:pt x="2468" y="4014"/>
                  </a:lnTo>
                  <a:lnTo>
                    <a:pt x="2538" y="3942"/>
                  </a:lnTo>
                  <a:lnTo>
                    <a:pt x="2604" y="3868"/>
                  </a:lnTo>
                  <a:lnTo>
                    <a:pt x="2667" y="3788"/>
                  </a:lnTo>
                  <a:lnTo>
                    <a:pt x="2727" y="3708"/>
                  </a:lnTo>
                  <a:lnTo>
                    <a:pt x="2784" y="3622"/>
                  </a:lnTo>
                  <a:lnTo>
                    <a:pt x="2838" y="3534"/>
                  </a:lnTo>
                  <a:lnTo>
                    <a:pt x="2889" y="3445"/>
                  </a:lnTo>
                  <a:lnTo>
                    <a:pt x="2936" y="3351"/>
                  </a:lnTo>
                  <a:lnTo>
                    <a:pt x="2936" y="3351"/>
                  </a:lnTo>
                  <a:close/>
                  <a:moveTo>
                    <a:pt x="2862" y="3176"/>
                  </a:moveTo>
                  <a:lnTo>
                    <a:pt x="2862" y="3176"/>
                  </a:lnTo>
                  <a:lnTo>
                    <a:pt x="2786" y="3154"/>
                  </a:lnTo>
                  <a:lnTo>
                    <a:pt x="2710" y="3133"/>
                  </a:lnTo>
                  <a:lnTo>
                    <a:pt x="2632" y="3115"/>
                  </a:lnTo>
                  <a:lnTo>
                    <a:pt x="2554" y="3102"/>
                  </a:lnTo>
                  <a:lnTo>
                    <a:pt x="2474" y="3090"/>
                  </a:lnTo>
                  <a:lnTo>
                    <a:pt x="2394" y="3080"/>
                  </a:lnTo>
                  <a:lnTo>
                    <a:pt x="2312" y="3072"/>
                  </a:lnTo>
                  <a:lnTo>
                    <a:pt x="2230" y="3068"/>
                  </a:lnTo>
                  <a:lnTo>
                    <a:pt x="2230" y="2230"/>
                  </a:lnTo>
                  <a:lnTo>
                    <a:pt x="3063" y="2230"/>
                  </a:lnTo>
                  <a:lnTo>
                    <a:pt x="3063" y="2230"/>
                  </a:lnTo>
                  <a:lnTo>
                    <a:pt x="3061" y="2293"/>
                  </a:lnTo>
                  <a:lnTo>
                    <a:pt x="3057" y="2357"/>
                  </a:lnTo>
                  <a:lnTo>
                    <a:pt x="3051" y="2419"/>
                  </a:lnTo>
                  <a:lnTo>
                    <a:pt x="3045" y="2480"/>
                  </a:lnTo>
                  <a:lnTo>
                    <a:pt x="3037" y="2542"/>
                  </a:lnTo>
                  <a:lnTo>
                    <a:pt x="3028" y="2603"/>
                  </a:lnTo>
                  <a:lnTo>
                    <a:pt x="3016" y="2663"/>
                  </a:lnTo>
                  <a:lnTo>
                    <a:pt x="3004" y="2723"/>
                  </a:lnTo>
                  <a:lnTo>
                    <a:pt x="2990" y="2782"/>
                  </a:lnTo>
                  <a:lnTo>
                    <a:pt x="2977" y="2840"/>
                  </a:lnTo>
                  <a:lnTo>
                    <a:pt x="2961" y="2899"/>
                  </a:lnTo>
                  <a:lnTo>
                    <a:pt x="2944" y="2955"/>
                  </a:lnTo>
                  <a:lnTo>
                    <a:pt x="2924" y="3012"/>
                  </a:lnTo>
                  <a:lnTo>
                    <a:pt x="2905" y="3066"/>
                  </a:lnTo>
                  <a:lnTo>
                    <a:pt x="2883" y="3123"/>
                  </a:lnTo>
                  <a:lnTo>
                    <a:pt x="2862" y="3176"/>
                  </a:lnTo>
                  <a:lnTo>
                    <a:pt x="2862" y="3176"/>
                  </a:lnTo>
                  <a:close/>
                  <a:moveTo>
                    <a:pt x="2230" y="2090"/>
                  </a:moveTo>
                  <a:lnTo>
                    <a:pt x="2230" y="1390"/>
                  </a:lnTo>
                  <a:lnTo>
                    <a:pt x="2230" y="1390"/>
                  </a:lnTo>
                  <a:lnTo>
                    <a:pt x="2318" y="1386"/>
                  </a:lnTo>
                  <a:lnTo>
                    <a:pt x="2406" y="1378"/>
                  </a:lnTo>
                  <a:lnTo>
                    <a:pt x="2493" y="1367"/>
                  </a:lnTo>
                  <a:lnTo>
                    <a:pt x="2579" y="1353"/>
                  </a:lnTo>
                  <a:lnTo>
                    <a:pt x="2665" y="1335"/>
                  </a:lnTo>
                  <a:lnTo>
                    <a:pt x="2749" y="1316"/>
                  </a:lnTo>
                  <a:lnTo>
                    <a:pt x="2831" y="1291"/>
                  </a:lnTo>
                  <a:lnTo>
                    <a:pt x="2912" y="1265"/>
                  </a:lnTo>
                  <a:lnTo>
                    <a:pt x="2912" y="1265"/>
                  </a:lnTo>
                  <a:lnTo>
                    <a:pt x="2944" y="1361"/>
                  </a:lnTo>
                  <a:lnTo>
                    <a:pt x="2973" y="1460"/>
                  </a:lnTo>
                  <a:lnTo>
                    <a:pt x="2998" y="1562"/>
                  </a:lnTo>
                  <a:lnTo>
                    <a:pt x="3020" y="1665"/>
                  </a:lnTo>
                  <a:lnTo>
                    <a:pt x="3035" y="1768"/>
                  </a:lnTo>
                  <a:lnTo>
                    <a:pt x="3049" y="1873"/>
                  </a:lnTo>
                  <a:lnTo>
                    <a:pt x="3059" y="1983"/>
                  </a:lnTo>
                  <a:lnTo>
                    <a:pt x="3063" y="2090"/>
                  </a:lnTo>
                  <a:lnTo>
                    <a:pt x="2230" y="2090"/>
                  </a:lnTo>
                  <a:lnTo>
                    <a:pt x="2230" y="2090"/>
                  </a:lnTo>
                  <a:close/>
                  <a:moveTo>
                    <a:pt x="756" y="910"/>
                  </a:moveTo>
                  <a:lnTo>
                    <a:pt x="756" y="910"/>
                  </a:lnTo>
                  <a:lnTo>
                    <a:pt x="817" y="955"/>
                  </a:lnTo>
                  <a:lnTo>
                    <a:pt x="879" y="1000"/>
                  </a:lnTo>
                  <a:lnTo>
                    <a:pt x="942" y="1041"/>
                  </a:lnTo>
                  <a:lnTo>
                    <a:pt x="1006" y="1080"/>
                  </a:lnTo>
                  <a:lnTo>
                    <a:pt x="1072" y="1119"/>
                  </a:lnTo>
                  <a:lnTo>
                    <a:pt x="1140" y="1154"/>
                  </a:lnTo>
                  <a:lnTo>
                    <a:pt x="1209" y="1187"/>
                  </a:lnTo>
                  <a:lnTo>
                    <a:pt x="1277" y="1216"/>
                  </a:lnTo>
                  <a:lnTo>
                    <a:pt x="1277" y="1216"/>
                  </a:lnTo>
                  <a:lnTo>
                    <a:pt x="1244" y="1320"/>
                  </a:lnTo>
                  <a:lnTo>
                    <a:pt x="1213" y="1423"/>
                  </a:lnTo>
                  <a:lnTo>
                    <a:pt x="1187" y="1530"/>
                  </a:lnTo>
                  <a:lnTo>
                    <a:pt x="1164" y="1639"/>
                  </a:lnTo>
                  <a:lnTo>
                    <a:pt x="1146" y="1749"/>
                  </a:lnTo>
                  <a:lnTo>
                    <a:pt x="1133" y="1862"/>
                  </a:lnTo>
                  <a:lnTo>
                    <a:pt x="1123" y="1975"/>
                  </a:lnTo>
                  <a:lnTo>
                    <a:pt x="1117" y="2090"/>
                  </a:lnTo>
                  <a:lnTo>
                    <a:pt x="283" y="2090"/>
                  </a:lnTo>
                  <a:lnTo>
                    <a:pt x="283" y="2090"/>
                  </a:lnTo>
                  <a:lnTo>
                    <a:pt x="287" y="2006"/>
                  </a:lnTo>
                  <a:lnTo>
                    <a:pt x="296" y="1922"/>
                  </a:lnTo>
                  <a:lnTo>
                    <a:pt x="308" y="1840"/>
                  </a:lnTo>
                  <a:lnTo>
                    <a:pt x="324" y="1760"/>
                  </a:lnTo>
                  <a:lnTo>
                    <a:pt x="343" y="1680"/>
                  </a:lnTo>
                  <a:lnTo>
                    <a:pt x="366" y="1602"/>
                  </a:lnTo>
                  <a:lnTo>
                    <a:pt x="392" y="1524"/>
                  </a:lnTo>
                  <a:lnTo>
                    <a:pt x="421" y="1450"/>
                  </a:lnTo>
                  <a:lnTo>
                    <a:pt x="452" y="1376"/>
                  </a:lnTo>
                  <a:lnTo>
                    <a:pt x="487" y="1304"/>
                  </a:lnTo>
                  <a:lnTo>
                    <a:pt x="526" y="1234"/>
                  </a:lnTo>
                  <a:lnTo>
                    <a:pt x="567" y="1166"/>
                  </a:lnTo>
                  <a:lnTo>
                    <a:pt x="610" y="1098"/>
                  </a:lnTo>
                  <a:lnTo>
                    <a:pt x="657" y="1033"/>
                  </a:lnTo>
                  <a:lnTo>
                    <a:pt x="706" y="971"/>
                  </a:lnTo>
                  <a:lnTo>
                    <a:pt x="756" y="910"/>
                  </a:lnTo>
                  <a:lnTo>
                    <a:pt x="756" y="910"/>
                  </a:lnTo>
                  <a:close/>
                  <a:moveTo>
                    <a:pt x="283" y="2230"/>
                  </a:moveTo>
                  <a:lnTo>
                    <a:pt x="1117" y="2230"/>
                  </a:lnTo>
                  <a:lnTo>
                    <a:pt x="1117" y="2230"/>
                  </a:lnTo>
                  <a:lnTo>
                    <a:pt x="1121" y="2296"/>
                  </a:lnTo>
                  <a:lnTo>
                    <a:pt x="1125" y="2363"/>
                  </a:lnTo>
                  <a:lnTo>
                    <a:pt x="1129" y="2427"/>
                  </a:lnTo>
                  <a:lnTo>
                    <a:pt x="1137" y="2493"/>
                  </a:lnTo>
                  <a:lnTo>
                    <a:pt x="1144" y="2558"/>
                  </a:lnTo>
                  <a:lnTo>
                    <a:pt x="1154" y="2622"/>
                  </a:lnTo>
                  <a:lnTo>
                    <a:pt x="1166" y="2684"/>
                  </a:lnTo>
                  <a:lnTo>
                    <a:pt x="1177" y="2747"/>
                  </a:lnTo>
                  <a:lnTo>
                    <a:pt x="1193" y="2809"/>
                  </a:lnTo>
                  <a:lnTo>
                    <a:pt x="1209" y="2870"/>
                  </a:lnTo>
                  <a:lnTo>
                    <a:pt x="1224" y="2932"/>
                  </a:lnTo>
                  <a:lnTo>
                    <a:pt x="1242" y="2990"/>
                  </a:lnTo>
                  <a:lnTo>
                    <a:pt x="1261" y="3051"/>
                  </a:lnTo>
                  <a:lnTo>
                    <a:pt x="1283" y="3109"/>
                  </a:lnTo>
                  <a:lnTo>
                    <a:pt x="1304" y="3168"/>
                  </a:lnTo>
                  <a:lnTo>
                    <a:pt x="1328" y="3224"/>
                  </a:lnTo>
                  <a:lnTo>
                    <a:pt x="1328" y="3224"/>
                  </a:lnTo>
                  <a:lnTo>
                    <a:pt x="1261" y="3252"/>
                  </a:lnTo>
                  <a:lnTo>
                    <a:pt x="1197" y="3281"/>
                  </a:lnTo>
                  <a:lnTo>
                    <a:pt x="1135" y="3310"/>
                  </a:lnTo>
                  <a:lnTo>
                    <a:pt x="1072" y="3343"/>
                  </a:lnTo>
                  <a:lnTo>
                    <a:pt x="1010" y="3378"/>
                  </a:lnTo>
                  <a:lnTo>
                    <a:pt x="951" y="3415"/>
                  </a:lnTo>
                  <a:lnTo>
                    <a:pt x="891" y="3452"/>
                  </a:lnTo>
                  <a:lnTo>
                    <a:pt x="834" y="3493"/>
                  </a:lnTo>
                  <a:lnTo>
                    <a:pt x="834" y="3493"/>
                  </a:lnTo>
                  <a:lnTo>
                    <a:pt x="774" y="3431"/>
                  </a:lnTo>
                  <a:lnTo>
                    <a:pt x="717" y="3365"/>
                  </a:lnTo>
                  <a:lnTo>
                    <a:pt x="663" y="3298"/>
                  </a:lnTo>
                  <a:lnTo>
                    <a:pt x="612" y="3228"/>
                  </a:lnTo>
                  <a:lnTo>
                    <a:pt x="565" y="3154"/>
                  </a:lnTo>
                  <a:lnTo>
                    <a:pt x="521" y="3080"/>
                  </a:lnTo>
                  <a:lnTo>
                    <a:pt x="480" y="3004"/>
                  </a:lnTo>
                  <a:lnTo>
                    <a:pt x="443" y="2924"/>
                  </a:lnTo>
                  <a:lnTo>
                    <a:pt x="409" y="2842"/>
                  </a:lnTo>
                  <a:lnTo>
                    <a:pt x="378" y="2760"/>
                  </a:lnTo>
                  <a:lnTo>
                    <a:pt x="353" y="2675"/>
                  </a:lnTo>
                  <a:lnTo>
                    <a:pt x="329" y="2589"/>
                  </a:lnTo>
                  <a:lnTo>
                    <a:pt x="312" y="2501"/>
                  </a:lnTo>
                  <a:lnTo>
                    <a:pt x="298" y="2411"/>
                  </a:lnTo>
                  <a:lnTo>
                    <a:pt x="289" y="2322"/>
                  </a:lnTo>
                  <a:lnTo>
                    <a:pt x="283" y="2230"/>
                  </a:lnTo>
                  <a:lnTo>
                    <a:pt x="283" y="2230"/>
                  </a:lnTo>
                  <a:close/>
                  <a:moveTo>
                    <a:pt x="3486" y="3493"/>
                  </a:moveTo>
                  <a:lnTo>
                    <a:pt x="3486" y="3493"/>
                  </a:lnTo>
                  <a:lnTo>
                    <a:pt x="3429" y="3452"/>
                  </a:lnTo>
                  <a:lnTo>
                    <a:pt x="3369" y="3415"/>
                  </a:lnTo>
                  <a:lnTo>
                    <a:pt x="3310" y="3378"/>
                  </a:lnTo>
                  <a:lnTo>
                    <a:pt x="3248" y="3343"/>
                  </a:lnTo>
                  <a:lnTo>
                    <a:pt x="3185" y="3310"/>
                  </a:lnTo>
                  <a:lnTo>
                    <a:pt x="3123" y="3279"/>
                  </a:lnTo>
                  <a:lnTo>
                    <a:pt x="3059" y="3252"/>
                  </a:lnTo>
                  <a:lnTo>
                    <a:pt x="2992" y="3224"/>
                  </a:lnTo>
                  <a:lnTo>
                    <a:pt x="2992" y="3224"/>
                  </a:lnTo>
                  <a:lnTo>
                    <a:pt x="3016" y="3168"/>
                  </a:lnTo>
                  <a:lnTo>
                    <a:pt x="3037" y="3109"/>
                  </a:lnTo>
                  <a:lnTo>
                    <a:pt x="3059" y="3051"/>
                  </a:lnTo>
                  <a:lnTo>
                    <a:pt x="3078" y="2990"/>
                  </a:lnTo>
                  <a:lnTo>
                    <a:pt x="3096" y="2932"/>
                  </a:lnTo>
                  <a:lnTo>
                    <a:pt x="3111" y="2870"/>
                  </a:lnTo>
                  <a:lnTo>
                    <a:pt x="3127" y="2809"/>
                  </a:lnTo>
                  <a:lnTo>
                    <a:pt x="3141" y="2747"/>
                  </a:lnTo>
                  <a:lnTo>
                    <a:pt x="3154" y="2684"/>
                  </a:lnTo>
                  <a:lnTo>
                    <a:pt x="3166" y="2620"/>
                  </a:lnTo>
                  <a:lnTo>
                    <a:pt x="3176" y="2558"/>
                  </a:lnTo>
                  <a:lnTo>
                    <a:pt x="3183" y="2493"/>
                  </a:lnTo>
                  <a:lnTo>
                    <a:pt x="3191" y="2427"/>
                  </a:lnTo>
                  <a:lnTo>
                    <a:pt x="3195" y="2363"/>
                  </a:lnTo>
                  <a:lnTo>
                    <a:pt x="3199" y="2296"/>
                  </a:lnTo>
                  <a:lnTo>
                    <a:pt x="3203" y="2230"/>
                  </a:lnTo>
                  <a:lnTo>
                    <a:pt x="4037" y="2230"/>
                  </a:lnTo>
                  <a:lnTo>
                    <a:pt x="4037" y="2230"/>
                  </a:lnTo>
                  <a:lnTo>
                    <a:pt x="4031" y="2322"/>
                  </a:lnTo>
                  <a:lnTo>
                    <a:pt x="4022" y="2411"/>
                  </a:lnTo>
                  <a:lnTo>
                    <a:pt x="4008" y="2501"/>
                  </a:lnTo>
                  <a:lnTo>
                    <a:pt x="3991" y="2589"/>
                  </a:lnTo>
                  <a:lnTo>
                    <a:pt x="3967" y="2675"/>
                  </a:lnTo>
                  <a:lnTo>
                    <a:pt x="3942" y="2760"/>
                  </a:lnTo>
                  <a:lnTo>
                    <a:pt x="3911" y="2842"/>
                  </a:lnTo>
                  <a:lnTo>
                    <a:pt x="3877" y="2924"/>
                  </a:lnTo>
                  <a:lnTo>
                    <a:pt x="3840" y="3004"/>
                  </a:lnTo>
                  <a:lnTo>
                    <a:pt x="3799" y="3080"/>
                  </a:lnTo>
                  <a:lnTo>
                    <a:pt x="3755" y="3154"/>
                  </a:lnTo>
                  <a:lnTo>
                    <a:pt x="3708" y="3228"/>
                  </a:lnTo>
                  <a:lnTo>
                    <a:pt x="3657" y="3298"/>
                  </a:lnTo>
                  <a:lnTo>
                    <a:pt x="3603" y="3365"/>
                  </a:lnTo>
                  <a:lnTo>
                    <a:pt x="3546" y="3431"/>
                  </a:lnTo>
                  <a:lnTo>
                    <a:pt x="3486" y="3493"/>
                  </a:lnTo>
                  <a:lnTo>
                    <a:pt x="3486" y="349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pPr>
              <a:endParaRPr lang="en-US" sz="600" kern="0">
                <a:solidFill>
                  <a:schemeClr val="bg1"/>
                </a:solidFill>
              </a:endParaRPr>
            </a:p>
          </p:txBody>
        </p:sp>
        <p:sp>
          <p:nvSpPr>
            <p:cNvPr id="93" name="Rounded Rectangle 92"/>
            <p:cNvSpPr/>
            <p:nvPr/>
          </p:nvSpPr>
          <p:spPr>
            <a:xfrm>
              <a:off x="1067067" y="3889916"/>
              <a:ext cx="219379" cy="109582"/>
            </a:xfrm>
            <a:prstGeom prst="roundRect">
              <a:avLst/>
            </a:prstGeom>
            <a:solidFill>
              <a:srgbClr val="28A8E0"/>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fontAlgn="auto">
                <a:spcBef>
                  <a:spcPts val="0"/>
                </a:spcBef>
                <a:spcAft>
                  <a:spcPts val="0"/>
                </a:spcAft>
              </a:pPr>
              <a:r>
                <a:rPr lang="en-US" sz="600" b="1" kern="0" dirty="0">
                  <a:solidFill>
                    <a:schemeClr val="bg1"/>
                  </a:solidFill>
                </a:rPr>
                <a:t>DNS</a:t>
              </a:r>
            </a:p>
          </p:txBody>
        </p:sp>
      </p:grpSp>
      <p:grpSp>
        <p:nvGrpSpPr>
          <p:cNvPr id="101" name="Group 100"/>
          <p:cNvGrpSpPr/>
          <p:nvPr/>
        </p:nvGrpSpPr>
        <p:grpSpPr>
          <a:xfrm>
            <a:off x="650366" y="2853409"/>
            <a:ext cx="581301" cy="581301"/>
            <a:chOff x="7983537" y="2782389"/>
            <a:chExt cx="234950" cy="234950"/>
          </a:xfrm>
        </p:grpSpPr>
        <p:sp>
          <p:nvSpPr>
            <p:cNvPr id="102" name="Oval 201"/>
            <p:cNvSpPr>
              <a:spLocks noChangeArrowheads="1"/>
            </p:cNvSpPr>
            <p:nvPr/>
          </p:nvSpPr>
          <p:spPr bwMode="auto">
            <a:xfrm>
              <a:off x="7983537" y="2782389"/>
              <a:ext cx="234950" cy="234950"/>
            </a:xfrm>
            <a:prstGeom prst="ellipse">
              <a:avLst/>
            </a:prstGeom>
            <a:solidFill>
              <a:srgbClr val="28A8E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103" name="Freeform 202"/>
            <p:cNvSpPr>
              <a:spLocks/>
            </p:cNvSpPr>
            <p:nvPr/>
          </p:nvSpPr>
          <p:spPr bwMode="auto">
            <a:xfrm>
              <a:off x="8112125" y="2810964"/>
              <a:ext cx="36513" cy="28575"/>
            </a:xfrm>
            <a:custGeom>
              <a:avLst/>
              <a:gdLst>
                <a:gd name="T0" fmla="*/ 35 w 111"/>
                <a:gd name="T1" fmla="*/ 15 h 81"/>
                <a:gd name="T2" fmla="*/ 45 w 111"/>
                <a:gd name="T3" fmla="*/ 10 h 81"/>
                <a:gd name="T4" fmla="*/ 52 w 111"/>
                <a:gd name="T5" fmla="*/ 9 h 81"/>
                <a:gd name="T6" fmla="*/ 59 w 111"/>
                <a:gd name="T7" fmla="*/ 6 h 81"/>
                <a:gd name="T8" fmla="*/ 64 w 111"/>
                <a:gd name="T9" fmla="*/ 4 h 81"/>
                <a:gd name="T10" fmla="*/ 65 w 111"/>
                <a:gd name="T11" fmla="*/ 3 h 81"/>
                <a:gd name="T12" fmla="*/ 59 w 111"/>
                <a:gd name="T13" fmla="*/ 11 h 81"/>
                <a:gd name="T14" fmla="*/ 63 w 111"/>
                <a:gd name="T15" fmla="*/ 14 h 81"/>
                <a:gd name="T16" fmla="*/ 75 w 111"/>
                <a:gd name="T17" fmla="*/ 10 h 81"/>
                <a:gd name="T18" fmla="*/ 84 w 111"/>
                <a:gd name="T19" fmla="*/ 12 h 81"/>
                <a:gd name="T20" fmla="*/ 87 w 111"/>
                <a:gd name="T21" fmla="*/ 10 h 81"/>
                <a:gd name="T22" fmla="*/ 80 w 111"/>
                <a:gd name="T23" fmla="*/ 3 h 81"/>
                <a:gd name="T24" fmla="*/ 75 w 111"/>
                <a:gd name="T25" fmla="*/ 0 h 81"/>
                <a:gd name="T26" fmla="*/ 111 w 111"/>
                <a:gd name="T27" fmla="*/ 18 h 81"/>
                <a:gd name="T28" fmla="*/ 107 w 111"/>
                <a:gd name="T29" fmla="*/ 19 h 81"/>
                <a:gd name="T30" fmla="*/ 100 w 111"/>
                <a:gd name="T31" fmla="*/ 17 h 81"/>
                <a:gd name="T32" fmla="*/ 98 w 111"/>
                <a:gd name="T33" fmla="*/ 17 h 81"/>
                <a:gd name="T34" fmla="*/ 94 w 111"/>
                <a:gd name="T35" fmla="*/ 16 h 81"/>
                <a:gd name="T36" fmla="*/ 93 w 111"/>
                <a:gd name="T37" fmla="*/ 17 h 81"/>
                <a:gd name="T38" fmla="*/ 89 w 111"/>
                <a:gd name="T39" fmla="*/ 23 h 81"/>
                <a:gd name="T40" fmla="*/ 85 w 111"/>
                <a:gd name="T41" fmla="*/ 26 h 81"/>
                <a:gd name="T42" fmla="*/ 82 w 111"/>
                <a:gd name="T43" fmla="*/ 34 h 81"/>
                <a:gd name="T44" fmla="*/ 82 w 111"/>
                <a:gd name="T45" fmla="*/ 39 h 81"/>
                <a:gd name="T46" fmla="*/ 54 w 111"/>
                <a:gd name="T47" fmla="*/ 62 h 81"/>
                <a:gd name="T48" fmla="*/ 51 w 111"/>
                <a:gd name="T49" fmla="*/ 74 h 81"/>
                <a:gd name="T50" fmla="*/ 41 w 111"/>
                <a:gd name="T51" fmla="*/ 81 h 81"/>
                <a:gd name="T52" fmla="*/ 37 w 111"/>
                <a:gd name="T53" fmla="*/ 75 h 81"/>
                <a:gd name="T54" fmla="*/ 38 w 111"/>
                <a:gd name="T55" fmla="*/ 67 h 81"/>
                <a:gd name="T56" fmla="*/ 43 w 111"/>
                <a:gd name="T57" fmla="*/ 61 h 81"/>
                <a:gd name="T58" fmla="*/ 39 w 111"/>
                <a:gd name="T59" fmla="*/ 58 h 81"/>
                <a:gd name="T60" fmla="*/ 33 w 111"/>
                <a:gd name="T61" fmla="*/ 58 h 81"/>
                <a:gd name="T62" fmla="*/ 22 w 111"/>
                <a:gd name="T63" fmla="*/ 54 h 81"/>
                <a:gd name="T64" fmla="*/ 10 w 111"/>
                <a:gd name="T65" fmla="*/ 47 h 81"/>
                <a:gd name="T66" fmla="*/ 9 w 111"/>
                <a:gd name="T67" fmla="*/ 47 h 81"/>
                <a:gd name="T68" fmla="*/ 6 w 111"/>
                <a:gd name="T69" fmla="*/ 47 h 81"/>
                <a:gd name="T70" fmla="*/ 3 w 111"/>
                <a:gd name="T71" fmla="*/ 46 h 81"/>
                <a:gd name="T72" fmla="*/ 4 w 111"/>
                <a:gd name="T73" fmla="*/ 41 h 81"/>
                <a:gd name="T74" fmla="*/ 0 w 111"/>
                <a:gd name="T75" fmla="*/ 36 h 81"/>
                <a:gd name="T76" fmla="*/ 5 w 111"/>
                <a:gd name="T77" fmla="*/ 30 h 81"/>
                <a:gd name="T78" fmla="*/ 17 w 111"/>
                <a:gd name="T79" fmla="*/ 23 h 81"/>
                <a:gd name="T80" fmla="*/ 29 w 111"/>
                <a:gd name="T81" fmla="*/ 16 h 81"/>
                <a:gd name="T82" fmla="*/ 35 w 111"/>
                <a:gd name="T83"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81">
                  <a:moveTo>
                    <a:pt x="35" y="15"/>
                  </a:moveTo>
                  <a:cubicBezTo>
                    <a:pt x="39" y="14"/>
                    <a:pt x="41" y="11"/>
                    <a:pt x="45" y="10"/>
                  </a:cubicBezTo>
                  <a:cubicBezTo>
                    <a:pt x="48" y="9"/>
                    <a:pt x="50" y="10"/>
                    <a:pt x="52" y="9"/>
                  </a:cubicBezTo>
                  <a:cubicBezTo>
                    <a:pt x="54" y="8"/>
                    <a:pt x="57" y="7"/>
                    <a:pt x="59" y="6"/>
                  </a:cubicBezTo>
                  <a:cubicBezTo>
                    <a:pt x="61" y="5"/>
                    <a:pt x="62" y="5"/>
                    <a:pt x="64" y="4"/>
                  </a:cubicBezTo>
                  <a:cubicBezTo>
                    <a:pt x="64" y="3"/>
                    <a:pt x="64" y="3"/>
                    <a:pt x="65" y="3"/>
                  </a:cubicBezTo>
                  <a:cubicBezTo>
                    <a:pt x="64" y="7"/>
                    <a:pt x="60" y="8"/>
                    <a:pt x="59" y="11"/>
                  </a:cubicBezTo>
                  <a:cubicBezTo>
                    <a:pt x="60" y="13"/>
                    <a:pt x="61" y="14"/>
                    <a:pt x="63" y="14"/>
                  </a:cubicBezTo>
                  <a:cubicBezTo>
                    <a:pt x="67" y="15"/>
                    <a:pt x="72" y="10"/>
                    <a:pt x="75" y="10"/>
                  </a:cubicBezTo>
                  <a:cubicBezTo>
                    <a:pt x="78" y="10"/>
                    <a:pt x="81" y="13"/>
                    <a:pt x="84" y="12"/>
                  </a:cubicBezTo>
                  <a:cubicBezTo>
                    <a:pt x="85" y="12"/>
                    <a:pt x="85" y="11"/>
                    <a:pt x="87" y="10"/>
                  </a:cubicBezTo>
                  <a:cubicBezTo>
                    <a:pt x="85" y="7"/>
                    <a:pt x="83" y="5"/>
                    <a:pt x="80" y="3"/>
                  </a:cubicBezTo>
                  <a:cubicBezTo>
                    <a:pt x="79" y="2"/>
                    <a:pt x="76" y="1"/>
                    <a:pt x="75" y="0"/>
                  </a:cubicBezTo>
                  <a:cubicBezTo>
                    <a:pt x="87" y="5"/>
                    <a:pt x="99" y="11"/>
                    <a:pt x="111" y="18"/>
                  </a:cubicBezTo>
                  <a:cubicBezTo>
                    <a:pt x="109" y="18"/>
                    <a:pt x="108" y="19"/>
                    <a:pt x="107" y="19"/>
                  </a:cubicBezTo>
                  <a:cubicBezTo>
                    <a:pt x="104" y="19"/>
                    <a:pt x="101" y="18"/>
                    <a:pt x="100" y="17"/>
                  </a:cubicBezTo>
                  <a:cubicBezTo>
                    <a:pt x="98" y="17"/>
                    <a:pt x="98" y="17"/>
                    <a:pt x="98" y="17"/>
                  </a:cubicBezTo>
                  <a:cubicBezTo>
                    <a:pt x="97" y="16"/>
                    <a:pt x="95" y="16"/>
                    <a:pt x="94" y="16"/>
                  </a:cubicBezTo>
                  <a:cubicBezTo>
                    <a:pt x="94" y="16"/>
                    <a:pt x="94" y="17"/>
                    <a:pt x="93" y="17"/>
                  </a:cubicBezTo>
                  <a:cubicBezTo>
                    <a:pt x="92" y="18"/>
                    <a:pt x="90" y="20"/>
                    <a:pt x="89" y="23"/>
                  </a:cubicBezTo>
                  <a:cubicBezTo>
                    <a:pt x="88" y="24"/>
                    <a:pt x="87" y="25"/>
                    <a:pt x="85" y="26"/>
                  </a:cubicBezTo>
                  <a:cubicBezTo>
                    <a:pt x="86" y="29"/>
                    <a:pt x="82" y="31"/>
                    <a:pt x="82" y="34"/>
                  </a:cubicBezTo>
                  <a:cubicBezTo>
                    <a:pt x="81" y="36"/>
                    <a:pt x="82" y="38"/>
                    <a:pt x="82" y="39"/>
                  </a:cubicBezTo>
                  <a:cubicBezTo>
                    <a:pt x="83" y="55"/>
                    <a:pt x="70" y="62"/>
                    <a:pt x="54" y="62"/>
                  </a:cubicBezTo>
                  <a:cubicBezTo>
                    <a:pt x="52" y="65"/>
                    <a:pt x="53" y="70"/>
                    <a:pt x="51" y="74"/>
                  </a:cubicBezTo>
                  <a:cubicBezTo>
                    <a:pt x="50" y="77"/>
                    <a:pt x="45" y="81"/>
                    <a:pt x="41" y="81"/>
                  </a:cubicBezTo>
                  <a:cubicBezTo>
                    <a:pt x="40" y="80"/>
                    <a:pt x="37" y="77"/>
                    <a:pt x="37" y="75"/>
                  </a:cubicBezTo>
                  <a:cubicBezTo>
                    <a:pt x="37" y="72"/>
                    <a:pt x="41" y="71"/>
                    <a:pt x="38" y="67"/>
                  </a:cubicBezTo>
                  <a:cubicBezTo>
                    <a:pt x="39" y="65"/>
                    <a:pt x="44" y="64"/>
                    <a:pt x="43" y="61"/>
                  </a:cubicBezTo>
                  <a:cubicBezTo>
                    <a:pt x="43" y="59"/>
                    <a:pt x="41" y="58"/>
                    <a:pt x="39" y="58"/>
                  </a:cubicBezTo>
                  <a:cubicBezTo>
                    <a:pt x="33" y="58"/>
                    <a:pt x="33" y="58"/>
                    <a:pt x="33" y="58"/>
                  </a:cubicBezTo>
                  <a:cubicBezTo>
                    <a:pt x="29" y="58"/>
                    <a:pt x="25" y="56"/>
                    <a:pt x="22" y="54"/>
                  </a:cubicBezTo>
                  <a:cubicBezTo>
                    <a:pt x="19" y="52"/>
                    <a:pt x="16" y="48"/>
                    <a:pt x="10" y="47"/>
                  </a:cubicBezTo>
                  <a:cubicBezTo>
                    <a:pt x="9" y="47"/>
                    <a:pt x="9" y="47"/>
                    <a:pt x="9" y="47"/>
                  </a:cubicBezTo>
                  <a:cubicBezTo>
                    <a:pt x="6" y="47"/>
                    <a:pt x="6" y="47"/>
                    <a:pt x="6" y="47"/>
                  </a:cubicBezTo>
                  <a:cubicBezTo>
                    <a:pt x="5" y="47"/>
                    <a:pt x="4" y="47"/>
                    <a:pt x="3" y="46"/>
                  </a:cubicBezTo>
                  <a:cubicBezTo>
                    <a:pt x="2" y="44"/>
                    <a:pt x="4" y="42"/>
                    <a:pt x="4" y="41"/>
                  </a:cubicBezTo>
                  <a:cubicBezTo>
                    <a:pt x="4" y="39"/>
                    <a:pt x="0" y="38"/>
                    <a:pt x="0" y="36"/>
                  </a:cubicBezTo>
                  <a:cubicBezTo>
                    <a:pt x="0" y="35"/>
                    <a:pt x="4" y="31"/>
                    <a:pt x="5" y="30"/>
                  </a:cubicBezTo>
                  <a:cubicBezTo>
                    <a:pt x="8" y="27"/>
                    <a:pt x="12" y="25"/>
                    <a:pt x="17" y="23"/>
                  </a:cubicBezTo>
                  <a:cubicBezTo>
                    <a:pt x="20" y="20"/>
                    <a:pt x="25" y="18"/>
                    <a:pt x="29" y="16"/>
                  </a:cubicBezTo>
                  <a:cubicBezTo>
                    <a:pt x="31" y="16"/>
                    <a:pt x="33" y="16"/>
                    <a:pt x="35" y="15"/>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104" name="Freeform 203"/>
            <p:cNvSpPr>
              <a:spLocks/>
            </p:cNvSpPr>
            <p:nvPr/>
          </p:nvSpPr>
          <p:spPr bwMode="auto">
            <a:xfrm>
              <a:off x="8153400" y="2820489"/>
              <a:ext cx="4763" cy="4763"/>
            </a:xfrm>
            <a:custGeom>
              <a:avLst/>
              <a:gdLst>
                <a:gd name="T0" fmla="*/ 0 w 15"/>
                <a:gd name="T1" fmla="*/ 6 h 12"/>
                <a:gd name="T2" fmla="*/ 4 w 15"/>
                <a:gd name="T3" fmla="*/ 0 h 12"/>
                <a:gd name="T4" fmla="*/ 15 w 15"/>
                <a:gd name="T5" fmla="*/ 8 h 12"/>
                <a:gd name="T6" fmla="*/ 13 w 15"/>
                <a:gd name="T7" fmla="*/ 10 h 12"/>
                <a:gd name="T8" fmla="*/ 5 w 15"/>
                <a:gd name="T9" fmla="*/ 12 h 12"/>
                <a:gd name="T10" fmla="*/ 0 w 15"/>
                <a:gd name="T11" fmla="*/ 6 h 12"/>
              </a:gdLst>
              <a:ahLst/>
              <a:cxnLst>
                <a:cxn ang="0">
                  <a:pos x="T0" y="T1"/>
                </a:cxn>
                <a:cxn ang="0">
                  <a:pos x="T2" y="T3"/>
                </a:cxn>
                <a:cxn ang="0">
                  <a:pos x="T4" y="T5"/>
                </a:cxn>
                <a:cxn ang="0">
                  <a:pos x="T6" y="T7"/>
                </a:cxn>
                <a:cxn ang="0">
                  <a:pos x="T8" y="T9"/>
                </a:cxn>
                <a:cxn ang="0">
                  <a:pos x="T10" y="T11"/>
                </a:cxn>
              </a:cxnLst>
              <a:rect l="0" t="0" r="r" b="b"/>
              <a:pathLst>
                <a:path w="15" h="12">
                  <a:moveTo>
                    <a:pt x="0" y="6"/>
                  </a:moveTo>
                  <a:cubicBezTo>
                    <a:pt x="0" y="3"/>
                    <a:pt x="3" y="3"/>
                    <a:pt x="4" y="0"/>
                  </a:cubicBezTo>
                  <a:cubicBezTo>
                    <a:pt x="8" y="3"/>
                    <a:pt x="12" y="5"/>
                    <a:pt x="15" y="8"/>
                  </a:cubicBezTo>
                  <a:cubicBezTo>
                    <a:pt x="15" y="9"/>
                    <a:pt x="14" y="10"/>
                    <a:pt x="13" y="10"/>
                  </a:cubicBezTo>
                  <a:cubicBezTo>
                    <a:pt x="11" y="11"/>
                    <a:pt x="8" y="12"/>
                    <a:pt x="5" y="12"/>
                  </a:cubicBezTo>
                  <a:cubicBezTo>
                    <a:pt x="4" y="11"/>
                    <a:pt x="1" y="10"/>
                    <a:pt x="0" y="6"/>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105" name="Freeform 204"/>
            <p:cNvSpPr>
              <a:spLocks/>
            </p:cNvSpPr>
            <p:nvPr/>
          </p:nvSpPr>
          <p:spPr bwMode="auto">
            <a:xfrm>
              <a:off x="8086725" y="2888752"/>
              <a:ext cx="38100" cy="49213"/>
            </a:xfrm>
            <a:custGeom>
              <a:avLst/>
              <a:gdLst>
                <a:gd name="T0" fmla="*/ 39 w 112"/>
                <a:gd name="T1" fmla="*/ 144 h 144"/>
                <a:gd name="T2" fmla="*/ 108 w 112"/>
                <a:gd name="T3" fmla="*/ 50 h 144"/>
                <a:gd name="T4" fmla="*/ 112 w 112"/>
                <a:gd name="T5" fmla="*/ 23 h 144"/>
                <a:gd name="T6" fmla="*/ 112 w 112"/>
                <a:gd name="T7" fmla="*/ 0 h 144"/>
                <a:gd name="T8" fmla="*/ 0 w 112"/>
                <a:gd name="T9" fmla="*/ 114 h 144"/>
                <a:gd name="T10" fmla="*/ 39 w 112"/>
                <a:gd name="T11" fmla="*/ 144 h 144"/>
              </a:gdLst>
              <a:ahLst/>
              <a:cxnLst>
                <a:cxn ang="0">
                  <a:pos x="T0" y="T1"/>
                </a:cxn>
                <a:cxn ang="0">
                  <a:pos x="T2" y="T3"/>
                </a:cxn>
                <a:cxn ang="0">
                  <a:pos x="T4" y="T5"/>
                </a:cxn>
                <a:cxn ang="0">
                  <a:pos x="T6" y="T7"/>
                </a:cxn>
                <a:cxn ang="0">
                  <a:pos x="T8" y="T9"/>
                </a:cxn>
                <a:cxn ang="0">
                  <a:pos x="T10" y="T11"/>
                </a:cxn>
              </a:cxnLst>
              <a:rect l="0" t="0" r="r" b="b"/>
              <a:pathLst>
                <a:path w="112" h="144">
                  <a:moveTo>
                    <a:pt x="39" y="144"/>
                  </a:moveTo>
                  <a:cubicBezTo>
                    <a:pt x="74" y="125"/>
                    <a:pt x="101" y="90"/>
                    <a:pt x="108" y="50"/>
                  </a:cubicBezTo>
                  <a:cubicBezTo>
                    <a:pt x="111" y="42"/>
                    <a:pt x="112" y="33"/>
                    <a:pt x="112" y="23"/>
                  </a:cubicBezTo>
                  <a:cubicBezTo>
                    <a:pt x="112" y="0"/>
                    <a:pt x="112" y="0"/>
                    <a:pt x="112" y="0"/>
                  </a:cubicBezTo>
                  <a:cubicBezTo>
                    <a:pt x="0" y="114"/>
                    <a:pt x="0" y="114"/>
                    <a:pt x="0" y="114"/>
                  </a:cubicBezTo>
                  <a:cubicBezTo>
                    <a:pt x="11" y="126"/>
                    <a:pt x="24" y="136"/>
                    <a:pt x="39" y="1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106" name="Freeform 205"/>
            <p:cNvSpPr>
              <a:spLocks/>
            </p:cNvSpPr>
            <p:nvPr/>
          </p:nvSpPr>
          <p:spPr bwMode="auto">
            <a:xfrm>
              <a:off x="8075612" y="2877639"/>
              <a:ext cx="46038" cy="44450"/>
            </a:xfrm>
            <a:custGeom>
              <a:avLst/>
              <a:gdLst>
                <a:gd name="T0" fmla="*/ 0 w 139"/>
                <a:gd name="T1" fmla="*/ 18 h 131"/>
                <a:gd name="T2" fmla="*/ 0 w 139"/>
                <a:gd name="T3" fmla="*/ 54 h 131"/>
                <a:gd name="T4" fmla="*/ 3 w 139"/>
                <a:gd name="T5" fmla="*/ 81 h 131"/>
                <a:gd name="T6" fmla="*/ 24 w 139"/>
                <a:gd name="T7" fmla="*/ 131 h 131"/>
                <a:gd name="T8" fmla="*/ 139 w 139"/>
                <a:gd name="T9" fmla="*/ 16 h 131"/>
                <a:gd name="T10" fmla="*/ 74 w 139"/>
                <a:gd name="T11" fmla="*/ 0 h 131"/>
                <a:gd name="T12" fmla="*/ 0 w 139"/>
                <a:gd name="T13" fmla="*/ 18 h 131"/>
              </a:gdLst>
              <a:ahLst/>
              <a:cxnLst>
                <a:cxn ang="0">
                  <a:pos x="T0" y="T1"/>
                </a:cxn>
                <a:cxn ang="0">
                  <a:pos x="T2" y="T3"/>
                </a:cxn>
                <a:cxn ang="0">
                  <a:pos x="T4" y="T5"/>
                </a:cxn>
                <a:cxn ang="0">
                  <a:pos x="T6" y="T7"/>
                </a:cxn>
                <a:cxn ang="0">
                  <a:pos x="T8" y="T9"/>
                </a:cxn>
                <a:cxn ang="0">
                  <a:pos x="T10" y="T11"/>
                </a:cxn>
                <a:cxn ang="0">
                  <a:pos x="T12" y="T13"/>
                </a:cxn>
              </a:cxnLst>
              <a:rect l="0" t="0" r="r" b="b"/>
              <a:pathLst>
                <a:path w="139" h="131">
                  <a:moveTo>
                    <a:pt x="0" y="18"/>
                  </a:moveTo>
                  <a:cubicBezTo>
                    <a:pt x="0" y="54"/>
                    <a:pt x="0" y="54"/>
                    <a:pt x="0" y="54"/>
                  </a:cubicBezTo>
                  <a:cubicBezTo>
                    <a:pt x="0" y="64"/>
                    <a:pt x="1" y="73"/>
                    <a:pt x="3" y="81"/>
                  </a:cubicBezTo>
                  <a:cubicBezTo>
                    <a:pt x="6" y="100"/>
                    <a:pt x="14" y="116"/>
                    <a:pt x="24" y="131"/>
                  </a:cubicBezTo>
                  <a:cubicBezTo>
                    <a:pt x="139" y="16"/>
                    <a:pt x="139" y="16"/>
                    <a:pt x="139" y="16"/>
                  </a:cubicBezTo>
                  <a:cubicBezTo>
                    <a:pt x="130" y="13"/>
                    <a:pt x="112" y="9"/>
                    <a:pt x="74" y="0"/>
                  </a:cubicBezTo>
                  <a:lnTo>
                    <a:pt x="0" y="1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107" name="Freeform 206"/>
            <p:cNvSpPr>
              <a:spLocks noEditPoints="1"/>
            </p:cNvSpPr>
            <p:nvPr/>
          </p:nvSpPr>
          <p:spPr bwMode="auto">
            <a:xfrm>
              <a:off x="8004175" y="2825252"/>
              <a:ext cx="192088" cy="171450"/>
            </a:xfrm>
            <a:custGeom>
              <a:avLst/>
              <a:gdLst>
                <a:gd name="T0" fmla="*/ 556 w 568"/>
                <a:gd name="T1" fmla="*/ 141 h 509"/>
                <a:gd name="T2" fmla="*/ 472 w 568"/>
                <a:gd name="T3" fmla="*/ 14 h 509"/>
                <a:gd name="T4" fmla="*/ 489 w 568"/>
                <a:gd name="T5" fmla="*/ 32 h 509"/>
                <a:gd name="T6" fmla="*/ 485 w 568"/>
                <a:gd name="T7" fmla="*/ 53 h 509"/>
                <a:gd name="T8" fmla="*/ 489 w 568"/>
                <a:gd name="T9" fmla="*/ 61 h 509"/>
                <a:gd name="T10" fmla="*/ 480 w 568"/>
                <a:gd name="T11" fmla="*/ 66 h 509"/>
                <a:gd name="T12" fmla="*/ 470 w 568"/>
                <a:gd name="T13" fmla="*/ 65 h 509"/>
                <a:gd name="T14" fmla="*/ 472 w 568"/>
                <a:gd name="T15" fmla="*/ 48 h 509"/>
                <a:gd name="T16" fmla="*/ 469 w 568"/>
                <a:gd name="T17" fmla="*/ 45 h 509"/>
                <a:gd name="T18" fmla="*/ 446 w 568"/>
                <a:gd name="T19" fmla="*/ 55 h 509"/>
                <a:gd name="T20" fmla="*/ 438 w 568"/>
                <a:gd name="T21" fmla="*/ 50 h 509"/>
                <a:gd name="T22" fmla="*/ 421 w 568"/>
                <a:gd name="T23" fmla="*/ 55 h 509"/>
                <a:gd name="T24" fmla="*/ 434 w 568"/>
                <a:gd name="T25" fmla="*/ 57 h 509"/>
                <a:gd name="T26" fmla="*/ 435 w 568"/>
                <a:gd name="T27" fmla="*/ 73 h 509"/>
                <a:gd name="T28" fmla="*/ 448 w 568"/>
                <a:gd name="T29" fmla="*/ 70 h 509"/>
                <a:gd name="T30" fmla="*/ 423 w 568"/>
                <a:gd name="T31" fmla="*/ 84 h 509"/>
                <a:gd name="T32" fmla="*/ 416 w 568"/>
                <a:gd name="T33" fmla="*/ 80 h 509"/>
                <a:gd name="T34" fmla="*/ 383 w 568"/>
                <a:gd name="T35" fmla="*/ 101 h 509"/>
                <a:gd name="T36" fmla="*/ 363 w 568"/>
                <a:gd name="T37" fmla="*/ 107 h 509"/>
                <a:gd name="T38" fmla="*/ 283 w 568"/>
                <a:gd name="T39" fmla="*/ 94 h 509"/>
                <a:gd name="T40" fmla="*/ 158 w 568"/>
                <a:gd name="T41" fmla="*/ 198 h 509"/>
                <a:gd name="T42" fmla="*/ 156 w 568"/>
                <a:gd name="T43" fmla="*/ 244 h 509"/>
                <a:gd name="T44" fmla="*/ 146 w 568"/>
                <a:gd name="T45" fmla="*/ 225 h 509"/>
                <a:gd name="T46" fmla="*/ 129 w 568"/>
                <a:gd name="T47" fmla="*/ 193 h 509"/>
                <a:gd name="T48" fmla="*/ 117 w 568"/>
                <a:gd name="T49" fmla="*/ 166 h 509"/>
                <a:gd name="T50" fmla="*/ 113 w 568"/>
                <a:gd name="T51" fmla="*/ 185 h 509"/>
                <a:gd name="T52" fmla="*/ 123 w 568"/>
                <a:gd name="T53" fmla="*/ 213 h 509"/>
                <a:gd name="T54" fmla="*/ 112 w 568"/>
                <a:gd name="T55" fmla="*/ 196 h 509"/>
                <a:gd name="T56" fmla="*/ 100 w 568"/>
                <a:gd name="T57" fmla="*/ 172 h 509"/>
                <a:gd name="T58" fmla="*/ 92 w 568"/>
                <a:gd name="T59" fmla="*/ 146 h 509"/>
                <a:gd name="T60" fmla="*/ 83 w 568"/>
                <a:gd name="T61" fmla="*/ 121 h 509"/>
                <a:gd name="T62" fmla="*/ 82 w 568"/>
                <a:gd name="T63" fmla="*/ 109 h 509"/>
                <a:gd name="T64" fmla="*/ 102 w 568"/>
                <a:gd name="T65" fmla="*/ 81 h 509"/>
                <a:gd name="T66" fmla="*/ 108 w 568"/>
                <a:gd name="T67" fmla="*/ 48 h 509"/>
                <a:gd name="T68" fmla="*/ 113 w 568"/>
                <a:gd name="T69" fmla="*/ 28 h 509"/>
                <a:gd name="T70" fmla="*/ 109 w 568"/>
                <a:gd name="T71" fmla="*/ 21 h 509"/>
                <a:gd name="T72" fmla="*/ 107 w 568"/>
                <a:gd name="T73" fmla="*/ 9 h 509"/>
                <a:gd name="T74" fmla="*/ 100 w 568"/>
                <a:gd name="T75" fmla="*/ 5 h 509"/>
                <a:gd name="T76" fmla="*/ 352 w 568"/>
                <a:gd name="T77" fmla="*/ 501 h 509"/>
                <a:gd name="T78" fmla="*/ 349 w 568"/>
                <a:gd name="T79" fmla="*/ 469 h 509"/>
                <a:gd name="T80" fmla="*/ 325 w 568"/>
                <a:gd name="T81" fmla="*/ 454 h 509"/>
                <a:gd name="T82" fmla="*/ 310 w 568"/>
                <a:gd name="T83" fmla="*/ 437 h 509"/>
                <a:gd name="T84" fmla="*/ 286 w 568"/>
                <a:gd name="T85" fmla="*/ 397 h 509"/>
                <a:gd name="T86" fmla="*/ 278 w 568"/>
                <a:gd name="T87" fmla="*/ 382 h 509"/>
                <a:gd name="T88" fmla="*/ 388 w 568"/>
                <a:gd name="T89" fmla="*/ 290 h 509"/>
                <a:gd name="T90" fmla="*/ 399 w 568"/>
                <a:gd name="T91" fmla="*/ 292 h 509"/>
                <a:gd name="T92" fmla="*/ 409 w 568"/>
                <a:gd name="T93" fmla="*/ 305 h 509"/>
                <a:gd name="T94" fmla="*/ 435 w 568"/>
                <a:gd name="T95" fmla="*/ 318 h 509"/>
                <a:gd name="T96" fmla="*/ 452 w 568"/>
                <a:gd name="T97" fmla="*/ 326 h 509"/>
                <a:gd name="T98" fmla="*/ 464 w 568"/>
                <a:gd name="T99" fmla="*/ 351 h 509"/>
                <a:gd name="T100" fmla="*/ 478 w 568"/>
                <a:gd name="T101" fmla="*/ 359 h 509"/>
                <a:gd name="T102" fmla="*/ 495 w 568"/>
                <a:gd name="T103" fmla="*/ 364 h 509"/>
                <a:gd name="T104" fmla="*/ 505 w 568"/>
                <a:gd name="T105" fmla="*/ 371 h 509"/>
                <a:gd name="T106" fmla="*/ 516 w 568"/>
                <a:gd name="T107" fmla="*/ 373 h 509"/>
                <a:gd name="T108" fmla="*/ 522 w 568"/>
                <a:gd name="T109" fmla="*/ 372 h 509"/>
                <a:gd name="T110" fmla="*/ 563 w 568"/>
                <a:gd name="T111" fmla="*/ 167 h 509"/>
                <a:gd name="T112" fmla="*/ 183 w 568"/>
                <a:gd name="T113" fmla="*/ 213 h 509"/>
                <a:gd name="T114" fmla="*/ 219 w 568"/>
                <a:gd name="T115" fmla="*/ 145 h 509"/>
                <a:gd name="T116" fmla="*/ 284 w 568"/>
                <a:gd name="T117" fmla="*/ 115 h 509"/>
                <a:gd name="T118" fmla="*/ 347 w 568"/>
                <a:gd name="T119" fmla="*/ 145 h 509"/>
                <a:gd name="T120" fmla="*/ 385 w 568"/>
                <a:gd name="T121" fmla="*/ 21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8" h="509">
                  <a:moveTo>
                    <a:pt x="563" y="167"/>
                  </a:moveTo>
                  <a:cubicBezTo>
                    <a:pt x="561" y="162"/>
                    <a:pt x="560" y="157"/>
                    <a:pt x="559" y="152"/>
                  </a:cubicBezTo>
                  <a:cubicBezTo>
                    <a:pt x="558" y="148"/>
                    <a:pt x="557" y="144"/>
                    <a:pt x="556" y="141"/>
                  </a:cubicBezTo>
                  <a:cubicBezTo>
                    <a:pt x="542" y="97"/>
                    <a:pt x="518" y="56"/>
                    <a:pt x="485" y="22"/>
                  </a:cubicBezTo>
                  <a:cubicBezTo>
                    <a:pt x="481" y="19"/>
                    <a:pt x="477" y="14"/>
                    <a:pt x="472" y="10"/>
                  </a:cubicBezTo>
                  <a:cubicBezTo>
                    <a:pt x="472" y="12"/>
                    <a:pt x="472" y="13"/>
                    <a:pt x="472" y="14"/>
                  </a:cubicBezTo>
                  <a:cubicBezTo>
                    <a:pt x="472" y="20"/>
                    <a:pt x="479" y="20"/>
                    <a:pt x="483" y="22"/>
                  </a:cubicBezTo>
                  <a:cubicBezTo>
                    <a:pt x="484" y="23"/>
                    <a:pt x="484" y="25"/>
                    <a:pt x="485" y="27"/>
                  </a:cubicBezTo>
                  <a:cubicBezTo>
                    <a:pt x="487" y="29"/>
                    <a:pt x="489" y="29"/>
                    <a:pt x="489" y="32"/>
                  </a:cubicBezTo>
                  <a:cubicBezTo>
                    <a:pt x="490" y="37"/>
                    <a:pt x="484" y="37"/>
                    <a:pt x="484" y="44"/>
                  </a:cubicBezTo>
                  <a:cubicBezTo>
                    <a:pt x="483" y="47"/>
                    <a:pt x="480" y="46"/>
                    <a:pt x="480" y="50"/>
                  </a:cubicBezTo>
                  <a:cubicBezTo>
                    <a:pt x="480" y="52"/>
                    <a:pt x="482" y="52"/>
                    <a:pt x="485" y="53"/>
                  </a:cubicBezTo>
                  <a:cubicBezTo>
                    <a:pt x="487" y="53"/>
                    <a:pt x="487" y="53"/>
                    <a:pt x="487" y="53"/>
                  </a:cubicBezTo>
                  <a:cubicBezTo>
                    <a:pt x="488" y="53"/>
                    <a:pt x="490" y="53"/>
                    <a:pt x="490" y="55"/>
                  </a:cubicBezTo>
                  <a:cubicBezTo>
                    <a:pt x="491" y="57"/>
                    <a:pt x="490" y="58"/>
                    <a:pt x="489" y="61"/>
                  </a:cubicBezTo>
                  <a:cubicBezTo>
                    <a:pt x="492" y="65"/>
                    <a:pt x="492" y="70"/>
                    <a:pt x="487" y="70"/>
                  </a:cubicBezTo>
                  <a:cubicBezTo>
                    <a:pt x="487" y="70"/>
                    <a:pt x="487" y="70"/>
                    <a:pt x="487" y="70"/>
                  </a:cubicBezTo>
                  <a:cubicBezTo>
                    <a:pt x="483" y="70"/>
                    <a:pt x="483" y="66"/>
                    <a:pt x="480" y="66"/>
                  </a:cubicBezTo>
                  <a:cubicBezTo>
                    <a:pt x="478" y="66"/>
                    <a:pt x="477" y="66"/>
                    <a:pt x="475" y="65"/>
                  </a:cubicBezTo>
                  <a:cubicBezTo>
                    <a:pt x="475" y="65"/>
                    <a:pt x="475" y="65"/>
                    <a:pt x="475" y="65"/>
                  </a:cubicBezTo>
                  <a:cubicBezTo>
                    <a:pt x="473" y="65"/>
                    <a:pt x="472" y="65"/>
                    <a:pt x="470" y="65"/>
                  </a:cubicBezTo>
                  <a:cubicBezTo>
                    <a:pt x="468" y="64"/>
                    <a:pt x="466" y="64"/>
                    <a:pt x="464" y="64"/>
                  </a:cubicBezTo>
                  <a:cubicBezTo>
                    <a:pt x="462" y="64"/>
                    <a:pt x="460" y="64"/>
                    <a:pt x="459" y="63"/>
                  </a:cubicBezTo>
                  <a:cubicBezTo>
                    <a:pt x="462" y="57"/>
                    <a:pt x="467" y="52"/>
                    <a:pt x="472" y="48"/>
                  </a:cubicBezTo>
                  <a:cubicBezTo>
                    <a:pt x="474" y="47"/>
                    <a:pt x="477" y="45"/>
                    <a:pt x="477" y="43"/>
                  </a:cubicBezTo>
                  <a:cubicBezTo>
                    <a:pt x="476" y="42"/>
                    <a:pt x="475" y="42"/>
                    <a:pt x="475" y="42"/>
                  </a:cubicBezTo>
                  <a:cubicBezTo>
                    <a:pt x="473" y="42"/>
                    <a:pt x="470" y="43"/>
                    <a:pt x="469" y="45"/>
                  </a:cubicBezTo>
                  <a:cubicBezTo>
                    <a:pt x="466" y="46"/>
                    <a:pt x="462" y="48"/>
                    <a:pt x="459" y="49"/>
                  </a:cubicBezTo>
                  <a:cubicBezTo>
                    <a:pt x="454" y="50"/>
                    <a:pt x="447" y="47"/>
                    <a:pt x="442" y="50"/>
                  </a:cubicBezTo>
                  <a:cubicBezTo>
                    <a:pt x="441" y="53"/>
                    <a:pt x="448" y="51"/>
                    <a:pt x="446" y="55"/>
                  </a:cubicBezTo>
                  <a:cubicBezTo>
                    <a:pt x="445" y="56"/>
                    <a:pt x="444" y="56"/>
                    <a:pt x="443" y="55"/>
                  </a:cubicBezTo>
                  <a:cubicBezTo>
                    <a:pt x="442" y="55"/>
                    <a:pt x="441" y="55"/>
                    <a:pt x="440" y="54"/>
                  </a:cubicBezTo>
                  <a:cubicBezTo>
                    <a:pt x="438" y="53"/>
                    <a:pt x="439" y="51"/>
                    <a:pt x="438" y="50"/>
                  </a:cubicBezTo>
                  <a:cubicBezTo>
                    <a:pt x="437" y="50"/>
                    <a:pt x="436" y="49"/>
                    <a:pt x="434" y="49"/>
                  </a:cubicBezTo>
                  <a:cubicBezTo>
                    <a:pt x="432" y="48"/>
                    <a:pt x="430" y="48"/>
                    <a:pt x="428" y="49"/>
                  </a:cubicBezTo>
                  <a:cubicBezTo>
                    <a:pt x="425" y="50"/>
                    <a:pt x="422" y="51"/>
                    <a:pt x="421" y="55"/>
                  </a:cubicBezTo>
                  <a:cubicBezTo>
                    <a:pt x="424" y="55"/>
                    <a:pt x="424" y="55"/>
                    <a:pt x="424" y="55"/>
                  </a:cubicBezTo>
                  <a:cubicBezTo>
                    <a:pt x="427" y="55"/>
                    <a:pt x="429" y="54"/>
                    <a:pt x="431" y="55"/>
                  </a:cubicBezTo>
                  <a:cubicBezTo>
                    <a:pt x="432" y="55"/>
                    <a:pt x="433" y="56"/>
                    <a:pt x="434" y="57"/>
                  </a:cubicBezTo>
                  <a:cubicBezTo>
                    <a:pt x="432" y="61"/>
                    <a:pt x="426" y="64"/>
                    <a:pt x="427" y="70"/>
                  </a:cubicBezTo>
                  <a:cubicBezTo>
                    <a:pt x="427" y="71"/>
                    <a:pt x="429" y="74"/>
                    <a:pt x="431" y="75"/>
                  </a:cubicBezTo>
                  <a:cubicBezTo>
                    <a:pt x="433" y="75"/>
                    <a:pt x="433" y="73"/>
                    <a:pt x="435" y="73"/>
                  </a:cubicBezTo>
                  <a:cubicBezTo>
                    <a:pt x="436" y="73"/>
                    <a:pt x="436" y="73"/>
                    <a:pt x="436" y="73"/>
                  </a:cubicBezTo>
                  <a:cubicBezTo>
                    <a:pt x="438" y="73"/>
                    <a:pt x="438" y="75"/>
                    <a:pt x="439" y="75"/>
                  </a:cubicBezTo>
                  <a:cubicBezTo>
                    <a:pt x="442" y="73"/>
                    <a:pt x="444" y="70"/>
                    <a:pt x="448" y="70"/>
                  </a:cubicBezTo>
                  <a:cubicBezTo>
                    <a:pt x="448" y="70"/>
                    <a:pt x="448" y="70"/>
                    <a:pt x="448" y="70"/>
                  </a:cubicBezTo>
                  <a:cubicBezTo>
                    <a:pt x="453" y="75"/>
                    <a:pt x="445" y="78"/>
                    <a:pt x="440" y="79"/>
                  </a:cubicBezTo>
                  <a:cubicBezTo>
                    <a:pt x="435" y="81"/>
                    <a:pt x="428" y="82"/>
                    <a:pt x="423" y="84"/>
                  </a:cubicBezTo>
                  <a:cubicBezTo>
                    <a:pt x="422" y="84"/>
                    <a:pt x="417" y="89"/>
                    <a:pt x="414" y="88"/>
                  </a:cubicBezTo>
                  <a:cubicBezTo>
                    <a:pt x="413" y="88"/>
                    <a:pt x="412" y="88"/>
                    <a:pt x="412" y="86"/>
                  </a:cubicBezTo>
                  <a:cubicBezTo>
                    <a:pt x="411" y="82"/>
                    <a:pt x="415" y="83"/>
                    <a:pt x="416" y="80"/>
                  </a:cubicBezTo>
                  <a:cubicBezTo>
                    <a:pt x="412" y="79"/>
                    <a:pt x="407" y="82"/>
                    <a:pt x="403" y="84"/>
                  </a:cubicBezTo>
                  <a:cubicBezTo>
                    <a:pt x="396" y="86"/>
                    <a:pt x="385" y="88"/>
                    <a:pt x="383" y="96"/>
                  </a:cubicBezTo>
                  <a:cubicBezTo>
                    <a:pt x="383" y="97"/>
                    <a:pt x="384" y="99"/>
                    <a:pt x="383" y="101"/>
                  </a:cubicBezTo>
                  <a:cubicBezTo>
                    <a:pt x="382" y="101"/>
                    <a:pt x="378" y="102"/>
                    <a:pt x="375" y="102"/>
                  </a:cubicBezTo>
                  <a:cubicBezTo>
                    <a:pt x="372" y="103"/>
                    <a:pt x="370" y="106"/>
                    <a:pt x="368" y="106"/>
                  </a:cubicBezTo>
                  <a:cubicBezTo>
                    <a:pt x="366" y="107"/>
                    <a:pt x="364" y="107"/>
                    <a:pt x="363" y="107"/>
                  </a:cubicBezTo>
                  <a:cubicBezTo>
                    <a:pt x="362" y="107"/>
                    <a:pt x="360" y="109"/>
                    <a:pt x="360" y="110"/>
                  </a:cubicBezTo>
                  <a:cubicBezTo>
                    <a:pt x="312" y="99"/>
                    <a:pt x="312" y="99"/>
                    <a:pt x="312" y="99"/>
                  </a:cubicBezTo>
                  <a:cubicBezTo>
                    <a:pt x="283" y="94"/>
                    <a:pt x="283" y="94"/>
                    <a:pt x="283" y="94"/>
                  </a:cubicBezTo>
                  <a:cubicBezTo>
                    <a:pt x="255" y="100"/>
                    <a:pt x="255" y="100"/>
                    <a:pt x="255" y="100"/>
                  </a:cubicBezTo>
                  <a:cubicBezTo>
                    <a:pt x="255" y="100"/>
                    <a:pt x="160" y="121"/>
                    <a:pt x="158" y="122"/>
                  </a:cubicBezTo>
                  <a:cubicBezTo>
                    <a:pt x="158" y="198"/>
                    <a:pt x="158" y="198"/>
                    <a:pt x="158" y="198"/>
                  </a:cubicBezTo>
                  <a:cubicBezTo>
                    <a:pt x="158" y="216"/>
                    <a:pt x="161" y="232"/>
                    <a:pt x="165" y="248"/>
                  </a:cubicBezTo>
                  <a:cubicBezTo>
                    <a:pt x="164" y="247"/>
                    <a:pt x="163" y="246"/>
                    <a:pt x="162" y="246"/>
                  </a:cubicBezTo>
                  <a:cubicBezTo>
                    <a:pt x="160" y="245"/>
                    <a:pt x="157" y="245"/>
                    <a:pt x="156" y="244"/>
                  </a:cubicBezTo>
                  <a:cubicBezTo>
                    <a:pt x="154" y="243"/>
                    <a:pt x="152" y="241"/>
                    <a:pt x="149" y="239"/>
                  </a:cubicBezTo>
                  <a:cubicBezTo>
                    <a:pt x="147" y="237"/>
                    <a:pt x="144" y="234"/>
                    <a:pt x="144" y="233"/>
                  </a:cubicBezTo>
                  <a:cubicBezTo>
                    <a:pt x="144" y="230"/>
                    <a:pt x="146" y="228"/>
                    <a:pt x="146" y="225"/>
                  </a:cubicBezTo>
                  <a:cubicBezTo>
                    <a:pt x="147" y="218"/>
                    <a:pt x="141" y="211"/>
                    <a:pt x="137" y="207"/>
                  </a:cubicBezTo>
                  <a:cubicBezTo>
                    <a:pt x="135" y="203"/>
                    <a:pt x="132" y="201"/>
                    <a:pt x="129" y="198"/>
                  </a:cubicBezTo>
                  <a:cubicBezTo>
                    <a:pt x="129" y="193"/>
                    <a:pt x="129" y="193"/>
                    <a:pt x="129" y="193"/>
                  </a:cubicBezTo>
                  <a:cubicBezTo>
                    <a:pt x="127" y="191"/>
                    <a:pt x="126" y="188"/>
                    <a:pt x="123" y="185"/>
                  </a:cubicBezTo>
                  <a:cubicBezTo>
                    <a:pt x="121" y="182"/>
                    <a:pt x="118" y="179"/>
                    <a:pt x="117" y="177"/>
                  </a:cubicBezTo>
                  <a:cubicBezTo>
                    <a:pt x="116" y="173"/>
                    <a:pt x="118" y="169"/>
                    <a:pt x="117" y="166"/>
                  </a:cubicBezTo>
                  <a:cubicBezTo>
                    <a:pt x="115" y="160"/>
                    <a:pt x="107" y="162"/>
                    <a:pt x="108" y="170"/>
                  </a:cubicBezTo>
                  <a:cubicBezTo>
                    <a:pt x="108" y="173"/>
                    <a:pt x="111" y="175"/>
                    <a:pt x="112" y="178"/>
                  </a:cubicBezTo>
                  <a:cubicBezTo>
                    <a:pt x="113" y="180"/>
                    <a:pt x="113" y="183"/>
                    <a:pt x="113" y="185"/>
                  </a:cubicBezTo>
                  <a:cubicBezTo>
                    <a:pt x="114" y="188"/>
                    <a:pt x="117" y="190"/>
                    <a:pt x="118" y="193"/>
                  </a:cubicBezTo>
                  <a:cubicBezTo>
                    <a:pt x="119" y="197"/>
                    <a:pt x="119" y="202"/>
                    <a:pt x="120" y="205"/>
                  </a:cubicBezTo>
                  <a:cubicBezTo>
                    <a:pt x="121" y="208"/>
                    <a:pt x="126" y="210"/>
                    <a:pt x="123" y="213"/>
                  </a:cubicBezTo>
                  <a:cubicBezTo>
                    <a:pt x="120" y="214"/>
                    <a:pt x="119" y="211"/>
                    <a:pt x="117" y="209"/>
                  </a:cubicBezTo>
                  <a:cubicBezTo>
                    <a:pt x="116" y="208"/>
                    <a:pt x="112" y="206"/>
                    <a:pt x="112" y="203"/>
                  </a:cubicBezTo>
                  <a:cubicBezTo>
                    <a:pt x="111" y="201"/>
                    <a:pt x="113" y="199"/>
                    <a:pt x="112" y="196"/>
                  </a:cubicBezTo>
                  <a:cubicBezTo>
                    <a:pt x="111" y="191"/>
                    <a:pt x="102" y="191"/>
                    <a:pt x="102" y="187"/>
                  </a:cubicBezTo>
                  <a:cubicBezTo>
                    <a:pt x="102" y="184"/>
                    <a:pt x="105" y="183"/>
                    <a:pt x="105" y="180"/>
                  </a:cubicBezTo>
                  <a:cubicBezTo>
                    <a:pt x="105" y="177"/>
                    <a:pt x="101" y="175"/>
                    <a:pt x="100" y="172"/>
                  </a:cubicBezTo>
                  <a:cubicBezTo>
                    <a:pt x="99" y="170"/>
                    <a:pt x="99" y="165"/>
                    <a:pt x="99" y="162"/>
                  </a:cubicBezTo>
                  <a:cubicBezTo>
                    <a:pt x="99" y="159"/>
                    <a:pt x="99" y="155"/>
                    <a:pt x="99" y="152"/>
                  </a:cubicBezTo>
                  <a:cubicBezTo>
                    <a:pt x="98" y="150"/>
                    <a:pt x="94" y="147"/>
                    <a:pt x="92" y="146"/>
                  </a:cubicBezTo>
                  <a:cubicBezTo>
                    <a:pt x="89" y="144"/>
                    <a:pt x="87" y="145"/>
                    <a:pt x="86" y="142"/>
                  </a:cubicBezTo>
                  <a:cubicBezTo>
                    <a:pt x="84" y="140"/>
                    <a:pt x="84" y="136"/>
                    <a:pt x="83" y="134"/>
                  </a:cubicBezTo>
                  <a:cubicBezTo>
                    <a:pt x="82" y="130"/>
                    <a:pt x="83" y="126"/>
                    <a:pt x="83" y="121"/>
                  </a:cubicBezTo>
                  <a:cubicBezTo>
                    <a:pt x="82" y="117"/>
                    <a:pt x="82" y="114"/>
                    <a:pt x="83" y="109"/>
                  </a:cubicBezTo>
                  <a:cubicBezTo>
                    <a:pt x="82" y="109"/>
                    <a:pt x="82" y="109"/>
                    <a:pt x="82" y="109"/>
                  </a:cubicBezTo>
                  <a:cubicBezTo>
                    <a:pt x="82" y="109"/>
                    <a:pt x="82" y="109"/>
                    <a:pt x="82" y="109"/>
                  </a:cubicBezTo>
                  <a:cubicBezTo>
                    <a:pt x="84" y="105"/>
                    <a:pt x="87" y="104"/>
                    <a:pt x="88" y="101"/>
                  </a:cubicBezTo>
                  <a:cubicBezTo>
                    <a:pt x="89" y="98"/>
                    <a:pt x="90" y="96"/>
                    <a:pt x="91" y="93"/>
                  </a:cubicBezTo>
                  <a:cubicBezTo>
                    <a:pt x="94" y="89"/>
                    <a:pt x="99" y="85"/>
                    <a:pt x="102" y="81"/>
                  </a:cubicBezTo>
                  <a:cubicBezTo>
                    <a:pt x="106" y="76"/>
                    <a:pt x="110" y="72"/>
                    <a:pt x="112" y="66"/>
                  </a:cubicBezTo>
                  <a:cubicBezTo>
                    <a:pt x="112" y="65"/>
                    <a:pt x="115" y="61"/>
                    <a:pt x="114" y="58"/>
                  </a:cubicBezTo>
                  <a:cubicBezTo>
                    <a:pt x="114" y="55"/>
                    <a:pt x="108" y="53"/>
                    <a:pt x="108" y="48"/>
                  </a:cubicBezTo>
                  <a:cubicBezTo>
                    <a:pt x="108" y="47"/>
                    <a:pt x="112" y="47"/>
                    <a:pt x="113" y="44"/>
                  </a:cubicBezTo>
                  <a:cubicBezTo>
                    <a:pt x="113" y="43"/>
                    <a:pt x="114" y="40"/>
                    <a:pt x="114" y="38"/>
                  </a:cubicBezTo>
                  <a:cubicBezTo>
                    <a:pt x="114" y="35"/>
                    <a:pt x="112" y="32"/>
                    <a:pt x="113" y="28"/>
                  </a:cubicBezTo>
                  <a:cubicBezTo>
                    <a:pt x="113" y="25"/>
                    <a:pt x="118" y="24"/>
                    <a:pt x="116" y="21"/>
                  </a:cubicBezTo>
                  <a:cubicBezTo>
                    <a:pt x="115" y="20"/>
                    <a:pt x="115" y="20"/>
                    <a:pt x="114" y="20"/>
                  </a:cubicBezTo>
                  <a:cubicBezTo>
                    <a:pt x="113" y="20"/>
                    <a:pt x="111" y="21"/>
                    <a:pt x="109" y="21"/>
                  </a:cubicBezTo>
                  <a:cubicBezTo>
                    <a:pt x="108" y="21"/>
                    <a:pt x="108" y="21"/>
                    <a:pt x="107" y="20"/>
                  </a:cubicBezTo>
                  <a:cubicBezTo>
                    <a:pt x="105" y="19"/>
                    <a:pt x="107" y="17"/>
                    <a:pt x="108" y="13"/>
                  </a:cubicBezTo>
                  <a:cubicBezTo>
                    <a:pt x="108" y="12"/>
                    <a:pt x="107" y="10"/>
                    <a:pt x="107" y="9"/>
                  </a:cubicBezTo>
                  <a:cubicBezTo>
                    <a:pt x="107" y="7"/>
                    <a:pt x="110" y="5"/>
                    <a:pt x="109" y="4"/>
                  </a:cubicBezTo>
                  <a:cubicBezTo>
                    <a:pt x="108" y="3"/>
                    <a:pt x="108" y="2"/>
                    <a:pt x="107" y="0"/>
                  </a:cubicBezTo>
                  <a:cubicBezTo>
                    <a:pt x="105" y="2"/>
                    <a:pt x="103" y="4"/>
                    <a:pt x="100" y="5"/>
                  </a:cubicBezTo>
                  <a:cubicBezTo>
                    <a:pt x="39" y="57"/>
                    <a:pt x="0" y="135"/>
                    <a:pt x="0" y="223"/>
                  </a:cubicBezTo>
                  <a:cubicBezTo>
                    <a:pt x="0" y="381"/>
                    <a:pt x="127" y="509"/>
                    <a:pt x="284" y="509"/>
                  </a:cubicBezTo>
                  <a:cubicBezTo>
                    <a:pt x="307" y="509"/>
                    <a:pt x="330" y="506"/>
                    <a:pt x="352" y="501"/>
                  </a:cubicBezTo>
                  <a:cubicBezTo>
                    <a:pt x="352" y="500"/>
                    <a:pt x="352" y="500"/>
                    <a:pt x="352" y="499"/>
                  </a:cubicBezTo>
                  <a:cubicBezTo>
                    <a:pt x="352" y="493"/>
                    <a:pt x="352" y="489"/>
                    <a:pt x="352" y="483"/>
                  </a:cubicBezTo>
                  <a:cubicBezTo>
                    <a:pt x="351" y="478"/>
                    <a:pt x="350" y="472"/>
                    <a:pt x="349" y="469"/>
                  </a:cubicBezTo>
                  <a:cubicBezTo>
                    <a:pt x="347" y="466"/>
                    <a:pt x="339" y="461"/>
                    <a:pt x="336" y="459"/>
                  </a:cubicBezTo>
                  <a:cubicBezTo>
                    <a:pt x="334" y="458"/>
                    <a:pt x="331" y="457"/>
                    <a:pt x="329" y="456"/>
                  </a:cubicBezTo>
                  <a:cubicBezTo>
                    <a:pt x="328" y="455"/>
                    <a:pt x="327" y="455"/>
                    <a:pt x="325" y="454"/>
                  </a:cubicBezTo>
                  <a:cubicBezTo>
                    <a:pt x="324" y="452"/>
                    <a:pt x="324" y="452"/>
                    <a:pt x="324" y="452"/>
                  </a:cubicBezTo>
                  <a:cubicBezTo>
                    <a:pt x="310" y="438"/>
                    <a:pt x="310" y="438"/>
                    <a:pt x="310" y="438"/>
                  </a:cubicBezTo>
                  <a:cubicBezTo>
                    <a:pt x="310" y="437"/>
                    <a:pt x="310" y="437"/>
                    <a:pt x="310" y="437"/>
                  </a:cubicBezTo>
                  <a:cubicBezTo>
                    <a:pt x="309" y="434"/>
                    <a:pt x="305" y="431"/>
                    <a:pt x="304" y="428"/>
                  </a:cubicBezTo>
                  <a:cubicBezTo>
                    <a:pt x="299" y="422"/>
                    <a:pt x="296" y="414"/>
                    <a:pt x="292" y="407"/>
                  </a:cubicBezTo>
                  <a:cubicBezTo>
                    <a:pt x="290" y="404"/>
                    <a:pt x="288" y="400"/>
                    <a:pt x="286" y="397"/>
                  </a:cubicBezTo>
                  <a:cubicBezTo>
                    <a:pt x="284" y="396"/>
                    <a:pt x="280" y="394"/>
                    <a:pt x="280" y="392"/>
                  </a:cubicBezTo>
                  <a:cubicBezTo>
                    <a:pt x="279" y="389"/>
                    <a:pt x="276" y="385"/>
                    <a:pt x="277" y="382"/>
                  </a:cubicBezTo>
                  <a:cubicBezTo>
                    <a:pt x="278" y="382"/>
                    <a:pt x="278" y="382"/>
                    <a:pt x="278" y="382"/>
                  </a:cubicBezTo>
                  <a:cubicBezTo>
                    <a:pt x="280" y="383"/>
                    <a:pt x="281" y="384"/>
                    <a:pt x="284" y="385"/>
                  </a:cubicBezTo>
                  <a:cubicBezTo>
                    <a:pt x="328" y="366"/>
                    <a:pt x="365" y="332"/>
                    <a:pt x="387" y="289"/>
                  </a:cubicBezTo>
                  <a:cubicBezTo>
                    <a:pt x="388" y="290"/>
                    <a:pt x="388" y="290"/>
                    <a:pt x="388" y="290"/>
                  </a:cubicBezTo>
                  <a:cubicBezTo>
                    <a:pt x="390" y="290"/>
                    <a:pt x="392" y="292"/>
                    <a:pt x="393" y="293"/>
                  </a:cubicBezTo>
                  <a:cubicBezTo>
                    <a:pt x="395" y="293"/>
                    <a:pt x="396" y="290"/>
                    <a:pt x="398" y="292"/>
                  </a:cubicBezTo>
                  <a:cubicBezTo>
                    <a:pt x="399" y="292"/>
                    <a:pt x="399" y="292"/>
                    <a:pt x="399" y="292"/>
                  </a:cubicBezTo>
                  <a:cubicBezTo>
                    <a:pt x="398" y="295"/>
                    <a:pt x="399" y="296"/>
                    <a:pt x="401" y="298"/>
                  </a:cubicBezTo>
                  <a:cubicBezTo>
                    <a:pt x="401" y="300"/>
                    <a:pt x="401" y="301"/>
                    <a:pt x="402" y="302"/>
                  </a:cubicBezTo>
                  <a:cubicBezTo>
                    <a:pt x="404" y="303"/>
                    <a:pt x="406" y="303"/>
                    <a:pt x="409" y="305"/>
                  </a:cubicBezTo>
                  <a:cubicBezTo>
                    <a:pt x="411" y="307"/>
                    <a:pt x="412" y="309"/>
                    <a:pt x="415" y="312"/>
                  </a:cubicBezTo>
                  <a:cubicBezTo>
                    <a:pt x="418" y="315"/>
                    <a:pt x="422" y="318"/>
                    <a:pt x="427" y="319"/>
                  </a:cubicBezTo>
                  <a:cubicBezTo>
                    <a:pt x="430" y="319"/>
                    <a:pt x="433" y="318"/>
                    <a:pt x="435" y="318"/>
                  </a:cubicBezTo>
                  <a:cubicBezTo>
                    <a:pt x="436" y="318"/>
                    <a:pt x="436" y="318"/>
                    <a:pt x="436" y="318"/>
                  </a:cubicBezTo>
                  <a:cubicBezTo>
                    <a:pt x="436" y="318"/>
                    <a:pt x="436" y="318"/>
                    <a:pt x="436" y="318"/>
                  </a:cubicBezTo>
                  <a:cubicBezTo>
                    <a:pt x="443" y="320"/>
                    <a:pt x="448" y="323"/>
                    <a:pt x="452" y="326"/>
                  </a:cubicBezTo>
                  <a:cubicBezTo>
                    <a:pt x="455" y="328"/>
                    <a:pt x="457" y="330"/>
                    <a:pt x="458" y="333"/>
                  </a:cubicBezTo>
                  <a:cubicBezTo>
                    <a:pt x="459" y="334"/>
                    <a:pt x="458" y="336"/>
                    <a:pt x="459" y="338"/>
                  </a:cubicBezTo>
                  <a:cubicBezTo>
                    <a:pt x="461" y="343"/>
                    <a:pt x="467" y="345"/>
                    <a:pt x="464" y="351"/>
                  </a:cubicBezTo>
                  <a:cubicBezTo>
                    <a:pt x="466" y="354"/>
                    <a:pt x="467" y="354"/>
                    <a:pt x="470" y="356"/>
                  </a:cubicBezTo>
                  <a:cubicBezTo>
                    <a:pt x="472" y="357"/>
                    <a:pt x="473" y="359"/>
                    <a:pt x="475" y="359"/>
                  </a:cubicBezTo>
                  <a:cubicBezTo>
                    <a:pt x="478" y="359"/>
                    <a:pt x="478" y="359"/>
                    <a:pt x="478" y="359"/>
                  </a:cubicBezTo>
                  <a:cubicBezTo>
                    <a:pt x="480" y="359"/>
                    <a:pt x="480" y="359"/>
                    <a:pt x="480" y="359"/>
                  </a:cubicBezTo>
                  <a:cubicBezTo>
                    <a:pt x="483" y="360"/>
                    <a:pt x="486" y="361"/>
                    <a:pt x="489" y="363"/>
                  </a:cubicBezTo>
                  <a:cubicBezTo>
                    <a:pt x="491" y="363"/>
                    <a:pt x="493" y="364"/>
                    <a:pt x="495" y="364"/>
                  </a:cubicBezTo>
                  <a:cubicBezTo>
                    <a:pt x="496" y="366"/>
                    <a:pt x="497" y="369"/>
                    <a:pt x="499" y="370"/>
                  </a:cubicBezTo>
                  <a:cubicBezTo>
                    <a:pt x="500" y="371"/>
                    <a:pt x="503" y="370"/>
                    <a:pt x="504" y="370"/>
                  </a:cubicBezTo>
                  <a:cubicBezTo>
                    <a:pt x="505" y="371"/>
                    <a:pt x="505" y="371"/>
                    <a:pt x="505" y="371"/>
                  </a:cubicBezTo>
                  <a:cubicBezTo>
                    <a:pt x="506" y="371"/>
                    <a:pt x="506" y="371"/>
                    <a:pt x="506" y="371"/>
                  </a:cubicBezTo>
                  <a:cubicBezTo>
                    <a:pt x="507" y="371"/>
                    <a:pt x="509" y="371"/>
                    <a:pt x="511" y="372"/>
                  </a:cubicBezTo>
                  <a:cubicBezTo>
                    <a:pt x="513" y="372"/>
                    <a:pt x="514" y="373"/>
                    <a:pt x="516" y="373"/>
                  </a:cubicBezTo>
                  <a:cubicBezTo>
                    <a:pt x="518" y="373"/>
                    <a:pt x="519" y="372"/>
                    <a:pt x="521" y="372"/>
                  </a:cubicBezTo>
                  <a:cubicBezTo>
                    <a:pt x="522" y="372"/>
                    <a:pt x="522" y="372"/>
                    <a:pt x="522" y="372"/>
                  </a:cubicBezTo>
                  <a:cubicBezTo>
                    <a:pt x="522" y="372"/>
                    <a:pt x="522" y="372"/>
                    <a:pt x="522" y="372"/>
                  </a:cubicBezTo>
                  <a:cubicBezTo>
                    <a:pt x="523" y="372"/>
                    <a:pt x="524" y="373"/>
                    <a:pt x="525" y="373"/>
                  </a:cubicBezTo>
                  <a:cubicBezTo>
                    <a:pt x="552" y="330"/>
                    <a:pt x="568" y="279"/>
                    <a:pt x="568" y="223"/>
                  </a:cubicBezTo>
                  <a:cubicBezTo>
                    <a:pt x="568" y="204"/>
                    <a:pt x="566" y="185"/>
                    <a:pt x="563" y="167"/>
                  </a:cubicBezTo>
                  <a:close/>
                  <a:moveTo>
                    <a:pt x="385" y="213"/>
                  </a:moveTo>
                  <a:cubicBezTo>
                    <a:pt x="385" y="282"/>
                    <a:pt x="343" y="340"/>
                    <a:pt x="284" y="365"/>
                  </a:cubicBezTo>
                  <a:cubicBezTo>
                    <a:pt x="224" y="340"/>
                    <a:pt x="183" y="282"/>
                    <a:pt x="183" y="213"/>
                  </a:cubicBezTo>
                  <a:cubicBezTo>
                    <a:pt x="183" y="139"/>
                    <a:pt x="183" y="139"/>
                    <a:pt x="183" y="139"/>
                  </a:cubicBezTo>
                  <a:cubicBezTo>
                    <a:pt x="219" y="131"/>
                    <a:pt x="219" y="131"/>
                    <a:pt x="219" y="131"/>
                  </a:cubicBezTo>
                  <a:cubicBezTo>
                    <a:pt x="219" y="145"/>
                    <a:pt x="219" y="145"/>
                    <a:pt x="219" y="145"/>
                  </a:cubicBezTo>
                  <a:cubicBezTo>
                    <a:pt x="260" y="135"/>
                    <a:pt x="260" y="135"/>
                    <a:pt x="260" y="135"/>
                  </a:cubicBezTo>
                  <a:cubicBezTo>
                    <a:pt x="260" y="121"/>
                    <a:pt x="260" y="121"/>
                    <a:pt x="260" y="121"/>
                  </a:cubicBezTo>
                  <a:cubicBezTo>
                    <a:pt x="284" y="115"/>
                    <a:pt x="284" y="115"/>
                    <a:pt x="284" y="115"/>
                  </a:cubicBezTo>
                  <a:cubicBezTo>
                    <a:pt x="306" y="121"/>
                    <a:pt x="306" y="121"/>
                    <a:pt x="306" y="121"/>
                  </a:cubicBezTo>
                  <a:cubicBezTo>
                    <a:pt x="306" y="135"/>
                    <a:pt x="306" y="135"/>
                    <a:pt x="306" y="135"/>
                  </a:cubicBezTo>
                  <a:cubicBezTo>
                    <a:pt x="347" y="145"/>
                    <a:pt x="347" y="145"/>
                    <a:pt x="347" y="145"/>
                  </a:cubicBezTo>
                  <a:cubicBezTo>
                    <a:pt x="347" y="131"/>
                    <a:pt x="347" y="131"/>
                    <a:pt x="347" y="131"/>
                  </a:cubicBezTo>
                  <a:cubicBezTo>
                    <a:pt x="385" y="139"/>
                    <a:pt x="385" y="139"/>
                    <a:pt x="385" y="139"/>
                  </a:cubicBezTo>
                  <a:lnTo>
                    <a:pt x="385" y="21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grpSp>
      <p:sp>
        <p:nvSpPr>
          <p:cNvPr id="109" name="Text Placeholder 3"/>
          <p:cNvSpPr txBox="1">
            <a:spLocks/>
          </p:cNvSpPr>
          <p:nvPr/>
        </p:nvSpPr>
        <p:spPr>
          <a:xfrm>
            <a:off x="5744292" y="1354479"/>
            <a:ext cx="3038962" cy="3168210"/>
          </a:xfrm>
          <a:prstGeom prst="rect">
            <a:avLst/>
          </a:prstGeom>
        </p:spPr>
        <p:txBody>
          <a:bodyPr lIns="91420" tIns="45710" rIns="91420" bIns="45710">
            <a:noAutofit/>
          </a:bodyPr>
          <a:lstStyle>
            <a:lvl1pPr marL="210696" indent="-167844" algn="l" defTabSz="513160" rtl="0" eaLnBrk="1" fontAlgn="base" hangingPunct="1">
              <a:lnSpc>
                <a:spcPct val="95000"/>
              </a:lnSpc>
              <a:spcBef>
                <a:spcPts val="832"/>
              </a:spcBef>
              <a:spcAft>
                <a:spcPct val="0"/>
              </a:spcAft>
              <a:buClr>
                <a:schemeClr val="tx1"/>
              </a:buClr>
              <a:buSzPct val="80000"/>
              <a:buFont typeface="Arial"/>
              <a:buChar char="•"/>
              <a:defRPr lang="en-US" sz="1500" b="0" i="0" kern="1200">
                <a:solidFill>
                  <a:srgbClr val="676767"/>
                </a:solidFill>
                <a:latin typeface="+mn-lt"/>
                <a:ea typeface="ＭＳ Ｐゴシック" charset="0"/>
                <a:cs typeface="CiscoSans ExtraLight"/>
              </a:defRPr>
            </a:lvl1pPr>
            <a:lvl2pPr marL="380921" indent="-161891" algn="l" defTabSz="513160" rtl="0" eaLnBrk="1" fontAlgn="base" hangingPunct="1">
              <a:lnSpc>
                <a:spcPct val="95000"/>
              </a:lnSpc>
              <a:spcBef>
                <a:spcPts val="338"/>
              </a:spcBef>
              <a:spcAft>
                <a:spcPct val="0"/>
              </a:spcAft>
              <a:buClr>
                <a:schemeClr val="tx1"/>
              </a:buClr>
              <a:buSzPct val="80000"/>
              <a:buFont typeface="Arial"/>
              <a:buChar char="•"/>
              <a:defRPr lang="en-US" sz="1350" b="0" i="0" kern="1200">
                <a:solidFill>
                  <a:srgbClr val="676767"/>
                </a:solidFill>
                <a:latin typeface="+mn-lt"/>
                <a:ea typeface="ＭＳ Ｐゴシック" charset="0"/>
                <a:cs typeface="CiscoSans ExtraLight"/>
              </a:defRPr>
            </a:lvl2pPr>
            <a:lvl3pPr marL="560669" indent="-128561" algn="l" defTabSz="513160" rtl="0" eaLnBrk="1" fontAlgn="base" hangingPunct="1">
              <a:lnSpc>
                <a:spcPct val="95000"/>
              </a:lnSpc>
              <a:spcBef>
                <a:spcPts val="469"/>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3pPr>
            <a:lvl4pPr marL="683276" indent="-128561" algn="l" defTabSz="513160" rtl="0" eaLnBrk="1" fontAlgn="base" hangingPunct="1">
              <a:lnSpc>
                <a:spcPct val="95000"/>
              </a:lnSpc>
              <a:spcBef>
                <a:spcPts val="469"/>
              </a:spcBef>
              <a:spcAft>
                <a:spcPct val="0"/>
              </a:spcAft>
              <a:buClr>
                <a:schemeClr val="tx1"/>
              </a:buClr>
              <a:buSzPct val="80000"/>
              <a:buFont typeface="Arial"/>
              <a:buChar char="•"/>
              <a:defRPr lang="en-US" sz="1050" b="0" i="0" kern="1200">
                <a:solidFill>
                  <a:srgbClr val="676767"/>
                </a:solidFill>
                <a:latin typeface="+mn-lt"/>
                <a:ea typeface="ＭＳ Ｐゴシック" charset="0"/>
                <a:cs typeface="CiscoSans ExtraLight"/>
              </a:defRPr>
            </a:lvl4pPr>
            <a:lvl5pPr marL="811838" indent="-126180" algn="l" defTabSz="513160" rtl="0" eaLnBrk="1" fontAlgn="base" hangingPunct="1">
              <a:lnSpc>
                <a:spcPct val="95000"/>
              </a:lnSpc>
              <a:spcBef>
                <a:spcPts val="469"/>
              </a:spcBef>
              <a:spcAft>
                <a:spcPct val="0"/>
              </a:spcAft>
              <a:buClr>
                <a:schemeClr val="tx1"/>
              </a:buClr>
              <a:buSzPct val="80000"/>
              <a:buFont typeface="Arial"/>
              <a:buChar char="•"/>
              <a:defRPr lang="en-US" sz="900" b="0" i="0" kern="1200">
                <a:solidFill>
                  <a:srgbClr val="676767"/>
                </a:solidFill>
                <a:latin typeface="+mn-lt"/>
                <a:ea typeface="ＭＳ Ｐゴシック" charset="0"/>
                <a:cs typeface="CiscoSans ExtraLight"/>
              </a:defRPr>
            </a:lvl5pPr>
            <a:lvl6pPr marL="647892" indent="-128584" algn="l" defTabSz="514333" rtl="0" eaLnBrk="1" latinLnBrk="0" hangingPunct="1">
              <a:spcBef>
                <a:spcPts val="450"/>
              </a:spcBef>
              <a:buFont typeface="Arial" pitchFamily="34" charset="0"/>
              <a:buChar char="•"/>
              <a:defRPr sz="675" kern="1200" baseline="0">
                <a:solidFill>
                  <a:schemeClr val="tx1"/>
                </a:solidFill>
                <a:latin typeface="+mn-lt"/>
                <a:ea typeface="+mn-ea"/>
                <a:cs typeface="+mn-cs"/>
              </a:defRPr>
            </a:lvl6pPr>
            <a:lvl7pPr marL="701883" indent="-128567" algn="l" defTabSz="514333" rtl="0" eaLnBrk="1" latinLnBrk="0" hangingPunct="1">
              <a:spcBef>
                <a:spcPts val="450"/>
              </a:spcBef>
              <a:buFont typeface="Arial" pitchFamily="34" charset="0"/>
              <a:buChar char="•"/>
              <a:defRPr sz="600" kern="1200" baseline="0">
                <a:solidFill>
                  <a:schemeClr val="tx1"/>
                </a:solidFill>
                <a:latin typeface="+mn-lt"/>
                <a:ea typeface="+mn-ea"/>
                <a:cs typeface="+mn-cs"/>
              </a:defRPr>
            </a:lvl7pPr>
            <a:lvl8pPr marL="1800165" indent="0" algn="l" defTabSz="514333" rtl="0" eaLnBrk="1" latinLnBrk="0" hangingPunct="1">
              <a:spcBef>
                <a:spcPct val="20000"/>
              </a:spcBef>
              <a:buFont typeface="Arial" pitchFamily="34" charset="0"/>
              <a:buNone/>
              <a:defRPr sz="1125" kern="1200">
                <a:solidFill>
                  <a:schemeClr val="tx1"/>
                </a:solidFill>
                <a:latin typeface="+mn-lt"/>
                <a:ea typeface="+mn-ea"/>
                <a:cs typeface="+mn-cs"/>
              </a:defRPr>
            </a:lvl8pPr>
            <a:lvl9pPr marL="2185915" indent="-128584" algn="l" defTabSz="514333"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dirty="0"/>
              <a:t>Client Security – Inspect files for Ransomware and Virus’s, quarantine and remove</a:t>
            </a:r>
          </a:p>
          <a:p>
            <a:r>
              <a:rPr lang="en-US" dirty="0"/>
              <a:t>Segment infrastructure – Authenticate access, separate traffic based on role and policy</a:t>
            </a:r>
          </a:p>
          <a:p>
            <a:r>
              <a:rPr lang="en-US" dirty="0"/>
              <a:t>Intrusion Prevention - Block attacks, exploitation and intelligence gathering</a:t>
            </a:r>
          </a:p>
          <a:p>
            <a:r>
              <a:rPr lang="en-US" dirty="0"/>
              <a:t>Monitor Infrastructure communications – Identify and alert on abnormal traffic flows</a:t>
            </a:r>
          </a:p>
          <a:p>
            <a:endParaRPr lang="en-US" dirty="0"/>
          </a:p>
        </p:txBody>
      </p:sp>
      <p:grpSp>
        <p:nvGrpSpPr>
          <p:cNvPr id="111" name="Group 110"/>
          <p:cNvGrpSpPr/>
          <p:nvPr/>
        </p:nvGrpSpPr>
        <p:grpSpPr>
          <a:xfrm>
            <a:off x="648408" y="2102623"/>
            <a:ext cx="585216" cy="585216"/>
            <a:chOff x="4813300" y="2101056"/>
            <a:chExt cx="234950" cy="234950"/>
          </a:xfrm>
        </p:grpSpPr>
        <p:sp>
          <p:nvSpPr>
            <p:cNvPr id="113" name="Oval 190"/>
            <p:cNvSpPr>
              <a:spLocks noChangeArrowheads="1"/>
            </p:cNvSpPr>
            <p:nvPr/>
          </p:nvSpPr>
          <p:spPr bwMode="auto">
            <a:xfrm>
              <a:off x="4813300" y="2101056"/>
              <a:ext cx="234950" cy="234950"/>
            </a:xfrm>
            <a:prstGeom prst="ellipse">
              <a:avLst/>
            </a:prstGeom>
            <a:solidFill>
              <a:srgbClr val="28A8E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 name="Freeform 191"/>
            <p:cNvSpPr>
              <a:spLocks/>
            </p:cNvSpPr>
            <p:nvPr/>
          </p:nvSpPr>
          <p:spPr bwMode="auto">
            <a:xfrm>
              <a:off x="4846638" y="2175668"/>
              <a:ext cx="49213" cy="84137"/>
            </a:xfrm>
            <a:custGeom>
              <a:avLst/>
              <a:gdLst>
                <a:gd name="T0" fmla="*/ 146 w 147"/>
                <a:gd name="T1" fmla="*/ 104 h 251"/>
                <a:gd name="T2" fmla="*/ 146 w 147"/>
                <a:gd name="T3" fmla="*/ 96 h 251"/>
                <a:gd name="T4" fmla="*/ 9 w 147"/>
                <a:gd name="T5" fmla="*/ 0 h 251"/>
                <a:gd name="T6" fmla="*/ 0 w 147"/>
                <a:gd name="T7" fmla="*/ 27 h 251"/>
                <a:gd name="T8" fmla="*/ 0 w 147"/>
                <a:gd name="T9" fmla="*/ 226 h 251"/>
                <a:gd name="T10" fmla="*/ 7 w 147"/>
                <a:gd name="T11" fmla="*/ 251 h 251"/>
                <a:gd name="T12" fmla="*/ 147 w 147"/>
                <a:gd name="T13" fmla="*/ 125 h 251"/>
                <a:gd name="T14" fmla="*/ 146 w 147"/>
                <a:gd name="T15" fmla="*/ 104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251">
                  <a:moveTo>
                    <a:pt x="146" y="104"/>
                  </a:moveTo>
                  <a:cubicBezTo>
                    <a:pt x="146" y="96"/>
                    <a:pt x="146" y="96"/>
                    <a:pt x="146" y="96"/>
                  </a:cubicBezTo>
                  <a:cubicBezTo>
                    <a:pt x="9" y="0"/>
                    <a:pt x="9" y="0"/>
                    <a:pt x="9" y="0"/>
                  </a:cubicBezTo>
                  <a:cubicBezTo>
                    <a:pt x="3" y="7"/>
                    <a:pt x="0" y="16"/>
                    <a:pt x="0" y="27"/>
                  </a:cubicBezTo>
                  <a:cubicBezTo>
                    <a:pt x="0" y="226"/>
                    <a:pt x="0" y="226"/>
                    <a:pt x="0" y="226"/>
                  </a:cubicBezTo>
                  <a:cubicBezTo>
                    <a:pt x="0" y="236"/>
                    <a:pt x="3" y="244"/>
                    <a:pt x="7" y="251"/>
                  </a:cubicBezTo>
                  <a:cubicBezTo>
                    <a:pt x="147" y="125"/>
                    <a:pt x="147" y="125"/>
                    <a:pt x="147" y="125"/>
                  </a:cubicBezTo>
                  <a:cubicBezTo>
                    <a:pt x="146" y="118"/>
                    <a:pt x="146" y="111"/>
                    <a:pt x="146" y="104"/>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 name="Freeform 192"/>
            <p:cNvSpPr>
              <a:spLocks/>
            </p:cNvSpPr>
            <p:nvPr/>
          </p:nvSpPr>
          <p:spPr bwMode="auto">
            <a:xfrm>
              <a:off x="4856163" y="2167731"/>
              <a:ext cx="146050" cy="28575"/>
            </a:xfrm>
            <a:custGeom>
              <a:avLst/>
              <a:gdLst>
                <a:gd name="T0" fmla="*/ 114 w 433"/>
                <a:gd name="T1" fmla="*/ 51 h 85"/>
                <a:gd name="T2" fmla="*/ 180 w 433"/>
                <a:gd name="T3" fmla="*/ 37 h 85"/>
                <a:gd name="T4" fmla="*/ 180 w 433"/>
                <a:gd name="T5" fmla="*/ 36 h 85"/>
                <a:gd name="T6" fmla="*/ 217 w 433"/>
                <a:gd name="T7" fmla="*/ 27 h 85"/>
                <a:gd name="T8" fmla="*/ 255 w 433"/>
                <a:gd name="T9" fmla="*/ 36 h 85"/>
                <a:gd name="T10" fmla="*/ 255 w 433"/>
                <a:gd name="T11" fmla="*/ 37 h 85"/>
                <a:gd name="T12" fmla="*/ 320 w 433"/>
                <a:gd name="T13" fmla="*/ 51 h 85"/>
                <a:gd name="T14" fmla="*/ 320 w 433"/>
                <a:gd name="T15" fmla="*/ 85 h 85"/>
                <a:gd name="T16" fmla="*/ 433 w 433"/>
                <a:gd name="T17" fmla="*/ 5 h 85"/>
                <a:gd name="T18" fmla="*/ 404 w 433"/>
                <a:gd name="T19" fmla="*/ 0 h 85"/>
                <a:gd name="T20" fmla="*/ 325 w 433"/>
                <a:gd name="T21" fmla="*/ 0 h 85"/>
                <a:gd name="T22" fmla="*/ 109 w 433"/>
                <a:gd name="T23" fmla="*/ 0 h 85"/>
                <a:gd name="T24" fmla="*/ 30 w 433"/>
                <a:gd name="T25" fmla="*/ 0 h 85"/>
                <a:gd name="T26" fmla="*/ 0 w 433"/>
                <a:gd name="T27" fmla="*/ 5 h 85"/>
                <a:gd name="T28" fmla="*/ 114 w 433"/>
                <a:gd name="T29" fmla="*/ 85 h 85"/>
                <a:gd name="T30" fmla="*/ 114 w 433"/>
                <a:gd name="T31" fmla="*/ 5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3" h="85">
                  <a:moveTo>
                    <a:pt x="114" y="51"/>
                  </a:moveTo>
                  <a:cubicBezTo>
                    <a:pt x="180" y="37"/>
                    <a:pt x="180" y="37"/>
                    <a:pt x="180" y="37"/>
                  </a:cubicBezTo>
                  <a:cubicBezTo>
                    <a:pt x="180" y="36"/>
                    <a:pt x="180" y="36"/>
                    <a:pt x="180" y="36"/>
                  </a:cubicBezTo>
                  <a:cubicBezTo>
                    <a:pt x="217" y="27"/>
                    <a:pt x="217" y="27"/>
                    <a:pt x="217" y="27"/>
                  </a:cubicBezTo>
                  <a:cubicBezTo>
                    <a:pt x="255" y="36"/>
                    <a:pt x="255" y="36"/>
                    <a:pt x="255" y="36"/>
                  </a:cubicBezTo>
                  <a:cubicBezTo>
                    <a:pt x="255" y="37"/>
                    <a:pt x="255" y="37"/>
                    <a:pt x="255" y="37"/>
                  </a:cubicBezTo>
                  <a:cubicBezTo>
                    <a:pt x="320" y="51"/>
                    <a:pt x="320" y="51"/>
                    <a:pt x="320" y="51"/>
                  </a:cubicBezTo>
                  <a:cubicBezTo>
                    <a:pt x="320" y="85"/>
                    <a:pt x="320" y="85"/>
                    <a:pt x="320" y="85"/>
                  </a:cubicBezTo>
                  <a:cubicBezTo>
                    <a:pt x="433" y="5"/>
                    <a:pt x="433" y="5"/>
                    <a:pt x="433" y="5"/>
                  </a:cubicBezTo>
                  <a:cubicBezTo>
                    <a:pt x="425" y="2"/>
                    <a:pt x="416" y="0"/>
                    <a:pt x="404" y="0"/>
                  </a:cubicBezTo>
                  <a:cubicBezTo>
                    <a:pt x="325" y="0"/>
                    <a:pt x="325" y="0"/>
                    <a:pt x="325" y="0"/>
                  </a:cubicBezTo>
                  <a:cubicBezTo>
                    <a:pt x="109" y="0"/>
                    <a:pt x="109" y="0"/>
                    <a:pt x="109" y="0"/>
                  </a:cubicBezTo>
                  <a:cubicBezTo>
                    <a:pt x="30" y="0"/>
                    <a:pt x="30" y="0"/>
                    <a:pt x="30" y="0"/>
                  </a:cubicBezTo>
                  <a:cubicBezTo>
                    <a:pt x="19" y="0"/>
                    <a:pt x="9" y="2"/>
                    <a:pt x="0" y="5"/>
                  </a:cubicBezTo>
                  <a:cubicBezTo>
                    <a:pt x="114" y="85"/>
                    <a:pt x="114" y="85"/>
                    <a:pt x="114" y="85"/>
                  </a:cubicBezTo>
                  <a:lnTo>
                    <a:pt x="114" y="5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Freeform 193"/>
            <p:cNvSpPr>
              <a:spLocks/>
            </p:cNvSpPr>
            <p:nvPr/>
          </p:nvSpPr>
          <p:spPr bwMode="auto">
            <a:xfrm>
              <a:off x="4964113" y="2175668"/>
              <a:ext cx="49213" cy="85725"/>
            </a:xfrm>
            <a:custGeom>
              <a:avLst/>
              <a:gdLst>
                <a:gd name="T0" fmla="*/ 140 w 147"/>
                <a:gd name="T1" fmla="*/ 251 h 252"/>
                <a:gd name="T2" fmla="*/ 147 w 147"/>
                <a:gd name="T3" fmla="*/ 226 h 252"/>
                <a:gd name="T4" fmla="*/ 147 w 147"/>
                <a:gd name="T5" fmla="*/ 27 h 252"/>
                <a:gd name="T6" fmla="*/ 138 w 147"/>
                <a:gd name="T7" fmla="*/ 0 h 252"/>
                <a:gd name="T8" fmla="*/ 1 w 147"/>
                <a:gd name="T9" fmla="*/ 96 h 252"/>
                <a:gd name="T10" fmla="*/ 1 w 147"/>
                <a:gd name="T11" fmla="*/ 104 h 252"/>
                <a:gd name="T12" fmla="*/ 0 w 147"/>
                <a:gd name="T13" fmla="*/ 127 h 252"/>
                <a:gd name="T14" fmla="*/ 140 w 147"/>
                <a:gd name="T15" fmla="*/ 252 h 252"/>
                <a:gd name="T16" fmla="*/ 140 w 147"/>
                <a:gd name="T17" fmla="*/ 25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252">
                  <a:moveTo>
                    <a:pt x="140" y="251"/>
                  </a:moveTo>
                  <a:cubicBezTo>
                    <a:pt x="144" y="244"/>
                    <a:pt x="147" y="236"/>
                    <a:pt x="147" y="226"/>
                  </a:cubicBezTo>
                  <a:cubicBezTo>
                    <a:pt x="147" y="27"/>
                    <a:pt x="147" y="27"/>
                    <a:pt x="147" y="27"/>
                  </a:cubicBezTo>
                  <a:cubicBezTo>
                    <a:pt x="147" y="16"/>
                    <a:pt x="144" y="7"/>
                    <a:pt x="138" y="0"/>
                  </a:cubicBezTo>
                  <a:cubicBezTo>
                    <a:pt x="1" y="96"/>
                    <a:pt x="1" y="96"/>
                    <a:pt x="1" y="96"/>
                  </a:cubicBezTo>
                  <a:cubicBezTo>
                    <a:pt x="1" y="104"/>
                    <a:pt x="1" y="104"/>
                    <a:pt x="1" y="104"/>
                  </a:cubicBezTo>
                  <a:cubicBezTo>
                    <a:pt x="1" y="112"/>
                    <a:pt x="1" y="119"/>
                    <a:pt x="0" y="127"/>
                  </a:cubicBezTo>
                  <a:cubicBezTo>
                    <a:pt x="140" y="252"/>
                    <a:pt x="140" y="252"/>
                    <a:pt x="140" y="252"/>
                  </a:cubicBezTo>
                  <a:lnTo>
                    <a:pt x="140" y="25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 name="Freeform 194"/>
            <p:cNvSpPr>
              <a:spLocks/>
            </p:cNvSpPr>
            <p:nvPr/>
          </p:nvSpPr>
          <p:spPr bwMode="auto">
            <a:xfrm>
              <a:off x="4856163" y="2228056"/>
              <a:ext cx="147638" cy="41275"/>
            </a:xfrm>
            <a:custGeom>
              <a:avLst/>
              <a:gdLst>
                <a:gd name="T0" fmla="*/ 259 w 440"/>
                <a:gd name="T1" fmla="*/ 73 h 122"/>
                <a:gd name="T2" fmla="*/ 228 w 440"/>
                <a:gd name="T3" fmla="*/ 90 h 122"/>
                <a:gd name="T4" fmla="*/ 221 w 440"/>
                <a:gd name="T5" fmla="*/ 93 h 122"/>
                <a:gd name="T6" fmla="*/ 214 w 440"/>
                <a:gd name="T7" fmla="*/ 90 h 122"/>
                <a:gd name="T8" fmla="*/ 139 w 440"/>
                <a:gd name="T9" fmla="*/ 26 h 122"/>
                <a:gd name="T10" fmla="*/ 127 w 440"/>
                <a:gd name="T11" fmla="*/ 1 h 122"/>
                <a:gd name="T12" fmla="*/ 127 w 440"/>
                <a:gd name="T13" fmla="*/ 0 h 122"/>
                <a:gd name="T14" fmla="*/ 0 w 440"/>
                <a:gd name="T15" fmla="*/ 113 h 122"/>
                <a:gd name="T16" fmla="*/ 34 w 440"/>
                <a:gd name="T17" fmla="*/ 122 h 122"/>
                <a:gd name="T18" fmla="*/ 407 w 440"/>
                <a:gd name="T19" fmla="*/ 122 h 122"/>
                <a:gd name="T20" fmla="*/ 440 w 440"/>
                <a:gd name="T21" fmla="*/ 113 h 122"/>
                <a:gd name="T22" fmla="*/ 315 w 440"/>
                <a:gd name="T23" fmla="*/ 1 h 122"/>
                <a:gd name="T24" fmla="*/ 259 w 440"/>
                <a:gd name="T25" fmla="*/ 7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0" h="122">
                  <a:moveTo>
                    <a:pt x="259" y="73"/>
                  </a:moveTo>
                  <a:cubicBezTo>
                    <a:pt x="250" y="80"/>
                    <a:pt x="239" y="86"/>
                    <a:pt x="228" y="90"/>
                  </a:cubicBezTo>
                  <a:cubicBezTo>
                    <a:pt x="221" y="93"/>
                    <a:pt x="221" y="93"/>
                    <a:pt x="221" y="93"/>
                  </a:cubicBezTo>
                  <a:cubicBezTo>
                    <a:pt x="214" y="90"/>
                    <a:pt x="214" y="90"/>
                    <a:pt x="214" y="90"/>
                  </a:cubicBezTo>
                  <a:cubicBezTo>
                    <a:pt x="182" y="77"/>
                    <a:pt x="156" y="54"/>
                    <a:pt x="139" y="26"/>
                  </a:cubicBezTo>
                  <a:cubicBezTo>
                    <a:pt x="135" y="18"/>
                    <a:pt x="130" y="10"/>
                    <a:pt x="127" y="1"/>
                  </a:cubicBezTo>
                  <a:cubicBezTo>
                    <a:pt x="127" y="0"/>
                    <a:pt x="127" y="0"/>
                    <a:pt x="127" y="0"/>
                  </a:cubicBezTo>
                  <a:cubicBezTo>
                    <a:pt x="0" y="113"/>
                    <a:pt x="0" y="113"/>
                    <a:pt x="0" y="113"/>
                  </a:cubicBezTo>
                  <a:cubicBezTo>
                    <a:pt x="10" y="118"/>
                    <a:pt x="21" y="122"/>
                    <a:pt x="34" y="122"/>
                  </a:cubicBezTo>
                  <a:cubicBezTo>
                    <a:pt x="407" y="122"/>
                    <a:pt x="407" y="122"/>
                    <a:pt x="407" y="122"/>
                  </a:cubicBezTo>
                  <a:cubicBezTo>
                    <a:pt x="419" y="122"/>
                    <a:pt x="430" y="118"/>
                    <a:pt x="440" y="113"/>
                  </a:cubicBezTo>
                  <a:cubicBezTo>
                    <a:pt x="315" y="1"/>
                    <a:pt x="315" y="1"/>
                    <a:pt x="315" y="1"/>
                  </a:cubicBezTo>
                  <a:cubicBezTo>
                    <a:pt x="304" y="30"/>
                    <a:pt x="285" y="55"/>
                    <a:pt x="259" y="73"/>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 name="Freeform 195"/>
            <p:cNvSpPr>
              <a:spLocks noEditPoints="1"/>
            </p:cNvSpPr>
            <p:nvPr/>
          </p:nvSpPr>
          <p:spPr bwMode="auto">
            <a:xfrm>
              <a:off x="4902200" y="2183606"/>
              <a:ext cx="57150" cy="69850"/>
            </a:xfrm>
            <a:custGeom>
              <a:avLst/>
              <a:gdLst>
                <a:gd name="T0" fmla="*/ 44 w 171"/>
                <a:gd name="T1" fmla="*/ 144 h 206"/>
                <a:gd name="T2" fmla="*/ 26 w 171"/>
                <a:gd name="T3" fmla="*/ 103 h 206"/>
                <a:gd name="T4" fmla="*/ 23 w 171"/>
                <a:gd name="T5" fmla="*/ 80 h 206"/>
                <a:gd name="T6" fmla="*/ 23 w 171"/>
                <a:gd name="T7" fmla="*/ 50 h 206"/>
                <a:gd name="T8" fmla="*/ 85 w 171"/>
                <a:gd name="T9" fmla="*/ 36 h 206"/>
                <a:gd name="T10" fmla="*/ 140 w 171"/>
                <a:gd name="T11" fmla="*/ 48 h 206"/>
                <a:gd name="T12" fmla="*/ 44 w 171"/>
                <a:gd name="T13" fmla="*/ 144 h 206"/>
                <a:gd name="T14" fmla="*/ 147 w 171"/>
                <a:gd name="T15" fmla="*/ 80 h 206"/>
                <a:gd name="T16" fmla="*/ 144 w 171"/>
                <a:gd name="T17" fmla="*/ 103 h 206"/>
                <a:gd name="T18" fmla="*/ 85 w 171"/>
                <a:gd name="T19" fmla="*/ 180 h 206"/>
                <a:gd name="T20" fmla="*/ 52 w 171"/>
                <a:gd name="T21" fmla="*/ 155 h 206"/>
                <a:gd name="T22" fmla="*/ 147 w 171"/>
                <a:gd name="T23" fmla="*/ 61 h 206"/>
                <a:gd name="T24" fmla="*/ 147 w 171"/>
                <a:gd name="T25" fmla="*/ 80 h 206"/>
                <a:gd name="T26" fmla="*/ 139 w 171"/>
                <a:gd name="T27" fmla="*/ 23 h 206"/>
                <a:gd name="T28" fmla="*/ 105 w 171"/>
                <a:gd name="T29" fmla="*/ 16 h 206"/>
                <a:gd name="T30" fmla="*/ 105 w 171"/>
                <a:gd name="T31" fmla="*/ 4 h 206"/>
                <a:gd name="T32" fmla="*/ 85 w 171"/>
                <a:gd name="T33" fmla="*/ 0 h 206"/>
                <a:gd name="T34" fmla="*/ 66 w 171"/>
                <a:gd name="T35" fmla="*/ 4 h 206"/>
                <a:gd name="T36" fmla="*/ 66 w 171"/>
                <a:gd name="T37" fmla="*/ 16 h 206"/>
                <a:gd name="T38" fmla="*/ 31 w 171"/>
                <a:gd name="T39" fmla="*/ 23 h 206"/>
                <a:gd name="T40" fmla="*/ 31 w 171"/>
                <a:gd name="T41" fmla="*/ 12 h 206"/>
                <a:gd name="T42" fmla="*/ 0 w 171"/>
                <a:gd name="T43" fmla="*/ 19 h 206"/>
                <a:gd name="T44" fmla="*/ 0 w 171"/>
                <a:gd name="T45" fmla="*/ 80 h 206"/>
                <a:gd name="T46" fmla="*/ 85 w 171"/>
                <a:gd name="T47" fmla="*/ 206 h 206"/>
                <a:gd name="T48" fmla="*/ 171 w 171"/>
                <a:gd name="T49" fmla="*/ 80 h 206"/>
                <a:gd name="T50" fmla="*/ 171 w 171"/>
                <a:gd name="T51" fmla="*/ 19 h 206"/>
                <a:gd name="T52" fmla="*/ 139 w 171"/>
                <a:gd name="T53" fmla="*/ 12 h 206"/>
                <a:gd name="T54" fmla="*/ 139 w 171"/>
                <a:gd name="T55" fmla="*/ 2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1" h="206">
                  <a:moveTo>
                    <a:pt x="44" y="144"/>
                  </a:moveTo>
                  <a:cubicBezTo>
                    <a:pt x="35" y="132"/>
                    <a:pt x="29" y="118"/>
                    <a:pt x="26" y="103"/>
                  </a:cubicBezTo>
                  <a:cubicBezTo>
                    <a:pt x="24" y="96"/>
                    <a:pt x="23" y="89"/>
                    <a:pt x="23" y="80"/>
                  </a:cubicBezTo>
                  <a:cubicBezTo>
                    <a:pt x="23" y="50"/>
                    <a:pt x="23" y="50"/>
                    <a:pt x="23" y="50"/>
                  </a:cubicBezTo>
                  <a:cubicBezTo>
                    <a:pt x="85" y="36"/>
                    <a:pt x="85" y="36"/>
                    <a:pt x="85" y="36"/>
                  </a:cubicBezTo>
                  <a:cubicBezTo>
                    <a:pt x="118" y="43"/>
                    <a:pt x="133" y="47"/>
                    <a:pt x="140" y="48"/>
                  </a:cubicBezTo>
                  <a:lnTo>
                    <a:pt x="44" y="144"/>
                  </a:lnTo>
                  <a:close/>
                  <a:moveTo>
                    <a:pt x="147" y="80"/>
                  </a:moveTo>
                  <a:cubicBezTo>
                    <a:pt x="147" y="89"/>
                    <a:pt x="146" y="96"/>
                    <a:pt x="144" y="103"/>
                  </a:cubicBezTo>
                  <a:cubicBezTo>
                    <a:pt x="138" y="136"/>
                    <a:pt x="116" y="164"/>
                    <a:pt x="85" y="180"/>
                  </a:cubicBezTo>
                  <a:cubicBezTo>
                    <a:pt x="72" y="174"/>
                    <a:pt x="62" y="166"/>
                    <a:pt x="52" y="155"/>
                  </a:cubicBezTo>
                  <a:cubicBezTo>
                    <a:pt x="147" y="61"/>
                    <a:pt x="147" y="61"/>
                    <a:pt x="147" y="61"/>
                  </a:cubicBezTo>
                  <a:lnTo>
                    <a:pt x="147" y="80"/>
                  </a:lnTo>
                  <a:close/>
                  <a:moveTo>
                    <a:pt x="139" y="23"/>
                  </a:moveTo>
                  <a:cubicBezTo>
                    <a:pt x="105" y="16"/>
                    <a:pt x="105" y="16"/>
                    <a:pt x="105" y="16"/>
                  </a:cubicBezTo>
                  <a:cubicBezTo>
                    <a:pt x="105" y="4"/>
                    <a:pt x="105" y="4"/>
                    <a:pt x="105" y="4"/>
                  </a:cubicBezTo>
                  <a:cubicBezTo>
                    <a:pt x="85" y="0"/>
                    <a:pt x="85" y="0"/>
                    <a:pt x="85" y="0"/>
                  </a:cubicBezTo>
                  <a:cubicBezTo>
                    <a:pt x="66" y="4"/>
                    <a:pt x="66" y="4"/>
                    <a:pt x="66" y="4"/>
                  </a:cubicBezTo>
                  <a:cubicBezTo>
                    <a:pt x="66" y="16"/>
                    <a:pt x="66" y="16"/>
                    <a:pt x="66" y="16"/>
                  </a:cubicBezTo>
                  <a:cubicBezTo>
                    <a:pt x="31" y="23"/>
                    <a:pt x="31" y="23"/>
                    <a:pt x="31" y="23"/>
                  </a:cubicBezTo>
                  <a:cubicBezTo>
                    <a:pt x="31" y="12"/>
                    <a:pt x="31" y="12"/>
                    <a:pt x="31" y="12"/>
                  </a:cubicBezTo>
                  <a:cubicBezTo>
                    <a:pt x="0" y="19"/>
                    <a:pt x="0" y="19"/>
                    <a:pt x="0" y="19"/>
                  </a:cubicBezTo>
                  <a:cubicBezTo>
                    <a:pt x="0" y="80"/>
                    <a:pt x="0" y="80"/>
                    <a:pt x="0" y="80"/>
                  </a:cubicBezTo>
                  <a:cubicBezTo>
                    <a:pt x="0" y="137"/>
                    <a:pt x="35" y="186"/>
                    <a:pt x="85" y="206"/>
                  </a:cubicBezTo>
                  <a:cubicBezTo>
                    <a:pt x="135" y="186"/>
                    <a:pt x="171" y="137"/>
                    <a:pt x="171" y="80"/>
                  </a:cubicBezTo>
                  <a:cubicBezTo>
                    <a:pt x="171" y="19"/>
                    <a:pt x="171" y="19"/>
                    <a:pt x="171" y="19"/>
                  </a:cubicBezTo>
                  <a:cubicBezTo>
                    <a:pt x="139" y="12"/>
                    <a:pt x="139" y="12"/>
                    <a:pt x="139" y="12"/>
                  </a:cubicBezTo>
                  <a:lnTo>
                    <a:pt x="139" y="2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19" name="Group 118"/>
          <p:cNvGrpSpPr/>
          <p:nvPr/>
        </p:nvGrpSpPr>
        <p:grpSpPr>
          <a:xfrm>
            <a:off x="5117581" y="2853409"/>
            <a:ext cx="580777" cy="580777"/>
            <a:chOff x="4818063" y="3023393"/>
            <a:chExt cx="234950" cy="234950"/>
          </a:xfrm>
        </p:grpSpPr>
        <p:sp>
          <p:nvSpPr>
            <p:cNvPr id="120" name="Oval 350"/>
            <p:cNvSpPr>
              <a:spLocks noChangeArrowheads="1"/>
            </p:cNvSpPr>
            <p:nvPr/>
          </p:nvSpPr>
          <p:spPr bwMode="auto">
            <a:xfrm>
              <a:off x="4818063" y="3023393"/>
              <a:ext cx="234950" cy="234950"/>
            </a:xfrm>
            <a:prstGeom prst="ellipse">
              <a:avLst/>
            </a:prstGeom>
            <a:solidFill>
              <a:srgbClr val="28A8E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dirty="0">
                <a:solidFill>
                  <a:sysClr val="windowText" lastClr="000000"/>
                </a:solidFill>
              </a:endParaRPr>
            </a:p>
          </p:txBody>
        </p:sp>
        <p:sp>
          <p:nvSpPr>
            <p:cNvPr id="121" name="Freeform 351"/>
            <p:cNvSpPr>
              <a:spLocks noEditPoints="1"/>
            </p:cNvSpPr>
            <p:nvPr/>
          </p:nvSpPr>
          <p:spPr bwMode="auto">
            <a:xfrm>
              <a:off x="4884738" y="3091656"/>
              <a:ext cx="98425" cy="115888"/>
            </a:xfrm>
            <a:custGeom>
              <a:avLst/>
              <a:gdLst>
                <a:gd name="T0" fmla="*/ 132 w 292"/>
                <a:gd name="T1" fmla="*/ 124 h 341"/>
                <a:gd name="T2" fmla="*/ 132 w 292"/>
                <a:gd name="T3" fmla="*/ 124 h 341"/>
                <a:gd name="T4" fmla="*/ 128 w 292"/>
                <a:gd name="T5" fmla="*/ 128 h 341"/>
                <a:gd name="T6" fmla="*/ 124 w 292"/>
                <a:gd name="T7" fmla="*/ 123 h 341"/>
                <a:gd name="T8" fmla="*/ 181 w 292"/>
                <a:gd name="T9" fmla="*/ 88 h 341"/>
                <a:gd name="T10" fmla="*/ 183 w 292"/>
                <a:gd name="T11" fmla="*/ 93 h 341"/>
                <a:gd name="T12" fmla="*/ 180 w 292"/>
                <a:gd name="T13" fmla="*/ 95 h 341"/>
                <a:gd name="T14" fmla="*/ 132 w 292"/>
                <a:gd name="T15" fmla="*/ 124 h 341"/>
                <a:gd name="T16" fmla="*/ 213 w 292"/>
                <a:gd name="T17" fmla="*/ 153 h 341"/>
                <a:gd name="T18" fmla="*/ 191 w 292"/>
                <a:gd name="T19" fmla="*/ 85 h 341"/>
                <a:gd name="T20" fmla="*/ 123 w 292"/>
                <a:gd name="T21" fmla="*/ 106 h 341"/>
                <a:gd name="T22" fmla="*/ 143 w 292"/>
                <a:gd name="T23" fmla="*/ 174 h 341"/>
                <a:gd name="T24" fmla="*/ 213 w 292"/>
                <a:gd name="T25" fmla="*/ 153 h 341"/>
                <a:gd name="T26" fmla="*/ 268 w 292"/>
                <a:gd name="T27" fmla="*/ 49 h 341"/>
                <a:gd name="T28" fmla="*/ 147 w 292"/>
                <a:gd name="T29" fmla="*/ 0 h 341"/>
                <a:gd name="T30" fmla="*/ 26 w 292"/>
                <a:gd name="T31" fmla="*/ 49 h 341"/>
                <a:gd name="T32" fmla="*/ 0 w 292"/>
                <a:gd name="T33" fmla="*/ 48 h 341"/>
                <a:gd name="T34" fmla="*/ 4 w 292"/>
                <a:gd name="T35" fmla="*/ 77 h 341"/>
                <a:gd name="T36" fmla="*/ 20 w 292"/>
                <a:gd name="T37" fmla="*/ 166 h 341"/>
                <a:gd name="T38" fmla="*/ 68 w 292"/>
                <a:gd name="T39" fmla="*/ 273 h 341"/>
                <a:gd name="T40" fmla="*/ 108 w 292"/>
                <a:gd name="T41" fmla="*/ 199 h 341"/>
                <a:gd name="T42" fmla="*/ 116 w 292"/>
                <a:gd name="T43" fmla="*/ 203 h 341"/>
                <a:gd name="T44" fmla="*/ 125 w 292"/>
                <a:gd name="T45" fmla="*/ 186 h 341"/>
                <a:gd name="T46" fmla="*/ 105 w 292"/>
                <a:gd name="T47" fmla="*/ 96 h 341"/>
                <a:gd name="T48" fmla="*/ 201 w 292"/>
                <a:gd name="T49" fmla="*/ 67 h 341"/>
                <a:gd name="T50" fmla="*/ 230 w 292"/>
                <a:gd name="T51" fmla="*/ 163 h 341"/>
                <a:gd name="T52" fmla="*/ 145 w 292"/>
                <a:gd name="T53" fmla="*/ 197 h 341"/>
                <a:gd name="T54" fmla="*/ 135 w 292"/>
                <a:gd name="T55" fmla="*/ 214 h 341"/>
                <a:gd name="T56" fmla="*/ 143 w 292"/>
                <a:gd name="T57" fmla="*/ 219 h 341"/>
                <a:gd name="T58" fmla="*/ 97 w 292"/>
                <a:gd name="T59" fmla="*/ 307 h 341"/>
                <a:gd name="T60" fmla="*/ 147 w 292"/>
                <a:gd name="T61" fmla="*/ 341 h 341"/>
                <a:gd name="T62" fmla="*/ 290 w 292"/>
                <a:gd name="T63" fmla="*/ 77 h 341"/>
                <a:gd name="T64" fmla="*/ 292 w 292"/>
                <a:gd name="T65" fmla="*/ 48 h 341"/>
                <a:gd name="T66" fmla="*/ 268 w 292"/>
                <a:gd name="T67" fmla="*/ 4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2" h="341">
                  <a:moveTo>
                    <a:pt x="132" y="124"/>
                  </a:moveTo>
                  <a:cubicBezTo>
                    <a:pt x="132" y="124"/>
                    <a:pt x="132" y="124"/>
                    <a:pt x="132" y="124"/>
                  </a:cubicBezTo>
                  <a:cubicBezTo>
                    <a:pt x="131" y="126"/>
                    <a:pt x="129" y="128"/>
                    <a:pt x="128" y="128"/>
                  </a:cubicBezTo>
                  <a:cubicBezTo>
                    <a:pt x="125" y="127"/>
                    <a:pt x="124" y="124"/>
                    <a:pt x="124" y="123"/>
                  </a:cubicBezTo>
                  <a:cubicBezTo>
                    <a:pt x="132" y="99"/>
                    <a:pt x="156" y="84"/>
                    <a:pt x="181" y="88"/>
                  </a:cubicBezTo>
                  <a:cubicBezTo>
                    <a:pt x="183" y="88"/>
                    <a:pt x="184" y="91"/>
                    <a:pt x="183" y="93"/>
                  </a:cubicBezTo>
                  <a:cubicBezTo>
                    <a:pt x="183" y="95"/>
                    <a:pt x="182" y="96"/>
                    <a:pt x="180" y="95"/>
                  </a:cubicBezTo>
                  <a:cubicBezTo>
                    <a:pt x="158" y="93"/>
                    <a:pt x="138" y="104"/>
                    <a:pt x="132" y="124"/>
                  </a:cubicBezTo>
                  <a:moveTo>
                    <a:pt x="213" y="153"/>
                  </a:moveTo>
                  <a:cubicBezTo>
                    <a:pt x="225" y="129"/>
                    <a:pt x="216" y="98"/>
                    <a:pt x="191" y="85"/>
                  </a:cubicBezTo>
                  <a:cubicBezTo>
                    <a:pt x="167" y="73"/>
                    <a:pt x="136" y="82"/>
                    <a:pt x="123" y="106"/>
                  </a:cubicBezTo>
                  <a:cubicBezTo>
                    <a:pt x="110" y="130"/>
                    <a:pt x="119" y="162"/>
                    <a:pt x="143" y="174"/>
                  </a:cubicBezTo>
                  <a:cubicBezTo>
                    <a:pt x="168" y="188"/>
                    <a:pt x="199" y="178"/>
                    <a:pt x="213" y="153"/>
                  </a:cubicBezTo>
                  <a:moveTo>
                    <a:pt x="268" y="49"/>
                  </a:moveTo>
                  <a:cubicBezTo>
                    <a:pt x="198" y="49"/>
                    <a:pt x="162" y="16"/>
                    <a:pt x="147" y="0"/>
                  </a:cubicBezTo>
                  <a:cubicBezTo>
                    <a:pt x="133" y="16"/>
                    <a:pt x="93" y="49"/>
                    <a:pt x="26" y="49"/>
                  </a:cubicBezTo>
                  <a:cubicBezTo>
                    <a:pt x="17" y="49"/>
                    <a:pt x="9" y="48"/>
                    <a:pt x="0" y="48"/>
                  </a:cubicBezTo>
                  <a:cubicBezTo>
                    <a:pt x="2" y="54"/>
                    <a:pt x="2" y="64"/>
                    <a:pt x="4" y="77"/>
                  </a:cubicBezTo>
                  <a:cubicBezTo>
                    <a:pt x="6" y="100"/>
                    <a:pt x="9" y="133"/>
                    <a:pt x="20" y="166"/>
                  </a:cubicBezTo>
                  <a:cubicBezTo>
                    <a:pt x="30" y="203"/>
                    <a:pt x="45" y="241"/>
                    <a:pt x="68" y="273"/>
                  </a:cubicBezTo>
                  <a:cubicBezTo>
                    <a:pt x="71" y="267"/>
                    <a:pt x="80" y="250"/>
                    <a:pt x="108" y="199"/>
                  </a:cubicBezTo>
                  <a:cubicBezTo>
                    <a:pt x="116" y="203"/>
                    <a:pt x="116" y="203"/>
                    <a:pt x="116" y="203"/>
                  </a:cubicBezTo>
                  <a:cubicBezTo>
                    <a:pt x="125" y="186"/>
                    <a:pt x="125" y="186"/>
                    <a:pt x="125" y="186"/>
                  </a:cubicBezTo>
                  <a:cubicBezTo>
                    <a:pt x="98" y="166"/>
                    <a:pt x="88" y="128"/>
                    <a:pt x="105" y="96"/>
                  </a:cubicBezTo>
                  <a:cubicBezTo>
                    <a:pt x="123" y="62"/>
                    <a:pt x="166" y="49"/>
                    <a:pt x="201" y="67"/>
                  </a:cubicBezTo>
                  <a:cubicBezTo>
                    <a:pt x="235" y="85"/>
                    <a:pt x="248" y="128"/>
                    <a:pt x="230" y="163"/>
                  </a:cubicBezTo>
                  <a:cubicBezTo>
                    <a:pt x="213" y="193"/>
                    <a:pt x="178" y="207"/>
                    <a:pt x="145" y="197"/>
                  </a:cubicBezTo>
                  <a:cubicBezTo>
                    <a:pt x="135" y="214"/>
                    <a:pt x="135" y="214"/>
                    <a:pt x="135" y="214"/>
                  </a:cubicBezTo>
                  <a:cubicBezTo>
                    <a:pt x="143" y="219"/>
                    <a:pt x="143" y="219"/>
                    <a:pt x="143" y="219"/>
                  </a:cubicBezTo>
                  <a:cubicBezTo>
                    <a:pt x="143" y="219"/>
                    <a:pt x="136" y="234"/>
                    <a:pt x="97" y="307"/>
                  </a:cubicBezTo>
                  <a:cubicBezTo>
                    <a:pt x="111" y="320"/>
                    <a:pt x="128" y="332"/>
                    <a:pt x="147" y="341"/>
                  </a:cubicBezTo>
                  <a:cubicBezTo>
                    <a:pt x="253" y="292"/>
                    <a:pt x="283" y="148"/>
                    <a:pt x="290" y="77"/>
                  </a:cubicBezTo>
                  <a:cubicBezTo>
                    <a:pt x="292" y="64"/>
                    <a:pt x="292" y="54"/>
                    <a:pt x="292" y="48"/>
                  </a:cubicBezTo>
                  <a:cubicBezTo>
                    <a:pt x="283" y="48"/>
                    <a:pt x="275" y="49"/>
                    <a:pt x="268" y="49"/>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sp>
          <p:nvSpPr>
            <p:cNvPr id="122" name="Freeform 352"/>
            <p:cNvSpPr>
              <a:spLocks noEditPoints="1"/>
            </p:cNvSpPr>
            <p:nvPr/>
          </p:nvSpPr>
          <p:spPr bwMode="auto">
            <a:xfrm>
              <a:off x="4873625" y="3074193"/>
              <a:ext cx="122238" cy="147638"/>
            </a:xfrm>
            <a:custGeom>
              <a:avLst/>
              <a:gdLst>
                <a:gd name="T0" fmla="*/ 345 w 366"/>
                <a:gd name="T1" fmla="*/ 118 h 436"/>
                <a:gd name="T2" fmla="*/ 184 w 366"/>
                <a:gd name="T3" fmla="*/ 415 h 436"/>
                <a:gd name="T4" fmla="*/ 41 w 366"/>
                <a:gd name="T5" fmla="*/ 218 h 436"/>
                <a:gd name="T6" fmla="*/ 23 w 366"/>
                <a:gd name="T7" fmla="*/ 118 h 436"/>
                <a:gd name="T8" fmla="*/ 19 w 366"/>
                <a:gd name="T9" fmla="*/ 84 h 436"/>
                <a:gd name="T10" fmla="*/ 47 w 366"/>
                <a:gd name="T11" fmla="*/ 87 h 436"/>
                <a:gd name="T12" fmla="*/ 184 w 366"/>
                <a:gd name="T13" fmla="*/ 31 h 436"/>
                <a:gd name="T14" fmla="*/ 320 w 366"/>
                <a:gd name="T15" fmla="*/ 87 h 436"/>
                <a:gd name="T16" fmla="*/ 348 w 366"/>
                <a:gd name="T17" fmla="*/ 84 h 436"/>
                <a:gd name="T18" fmla="*/ 345 w 366"/>
                <a:gd name="T19" fmla="*/ 118 h 436"/>
                <a:gd name="T20" fmla="*/ 356 w 366"/>
                <a:gd name="T21" fmla="*/ 64 h 436"/>
                <a:gd name="T22" fmla="*/ 320 w 366"/>
                <a:gd name="T23" fmla="*/ 66 h 436"/>
                <a:gd name="T24" fmla="*/ 220 w 366"/>
                <a:gd name="T25" fmla="*/ 39 h 436"/>
                <a:gd name="T26" fmla="*/ 199 w 366"/>
                <a:gd name="T27" fmla="*/ 21 h 436"/>
                <a:gd name="T28" fmla="*/ 192 w 366"/>
                <a:gd name="T29" fmla="*/ 15 h 436"/>
                <a:gd name="T30" fmla="*/ 192 w 366"/>
                <a:gd name="T31" fmla="*/ 13 h 436"/>
                <a:gd name="T32" fmla="*/ 184 w 366"/>
                <a:gd name="T33" fmla="*/ 0 h 436"/>
                <a:gd name="T34" fmla="*/ 176 w 366"/>
                <a:gd name="T35" fmla="*/ 13 h 436"/>
                <a:gd name="T36" fmla="*/ 174 w 366"/>
                <a:gd name="T37" fmla="*/ 15 h 436"/>
                <a:gd name="T38" fmla="*/ 47 w 366"/>
                <a:gd name="T39" fmla="*/ 66 h 436"/>
                <a:gd name="T40" fmla="*/ 11 w 366"/>
                <a:gd name="T41" fmla="*/ 64 h 436"/>
                <a:gd name="T42" fmla="*/ 0 w 366"/>
                <a:gd name="T43" fmla="*/ 64 h 436"/>
                <a:gd name="T44" fmla="*/ 0 w 366"/>
                <a:gd name="T45" fmla="*/ 74 h 436"/>
                <a:gd name="T46" fmla="*/ 23 w 366"/>
                <a:gd name="T47" fmla="*/ 224 h 436"/>
                <a:gd name="T48" fmla="*/ 180 w 366"/>
                <a:gd name="T49" fmla="*/ 436 h 436"/>
                <a:gd name="T50" fmla="*/ 184 w 366"/>
                <a:gd name="T51" fmla="*/ 436 h 436"/>
                <a:gd name="T52" fmla="*/ 188 w 366"/>
                <a:gd name="T53" fmla="*/ 436 h 436"/>
                <a:gd name="T54" fmla="*/ 345 w 366"/>
                <a:gd name="T55" fmla="*/ 224 h 436"/>
                <a:gd name="T56" fmla="*/ 366 w 366"/>
                <a:gd name="T57" fmla="*/ 74 h 436"/>
                <a:gd name="T58" fmla="*/ 366 w 366"/>
                <a:gd name="T59" fmla="*/ 64 h 436"/>
                <a:gd name="T60" fmla="*/ 356 w 366"/>
                <a:gd name="T61" fmla="*/ 6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6" h="436">
                  <a:moveTo>
                    <a:pt x="345" y="118"/>
                  </a:moveTo>
                  <a:cubicBezTo>
                    <a:pt x="337" y="197"/>
                    <a:pt x="304" y="360"/>
                    <a:pt x="184" y="415"/>
                  </a:cubicBezTo>
                  <a:cubicBezTo>
                    <a:pt x="104" y="379"/>
                    <a:pt x="62" y="296"/>
                    <a:pt x="41" y="218"/>
                  </a:cubicBezTo>
                  <a:cubicBezTo>
                    <a:pt x="29" y="182"/>
                    <a:pt x="25" y="144"/>
                    <a:pt x="23" y="118"/>
                  </a:cubicBezTo>
                  <a:cubicBezTo>
                    <a:pt x="21" y="103"/>
                    <a:pt x="21" y="93"/>
                    <a:pt x="19" y="84"/>
                  </a:cubicBezTo>
                  <a:cubicBezTo>
                    <a:pt x="29" y="84"/>
                    <a:pt x="37" y="87"/>
                    <a:pt x="47" y="87"/>
                  </a:cubicBezTo>
                  <a:cubicBezTo>
                    <a:pt x="124" y="87"/>
                    <a:pt x="168" y="50"/>
                    <a:pt x="184" y="31"/>
                  </a:cubicBezTo>
                  <a:cubicBezTo>
                    <a:pt x="200" y="50"/>
                    <a:pt x="242" y="87"/>
                    <a:pt x="320" y="87"/>
                  </a:cubicBezTo>
                  <a:cubicBezTo>
                    <a:pt x="329" y="87"/>
                    <a:pt x="337" y="84"/>
                    <a:pt x="348" y="84"/>
                  </a:cubicBezTo>
                  <a:cubicBezTo>
                    <a:pt x="348" y="93"/>
                    <a:pt x="348" y="103"/>
                    <a:pt x="345" y="118"/>
                  </a:cubicBezTo>
                  <a:moveTo>
                    <a:pt x="356" y="64"/>
                  </a:moveTo>
                  <a:cubicBezTo>
                    <a:pt x="344" y="66"/>
                    <a:pt x="331" y="66"/>
                    <a:pt x="320" y="66"/>
                  </a:cubicBezTo>
                  <a:cubicBezTo>
                    <a:pt x="273" y="66"/>
                    <a:pt x="240" y="54"/>
                    <a:pt x="220" y="39"/>
                  </a:cubicBezTo>
                  <a:cubicBezTo>
                    <a:pt x="209" y="31"/>
                    <a:pt x="203" y="25"/>
                    <a:pt x="199" y="21"/>
                  </a:cubicBezTo>
                  <a:cubicBezTo>
                    <a:pt x="196" y="17"/>
                    <a:pt x="195" y="15"/>
                    <a:pt x="192" y="15"/>
                  </a:cubicBezTo>
                  <a:cubicBezTo>
                    <a:pt x="192" y="13"/>
                    <a:pt x="192" y="13"/>
                    <a:pt x="192" y="13"/>
                  </a:cubicBezTo>
                  <a:cubicBezTo>
                    <a:pt x="184" y="0"/>
                    <a:pt x="184" y="0"/>
                    <a:pt x="184" y="0"/>
                  </a:cubicBezTo>
                  <a:cubicBezTo>
                    <a:pt x="176" y="13"/>
                    <a:pt x="176" y="13"/>
                    <a:pt x="176" y="13"/>
                  </a:cubicBezTo>
                  <a:cubicBezTo>
                    <a:pt x="174" y="15"/>
                    <a:pt x="174" y="15"/>
                    <a:pt x="174" y="15"/>
                  </a:cubicBezTo>
                  <a:cubicBezTo>
                    <a:pt x="165" y="23"/>
                    <a:pt x="130" y="66"/>
                    <a:pt x="47" y="66"/>
                  </a:cubicBezTo>
                  <a:cubicBezTo>
                    <a:pt x="36" y="66"/>
                    <a:pt x="23" y="66"/>
                    <a:pt x="11" y="64"/>
                  </a:cubicBezTo>
                  <a:cubicBezTo>
                    <a:pt x="0" y="64"/>
                    <a:pt x="0" y="64"/>
                    <a:pt x="0" y="64"/>
                  </a:cubicBezTo>
                  <a:cubicBezTo>
                    <a:pt x="0" y="74"/>
                    <a:pt x="0" y="74"/>
                    <a:pt x="0" y="74"/>
                  </a:cubicBezTo>
                  <a:cubicBezTo>
                    <a:pt x="0" y="74"/>
                    <a:pt x="0" y="144"/>
                    <a:pt x="23" y="224"/>
                  </a:cubicBezTo>
                  <a:cubicBezTo>
                    <a:pt x="43" y="305"/>
                    <a:pt x="89" y="394"/>
                    <a:pt x="180" y="436"/>
                  </a:cubicBezTo>
                  <a:cubicBezTo>
                    <a:pt x="184" y="436"/>
                    <a:pt x="184" y="436"/>
                    <a:pt x="184" y="436"/>
                  </a:cubicBezTo>
                  <a:cubicBezTo>
                    <a:pt x="188" y="436"/>
                    <a:pt x="188" y="436"/>
                    <a:pt x="188" y="436"/>
                  </a:cubicBezTo>
                  <a:cubicBezTo>
                    <a:pt x="280" y="394"/>
                    <a:pt x="323" y="305"/>
                    <a:pt x="345" y="224"/>
                  </a:cubicBezTo>
                  <a:cubicBezTo>
                    <a:pt x="366" y="144"/>
                    <a:pt x="366" y="74"/>
                    <a:pt x="366" y="74"/>
                  </a:cubicBezTo>
                  <a:cubicBezTo>
                    <a:pt x="366" y="64"/>
                    <a:pt x="366" y="64"/>
                    <a:pt x="366" y="64"/>
                  </a:cubicBezTo>
                  <a:lnTo>
                    <a:pt x="356" y="6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kern="0">
                <a:solidFill>
                  <a:sysClr val="windowText" lastClr="000000"/>
                </a:solidFill>
              </a:endParaRPr>
            </a:p>
          </p:txBody>
        </p:sp>
      </p:grpSp>
    </p:spTree>
    <p:extLst>
      <p:ext uri="{BB962C8B-B14F-4D97-AF65-F5344CB8AC3E}">
        <p14:creationId xmlns:p14="http://schemas.microsoft.com/office/powerpoint/2010/main" val="170958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62301" y="1347788"/>
            <a:ext cx="8277344" cy="3529012"/>
          </a:xfrm>
        </p:spPr>
        <p:txBody>
          <a:bodyPr numCol="1"/>
          <a:lstStyle/>
          <a:p>
            <a:pPr marL="57136" indent="0">
              <a:buNone/>
            </a:pPr>
            <a:r>
              <a:rPr kumimoji="1" lang="en-US" altLang="ja-JP" dirty="0" smtClean="0">
                <a:solidFill>
                  <a:schemeClr val="accent1"/>
                </a:solidFill>
              </a:rPr>
              <a:t>AMP &amp; Treat Grid </a:t>
            </a:r>
            <a:r>
              <a:rPr kumimoji="1" lang="ja-JP" altLang="en-US" dirty="0" smtClean="0">
                <a:solidFill>
                  <a:schemeClr val="accent1"/>
                </a:solidFill>
              </a:rPr>
              <a:t>アップデート</a:t>
            </a:r>
            <a:endParaRPr lang="en-US" altLang="ja-JP" dirty="0" smtClean="0">
              <a:solidFill>
                <a:schemeClr val="accent1"/>
              </a:solidFill>
            </a:endParaRPr>
          </a:p>
          <a:p>
            <a:r>
              <a:rPr lang="en-US" altLang="ja-JP" dirty="0" smtClean="0"/>
              <a:t>AMP for Endpoint</a:t>
            </a:r>
            <a:r>
              <a:rPr lang="ja-JP" altLang="en-US" dirty="0" smtClean="0"/>
              <a:t>アップデート</a:t>
            </a:r>
            <a:endParaRPr lang="en-US" altLang="ja-JP" dirty="0" smtClean="0"/>
          </a:p>
          <a:p>
            <a:r>
              <a:rPr kumimoji="1" lang="en-US" altLang="ja-JP" dirty="0" smtClean="0"/>
              <a:t>AMP CTA(</a:t>
            </a:r>
            <a:r>
              <a:rPr lang="en-US" altLang="ja-JP" dirty="0" smtClean="0"/>
              <a:t>Cognitive </a:t>
            </a:r>
            <a:r>
              <a:rPr lang="en-US" altLang="ja-JP" dirty="0"/>
              <a:t>Threat </a:t>
            </a:r>
            <a:r>
              <a:rPr lang="en-US" altLang="ja-JP" dirty="0" smtClean="0"/>
              <a:t>Analytics</a:t>
            </a:r>
            <a:r>
              <a:rPr kumimoji="1" lang="en-US" altLang="ja-JP" dirty="0" smtClean="0"/>
              <a:t>)</a:t>
            </a:r>
            <a:r>
              <a:rPr kumimoji="1" lang="ja-JP" altLang="en-US" dirty="0" smtClean="0"/>
              <a:t>連携</a:t>
            </a:r>
            <a:endParaRPr kumimoji="1" lang="en-US" altLang="ja-JP" dirty="0" smtClean="0"/>
          </a:p>
          <a:p>
            <a:r>
              <a:rPr lang="en-US" altLang="ja-JP" dirty="0" smtClean="0"/>
              <a:t>AMP</a:t>
            </a:r>
            <a:r>
              <a:rPr lang="ja-JP" altLang="en-US" dirty="0" smtClean="0"/>
              <a:t>ロードマップ</a:t>
            </a:r>
            <a:endParaRPr lang="en-US" altLang="ja-JP" dirty="0" smtClean="0"/>
          </a:p>
          <a:p>
            <a:r>
              <a:rPr kumimoji="1" lang="en-US" altLang="ja-JP" dirty="0" smtClean="0"/>
              <a:t>AMP vs </a:t>
            </a:r>
            <a:r>
              <a:rPr kumimoji="1" lang="ja-JP" altLang="en-US" dirty="0" smtClean="0"/>
              <a:t>ランサムウェア</a:t>
            </a:r>
            <a:r>
              <a:rPr kumimoji="1" lang="en-US" altLang="ja-JP" dirty="0" smtClean="0"/>
              <a:t> CVD</a:t>
            </a:r>
          </a:p>
          <a:p>
            <a:pPr marL="57136" indent="0">
              <a:buNone/>
            </a:pPr>
            <a:r>
              <a:rPr lang="en-US" altLang="ja-JP" dirty="0">
                <a:solidFill>
                  <a:schemeClr val="accent1"/>
                </a:solidFill>
              </a:rPr>
              <a:t>Meraki MX </a:t>
            </a:r>
            <a:r>
              <a:rPr lang="ja-JP" altLang="en-US" dirty="0" smtClean="0">
                <a:solidFill>
                  <a:schemeClr val="accent1"/>
                </a:solidFill>
              </a:rPr>
              <a:t>アップデート</a:t>
            </a:r>
            <a:endParaRPr lang="en-US" altLang="ja-JP" dirty="0" smtClean="0">
              <a:solidFill>
                <a:schemeClr val="accent1"/>
              </a:solidFill>
            </a:endParaRPr>
          </a:p>
          <a:p>
            <a:r>
              <a:rPr lang="en-US" altLang="ja-JP" dirty="0"/>
              <a:t>AMP</a:t>
            </a:r>
            <a:r>
              <a:rPr lang="ja-JP" altLang="en-US" dirty="0"/>
              <a:t>連携</a:t>
            </a:r>
            <a:endParaRPr lang="en-US" altLang="ja-JP" dirty="0"/>
          </a:p>
          <a:p>
            <a:r>
              <a:rPr lang="en-US" altLang="ja-JP" dirty="0"/>
              <a:t>SD-WAN</a:t>
            </a:r>
          </a:p>
          <a:p>
            <a:pPr marL="57136" indent="0">
              <a:buNone/>
            </a:pPr>
            <a:endParaRPr lang="en-US" altLang="ja-JP" dirty="0">
              <a:solidFill>
                <a:schemeClr val="accent1"/>
              </a:solidFill>
            </a:endParaRPr>
          </a:p>
          <a:p>
            <a:endParaRPr kumimoji="1" lang="en-US" altLang="ja-JP" dirty="0" smtClean="0"/>
          </a:p>
          <a:p>
            <a:endParaRPr kumimoji="1" lang="en-US" altLang="ja-JP" dirty="0" smtClean="0"/>
          </a:p>
          <a:p>
            <a:pPr marL="57136" indent="0">
              <a:buNone/>
            </a:pPr>
            <a:endParaRPr lang="en-US" altLang="ja-JP" dirty="0" smtClean="0">
              <a:solidFill>
                <a:schemeClr val="accent1"/>
              </a:solidFill>
            </a:endParaRPr>
          </a:p>
          <a:p>
            <a:endParaRPr kumimoji="1" lang="en-US" altLang="ja-JP" dirty="0" smtClean="0"/>
          </a:p>
          <a:p>
            <a:endParaRPr kumimoji="1" lang="ja-JP" altLang="en-US" dirty="0"/>
          </a:p>
        </p:txBody>
      </p:sp>
      <p:sp>
        <p:nvSpPr>
          <p:cNvPr id="3" name="タイトル 2"/>
          <p:cNvSpPr>
            <a:spLocks noGrp="1"/>
          </p:cNvSpPr>
          <p:nvPr>
            <p:ph type="title"/>
          </p:nvPr>
        </p:nvSpPr>
        <p:spPr/>
        <p:txBody>
          <a:bodyPr/>
          <a:lstStyle/>
          <a:p>
            <a:r>
              <a:rPr kumimoji="1" lang="en-US" altLang="ja-JP" dirty="0" smtClean="0"/>
              <a:t>Agenda</a:t>
            </a:r>
            <a:endParaRPr kumimoji="1" lang="ja-JP" altLang="en-US" dirty="0"/>
          </a:p>
        </p:txBody>
      </p:sp>
      <p:sp>
        <p:nvSpPr>
          <p:cNvPr id="4" name="角丸四角形 3"/>
          <p:cNvSpPr/>
          <p:nvPr/>
        </p:nvSpPr>
        <p:spPr>
          <a:xfrm>
            <a:off x="462301" y="3469341"/>
            <a:ext cx="6476381" cy="1407459"/>
          </a:xfrm>
          <a:prstGeom prst="round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338104851"/>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Meraki </a:t>
            </a:r>
            <a:r>
              <a:rPr kumimoji="1" lang="ja-JP" altLang="en-US" dirty="0" smtClean="0"/>
              <a:t>アップデート</a:t>
            </a:r>
            <a:endParaRPr kumimoji="1" lang="ja-JP" altLang="en-US" dirty="0"/>
          </a:p>
        </p:txBody>
      </p:sp>
    </p:spTree>
    <p:extLst>
      <p:ext uri="{BB962C8B-B14F-4D97-AF65-F5344CB8AC3E}">
        <p14:creationId xmlns:p14="http://schemas.microsoft.com/office/powerpoint/2010/main" val="193490752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57"/>
          <p:cNvSpPr>
            <a:spLocks/>
          </p:cNvSpPr>
          <p:nvPr/>
        </p:nvSpPr>
        <p:spPr bwMode="auto">
          <a:xfrm>
            <a:off x="5820565" y="90404"/>
            <a:ext cx="2962690" cy="180457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2F2F2">
              <a:alpha val="10000"/>
            </a:srgb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a:solidFill>
                <a:srgbClr val="FFFFFF"/>
              </a:solidFill>
              <a:cs typeface="Arial" pitchFamily="34" charset="0"/>
            </a:endParaRPr>
          </a:p>
        </p:txBody>
      </p:sp>
      <p:sp>
        <p:nvSpPr>
          <p:cNvPr id="2" name="テキスト プレースホルダー 1"/>
          <p:cNvSpPr>
            <a:spLocks noGrp="1"/>
          </p:cNvSpPr>
          <p:nvPr>
            <p:ph type="body" sz="quarter" idx="10"/>
          </p:nvPr>
        </p:nvSpPr>
        <p:spPr>
          <a:xfrm>
            <a:off x="462301" y="1347788"/>
            <a:ext cx="6161009" cy="3168210"/>
          </a:xfrm>
        </p:spPr>
        <p:txBody>
          <a:bodyPr/>
          <a:lstStyle/>
          <a:p>
            <a:r>
              <a:rPr lang="ja-JP" altLang="en-US" sz="1400" dirty="0" smtClean="0"/>
              <a:t>エンドポイント向けの次</a:t>
            </a:r>
            <a:r>
              <a:rPr lang="ja-JP" altLang="en-US" sz="1400" dirty="0"/>
              <a:t>世代マルウェア対策</a:t>
            </a:r>
            <a:r>
              <a:rPr lang="ja-JP" altLang="en-US" sz="1400" dirty="0" smtClean="0"/>
              <a:t>ソリューション</a:t>
            </a:r>
            <a:endParaRPr lang="ja-JP" altLang="en-US" sz="1400" dirty="0"/>
          </a:p>
          <a:p>
            <a:r>
              <a:rPr lang="ja-JP" altLang="en-US" sz="1400" dirty="0">
                <a:solidFill>
                  <a:schemeClr val="tx1"/>
                </a:solidFill>
              </a:rPr>
              <a:t>クラウドを使った新しいマルウェアの検知・隔離・感染の証跡を提供</a:t>
            </a:r>
          </a:p>
          <a:p>
            <a:pPr lvl="1"/>
            <a:r>
              <a:rPr lang="ja-JP" altLang="en-US" sz="1200" dirty="0"/>
              <a:t>ハッシュ値をベースにしたマルウェア検知</a:t>
            </a:r>
          </a:p>
          <a:p>
            <a:pPr lvl="1"/>
            <a:r>
              <a:rPr lang="ja-JP" altLang="en-US" sz="1200" dirty="0"/>
              <a:t>後からマルウェアと発覚したファイルを直ちに</a:t>
            </a:r>
            <a:r>
              <a:rPr lang="ja-JP" altLang="en-US" sz="1200" dirty="0" smtClean="0"/>
              <a:t>隔離（クラウドリコール）</a:t>
            </a:r>
            <a:endParaRPr lang="ja-JP" altLang="en-US" sz="1200" dirty="0"/>
          </a:p>
          <a:p>
            <a:pPr lvl="1"/>
            <a:r>
              <a:rPr lang="ja-JP" altLang="en-US" sz="1200" dirty="0"/>
              <a:t>マルウェアの感染源、ネットワーク内での拡散状況を</a:t>
            </a:r>
            <a:r>
              <a:rPr lang="ja-JP" altLang="en-US" sz="1200" dirty="0" smtClean="0"/>
              <a:t>可視化（トラジェクトリ）</a:t>
            </a:r>
            <a:endParaRPr lang="ja-JP" altLang="en-US" sz="1200" dirty="0"/>
          </a:p>
          <a:p>
            <a:endParaRPr lang="ja-JP" altLang="en-US" sz="1400" dirty="0"/>
          </a:p>
          <a:p>
            <a:r>
              <a:rPr lang="ja-JP" altLang="en-US" sz="1400" dirty="0" smtClean="0"/>
              <a:t>パブリック クラウド</a:t>
            </a:r>
            <a:r>
              <a:rPr lang="ja-JP" altLang="en-US" sz="1400" dirty="0"/>
              <a:t>連携</a:t>
            </a:r>
            <a:r>
              <a:rPr lang="en-US" altLang="ja-JP" sz="1400" dirty="0"/>
              <a:t>:Windows</a:t>
            </a:r>
            <a:r>
              <a:rPr lang="ja-JP" altLang="en-US" sz="1400" dirty="0"/>
              <a:t>、</a:t>
            </a:r>
            <a:r>
              <a:rPr lang="en-US" altLang="ja-JP" sz="1400" smtClean="0"/>
              <a:t>Mac OS</a:t>
            </a:r>
            <a:r>
              <a:rPr lang="ja-JP" altLang="en-US" sz="1400" dirty="0" smtClean="0"/>
              <a:t>、</a:t>
            </a:r>
            <a:r>
              <a:rPr lang="en-US" altLang="ja-JP" sz="1400" dirty="0" smtClean="0"/>
              <a:t>Linux</a:t>
            </a:r>
            <a:r>
              <a:rPr lang="ja-JP" altLang="en-US" sz="1400" dirty="0" smtClean="0"/>
              <a:t>、</a:t>
            </a:r>
            <a:r>
              <a:rPr lang="en-US" altLang="ja-JP" sz="1400" dirty="0" smtClean="0"/>
              <a:t>Android</a:t>
            </a:r>
            <a:br>
              <a:rPr lang="en-US" altLang="ja-JP" sz="1400" dirty="0" smtClean="0"/>
            </a:br>
            <a:r>
              <a:rPr lang="ja-JP" altLang="en-US" sz="1400" dirty="0" smtClean="0"/>
              <a:t>プライベート クラウド</a:t>
            </a:r>
            <a:r>
              <a:rPr lang="ja-JP" altLang="en-US" sz="1400" dirty="0"/>
              <a:t>連携</a:t>
            </a:r>
            <a:r>
              <a:rPr lang="en-US" altLang="ja-JP" sz="1400" dirty="0"/>
              <a:t>:</a:t>
            </a:r>
            <a:r>
              <a:rPr lang="en-US" altLang="ja-JP" sz="1400" dirty="0" smtClean="0"/>
              <a:t>Windows, </a:t>
            </a:r>
            <a:r>
              <a:rPr lang="en-US" altLang="ja-JP" sz="1400" smtClean="0"/>
              <a:t>Mac OS</a:t>
            </a:r>
            <a:endParaRPr lang="ja-JP" altLang="en-US" sz="1400" dirty="0"/>
          </a:p>
          <a:p>
            <a:r>
              <a:rPr lang="ja-JP" altLang="en-US" sz="1400" dirty="0"/>
              <a:t>既に稼働している</a:t>
            </a:r>
            <a:r>
              <a:rPr lang="ja-JP" altLang="en-US" sz="1400" dirty="0" smtClean="0"/>
              <a:t>アンチ ウイルス ソフトウェア</a:t>
            </a:r>
            <a:r>
              <a:rPr lang="ja-JP" altLang="en-US" sz="1400" dirty="0"/>
              <a:t>と共存が</a:t>
            </a:r>
            <a:r>
              <a:rPr lang="ja-JP" altLang="en-US" sz="1400" dirty="0" smtClean="0"/>
              <a:t>可能</a:t>
            </a:r>
            <a:endParaRPr lang="en-US" altLang="ja-JP" sz="1400" dirty="0" smtClean="0"/>
          </a:p>
          <a:p>
            <a:endParaRPr lang="en-US" altLang="ja-JP" sz="1400" dirty="0" smtClean="0"/>
          </a:p>
          <a:p>
            <a:r>
              <a:rPr lang="en-US" altLang="ja-JP" sz="1400" dirty="0" smtClean="0"/>
              <a:t>2016</a:t>
            </a:r>
            <a:r>
              <a:rPr lang="ja-JP" altLang="en-US" sz="1400" dirty="0" smtClean="0"/>
              <a:t>年第三者機関</a:t>
            </a:r>
            <a:r>
              <a:rPr lang="en-US" altLang="ja-JP" sz="1400" dirty="0" smtClean="0"/>
              <a:t>*</a:t>
            </a:r>
            <a:r>
              <a:rPr lang="ja-JP" altLang="en-US" sz="1400" dirty="0" smtClean="0"/>
              <a:t>で</a:t>
            </a:r>
            <a:r>
              <a:rPr lang="ja-JP" altLang="en-US" sz="1400" dirty="0"/>
              <a:t>の侵入検知テスト</a:t>
            </a:r>
            <a:r>
              <a:rPr lang="ja-JP" altLang="en-US" sz="1400" dirty="0" smtClean="0"/>
              <a:t>で業界トップを</a:t>
            </a:r>
            <a:r>
              <a:rPr lang="ja-JP" altLang="en-US" sz="1400" dirty="0"/>
              <a:t>実現</a:t>
            </a:r>
            <a:r>
              <a:rPr lang="ja-JP" altLang="en-US" sz="1400" dirty="0" smtClean="0"/>
              <a:t>（</a:t>
            </a:r>
            <a:r>
              <a:rPr lang="en-US" altLang="ja-JP" sz="1400" dirty="0" smtClean="0"/>
              <a:t>100%</a:t>
            </a:r>
            <a:r>
              <a:rPr lang="ja-JP" altLang="en-US" sz="1400" dirty="0" smtClean="0"/>
              <a:t>）</a:t>
            </a:r>
            <a:endParaRPr lang="ja-JP" altLang="en-US" sz="1400" dirty="0"/>
          </a:p>
        </p:txBody>
      </p:sp>
      <p:sp>
        <p:nvSpPr>
          <p:cNvPr id="3" name="タイトル 2"/>
          <p:cNvSpPr>
            <a:spLocks noGrp="1"/>
          </p:cNvSpPr>
          <p:nvPr>
            <p:ph type="title"/>
          </p:nvPr>
        </p:nvSpPr>
        <p:spPr/>
        <p:txBody>
          <a:bodyPr/>
          <a:lstStyle/>
          <a:p>
            <a:r>
              <a:rPr lang="en-US" altLang="ja-JP" dirty="0" smtClean="0"/>
              <a:t>AMP</a:t>
            </a:r>
            <a:r>
              <a:rPr kumimoji="1" lang="en-US" altLang="ja-JP" dirty="0" smtClean="0"/>
              <a:t> for Endpoint</a:t>
            </a:r>
            <a:br>
              <a:rPr kumimoji="1" lang="en-US" altLang="ja-JP" dirty="0" smtClean="0"/>
            </a:br>
            <a:r>
              <a:rPr lang="en-US" altLang="ja-JP" sz="2400" dirty="0" smtClean="0"/>
              <a:t>Advanced Malware Protection</a:t>
            </a:r>
            <a:endParaRPr kumimoji="1" lang="ja-JP" altLang="en-US" dirty="0"/>
          </a:p>
        </p:txBody>
      </p:sp>
      <p:sp>
        <p:nvSpPr>
          <p:cNvPr id="4" name="角丸四角形 3"/>
          <p:cNvSpPr/>
          <p:nvPr/>
        </p:nvSpPr>
        <p:spPr>
          <a:xfrm>
            <a:off x="5890348" y="2999624"/>
            <a:ext cx="3132458" cy="167181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dirty="0" smtClean="0"/>
          </a:p>
        </p:txBody>
      </p:sp>
      <p:sp>
        <p:nvSpPr>
          <p:cNvPr id="5" name="フローチャート: 書類 4"/>
          <p:cNvSpPr/>
          <p:nvPr/>
        </p:nvSpPr>
        <p:spPr>
          <a:xfrm>
            <a:off x="7010337" y="3803866"/>
            <a:ext cx="804249" cy="770420"/>
          </a:xfrm>
          <a:prstGeom prst="flowChartDocumen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p>
        </p:txBody>
      </p:sp>
      <p:sp>
        <p:nvSpPr>
          <p:cNvPr id="6" name="テキスト ボックス 5"/>
          <p:cNvSpPr txBox="1"/>
          <p:nvPr/>
        </p:nvSpPr>
        <p:spPr>
          <a:xfrm>
            <a:off x="7047974" y="4010127"/>
            <a:ext cx="792705" cy="307777"/>
          </a:xfrm>
          <a:prstGeom prst="rect">
            <a:avLst/>
          </a:prstGeom>
          <a:noFill/>
        </p:spPr>
        <p:txBody>
          <a:bodyPr wrap="none" rtlCol="0">
            <a:spAutoFit/>
          </a:bodyPr>
          <a:lstStyle/>
          <a:p>
            <a:r>
              <a:rPr kumimoji="1" lang="ja-JP" altLang="en-US" sz="1400" dirty="0" smtClean="0">
                <a:solidFill>
                  <a:schemeClr val="bg2"/>
                </a:solidFill>
              </a:rPr>
              <a:t>ファイル</a:t>
            </a:r>
            <a:endParaRPr kumimoji="1" lang="ja-JP" altLang="en-US" sz="1400" dirty="0">
              <a:solidFill>
                <a:schemeClr val="bg2"/>
              </a:solidFill>
            </a:endParaRPr>
          </a:p>
        </p:txBody>
      </p:sp>
      <p:cxnSp>
        <p:nvCxnSpPr>
          <p:cNvPr id="8" name="直線矢印コネクタ 7"/>
          <p:cNvCxnSpPr/>
          <p:nvPr/>
        </p:nvCxnSpPr>
        <p:spPr>
          <a:xfrm>
            <a:off x="7305506" y="1786386"/>
            <a:ext cx="17328" cy="607835"/>
          </a:xfrm>
          <a:prstGeom prst="straightConnector1">
            <a:avLst/>
          </a:prstGeom>
          <a:ln w="57150" cmpd="sng">
            <a:solidFill>
              <a:srgbClr val="FF0000"/>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角丸四角形 9"/>
          <p:cNvSpPr/>
          <p:nvPr/>
        </p:nvSpPr>
        <p:spPr>
          <a:xfrm>
            <a:off x="6829972" y="2404702"/>
            <a:ext cx="981725" cy="425592"/>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de-DE" altLang="ja-JP" sz="800" dirty="0" smtClean="0">
                <a:solidFill>
                  <a:schemeClr val="tx1">
                    <a:lumMod val="20000"/>
                    <a:lumOff val="80000"/>
                  </a:schemeClr>
                </a:solidFill>
              </a:rPr>
              <a:t>9a9de323dc2ba4059c3eb10d20e8b93a4cc44c9</a:t>
            </a:r>
            <a:endParaRPr kumimoji="1" lang="de-DE" altLang="ja-JP" sz="800" dirty="0">
              <a:solidFill>
                <a:schemeClr val="tx1">
                  <a:lumMod val="20000"/>
                  <a:lumOff val="80000"/>
                </a:schemeClr>
              </a:solidFill>
            </a:endParaRPr>
          </a:p>
        </p:txBody>
      </p:sp>
      <p:sp>
        <p:nvSpPr>
          <p:cNvPr id="13" name="テキスト ボックス 12"/>
          <p:cNvSpPr txBox="1"/>
          <p:nvPr/>
        </p:nvSpPr>
        <p:spPr>
          <a:xfrm>
            <a:off x="7698835" y="4407210"/>
            <a:ext cx="1258678" cy="261610"/>
          </a:xfrm>
          <a:prstGeom prst="rect">
            <a:avLst/>
          </a:prstGeom>
          <a:noFill/>
        </p:spPr>
        <p:txBody>
          <a:bodyPr wrap="none" rtlCol="0">
            <a:spAutoFit/>
          </a:bodyPr>
          <a:lstStyle/>
          <a:p>
            <a:r>
              <a:rPr kumimoji="1" lang="en-US" altLang="ja-JP" sz="1100" dirty="0" smtClean="0"/>
              <a:t>Win/Mac/Android</a:t>
            </a:r>
            <a:endParaRPr kumimoji="1" lang="ja-JP" altLang="en-US" sz="1100" dirty="0"/>
          </a:p>
        </p:txBody>
      </p:sp>
      <p:sp>
        <p:nvSpPr>
          <p:cNvPr id="14" name="Rectangle 3"/>
          <p:cNvSpPr/>
          <p:nvPr/>
        </p:nvSpPr>
        <p:spPr>
          <a:xfrm>
            <a:off x="6318831" y="4702030"/>
            <a:ext cx="2901365" cy="261610"/>
          </a:xfrm>
          <a:prstGeom prst="rect">
            <a:avLst/>
          </a:prstGeom>
        </p:spPr>
        <p:txBody>
          <a:bodyPr wrap="square">
            <a:spAutoFit/>
          </a:bodyPr>
          <a:lstStyle/>
          <a:p>
            <a:r>
              <a:rPr lang="ja-JP" altLang="en-US" sz="1100" dirty="0" smtClean="0"/>
              <a:t>エンドポイント向け</a:t>
            </a:r>
            <a:r>
              <a:rPr lang="en-US" altLang="ja-JP" sz="1100" dirty="0" smtClean="0"/>
              <a:t> Cisco AMP</a:t>
            </a:r>
            <a:r>
              <a:rPr lang="ja-JP" altLang="en-US" sz="1100" dirty="0" smtClean="0"/>
              <a:t>概念図</a:t>
            </a:r>
            <a:endParaRPr lang="en-US" sz="1100" dirty="0"/>
          </a:p>
        </p:txBody>
      </p:sp>
      <p:sp>
        <p:nvSpPr>
          <p:cNvPr id="15" name="テキスト ボックス 24"/>
          <p:cNvSpPr txBox="1"/>
          <p:nvPr/>
        </p:nvSpPr>
        <p:spPr>
          <a:xfrm>
            <a:off x="7818196" y="2469275"/>
            <a:ext cx="873684" cy="430887"/>
          </a:xfrm>
          <a:prstGeom prst="rect">
            <a:avLst/>
          </a:prstGeom>
          <a:noFill/>
        </p:spPr>
        <p:txBody>
          <a:bodyPr wrap="square" rtlCol="0">
            <a:spAutoFit/>
          </a:bodyPr>
          <a:lstStyle/>
          <a:p>
            <a:r>
              <a:rPr kumimoji="1" lang="ja-JP" altLang="en-US" sz="1100" dirty="0" smtClean="0"/>
              <a:t>ファイルの</a:t>
            </a:r>
            <a:endParaRPr kumimoji="1" lang="en-US" altLang="ja-JP" sz="1100" dirty="0" smtClean="0"/>
          </a:p>
          <a:p>
            <a:r>
              <a:rPr kumimoji="1" lang="ja-JP" altLang="en-US" sz="1100" dirty="0" smtClean="0"/>
              <a:t>ハッシュ値</a:t>
            </a:r>
            <a:endParaRPr kumimoji="1" lang="en-US" altLang="ja-JP" sz="1100" dirty="0" smtClean="0"/>
          </a:p>
        </p:txBody>
      </p:sp>
      <p:sp>
        <p:nvSpPr>
          <p:cNvPr id="19" name="Up Arrow 14"/>
          <p:cNvSpPr/>
          <p:nvPr/>
        </p:nvSpPr>
        <p:spPr>
          <a:xfrm>
            <a:off x="7254702" y="2866201"/>
            <a:ext cx="179684" cy="902054"/>
          </a:xfrm>
          <a:prstGeom prst="upArrow">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フローチャート: 代替処理 19"/>
          <p:cNvSpPr/>
          <p:nvPr/>
        </p:nvSpPr>
        <p:spPr>
          <a:xfrm>
            <a:off x="6675527" y="3128999"/>
            <a:ext cx="2045851" cy="462620"/>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dirty="0" smtClean="0"/>
          </a:p>
        </p:txBody>
      </p:sp>
      <p:sp>
        <p:nvSpPr>
          <p:cNvPr id="21" name="Freeform 131"/>
          <p:cNvSpPr>
            <a:spLocks noEditPoints="1"/>
          </p:cNvSpPr>
          <p:nvPr/>
        </p:nvSpPr>
        <p:spPr bwMode="auto">
          <a:xfrm>
            <a:off x="7434092" y="3239086"/>
            <a:ext cx="299705" cy="309348"/>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rgbClr val="FF66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dirty="0" smtClean="0">
              <a:ln>
                <a:noFill/>
              </a:ln>
              <a:solidFill>
                <a:srgbClr val="0096D6"/>
              </a:solidFill>
              <a:effectLst/>
              <a:uLnTx/>
              <a:uFillTx/>
              <a:latin typeface="Arial"/>
            </a:endParaRPr>
          </a:p>
        </p:txBody>
      </p:sp>
      <p:sp>
        <p:nvSpPr>
          <p:cNvPr id="22" name="テキスト ボックス 24"/>
          <p:cNvSpPr txBox="1"/>
          <p:nvPr/>
        </p:nvSpPr>
        <p:spPr>
          <a:xfrm>
            <a:off x="6838694" y="3229218"/>
            <a:ext cx="1100532" cy="338554"/>
          </a:xfrm>
          <a:prstGeom prst="rect">
            <a:avLst/>
          </a:prstGeom>
          <a:noFill/>
        </p:spPr>
        <p:txBody>
          <a:bodyPr wrap="square" rtlCol="0">
            <a:spAutoFit/>
          </a:bodyPr>
          <a:lstStyle/>
          <a:p>
            <a:r>
              <a:rPr kumimoji="1" lang="en-US" altLang="ja-JP" sz="1600" dirty="0" smtClean="0">
                <a:solidFill>
                  <a:schemeClr val="bg1"/>
                </a:solidFill>
              </a:rPr>
              <a:t>AMP </a:t>
            </a:r>
            <a:endParaRPr kumimoji="1" lang="ja-JP" altLang="en-US" sz="1600" dirty="0">
              <a:solidFill>
                <a:schemeClr val="bg1"/>
              </a:solidFill>
            </a:endParaRPr>
          </a:p>
        </p:txBody>
      </p:sp>
      <p:sp>
        <p:nvSpPr>
          <p:cNvPr id="23" name="Freeform 131"/>
          <p:cNvSpPr>
            <a:spLocks noEditPoints="1"/>
          </p:cNvSpPr>
          <p:nvPr/>
        </p:nvSpPr>
        <p:spPr bwMode="auto">
          <a:xfrm>
            <a:off x="7793907" y="3239462"/>
            <a:ext cx="299705" cy="309348"/>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rgbClr val="0096D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dirty="0" smtClean="0">
              <a:ln>
                <a:noFill/>
              </a:ln>
              <a:solidFill>
                <a:srgbClr val="0096D6"/>
              </a:solidFill>
              <a:effectLst/>
              <a:uLnTx/>
              <a:uFillTx/>
              <a:latin typeface="Arial"/>
            </a:endParaRPr>
          </a:p>
        </p:txBody>
      </p:sp>
      <p:sp>
        <p:nvSpPr>
          <p:cNvPr id="24" name="Freeform 131"/>
          <p:cNvSpPr>
            <a:spLocks noEditPoints="1"/>
          </p:cNvSpPr>
          <p:nvPr/>
        </p:nvSpPr>
        <p:spPr bwMode="auto">
          <a:xfrm>
            <a:off x="8178322" y="3235943"/>
            <a:ext cx="299705" cy="309348"/>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dirty="0" smtClean="0">
              <a:ln>
                <a:noFill/>
              </a:ln>
              <a:solidFill>
                <a:srgbClr val="0096D6"/>
              </a:solidFill>
              <a:effectLst/>
              <a:uLnTx/>
              <a:uFillTx/>
              <a:latin typeface="Arial"/>
            </a:endParaRPr>
          </a:p>
        </p:txBody>
      </p:sp>
      <p:grpSp>
        <p:nvGrpSpPr>
          <p:cNvPr id="31" name="図形グループ 30"/>
          <p:cNvGrpSpPr/>
          <p:nvPr/>
        </p:nvGrpSpPr>
        <p:grpSpPr>
          <a:xfrm>
            <a:off x="5246065" y="3300452"/>
            <a:ext cx="1616341" cy="936769"/>
            <a:chOff x="4725803" y="3191590"/>
            <a:chExt cx="2112891" cy="1224551"/>
          </a:xfrm>
        </p:grpSpPr>
        <p:grpSp>
          <p:nvGrpSpPr>
            <p:cNvPr id="27" name="Group 6"/>
            <p:cNvGrpSpPr/>
            <p:nvPr/>
          </p:nvGrpSpPr>
          <p:grpSpPr>
            <a:xfrm>
              <a:off x="4725803" y="3191590"/>
              <a:ext cx="2112891" cy="1224551"/>
              <a:chOff x="1079500" y="2423750"/>
              <a:chExt cx="5253287" cy="2999150"/>
            </a:xfrm>
          </p:grpSpPr>
          <p:pic>
            <p:nvPicPr>
              <p:cNvPr id="29" name="Picture 3"/>
              <p:cNvPicPr>
                <a:picLocks noChangeAspect="1"/>
              </p:cNvPicPr>
              <p:nvPr/>
            </p:nvPicPr>
            <p:blipFill>
              <a:blip r:embed="rId2">
                <a:extLst>
                  <a:ext uri="{BEBA8EAE-BF5A-486C-A8C5-ECC9F3942E4B}">
                    <a14:imgProps xmlns:a14="http://schemas.microsoft.com/office/drawing/2010/main">
                      <a14:imgLayer r:embed="rId3">
                        <a14:imgEffect>
                          <a14:backgroundRemoval t="0" b="99682" l="364" r="100000"/>
                        </a14:imgEffect>
                      </a14:imgLayer>
                    </a14:imgProps>
                  </a:ext>
                </a:extLst>
              </a:blip>
              <a:stretch>
                <a:fillRect/>
              </a:stretch>
            </p:blipFill>
            <p:spPr>
              <a:xfrm>
                <a:off x="1079500" y="2423750"/>
                <a:ext cx="5253287" cy="2999150"/>
              </a:xfrm>
              <a:prstGeom prst="rect">
                <a:avLst/>
              </a:prstGeom>
            </p:spPr>
          </p:pic>
          <p:pic>
            <p:nvPicPr>
              <p:cNvPr id="30" name="Picture 5"/>
              <p:cNvPicPr>
                <a:picLocks noChangeAspect="1"/>
              </p:cNvPicPr>
              <p:nvPr/>
            </p:nvPicPr>
            <p:blipFill rotWithShape="1">
              <a:blip r:embed="rId4"/>
              <a:srcRect t="6629" b="18099"/>
              <a:stretch/>
            </p:blipFill>
            <p:spPr>
              <a:xfrm>
                <a:off x="2039653" y="2656428"/>
                <a:ext cx="3383188" cy="1909915"/>
              </a:xfrm>
              <a:prstGeom prst="rect">
                <a:avLst/>
              </a:prstGeom>
            </p:spPr>
          </p:pic>
        </p:grpSp>
        <p:pic>
          <p:nvPicPr>
            <p:cNvPr id="28" name="Picture 13" descr="1.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3241" y="3480400"/>
              <a:ext cx="581014" cy="557629"/>
            </a:xfrm>
            <a:prstGeom prst="rect">
              <a:avLst/>
            </a:prstGeom>
          </p:spPr>
        </p:pic>
      </p:grpSp>
      <p:sp>
        <p:nvSpPr>
          <p:cNvPr id="16" name="正方形/長方形 15"/>
          <p:cNvSpPr/>
          <p:nvPr/>
        </p:nvSpPr>
        <p:spPr>
          <a:xfrm>
            <a:off x="980050" y="4595836"/>
            <a:ext cx="4315605" cy="400110"/>
          </a:xfrm>
          <a:prstGeom prst="rect">
            <a:avLst/>
          </a:prstGeom>
        </p:spPr>
        <p:txBody>
          <a:bodyPr wrap="none">
            <a:spAutoFit/>
          </a:bodyPr>
          <a:lstStyle/>
          <a:p>
            <a:r>
              <a:rPr lang="en-US" altLang="ja-JP" sz="1000" dirty="0" smtClean="0"/>
              <a:t>*) 2016</a:t>
            </a:r>
            <a:r>
              <a:rPr lang="ja-JP" altLang="en-US" sz="1000" dirty="0" smtClean="0"/>
              <a:t>年</a:t>
            </a:r>
            <a:r>
              <a:rPr lang="en-US" altLang="ja-JP" sz="1000" dirty="0" smtClean="0"/>
              <a:t>NSS Lab </a:t>
            </a:r>
            <a:r>
              <a:rPr lang="ja-JP" altLang="en-US" sz="1000" dirty="0" smtClean="0"/>
              <a:t>試験レポート</a:t>
            </a:r>
            <a:endParaRPr lang="en-US" altLang="ja-JP" sz="1000" dirty="0" smtClean="0"/>
          </a:p>
          <a:p>
            <a:r>
              <a:rPr lang="ja-JP" altLang="en-US" sz="1000" dirty="0">
                <a:hlinkClick r:id="rId6"/>
              </a:rPr>
              <a:t>http://www.cisco.com/c/m/ja_jp/offers/sc07/amp-analyst-report/index.html</a:t>
            </a:r>
            <a:endParaRPr lang="ja-JP" altLang="en-US" sz="1000" dirty="0"/>
          </a:p>
        </p:txBody>
      </p:sp>
      <p:pic>
        <p:nvPicPr>
          <p:cNvPr id="17" name="図 16"/>
          <p:cNvPicPr>
            <a:picLocks noChangeAspect="1"/>
          </p:cNvPicPr>
          <p:nvPr/>
        </p:nvPicPr>
        <p:blipFill>
          <a:blip r:embed="rId7"/>
          <a:stretch>
            <a:fillRect/>
          </a:stretch>
        </p:blipFill>
        <p:spPr>
          <a:xfrm>
            <a:off x="6139813" y="382852"/>
            <a:ext cx="2493328" cy="1188989"/>
          </a:xfrm>
          <a:prstGeom prst="rect">
            <a:avLst/>
          </a:prstGeom>
          <a:ln>
            <a:solidFill>
              <a:schemeClr val="tx2"/>
            </a:solidFill>
          </a:ln>
        </p:spPr>
      </p:pic>
      <p:sp>
        <p:nvSpPr>
          <p:cNvPr id="32" name="テキスト ボックス 31"/>
          <p:cNvSpPr txBox="1"/>
          <p:nvPr/>
        </p:nvSpPr>
        <p:spPr>
          <a:xfrm>
            <a:off x="6645729" y="1535349"/>
            <a:ext cx="1481496" cy="307777"/>
          </a:xfrm>
          <a:prstGeom prst="rect">
            <a:avLst/>
          </a:prstGeom>
          <a:noFill/>
        </p:spPr>
        <p:txBody>
          <a:bodyPr wrap="none" rtlCol="0">
            <a:spAutoFit/>
          </a:bodyPr>
          <a:lstStyle/>
          <a:p>
            <a:r>
              <a:rPr kumimoji="1" lang="ja-JP" altLang="en-US" sz="1400" dirty="0" smtClean="0">
                <a:solidFill>
                  <a:srgbClr val="FF0000"/>
                </a:solidFill>
              </a:rPr>
              <a:t>クラウド ポータル</a:t>
            </a:r>
            <a:endParaRPr kumimoji="1" lang="ja-JP" altLang="en-US" sz="1400" dirty="0">
              <a:solidFill>
                <a:srgbClr val="FF0000"/>
              </a:solidFill>
            </a:endParaRPr>
          </a:p>
        </p:txBody>
      </p:sp>
    </p:spTree>
    <p:extLst>
      <p:ext uri="{BB962C8B-B14F-4D97-AF65-F5344CB8AC3E}">
        <p14:creationId xmlns:p14="http://schemas.microsoft.com/office/powerpoint/2010/main" val="1439825507"/>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0835" y="226314"/>
            <a:ext cx="8578688" cy="603504"/>
          </a:xfrm>
          <a:prstGeom prst="rect">
            <a:avLst/>
          </a:prstGeom>
        </p:spPr>
        <p:txBody>
          <a:bodyPr/>
          <a:lstStyle>
            <a:lvl1pPr algn="l" defTabSz="914217"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altLang="ja-JP" sz="3299" dirty="0">
                <a:ea typeface="+mn-ea"/>
              </a:rPr>
              <a:t>Cisco Meraki</a:t>
            </a:r>
            <a:r>
              <a:rPr lang="ja-JP" altLang="en-US" sz="3299" dirty="0">
                <a:ea typeface="+mn-ea"/>
              </a:rPr>
              <a:t>：</a:t>
            </a:r>
            <a:r>
              <a:rPr lang="ja-JP" altLang="en-US" sz="2700" dirty="0">
                <a:ea typeface="+mn-ea"/>
                <a:cs typeface="Meiryo" charset="-128"/>
              </a:rPr>
              <a:t>製品サービスと特長</a:t>
            </a:r>
          </a:p>
        </p:txBody>
      </p:sp>
      <p:grpSp>
        <p:nvGrpSpPr>
          <p:cNvPr id="4" name="Group 3"/>
          <p:cNvGrpSpPr/>
          <p:nvPr/>
        </p:nvGrpSpPr>
        <p:grpSpPr>
          <a:xfrm>
            <a:off x="4626898" y="3033128"/>
            <a:ext cx="846710" cy="837339"/>
            <a:chOff x="5034950" y="3422073"/>
            <a:chExt cx="1641433" cy="1399046"/>
          </a:xfrm>
        </p:grpSpPr>
        <p:pic>
          <p:nvPicPr>
            <p:cNvPr id="5" name="Picture 4"/>
            <p:cNvPicPr>
              <a:picLocks noChangeAspect="1"/>
            </p:cNvPicPr>
            <p:nvPr/>
          </p:nvPicPr>
          <p:blipFill>
            <a:blip r:embed="rId2" cstate="print"/>
            <a:stretch>
              <a:fillRect/>
            </a:stretch>
          </p:blipFill>
          <p:spPr>
            <a:xfrm>
              <a:off x="5076780" y="3422073"/>
              <a:ext cx="1460070" cy="835890"/>
            </a:xfrm>
            <a:prstGeom prst="rect">
              <a:avLst/>
            </a:prstGeom>
          </p:spPr>
        </p:pic>
        <p:sp>
          <p:nvSpPr>
            <p:cNvPr id="6" name="TextBox 5"/>
            <p:cNvSpPr txBox="1"/>
            <p:nvPr/>
          </p:nvSpPr>
          <p:spPr>
            <a:xfrm>
              <a:off x="5034950" y="4242598"/>
              <a:ext cx="1641433" cy="578521"/>
            </a:xfrm>
            <a:prstGeom prst="rect">
              <a:avLst/>
            </a:prstGeom>
            <a:noFill/>
          </p:spPr>
          <p:txBody>
            <a:bodyPr wrap="square" rtlCol="0">
              <a:spAutoFit/>
            </a:bodyPr>
            <a:lstStyle/>
            <a:p>
              <a:r>
                <a:rPr lang="ja-JP" altLang="en-US" sz="825" dirty="0">
                  <a:latin typeface="Arial"/>
                  <a:ea typeface="ＭＳ Ｐゴシック"/>
                  <a:cs typeface="MS Mincho"/>
                </a:rPr>
                <a:t>ワイヤレス </a:t>
              </a:r>
              <a:r>
                <a:rPr lang="en-US" altLang="ja-JP" sz="825" dirty="0">
                  <a:latin typeface="Arial"/>
                  <a:ea typeface="ＭＳ Ｐゴシック"/>
                  <a:cs typeface="MS Mincho"/>
                </a:rPr>
                <a:t>LAN</a:t>
              </a:r>
              <a:endParaRPr lang="ja-JP" altLang="en-US" sz="825" dirty="0">
                <a:latin typeface="Arial"/>
                <a:ea typeface="ＭＳ Ｐゴシック"/>
              </a:endParaRPr>
            </a:p>
          </p:txBody>
        </p:sp>
      </p:grpSp>
      <p:grpSp>
        <p:nvGrpSpPr>
          <p:cNvPr id="7" name="Group 6"/>
          <p:cNvGrpSpPr/>
          <p:nvPr/>
        </p:nvGrpSpPr>
        <p:grpSpPr>
          <a:xfrm>
            <a:off x="6619394" y="3137029"/>
            <a:ext cx="1154506" cy="742091"/>
            <a:chOff x="8616762" y="3600125"/>
            <a:chExt cx="2238129" cy="1239905"/>
          </a:xfrm>
        </p:grpSpPr>
        <p:pic>
          <p:nvPicPr>
            <p:cNvPr id="8" name="Picture 7"/>
            <p:cNvPicPr>
              <a:picLocks noChangeAspect="1"/>
            </p:cNvPicPr>
            <p:nvPr/>
          </p:nvPicPr>
          <p:blipFill>
            <a:blip r:embed="rId3" cstate="print"/>
            <a:stretch>
              <a:fillRect/>
            </a:stretch>
          </p:blipFill>
          <p:spPr>
            <a:xfrm>
              <a:off x="8910683" y="3600125"/>
              <a:ext cx="1519514" cy="657838"/>
            </a:xfrm>
            <a:prstGeom prst="rect">
              <a:avLst/>
            </a:prstGeom>
          </p:spPr>
        </p:pic>
        <p:sp>
          <p:nvSpPr>
            <p:cNvPr id="9" name="TextBox 8"/>
            <p:cNvSpPr txBox="1"/>
            <p:nvPr/>
          </p:nvSpPr>
          <p:spPr>
            <a:xfrm>
              <a:off x="8616762" y="4261508"/>
              <a:ext cx="2238129" cy="578522"/>
            </a:xfrm>
            <a:prstGeom prst="rect">
              <a:avLst/>
            </a:prstGeom>
            <a:noFill/>
          </p:spPr>
          <p:txBody>
            <a:bodyPr wrap="square" rtlCol="0">
              <a:spAutoFit/>
            </a:bodyPr>
            <a:lstStyle/>
            <a:p>
              <a:pPr algn="ctr"/>
              <a:r>
                <a:rPr lang="ja-JP" altLang="en-US" sz="825" dirty="0">
                  <a:latin typeface="Arial"/>
                  <a:ea typeface="ＭＳ Ｐゴシック"/>
                  <a:cs typeface="MS Mincho"/>
                </a:rPr>
                <a:t>アクセスとアグリゲーションスイッチング</a:t>
              </a:r>
              <a:endParaRPr lang="ja-JP" altLang="en-US" sz="825" dirty="0">
                <a:latin typeface="Arial"/>
                <a:ea typeface="ＭＳ Ｐゴシック"/>
              </a:endParaRPr>
            </a:p>
          </p:txBody>
        </p:sp>
      </p:grpSp>
      <p:grpSp>
        <p:nvGrpSpPr>
          <p:cNvPr id="10" name="Group 9"/>
          <p:cNvGrpSpPr/>
          <p:nvPr/>
        </p:nvGrpSpPr>
        <p:grpSpPr>
          <a:xfrm>
            <a:off x="5589627" y="3033127"/>
            <a:ext cx="886895" cy="846533"/>
            <a:chOff x="7005613" y="3422073"/>
            <a:chExt cx="1719338" cy="1414409"/>
          </a:xfrm>
        </p:grpSpPr>
        <p:pic>
          <p:nvPicPr>
            <p:cNvPr id="11" name="Picture 10"/>
            <p:cNvPicPr>
              <a:picLocks noChangeAspect="1"/>
            </p:cNvPicPr>
            <p:nvPr/>
          </p:nvPicPr>
          <p:blipFill>
            <a:blip r:embed="rId4" cstate="print"/>
            <a:stretch>
              <a:fillRect/>
            </a:stretch>
          </p:blipFill>
          <p:spPr>
            <a:xfrm>
              <a:off x="7179419" y="3422073"/>
              <a:ext cx="1391396" cy="876399"/>
            </a:xfrm>
            <a:prstGeom prst="rect">
              <a:avLst/>
            </a:prstGeom>
          </p:spPr>
        </p:pic>
        <p:sp>
          <p:nvSpPr>
            <p:cNvPr id="12" name="TextBox 11"/>
            <p:cNvSpPr txBox="1"/>
            <p:nvPr/>
          </p:nvSpPr>
          <p:spPr>
            <a:xfrm>
              <a:off x="7005613" y="4257960"/>
              <a:ext cx="1719338" cy="578522"/>
            </a:xfrm>
            <a:prstGeom prst="rect">
              <a:avLst/>
            </a:prstGeom>
            <a:noFill/>
          </p:spPr>
          <p:txBody>
            <a:bodyPr wrap="square" rtlCol="0">
              <a:spAutoFit/>
            </a:bodyPr>
            <a:lstStyle/>
            <a:p>
              <a:pPr algn="ctr"/>
              <a:r>
                <a:rPr lang="ja-JP" altLang="en-US" sz="825" dirty="0">
                  <a:latin typeface="Arial"/>
                  <a:ea typeface="ＭＳ Ｐゴシック"/>
                  <a:cs typeface="MS Mincho"/>
                </a:rPr>
                <a:t>エンタープライズ セキュリティ</a:t>
              </a:r>
              <a:endParaRPr lang="ja-JP" altLang="en-US" sz="825" dirty="0">
                <a:latin typeface="Arial"/>
                <a:ea typeface="ＭＳ Ｐゴシック"/>
              </a:endParaRPr>
            </a:p>
          </p:txBody>
        </p:sp>
      </p:grpSp>
      <p:grpSp>
        <p:nvGrpSpPr>
          <p:cNvPr id="13" name="Group 12"/>
          <p:cNvGrpSpPr/>
          <p:nvPr/>
        </p:nvGrpSpPr>
        <p:grpSpPr>
          <a:xfrm>
            <a:off x="7742367" y="3116210"/>
            <a:ext cx="995786" cy="755720"/>
            <a:chOff x="10401664" y="3614316"/>
            <a:chExt cx="1930433" cy="1262679"/>
          </a:xfrm>
        </p:grpSpPr>
        <p:pic>
          <p:nvPicPr>
            <p:cNvPr id="14" name="Picture 13"/>
            <p:cNvPicPr>
              <a:picLocks noChangeAspect="1"/>
            </p:cNvPicPr>
            <p:nvPr/>
          </p:nvPicPr>
          <p:blipFill>
            <a:blip r:embed="rId5" cstate="print"/>
            <a:stretch>
              <a:fillRect/>
            </a:stretch>
          </p:blipFill>
          <p:spPr>
            <a:xfrm>
              <a:off x="11014104" y="3614316"/>
              <a:ext cx="684156" cy="684156"/>
            </a:xfrm>
            <a:prstGeom prst="rect">
              <a:avLst/>
            </a:prstGeom>
          </p:spPr>
        </p:pic>
        <p:sp>
          <p:nvSpPr>
            <p:cNvPr id="15" name="TextBox 14"/>
            <p:cNvSpPr txBox="1"/>
            <p:nvPr/>
          </p:nvSpPr>
          <p:spPr>
            <a:xfrm>
              <a:off x="10401664" y="4298472"/>
              <a:ext cx="1930433" cy="578523"/>
            </a:xfrm>
            <a:prstGeom prst="rect">
              <a:avLst/>
            </a:prstGeom>
            <a:noFill/>
          </p:spPr>
          <p:txBody>
            <a:bodyPr wrap="none" rtlCol="0">
              <a:spAutoFit/>
            </a:bodyPr>
            <a:lstStyle/>
            <a:p>
              <a:pPr algn="ctr"/>
              <a:r>
                <a:rPr lang="ja-JP" altLang="en-US" sz="825" dirty="0">
                  <a:latin typeface="Arial"/>
                  <a:ea typeface="ＭＳ Ｐゴシック"/>
                  <a:cs typeface="MS Mincho"/>
                </a:rPr>
                <a:t>モバイル デバイス</a:t>
              </a:r>
            </a:p>
            <a:p>
              <a:pPr algn="ctr"/>
              <a:r>
                <a:rPr lang="ja-JP" altLang="en-US" sz="825" dirty="0">
                  <a:latin typeface="Arial"/>
                  <a:ea typeface="ＭＳ Ｐゴシック"/>
                  <a:cs typeface="MS Mincho"/>
                </a:rPr>
                <a:t>管理</a:t>
              </a:r>
              <a:endParaRPr lang="ja-JP" altLang="en-US" sz="825" dirty="0">
                <a:latin typeface="Arial"/>
                <a:ea typeface="ＭＳ Ｐゴシック"/>
              </a:endParaRPr>
            </a:p>
          </p:txBody>
        </p:sp>
      </p:grpSp>
      <p:grpSp>
        <p:nvGrpSpPr>
          <p:cNvPr id="16" name="Group 15"/>
          <p:cNvGrpSpPr/>
          <p:nvPr/>
        </p:nvGrpSpPr>
        <p:grpSpPr>
          <a:xfrm>
            <a:off x="4852025" y="1146020"/>
            <a:ext cx="3513104" cy="1752387"/>
            <a:chOff x="5701622" y="1096832"/>
            <a:chExt cx="3950148" cy="1851626"/>
          </a:xfrm>
        </p:grpSpPr>
        <p:pic>
          <p:nvPicPr>
            <p:cNvPr id="17" name="Picture 16" descr="dashboard_screenshots.jpg"/>
            <p:cNvPicPr>
              <a:picLocks noChangeAspect="1"/>
            </p:cNvPicPr>
            <p:nvPr/>
          </p:nvPicPr>
          <p:blipFill rotWithShape="1">
            <a:blip r:embed="rId6" cstate="print">
              <a:extLst>
                <a:ext uri="{28A0092B-C50C-407E-A947-70E740481C1C}">
                  <a14:useLocalDpi xmlns:a14="http://schemas.microsoft.com/office/drawing/2010/main"/>
                </a:ext>
              </a:extLst>
            </a:blip>
            <a:srcRect t="-1"/>
            <a:stretch/>
          </p:blipFill>
          <p:spPr>
            <a:xfrm>
              <a:off x="5701622" y="1096832"/>
              <a:ext cx="3950148" cy="1840523"/>
            </a:xfrm>
            <a:prstGeom prst="rect">
              <a:avLst/>
            </a:prstGeom>
          </p:spPr>
        </p:pic>
        <p:pic>
          <p:nvPicPr>
            <p:cNvPr id="18" name="Picture 17" descr="Screen Shot 2013-05-13 at 4.52.45 PM.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43231" y="1123950"/>
              <a:ext cx="2886626" cy="1824508"/>
            </a:xfrm>
            <a:prstGeom prst="rect">
              <a:avLst/>
            </a:prstGeom>
            <a:ln>
              <a:solidFill>
                <a:srgbClr val="BFBFBF"/>
              </a:solidFill>
            </a:ln>
            <a:effectLst>
              <a:reflection blurRad="6350" stA="42000" endA="300" endPos="10000" dir="5400000" sy="-100000" algn="bl" rotWithShape="0"/>
            </a:effectLst>
          </p:spPr>
        </p:pic>
      </p:grpSp>
      <p:sp>
        <p:nvSpPr>
          <p:cNvPr id="19" name="Content Placeholder 2"/>
          <p:cNvSpPr txBox="1">
            <a:spLocks/>
          </p:cNvSpPr>
          <p:nvPr/>
        </p:nvSpPr>
        <p:spPr>
          <a:xfrm>
            <a:off x="230833" y="994510"/>
            <a:ext cx="3900647" cy="3235469"/>
          </a:xfrm>
          <a:prstGeom prst="rect">
            <a:avLst/>
          </a:prstGeom>
        </p:spPr>
        <p:txBody>
          <a:bodyPr vert="horz" lIns="68580" tIns="34290" rIns="68580" bIns="34290" rtlCol="0">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b="0" i="0" kern="1200" dirty="0" smtClean="0">
                <a:solidFill>
                  <a:srgbClr val="546568"/>
                </a:solidFill>
                <a:latin typeface="Arial"/>
                <a:ea typeface="+mn-ea"/>
                <a:cs typeface="Arial"/>
              </a:defRPr>
            </a:lvl1pPr>
            <a:lvl2pPr marL="406400" indent="0" algn="l" defTabSz="914400" rtl="0" eaLnBrk="1" latinLnBrk="0" hangingPunct="1">
              <a:lnSpc>
                <a:spcPct val="95000"/>
              </a:lnSpc>
              <a:spcBef>
                <a:spcPts val="840"/>
              </a:spcBef>
              <a:buClr>
                <a:schemeClr val="tx2"/>
              </a:buClr>
              <a:buFontTx/>
              <a:buNone/>
              <a:defRPr lang="en-US" sz="1800" b="0" i="0" kern="1200" dirty="0" smtClean="0">
                <a:solidFill>
                  <a:srgbClr val="546568"/>
                </a:solidFill>
                <a:latin typeface="Arial"/>
                <a:ea typeface="+mn-ea"/>
                <a:cs typeface="Arial"/>
              </a:defRPr>
            </a:lvl2pPr>
            <a:lvl3pPr marL="571500" indent="-1588" algn="l" defTabSz="914400" rtl="0" eaLnBrk="1" latinLnBrk="0" hangingPunct="1">
              <a:lnSpc>
                <a:spcPct val="95000"/>
              </a:lnSpc>
              <a:spcBef>
                <a:spcPts val="840"/>
              </a:spcBef>
              <a:buFont typeface="Arial" pitchFamily="34" charset="0"/>
              <a:buNone/>
              <a:defRPr lang="en-US" sz="1600" b="0" i="0" kern="1200" dirty="0" smtClean="0">
                <a:solidFill>
                  <a:srgbClr val="546568"/>
                </a:solidFill>
                <a:latin typeface="Arial"/>
                <a:ea typeface="+mn-ea"/>
                <a:cs typeface="Arial"/>
              </a:defRPr>
            </a:lvl3pPr>
            <a:lvl4pPr marL="688975" indent="0" algn="l" defTabSz="914400" rtl="0" eaLnBrk="1" latinLnBrk="0" hangingPunct="1">
              <a:lnSpc>
                <a:spcPct val="95000"/>
              </a:lnSpc>
              <a:spcBef>
                <a:spcPts val="840"/>
              </a:spcBef>
              <a:buFont typeface="Arial" pitchFamily="34" charset="0"/>
              <a:buNone/>
              <a:defRPr lang="en-US" sz="1400" b="0" i="0" kern="1200" dirty="0" smtClean="0">
                <a:solidFill>
                  <a:srgbClr val="546568"/>
                </a:solidFill>
                <a:latin typeface="Arial"/>
                <a:ea typeface="+mn-ea"/>
                <a:cs typeface="Arial"/>
              </a:defRPr>
            </a:lvl4pPr>
            <a:lvl5pPr marL="801688" indent="0" algn="l" defTabSz="914400" rtl="0" eaLnBrk="1" latinLnBrk="0" hangingPunct="1">
              <a:lnSpc>
                <a:spcPct val="95000"/>
              </a:lnSpc>
              <a:spcBef>
                <a:spcPts val="840"/>
              </a:spcBef>
              <a:buFont typeface="Arial" pitchFamily="34" charset="0"/>
              <a:buNone/>
              <a:defRPr lang="en-US" sz="1400" b="0" i="0" kern="1200" dirty="0">
                <a:solidFill>
                  <a:srgbClr val="546568"/>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ja-JP" altLang="en-US" sz="1350" dirty="0">
                <a:ea typeface="ＭＳ Ｐゴシック"/>
                <a:cs typeface="MS Mincho"/>
              </a:rPr>
              <a:t>あらゆる機能を備えたクラウドマネージ型ネットワーキング ソリューション</a:t>
            </a:r>
          </a:p>
          <a:p>
            <a:pPr lvl="1"/>
            <a:r>
              <a:rPr lang="ja-JP" altLang="en-US" sz="1050" dirty="0">
                <a:solidFill>
                  <a:schemeClr val="bg1">
                    <a:lumMod val="50000"/>
                  </a:schemeClr>
                </a:solidFill>
                <a:ea typeface="ＭＳ Ｐゴシック"/>
                <a:cs typeface="MS Mincho"/>
              </a:rPr>
              <a:t>ワイヤレス、スイッチング、セキュリティ、</a:t>
            </a:r>
            <a:r>
              <a:rPr lang="en-US" altLang="ja-JP" sz="1050" dirty="0">
                <a:solidFill>
                  <a:schemeClr val="bg1">
                    <a:lumMod val="50000"/>
                  </a:schemeClr>
                </a:solidFill>
                <a:ea typeface="ＭＳ Ｐゴシック"/>
                <a:cs typeface="MS Mincho"/>
              </a:rPr>
              <a:t>MDM</a:t>
            </a:r>
          </a:p>
          <a:p>
            <a:pPr lvl="1"/>
            <a:r>
              <a:rPr lang="ja-JP" altLang="en-US" sz="1050" dirty="0">
                <a:solidFill>
                  <a:schemeClr val="bg1">
                    <a:lumMod val="50000"/>
                  </a:schemeClr>
                </a:solidFill>
                <a:ea typeface="ＭＳ Ｐゴシック"/>
                <a:cs typeface="MS Mincho"/>
              </a:rPr>
              <a:t>総合的なハードウェア、ソフトウェア、クラウド サービス</a:t>
            </a:r>
            <a:endParaRPr lang="ja-JP" altLang="en-US" sz="1200" dirty="0">
              <a:solidFill>
                <a:schemeClr val="bg1">
                  <a:lumMod val="50000"/>
                </a:schemeClr>
              </a:solidFill>
              <a:ea typeface="ＭＳ Ｐゴシック"/>
            </a:endParaRPr>
          </a:p>
          <a:p>
            <a:pPr>
              <a:spcBef>
                <a:spcPts val="1800"/>
              </a:spcBef>
            </a:pPr>
            <a:r>
              <a:rPr lang="ja-JP" altLang="en-US" sz="1350" dirty="0">
                <a:ea typeface="ＭＳ Ｐゴシック"/>
                <a:cs typeface="MS Mincho"/>
              </a:rPr>
              <a:t>クラウドマネージ型ネットワーキングのリーダー</a:t>
            </a:r>
          </a:p>
          <a:p>
            <a:pPr lvl="1"/>
            <a:r>
              <a:rPr lang="ja-JP" altLang="en-US" sz="1050" dirty="0">
                <a:solidFill>
                  <a:srgbClr val="7F7F7F"/>
                </a:solidFill>
                <a:ea typeface="ＭＳ Ｐゴシック"/>
                <a:cs typeface="MS Mincho"/>
              </a:rPr>
              <a:t>シスコで最も急成長を遂げているポートフォリオの </a:t>
            </a:r>
            <a:r>
              <a:rPr lang="en-US" altLang="ja-JP" sz="1050" dirty="0">
                <a:solidFill>
                  <a:srgbClr val="7F7F7F"/>
                </a:solidFill>
                <a:ea typeface="ＭＳ Ｐゴシック"/>
                <a:cs typeface="MS Mincho"/>
              </a:rPr>
              <a:t>1 </a:t>
            </a:r>
            <a:r>
              <a:rPr lang="ja-JP" altLang="en-US" sz="1050" dirty="0">
                <a:solidFill>
                  <a:srgbClr val="7F7F7F"/>
                </a:solidFill>
                <a:ea typeface="ＭＳ Ｐゴシック"/>
                <a:cs typeface="MS Mincho"/>
              </a:rPr>
              <a:t>つ</a:t>
            </a:r>
          </a:p>
          <a:p>
            <a:pPr lvl="1"/>
            <a:r>
              <a:rPr lang="ja-JP" altLang="en-US" sz="1050" dirty="0">
                <a:solidFill>
                  <a:srgbClr val="7F7F7F"/>
                </a:solidFill>
                <a:ea typeface="ＭＳ Ｐゴシック"/>
                <a:cs typeface="MS Mincho"/>
              </a:rPr>
              <a:t>年間成長率 </a:t>
            </a:r>
            <a:r>
              <a:rPr lang="en-US" altLang="ja-JP" sz="1050" dirty="0">
                <a:solidFill>
                  <a:srgbClr val="7F7F7F"/>
                </a:solidFill>
                <a:ea typeface="ＭＳ Ｐゴシック"/>
                <a:cs typeface="MS Mincho"/>
              </a:rPr>
              <a:t>100 % </a:t>
            </a:r>
            <a:r>
              <a:rPr lang="ja-JP" altLang="en-US" sz="1050" dirty="0">
                <a:solidFill>
                  <a:srgbClr val="7F7F7F"/>
                </a:solidFill>
                <a:ea typeface="ＭＳ Ｐゴシック"/>
                <a:cs typeface="MS Mincho"/>
              </a:rPr>
              <a:t>以上</a:t>
            </a:r>
          </a:p>
          <a:p>
            <a:pPr lvl="1"/>
            <a:r>
              <a:rPr lang="ja-JP" altLang="en-US" sz="1050" dirty="0">
                <a:solidFill>
                  <a:srgbClr val="7F7F7F"/>
                </a:solidFill>
                <a:ea typeface="ＭＳ Ｐゴシック"/>
                <a:cs typeface="MS Mincho"/>
              </a:rPr>
              <a:t>世界中で数千万台のデバイスが接続</a:t>
            </a:r>
          </a:p>
          <a:p>
            <a:pPr>
              <a:spcBef>
                <a:spcPts val="1800"/>
              </a:spcBef>
            </a:pPr>
            <a:r>
              <a:rPr lang="ja-JP" altLang="en-US" sz="1350" dirty="0">
                <a:ea typeface="ＭＳ Ｐゴシック"/>
                <a:cs typeface="MS Mincho"/>
              </a:rPr>
              <a:t>技術革新に対する実績</a:t>
            </a:r>
          </a:p>
          <a:p>
            <a:pPr lvl="1"/>
            <a:r>
              <a:rPr lang="ja-JP" altLang="en-US" sz="1050" dirty="0">
                <a:solidFill>
                  <a:srgbClr val="7F7F7F"/>
                </a:solidFill>
                <a:ea typeface="ＭＳ Ｐゴシック"/>
                <a:cs typeface="MS Mincho"/>
              </a:rPr>
              <a:t>ガートナー社のマジック クアドラント</a:t>
            </a:r>
          </a:p>
          <a:p>
            <a:pPr lvl="1"/>
            <a:r>
              <a:rPr lang="en-US" altLang="ja-JP" sz="1050" dirty="0">
                <a:solidFill>
                  <a:srgbClr val="7F7F7F"/>
                </a:solidFill>
                <a:ea typeface="ＭＳ Ｐゴシック"/>
                <a:cs typeface="MS Mincho"/>
              </a:rPr>
              <a:t>InfoWorld Technology of the Year</a:t>
            </a:r>
          </a:p>
          <a:p>
            <a:pPr lvl="1"/>
            <a:r>
              <a:rPr lang="en-US" altLang="ja-JP" sz="1050" dirty="0">
                <a:solidFill>
                  <a:srgbClr val="7F7F7F"/>
                </a:solidFill>
                <a:ea typeface="ＭＳ Ｐゴシック"/>
                <a:cs typeface="MS Mincho"/>
              </a:rPr>
              <a:t>CRN Coolest Technologies</a:t>
            </a:r>
          </a:p>
        </p:txBody>
      </p:sp>
      <p:pic>
        <p:nvPicPr>
          <p:cNvPr id="20" name="Picture 19" descr="Benetton-grayscale.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6472" y="4487446"/>
            <a:ext cx="8520851" cy="611117"/>
          </a:xfrm>
          <a:prstGeom prst="rect">
            <a:avLst/>
          </a:prstGeom>
        </p:spPr>
      </p:pic>
    </p:spTree>
    <p:extLst>
      <p:ext uri="{BB962C8B-B14F-4D97-AF65-F5344CB8AC3E}">
        <p14:creationId xmlns:p14="http://schemas.microsoft.com/office/powerpoint/2010/main" val="1650918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Meraki</a:t>
            </a:r>
            <a:r>
              <a:rPr kumimoji="1" lang="ja-JP" altLang="en-US" dirty="0" smtClean="0"/>
              <a:t>シリーズ</a:t>
            </a:r>
            <a:r>
              <a:rPr kumimoji="1" lang="en-US" altLang="ja-JP" dirty="0" smtClean="0"/>
              <a:t> </a:t>
            </a:r>
            <a:r>
              <a:rPr kumimoji="1" lang="ja-JP" altLang="en-US" dirty="0" smtClean="0"/>
              <a:t>最新情報</a:t>
            </a:r>
            <a:endParaRPr kumimoji="1" lang="ja-JP" altLang="en-US" dirty="0"/>
          </a:p>
        </p:txBody>
      </p:sp>
      <p:pic>
        <p:nvPicPr>
          <p:cNvPr id="4" name="図 3"/>
          <p:cNvPicPr>
            <a:picLocks noChangeAspect="1"/>
          </p:cNvPicPr>
          <p:nvPr/>
        </p:nvPicPr>
        <p:blipFill rotWithShape="1">
          <a:blip r:embed="rId2"/>
          <a:srcRect t="4233"/>
          <a:stretch/>
        </p:blipFill>
        <p:spPr>
          <a:xfrm>
            <a:off x="437766" y="869692"/>
            <a:ext cx="8583532" cy="3806389"/>
          </a:xfrm>
          <a:prstGeom prst="rect">
            <a:avLst/>
          </a:prstGeom>
        </p:spPr>
      </p:pic>
      <p:sp>
        <p:nvSpPr>
          <p:cNvPr id="5" name="正方形/長方形 4"/>
          <p:cNvSpPr/>
          <p:nvPr/>
        </p:nvSpPr>
        <p:spPr>
          <a:xfrm>
            <a:off x="1059296" y="4430452"/>
            <a:ext cx="7340471"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ja-JP" altLang="en-US" sz="3600" smtClean="0">
                <a:solidFill>
                  <a:srgbClr val="C00000"/>
                </a:solidFill>
              </a:rPr>
              <a:t>ついに　全ダッシュボード日本語化！</a:t>
            </a:r>
            <a:endParaRPr lang="en-US" altLang="ja-JP" sz="3600" dirty="0">
              <a:solidFill>
                <a:srgbClr val="C00000"/>
              </a:solidFill>
            </a:endParaRPr>
          </a:p>
        </p:txBody>
      </p:sp>
    </p:spTree>
    <p:extLst>
      <p:ext uri="{BB962C8B-B14F-4D97-AF65-F5344CB8AC3E}">
        <p14:creationId xmlns:p14="http://schemas.microsoft.com/office/powerpoint/2010/main" val="28138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Meraki</a:t>
            </a:r>
            <a:r>
              <a:rPr lang="en-US" altLang="ja-JP" dirty="0"/>
              <a:t> </a:t>
            </a:r>
            <a:r>
              <a:rPr lang="ja-JP" altLang="en-US" dirty="0" smtClean="0"/>
              <a:t>ダッシュボード日本語化方法</a:t>
            </a:r>
            <a:endParaRPr kumimoji="1" lang="ja-JP" altLang="en-US" dirty="0"/>
          </a:p>
        </p:txBody>
      </p:sp>
      <p:sp>
        <p:nvSpPr>
          <p:cNvPr id="3" name="テキスト ボックス 2"/>
          <p:cNvSpPr txBox="1"/>
          <p:nvPr/>
        </p:nvSpPr>
        <p:spPr>
          <a:xfrm>
            <a:off x="541867" y="1100667"/>
            <a:ext cx="7899400" cy="2585323"/>
          </a:xfrm>
          <a:prstGeom prst="rect">
            <a:avLst/>
          </a:prstGeom>
          <a:noFill/>
        </p:spPr>
        <p:txBody>
          <a:bodyPr wrap="square" rtlCol="0">
            <a:spAutoFit/>
          </a:bodyPr>
          <a:lstStyle/>
          <a:p>
            <a:pPr marL="342900" indent="-342900">
              <a:buFont typeface="+mj-lt"/>
              <a:buAutoNum type="arabicPeriod"/>
            </a:pPr>
            <a:r>
              <a:rPr kumimoji="1" lang="en-US" altLang="ja-JP" dirty="0" smtClean="0"/>
              <a:t>Meraki</a:t>
            </a:r>
            <a:r>
              <a:rPr kumimoji="1" lang="ja-JP" altLang="en-US" dirty="0" smtClean="0"/>
              <a:t>のダッシュボードにログイン</a:t>
            </a:r>
            <a:endParaRPr kumimoji="1" lang="en-US" altLang="ja-JP" dirty="0" smtClean="0"/>
          </a:p>
          <a:p>
            <a:pPr marL="342900" indent="-342900">
              <a:buFont typeface="+mj-lt"/>
              <a:buAutoNum type="arabicPeriod"/>
            </a:pPr>
            <a:r>
              <a:rPr kumimoji="1" lang="ja-JP" altLang="en-US" dirty="0" smtClean="0"/>
              <a:t>個人のプロファイル設定でダッシュボード用言語を選択、設定を保存</a:t>
            </a:r>
            <a:endParaRPr kumimoji="1" lang="en-US" altLang="ja-JP" dirty="0" smtClean="0"/>
          </a:p>
          <a:p>
            <a:pPr marL="342900" indent="-342900">
              <a:buFont typeface="Arial" charset="0"/>
              <a:buChar char="•"/>
            </a:pPr>
            <a:endParaRPr kumimoji="1" lang="en-US" altLang="ja-JP" dirty="0" smtClean="0"/>
          </a:p>
          <a:p>
            <a:pPr marL="285750" indent="-285750">
              <a:buFont typeface="Arial" charset="0"/>
              <a:buChar char="•"/>
            </a:pPr>
            <a:endParaRPr kumimoji="1" lang="en-US" altLang="ja-JP" dirty="0"/>
          </a:p>
          <a:p>
            <a:pPr marL="285750" indent="-285750">
              <a:buFont typeface="Arial" charset="0"/>
              <a:buChar char="•"/>
            </a:pPr>
            <a:endParaRPr kumimoji="1" lang="en-US" altLang="ja-JP" dirty="0" smtClean="0"/>
          </a:p>
          <a:p>
            <a:pPr marL="285750" indent="-285750">
              <a:buFont typeface="Arial" charset="0"/>
              <a:buChar char="•"/>
            </a:pPr>
            <a:endParaRPr kumimoji="1" lang="en-US" altLang="ja-JP" dirty="0" smtClean="0"/>
          </a:p>
          <a:p>
            <a:pPr marL="285750" indent="-285750">
              <a:buFont typeface="Arial" charset="0"/>
              <a:buChar char="•"/>
            </a:pPr>
            <a:endParaRPr kumimoji="1" lang="en-US" altLang="ja-JP" dirty="0"/>
          </a:p>
          <a:p>
            <a:pPr marL="285750" indent="-285750">
              <a:buFont typeface="Arial" charset="0"/>
              <a:buChar char="•"/>
            </a:pPr>
            <a:endParaRPr kumimoji="1" lang="en-US" altLang="ja-JP" dirty="0" smtClean="0"/>
          </a:p>
          <a:p>
            <a:pPr marL="285750" indent="-285750">
              <a:buFont typeface="Arial" charset="0"/>
              <a:buChar char="•"/>
            </a:pPr>
            <a:endParaRPr kumimoji="1" lang="ja-JP" altLang="en-US" dirty="0"/>
          </a:p>
        </p:txBody>
      </p:sp>
      <p:pic>
        <p:nvPicPr>
          <p:cNvPr id="8" name="図 7"/>
          <p:cNvPicPr>
            <a:picLocks noChangeAspect="1"/>
          </p:cNvPicPr>
          <p:nvPr/>
        </p:nvPicPr>
        <p:blipFill>
          <a:blip r:embed="rId2"/>
          <a:stretch>
            <a:fillRect/>
          </a:stretch>
        </p:blipFill>
        <p:spPr>
          <a:xfrm>
            <a:off x="5452577" y="2099901"/>
            <a:ext cx="3475641" cy="1392008"/>
          </a:xfrm>
          <a:prstGeom prst="rect">
            <a:avLst/>
          </a:prstGeom>
          <a:ln>
            <a:solidFill>
              <a:schemeClr val="accent1"/>
            </a:solidFill>
          </a:ln>
        </p:spPr>
      </p:pic>
      <p:sp>
        <p:nvSpPr>
          <p:cNvPr id="11" name="正方形/長方形 10"/>
          <p:cNvSpPr/>
          <p:nvPr/>
        </p:nvSpPr>
        <p:spPr>
          <a:xfrm>
            <a:off x="1328234" y="3839593"/>
            <a:ext cx="6746487" cy="923330"/>
          </a:xfrm>
          <a:prstGeom prst="rect">
            <a:avLst/>
          </a:prstGeom>
        </p:spPr>
        <p:txBody>
          <a:bodyPr wrap="square">
            <a:spAutoFit/>
          </a:bodyPr>
          <a:lstStyle/>
          <a:p>
            <a:r>
              <a:rPr kumimoji="1" lang="en-US" altLang="ja-JP" dirty="0" smtClean="0"/>
              <a:t>※</a:t>
            </a:r>
            <a:r>
              <a:rPr kumimoji="1" lang="ja-JP" altLang="en-US" dirty="0" smtClean="0"/>
              <a:t>もしプロファイルに</a:t>
            </a:r>
            <a:r>
              <a:rPr kumimoji="1" lang="en-US" altLang="ja-JP" dirty="0" smtClean="0"/>
              <a:t>[Dashboard Language]</a:t>
            </a:r>
            <a:r>
              <a:rPr kumimoji="1" lang="ja-JP" altLang="en-US" dirty="0" smtClean="0"/>
              <a:t>メニューがない場合は</a:t>
            </a:r>
            <a:endParaRPr kumimoji="1" lang="en-US" altLang="ja-JP" dirty="0" smtClean="0"/>
          </a:p>
          <a:p>
            <a:r>
              <a:rPr kumimoji="1" lang="ja-JP" altLang="en-US" dirty="0" smtClean="0"/>
              <a:t>ケース</a:t>
            </a:r>
            <a:r>
              <a:rPr kumimoji="1" lang="ja-JP" altLang="en-US" dirty="0"/>
              <a:t>を上げて日本語化リクエスト</a:t>
            </a:r>
            <a:r>
              <a:rPr kumimoji="1" lang="en-US" altLang="ja-JP" dirty="0"/>
              <a:t> (Organization</a:t>
            </a:r>
            <a:r>
              <a:rPr kumimoji="1" lang="ja-JP" altLang="en-US" dirty="0"/>
              <a:t>ごと</a:t>
            </a:r>
            <a:r>
              <a:rPr kumimoji="1" lang="en-US" altLang="ja-JP" dirty="0"/>
              <a:t>)</a:t>
            </a:r>
            <a:br>
              <a:rPr kumimoji="1" lang="en-US" altLang="ja-JP" dirty="0"/>
            </a:br>
            <a:r>
              <a:rPr kumimoji="1" lang="en-US" altLang="ja-JP" dirty="0"/>
              <a:t>Help &gt; Cases [New Case</a:t>
            </a:r>
            <a:r>
              <a:rPr kumimoji="1" lang="en-US" altLang="ja-JP" dirty="0" smtClean="0"/>
              <a:t>]</a:t>
            </a:r>
            <a:endParaRPr kumimoji="1" lang="en-US" altLang="ja-JP" dirty="0"/>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81" y="2099901"/>
            <a:ext cx="4648745" cy="718782"/>
          </a:xfrm>
          <a:prstGeom prst="rect">
            <a:avLst/>
          </a:prstGeom>
          <a:ln>
            <a:solidFill>
              <a:schemeClr val="accent1"/>
            </a:solidFill>
          </a:ln>
        </p:spPr>
      </p:pic>
      <p:sp>
        <p:nvSpPr>
          <p:cNvPr id="13" name="テキスト ボックス 12"/>
          <p:cNvSpPr txBox="1"/>
          <p:nvPr/>
        </p:nvSpPr>
        <p:spPr>
          <a:xfrm>
            <a:off x="316881" y="1760922"/>
            <a:ext cx="1718740" cy="307777"/>
          </a:xfrm>
          <a:prstGeom prst="rect">
            <a:avLst/>
          </a:prstGeom>
          <a:noFill/>
        </p:spPr>
        <p:txBody>
          <a:bodyPr wrap="none" rtlCol="0">
            <a:spAutoFit/>
          </a:bodyPr>
          <a:lstStyle/>
          <a:p>
            <a:r>
              <a:rPr kumimoji="1" lang="en-US" altLang="ja-JP" sz="1400" dirty="0" smtClean="0"/>
              <a:t>[</a:t>
            </a:r>
            <a:r>
              <a:rPr kumimoji="1" lang="ja-JP" altLang="en-US" sz="1400" dirty="0" smtClean="0"/>
              <a:t>ダッシュボード右上</a:t>
            </a:r>
            <a:r>
              <a:rPr kumimoji="1" lang="en-US" altLang="ja-JP" sz="1400" dirty="0" smtClean="0"/>
              <a:t>]</a:t>
            </a:r>
            <a:endParaRPr kumimoji="1" lang="ja-JP" altLang="en-US" sz="1400" dirty="0"/>
          </a:p>
        </p:txBody>
      </p:sp>
      <p:sp>
        <p:nvSpPr>
          <p:cNvPr id="14" name="テキスト ボックス 13"/>
          <p:cNvSpPr txBox="1"/>
          <p:nvPr/>
        </p:nvSpPr>
        <p:spPr>
          <a:xfrm>
            <a:off x="5435289" y="1760922"/>
            <a:ext cx="2924198" cy="307777"/>
          </a:xfrm>
          <a:prstGeom prst="rect">
            <a:avLst/>
          </a:prstGeom>
          <a:noFill/>
        </p:spPr>
        <p:txBody>
          <a:bodyPr wrap="none" rtlCol="0">
            <a:spAutoFit/>
          </a:bodyPr>
          <a:lstStyle/>
          <a:p>
            <a:r>
              <a:rPr kumimoji="1" lang="en-US" altLang="ja-JP" sz="1400" dirty="0" smtClean="0"/>
              <a:t>[my profile &gt; Dashboard language]</a:t>
            </a:r>
            <a:endParaRPr kumimoji="1" lang="ja-JP" altLang="en-US" sz="1400" dirty="0"/>
          </a:p>
        </p:txBody>
      </p:sp>
      <p:sp>
        <p:nvSpPr>
          <p:cNvPr id="15" name="右矢印 14"/>
          <p:cNvSpPr/>
          <p:nvPr/>
        </p:nvSpPr>
        <p:spPr>
          <a:xfrm>
            <a:off x="4991908" y="2245787"/>
            <a:ext cx="405414" cy="572896"/>
          </a:xfrm>
          <a:prstGeom prst="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dirty="0" smtClean="0"/>
          </a:p>
        </p:txBody>
      </p:sp>
      <p:sp>
        <p:nvSpPr>
          <p:cNvPr id="16" name="角丸四角形 15"/>
          <p:cNvSpPr/>
          <p:nvPr/>
        </p:nvSpPr>
        <p:spPr>
          <a:xfrm>
            <a:off x="3769111" y="2091001"/>
            <a:ext cx="579865" cy="250756"/>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smtClean="0"/>
          </a:p>
        </p:txBody>
      </p:sp>
      <p:sp>
        <p:nvSpPr>
          <p:cNvPr id="17" name="角丸四角形 16"/>
          <p:cNvSpPr/>
          <p:nvPr/>
        </p:nvSpPr>
        <p:spPr>
          <a:xfrm>
            <a:off x="6897388" y="3094747"/>
            <a:ext cx="1019978" cy="211665"/>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44702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188073" y="1490975"/>
            <a:ext cx="3636193" cy="2734235"/>
          </a:xfrm>
          <a:prstGeom prst="rect">
            <a:avLst/>
          </a:prstGeom>
        </p:spPr>
      </p:pic>
      <p:sp>
        <p:nvSpPr>
          <p:cNvPr id="5" name="TextBox 4"/>
          <p:cNvSpPr txBox="1"/>
          <p:nvPr/>
        </p:nvSpPr>
        <p:spPr>
          <a:xfrm>
            <a:off x="4600479" y="1321698"/>
            <a:ext cx="2261430" cy="338554"/>
          </a:xfrm>
          <a:prstGeom prst="rect">
            <a:avLst/>
          </a:prstGeom>
          <a:noFill/>
        </p:spPr>
        <p:txBody>
          <a:bodyPr wrap="square" rtlCol="0">
            <a:spAutoFit/>
          </a:bodyPr>
          <a:lstStyle/>
          <a:p>
            <a:r>
              <a:rPr lang="ja-JP" altLang="en-US" sz="1600" b="1" dirty="0" smtClean="0">
                <a:solidFill>
                  <a:schemeClr val="tx2">
                    <a:lumMod val="50000"/>
                  </a:schemeClr>
                </a:solidFill>
              </a:rPr>
              <a:t>機能ハイライト</a:t>
            </a:r>
            <a:endParaRPr lang="en-US" sz="1600" b="1" dirty="0">
              <a:solidFill>
                <a:schemeClr val="tx2">
                  <a:lumMod val="50000"/>
                </a:schemeClr>
              </a:solidFill>
            </a:endParaRPr>
          </a:p>
        </p:txBody>
      </p:sp>
      <p:cxnSp>
        <p:nvCxnSpPr>
          <p:cNvPr id="6" name="Straight Connector 5"/>
          <p:cNvCxnSpPr/>
          <p:nvPr/>
        </p:nvCxnSpPr>
        <p:spPr>
          <a:xfrm>
            <a:off x="4208611" y="1612892"/>
            <a:ext cx="0" cy="2582002"/>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345391" y="3582550"/>
            <a:ext cx="3521882" cy="830997"/>
          </a:xfrm>
          <a:prstGeom prst="rect">
            <a:avLst/>
          </a:prstGeom>
          <a:noFill/>
        </p:spPr>
        <p:txBody>
          <a:bodyPr wrap="square" rtlCol="0">
            <a:spAutoFit/>
          </a:bodyPr>
          <a:lstStyle/>
          <a:p>
            <a:pPr>
              <a:spcAft>
                <a:spcPts val="1200"/>
              </a:spcAft>
            </a:pPr>
            <a:r>
              <a:rPr lang="ja-JP" altLang="en-US" sz="1600" b="1" dirty="0" smtClean="0">
                <a:solidFill>
                  <a:schemeClr val="tx2">
                    <a:lumMod val="50000"/>
                  </a:schemeClr>
                </a:solidFill>
                <a:cs typeface="Proxima Nova Light" charset="0"/>
              </a:rPr>
              <a:t>アプリケーション制御</a:t>
            </a:r>
            <a:r>
              <a:rPr lang="en-US" sz="1600" b="1" dirty="0" smtClean="0">
                <a:solidFill>
                  <a:schemeClr val="tx2">
                    <a:lumMod val="50000"/>
                  </a:schemeClr>
                </a:solidFill>
                <a:cs typeface="Proxima Nova Light" charset="0"/>
              </a:rPr>
              <a:t/>
            </a:r>
            <a:br>
              <a:rPr lang="en-US" sz="1600" b="1" dirty="0" smtClean="0">
                <a:solidFill>
                  <a:schemeClr val="tx2">
                    <a:lumMod val="50000"/>
                  </a:schemeClr>
                </a:solidFill>
                <a:cs typeface="Proxima Nova Light" charset="0"/>
              </a:rPr>
            </a:br>
            <a:r>
              <a:rPr lang="ja-JP" altLang="en-US" sz="1600" dirty="0" smtClean="0">
                <a:solidFill>
                  <a:schemeClr val="tx2">
                    <a:lumMod val="50000"/>
                  </a:schemeClr>
                </a:solidFill>
                <a:cs typeface="Proxima Nova Light" charset="0"/>
              </a:rPr>
              <a:t>トラフィックシェーピング</a:t>
            </a:r>
            <a:r>
              <a:rPr lang="en-US" sz="1600" dirty="0" smtClean="0">
                <a:solidFill>
                  <a:schemeClr val="tx2">
                    <a:lumMod val="50000"/>
                  </a:schemeClr>
                </a:solidFill>
                <a:cs typeface="Proxima Nova Light" charset="0"/>
              </a:rPr>
              <a:t>, </a:t>
            </a:r>
            <a:r>
              <a:rPr lang="ja-JP" altLang="en-US" sz="1600" dirty="0" smtClean="0">
                <a:solidFill>
                  <a:schemeClr val="tx2">
                    <a:lumMod val="50000"/>
                  </a:schemeClr>
                </a:solidFill>
                <a:cs typeface="Proxima Nova Light" charset="0"/>
              </a:rPr>
              <a:t>コンテンツ</a:t>
            </a:r>
            <a:r>
              <a:rPr lang="en-US" altLang="ja-JP" sz="1600" dirty="0" smtClean="0">
                <a:solidFill>
                  <a:schemeClr val="tx2">
                    <a:lumMod val="50000"/>
                  </a:schemeClr>
                </a:solidFill>
                <a:cs typeface="Proxima Nova Light" charset="0"/>
              </a:rPr>
              <a:t/>
            </a:r>
            <a:br>
              <a:rPr lang="en-US" altLang="ja-JP" sz="1600" dirty="0" smtClean="0">
                <a:solidFill>
                  <a:schemeClr val="tx2">
                    <a:lumMod val="50000"/>
                  </a:schemeClr>
                </a:solidFill>
                <a:cs typeface="Proxima Nova Light" charset="0"/>
              </a:rPr>
            </a:br>
            <a:r>
              <a:rPr lang="ja-JP" altLang="en-US" sz="1600" dirty="0" smtClean="0">
                <a:solidFill>
                  <a:schemeClr val="tx2">
                    <a:lumMod val="50000"/>
                  </a:schemeClr>
                </a:solidFill>
                <a:cs typeface="Proxima Nova Light" charset="0"/>
              </a:rPr>
              <a:t>フィルタリング</a:t>
            </a:r>
            <a:r>
              <a:rPr lang="en-US" sz="1600" dirty="0" smtClean="0">
                <a:solidFill>
                  <a:schemeClr val="tx2">
                    <a:lumMod val="50000"/>
                  </a:schemeClr>
                </a:solidFill>
                <a:cs typeface="Proxima Nova Light" charset="0"/>
              </a:rPr>
              <a:t>, </a:t>
            </a:r>
            <a:r>
              <a:rPr lang="ja-JP" altLang="en-US" sz="1600" dirty="0" smtClean="0">
                <a:solidFill>
                  <a:schemeClr val="tx2">
                    <a:lumMod val="50000"/>
                  </a:schemeClr>
                </a:solidFill>
                <a:cs typeface="Proxima Nova Light" charset="0"/>
              </a:rPr>
              <a:t>アプリケーション可視化</a:t>
            </a:r>
            <a:endParaRPr lang="en-US" sz="1600" dirty="0">
              <a:solidFill>
                <a:schemeClr val="tx2">
                  <a:lumMod val="50000"/>
                </a:schemeClr>
              </a:solidFill>
              <a:cs typeface="Proxima Nova Light" charset="0"/>
            </a:endParaRPr>
          </a:p>
        </p:txBody>
      </p:sp>
      <p:sp>
        <p:nvSpPr>
          <p:cNvPr id="11" name="Rectangle 10"/>
          <p:cNvSpPr/>
          <p:nvPr/>
        </p:nvSpPr>
        <p:spPr>
          <a:xfrm>
            <a:off x="5364961" y="1764586"/>
            <a:ext cx="3646692" cy="830997"/>
          </a:xfrm>
          <a:prstGeom prst="rect">
            <a:avLst/>
          </a:prstGeom>
        </p:spPr>
        <p:txBody>
          <a:bodyPr wrap="square">
            <a:spAutoFit/>
          </a:bodyPr>
          <a:lstStyle/>
          <a:p>
            <a:pPr>
              <a:spcAft>
                <a:spcPts val="1200"/>
              </a:spcAft>
            </a:pPr>
            <a:r>
              <a:rPr lang="ja-JP" altLang="en-US" sz="1600" b="1" dirty="0" smtClean="0">
                <a:solidFill>
                  <a:schemeClr val="tx2">
                    <a:lumMod val="50000"/>
                  </a:schemeClr>
                </a:solidFill>
                <a:cs typeface="Proxima Nova Light" charset="0"/>
              </a:rPr>
              <a:t>セキュリティ</a:t>
            </a:r>
            <a:r>
              <a:rPr lang="en-US" sz="1600" dirty="0">
                <a:solidFill>
                  <a:schemeClr val="tx2">
                    <a:lumMod val="50000"/>
                  </a:schemeClr>
                </a:solidFill>
                <a:cs typeface="Proxima Nova Light" charset="0"/>
              </a:rPr>
              <a:t/>
            </a:r>
            <a:br>
              <a:rPr lang="en-US" sz="1600" dirty="0">
                <a:solidFill>
                  <a:schemeClr val="tx2">
                    <a:lumMod val="50000"/>
                  </a:schemeClr>
                </a:solidFill>
                <a:cs typeface="Proxima Nova Light" charset="0"/>
              </a:rPr>
            </a:br>
            <a:r>
              <a:rPr lang="en-US" sz="1600" dirty="0" smtClean="0">
                <a:solidFill>
                  <a:schemeClr val="tx2">
                    <a:lumMod val="50000"/>
                  </a:schemeClr>
                </a:solidFill>
                <a:cs typeface="Proxima Nova Light" charset="0"/>
              </a:rPr>
              <a:t>AMP, IPS/IDS, </a:t>
            </a:r>
            <a:r>
              <a:rPr lang="ja-JP" altLang="en-US" sz="1600" dirty="0" smtClean="0">
                <a:solidFill>
                  <a:schemeClr val="tx2">
                    <a:lumMod val="50000"/>
                  </a:schemeClr>
                </a:solidFill>
                <a:cs typeface="Proxima Nova Light" charset="0"/>
              </a:rPr>
              <a:t>次世代ファイアウォール</a:t>
            </a:r>
            <a:r>
              <a:rPr lang="en-US" sz="1600" dirty="0" smtClean="0">
                <a:solidFill>
                  <a:schemeClr val="tx2">
                    <a:lumMod val="50000"/>
                  </a:schemeClr>
                </a:solidFill>
                <a:cs typeface="Proxima Nova Light" charset="0"/>
              </a:rPr>
              <a:t>, VPN, Geo</a:t>
            </a:r>
            <a:r>
              <a:rPr lang="ja-JP" altLang="en-US" sz="1600" dirty="0" smtClean="0">
                <a:solidFill>
                  <a:schemeClr val="tx2">
                    <a:lumMod val="50000"/>
                  </a:schemeClr>
                </a:solidFill>
                <a:cs typeface="Proxima Nova Light" charset="0"/>
              </a:rPr>
              <a:t>ファイアウォール</a:t>
            </a:r>
            <a:endParaRPr lang="en-US" sz="1600" dirty="0">
              <a:solidFill>
                <a:schemeClr val="tx2">
                  <a:lumMod val="50000"/>
                </a:schemeClr>
              </a:solidFill>
              <a:cs typeface="Proxima Nova Light" charset="0"/>
            </a:endParaRPr>
          </a:p>
        </p:txBody>
      </p:sp>
      <p:sp>
        <p:nvSpPr>
          <p:cNvPr id="12" name="Rectangle 11"/>
          <p:cNvSpPr/>
          <p:nvPr/>
        </p:nvSpPr>
        <p:spPr>
          <a:xfrm>
            <a:off x="5364961" y="2666529"/>
            <a:ext cx="3394027" cy="830997"/>
          </a:xfrm>
          <a:prstGeom prst="rect">
            <a:avLst/>
          </a:prstGeom>
        </p:spPr>
        <p:txBody>
          <a:bodyPr wrap="square">
            <a:spAutoFit/>
          </a:bodyPr>
          <a:lstStyle/>
          <a:p>
            <a:pPr>
              <a:spcAft>
                <a:spcPts val="1200"/>
              </a:spcAft>
            </a:pPr>
            <a:r>
              <a:rPr lang="ja-JP" altLang="en-US" sz="1600" b="1" dirty="0" smtClean="0">
                <a:solidFill>
                  <a:schemeClr val="tx2">
                    <a:lumMod val="50000"/>
                  </a:schemeClr>
                </a:solidFill>
                <a:cs typeface="Proxima Nova Light" charset="0"/>
              </a:rPr>
              <a:t>コネクティビティ</a:t>
            </a:r>
            <a:r>
              <a:rPr lang="en-US" sz="1600" dirty="0">
                <a:solidFill>
                  <a:schemeClr val="tx2">
                    <a:lumMod val="50000"/>
                  </a:schemeClr>
                </a:solidFill>
                <a:cs typeface="Proxima Nova Light" charset="0"/>
              </a:rPr>
              <a:t/>
            </a:r>
            <a:br>
              <a:rPr lang="en-US" sz="1600" dirty="0">
                <a:solidFill>
                  <a:schemeClr val="tx2">
                    <a:lumMod val="50000"/>
                  </a:schemeClr>
                </a:solidFill>
                <a:cs typeface="Proxima Nova Light" charset="0"/>
              </a:rPr>
            </a:br>
            <a:r>
              <a:rPr lang="en-US" sz="1600" dirty="0" smtClean="0">
                <a:solidFill>
                  <a:schemeClr val="tx2">
                    <a:lumMod val="50000"/>
                  </a:schemeClr>
                </a:solidFill>
                <a:cs typeface="Proxima Nova Light" charset="0"/>
              </a:rPr>
              <a:t>SD-WAN, </a:t>
            </a:r>
            <a:r>
              <a:rPr lang="ja-JP" altLang="en-US" sz="1600" dirty="0" smtClean="0">
                <a:solidFill>
                  <a:schemeClr val="tx2">
                    <a:lumMod val="50000"/>
                  </a:schemeClr>
                </a:solidFill>
                <a:cs typeface="Proxima Nova Light" charset="0"/>
              </a:rPr>
              <a:t>サポート</a:t>
            </a:r>
            <a:r>
              <a:rPr lang="en-US" sz="1600" dirty="0" smtClean="0">
                <a:solidFill>
                  <a:schemeClr val="tx2">
                    <a:lumMod val="50000"/>
                  </a:schemeClr>
                </a:solidFill>
                <a:cs typeface="Proxima Nova Light" charset="0"/>
              </a:rPr>
              <a:t>, </a:t>
            </a:r>
            <a:r>
              <a:rPr lang="ja-JP" altLang="en-US" sz="1600" dirty="0" smtClean="0">
                <a:solidFill>
                  <a:schemeClr val="tx2">
                    <a:lumMod val="50000"/>
                  </a:schemeClr>
                </a:solidFill>
                <a:cs typeface="Proxima Nova Light" charset="0"/>
              </a:rPr>
              <a:t>ルーティング</a:t>
            </a:r>
            <a:r>
              <a:rPr lang="en-US" altLang="ja-JP" sz="1600" dirty="0" smtClean="0">
                <a:solidFill>
                  <a:schemeClr val="tx2">
                    <a:lumMod val="50000"/>
                  </a:schemeClr>
                </a:solidFill>
                <a:cs typeface="Proxima Nova Light" charset="0"/>
              </a:rPr>
              <a:t>,</a:t>
            </a:r>
            <a:r>
              <a:rPr lang="en-US" sz="1600" dirty="0" smtClean="0">
                <a:solidFill>
                  <a:schemeClr val="tx2">
                    <a:lumMod val="50000"/>
                  </a:schemeClr>
                </a:solidFill>
                <a:cs typeface="Proxima Nova Light" charset="0"/>
              </a:rPr>
              <a:t> </a:t>
            </a:r>
            <a:r>
              <a:rPr lang="ja-JP" altLang="en-US" sz="1600" dirty="0" smtClean="0">
                <a:solidFill>
                  <a:schemeClr val="tx2">
                    <a:lumMod val="50000"/>
                  </a:schemeClr>
                </a:solidFill>
                <a:cs typeface="Proxima Nova Light" charset="0"/>
              </a:rPr>
              <a:t>ロードバランシング</a:t>
            </a:r>
            <a:endParaRPr lang="en-US" sz="1600" dirty="0">
              <a:solidFill>
                <a:schemeClr val="tx2">
                  <a:lumMod val="50000"/>
                </a:schemeClr>
              </a:solidFill>
              <a:cs typeface="Proxima Nova Light"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451" y="1842008"/>
            <a:ext cx="500972" cy="61722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6438" y="3566328"/>
            <a:ext cx="712995" cy="61722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8512" y="2772748"/>
            <a:ext cx="648848" cy="480060"/>
          </a:xfrm>
          <a:prstGeom prst="rect">
            <a:avLst/>
          </a:prstGeom>
        </p:spPr>
      </p:pic>
      <p:sp>
        <p:nvSpPr>
          <p:cNvPr id="2" name="タイトル 1"/>
          <p:cNvSpPr>
            <a:spLocks noGrp="1"/>
          </p:cNvSpPr>
          <p:nvPr>
            <p:ph type="title"/>
          </p:nvPr>
        </p:nvSpPr>
        <p:spPr>
          <a:xfrm>
            <a:off x="437766" y="341314"/>
            <a:ext cx="8345488" cy="789672"/>
          </a:xfrm>
        </p:spPr>
        <p:txBody>
          <a:bodyPr/>
          <a:lstStyle/>
          <a:p>
            <a:r>
              <a:rPr lang="en-US" altLang="ja-JP" dirty="0" smtClean="0"/>
              <a:t>Cisco </a:t>
            </a:r>
            <a:r>
              <a:rPr lang="en-US" altLang="ja-JP" dirty="0"/>
              <a:t>Meraki MX</a:t>
            </a:r>
            <a:r>
              <a:rPr lang="ja-JP" altLang="en-US" dirty="0" smtClean="0"/>
              <a:t>シリーズ</a:t>
            </a:r>
            <a:r>
              <a:rPr lang="en-US" altLang="ja-JP" dirty="0" smtClean="0"/>
              <a:t/>
            </a:r>
            <a:br>
              <a:rPr lang="en-US" altLang="ja-JP" dirty="0" smtClean="0"/>
            </a:br>
            <a:r>
              <a:rPr lang="ja-JP" altLang="en-US" sz="1800" dirty="0"/>
              <a:t>クラウドベース</a:t>
            </a:r>
            <a:r>
              <a:rPr lang="ja-JP" altLang="en-US" sz="1800" dirty="0" smtClean="0"/>
              <a:t>の</a:t>
            </a:r>
            <a:r>
              <a:rPr lang="en-US" altLang="ja-JP" sz="1800" dirty="0" smtClean="0"/>
              <a:t>1</a:t>
            </a:r>
            <a:r>
              <a:rPr lang="ja-JP" altLang="en-US" sz="1800" dirty="0" smtClean="0"/>
              <a:t>ボックス</a:t>
            </a:r>
            <a:r>
              <a:rPr lang="en-US" altLang="ja-JP" sz="1800" dirty="0" smtClean="0"/>
              <a:t> </a:t>
            </a:r>
            <a:r>
              <a:rPr lang="ja-JP" altLang="en-US" sz="1800" dirty="0" smtClean="0"/>
              <a:t>セキュリティアプライアンス</a:t>
            </a:r>
            <a:endParaRPr kumimoji="1" lang="ja-JP" altLang="en-US" sz="1800" dirty="0"/>
          </a:p>
        </p:txBody>
      </p:sp>
    </p:spTree>
    <p:extLst>
      <p:ext uri="{BB962C8B-B14F-4D97-AF65-F5344CB8AC3E}">
        <p14:creationId xmlns:p14="http://schemas.microsoft.com/office/powerpoint/2010/main" val="122493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656" y="3512810"/>
            <a:ext cx="8578688" cy="1136380"/>
          </a:xfrm>
        </p:spPr>
        <p:txBody>
          <a:bodyPr/>
          <a:lstStyle/>
          <a:p>
            <a:r>
              <a:rPr lang="ja-JP" altLang="en-US" sz="2400" dirty="0" smtClean="0"/>
              <a:t>これを見て、最初に何を思いますか</a:t>
            </a:r>
            <a:r>
              <a:rPr lang="en-US" altLang="ja-JP" sz="2400" dirty="0" smtClean="0"/>
              <a:t>…</a:t>
            </a:r>
            <a:r>
              <a:rPr lang="ja-JP" altLang="en-US" sz="2400" dirty="0" smtClean="0"/>
              <a:t>？</a:t>
            </a:r>
            <a:r>
              <a:rPr lang="en-US" altLang="ja-JP" sz="2400" dirty="0" smtClean="0"/>
              <a:t/>
            </a:r>
            <a:br>
              <a:rPr lang="en-US" altLang="ja-JP" sz="2400" dirty="0" smtClean="0"/>
            </a:br>
            <a:r>
              <a:rPr lang="en-US" altLang="ja-JP" sz="2400" dirty="0" smtClean="0"/>
              <a:t/>
            </a:r>
            <a:br>
              <a:rPr lang="en-US" altLang="ja-JP" sz="2400" dirty="0" smtClean="0"/>
            </a:br>
            <a:r>
              <a:rPr lang="ja-JP" altLang="en-US" sz="2400" dirty="0" smtClean="0"/>
              <a:t>セキュリティ的には</a:t>
            </a:r>
            <a:r>
              <a:rPr lang="en-US" altLang="ja-JP" sz="2400" dirty="0" smtClean="0"/>
              <a:t>…</a:t>
            </a:r>
            <a:r>
              <a:rPr lang="ja-JP" altLang="en-US" sz="2400" dirty="0" smtClean="0"/>
              <a:t>？</a:t>
            </a:r>
            <a:endParaRPr lang="en-US" sz="2400" dirty="0"/>
          </a:p>
        </p:txBody>
      </p:sp>
      <p:pic>
        <p:nvPicPr>
          <p:cNvPr id="3" name="Picture 2"/>
          <p:cNvPicPr>
            <a:picLocks noChangeAspect="1"/>
          </p:cNvPicPr>
          <p:nvPr/>
        </p:nvPicPr>
        <p:blipFill>
          <a:blip r:embed="rId3"/>
          <a:stretch>
            <a:fillRect/>
          </a:stretch>
        </p:blipFill>
        <p:spPr>
          <a:xfrm>
            <a:off x="257175" y="248207"/>
            <a:ext cx="8629650" cy="28479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66797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Cisco 2016 Annual Security Report</a:t>
            </a:r>
          </a:p>
        </p:txBody>
      </p:sp>
      <p:sp>
        <p:nvSpPr>
          <p:cNvPr id="4" name="TextBox 3"/>
          <p:cNvSpPr txBox="1"/>
          <p:nvPr/>
        </p:nvSpPr>
        <p:spPr>
          <a:xfrm>
            <a:off x="555958" y="1192358"/>
            <a:ext cx="7928522" cy="3046988"/>
          </a:xfrm>
          <a:prstGeom prst="rect">
            <a:avLst/>
          </a:prstGeom>
          <a:noFill/>
        </p:spPr>
        <p:txBody>
          <a:bodyPr wrap="square" rtlCol="0">
            <a:spAutoFit/>
          </a:bodyPr>
          <a:lstStyle/>
          <a:p>
            <a:pPr defTabSz="1828800" fontAlgn="auto">
              <a:spcBef>
                <a:spcPts val="0"/>
              </a:spcBef>
              <a:spcAft>
                <a:spcPts val="0"/>
              </a:spcAft>
            </a:pPr>
            <a:r>
              <a:rPr lang="en-US" sz="2400" dirty="0">
                <a:latin typeface="+mn-lt"/>
                <a:cs typeface="CiscoSans"/>
              </a:rPr>
              <a:t>Aging infrastructure is growing and leaves organizations increasingly vulnerable to compromise.  </a:t>
            </a:r>
            <a:r>
              <a:rPr lang="en-US" sz="2400" u="sng" dirty="0">
                <a:solidFill>
                  <a:srgbClr val="FF0000"/>
                </a:solidFill>
                <a:latin typeface="+mn-lt"/>
                <a:cs typeface="CiscoSans"/>
              </a:rPr>
              <a:t>We analyzed 115,000 Cisco devices on the Internet and discovered that 92 percent of the devices in our sample were running software with known vulnerabilities</a:t>
            </a:r>
            <a:r>
              <a:rPr lang="en-US" sz="2400" dirty="0">
                <a:latin typeface="+mn-lt"/>
                <a:cs typeface="CiscoSans"/>
              </a:rPr>
              <a:t>.  In addition, 31 percent of the Cisco devices in the field that were included in our analysis are “end of sale” and 8 percent are “end of life.”</a:t>
            </a:r>
          </a:p>
        </p:txBody>
      </p:sp>
      <p:sp>
        <p:nvSpPr>
          <p:cNvPr id="5" name="正方形/長方形 4"/>
          <p:cNvSpPr/>
          <p:nvPr/>
        </p:nvSpPr>
        <p:spPr>
          <a:xfrm>
            <a:off x="2815511" y="4055248"/>
            <a:ext cx="6188447"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dirty="0" smtClean="0">
                <a:solidFill>
                  <a:schemeClr val="accent1"/>
                </a:solidFill>
              </a:rPr>
              <a:t>インターネットに接続されている</a:t>
            </a:r>
            <a:r>
              <a:rPr lang="en-US" altLang="ja-JP" dirty="0">
                <a:solidFill>
                  <a:schemeClr val="accent1"/>
                </a:solidFill>
              </a:rPr>
              <a:t>115,000</a:t>
            </a:r>
            <a:r>
              <a:rPr lang="ja-JP" altLang="en-US" dirty="0">
                <a:solidFill>
                  <a:schemeClr val="accent1"/>
                </a:solidFill>
              </a:rPr>
              <a:t>のシスコ</a:t>
            </a:r>
            <a:r>
              <a:rPr lang="ja-JP" altLang="en-US" dirty="0" smtClean="0">
                <a:solidFill>
                  <a:schemeClr val="accent1"/>
                </a:solidFill>
              </a:rPr>
              <a:t>機器のうち、</a:t>
            </a:r>
            <a:r>
              <a:rPr lang="en-US" altLang="ja-JP" dirty="0" smtClean="0">
                <a:solidFill>
                  <a:schemeClr val="accent1"/>
                </a:solidFill>
              </a:rPr>
              <a:t>92</a:t>
            </a:r>
            <a:r>
              <a:rPr lang="ja-JP" altLang="en-US" dirty="0" smtClean="0">
                <a:solidFill>
                  <a:schemeClr val="accent1"/>
                </a:solidFill>
              </a:rPr>
              <a:t>％が既知の脆弱性を持つソフトウェアで稼働している</a:t>
            </a:r>
            <a:endParaRPr lang="en-US" altLang="ja-JP" b="1" dirty="0"/>
          </a:p>
        </p:txBody>
      </p:sp>
    </p:spTree>
    <p:extLst>
      <p:ext uri="{BB962C8B-B14F-4D97-AF65-F5344CB8AC3E}">
        <p14:creationId xmlns:p14="http://schemas.microsoft.com/office/powerpoint/2010/main" val="12553647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750" y="50679"/>
            <a:ext cx="8345488" cy="731837"/>
          </a:xfrm>
        </p:spPr>
        <p:txBody>
          <a:bodyPr/>
          <a:lstStyle/>
          <a:p>
            <a:r>
              <a:rPr lang="en-US" dirty="0" smtClean="0"/>
              <a:t>Meraki MX</a:t>
            </a:r>
            <a:r>
              <a:rPr lang="ja-JP" altLang="en-US" dirty="0" smtClean="0"/>
              <a:t>の特長</a:t>
            </a:r>
            <a:endParaRPr lang="en-US" dirty="0"/>
          </a:p>
        </p:txBody>
      </p:sp>
      <p:cxnSp>
        <p:nvCxnSpPr>
          <p:cNvPr id="3" name="Straight Connector 2"/>
          <p:cNvCxnSpPr/>
          <p:nvPr/>
        </p:nvCxnSpPr>
        <p:spPr>
          <a:xfrm>
            <a:off x="3930724" y="974912"/>
            <a:ext cx="713293" cy="1191"/>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r="-295"/>
          <a:stretch/>
        </p:blipFill>
        <p:spPr>
          <a:xfrm>
            <a:off x="1024834" y="797606"/>
            <a:ext cx="2889011" cy="1122992"/>
          </a:xfrm>
          <a:prstGeom prst="rect">
            <a:avLst/>
          </a:prstGeom>
          <a:ln>
            <a:solidFill>
              <a:srgbClr val="A6A6A6"/>
            </a:solidFill>
          </a:ln>
        </p:spPr>
      </p:pic>
      <p:sp>
        <p:nvSpPr>
          <p:cNvPr id="5" name="TextBox 4"/>
          <p:cNvSpPr txBox="1"/>
          <p:nvPr/>
        </p:nvSpPr>
        <p:spPr>
          <a:xfrm>
            <a:off x="4644012" y="797604"/>
            <a:ext cx="3687555" cy="1169551"/>
          </a:xfrm>
          <a:prstGeom prst="rect">
            <a:avLst/>
          </a:prstGeom>
          <a:noFill/>
        </p:spPr>
        <p:txBody>
          <a:bodyPr wrap="square" rtlCol="0">
            <a:spAutoFit/>
          </a:bodyPr>
          <a:lstStyle/>
          <a:p>
            <a:r>
              <a:rPr lang="ja-JP" altLang="en-US" sz="1400" dirty="0" smtClean="0">
                <a:solidFill>
                  <a:srgbClr val="414141"/>
                </a:solidFill>
                <a:latin typeface="Helvetica Neue Medium"/>
                <a:cs typeface="Helvetica Neue Medium"/>
              </a:rPr>
              <a:t>直感的な集中管理</a:t>
            </a:r>
            <a:endParaRPr lang="en-US" sz="1400" dirty="0">
              <a:solidFill>
                <a:srgbClr val="414141"/>
              </a:solidFill>
              <a:latin typeface="Helvetica Neue Medium"/>
              <a:cs typeface="Helvetica Neue Medium"/>
            </a:endParaRPr>
          </a:p>
          <a:p>
            <a:pPr marL="214313" indent="-214313">
              <a:buFont typeface="Arial"/>
              <a:buChar char="•"/>
            </a:pPr>
            <a:r>
              <a:rPr lang="ja-JP" altLang="en-US" sz="1400" dirty="0" smtClean="0">
                <a:solidFill>
                  <a:srgbClr val="7F7F7F"/>
                </a:solidFill>
                <a:latin typeface="Helvetica Neue Light"/>
                <a:cs typeface="Helvetica Neue Light"/>
              </a:rPr>
              <a:t>特別なトレーニングやコマンドライン不要</a:t>
            </a:r>
            <a:endParaRPr lang="en-US" altLang="ja-JP" sz="1400" dirty="0" smtClean="0">
              <a:solidFill>
                <a:srgbClr val="7F7F7F"/>
              </a:solidFill>
              <a:latin typeface="Helvetica Neue Light"/>
              <a:cs typeface="Helvetica Neue Light"/>
            </a:endParaRPr>
          </a:p>
          <a:p>
            <a:pPr marL="214313" indent="-214313">
              <a:buFont typeface="Arial"/>
              <a:buChar char="•"/>
            </a:pPr>
            <a:r>
              <a:rPr lang="ja-JP" altLang="en-US" sz="1400" dirty="0" smtClean="0">
                <a:solidFill>
                  <a:srgbClr val="7F7F7F"/>
                </a:solidFill>
                <a:latin typeface="Helvetica Neue Light"/>
                <a:cs typeface="Helvetica Neue Light"/>
              </a:rPr>
              <a:t>テンプレート設定で展開が用意</a:t>
            </a:r>
            <a:endParaRPr lang="en-US" altLang="ja-JP" sz="1400" dirty="0" smtClean="0">
              <a:solidFill>
                <a:srgbClr val="7F7F7F"/>
              </a:solidFill>
              <a:latin typeface="Helvetica Neue Light"/>
              <a:cs typeface="Helvetica Neue Light"/>
            </a:endParaRPr>
          </a:p>
          <a:p>
            <a:pPr marL="214313" indent="-214313">
              <a:buFont typeface="Arial"/>
              <a:buChar char="•"/>
            </a:pPr>
            <a:r>
              <a:rPr lang="ja-JP" altLang="en-US" sz="1400" dirty="0" smtClean="0">
                <a:solidFill>
                  <a:srgbClr val="7F7F7F"/>
                </a:solidFill>
                <a:latin typeface="Helvetica Neue Light"/>
                <a:cs typeface="Helvetica Neue Light"/>
              </a:rPr>
              <a:t>パケットキャプチャ、ビルトインのツール</a:t>
            </a:r>
            <a:r>
              <a:rPr lang="ja-JP" altLang="en-US" sz="1400" dirty="0" smtClean="0">
                <a:solidFill>
                  <a:srgbClr val="7F7F7F"/>
                </a:solidFill>
                <a:latin typeface="Helvetica Neue Light"/>
                <a:cs typeface="Helvetica Neue Light"/>
              </a:rPr>
              <a:t>や</a:t>
            </a:r>
            <a:r>
              <a:rPr lang="en-US" altLang="ja-JP" sz="1400" dirty="0" smtClean="0">
                <a:solidFill>
                  <a:srgbClr val="7F7F7F"/>
                </a:solidFill>
                <a:latin typeface="Helvetica Neue Light"/>
                <a:cs typeface="Helvetica Neue Light"/>
              </a:rPr>
              <a:t/>
            </a:r>
            <a:br>
              <a:rPr lang="en-US" altLang="ja-JP" sz="1400" dirty="0" smtClean="0">
                <a:solidFill>
                  <a:srgbClr val="7F7F7F"/>
                </a:solidFill>
                <a:latin typeface="Helvetica Neue Light"/>
                <a:cs typeface="Helvetica Neue Light"/>
              </a:rPr>
            </a:br>
            <a:r>
              <a:rPr lang="ja-JP" altLang="en-US" sz="1400" dirty="0" smtClean="0">
                <a:solidFill>
                  <a:srgbClr val="7F7F7F"/>
                </a:solidFill>
                <a:latin typeface="Helvetica Neue Light"/>
                <a:cs typeface="Helvetica Neue Light"/>
              </a:rPr>
              <a:t>分析</a:t>
            </a:r>
            <a:r>
              <a:rPr lang="ja-JP" altLang="en-US" sz="1400" dirty="0" smtClean="0">
                <a:solidFill>
                  <a:srgbClr val="7F7F7F"/>
                </a:solidFill>
                <a:latin typeface="Helvetica Neue Light"/>
                <a:cs typeface="Helvetica Neue Light"/>
              </a:rPr>
              <a:t>機能</a:t>
            </a:r>
            <a:endParaRPr lang="en-US" sz="1400" dirty="0" smtClean="0">
              <a:solidFill>
                <a:srgbClr val="7F7F7F"/>
              </a:solidFill>
              <a:latin typeface="Helvetica Neue Light"/>
              <a:cs typeface="Helvetica Neue Light"/>
            </a:endParaRPr>
          </a:p>
        </p:txBody>
      </p:sp>
      <p:pic>
        <p:nvPicPr>
          <p:cNvPr id="6" name="Picture 5"/>
          <p:cNvPicPr>
            <a:picLocks noChangeAspect="1"/>
          </p:cNvPicPr>
          <p:nvPr/>
        </p:nvPicPr>
        <p:blipFill>
          <a:blip r:embed="rId4"/>
          <a:stretch>
            <a:fillRect/>
          </a:stretch>
        </p:blipFill>
        <p:spPr>
          <a:xfrm>
            <a:off x="1024832" y="3445149"/>
            <a:ext cx="2905887" cy="1151615"/>
          </a:xfrm>
          <a:prstGeom prst="rect">
            <a:avLst/>
          </a:prstGeom>
          <a:ln>
            <a:solidFill>
              <a:srgbClr val="A6A6A6"/>
            </a:solidFill>
          </a:ln>
        </p:spPr>
      </p:pic>
      <p:sp>
        <p:nvSpPr>
          <p:cNvPr id="7" name="TextBox 6"/>
          <p:cNvSpPr txBox="1"/>
          <p:nvPr/>
        </p:nvSpPr>
        <p:spPr>
          <a:xfrm>
            <a:off x="4644017" y="3445151"/>
            <a:ext cx="3889526" cy="954107"/>
          </a:xfrm>
          <a:prstGeom prst="rect">
            <a:avLst/>
          </a:prstGeom>
          <a:noFill/>
        </p:spPr>
        <p:txBody>
          <a:bodyPr wrap="none" rtlCol="0">
            <a:spAutoFit/>
          </a:bodyPr>
          <a:lstStyle/>
          <a:p>
            <a:r>
              <a:rPr lang="ja-JP" altLang="en-US" sz="1400" dirty="0" smtClean="0">
                <a:solidFill>
                  <a:srgbClr val="414141"/>
                </a:solidFill>
                <a:latin typeface="Helvetica Neue Medium"/>
                <a:cs typeface="Helvetica Neue Medium"/>
              </a:rPr>
              <a:t>業界をリードする可視化機能</a:t>
            </a:r>
            <a:endParaRPr lang="en-US" sz="1400" dirty="0">
              <a:solidFill>
                <a:srgbClr val="414141"/>
              </a:solidFill>
              <a:latin typeface="Helvetica Neue Medium"/>
              <a:cs typeface="Helvetica Neue Medium"/>
            </a:endParaRPr>
          </a:p>
          <a:p>
            <a:pPr marL="214313" indent="-214313">
              <a:buFont typeface="Arial"/>
              <a:buChar char="•"/>
            </a:pPr>
            <a:r>
              <a:rPr lang="ja-JP" altLang="en-US" sz="1400" dirty="0" smtClean="0">
                <a:solidFill>
                  <a:schemeClr val="bg1">
                    <a:lumMod val="50000"/>
                  </a:schemeClr>
                </a:solidFill>
                <a:latin typeface="Helvetica Neue Light"/>
                <a:cs typeface="Helvetica Neue Light"/>
              </a:rPr>
              <a:t>ユーザ、アプリケーション、デバイス</a:t>
            </a:r>
            <a:endParaRPr lang="en-US" sz="1400" dirty="0">
              <a:solidFill>
                <a:schemeClr val="bg1">
                  <a:lumMod val="50000"/>
                </a:schemeClr>
              </a:solidFill>
              <a:latin typeface="Helvetica Neue Light"/>
              <a:cs typeface="Helvetica Neue Light"/>
            </a:endParaRPr>
          </a:p>
          <a:p>
            <a:pPr marL="214313" indent="-214313">
              <a:buFont typeface="Arial"/>
              <a:buChar char="•"/>
            </a:pPr>
            <a:r>
              <a:rPr lang="ja-JP" altLang="en-US" sz="1400" dirty="0" smtClean="0">
                <a:solidFill>
                  <a:srgbClr val="7F7F7F"/>
                </a:solidFill>
                <a:latin typeface="Helvetica Neue Light"/>
                <a:cs typeface="Helvetica Neue Light"/>
              </a:rPr>
              <a:t>ネットワークを横断したモニタリングとアラート</a:t>
            </a:r>
            <a:endParaRPr lang="en-US" altLang="ja-JP" sz="1400" dirty="0" smtClean="0">
              <a:solidFill>
                <a:srgbClr val="7F7F7F"/>
              </a:solidFill>
              <a:latin typeface="Helvetica Neue Light"/>
              <a:cs typeface="Helvetica Neue Light"/>
            </a:endParaRPr>
          </a:p>
          <a:p>
            <a:pPr marL="214313" indent="-214313">
              <a:buFont typeface="Arial"/>
              <a:buChar char="•"/>
            </a:pPr>
            <a:r>
              <a:rPr lang="ja-JP" altLang="en-US" sz="1400" dirty="0" smtClean="0">
                <a:solidFill>
                  <a:srgbClr val="7F7F7F"/>
                </a:solidFill>
                <a:latin typeface="Helvetica Neue Light"/>
                <a:cs typeface="Helvetica Neue Light"/>
              </a:rPr>
              <a:t>フルスタック：</a:t>
            </a:r>
            <a:r>
              <a:rPr lang="en-US" altLang="ja-JP" sz="1400" dirty="0" smtClean="0">
                <a:solidFill>
                  <a:srgbClr val="7F7F7F"/>
                </a:solidFill>
                <a:latin typeface="Helvetica Neue Light"/>
                <a:cs typeface="Helvetica Neue Light"/>
              </a:rPr>
              <a:t>AP</a:t>
            </a:r>
            <a:r>
              <a:rPr lang="ja-JP" altLang="en-US" sz="1400" dirty="0" smtClean="0">
                <a:solidFill>
                  <a:srgbClr val="7F7F7F"/>
                </a:solidFill>
                <a:latin typeface="Helvetica Neue Light"/>
                <a:cs typeface="Helvetica Neue Light"/>
              </a:rPr>
              <a:t>、スイッチ、セキュリティ、</a:t>
            </a:r>
            <a:r>
              <a:rPr lang="en-US" altLang="ja-JP" sz="1400" dirty="0" smtClean="0">
                <a:solidFill>
                  <a:srgbClr val="7F7F7F"/>
                </a:solidFill>
                <a:latin typeface="Helvetica Neue Light"/>
                <a:cs typeface="Helvetica Neue Light"/>
              </a:rPr>
              <a:t>MDM</a:t>
            </a:r>
            <a:endParaRPr lang="en-US" sz="1400" dirty="0">
              <a:solidFill>
                <a:schemeClr val="bg1">
                  <a:lumMod val="50000"/>
                </a:schemeClr>
              </a:solidFill>
              <a:latin typeface="Helvetica Neue Light"/>
              <a:cs typeface="Helvetica Neue Light"/>
            </a:endParaRPr>
          </a:p>
        </p:txBody>
      </p:sp>
      <p:cxnSp>
        <p:nvCxnSpPr>
          <p:cNvPr id="8" name="Straight Connector 7"/>
          <p:cNvCxnSpPr/>
          <p:nvPr/>
        </p:nvCxnSpPr>
        <p:spPr>
          <a:xfrm>
            <a:off x="3930724" y="3613898"/>
            <a:ext cx="713293" cy="1191"/>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44017" y="2028721"/>
            <a:ext cx="3925221" cy="1384995"/>
          </a:xfrm>
          <a:prstGeom prst="rect">
            <a:avLst/>
          </a:prstGeom>
          <a:noFill/>
        </p:spPr>
        <p:txBody>
          <a:bodyPr wrap="square" rtlCol="0">
            <a:spAutoFit/>
          </a:bodyPr>
          <a:lstStyle/>
          <a:p>
            <a:r>
              <a:rPr lang="ja-JP" altLang="en-US" sz="1400" dirty="0" smtClean="0">
                <a:solidFill>
                  <a:srgbClr val="414141"/>
                </a:solidFill>
                <a:latin typeface="Helvetica Neue Medium"/>
                <a:cs typeface="Helvetica Neue Medium"/>
              </a:rPr>
              <a:t>拠点が分散したエンタープライズ環境にも最適</a:t>
            </a:r>
            <a:endParaRPr lang="en-US" sz="1400" dirty="0">
              <a:solidFill>
                <a:srgbClr val="414141"/>
              </a:solidFill>
              <a:latin typeface="Helvetica Neue Medium"/>
              <a:cs typeface="Helvetica Neue Medium"/>
            </a:endParaRPr>
          </a:p>
          <a:p>
            <a:pPr marL="214313" indent="-214313">
              <a:buFont typeface="Arial"/>
              <a:buChar char="•"/>
            </a:pPr>
            <a:r>
              <a:rPr lang="en-US" altLang="ja-JP" sz="1400" dirty="0" smtClean="0">
                <a:solidFill>
                  <a:srgbClr val="7F7F7F"/>
                </a:solidFill>
                <a:latin typeface="Helvetica Neue Light"/>
                <a:cs typeface="Helvetica Neue Light"/>
              </a:rPr>
              <a:t>1</a:t>
            </a:r>
            <a:r>
              <a:rPr lang="ja-JP" altLang="en-US" sz="1400" dirty="0" smtClean="0">
                <a:solidFill>
                  <a:srgbClr val="7F7F7F"/>
                </a:solidFill>
                <a:latin typeface="Helvetica Neue Light"/>
                <a:cs typeface="Helvetica Neue Light"/>
              </a:rPr>
              <a:t>画面で設定を把握</a:t>
            </a:r>
            <a:endParaRPr lang="en-US" altLang="ja-JP" sz="1400" dirty="0" smtClean="0">
              <a:solidFill>
                <a:srgbClr val="7F7F7F"/>
              </a:solidFill>
              <a:latin typeface="Helvetica Neue Light"/>
              <a:cs typeface="Helvetica Neue Light"/>
            </a:endParaRPr>
          </a:p>
          <a:p>
            <a:pPr marL="214313" indent="-214313">
              <a:buFont typeface="Arial"/>
              <a:buChar char="•"/>
            </a:pPr>
            <a:r>
              <a:rPr lang="ja-JP" altLang="en-US" sz="1400" dirty="0" smtClean="0">
                <a:solidFill>
                  <a:srgbClr val="7F7F7F"/>
                </a:solidFill>
                <a:latin typeface="Helvetica Neue Light"/>
                <a:cs typeface="Helvetica Neue Light"/>
              </a:rPr>
              <a:t>ゼロタッチプロビジョニング</a:t>
            </a:r>
            <a:endParaRPr lang="en-US" sz="1400" dirty="0">
              <a:solidFill>
                <a:srgbClr val="7F7F7F"/>
              </a:solidFill>
              <a:latin typeface="Helvetica Neue Light"/>
              <a:cs typeface="Helvetica Neue Light"/>
            </a:endParaRPr>
          </a:p>
          <a:p>
            <a:pPr marL="214313" indent="-214313">
              <a:buFont typeface="Arial"/>
              <a:buChar char="•"/>
            </a:pPr>
            <a:r>
              <a:rPr lang="ja-JP" altLang="en-US" sz="1400" dirty="0" smtClean="0">
                <a:solidFill>
                  <a:srgbClr val="7F7F7F"/>
                </a:solidFill>
                <a:latin typeface="Helvetica Neue Light"/>
                <a:cs typeface="Helvetica Neue Light"/>
              </a:rPr>
              <a:t>クラウド側はシームレスなアップデート</a:t>
            </a:r>
            <a:endParaRPr lang="en-US" altLang="ja-JP" sz="1400" dirty="0" smtClean="0">
              <a:solidFill>
                <a:srgbClr val="7F7F7F"/>
              </a:solidFill>
              <a:latin typeface="Helvetica Neue Light"/>
              <a:cs typeface="Helvetica Neue Light"/>
            </a:endParaRPr>
          </a:p>
          <a:p>
            <a:pPr marL="214313" indent="-214313">
              <a:buFont typeface="Arial"/>
              <a:buChar char="•"/>
            </a:pPr>
            <a:r>
              <a:rPr lang="ja-JP" altLang="en-US" sz="1400" dirty="0" smtClean="0">
                <a:solidFill>
                  <a:srgbClr val="7F7F7F"/>
                </a:solidFill>
                <a:latin typeface="Helvetica Neue Light"/>
                <a:cs typeface="Helvetica Neue Light"/>
              </a:rPr>
              <a:t>サイト間</a:t>
            </a:r>
            <a:r>
              <a:rPr lang="en-US" altLang="ja-JP" sz="1400" dirty="0" smtClean="0">
                <a:solidFill>
                  <a:srgbClr val="7F7F7F"/>
                </a:solidFill>
                <a:latin typeface="Helvetica Neue Light"/>
                <a:cs typeface="Helvetica Neue Light"/>
              </a:rPr>
              <a:t>VPN</a:t>
            </a:r>
            <a:r>
              <a:rPr lang="ja-JP" altLang="en-US" sz="1400" dirty="0" smtClean="0">
                <a:solidFill>
                  <a:srgbClr val="7F7F7F"/>
                </a:solidFill>
                <a:latin typeface="Helvetica Neue Light"/>
                <a:cs typeface="Helvetica Neue Light"/>
              </a:rPr>
              <a:t>が</a:t>
            </a:r>
            <a:r>
              <a:rPr lang="en-US" altLang="ja-JP" sz="1400" dirty="0" smtClean="0">
                <a:solidFill>
                  <a:srgbClr val="7F7F7F"/>
                </a:solidFill>
                <a:latin typeface="Helvetica Neue Light"/>
                <a:cs typeface="Helvetica Neue Light"/>
              </a:rPr>
              <a:t>3</a:t>
            </a:r>
            <a:r>
              <a:rPr lang="ja-JP" altLang="en-US" sz="1400" dirty="0" smtClean="0">
                <a:solidFill>
                  <a:srgbClr val="7F7F7F"/>
                </a:solidFill>
                <a:latin typeface="Helvetica Neue Light"/>
                <a:cs typeface="Helvetica Neue Light"/>
              </a:rPr>
              <a:t>クリックで完了</a:t>
            </a:r>
            <a:endParaRPr lang="en-US" sz="1400" dirty="0" smtClean="0">
              <a:solidFill>
                <a:srgbClr val="7F7F7F"/>
              </a:solidFill>
              <a:latin typeface="Helvetica Neue Light"/>
              <a:cs typeface="Helvetica Neue Light"/>
            </a:endParaRPr>
          </a:p>
          <a:p>
            <a:endParaRPr lang="en-US" sz="1400" dirty="0">
              <a:solidFill>
                <a:srgbClr val="7F7F7F"/>
              </a:solidFill>
              <a:latin typeface="Helvetica Neue Light"/>
              <a:cs typeface="Helvetica Neue Light"/>
            </a:endParaRPr>
          </a:p>
        </p:txBody>
      </p:sp>
      <p:cxnSp>
        <p:nvCxnSpPr>
          <p:cNvPr id="10" name="Straight Connector 9"/>
          <p:cNvCxnSpPr/>
          <p:nvPr/>
        </p:nvCxnSpPr>
        <p:spPr>
          <a:xfrm>
            <a:off x="3930724" y="2197755"/>
            <a:ext cx="713293" cy="1191"/>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creen Shot 2013-10-09 at 2.01.20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4834" y="2051486"/>
            <a:ext cx="2889011" cy="1305521"/>
          </a:xfrm>
          <a:prstGeom prst="rect">
            <a:avLst/>
          </a:prstGeom>
          <a:ln>
            <a:solidFill>
              <a:srgbClr val="BFBFBF"/>
            </a:solidFill>
          </a:ln>
        </p:spPr>
      </p:pic>
    </p:spTree>
    <p:extLst>
      <p:ext uri="{BB962C8B-B14F-4D97-AF65-F5344CB8AC3E}">
        <p14:creationId xmlns:p14="http://schemas.microsoft.com/office/powerpoint/2010/main" val="90163422"/>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Meraki MX</a:t>
            </a:r>
            <a:r>
              <a:rPr lang="ja-JP" altLang="en-US" dirty="0" smtClean="0"/>
              <a:t>で実現する高度なセキュリティ</a:t>
            </a:r>
            <a:endParaRPr lang="en-US" dirty="0"/>
          </a:p>
        </p:txBody>
      </p:sp>
      <p:pic>
        <p:nvPicPr>
          <p:cNvPr id="3" name="Picture 2"/>
          <p:cNvPicPr>
            <a:picLocks noChangeAspect="1"/>
          </p:cNvPicPr>
          <p:nvPr/>
        </p:nvPicPr>
        <p:blipFill>
          <a:blip r:embed="rId3"/>
          <a:stretch>
            <a:fillRect/>
          </a:stretch>
        </p:blipFill>
        <p:spPr>
          <a:xfrm>
            <a:off x="5523682" y="1732909"/>
            <a:ext cx="3493669" cy="3118054"/>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3"/>
          <p:cNvPicPr>
            <a:picLocks noChangeAspect="1"/>
          </p:cNvPicPr>
          <p:nvPr/>
        </p:nvPicPr>
        <p:blipFill rotWithShape="1">
          <a:blip r:embed="rId4" cstate="print">
            <a:extLst>
              <a:ext uri="{28A0092B-C50C-407E-A947-70E740481C1C}">
                <a14:useLocalDpi xmlns:a14="http://schemas.microsoft.com/office/drawing/2010/main"/>
              </a:ext>
            </a:extLst>
          </a:blip>
          <a:srcRect l="-2"/>
          <a:stretch/>
        </p:blipFill>
        <p:spPr>
          <a:xfrm>
            <a:off x="5303518" y="829764"/>
            <a:ext cx="3727383" cy="816578"/>
          </a:xfrm>
          <a:prstGeom prst="rect">
            <a:avLst/>
          </a:prstGeom>
          <a:ln>
            <a:solidFill>
              <a:schemeClr val="bg1">
                <a:lumMod val="75000"/>
              </a:schemeClr>
            </a:solidFill>
          </a:ln>
        </p:spPr>
      </p:pic>
      <p:graphicFrame>
        <p:nvGraphicFramePr>
          <p:cNvPr id="8" name="Table 5"/>
          <p:cNvGraphicFramePr>
            <a:graphicFrameLocks noGrp="1"/>
          </p:cNvGraphicFramePr>
          <p:nvPr>
            <p:extLst>
              <p:ext uri="{D42A27DB-BD31-4B8C-83A1-F6EECF244321}">
                <p14:modId xmlns:p14="http://schemas.microsoft.com/office/powerpoint/2010/main" val="841266651"/>
              </p:ext>
            </p:extLst>
          </p:nvPr>
        </p:nvGraphicFramePr>
        <p:xfrm>
          <a:off x="154289" y="817695"/>
          <a:ext cx="5369393" cy="3898757"/>
        </p:xfrm>
        <a:graphic>
          <a:graphicData uri="http://schemas.openxmlformats.org/drawingml/2006/table">
            <a:tbl>
              <a:tblPr firstRow="1" bandRow="1">
                <a:tableStyleId>{2D5ABB26-0587-4C30-8999-92F81FD0307C}</a:tableStyleId>
              </a:tblPr>
              <a:tblGrid>
                <a:gridCol w="2508042">
                  <a:extLst>
                    <a:ext uri="{9D8B030D-6E8A-4147-A177-3AD203B41FA5}">
                      <a16:colId xmlns="" xmlns:a16="http://schemas.microsoft.com/office/drawing/2014/main" val="20000"/>
                    </a:ext>
                  </a:extLst>
                </a:gridCol>
                <a:gridCol w="2861351">
                  <a:extLst>
                    <a:ext uri="{9D8B030D-6E8A-4147-A177-3AD203B41FA5}">
                      <a16:colId xmlns="" xmlns:a16="http://schemas.microsoft.com/office/drawing/2014/main" val="20001"/>
                    </a:ext>
                  </a:extLst>
                </a:gridCol>
              </a:tblGrid>
              <a:tr h="368696">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dirty="0" err="1">
                          <a:latin typeface="+mn-lt"/>
                          <a:ea typeface="+mn-ea"/>
                          <a:cs typeface="Meiryo" charset="-128"/>
                        </a:rPr>
                        <a:t>Statefu</a:t>
                      </a:r>
                      <a:r>
                        <a:rPr lang="en-US" sz="1400" b="1" baseline="0" dirty="0" err="1">
                          <a:latin typeface="+mn-lt"/>
                          <a:ea typeface="+mn-ea"/>
                          <a:cs typeface="Meiryo" charset="-128"/>
                        </a:rPr>
                        <a:t>l</a:t>
                      </a:r>
                      <a:r>
                        <a:rPr lang="en-US" sz="1400" b="1" baseline="0" dirty="0">
                          <a:latin typeface="+mn-lt"/>
                          <a:ea typeface="+mn-ea"/>
                          <a:cs typeface="Meiryo" charset="-128"/>
                        </a:rPr>
                        <a:t> F</a:t>
                      </a:r>
                      <a:r>
                        <a:rPr lang="en-US" sz="1400" b="1" dirty="0">
                          <a:latin typeface="+mn-lt"/>
                          <a:ea typeface="+mn-ea"/>
                          <a:cs typeface="Meiryo" charset="-128"/>
                        </a:rPr>
                        <a:t>irewall</a:t>
                      </a: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dirty="0">
                          <a:solidFill>
                            <a:srgbClr val="7F7F7F"/>
                          </a:solidFill>
                          <a:latin typeface="+mn-lt"/>
                          <a:ea typeface="+mn-ea"/>
                          <a:cs typeface="Meiryo" charset="-128"/>
                        </a:rPr>
                        <a:t>L3, L7 (NGFW)</a:t>
                      </a: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0"/>
                  </a:ext>
                </a:extLst>
              </a:tr>
              <a:tr h="368696">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baseline="0" dirty="0">
                          <a:latin typeface="+mn-lt"/>
                          <a:ea typeface="+mn-ea"/>
                          <a:cs typeface="Meiryo" charset="-128"/>
                        </a:rPr>
                        <a:t>IPS/IDS</a:t>
                      </a:r>
                      <a:endParaRPr lang="en-US" sz="1400" b="1" dirty="0">
                        <a:latin typeface="+mn-lt"/>
                        <a:ea typeface="+mn-ea"/>
                        <a:cs typeface="Meiryo" charset="-128"/>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smtClean="0">
                          <a:solidFill>
                            <a:schemeClr val="bg1">
                              <a:lumMod val="50000"/>
                            </a:schemeClr>
                          </a:solidFill>
                          <a:latin typeface="+mn-lt"/>
                          <a:ea typeface="+mn-ea"/>
                          <a:cs typeface="Meiryo" charset="-128"/>
                        </a:rPr>
                        <a:t>Snort (</a:t>
                      </a:r>
                      <a:r>
                        <a:rPr lang="en-US" sz="1400" i="0" dirty="0" err="1" smtClean="0">
                          <a:solidFill>
                            <a:schemeClr val="bg1">
                              <a:lumMod val="50000"/>
                            </a:schemeClr>
                          </a:solidFill>
                          <a:latin typeface="+mn-lt"/>
                          <a:ea typeface="+mn-ea"/>
                          <a:cs typeface="Meiryo" charset="-128"/>
                        </a:rPr>
                        <a:t>SourceFire</a:t>
                      </a:r>
                      <a:r>
                        <a:rPr lang="en-US" sz="1400" i="0" dirty="0" smtClean="0">
                          <a:solidFill>
                            <a:schemeClr val="bg1">
                              <a:lumMod val="50000"/>
                            </a:schemeClr>
                          </a:solidFill>
                          <a:latin typeface="+mn-lt"/>
                          <a:ea typeface="+mn-ea"/>
                          <a:cs typeface="Meiryo" charset="-128"/>
                        </a:rPr>
                        <a:t>) </a:t>
                      </a:r>
                      <a:endParaRPr lang="en-US" sz="1400" i="0" dirty="0">
                        <a:solidFill>
                          <a:schemeClr val="bg1">
                            <a:lumMod val="50000"/>
                          </a:schemeClr>
                        </a:solidFill>
                        <a:latin typeface="+mn-lt"/>
                        <a:ea typeface="+mn-ea"/>
                        <a:cs typeface="Meiryo" charset="-128"/>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1"/>
                  </a:ext>
                </a:extLst>
              </a:tr>
              <a:tr h="459980">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baseline="0" dirty="0">
                          <a:latin typeface="+mn-lt"/>
                          <a:ea typeface="+mn-ea"/>
                          <a:cs typeface="Meiryo" charset="-128"/>
                        </a:rPr>
                        <a:t>Content Filtering</a:t>
                      </a:r>
                      <a:endParaRPr lang="en-US" sz="1400" b="1" dirty="0">
                        <a:latin typeface="+mn-lt"/>
                        <a:ea typeface="+mn-ea"/>
                        <a:cs typeface="Meiryo" charset="-128"/>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dirty="0" smtClean="0">
                          <a:solidFill>
                            <a:srgbClr val="7F7F7F"/>
                          </a:solidFill>
                          <a:latin typeface="+mn-lt"/>
                          <a:ea typeface="+mn-ea"/>
                          <a:cs typeface="Meiryo" charset="-128"/>
                        </a:rPr>
                        <a:t>40</a:t>
                      </a:r>
                      <a:r>
                        <a:rPr lang="ja-JP" altLang="en-US" sz="1400" i="0" dirty="0" smtClean="0">
                          <a:solidFill>
                            <a:srgbClr val="7F7F7F"/>
                          </a:solidFill>
                          <a:latin typeface="+mn-lt"/>
                          <a:ea typeface="+mn-ea"/>
                          <a:cs typeface="Meiryo" charset="-128"/>
                        </a:rPr>
                        <a:t>億以上の</a:t>
                      </a:r>
                      <a:r>
                        <a:rPr lang="en-US" sz="1400" i="0" dirty="0" smtClean="0">
                          <a:solidFill>
                            <a:srgbClr val="7F7F7F"/>
                          </a:solidFill>
                          <a:latin typeface="+mn-lt"/>
                          <a:ea typeface="+mn-ea"/>
                          <a:cs typeface="Meiryo" charset="-128"/>
                        </a:rPr>
                        <a:t> URL</a:t>
                      </a:r>
                      <a:endParaRPr lang="en-US" sz="1400" i="0" dirty="0">
                        <a:solidFill>
                          <a:srgbClr val="7F7F7F"/>
                        </a:solidFill>
                        <a:latin typeface="+mn-lt"/>
                        <a:ea typeface="+mn-ea"/>
                        <a:cs typeface="Meiryo" charset="-128"/>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2"/>
                  </a:ext>
                </a:extLst>
              </a:tr>
              <a:tr h="344324">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dirty="0" smtClean="0">
                          <a:latin typeface="+mn-lt"/>
                          <a:ea typeface="+mn-ea"/>
                          <a:cs typeface="Meiryo" charset="-128"/>
                        </a:rPr>
                        <a:t>位置ベースのセキュリティ</a:t>
                      </a:r>
                      <a:endParaRPr lang="en-US" sz="1400" b="1" dirty="0">
                        <a:latin typeface="+mn-lt"/>
                        <a:ea typeface="+mn-ea"/>
                        <a:cs typeface="Meiryo" charset="-128"/>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baseline="0" dirty="0" smtClean="0">
                          <a:solidFill>
                            <a:srgbClr val="7F7F7F"/>
                          </a:solidFill>
                          <a:latin typeface="+mn-lt"/>
                          <a:ea typeface="+mn-ea"/>
                          <a:cs typeface="Meiryo" charset="-128"/>
                        </a:rPr>
                        <a:t>Geo-filtering</a:t>
                      </a:r>
                      <a:endParaRPr lang="en-US" sz="1400" i="0" dirty="0">
                        <a:solidFill>
                          <a:srgbClr val="7F7F7F"/>
                        </a:solidFill>
                        <a:latin typeface="+mn-lt"/>
                        <a:ea typeface="+mn-ea"/>
                        <a:cs typeface="Meiryo" charset="-128"/>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3"/>
                  </a:ext>
                </a:extLst>
              </a:tr>
              <a:tr h="662940">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dirty="0" smtClean="0">
                          <a:latin typeface="+mn-lt"/>
                          <a:ea typeface="+mn-ea"/>
                          <a:cs typeface="Meiryo" charset="-128"/>
                        </a:rPr>
                        <a:t>マルウェア検知</a:t>
                      </a:r>
                      <a:endParaRPr lang="en-US" sz="1400" b="1" dirty="0">
                        <a:latin typeface="+mn-lt"/>
                        <a:ea typeface="+mn-ea"/>
                        <a:cs typeface="Meiryo" charset="-128"/>
                      </a:endParaRPr>
                    </a:p>
                  </a:txBody>
                  <a:tcPr marL="68580" marR="68580" marT="34290" marB="102870" anchor="ctr">
                    <a:lnT w="12700" cap="flat" cmpd="sng" algn="ctr">
                      <a:no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baseline="0" dirty="0">
                          <a:solidFill>
                            <a:srgbClr val="7F7F7F"/>
                          </a:solidFill>
                          <a:latin typeface="+mn-lt"/>
                          <a:ea typeface="+mn-ea"/>
                          <a:cs typeface="Meiryo" charset="-128"/>
                          <a:sym typeface="Wingdings"/>
                        </a:rPr>
                        <a:t>Cisco AMP</a:t>
                      </a:r>
                    </a:p>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baseline="0" dirty="0">
                          <a:solidFill>
                            <a:srgbClr val="7F7F7F"/>
                          </a:solidFill>
                          <a:latin typeface="+mn-lt"/>
                          <a:ea typeface="+mn-ea"/>
                          <a:cs typeface="Meiryo" charset="-128"/>
                          <a:sym typeface="Wingdings"/>
                        </a:rPr>
                        <a:t>AMP Threat Grid</a:t>
                      </a:r>
                      <a:endParaRPr lang="en-US" sz="1400" i="0" dirty="0">
                        <a:solidFill>
                          <a:srgbClr val="7F7F7F"/>
                        </a:solidFill>
                        <a:latin typeface="+mn-lt"/>
                        <a:ea typeface="+mn-ea"/>
                        <a:cs typeface="Meiryo" charset="-128"/>
                      </a:endParaRP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 xmlns:a16="http://schemas.microsoft.com/office/drawing/2014/main" val="10004"/>
                  </a:ext>
                </a:extLst>
              </a:tr>
              <a:tr h="342900">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dirty="0" smtClean="0">
                          <a:latin typeface="+mn-lt"/>
                          <a:ea typeface="+mn-ea"/>
                          <a:cs typeface="Meiryo" charset="-128"/>
                        </a:rPr>
                        <a:t>クライアント認証</a:t>
                      </a:r>
                      <a:endParaRPr lang="en-US" sz="1400" b="1" dirty="0">
                        <a:latin typeface="+mn-lt"/>
                        <a:ea typeface="+mn-ea"/>
                        <a:cs typeface="Meiryo" charset="-128"/>
                      </a:endParaRPr>
                    </a:p>
                  </a:txBody>
                  <a:tcPr marL="68580" marR="68580" marT="34290" marB="102870" anchor="ctr">
                    <a:lnT w="12700" cap="flat" cmpd="sng" algn="ctr">
                      <a:no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dirty="0">
                          <a:solidFill>
                            <a:srgbClr val="7F7F7F"/>
                          </a:solidFill>
                          <a:latin typeface="+mn-lt"/>
                          <a:ea typeface="+mn-ea"/>
                          <a:cs typeface="Meiryo" charset="-128"/>
                        </a:rPr>
                        <a:t>AD, Radius, 802.1x</a:t>
                      </a: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 xmlns:a16="http://schemas.microsoft.com/office/drawing/2014/main" val="10005"/>
                  </a:ext>
                </a:extLst>
              </a:tr>
              <a:tr h="342900">
                <a:tc>
                  <a:txBody>
                    <a:bodyPr/>
                    <a:lstStyle/>
                    <a:p>
                      <a:r>
                        <a:rPr lang="en-US" sz="1400" b="1" kern="1200" dirty="0">
                          <a:solidFill>
                            <a:schemeClr val="tx1"/>
                          </a:solidFill>
                          <a:latin typeface="+mn-lt"/>
                          <a:ea typeface="+mn-ea"/>
                          <a:cs typeface="Meiryo" charset="-128"/>
                        </a:rPr>
                        <a:t>SOC</a:t>
                      </a:r>
                    </a:p>
                  </a:txBody>
                  <a:tcPr marL="68580" marR="68580" marT="34290" marB="102870" anchor="ctr">
                    <a:lnT w="12700" cap="flat" cmpd="sng" algn="ctr">
                      <a:noFill/>
                      <a:prstDash val="solid"/>
                      <a:round/>
                      <a:headEnd type="none" w="med" len="med"/>
                      <a:tailEnd type="none" w="med" len="med"/>
                    </a:lnT>
                    <a:lnB>
                      <a:noFill/>
                    </a:lnB>
                  </a:tcPr>
                </a:tc>
                <a:tc>
                  <a:txBody>
                    <a:bodyPr/>
                    <a:lstStyle/>
                    <a:p>
                      <a:r>
                        <a:rPr lang="ja-JP" altLang="en-US" sz="1400" i="0" kern="1200" dirty="0" smtClean="0">
                          <a:solidFill>
                            <a:srgbClr val="7F7F7F"/>
                          </a:solidFill>
                          <a:latin typeface="+mn-lt"/>
                          <a:ea typeface="+mn-ea"/>
                          <a:cs typeface="Meiryo" charset="-128"/>
                        </a:rPr>
                        <a:t>一つの管理画面ですべて管理</a:t>
                      </a:r>
                      <a:endParaRPr lang="en-US" sz="1400" i="0" kern="1200" dirty="0">
                        <a:solidFill>
                          <a:srgbClr val="7F7F7F"/>
                        </a:solidFill>
                        <a:latin typeface="+mn-lt"/>
                        <a:ea typeface="+mn-ea"/>
                        <a:cs typeface="Meiryo" charset="-128"/>
                      </a:endParaRP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 xmlns:a16="http://schemas.microsoft.com/office/drawing/2014/main" val="10006"/>
                  </a:ext>
                </a:extLst>
              </a:tr>
              <a:tr h="548640">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dirty="0" smtClean="0">
                          <a:latin typeface="+mn-lt"/>
                          <a:ea typeface="+mn-ea"/>
                          <a:cs typeface="Meiryo" charset="-128"/>
                        </a:rPr>
                        <a:t>ファームウェアアップデート</a:t>
                      </a:r>
                      <a:endParaRPr lang="en-US" sz="1400" b="1" dirty="0">
                        <a:latin typeface="+mn-lt"/>
                        <a:ea typeface="+mn-ea"/>
                        <a:cs typeface="Meiryo" charset="-128"/>
                      </a:endParaRPr>
                    </a:p>
                  </a:txBody>
                  <a:tcPr marL="68580" marR="68580" marT="34290" marB="102870" anchor="ctr">
                    <a:lnT w="12700" cap="flat" cmpd="sng" algn="ctr">
                      <a:no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i="0" dirty="0" smtClean="0">
                          <a:solidFill>
                            <a:srgbClr val="7F7F7F"/>
                          </a:solidFill>
                          <a:latin typeface="+mn-lt"/>
                          <a:ea typeface="+mn-ea"/>
                          <a:cs typeface="Meiryo" charset="-128"/>
                        </a:rPr>
                        <a:t>継続的なセキュリティアップデート</a:t>
                      </a:r>
                      <a:endParaRPr lang="en-US" sz="1400" i="0" dirty="0">
                        <a:solidFill>
                          <a:srgbClr val="7F7F7F"/>
                        </a:solidFill>
                        <a:latin typeface="+mn-lt"/>
                        <a:ea typeface="+mn-ea"/>
                        <a:cs typeface="Meiryo" charset="-128"/>
                      </a:endParaRP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 xmlns:a16="http://schemas.microsoft.com/office/drawing/2014/main" val="10007"/>
                  </a:ext>
                </a:extLst>
              </a:tr>
              <a:tr h="384905">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dirty="0">
                          <a:latin typeface="+mn-lt"/>
                          <a:ea typeface="+mn-ea"/>
                          <a:cs typeface="Meiryo" charset="-128"/>
                        </a:rPr>
                        <a:t>PCI compliance</a:t>
                      </a:r>
                    </a:p>
                  </a:txBody>
                  <a:tcPr marL="68580" marR="68580" marT="34290" marB="102870" anchor="ctr">
                    <a:lnT w="12700" cap="flat" cmpd="sng" algn="ctr">
                      <a:no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dirty="0">
                          <a:solidFill>
                            <a:srgbClr val="7F7F7F"/>
                          </a:solidFill>
                          <a:latin typeface="+mn-lt"/>
                          <a:ea typeface="+mn-ea"/>
                          <a:cs typeface="Meiryo" charset="-128"/>
                        </a:rPr>
                        <a:t>PCI</a:t>
                      </a:r>
                      <a:r>
                        <a:rPr lang="en-US" sz="1400" i="0" baseline="0" dirty="0">
                          <a:solidFill>
                            <a:srgbClr val="7F7F7F"/>
                          </a:solidFill>
                          <a:latin typeface="+mn-lt"/>
                          <a:ea typeface="+mn-ea"/>
                          <a:cs typeface="Meiryo" charset="-128"/>
                        </a:rPr>
                        <a:t> 3.1 </a:t>
                      </a:r>
                      <a:r>
                        <a:rPr lang="ja-JP" altLang="en-US" sz="1400" i="0" baseline="0" dirty="0" smtClean="0">
                          <a:solidFill>
                            <a:srgbClr val="7F7F7F"/>
                          </a:solidFill>
                          <a:latin typeface="+mn-lt"/>
                          <a:ea typeface="+mn-ea"/>
                          <a:cs typeface="Meiryo" charset="-128"/>
                        </a:rPr>
                        <a:t>認定クラウド管理</a:t>
                      </a:r>
                      <a:endParaRPr lang="en-US" sz="1400" i="0" dirty="0">
                        <a:solidFill>
                          <a:srgbClr val="7F7F7F"/>
                        </a:solidFill>
                        <a:latin typeface="+mn-lt"/>
                        <a:ea typeface="+mn-ea"/>
                        <a:cs typeface="Meiryo" charset="-128"/>
                      </a:endParaRPr>
                    </a:p>
                  </a:txBody>
                  <a:tcPr marL="68580" marR="68580" marT="34290" marB="102870" anchor="ctr">
                    <a:lnT w="12700" cap="flat" cmpd="sng" algn="ctr">
                      <a:noFill/>
                      <a:prstDash val="solid"/>
                      <a:round/>
                      <a:headEnd type="none" w="med" len="med"/>
                      <a:tailEnd type="none" w="med" len="med"/>
                    </a:lnT>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1392760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最近の</a:t>
            </a:r>
            <a:r>
              <a:rPr lang="en-US" altLang="ja-JP" dirty="0" smtClean="0"/>
              <a:t>MX</a:t>
            </a:r>
            <a:r>
              <a:rPr lang="ja-JP" altLang="en-US" dirty="0" smtClean="0"/>
              <a:t>機能アップデート</a:t>
            </a:r>
            <a:endParaRPr lang="en-US" dirty="0"/>
          </a:p>
        </p:txBody>
      </p:sp>
      <p:sp>
        <p:nvSpPr>
          <p:cNvPr id="3" name="Text Placeholder 2"/>
          <p:cNvSpPr>
            <a:spLocks noGrp="1"/>
          </p:cNvSpPr>
          <p:nvPr>
            <p:ph type="body" sz="quarter" idx="4294967295"/>
          </p:nvPr>
        </p:nvSpPr>
        <p:spPr>
          <a:xfrm>
            <a:off x="234363" y="843029"/>
            <a:ext cx="8568680" cy="3918157"/>
          </a:xfrm>
          <a:prstGeom prst="rect">
            <a:avLst/>
          </a:prstGeom>
        </p:spPr>
        <p:txBody>
          <a:bodyPr/>
          <a:lstStyle/>
          <a:p>
            <a:r>
              <a:rPr lang="ja-JP" altLang="en-US" dirty="0" smtClean="0"/>
              <a:t>安定性向上、パフォーマンス改善</a:t>
            </a:r>
            <a:endParaRPr lang="en-US" dirty="0"/>
          </a:p>
          <a:p>
            <a:r>
              <a:rPr lang="ja-JP" altLang="en-US" dirty="0" smtClean="0"/>
              <a:t>セキュリティ強化</a:t>
            </a:r>
            <a:r>
              <a:rPr lang="en-US" dirty="0" smtClean="0"/>
              <a:t>: </a:t>
            </a:r>
            <a:endParaRPr lang="en-US" dirty="0"/>
          </a:p>
          <a:p>
            <a:pPr lvl="1"/>
            <a:r>
              <a:rPr lang="en-US" dirty="0"/>
              <a:t>AMP</a:t>
            </a:r>
          </a:p>
          <a:p>
            <a:pPr lvl="1"/>
            <a:r>
              <a:rPr lang="en-US" dirty="0"/>
              <a:t>Security Center</a:t>
            </a:r>
          </a:p>
          <a:p>
            <a:pPr lvl="1"/>
            <a:r>
              <a:rPr lang="en-US" dirty="0" smtClean="0"/>
              <a:t>802.1x </a:t>
            </a:r>
            <a:r>
              <a:rPr lang="en-US" dirty="0"/>
              <a:t>port authentication</a:t>
            </a:r>
          </a:p>
          <a:p>
            <a:pPr lvl="1"/>
            <a:r>
              <a:rPr lang="en-US" dirty="0" err="1" smtClean="0"/>
              <a:t>StealthWatch</a:t>
            </a:r>
            <a:r>
              <a:rPr lang="ja-JP" altLang="en-US" dirty="0" smtClean="0"/>
              <a:t>サポート</a:t>
            </a:r>
            <a:endParaRPr lang="en-US" dirty="0"/>
          </a:p>
          <a:p>
            <a:pPr lvl="1"/>
            <a:r>
              <a:rPr lang="en-US" altLang="ja-JP" dirty="0"/>
              <a:t>New </a:t>
            </a:r>
            <a:r>
              <a:rPr lang="en-US" altLang="ja-JP" dirty="0" smtClean="0"/>
              <a:t>Snort</a:t>
            </a:r>
          </a:p>
          <a:p>
            <a:pPr lvl="1"/>
            <a:r>
              <a:rPr lang="ja-JP" altLang="en-US" dirty="0" smtClean="0"/>
              <a:t>様々な</a:t>
            </a:r>
            <a:r>
              <a:rPr lang="en-US" dirty="0" smtClean="0"/>
              <a:t>security </a:t>
            </a:r>
            <a:r>
              <a:rPr lang="en-US" dirty="0"/>
              <a:t>fixes</a:t>
            </a:r>
          </a:p>
          <a:p>
            <a:r>
              <a:rPr lang="ja-JP" altLang="en-US" dirty="0" smtClean="0"/>
              <a:t>コネクティビティ機能追加</a:t>
            </a:r>
            <a:r>
              <a:rPr lang="en-US" dirty="0" smtClean="0"/>
              <a:t>: </a:t>
            </a:r>
            <a:endParaRPr lang="en-US" dirty="0"/>
          </a:p>
          <a:p>
            <a:pPr lvl="1"/>
            <a:r>
              <a:rPr lang="en-US" dirty="0"/>
              <a:t>SD-WAN</a:t>
            </a:r>
          </a:p>
          <a:p>
            <a:pPr lvl="1"/>
            <a:r>
              <a:rPr lang="en-US" dirty="0" smtClean="0"/>
              <a:t>VPN</a:t>
            </a:r>
            <a:r>
              <a:rPr lang="ja-JP" altLang="en-US" dirty="0" smtClean="0"/>
              <a:t>パフォーマンス向上</a:t>
            </a:r>
            <a:endParaRPr lang="en-US" dirty="0"/>
          </a:p>
          <a:p>
            <a:pPr lvl="1"/>
            <a:r>
              <a:rPr lang="ja-JP" altLang="en-US" dirty="0" smtClean="0"/>
              <a:t>カプセル化された</a:t>
            </a:r>
            <a:r>
              <a:rPr lang="en-US" altLang="ja-JP" dirty="0" smtClean="0"/>
              <a:t>VPN header</a:t>
            </a:r>
            <a:r>
              <a:rPr lang="ja-JP" altLang="en-US" dirty="0" smtClean="0"/>
              <a:t>に</a:t>
            </a:r>
            <a:r>
              <a:rPr lang="en-US" dirty="0" err="1" smtClean="0"/>
              <a:t>QoS</a:t>
            </a:r>
            <a:r>
              <a:rPr lang="en-US" dirty="0" smtClean="0"/>
              <a:t> </a:t>
            </a:r>
            <a:r>
              <a:rPr lang="en-US" dirty="0"/>
              <a:t>(DSCP) </a:t>
            </a:r>
            <a:r>
              <a:rPr lang="ja-JP" altLang="en-US" dirty="0" smtClean="0"/>
              <a:t>タグ追加</a:t>
            </a:r>
            <a:endParaRPr lang="en-US" dirty="0"/>
          </a:p>
        </p:txBody>
      </p:sp>
    </p:spTree>
    <p:extLst>
      <p:ext uri="{BB962C8B-B14F-4D97-AF65-F5344CB8AC3E}">
        <p14:creationId xmlns:p14="http://schemas.microsoft.com/office/powerpoint/2010/main" val="2070262526"/>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4" y="226314"/>
            <a:ext cx="8580923" cy="603504"/>
          </a:xfrm>
          <a:prstGeom prst="rect">
            <a:avLst/>
          </a:prstGeom>
        </p:spPr>
        <p:txBody>
          <a:bodyPr/>
          <a:lstStyle/>
          <a:p>
            <a:r>
              <a:rPr lang="en-US" altLang="ja-JP" dirty="0" smtClean="0"/>
              <a:t>Meraki </a:t>
            </a:r>
            <a:r>
              <a:rPr lang="en-US" dirty="0" smtClean="0"/>
              <a:t>MX</a:t>
            </a:r>
            <a:r>
              <a:rPr lang="ja-JP" altLang="en-US" dirty="0" smtClean="0"/>
              <a:t>の</a:t>
            </a:r>
            <a:r>
              <a:rPr lang="en-US" altLang="ja-JP" dirty="0" smtClean="0"/>
              <a:t>AMP</a:t>
            </a:r>
            <a:r>
              <a:rPr lang="ja-JP" altLang="en-US" dirty="0" smtClean="0"/>
              <a:t>連携　実装済み</a:t>
            </a:r>
            <a:endParaRPr lang="en-US" dirty="0"/>
          </a:p>
        </p:txBody>
      </p:sp>
      <p:pic>
        <p:nvPicPr>
          <p:cNvPr id="7" name="Picture 6"/>
          <p:cNvPicPr>
            <a:picLocks noChangeAspect="1"/>
          </p:cNvPicPr>
          <p:nvPr/>
        </p:nvPicPr>
        <p:blipFill>
          <a:blip r:embed="rId3">
            <a:alphaModFix amt="75000"/>
            <a:extLst>
              <a:ext uri="{28A0092B-C50C-407E-A947-70E740481C1C}">
                <a14:useLocalDpi xmlns:a14="http://schemas.microsoft.com/office/drawing/2010/main" val="0"/>
              </a:ext>
            </a:extLst>
          </a:blip>
          <a:stretch>
            <a:fillRect/>
          </a:stretch>
        </p:blipFill>
        <p:spPr>
          <a:xfrm>
            <a:off x="0" y="892471"/>
            <a:ext cx="9144000" cy="1402212"/>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6874" r="8666" b="35719"/>
          <a:stretch/>
        </p:blipFill>
        <p:spPr>
          <a:xfrm>
            <a:off x="6083489" y="3440425"/>
            <a:ext cx="1631361" cy="754380"/>
          </a:xfrm>
          <a:prstGeom prst="rect">
            <a:avLst/>
          </a:prstGeom>
        </p:spPr>
      </p:pic>
      <p:sp>
        <p:nvSpPr>
          <p:cNvPr id="19" name="Text Placeholder 1"/>
          <p:cNvSpPr txBox="1">
            <a:spLocks/>
          </p:cNvSpPr>
          <p:nvPr/>
        </p:nvSpPr>
        <p:spPr>
          <a:xfrm>
            <a:off x="229704" y="2737639"/>
            <a:ext cx="5965150" cy="140557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2000" dirty="0" smtClean="0"/>
              <a:t>毎週</a:t>
            </a:r>
            <a:r>
              <a:rPr lang="en-US" altLang="ja-JP" sz="2000" dirty="0" smtClean="0"/>
              <a:t> </a:t>
            </a:r>
            <a:r>
              <a:rPr lang="en-US" sz="2000" b="1" dirty="0" smtClean="0">
                <a:solidFill>
                  <a:srgbClr val="FF0000"/>
                </a:solidFill>
              </a:rPr>
              <a:t>1.25</a:t>
            </a:r>
            <a:r>
              <a:rPr lang="ja-JP" altLang="en-US" sz="2000" b="1" dirty="0" smtClean="0">
                <a:solidFill>
                  <a:srgbClr val="FF0000"/>
                </a:solidFill>
              </a:rPr>
              <a:t>億以上</a:t>
            </a:r>
            <a:r>
              <a:rPr lang="en-US" sz="2000" dirty="0" smtClean="0"/>
              <a:t> </a:t>
            </a:r>
            <a:r>
              <a:rPr lang="ja-JP" altLang="en-US" sz="2000" dirty="0" smtClean="0"/>
              <a:t>のファイルをスキャン</a:t>
            </a:r>
            <a:endParaRPr lang="en-US" altLang="ja-JP" sz="2000" dirty="0" smtClean="0"/>
          </a:p>
          <a:p>
            <a:r>
              <a:rPr lang="ja-JP" altLang="en-US" sz="2000" dirty="0" smtClean="0"/>
              <a:t>毎週</a:t>
            </a:r>
            <a:r>
              <a:rPr lang="en-US" altLang="ja-JP" sz="2000" dirty="0" smtClean="0"/>
              <a:t> </a:t>
            </a:r>
            <a:r>
              <a:rPr lang="en-US" altLang="ja-JP" sz="2000" b="1" dirty="0" smtClean="0">
                <a:solidFill>
                  <a:srgbClr val="FF0000"/>
                </a:solidFill>
              </a:rPr>
              <a:t>20</a:t>
            </a:r>
            <a:r>
              <a:rPr lang="ja-JP" altLang="en-US" sz="2000" b="1" dirty="0" smtClean="0">
                <a:solidFill>
                  <a:srgbClr val="FF0000"/>
                </a:solidFill>
              </a:rPr>
              <a:t>万</a:t>
            </a:r>
            <a:r>
              <a:rPr lang="en-US" altLang="ja-JP" sz="2000" dirty="0"/>
              <a:t> </a:t>
            </a:r>
            <a:r>
              <a:rPr lang="ja-JP" altLang="en-US" sz="2000" dirty="0" smtClean="0"/>
              <a:t>の悪意のあるファイル</a:t>
            </a:r>
            <a:endParaRPr lang="en-US" altLang="ja-JP" sz="2000" dirty="0" smtClean="0"/>
          </a:p>
          <a:p>
            <a:r>
              <a:rPr lang="ja-JP" altLang="en-US" sz="2000" dirty="0"/>
              <a:t>毎週</a:t>
            </a:r>
            <a:r>
              <a:rPr lang="en-US" altLang="ja-JP" sz="2000" dirty="0"/>
              <a:t> </a:t>
            </a:r>
            <a:r>
              <a:rPr lang="en-US" altLang="ja-JP" sz="2000" b="1" dirty="0" smtClean="0">
                <a:solidFill>
                  <a:srgbClr val="FF0000"/>
                </a:solidFill>
              </a:rPr>
              <a:t>1000</a:t>
            </a:r>
            <a:r>
              <a:rPr lang="en-US" altLang="ja-JP" sz="2000" dirty="0" smtClean="0"/>
              <a:t> </a:t>
            </a:r>
            <a:r>
              <a:rPr lang="ja-JP" altLang="en-US" sz="2000" dirty="0" smtClean="0"/>
              <a:t>のレトロスペクティブ</a:t>
            </a:r>
            <a:r>
              <a:rPr lang="en-US" altLang="ja-JP" sz="2000" dirty="0" smtClean="0"/>
              <a:t> </a:t>
            </a:r>
            <a:r>
              <a:rPr lang="ja-JP" altLang="en-US" sz="2000" dirty="0" smtClean="0"/>
              <a:t>イベント</a:t>
            </a:r>
            <a:endParaRPr lang="en-US" altLang="ja-JP" sz="2000" dirty="0" smtClean="0"/>
          </a:p>
        </p:txBody>
      </p:sp>
    </p:spTree>
    <p:extLst>
      <p:ext uri="{BB962C8B-B14F-4D97-AF65-F5344CB8AC3E}">
        <p14:creationId xmlns:p14="http://schemas.microsoft.com/office/powerpoint/2010/main" val="503336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05390" y="976390"/>
            <a:ext cx="4351349" cy="3232512"/>
          </a:xfrm>
        </p:spPr>
        <p:txBody>
          <a:bodyPr/>
          <a:lstStyle/>
          <a:p>
            <a:r>
              <a:rPr lang="en-US" altLang="ja-JP" sz="1800" dirty="0">
                <a:solidFill>
                  <a:srgbClr val="FF0000"/>
                </a:solidFill>
                <a:cs typeface="メイリオ"/>
              </a:rPr>
              <a:t>3年連続、業界トップ</a:t>
            </a:r>
            <a:r>
              <a:rPr lang="en-US" altLang="ja-JP" sz="1800" dirty="0">
                <a:cs typeface="メイリオ"/>
              </a:rPr>
              <a:t>をキープ</a:t>
            </a:r>
          </a:p>
          <a:p>
            <a:r>
              <a:rPr lang="ja-JP" altLang="en-US" sz="1800" dirty="0" smtClean="0">
                <a:solidFill>
                  <a:schemeClr val="tx1"/>
                </a:solidFill>
                <a:ea typeface="+mn-ea"/>
                <a:cs typeface="メイリオ"/>
              </a:rPr>
              <a:t>テストにおいて、全ての回避技術を</a:t>
            </a:r>
            <a:r>
              <a:rPr lang="en-US" altLang="ja-JP" sz="1800" dirty="0" smtClean="0">
                <a:solidFill>
                  <a:schemeClr val="tx1"/>
                </a:solidFill>
                <a:ea typeface="+mn-ea"/>
                <a:cs typeface="メイリオ"/>
              </a:rPr>
              <a:t>100%</a:t>
            </a:r>
            <a:r>
              <a:rPr lang="ja-JP" altLang="en-US" sz="1800" dirty="0" smtClean="0">
                <a:solidFill>
                  <a:schemeClr val="tx1"/>
                </a:solidFill>
                <a:ea typeface="+mn-ea"/>
                <a:cs typeface="メイリオ"/>
              </a:rPr>
              <a:t>ブロックした唯一のベンダー</a:t>
            </a:r>
            <a:endParaRPr lang="en-US" altLang="ja-JP" sz="1800" dirty="0" smtClean="0">
              <a:solidFill>
                <a:schemeClr val="tx1"/>
              </a:solidFill>
              <a:ea typeface="+mn-ea"/>
              <a:cs typeface="メイリオ"/>
            </a:endParaRPr>
          </a:p>
          <a:p>
            <a:r>
              <a:rPr lang="en-US" altLang="ja-JP" sz="1800" dirty="0">
                <a:solidFill>
                  <a:srgbClr val="FF0000"/>
                </a:solidFill>
                <a:cs typeface="メイリオ"/>
              </a:rPr>
              <a:t>2016</a:t>
            </a:r>
            <a:r>
              <a:rPr lang="ja-JP" altLang="en-US" sz="1800" dirty="0" smtClean="0">
                <a:solidFill>
                  <a:srgbClr val="FF0000"/>
                </a:solidFill>
                <a:cs typeface="メイリオ"/>
              </a:rPr>
              <a:t>年侵害検出試験において、</a:t>
            </a:r>
            <a:r>
              <a:rPr lang="ja-JP" altLang="en-US" sz="1800" dirty="0" smtClean="0">
                <a:solidFill>
                  <a:srgbClr val="FF0000"/>
                </a:solidFill>
                <a:ea typeface="+mn-ea"/>
                <a:cs typeface="メイリオ"/>
              </a:rPr>
              <a:t>検出</a:t>
            </a:r>
            <a:r>
              <a:rPr lang="en-US" altLang="ja-JP" sz="1800" dirty="0" smtClean="0">
                <a:solidFill>
                  <a:srgbClr val="FF0000"/>
                </a:solidFill>
                <a:ea typeface="+mn-ea"/>
                <a:cs typeface="メイリオ"/>
              </a:rPr>
              <a:t/>
            </a:r>
            <a:br>
              <a:rPr lang="en-US" altLang="ja-JP" sz="1800" dirty="0" smtClean="0">
                <a:solidFill>
                  <a:srgbClr val="FF0000"/>
                </a:solidFill>
                <a:ea typeface="+mn-ea"/>
                <a:cs typeface="メイリオ"/>
              </a:rPr>
            </a:br>
            <a:r>
              <a:rPr lang="ja-JP" altLang="en-US" sz="1800" dirty="0" smtClean="0">
                <a:solidFill>
                  <a:srgbClr val="FF0000"/>
                </a:solidFill>
                <a:ea typeface="+mn-ea"/>
                <a:cs typeface="メイリオ"/>
              </a:rPr>
              <a:t>まで</a:t>
            </a:r>
            <a:r>
              <a:rPr lang="ja-JP" altLang="en-US" sz="1800" dirty="0" smtClean="0">
                <a:solidFill>
                  <a:srgbClr val="FF0000"/>
                </a:solidFill>
                <a:ea typeface="+mn-ea"/>
                <a:cs typeface="メイリオ"/>
              </a:rPr>
              <a:t>の時間が他ベンダと比べて最速</a:t>
            </a:r>
            <a:endParaRPr lang="en-US" altLang="ja-JP" sz="1800" dirty="0" smtClean="0">
              <a:ea typeface="+mn-ea"/>
              <a:cs typeface="メイリオ"/>
            </a:endParaRPr>
          </a:p>
          <a:p>
            <a:pPr marL="57136" indent="0">
              <a:buNone/>
            </a:pPr>
            <a:r>
              <a:rPr lang="en-US" altLang="ja-JP" sz="1800" dirty="0" smtClean="0">
                <a:ea typeface="+mn-ea"/>
                <a:cs typeface="メイリオ"/>
              </a:rPr>
              <a:t>AMP Everywhere</a:t>
            </a:r>
            <a:r>
              <a:rPr lang="ja-JP" altLang="en-US" sz="1800" dirty="0" smtClean="0">
                <a:ea typeface="+mn-ea"/>
                <a:cs typeface="メイリオ"/>
              </a:rPr>
              <a:t>の価値</a:t>
            </a:r>
            <a:endParaRPr lang="en-US" altLang="ja-JP" sz="1800" dirty="0" smtClean="0">
              <a:ea typeface="+mn-ea"/>
              <a:cs typeface="メイリオ"/>
            </a:endParaRPr>
          </a:p>
          <a:p>
            <a:r>
              <a:rPr lang="ja-JP" altLang="en-US" sz="1200" dirty="0" smtClean="0">
                <a:ea typeface="+mn-ea"/>
                <a:cs typeface="メイリオ"/>
              </a:rPr>
              <a:t>エンドポイント、次世代</a:t>
            </a:r>
            <a:r>
              <a:rPr lang="en-US" altLang="ja-JP" sz="1200" dirty="0" smtClean="0">
                <a:ea typeface="+mn-ea"/>
                <a:cs typeface="メイリオ"/>
              </a:rPr>
              <a:t>FW</a:t>
            </a:r>
            <a:r>
              <a:rPr lang="ja-JP" altLang="en-US" sz="1200" dirty="0" smtClean="0">
                <a:ea typeface="+mn-ea"/>
                <a:cs typeface="メイリオ"/>
              </a:rPr>
              <a:t>、次世代</a:t>
            </a:r>
            <a:r>
              <a:rPr lang="en-US" altLang="ja-JP" sz="1200" dirty="0" smtClean="0">
                <a:ea typeface="+mn-ea"/>
                <a:cs typeface="メイリオ"/>
              </a:rPr>
              <a:t>IPS</a:t>
            </a:r>
            <a:r>
              <a:rPr lang="ja-JP" altLang="en-US" sz="1200" dirty="0" smtClean="0">
                <a:ea typeface="+mn-ea"/>
                <a:cs typeface="メイリオ"/>
              </a:rPr>
              <a:t>、</a:t>
            </a:r>
            <a:r>
              <a:rPr lang="ja-JP" altLang="en-US" sz="1200" dirty="0" smtClean="0">
                <a:ea typeface="+mn-ea"/>
                <a:cs typeface="メイリオ"/>
              </a:rPr>
              <a:t>コンテンツ</a:t>
            </a:r>
            <a:r>
              <a:rPr lang="en-US" altLang="ja-JP" sz="1200" dirty="0" smtClean="0">
                <a:ea typeface="+mn-ea"/>
                <a:cs typeface="メイリオ"/>
              </a:rPr>
              <a:t/>
            </a:r>
            <a:br>
              <a:rPr lang="en-US" altLang="ja-JP" sz="1200" dirty="0" smtClean="0">
                <a:ea typeface="+mn-ea"/>
                <a:cs typeface="メイリオ"/>
              </a:rPr>
            </a:br>
            <a:r>
              <a:rPr lang="ja-JP" altLang="en-US" sz="1200" dirty="0" smtClean="0">
                <a:ea typeface="+mn-ea"/>
                <a:cs typeface="メイリオ"/>
              </a:rPr>
              <a:t>ゲートウェイ</a:t>
            </a:r>
            <a:r>
              <a:rPr lang="ja-JP" altLang="en-US" sz="1200" dirty="0" smtClean="0">
                <a:ea typeface="+mn-ea"/>
                <a:cs typeface="メイリオ"/>
              </a:rPr>
              <a:t>、モバイルデバイス、仮想環境、に</a:t>
            </a:r>
            <a:r>
              <a:rPr lang="ja-JP" altLang="en-US" sz="1200" dirty="0" smtClean="0">
                <a:ea typeface="+mn-ea"/>
                <a:cs typeface="メイリオ"/>
              </a:rPr>
              <a:t>おいて</a:t>
            </a:r>
            <a:r>
              <a:rPr lang="en-US" altLang="ja-JP" sz="1200" dirty="0" smtClean="0">
                <a:ea typeface="+mn-ea"/>
                <a:cs typeface="メイリオ"/>
              </a:rPr>
              <a:t/>
            </a:r>
            <a:br>
              <a:rPr lang="en-US" altLang="ja-JP" sz="1200" dirty="0" smtClean="0">
                <a:ea typeface="+mn-ea"/>
                <a:cs typeface="メイリオ"/>
              </a:rPr>
            </a:br>
            <a:r>
              <a:rPr lang="ja-JP" altLang="en-US" sz="1200" dirty="0" smtClean="0">
                <a:ea typeface="+mn-ea"/>
                <a:cs typeface="メイリオ"/>
              </a:rPr>
              <a:t>提供</a:t>
            </a:r>
            <a:r>
              <a:rPr lang="ja-JP" altLang="en-US" sz="1200" dirty="0" smtClean="0">
                <a:ea typeface="+mn-ea"/>
                <a:cs typeface="メイリオ"/>
              </a:rPr>
              <a:t>可能</a:t>
            </a:r>
            <a:endParaRPr lang="en-US" sz="1200" dirty="0">
              <a:ea typeface="+mn-ea"/>
              <a:cs typeface="メイリオ"/>
            </a:endParaRPr>
          </a:p>
          <a:p>
            <a:r>
              <a:rPr lang="ja-JP" altLang="en-US" sz="1200" dirty="0" smtClean="0">
                <a:ea typeface="+mn-ea"/>
                <a:cs typeface="メイリオ"/>
              </a:rPr>
              <a:t>既に展開されている</a:t>
            </a:r>
            <a:r>
              <a:rPr lang="en-US" altLang="ja-JP" sz="1200" dirty="0" smtClean="0">
                <a:ea typeface="+mn-ea"/>
                <a:cs typeface="メイリオ"/>
              </a:rPr>
              <a:t>Cisco</a:t>
            </a:r>
            <a:r>
              <a:rPr lang="ja-JP" altLang="en-US" sz="1200" dirty="0" smtClean="0">
                <a:ea typeface="+mn-ea"/>
                <a:cs typeface="メイリオ"/>
              </a:rPr>
              <a:t>製品と組み合わせる事により</a:t>
            </a:r>
            <a:r>
              <a:rPr lang="ja-JP" altLang="en-US" sz="1200" dirty="0" smtClean="0">
                <a:ea typeface="+mn-ea"/>
                <a:cs typeface="メイリオ"/>
              </a:rPr>
              <a:t>、</a:t>
            </a:r>
            <a:r>
              <a:rPr lang="en-US" altLang="ja-JP" sz="1200" dirty="0" smtClean="0">
                <a:ea typeface="+mn-ea"/>
                <a:cs typeface="メイリオ"/>
              </a:rPr>
              <a:t/>
            </a:r>
            <a:br>
              <a:rPr lang="en-US" altLang="ja-JP" sz="1200" dirty="0" smtClean="0">
                <a:ea typeface="+mn-ea"/>
                <a:cs typeface="メイリオ"/>
              </a:rPr>
            </a:br>
            <a:r>
              <a:rPr lang="ja-JP" altLang="en-US" sz="1200" dirty="0" smtClean="0">
                <a:ea typeface="+mn-ea"/>
                <a:cs typeface="メイリオ"/>
              </a:rPr>
              <a:t>現在</a:t>
            </a:r>
            <a:r>
              <a:rPr lang="ja-JP" altLang="en-US" sz="1200" dirty="0" smtClean="0">
                <a:ea typeface="+mn-ea"/>
                <a:cs typeface="メイリオ"/>
              </a:rPr>
              <a:t>および将来の投資を最大限に活用する事が可能</a:t>
            </a:r>
            <a:endParaRPr lang="en-US" altLang="ja-JP" sz="1200" dirty="0" smtClean="0">
              <a:ea typeface="+mn-ea"/>
              <a:cs typeface="メイリオ"/>
            </a:endParaRPr>
          </a:p>
        </p:txBody>
      </p:sp>
      <p:sp>
        <p:nvSpPr>
          <p:cNvPr id="4" name="Title 3"/>
          <p:cNvSpPr>
            <a:spLocks noGrp="1"/>
          </p:cNvSpPr>
          <p:nvPr>
            <p:ph type="title"/>
          </p:nvPr>
        </p:nvSpPr>
        <p:spPr>
          <a:xfrm>
            <a:off x="437766" y="135698"/>
            <a:ext cx="8345488" cy="731837"/>
          </a:xfrm>
        </p:spPr>
        <p:txBody>
          <a:bodyPr/>
          <a:lstStyle/>
          <a:p>
            <a:r>
              <a:rPr lang="en-US" sz="2800" dirty="0" smtClean="0">
                <a:solidFill>
                  <a:schemeClr val="tx1">
                    <a:lumMod val="50000"/>
                  </a:schemeClr>
                </a:solidFill>
                <a:ea typeface="+mn-ea"/>
                <a:cs typeface="メイリオ"/>
              </a:rPr>
              <a:t>Cisco</a:t>
            </a:r>
            <a:r>
              <a:rPr lang="ja-JP" altLang="en-US" sz="2800" dirty="0" smtClean="0">
                <a:solidFill>
                  <a:schemeClr val="tx1">
                    <a:lumMod val="50000"/>
                  </a:schemeClr>
                </a:solidFill>
                <a:ea typeface="+mn-ea"/>
                <a:cs typeface="メイリオ"/>
              </a:rPr>
              <a:t>セキュリティの実力</a:t>
            </a:r>
            <a:r>
              <a:rPr lang="en-US" sz="2800" dirty="0" smtClean="0">
                <a:solidFill>
                  <a:schemeClr val="tx1">
                    <a:lumMod val="50000"/>
                  </a:schemeClr>
                </a:solidFill>
                <a:ea typeface="+mn-ea"/>
                <a:cs typeface="メイリオ"/>
              </a:rPr>
              <a:t/>
            </a:r>
            <a:br>
              <a:rPr lang="en-US" sz="2800" dirty="0" smtClean="0">
                <a:solidFill>
                  <a:schemeClr val="tx1">
                    <a:lumMod val="50000"/>
                  </a:schemeClr>
                </a:solidFill>
                <a:ea typeface="+mn-ea"/>
                <a:cs typeface="メイリオ"/>
              </a:rPr>
            </a:br>
            <a:r>
              <a:rPr lang="en-US" altLang="ja-JP" sz="2800" dirty="0" smtClean="0"/>
              <a:t>A </a:t>
            </a:r>
            <a:r>
              <a:rPr lang="en-US" altLang="ja-JP" sz="2800" dirty="0"/>
              <a:t>Leader in Security Effectiveness</a:t>
            </a:r>
            <a:endParaRPr lang="en-US" sz="2800" dirty="0">
              <a:solidFill>
                <a:schemeClr val="tx1">
                  <a:lumMod val="50000"/>
                </a:schemeClr>
              </a:solidFill>
              <a:ea typeface="+mn-ea"/>
              <a:cs typeface="メイリオ"/>
            </a:endParaRPr>
          </a:p>
        </p:txBody>
      </p:sp>
      <p:pic>
        <p:nvPicPr>
          <p:cNvPr id="5" name="Picture 4"/>
          <p:cNvPicPr>
            <a:picLocks noChangeAspect="1"/>
          </p:cNvPicPr>
          <p:nvPr/>
        </p:nvPicPr>
        <p:blipFill rotWithShape="1">
          <a:blip r:embed="rId3"/>
          <a:srcRect r="48605"/>
          <a:stretch/>
        </p:blipFill>
        <p:spPr>
          <a:xfrm>
            <a:off x="7572093" y="174427"/>
            <a:ext cx="1472084" cy="565111"/>
          </a:xfrm>
          <a:prstGeom prst="rect">
            <a:avLst/>
          </a:prstGeom>
        </p:spPr>
      </p:pic>
      <p:sp>
        <p:nvSpPr>
          <p:cNvPr id="7" name="TextBox 6"/>
          <p:cNvSpPr txBox="1"/>
          <p:nvPr/>
        </p:nvSpPr>
        <p:spPr>
          <a:xfrm>
            <a:off x="691067" y="3846183"/>
            <a:ext cx="2481770" cy="276999"/>
          </a:xfrm>
          <a:prstGeom prst="rect">
            <a:avLst/>
          </a:prstGeom>
          <a:noFill/>
        </p:spPr>
        <p:txBody>
          <a:bodyPr wrap="none" rtlCol="0">
            <a:spAutoFit/>
          </a:bodyPr>
          <a:lstStyle/>
          <a:p>
            <a:r>
              <a:rPr lang="en-US" sz="1200" dirty="0" smtClean="0">
                <a:cs typeface="メイリオ"/>
              </a:rPr>
              <a:t>NSS </a:t>
            </a:r>
            <a:r>
              <a:rPr lang="ja-JP" altLang="en-US" sz="1200" dirty="0" smtClean="0">
                <a:cs typeface="メイリオ"/>
              </a:rPr>
              <a:t>検出時間テストの結果</a:t>
            </a:r>
            <a:r>
              <a:rPr lang="en-US" altLang="ja-JP" sz="1200" dirty="0" smtClean="0">
                <a:cs typeface="メイリオ"/>
              </a:rPr>
              <a:t> (2016)</a:t>
            </a:r>
            <a:endParaRPr lang="en-US" sz="1200" dirty="0">
              <a:cs typeface="メイリオ"/>
            </a:endParaRPr>
          </a:p>
        </p:txBody>
      </p:sp>
      <p:pic>
        <p:nvPicPr>
          <p:cNvPr id="9" name="図 8"/>
          <p:cNvPicPr>
            <a:picLocks noChangeAspect="1"/>
          </p:cNvPicPr>
          <p:nvPr/>
        </p:nvPicPr>
        <p:blipFill rotWithShape="1">
          <a:blip r:embed="rId4"/>
          <a:srcRect r="13532"/>
          <a:stretch/>
        </p:blipFill>
        <p:spPr>
          <a:xfrm>
            <a:off x="0" y="1288408"/>
            <a:ext cx="4718304" cy="2425980"/>
          </a:xfrm>
          <a:prstGeom prst="rect">
            <a:avLst/>
          </a:prstGeom>
        </p:spPr>
      </p:pic>
      <p:sp>
        <p:nvSpPr>
          <p:cNvPr id="10" name="Oval 2"/>
          <p:cNvSpPr/>
          <p:nvPr/>
        </p:nvSpPr>
        <p:spPr>
          <a:xfrm>
            <a:off x="1477431" y="1433561"/>
            <a:ext cx="423333" cy="392879"/>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cs typeface="メイリオ"/>
            </a:endParaRPr>
          </a:p>
        </p:txBody>
      </p:sp>
      <p:pic>
        <p:nvPicPr>
          <p:cNvPr id="11" name="図 10"/>
          <p:cNvPicPr>
            <a:picLocks noChangeAspect="1"/>
          </p:cNvPicPr>
          <p:nvPr/>
        </p:nvPicPr>
        <p:blipFill>
          <a:blip r:embed="rId5"/>
          <a:stretch>
            <a:fillRect/>
          </a:stretch>
        </p:blipFill>
        <p:spPr>
          <a:xfrm>
            <a:off x="107262" y="3780862"/>
            <a:ext cx="526722" cy="526722"/>
          </a:xfrm>
          <a:prstGeom prst="rect">
            <a:avLst/>
          </a:prstGeom>
        </p:spPr>
      </p:pic>
      <p:sp>
        <p:nvSpPr>
          <p:cNvPr id="3" name="正方形/長方形 2"/>
          <p:cNvSpPr/>
          <p:nvPr/>
        </p:nvSpPr>
        <p:spPr>
          <a:xfrm>
            <a:off x="691067" y="4210694"/>
            <a:ext cx="5054601" cy="430887"/>
          </a:xfrm>
          <a:prstGeom prst="rect">
            <a:avLst/>
          </a:prstGeom>
        </p:spPr>
        <p:txBody>
          <a:bodyPr wrap="square">
            <a:spAutoFit/>
          </a:bodyPr>
          <a:lstStyle/>
          <a:p>
            <a:r>
              <a:rPr lang="en-US" altLang="ja-JP" sz="1100" dirty="0" smtClean="0"/>
              <a:t>※NSS Lab </a:t>
            </a:r>
            <a:r>
              <a:rPr lang="ja-JP" altLang="en-US" sz="1100" dirty="0" smtClean="0"/>
              <a:t>日本語レポートのダウンロードはこちら</a:t>
            </a:r>
            <a:endParaRPr lang="en-US" altLang="ja-JP" sz="1100" dirty="0" smtClean="0"/>
          </a:p>
          <a:p>
            <a:r>
              <a:rPr lang="ja-JP" altLang="en-US" sz="1100" dirty="0" smtClean="0">
                <a:hlinkClick r:id="rId6"/>
              </a:rPr>
              <a:t>http</a:t>
            </a:r>
            <a:r>
              <a:rPr lang="ja-JP" altLang="en-US" sz="1100" dirty="0">
                <a:hlinkClick r:id="rId6"/>
              </a:rPr>
              <a:t>://www.cisco.com/c/m/ja_jp/offers/sc07/amp-analyst-report/index.html</a:t>
            </a:r>
            <a:endParaRPr lang="ja-JP" altLang="en-US" sz="1100" dirty="0"/>
          </a:p>
        </p:txBody>
      </p:sp>
    </p:spTree>
    <p:extLst>
      <p:ext uri="{BB962C8B-B14F-4D97-AF65-F5344CB8AC3E}">
        <p14:creationId xmlns:p14="http://schemas.microsoft.com/office/powerpoint/2010/main" val="203579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74662" y="1013052"/>
            <a:ext cx="4135848" cy="3073946"/>
          </a:xfrm>
        </p:spPr>
        <p:txBody>
          <a:bodyPr/>
          <a:lstStyle/>
          <a:p>
            <a:pPr marL="0" indent="0" algn="l"/>
            <a:r>
              <a:rPr lang="en-US" altLang="ja-JP" dirty="0" smtClean="0">
                <a:solidFill>
                  <a:schemeClr val="accent1"/>
                </a:solidFill>
              </a:rPr>
              <a:t>Meraki MX</a:t>
            </a:r>
            <a:r>
              <a:rPr lang="ja-JP" altLang="en-US" dirty="0" smtClean="0">
                <a:solidFill>
                  <a:schemeClr val="accent1"/>
                </a:solidFill>
              </a:rPr>
              <a:t>の</a:t>
            </a:r>
            <a:r>
              <a:rPr lang="en-US" altLang="ja-JP" dirty="0" smtClean="0">
                <a:solidFill>
                  <a:schemeClr val="accent1"/>
                </a:solidFill>
              </a:rPr>
              <a:t>Network AMP</a:t>
            </a:r>
            <a:r>
              <a:rPr lang="ja-JP" altLang="en-US" dirty="0" smtClean="0">
                <a:solidFill>
                  <a:schemeClr val="accent1"/>
                </a:solidFill>
              </a:rPr>
              <a:t>機能は</a:t>
            </a:r>
            <a:r>
              <a:rPr lang="en-US" altLang="ja-JP" dirty="0" smtClean="0">
                <a:solidFill>
                  <a:schemeClr val="accent1"/>
                </a:solidFill>
              </a:rPr>
              <a:t/>
            </a:r>
            <a:br>
              <a:rPr lang="en-US" altLang="ja-JP" dirty="0" smtClean="0">
                <a:solidFill>
                  <a:schemeClr val="accent1"/>
                </a:solidFill>
              </a:rPr>
            </a:br>
            <a:r>
              <a:rPr lang="en-US" altLang="ja-JP" dirty="0" smtClean="0">
                <a:solidFill>
                  <a:schemeClr val="accent1"/>
                </a:solidFill>
              </a:rPr>
              <a:t>	1:1 </a:t>
            </a:r>
            <a:r>
              <a:rPr lang="ja-JP" altLang="en-US" dirty="0" smtClean="0">
                <a:solidFill>
                  <a:schemeClr val="accent1"/>
                </a:solidFill>
              </a:rPr>
              <a:t>クラウド</a:t>
            </a:r>
            <a:r>
              <a:rPr lang="en-US" altLang="ja-JP" dirty="0" smtClean="0">
                <a:solidFill>
                  <a:schemeClr val="accent1"/>
                </a:solidFill>
              </a:rPr>
              <a:t>SHA </a:t>
            </a:r>
            <a:r>
              <a:rPr lang="ja-JP" altLang="en-US" dirty="0" smtClean="0">
                <a:solidFill>
                  <a:schemeClr val="accent1"/>
                </a:solidFill>
              </a:rPr>
              <a:t>ルックアップ</a:t>
            </a:r>
            <a:r>
              <a:rPr lang="en-US" altLang="ja-JP" dirty="0" smtClean="0">
                <a:solidFill>
                  <a:schemeClr val="accent1"/>
                </a:solidFill>
              </a:rPr>
              <a:t> </a:t>
            </a:r>
            <a:br>
              <a:rPr lang="en-US" altLang="ja-JP" dirty="0" smtClean="0">
                <a:solidFill>
                  <a:schemeClr val="accent1"/>
                </a:solidFill>
              </a:rPr>
            </a:br>
            <a:r>
              <a:rPr lang="en-US" altLang="ja-JP" dirty="0" smtClean="0">
                <a:solidFill>
                  <a:schemeClr val="accent1"/>
                </a:solidFill>
              </a:rPr>
              <a:t>			</a:t>
            </a:r>
            <a:r>
              <a:rPr lang="ja-JP" altLang="en-US" dirty="0" smtClean="0">
                <a:solidFill>
                  <a:schemeClr val="accent1"/>
                </a:solidFill>
              </a:rPr>
              <a:t>＋</a:t>
            </a:r>
            <a:r>
              <a:rPr lang="en-US" altLang="ja-JP" dirty="0" smtClean="0">
                <a:solidFill>
                  <a:schemeClr val="accent1"/>
                </a:solidFill>
              </a:rPr>
              <a:t/>
            </a:r>
            <a:br>
              <a:rPr lang="en-US" altLang="ja-JP" dirty="0" smtClean="0">
                <a:solidFill>
                  <a:schemeClr val="accent1"/>
                </a:solidFill>
              </a:rPr>
            </a:br>
            <a:r>
              <a:rPr lang="en-US" altLang="ja-JP" dirty="0" smtClean="0">
                <a:solidFill>
                  <a:schemeClr val="accent1"/>
                </a:solidFill>
              </a:rPr>
              <a:t> 	</a:t>
            </a:r>
            <a:r>
              <a:rPr lang="ja-JP" altLang="en-US" dirty="0" smtClean="0">
                <a:solidFill>
                  <a:schemeClr val="accent1"/>
                </a:solidFill>
              </a:rPr>
              <a:t>レトロスペクティブ</a:t>
            </a:r>
            <a:endParaRPr lang="en-US" altLang="ja-JP" dirty="0" smtClean="0">
              <a:solidFill>
                <a:schemeClr val="accent1"/>
              </a:solidFill>
            </a:endParaRPr>
          </a:p>
          <a:p>
            <a:pPr marL="0" indent="0" algn="l"/>
            <a:endParaRPr lang="en-US" dirty="0" smtClean="0">
              <a:solidFill>
                <a:schemeClr val="accent1"/>
              </a:solidFill>
            </a:endParaRPr>
          </a:p>
          <a:p>
            <a:pPr marL="342900" indent="-342900" algn="l">
              <a:buFont typeface="Arial"/>
              <a:buChar char="•"/>
            </a:pPr>
            <a:r>
              <a:rPr lang="en-US" altLang="ja-JP" dirty="0" smtClean="0"/>
              <a:t>SHA</a:t>
            </a:r>
            <a:r>
              <a:rPr lang="ja-JP" altLang="en-US" dirty="0" smtClean="0"/>
              <a:t>ハッシュ以外の</a:t>
            </a:r>
            <a:r>
              <a:rPr lang="en-US" altLang="ja-JP" dirty="0" smtClean="0"/>
              <a:t>SPERO</a:t>
            </a:r>
            <a:r>
              <a:rPr lang="en-US" altLang="ja-JP" dirty="0" smtClean="0"/>
              <a:t>,</a:t>
            </a:r>
            <a:r>
              <a:rPr lang="ja-JP" altLang="en-US" dirty="0" smtClean="0"/>
              <a:t> </a:t>
            </a:r>
            <a:r>
              <a:rPr lang="en-US" altLang="ja-JP" dirty="0" smtClean="0"/>
              <a:t>ETHOS</a:t>
            </a:r>
            <a:r>
              <a:rPr lang="ja-JP" altLang="en-US" dirty="0" smtClean="0"/>
              <a:t>などのエンジンは</a:t>
            </a:r>
            <a:r>
              <a:rPr lang="ja-JP" altLang="en-US" dirty="0" smtClean="0"/>
              <a:t>動作</a:t>
            </a:r>
            <a:r>
              <a:rPr lang="en-US" altLang="ja-JP" dirty="0" smtClean="0"/>
              <a:t/>
            </a:r>
            <a:br>
              <a:rPr lang="en-US" altLang="ja-JP" dirty="0" smtClean="0"/>
            </a:br>
            <a:r>
              <a:rPr lang="ja-JP" altLang="en-US" dirty="0" smtClean="0"/>
              <a:t>して</a:t>
            </a:r>
            <a:r>
              <a:rPr lang="ja-JP" altLang="en-US" dirty="0" smtClean="0"/>
              <a:t>いない</a:t>
            </a:r>
            <a:endParaRPr lang="en-US" altLang="ja-JP" dirty="0" smtClean="0"/>
          </a:p>
          <a:p>
            <a:pPr marL="342900" indent="-342900" algn="l">
              <a:buFont typeface="Arial"/>
              <a:buChar char="•"/>
            </a:pPr>
            <a:r>
              <a:rPr lang="ja-JP" altLang="en-US" dirty="0" smtClean="0"/>
              <a:t>レトロスペクティブイベント</a:t>
            </a:r>
            <a:r>
              <a:rPr lang="ja-JP" altLang="en-US" dirty="0" smtClean="0"/>
              <a:t>は</a:t>
            </a:r>
            <a:r>
              <a:rPr lang="en-US" altLang="ja-JP" dirty="0" smtClean="0"/>
              <a:t/>
            </a:r>
            <a:br>
              <a:rPr lang="en-US" altLang="ja-JP" dirty="0" smtClean="0"/>
            </a:br>
            <a:r>
              <a:rPr lang="ja-JP" altLang="en-US" dirty="0" smtClean="0"/>
              <a:t>サポート</a:t>
            </a:r>
            <a:endParaRPr lang="en-US" altLang="ja-JP" dirty="0" smtClean="0"/>
          </a:p>
          <a:p>
            <a:pPr marL="342900" indent="-342900" algn="l">
              <a:buFont typeface="Arial"/>
              <a:buChar char="•"/>
            </a:pPr>
            <a:r>
              <a:rPr lang="en-US" altLang="ja-JP" dirty="0" smtClean="0"/>
              <a:t>Threat Grid</a:t>
            </a:r>
            <a:r>
              <a:rPr lang="ja-JP" altLang="en-US" dirty="0" smtClean="0"/>
              <a:t>連携も開発中</a:t>
            </a:r>
            <a:r>
              <a:rPr lang="en-US" altLang="ja-JP" dirty="0" smtClean="0"/>
              <a:t>(</a:t>
            </a:r>
            <a:r>
              <a:rPr lang="ja-JP" altLang="en-US" dirty="0" smtClean="0"/>
              <a:t>ベータ</a:t>
            </a:r>
            <a:r>
              <a:rPr lang="en-US" altLang="ja-JP" dirty="0" smtClean="0"/>
              <a:t>)</a:t>
            </a:r>
          </a:p>
          <a:p>
            <a:pPr marL="342900" indent="-342900" algn="l">
              <a:buFont typeface="Arial"/>
              <a:buChar char="•"/>
            </a:pPr>
            <a:endParaRPr lang="en-US" dirty="0"/>
          </a:p>
        </p:txBody>
      </p:sp>
      <p:sp>
        <p:nvSpPr>
          <p:cNvPr id="2" name="Title 1"/>
          <p:cNvSpPr>
            <a:spLocks noGrp="1"/>
          </p:cNvSpPr>
          <p:nvPr>
            <p:ph type="title"/>
          </p:nvPr>
        </p:nvSpPr>
        <p:spPr/>
        <p:txBody>
          <a:bodyPr/>
          <a:lstStyle/>
          <a:p>
            <a:r>
              <a:rPr lang="en-US" dirty="0" smtClean="0"/>
              <a:t>Meraki MX</a:t>
            </a:r>
            <a:r>
              <a:rPr lang="ja-JP" altLang="en-US" dirty="0" smtClean="0"/>
              <a:t>の</a:t>
            </a:r>
            <a:r>
              <a:rPr lang="en-US" altLang="ja-JP" dirty="0" smtClean="0"/>
              <a:t>AMP</a:t>
            </a:r>
            <a:r>
              <a:rPr lang="ja-JP" altLang="en-US" dirty="0" smtClean="0"/>
              <a:t>連携</a:t>
            </a:r>
            <a:r>
              <a:rPr lang="en-US" altLang="ja-JP" dirty="0" smtClean="0"/>
              <a:t> </a:t>
            </a:r>
            <a:r>
              <a:rPr lang="ja-JP" altLang="en-US" dirty="0" smtClean="0"/>
              <a:t>ご留意いただきたい点</a:t>
            </a:r>
            <a:endParaRPr lang="en-US" sz="1600" dirty="0"/>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15339" r="20849"/>
          <a:stretch/>
        </p:blipFill>
        <p:spPr>
          <a:xfrm>
            <a:off x="4610510" y="1073150"/>
            <a:ext cx="4479475" cy="3475180"/>
          </a:xfrm>
          <a:prstGeom prst="rect">
            <a:avLst/>
          </a:prstGeom>
        </p:spPr>
      </p:pic>
    </p:spTree>
    <p:extLst>
      <p:ext uri="{BB962C8B-B14F-4D97-AF65-F5344CB8AC3E}">
        <p14:creationId xmlns:p14="http://schemas.microsoft.com/office/powerpoint/2010/main" val="68381953"/>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smtClean="0">
                <a:solidFill>
                  <a:srgbClr val="676767"/>
                </a:solidFill>
                <a:latin typeface="+mj-lt"/>
                <a:ea typeface="ＭＳ Ｐゴシック" charset="0"/>
                <a:cs typeface="CiscoSans"/>
              </a:rPr>
              <a:t>Meraki MX</a:t>
            </a:r>
            <a:r>
              <a:rPr lang="ja-JP" altLang="en-US" sz="3200" dirty="0" smtClean="0">
                <a:solidFill>
                  <a:srgbClr val="676767"/>
                </a:solidFill>
                <a:latin typeface="+mj-lt"/>
                <a:ea typeface="ＭＳ Ｐゴシック" charset="0"/>
                <a:cs typeface="CiscoSans"/>
              </a:rPr>
              <a:t>の</a:t>
            </a:r>
            <a:r>
              <a:rPr lang="en-US" altLang="ja-JP" sz="3200" dirty="0" smtClean="0">
                <a:solidFill>
                  <a:srgbClr val="676767"/>
                </a:solidFill>
                <a:latin typeface="+mj-lt"/>
                <a:ea typeface="ＭＳ Ｐゴシック" charset="0"/>
                <a:cs typeface="CiscoSans"/>
              </a:rPr>
              <a:t>AMP</a:t>
            </a:r>
            <a:r>
              <a:rPr lang="ja-JP" altLang="en-US" sz="3200" dirty="0" smtClean="0">
                <a:solidFill>
                  <a:srgbClr val="676767"/>
                </a:solidFill>
                <a:latin typeface="+mj-lt"/>
                <a:ea typeface="ＭＳ Ｐゴシック" charset="0"/>
                <a:cs typeface="CiscoSans"/>
              </a:rPr>
              <a:t>連携</a:t>
            </a:r>
            <a:endParaRPr lang="en-US" sz="3200" dirty="0">
              <a:solidFill>
                <a:srgbClr val="676767"/>
              </a:solidFill>
              <a:latin typeface="+mj-lt"/>
              <a:ea typeface="ＭＳ Ｐゴシック" charset="0"/>
              <a:cs typeface="CiscoSan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76" y="329045"/>
            <a:ext cx="7130179" cy="4114800"/>
          </a:xfrm>
          <a:prstGeom prst="rect">
            <a:avLst/>
          </a:prstGeom>
        </p:spPr>
      </p:pic>
    </p:spTree>
    <p:extLst>
      <p:ext uri="{BB962C8B-B14F-4D97-AF65-F5344CB8AC3E}">
        <p14:creationId xmlns:p14="http://schemas.microsoft.com/office/powerpoint/2010/main" val="1785163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50328" y="73120"/>
            <a:ext cx="8345488" cy="731837"/>
          </a:xfrm>
        </p:spPr>
        <p:txBody>
          <a:bodyPr/>
          <a:lstStyle/>
          <a:p>
            <a:r>
              <a:rPr lang="en-US" dirty="0" smtClean="0"/>
              <a:t>Threat Grid on MX : </a:t>
            </a:r>
            <a:r>
              <a:rPr lang="ja-JP" altLang="en-US" dirty="0" smtClean="0"/>
              <a:t>ベータ参加可能</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29" y="687067"/>
            <a:ext cx="8345488" cy="428292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テキスト ボックス 5"/>
          <p:cNvSpPr txBox="1"/>
          <p:nvPr/>
        </p:nvSpPr>
        <p:spPr>
          <a:xfrm>
            <a:off x="7489587" y="106620"/>
            <a:ext cx="147404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kumimoji="1" lang="en-US" altLang="ja-JP" dirty="0"/>
              <a:t>Beta</a:t>
            </a:r>
          </a:p>
        </p:txBody>
      </p:sp>
    </p:spTree>
    <p:extLst>
      <p:ext uri="{BB962C8B-B14F-4D97-AF65-F5344CB8AC3E}">
        <p14:creationId xmlns:p14="http://schemas.microsoft.com/office/powerpoint/2010/main" val="395219581"/>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8754" y="156118"/>
            <a:ext cx="8345488" cy="731837"/>
          </a:xfrm>
        </p:spPr>
        <p:txBody>
          <a:bodyPr/>
          <a:lstStyle/>
          <a:p>
            <a:r>
              <a:rPr lang="en-US" dirty="0" smtClean="0"/>
              <a:t>ThreatGrid on MX</a:t>
            </a:r>
            <a:r>
              <a:rPr lang="ja-JP" altLang="en-US" dirty="0" smtClean="0"/>
              <a:t>　</a:t>
            </a:r>
            <a:r>
              <a:rPr lang="en-US" altLang="ja-JP" dirty="0"/>
              <a:t> : </a:t>
            </a:r>
            <a:r>
              <a:rPr lang="ja-JP" altLang="en-US" dirty="0" smtClean="0"/>
              <a:t>ベータ</a:t>
            </a:r>
            <a:r>
              <a:rPr lang="ja-JP" altLang="en-US" dirty="0"/>
              <a:t>参加可能</a:t>
            </a:r>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2885" b="1"/>
          <a:stretch/>
        </p:blipFill>
        <p:spPr>
          <a:xfrm>
            <a:off x="335665" y="1073149"/>
            <a:ext cx="8148577" cy="354514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3"/>
          <a:stretch>
            <a:fillRect/>
          </a:stretch>
        </p:blipFill>
        <p:spPr>
          <a:xfrm>
            <a:off x="3339548" y="3124863"/>
            <a:ext cx="3371353" cy="1296062"/>
          </a:xfrm>
          <a:prstGeom prst="rect">
            <a:avLst/>
          </a:prstGeom>
        </p:spPr>
      </p:pic>
      <p:sp>
        <p:nvSpPr>
          <p:cNvPr id="6" name="テキスト ボックス 5"/>
          <p:cNvSpPr txBox="1"/>
          <p:nvPr/>
        </p:nvSpPr>
        <p:spPr>
          <a:xfrm>
            <a:off x="7489587" y="106620"/>
            <a:ext cx="147404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kumimoji="1" lang="en-US" altLang="ja-JP" dirty="0"/>
              <a:t>Beta</a:t>
            </a:r>
          </a:p>
        </p:txBody>
      </p:sp>
    </p:spTree>
    <p:extLst>
      <p:ext uri="{BB962C8B-B14F-4D97-AF65-F5344CB8AC3E}">
        <p14:creationId xmlns:p14="http://schemas.microsoft.com/office/powerpoint/2010/main" val="288577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decel="50000" fill="hold" nodeType="clickEffect">
                                  <p:stCondLst>
                                    <p:cond delay="0"/>
                                  </p:stCondLst>
                                  <p:childTnLst>
                                    <p:animScale>
                                      <p:cBhvr>
                                        <p:cTn id="6" dur="2000" fill="hold"/>
                                        <p:tgtEl>
                                          <p:spTgt spid="2"/>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846" y="1250846"/>
            <a:ext cx="3036954" cy="3168210"/>
          </a:xfrm>
        </p:spPr>
        <p:txBody>
          <a:bodyPr/>
          <a:lstStyle/>
          <a:p>
            <a:r>
              <a:rPr lang="en-US" sz="1600" dirty="0" smtClean="0"/>
              <a:t>Web</a:t>
            </a:r>
            <a:r>
              <a:rPr lang="ja-JP" altLang="en-US" sz="1600" dirty="0" smtClean="0"/>
              <a:t>のブラウジング履歴</a:t>
            </a:r>
            <a:endParaRPr lang="en-US" altLang="ja-JP" sz="1600" dirty="0" smtClean="0"/>
          </a:p>
          <a:p>
            <a:r>
              <a:rPr lang="ja-JP" altLang="en-US" sz="1600" dirty="0" smtClean="0"/>
              <a:t>スマートな検索</a:t>
            </a:r>
            <a:endParaRPr lang="en-US" altLang="ja-JP" sz="1600" dirty="0" smtClean="0"/>
          </a:p>
          <a:p>
            <a:r>
              <a:rPr lang="ja-JP" altLang="en-US" sz="1600" dirty="0" smtClean="0"/>
              <a:t>アナリティクス</a:t>
            </a:r>
            <a:r>
              <a:rPr lang="en-US" altLang="ja-JP" sz="1600" dirty="0" smtClean="0"/>
              <a:t/>
            </a:r>
            <a:br>
              <a:rPr lang="en-US" altLang="ja-JP" sz="1600" dirty="0" smtClean="0"/>
            </a:br>
            <a:r>
              <a:rPr lang="en-US" altLang="ja-JP" sz="1600" dirty="0" smtClean="0"/>
              <a:t>(</a:t>
            </a:r>
            <a:r>
              <a:rPr lang="ja-JP" altLang="en-US" sz="1600" dirty="0" smtClean="0"/>
              <a:t>誰が、いつ、何を</a:t>
            </a:r>
            <a:r>
              <a:rPr lang="en-US" altLang="ja-JP" sz="1600" dirty="0" smtClean="0"/>
              <a:t>)</a:t>
            </a:r>
          </a:p>
          <a:p>
            <a:r>
              <a:rPr lang="ja-JP" altLang="en-US" sz="1600" dirty="0" smtClean="0"/>
              <a:t>サマリーレポート</a:t>
            </a:r>
            <a:endParaRPr lang="en-US" altLang="ja-JP" sz="1600" dirty="0" smtClean="0"/>
          </a:p>
          <a:p>
            <a:r>
              <a:rPr lang="en-US" altLang="ja-JP" sz="1600" dirty="0" smtClean="0"/>
              <a:t>AD</a:t>
            </a:r>
            <a:r>
              <a:rPr lang="ja-JP" altLang="en-US" sz="1600" dirty="0" smtClean="0"/>
              <a:t>連携</a:t>
            </a:r>
            <a:endParaRPr lang="en-US" altLang="ja-JP" sz="1600" dirty="0" smtClean="0"/>
          </a:p>
          <a:p>
            <a:r>
              <a:rPr lang="ja-JP" altLang="en-US" sz="1600" dirty="0" smtClean="0"/>
              <a:t>ネットワーク全体の情報集約</a:t>
            </a:r>
            <a:endParaRPr lang="en-US" altLang="ja-JP" sz="1600" dirty="0" smtClean="0"/>
          </a:p>
          <a:p>
            <a:r>
              <a:rPr lang="ja-JP" altLang="en-US" sz="1600" dirty="0" smtClean="0"/>
              <a:t>エクスポート</a:t>
            </a:r>
            <a:endParaRPr lang="en-US" sz="1600" dirty="0"/>
          </a:p>
        </p:txBody>
      </p:sp>
      <p:sp>
        <p:nvSpPr>
          <p:cNvPr id="3" name="Title 2"/>
          <p:cNvSpPr>
            <a:spLocks noGrp="1"/>
          </p:cNvSpPr>
          <p:nvPr>
            <p:ph type="title"/>
          </p:nvPr>
        </p:nvSpPr>
        <p:spPr/>
        <p:txBody>
          <a:bodyPr/>
          <a:lstStyle/>
          <a:p>
            <a:r>
              <a:rPr lang="en-US" dirty="0" smtClean="0"/>
              <a:t>URL Logging </a:t>
            </a:r>
            <a:r>
              <a:rPr lang="en-US" altLang="ja-JP" dirty="0" smtClean="0"/>
              <a:t> </a:t>
            </a:r>
            <a:r>
              <a:rPr lang="en-US" altLang="ja-JP" dirty="0"/>
              <a:t>: </a:t>
            </a:r>
            <a:r>
              <a:rPr lang="ja-JP" altLang="en-US" dirty="0" smtClean="0"/>
              <a:t>ベータ</a:t>
            </a:r>
            <a:r>
              <a:rPr lang="ja-JP" altLang="en-US" dirty="0"/>
              <a:t>参加可能</a:t>
            </a:r>
            <a:endParaRPr lang="en-US" dirty="0"/>
          </a:p>
        </p:txBody>
      </p:sp>
      <p:pic>
        <p:nvPicPr>
          <p:cNvPr id="4" name="Picture 3"/>
          <p:cNvPicPr>
            <a:picLocks noChangeAspect="1"/>
          </p:cNvPicPr>
          <p:nvPr/>
        </p:nvPicPr>
        <p:blipFill>
          <a:blip r:embed="rId2"/>
          <a:stretch>
            <a:fillRect/>
          </a:stretch>
        </p:blipFill>
        <p:spPr>
          <a:xfrm>
            <a:off x="3495040" y="1250846"/>
            <a:ext cx="5415279" cy="291219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Rectangle 4"/>
          <p:cNvSpPr/>
          <p:nvPr/>
        </p:nvSpPr>
        <p:spPr>
          <a:xfrm>
            <a:off x="3606800" y="3220720"/>
            <a:ext cx="477520" cy="924560"/>
          </a:xfrm>
          <a:prstGeom prst="rect">
            <a:avLst/>
          </a:prstGeom>
          <a:solidFill>
            <a:schemeClr val="bg1">
              <a:alpha val="97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テキスト ボックス 5"/>
          <p:cNvSpPr txBox="1"/>
          <p:nvPr/>
        </p:nvSpPr>
        <p:spPr>
          <a:xfrm>
            <a:off x="7489587" y="106620"/>
            <a:ext cx="147404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kumimoji="1" lang="en-US" altLang="ja-JP" dirty="0"/>
              <a:t>Beta</a:t>
            </a:r>
          </a:p>
        </p:txBody>
      </p:sp>
    </p:spTree>
    <p:extLst>
      <p:ext uri="{BB962C8B-B14F-4D97-AF65-F5344CB8AC3E}">
        <p14:creationId xmlns:p14="http://schemas.microsoft.com/office/powerpoint/2010/main" val="1497677631"/>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コネクティビティ関連機能</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07374842"/>
              </p:ext>
            </p:extLst>
          </p:nvPr>
        </p:nvGraphicFramePr>
        <p:xfrm>
          <a:off x="229705" y="829818"/>
          <a:ext cx="5465927" cy="3831054"/>
        </p:xfrm>
        <a:graphic>
          <a:graphicData uri="http://schemas.openxmlformats.org/drawingml/2006/table">
            <a:tbl>
              <a:tblPr>
                <a:tableStyleId>{2D5ABB26-0587-4C30-8999-92F81FD0307C}</a:tableStyleId>
              </a:tblPr>
              <a:tblGrid>
                <a:gridCol w="1963270">
                  <a:extLst>
                    <a:ext uri="{9D8B030D-6E8A-4147-A177-3AD203B41FA5}">
                      <a16:colId xmlns:a16="http://schemas.microsoft.com/office/drawing/2014/main" xmlns="" val="20000"/>
                    </a:ext>
                  </a:extLst>
                </a:gridCol>
                <a:gridCol w="3502657">
                  <a:extLst>
                    <a:ext uri="{9D8B030D-6E8A-4147-A177-3AD203B41FA5}">
                      <a16:colId xmlns:a16="http://schemas.microsoft.com/office/drawing/2014/main" xmlns="" val="20001"/>
                    </a:ext>
                  </a:extLst>
                </a:gridCol>
              </a:tblGrid>
              <a:tr h="700529">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dirty="0" smtClean="0"/>
                        <a:t>SD-WAN</a:t>
                      </a:r>
                      <a:endParaRPr lang="en-US" sz="1400" b="1" dirty="0"/>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i="0" dirty="0" smtClean="0">
                          <a:solidFill>
                            <a:srgbClr val="7F7F7F"/>
                          </a:solidFill>
                        </a:rPr>
                        <a:t>ポリシーベースルーティング</a:t>
                      </a:r>
                      <a:endParaRPr lang="en-US" altLang="ja-JP" sz="1400" i="0" dirty="0" smtClean="0">
                        <a:solidFill>
                          <a:srgbClr val="7F7F7F"/>
                        </a:solidFill>
                      </a:endParaRPr>
                    </a:p>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i="0" dirty="0" smtClean="0">
                          <a:solidFill>
                            <a:srgbClr val="7F7F7F"/>
                          </a:solidFill>
                        </a:rPr>
                        <a:t>パフォーマンスに応じたダイナミックパス選択</a:t>
                      </a:r>
                      <a:endParaRPr lang="en-US" altLang="ja-JP" sz="1400" i="0" dirty="0" smtClean="0">
                        <a:solidFill>
                          <a:srgbClr val="7F7F7F"/>
                        </a:solidFill>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51480">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dirty="0"/>
                        <a:t>3G/4G </a:t>
                      </a:r>
                      <a:r>
                        <a:rPr lang="en-US" sz="1400" b="1" dirty="0" smtClean="0"/>
                        <a:t>LTE</a:t>
                      </a:r>
                      <a:br>
                        <a:rPr lang="en-US" sz="1400" b="1" dirty="0" smtClean="0"/>
                      </a:br>
                      <a:r>
                        <a:rPr lang="ja-JP" altLang="en-US" sz="1400" b="1" dirty="0" smtClean="0"/>
                        <a:t>フェイルオーバー</a:t>
                      </a:r>
                      <a:r>
                        <a:rPr lang="en-US" sz="1400" b="1" baseline="0" dirty="0" smtClean="0"/>
                        <a:t> </a:t>
                      </a:r>
                      <a:endParaRPr lang="en-US" sz="1400" b="1" dirty="0"/>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i="0" dirty="0" smtClean="0">
                          <a:solidFill>
                            <a:srgbClr val="7F7F7F"/>
                          </a:solidFill>
                        </a:rPr>
                        <a:t>全モデルで</a:t>
                      </a:r>
                      <a:r>
                        <a:rPr lang="en-US" sz="1400" i="0" dirty="0" smtClean="0">
                          <a:solidFill>
                            <a:srgbClr val="7F7F7F"/>
                          </a:solidFill>
                        </a:rPr>
                        <a:t>USB</a:t>
                      </a:r>
                      <a:r>
                        <a:rPr lang="ja-JP" altLang="en-US" sz="1400" i="0" dirty="0" smtClean="0">
                          <a:solidFill>
                            <a:srgbClr val="7F7F7F"/>
                          </a:solidFill>
                        </a:rPr>
                        <a:t>モデムサポート</a:t>
                      </a:r>
                      <a:endParaRPr lang="en-US" altLang="ja-JP" sz="1400" i="0" dirty="0" smtClean="0">
                        <a:solidFill>
                          <a:srgbClr val="7F7F7F"/>
                        </a:solidFill>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0"/>
                  </a:ext>
                </a:extLst>
              </a:tr>
              <a:tr h="551480">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dirty="0" smtClean="0"/>
                        <a:t>VPN</a:t>
                      </a:r>
                      <a:endParaRPr lang="en-US" sz="1400" b="1" dirty="0"/>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i="0" dirty="0" smtClean="0">
                          <a:solidFill>
                            <a:srgbClr val="7F7F7F"/>
                          </a:solidFill>
                        </a:rPr>
                        <a:t>完全自動化・クラウド化された</a:t>
                      </a:r>
                      <a:r>
                        <a:rPr lang="en-US" sz="1400" i="0" baseline="0" dirty="0" smtClean="0">
                          <a:solidFill>
                            <a:srgbClr val="7F7F7F"/>
                          </a:solidFill>
                        </a:rPr>
                        <a:t>S2S </a:t>
                      </a:r>
                      <a:r>
                        <a:rPr lang="en-US" sz="1400" i="0" baseline="0" dirty="0" smtClean="0">
                          <a:solidFill>
                            <a:srgbClr val="7F7F7F"/>
                          </a:solidFill>
                        </a:rPr>
                        <a:t>VPN</a:t>
                      </a:r>
                      <a:br>
                        <a:rPr lang="en-US" sz="1400" i="0" baseline="0" dirty="0" smtClean="0">
                          <a:solidFill>
                            <a:srgbClr val="7F7F7F"/>
                          </a:solidFill>
                        </a:rPr>
                      </a:br>
                      <a:r>
                        <a:rPr lang="en-US" sz="1400" i="0" baseline="0" dirty="0" smtClean="0">
                          <a:solidFill>
                            <a:srgbClr val="7F7F7F"/>
                          </a:solidFill>
                        </a:rPr>
                        <a:t> </a:t>
                      </a:r>
                      <a:r>
                        <a:rPr lang="en-US" sz="1400" i="0" baseline="0" dirty="0">
                          <a:solidFill>
                            <a:srgbClr val="7F7F7F"/>
                          </a:solidFill>
                        </a:rPr>
                        <a:t>(Auto VPN</a:t>
                      </a:r>
                      <a:r>
                        <a:rPr lang="en-US" sz="1400" i="0" baseline="0" dirty="0" smtClean="0">
                          <a:solidFill>
                            <a:srgbClr val="7F7F7F"/>
                          </a:solidFill>
                        </a:rPr>
                        <a:t>), IPsec VPN, Client VPN</a:t>
                      </a:r>
                      <a:endParaRPr lang="en-US" sz="1400" i="0" dirty="0">
                        <a:solidFill>
                          <a:srgbClr val="7F7F7F"/>
                        </a:solidFill>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r h="551480">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dirty="0" smtClean="0"/>
                        <a:t>ルーティング</a:t>
                      </a:r>
                      <a:endParaRPr lang="en-US" sz="1400" b="1" dirty="0"/>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a:solidFill>
                            <a:schemeClr val="bg1">
                              <a:lumMod val="50000"/>
                            </a:schemeClr>
                          </a:solidFill>
                        </a:rPr>
                        <a:t>Auto</a:t>
                      </a:r>
                      <a:r>
                        <a:rPr lang="en-US" sz="1400" i="0" baseline="0" dirty="0">
                          <a:solidFill>
                            <a:schemeClr val="bg1">
                              <a:lumMod val="50000"/>
                            </a:schemeClr>
                          </a:solidFill>
                        </a:rPr>
                        <a:t> </a:t>
                      </a:r>
                      <a:r>
                        <a:rPr lang="en-US" sz="1400" i="0" dirty="0">
                          <a:solidFill>
                            <a:schemeClr val="bg1">
                              <a:lumMod val="50000"/>
                            </a:schemeClr>
                          </a:solidFill>
                        </a:rPr>
                        <a:t>routing for Auto</a:t>
                      </a:r>
                      <a:r>
                        <a:rPr lang="en-US" sz="1400" i="0" baseline="0" dirty="0">
                          <a:solidFill>
                            <a:schemeClr val="bg1">
                              <a:lumMod val="50000"/>
                            </a:schemeClr>
                          </a:solidFill>
                        </a:rPr>
                        <a:t> </a:t>
                      </a:r>
                      <a:r>
                        <a:rPr lang="en-US" sz="1400" i="0" dirty="0">
                          <a:solidFill>
                            <a:schemeClr val="bg1">
                              <a:lumMod val="50000"/>
                            </a:schemeClr>
                          </a:solidFill>
                        </a:rPr>
                        <a:t>VPN peers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smtClean="0">
                          <a:solidFill>
                            <a:schemeClr val="bg1">
                              <a:lumMod val="50000"/>
                            </a:schemeClr>
                          </a:solidFill>
                        </a:rPr>
                        <a:t>OSPF</a:t>
                      </a:r>
                      <a:r>
                        <a:rPr lang="ja-JP" altLang="en-US" sz="1400" i="0" dirty="0" smtClean="0">
                          <a:solidFill>
                            <a:schemeClr val="bg1">
                              <a:lumMod val="50000"/>
                            </a:schemeClr>
                          </a:solidFill>
                        </a:rPr>
                        <a:t>ルートアドバタイズ</a:t>
                      </a:r>
                      <a:endParaRPr lang="en-US" sz="1400" i="0" dirty="0">
                        <a:solidFill>
                          <a:schemeClr val="bg1">
                            <a:lumMod val="50000"/>
                          </a:schemeClr>
                        </a:solidFill>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4"/>
                  </a:ext>
                </a:extLst>
              </a:tr>
              <a:tr h="551480">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baseline="0" dirty="0" smtClean="0"/>
                        <a:t>トラフィックシェーピング</a:t>
                      </a:r>
                      <a:endParaRPr lang="en-US" sz="1400" b="1" dirty="0"/>
                    </a:p>
                  </a:txBody>
                  <a:tcPr marL="68580" marR="68580" marT="34290" marB="102870" anchor="ctr">
                    <a:lnT w="12700" cap="flat" cmpd="sng" algn="ctr">
                      <a:no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i="0" dirty="0" smtClean="0">
                          <a:solidFill>
                            <a:srgbClr val="7F7F7F"/>
                          </a:solidFill>
                        </a:rPr>
                        <a:t>アップリンクとトラフィックのプロパティ</a:t>
                      </a:r>
                      <a:r>
                        <a:rPr lang="ja-JP" altLang="en-US" sz="1400" i="0" dirty="0" smtClean="0">
                          <a:solidFill>
                            <a:srgbClr val="7F7F7F"/>
                          </a:solidFill>
                        </a:rPr>
                        <a:t>を</a:t>
                      </a:r>
                      <a:r>
                        <a:rPr lang="en-US" altLang="ja-JP" sz="1400" i="0" dirty="0" smtClean="0">
                          <a:solidFill>
                            <a:srgbClr val="7F7F7F"/>
                          </a:solidFill>
                        </a:rPr>
                        <a:t/>
                      </a:r>
                      <a:br>
                        <a:rPr lang="en-US" altLang="ja-JP" sz="1400" i="0" dirty="0" smtClean="0">
                          <a:solidFill>
                            <a:srgbClr val="7F7F7F"/>
                          </a:solidFill>
                        </a:rPr>
                      </a:br>
                      <a:r>
                        <a:rPr lang="ja-JP" altLang="en-US" sz="1400" i="0" dirty="0" smtClean="0">
                          <a:solidFill>
                            <a:srgbClr val="7F7F7F"/>
                          </a:solidFill>
                        </a:rPr>
                        <a:t>カスタマイズ</a:t>
                      </a:r>
                      <a:endParaRPr lang="en-US" sz="1400" i="0" dirty="0">
                        <a:solidFill>
                          <a:srgbClr val="7F7F7F"/>
                        </a:solidFill>
                      </a:endParaRP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a16="http://schemas.microsoft.com/office/drawing/2014/main" xmlns="" val="10005"/>
                  </a:ext>
                </a:extLst>
              </a:tr>
              <a:tr h="508734">
                <a:tc>
                  <a:txBody>
                    <a:bodyPr/>
                    <a:lstStyle/>
                    <a:p>
                      <a:r>
                        <a:rPr lang="ja-JP" altLang="en-US" sz="1400" b="1" kern="1200" baseline="0" dirty="0" smtClean="0">
                          <a:solidFill>
                            <a:schemeClr val="tx1"/>
                          </a:solidFill>
                          <a:latin typeface="+mn-lt"/>
                          <a:ea typeface="+mn-ea"/>
                          <a:cs typeface="+mn-cs"/>
                        </a:rPr>
                        <a:t>ロードバランシング</a:t>
                      </a:r>
                      <a:endParaRPr lang="en-US" sz="1400" b="1" kern="1200" baseline="0" dirty="0">
                        <a:solidFill>
                          <a:schemeClr val="tx1"/>
                        </a:solidFill>
                        <a:latin typeface="+mn-lt"/>
                        <a:ea typeface="+mn-ea"/>
                        <a:cs typeface="+mn-cs"/>
                      </a:endParaRPr>
                    </a:p>
                  </a:txBody>
                  <a:tcPr marL="68580" marR="68580" marT="34290" marB="102870" anchor="ctr">
                    <a:lnT w="12700" cap="flat" cmpd="sng" algn="ctr">
                      <a:noFill/>
                      <a:prstDash val="solid"/>
                      <a:round/>
                      <a:headEnd type="none" w="med" len="med"/>
                      <a:tailEnd type="none" w="med" len="med"/>
                    </a:lnT>
                    <a:lnB>
                      <a:noFill/>
                    </a:lnB>
                  </a:tcPr>
                </a:tc>
                <a:tc>
                  <a:txBody>
                    <a:bodyPr/>
                    <a:lstStyle/>
                    <a:p>
                      <a:r>
                        <a:rPr lang="ja-JP" altLang="en-US" dirty="0" smtClean="0"/>
                        <a:t>アップリンク、</a:t>
                      </a:r>
                      <a:r>
                        <a:rPr lang="en-US" altLang="ja-JP" dirty="0" smtClean="0"/>
                        <a:t>VPN</a:t>
                      </a:r>
                      <a:r>
                        <a:rPr lang="ja-JP" altLang="en-US" dirty="0" smtClean="0"/>
                        <a:t>トンネル</a:t>
                      </a:r>
                      <a:endParaRPr lang="en-US" dirty="0"/>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a16="http://schemas.microsoft.com/office/drawing/2014/main" xmlns="" val="10006"/>
                  </a:ext>
                </a:extLst>
              </a:tr>
              <a:tr h="342812">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dirty="0" smtClean="0"/>
                        <a:t>Dual</a:t>
                      </a:r>
                      <a:r>
                        <a:rPr lang="ja-JP" altLang="en-US" sz="1400" b="1" dirty="0" smtClean="0"/>
                        <a:t>アップリンクポート</a:t>
                      </a:r>
                      <a:endParaRPr lang="en-US" sz="1400" b="1" dirty="0"/>
                    </a:p>
                  </a:txBody>
                  <a:tcPr marL="68580" marR="68580" marT="34290" marB="102870" anchor="ctr">
                    <a:lnT w="12700" cap="flat" cmpd="sng" algn="ctr">
                      <a:no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i="0" dirty="0" smtClean="0">
                          <a:solidFill>
                            <a:srgbClr val="7F7F7F"/>
                          </a:solidFill>
                        </a:rPr>
                        <a:t>全モデルで</a:t>
                      </a:r>
                      <a:r>
                        <a:rPr lang="en-US" sz="1400" i="0" dirty="0" smtClean="0">
                          <a:solidFill>
                            <a:srgbClr val="7F7F7F"/>
                          </a:solidFill>
                        </a:rPr>
                        <a:t>2</a:t>
                      </a:r>
                      <a:r>
                        <a:rPr lang="ja-JP" altLang="en-US" sz="1400" i="0" dirty="0" smtClean="0">
                          <a:solidFill>
                            <a:srgbClr val="7F7F7F"/>
                          </a:solidFill>
                        </a:rPr>
                        <a:t>つのアップリンクをサポート</a:t>
                      </a:r>
                      <a:endParaRPr lang="en-US" sz="1400" i="0" dirty="0">
                        <a:solidFill>
                          <a:srgbClr val="7F7F7F"/>
                        </a:solidFill>
                      </a:endParaRPr>
                    </a:p>
                  </a:txBody>
                  <a:tcPr marL="68580" marR="68580" marT="34290" marB="102870" anchor="ctr">
                    <a:lnT w="12700" cap="flat" cmpd="sng" algn="ctr">
                      <a:noFill/>
                      <a:prstDash val="solid"/>
                      <a:round/>
                      <a:headEnd type="none" w="med" len="med"/>
                      <a:tailEnd type="none" w="med" len="med"/>
                    </a:lnT>
                    <a:lnB>
                      <a:noFill/>
                    </a:lnB>
                  </a:tcPr>
                </a:tc>
                <a:extLst>
                  <a:ext uri="{0D108BD9-81ED-4DB2-BD59-A6C34878D82A}">
                    <a16:rowId xmlns:a16="http://schemas.microsoft.com/office/drawing/2014/main" xmlns="" val="10007"/>
                  </a:ext>
                </a:extLst>
              </a:tr>
            </a:tbl>
          </a:graphicData>
        </a:graphic>
      </p:graphicFrame>
      <p:pic>
        <p:nvPicPr>
          <p:cNvPr id="6" name="Picture 5"/>
          <p:cNvPicPr>
            <a:picLocks noChangeAspect="1"/>
          </p:cNvPicPr>
          <p:nvPr/>
        </p:nvPicPr>
        <p:blipFill rotWithShape="1">
          <a:blip r:embed="rId3"/>
          <a:srcRect l="62320" b="42137"/>
          <a:stretch/>
        </p:blipFill>
        <p:spPr>
          <a:xfrm>
            <a:off x="6373054" y="590757"/>
            <a:ext cx="2109998" cy="1446127"/>
          </a:xfrm>
          <a:prstGeom prst="rect">
            <a:avLst/>
          </a:prstGeom>
        </p:spPr>
      </p:pic>
      <p:pic>
        <p:nvPicPr>
          <p:cNvPr id="7" name="Picture 6"/>
          <p:cNvPicPr>
            <a:picLocks noChangeAspect="1"/>
          </p:cNvPicPr>
          <p:nvPr/>
        </p:nvPicPr>
        <p:blipFill rotWithShape="1">
          <a:blip r:embed="rId3"/>
          <a:srcRect r="38171"/>
          <a:stretch/>
        </p:blipFill>
        <p:spPr>
          <a:xfrm>
            <a:off x="5523682" y="2036884"/>
            <a:ext cx="3462277" cy="2499224"/>
          </a:xfrm>
          <a:prstGeom prst="rect">
            <a:avLst/>
          </a:prstGeom>
        </p:spPr>
      </p:pic>
    </p:spTree>
    <p:extLst>
      <p:ext uri="{BB962C8B-B14F-4D97-AF65-F5344CB8AC3E}">
        <p14:creationId xmlns:p14="http://schemas.microsoft.com/office/powerpoint/2010/main" val="2258900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lvl="1">
              <a:buClr>
                <a:schemeClr val="dk1"/>
              </a:buClr>
            </a:pPr>
            <a:r>
              <a:rPr lang="en-US" altLang="ja-JP" dirty="0">
                <a:cs typeface="Meiryo" charset="-128"/>
              </a:rPr>
              <a:t>Auto </a:t>
            </a:r>
            <a:r>
              <a:rPr lang="en-US" altLang="ja-JP" dirty="0" smtClean="0">
                <a:cs typeface="Meiryo" charset="-128"/>
              </a:rPr>
              <a:t>VPN</a:t>
            </a:r>
            <a:endParaRPr kumimoji="1" lang="ja-JP" altLang="en-US" dirty="0"/>
          </a:p>
        </p:txBody>
      </p:sp>
      <p:sp>
        <p:nvSpPr>
          <p:cNvPr id="3" name="テキスト プレースホルダー 2"/>
          <p:cNvSpPr>
            <a:spLocks noGrp="1"/>
          </p:cNvSpPr>
          <p:nvPr>
            <p:ph type="body" idx="1"/>
          </p:nvPr>
        </p:nvSpPr>
        <p:spPr>
          <a:xfrm>
            <a:off x="233232" y="695405"/>
            <a:ext cx="8570912" cy="418114"/>
          </a:xfrm>
        </p:spPr>
        <p:txBody>
          <a:bodyPr/>
          <a:lstStyle/>
          <a:p>
            <a:pPr marL="0" indent="0">
              <a:buNone/>
            </a:pPr>
            <a:r>
              <a:rPr lang="ja-JP" altLang="en-US" sz="1600" dirty="0">
                <a:latin typeface="+mn-ea"/>
                <a:cs typeface="Meiryo" charset="-128"/>
              </a:rPr>
              <a:t>単純なステップでフルメッシュの</a:t>
            </a:r>
            <a:r>
              <a:rPr lang="en-US" altLang="ja-JP" sz="1600" dirty="0">
                <a:latin typeface="+mn-ea"/>
                <a:cs typeface="Meiryo" charset="-128"/>
              </a:rPr>
              <a:t>VPN</a:t>
            </a:r>
            <a:r>
              <a:rPr lang="ja-JP" altLang="en-US" sz="1600" dirty="0">
                <a:latin typeface="+mn-ea"/>
                <a:cs typeface="Meiryo" charset="-128"/>
              </a:rPr>
              <a:t>を確立</a:t>
            </a:r>
            <a:endParaRPr kumimoji="1" lang="ja-JP" altLang="en-US" dirty="0"/>
          </a:p>
        </p:txBody>
      </p:sp>
      <p:sp>
        <p:nvSpPr>
          <p:cNvPr id="39" name="Text Placeholder 7"/>
          <p:cNvSpPr txBox="1">
            <a:spLocks/>
          </p:cNvSpPr>
          <p:nvPr/>
        </p:nvSpPr>
        <p:spPr>
          <a:xfrm>
            <a:off x="5546450" y="2836560"/>
            <a:ext cx="3409282" cy="2128524"/>
          </a:xfrm>
          <a:prstGeom prst="rect">
            <a:avLst/>
          </a:prstGeom>
        </p:spPr>
        <p:txBody>
          <a:bodyPr/>
          <a:lstStyle>
            <a:lvl1pPr marL="0" marR="0" indent="0" algn="r" defTabSz="914217" rtl="0" eaLnBrk="1" fontAlgn="auto" latinLnBrk="0" hangingPunct="1">
              <a:lnSpc>
                <a:spcPct val="90000"/>
              </a:lnSpc>
              <a:spcBef>
                <a:spcPts val="1000"/>
              </a:spcBef>
              <a:spcAft>
                <a:spcPts val="0"/>
              </a:spcAft>
              <a:buClrTx/>
              <a:buSzTx/>
              <a:buFontTx/>
              <a:buNone/>
              <a:tabLst/>
              <a:defRPr sz="1800" kern="1200">
                <a:solidFill>
                  <a:schemeClr val="tx1"/>
                </a:solidFill>
                <a:latin typeface="Proxima Nova Rg" panose="02000506030000020004" pitchFamily="2" charset="0"/>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797" indent="-342797" algn="l">
              <a:buFont typeface="+mj-lt"/>
              <a:buAutoNum type="arabicPeriod"/>
            </a:pPr>
            <a:r>
              <a:rPr lang="ja-JP" altLang="en-US" sz="1400" dirty="0">
                <a:latin typeface="+mn-lt"/>
                <a:cs typeface="Meiryo" charset="-128"/>
              </a:rPr>
              <a:t>新しい</a:t>
            </a:r>
            <a:r>
              <a:rPr lang="en-US" sz="1400" dirty="0">
                <a:latin typeface="+mn-lt"/>
                <a:cs typeface="Meiryo" charset="-128"/>
              </a:rPr>
              <a:t>MX</a:t>
            </a:r>
            <a:r>
              <a:rPr lang="ja-JP" altLang="en-US" sz="1400" dirty="0">
                <a:latin typeface="+mn-lt"/>
                <a:cs typeface="Meiryo" charset="-128"/>
              </a:rPr>
              <a:t>がその</a:t>
            </a:r>
            <a:r>
              <a:rPr lang="en-US" altLang="ja-JP" sz="1400" dirty="0">
                <a:latin typeface="+mn-lt"/>
                <a:cs typeface="Meiryo" charset="-128"/>
              </a:rPr>
              <a:t>IP</a:t>
            </a:r>
            <a:r>
              <a:rPr lang="ja-JP" altLang="en-US" sz="1400" dirty="0">
                <a:latin typeface="+mn-lt"/>
                <a:cs typeface="Meiryo" charset="-128"/>
              </a:rPr>
              <a:t>とサブネットを登録</a:t>
            </a:r>
            <a:endParaRPr lang="en-US" altLang="ja-JP" sz="1400" dirty="0">
              <a:latin typeface="+mn-lt"/>
              <a:cs typeface="Meiryo" charset="-128"/>
            </a:endParaRPr>
          </a:p>
          <a:p>
            <a:pPr marL="342797" indent="-342797" algn="l">
              <a:buFont typeface="+mj-lt"/>
              <a:buAutoNum type="arabicPeriod"/>
            </a:pPr>
            <a:r>
              <a:rPr lang="ja-JP" altLang="en-US" sz="1400" dirty="0">
                <a:latin typeface="+mn-lt"/>
                <a:cs typeface="Meiryo" charset="-128"/>
              </a:rPr>
              <a:t>その情報はダッシュボードを経由して他の</a:t>
            </a:r>
            <a:r>
              <a:rPr lang="en-US" altLang="ja-JP" sz="1400" dirty="0">
                <a:latin typeface="+mn-lt"/>
                <a:cs typeface="Meiryo" charset="-128"/>
              </a:rPr>
              <a:t>MX</a:t>
            </a:r>
            <a:r>
              <a:rPr lang="ja-JP" altLang="en-US" sz="1400" dirty="0">
                <a:latin typeface="+mn-lt"/>
                <a:cs typeface="Meiryo" charset="-128"/>
              </a:rPr>
              <a:t>に伝播</a:t>
            </a:r>
            <a:endParaRPr lang="en-US" sz="1400" dirty="0">
              <a:latin typeface="+mn-lt"/>
              <a:cs typeface="Meiryo" charset="-128"/>
            </a:endParaRPr>
          </a:p>
          <a:p>
            <a:pPr marL="342797" indent="-342797" algn="l">
              <a:buFont typeface="+mj-lt"/>
              <a:buAutoNum type="arabicPeriod"/>
            </a:pPr>
            <a:r>
              <a:rPr lang="ja-JP" altLang="en-US" sz="1400" dirty="0">
                <a:latin typeface="+mn-lt"/>
                <a:cs typeface="Meiryo" charset="-128"/>
              </a:rPr>
              <a:t>その情報にしたがって</a:t>
            </a:r>
            <a:r>
              <a:rPr lang="en-US" altLang="ja-JP" sz="1400" dirty="0">
                <a:latin typeface="+mn-lt"/>
                <a:cs typeface="Meiryo" charset="-128"/>
              </a:rPr>
              <a:t>VPN</a:t>
            </a:r>
            <a:r>
              <a:rPr lang="ja-JP" altLang="en-US" sz="1400" dirty="0">
                <a:latin typeface="+mn-lt"/>
                <a:cs typeface="Meiryo" charset="-128"/>
              </a:rPr>
              <a:t>接続を開始</a:t>
            </a:r>
            <a:endParaRPr lang="en-US" sz="1400" dirty="0">
              <a:latin typeface="+mn-lt"/>
              <a:cs typeface="Meiryo" charset="-128"/>
            </a:endParaRPr>
          </a:p>
          <a:p>
            <a:pPr marL="476108" lvl="1" indent="-342797">
              <a:buFont typeface="+mj-lt"/>
              <a:buAutoNum type="alphaLcParenR"/>
            </a:pPr>
            <a:r>
              <a:rPr lang="ja-JP" altLang="en-US" sz="1000" dirty="0">
                <a:cs typeface="Meiryo" charset="-128"/>
              </a:rPr>
              <a:t>各々独自の共通鍵を利用</a:t>
            </a:r>
            <a:endParaRPr lang="en-US" sz="1000" dirty="0">
              <a:cs typeface="Meiryo" charset="-128"/>
            </a:endParaRPr>
          </a:p>
          <a:p>
            <a:pPr marL="476108" lvl="1" indent="-342797">
              <a:buFont typeface="+mj-lt"/>
              <a:buAutoNum type="alphaLcParenR"/>
            </a:pPr>
            <a:r>
              <a:rPr lang="ja-JP" altLang="en-US" sz="1000" dirty="0">
                <a:cs typeface="Meiryo" charset="-128"/>
              </a:rPr>
              <a:t>先に</a:t>
            </a:r>
            <a:r>
              <a:rPr lang="en-US" sz="1000" dirty="0">
                <a:cs typeface="Meiryo" charset="-128"/>
              </a:rPr>
              <a:t>Uplink IP (private IP) </a:t>
            </a:r>
            <a:r>
              <a:rPr lang="ja-JP" altLang="en-US" sz="1000" dirty="0">
                <a:cs typeface="Meiryo" charset="-128"/>
              </a:rPr>
              <a:t>を試行</a:t>
            </a:r>
            <a:endParaRPr lang="en-US" sz="1000" dirty="0">
              <a:cs typeface="Meiryo" charset="-128"/>
            </a:endParaRPr>
          </a:p>
          <a:p>
            <a:pPr marL="476108" lvl="1" indent="-342797">
              <a:buFont typeface="+mj-lt"/>
              <a:buAutoNum type="alphaLcParenR"/>
            </a:pPr>
            <a:r>
              <a:rPr lang="en-US" sz="1000" dirty="0">
                <a:cs typeface="Meiryo" charset="-128"/>
              </a:rPr>
              <a:t>Public IP </a:t>
            </a:r>
            <a:r>
              <a:rPr lang="ja-JP" altLang="en-US" sz="1000" dirty="0">
                <a:cs typeface="Meiryo" charset="-128"/>
              </a:rPr>
              <a:t>を二番目に試行</a:t>
            </a:r>
            <a:endParaRPr lang="en-US" altLang="ja-JP" sz="1000" dirty="0">
              <a:cs typeface="Meiryo" charset="-128"/>
            </a:endParaRPr>
          </a:p>
        </p:txBody>
      </p:sp>
      <p:pic>
        <p:nvPicPr>
          <p:cNvPr id="40" name="Picture 2"/>
          <p:cNvPicPr>
            <a:picLocks noChangeAspect="1" noChangeArrowheads="1"/>
          </p:cNvPicPr>
          <p:nvPr/>
        </p:nvPicPr>
        <p:blipFill>
          <a:blip r:embed="rId2"/>
          <a:srcRect/>
          <a:stretch>
            <a:fillRect/>
          </a:stretch>
        </p:blipFill>
        <p:spPr bwMode="auto">
          <a:xfrm>
            <a:off x="2259683" y="1985251"/>
            <a:ext cx="1454201" cy="955126"/>
          </a:xfrm>
          <a:prstGeom prst="rect">
            <a:avLst/>
          </a:prstGeom>
          <a:noFill/>
          <a:ln w="9525">
            <a:noFill/>
            <a:miter lim="800000"/>
            <a:headEnd/>
            <a:tailEnd/>
          </a:ln>
        </p:spPr>
      </p:pic>
      <p:pic>
        <p:nvPicPr>
          <p:cNvPr id="41" name="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495443" y="1116046"/>
            <a:ext cx="933605" cy="653918"/>
          </a:xfrm>
          <a:prstGeom prst="rect">
            <a:avLst/>
          </a:prstGeom>
        </p:spPr>
      </p:pic>
      <p:grpSp>
        <p:nvGrpSpPr>
          <p:cNvPr id="42" name="Group 7"/>
          <p:cNvGrpSpPr/>
          <p:nvPr/>
        </p:nvGrpSpPr>
        <p:grpSpPr>
          <a:xfrm flipH="1">
            <a:off x="2169767" y="3593617"/>
            <a:ext cx="1583119" cy="634902"/>
            <a:chOff x="5826389" y="4124636"/>
            <a:chExt cx="2111375" cy="846757"/>
          </a:xfrm>
        </p:grpSpPr>
        <p:sp>
          <p:nvSpPr>
            <p:cNvPr id="43" name="Oval 8"/>
            <p:cNvSpPr/>
            <p:nvPr/>
          </p:nvSpPr>
          <p:spPr bwMode="auto">
            <a:xfrm>
              <a:off x="5826389" y="4124636"/>
              <a:ext cx="2111375" cy="846757"/>
            </a:xfrm>
            <a:prstGeom prst="ellipse">
              <a:avLst/>
            </a:prstGeom>
            <a:solidFill>
              <a:srgbClr val="87D747">
                <a:alpha val="14000"/>
              </a:srgbClr>
            </a:solidFill>
            <a:ln w="9525" cap="flat" cmpd="sng" algn="ctr">
              <a:solidFill>
                <a:srgbClr val="87D747">
                  <a:alpha val="16000"/>
                </a:srgbClr>
              </a:solidFill>
              <a:prstDash val="solid"/>
              <a:round/>
              <a:headEnd type="none" w="med" len="med"/>
              <a:tailEnd type="none" w="med" len="med"/>
            </a:ln>
            <a:effectLst/>
          </p:spPr>
          <p:txBody>
            <a:bodyPr vert="horz" wrap="square" lIns="68562" tIns="34281" rIns="68562" bIns="34281" numCol="1" rtlCol="0" anchor="t" anchorCtr="0" compatLnSpc="1">
              <a:prstTxWarp prst="textNoShape">
                <a:avLst/>
              </a:prstTxWarp>
            </a:bodyPr>
            <a:lstStyle/>
            <a:p>
              <a:pPr eaLnBrk="0" fontAlgn="base" hangingPunct="0">
                <a:spcBef>
                  <a:spcPct val="0"/>
                </a:spcBef>
                <a:spcAft>
                  <a:spcPct val="0"/>
                </a:spcAft>
              </a:pPr>
              <a:endParaRPr lang="en-US" sz="2800" dirty="0"/>
            </a:p>
          </p:txBody>
        </p:sp>
        <p:pic>
          <p:nvPicPr>
            <p:cNvPr id="44" name="Picture 92" descr="icon_deskto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76495" y="4183905"/>
              <a:ext cx="411163" cy="542925"/>
            </a:xfrm>
            <a:prstGeom prst="rect">
              <a:avLst/>
            </a:prstGeom>
            <a:noFill/>
            <a:ln w="25400">
              <a:noFill/>
              <a:miter lim="800000"/>
              <a:headEnd/>
              <a:tailEnd/>
            </a:ln>
          </p:spPr>
        </p:pic>
        <p:pic>
          <p:nvPicPr>
            <p:cNvPr id="45" name="Picture 93" descr="icon_deskto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69402" y="4212777"/>
              <a:ext cx="411162" cy="541338"/>
            </a:xfrm>
            <a:prstGeom prst="rect">
              <a:avLst/>
            </a:prstGeom>
            <a:noFill/>
            <a:ln w="25400">
              <a:noFill/>
              <a:miter lim="800000"/>
              <a:headEnd/>
              <a:tailEnd/>
            </a:ln>
          </p:spPr>
        </p:pic>
        <p:pic>
          <p:nvPicPr>
            <p:cNvPr id="46" name="Picture 11" descr="mer_sh-6307.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867947" y="4416504"/>
              <a:ext cx="782633" cy="320677"/>
            </a:xfrm>
            <a:prstGeom prst="rect">
              <a:avLst/>
            </a:prstGeom>
          </p:spPr>
        </p:pic>
      </p:grpSp>
      <p:grpSp>
        <p:nvGrpSpPr>
          <p:cNvPr id="47" name="Group 12"/>
          <p:cNvGrpSpPr/>
          <p:nvPr/>
        </p:nvGrpSpPr>
        <p:grpSpPr>
          <a:xfrm>
            <a:off x="3970189" y="2330382"/>
            <a:ext cx="1583119" cy="634902"/>
            <a:chOff x="5826389" y="4124636"/>
            <a:chExt cx="2111375" cy="846757"/>
          </a:xfrm>
        </p:grpSpPr>
        <p:sp>
          <p:nvSpPr>
            <p:cNvPr id="48" name="Oval 13"/>
            <p:cNvSpPr/>
            <p:nvPr/>
          </p:nvSpPr>
          <p:spPr bwMode="auto">
            <a:xfrm>
              <a:off x="5826389" y="4124636"/>
              <a:ext cx="2111375" cy="846757"/>
            </a:xfrm>
            <a:prstGeom prst="ellipse">
              <a:avLst/>
            </a:prstGeom>
            <a:solidFill>
              <a:srgbClr val="87D747">
                <a:alpha val="14000"/>
              </a:srgbClr>
            </a:solidFill>
            <a:ln w="9525" cap="flat" cmpd="sng" algn="ctr">
              <a:solidFill>
                <a:srgbClr val="87D747">
                  <a:alpha val="16000"/>
                </a:srgbClr>
              </a:solidFill>
              <a:prstDash val="solid"/>
              <a:round/>
              <a:headEnd type="none" w="med" len="med"/>
              <a:tailEnd type="none" w="med" len="med"/>
            </a:ln>
            <a:effectLst/>
          </p:spPr>
          <p:txBody>
            <a:bodyPr vert="horz" wrap="square" lIns="68562" tIns="34281" rIns="68562" bIns="34281" numCol="1" rtlCol="0" anchor="t" anchorCtr="0" compatLnSpc="1">
              <a:prstTxWarp prst="textNoShape">
                <a:avLst/>
              </a:prstTxWarp>
            </a:bodyPr>
            <a:lstStyle/>
            <a:p>
              <a:pPr eaLnBrk="0" fontAlgn="base" hangingPunct="0">
                <a:spcBef>
                  <a:spcPct val="0"/>
                </a:spcBef>
                <a:spcAft>
                  <a:spcPct val="0"/>
                </a:spcAft>
              </a:pPr>
              <a:endParaRPr lang="en-US" sz="3600" dirty="0"/>
            </a:p>
          </p:txBody>
        </p:sp>
        <p:pic>
          <p:nvPicPr>
            <p:cNvPr id="49" name="Picture 92" descr="icon_deskto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76495" y="4183905"/>
              <a:ext cx="411163" cy="542925"/>
            </a:xfrm>
            <a:prstGeom prst="rect">
              <a:avLst/>
            </a:prstGeom>
            <a:noFill/>
            <a:ln w="25400">
              <a:noFill/>
              <a:miter lim="800000"/>
              <a:headEnd/>
              <a:tailEnd/>
            </a:ln>
          </p:spPr>
        </p:pic>
        <p:pic>
          <p:nvPicPr>
            <p:cNvPr id="50" name="Picture 93" descr="icon_deskto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69402" y="4212777"/>
              <a:ext cx="411162" cy="541338"/>
            </a:xfrm>
            <a:prstGeom prst="rect">
              <a:avLst/>
            </a:prstGeom>
            <a:noFill/>
            <a:ln w="25400">
              <a:noFill/>
              <a:miter lim="800000"/>
              <a:headEnd/>
              <a:tailEnd/>
            </a:ln>
          </p:spPr>
        </p:pic>
        <p:pic>
          <p:nvPicPr>
            <p:cNvPr id="51" name="Picture 16" descr="mer_sh-6307.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867947" y="4416504"/>
              <a:ext cx="782633" cy="320677"/>
            </a:xfrm>
            <a:prstGeom prst="rect">
              <a:avLst/>
            </a:prstGeom>
          </p:spPr>
        </p:pic>
      </p:grpSp>
      <p:grpSp>
        <p:nvGrpSpPr>
          <p:cNvPr id="52" name="Group 17"/>
          <p:cNvGrpSpPr/>
          <p:nvPr/>
        </p:nvGrpSpPr>
        <p:grpSpPr>
          <a:xfrm flipH="1">
            <a:off x="499799" y="2330793"/>
            <a:ext cx="1583119" cy="634902"/>
            <a:chOff x="5826389" y="4124636"/>
            <a:chExt cx="2111375" cy="846757"/>
          </a:xfrm>
        </p:grpSpPr>
        <p:sp>
          <p:nvSpPr>
            <p:cNvPr id="53" name="Oval 18"/>
            <p:cNvSpPr/>
            <p:nvPr/>
          </p:nvSpPr>
          <p:spPr bwMode="auto">
            <a:xfrm>
              <a:off x="5826389" y="4124636"/>
              <a:ext cx="2111375" cy="846757"/>
            </a:xfrm>
            <a:prstGeom prst="ellipse">
              <a:avLst/>
            </a:prstGeom>
            <a:solidFill>
              <a:srgbClr val="87D747">
                <a:alpha val="14000"/>
              </a:srgbClr>
            </a:solidFill>
            <a:ln w="9525" cap="flat" cmpd="sng" algn="ctr">
              <a:solidFill>
                <a:srgbClr val="87D747">
                  <a:alpha val="16000"/>
                </a:srgbClr>
              </a:solidFill>
              <a:prstDash val="solid"/>
              <a:round/>
              <a:headEnd type="none" w="med" len="med"/>
              <a:tailEnd type="none" w="med" len="med"/>
            </a:ln>
            <a:effectLst/>
          </p:spPr>
          <p:txBody>
            <a:bodyPr vert="horz" wrap="square" lIns="68562" tIns="34281" rIns="68562" bIns="34281" numCol="1" rtlCol="0" anchor="t" anchorCtr="0" compatLnSpc="1">
              <a:prstTxWarp prst="textNoShape">
                <a:avLst/>
              </a:prstTxWarp>
            </a:bodyPr>
            <a:lstStyle/>
            <a:p>
              <a:pPr eaLnBrk="0" fontAlgn="base" hangingPunct="0">
                <a:spcBef>
                  <a:spcPct val="0"/>
                </a:spcBef>
                <a:spcAft>
                  <a:spcPct val="0"/>
                </a:spcAft>
              </a:pPr>
              <a:endParaRPr lang="en-US" sz="2800" dirty="0"/>
            </a:p>
          </p:txBody>
        </p:sp>
        <p:pic>
          <p:nvPicPr>
            <p:cNvPr id="54" name="Picture 92" descr="icon_deskto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76495" y="4183905"/>
              <a:ext cx="411163" cy="542925"/>
            </a:xfrm>
            <a:prstGeom prst="rect">
              <a:avLst/>
            </a:prstGeom>
            <a:noFill/>
            <a:ln w="25400">
              <a:noFill/>
              <a:miter lim="800000"/>
              <a:headEnd/>
              <a:tailEnd/>
            </a:ln>
          </p:spPr>
        </p:pic>
        <p:pic>
          <p:nvPicPr>
            <p:cNvPr id="55" name="Picture 93" descr="icon_deskto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69402" y="4212777"/>
              <a:ext cx="411162" cy="541338"/>
            </a:xfrm>
            <a:prstGeom prst="rect">
              <a:avLst/>
            </a:prstGeom>
            <a:noFill/>
            <a:ln w="25400">
              <a:noFill/>
              <a:miter lim="800000"/>
              <a:headEnd/>
              <a:tailEnd/>
            </a:ln>
          </p:spPr>
        </p:pic>
        <p:pic>
          <p:nvPicPr>
            <p:cNvPr id="56" name="Picture 21" descr="mer_sh-6307.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867947" y="4416504"/>
              <a:ext cx="782633" cy="320677"/>
            </a:xfrm>
            <a:prstGeom prst="rect">
              <a:avLst/>
            </a:prstGeom>
          </p:spPr>
        </p:pic>
      </p:grpSp>
      <p:sp>
        <p:nvSpPr>
          <p:cNvPr id="57" name="Donut 22"/>
          <p:cNvSpPr/>
          <p:nvPr/>
        </p:nvSpPr>
        <p:spPr bwMode="auto">
          <a:xfrm>
            <a:off x="3547155" y="1851187"/>
            <a:ext cx="318626" cy="315101"/>
          </a:xfrm>
          <a:prstGeom prst="donut">
            <a:avLst>
              <a:gd name="adj" fmla="val 15445"/>
            </a:avLst>
          </a:prstGeom>
          <a:solidFill>
            <a:schemeClr val="bg2"/>
          </a:solidFill>
          <a:ln w="9525" cap="flat" cmpd="sng" algn="ctr">
            <a:noFill/>
            <a:prstDash val="solid"/>
            <a:round/>
            <a:headEnd type="none" w="med" len="med"/>
            <a:tailEnd type="none" w="med" len="med"/>
          </a:ln>
          <a:effectLst/>
        </p:spPr>
        <p:txBody>
          <a:bodyPr vert="horz" wrap="square" lIns="68562" tIns="34281" rIns="68562" bIns="34281" numCol="1" rtlCol="0" anchor="ctr" anchorCtr="0" compatLnSpc="1">
            <a:prstTxWarp prst="textNoShape">
              <a:avLst/>
            </a:prstTxWarp>
          </a:bodyPr>
          <a:lstStyle/>
          <a:p>
            <a:pPr algn="ctr" eaLnBrk="0" fontAlgn="base" hangingPunct="0">
              <a:spcBef>
                <a:spcPct val="0"/>
              </a:spcBef>
              <a:spcAft>
                <a:spcPct val="0"/>
              </a:spcAft>
            </a:pPr>
            <a:r>
              <a:rPr lang="en-US" sz="1100" dirty="0">
                <a:solidFill>
                  <a:srgbClr val="595959"/>
                </a:solidFill>
              </a:rPr>
              <a:t>1</a:t>
            </a:r>
          </a:p>
        </p:txBody>
      </p:sp>
      <p:sp>
        <p:nvSpPr>
          <p:cNvPr id="58" name="TextBox 23"/>
          <p:cNvSpPr txBox="1"/>
          <p:nvPr/>
        </p:nvSpPr>
        <p:spPr>
          <a:xfrm>
            <a:off x="3842057" y="1848984"/>
            <a:ext cx="1884975" cy="553998"/>
          </a:xfrm>
          <a:prstGeom prst="rect">
            <a:avLst/>
          </a:prstGeom>
          <a:noFill/>
        </p:spPr>
        <p:txBody>
          <a:bodyPr wrap="square" rtlCol="0">
            <a:spAutoFit/>
          </a:bodyPr>
          <a:lstStyle/>
          <a:p>
            <a:r>
              <a:rPr lang="ja-JP" altLang="en-US" sz="1000" dirty="0">
                <a:solidFill>
                  <a:srgbClr val="FF0000"/>
                </a:solidFill>
                <a:cs typeface="Meiryo" charset="-128"/>
              </a:rPr>
              <a:t>新しい</a:t>
            </a:r>
            <a:r>
              <a:rPr lang="en-US" sz="1000" dirty="0">
                <a:solidFill>
                  <a:srgbClr val="FF0000"/>
                </a:solidFill>
                <a:cs typeface="Meiryo" charset="-128"/>
              </a:rPr>
              <a:t>MX</a:t>
            </a:r>
            <a:r>
              <a:rPr lang="ja-JP" altLang="en-US" sz="1000" dirty="0">
                <a:solidFill>
                  <a:srgbClr val="FF0000"/>
                </a:solidFill>
                <a:cs typeface="Meiryo" charset="-128"/>
              </a:rPr>
              <a:t>がアップリンクの</a:t>
            </a:r>
            <a:r>
              <a:rPr lang="en-US" altLang="ja-JP" sz="1000" dirty="0">
                <a:solidFill>
                  <a:srgbClr val="FF0000"/>
                </a:solidFill>
                <a:cs typeface="Meiryo" charset="-128"/>
              </a:rPr>
              <a:t>IP, Public </a:t>
            </a:r>
            <a:r>
              <a:rPr lang="en-US" sz="1000" dirty="0">
                <a:solidFill>
                  <a:srgbClr val="FF0000"/>
                </a:solidFill>
                <a:cs typeface="Meiryo" charset="-128"/>
              </a:rPr>
              <a:t>IP, Public IP </a:t>
            </a:r>
            <a:r>
              <a:rPr lang="ja-JP" altLang="en-US" sz="1000" dirty="0">
                <a:solidFill>
                  <a:srgbClr val="FF0000"/>
                </a:solidFill>
                <a:cs typeface="Meiryo" charset="-128"/>
              </a:rPr>
              <a:t>とローカルのサブネットを登録</a:t>
            </a:r>
            <a:endParaRPr lang="en-US" sz="1000" dirty="0">
              <a:solidFill>
                <a:srgbClr val="FF0000"/>
              </a:solidFill>
              <a:cs typeface="Meiryo" charset="-128"/>
            </a:endParaRPr>
          </a:p>
        </p:txBody>
      </p:sp>
      <p:sp>
        <p:nvSpPr>
          <p:cNvPr id="59" name="Donut 24"/>
          <p:cNvSpPr/>
          <p:nvPr/>
        </p:nvSpPr>
        <p:spPr bwMode="auto">
          <a:xfrm>
            <a:off x="2556097" y="3217692"/>
            <a:ext cx="318626" cy="315101"/>
          </a:xfrm>
          <a:prstGeom prst="donut">
            <a:avLst>
              <a:gd name="adj" fmla="val 15445"/>
            </a:avLst>
          </a:prstGeom>
          <a:solidFill>
            <a:schemeClr val="bg2"/>
          </a:solidFill>
          <a:ln w="9525" cap="flat" cmpd="sng" algn="ctr">
            <a:noFill/>
            <a:prstDash val="solid"/>
            <a:round/>
            <a:headEnd type="none" w="med" len="med"/>
            <a:tailEnd type="none" w="med" len="med"/>
          </a:ln>
          <a:effectLst/>
        </p:spPr>
        <p:txBody>
          <a:bodyPr vert="horz" wrap="square" lIns="68562" tIns="34281" rIns="68562" bIns="34281" numCol="1" rtlCol="0" anchor="ctr" anchorCtr="0" compatLnSpc="1">
            <a:prstTxWarp prst="textNoShape">
              <a:avLst/>
            </a:prstTxWarp>
          </a:bodyPr>
          <a:lstStyle/>
          <a:p>
            <a:pPr algn="ctr" eaLnBrk="0" fontAlgn="base" hangingPunct="0">
              <a:spcBef>
                <a:spcPct val="0"/>
              </a:spcBef>
              <a:spcAft>
                <a:spcPct val="0"/>
              </a:spcAft>
            </a:pPr>
            <a:r>
              <a:rPr lang="en-US" sz="1100" dirty="0">
                <a:solidFill>
                  <a:srgbClr val="595959"/>
                </a:solidFill>
              </a:rPr>
              <a:t>2</a:t>
            </a:r>
          </a:p>
        </p:txBody>
      </p:sp>
      <p:sp>
        <p:nvSpPr>
          <p:cNvPr id="60" name="TextBox 25"/>
          <p:cNvSpPr txBox="1"/>
          <p:nvPr/>
        </p:nvSpPr>
        <p:spPr>
          <a:xfrm>
            <a:off x="1242861" y="3231511"/>
            <a:ext cx="1422885" cy="553998"/>
          </a:xfrm>
          <a:prstGeom prst="rect">
            <a:avLst/>
          </a:prstGeom>
          <a:noFill/>
        </p:spPr>
        <p:txBody>
          <a:bodyPr wrap="square" rtlCol="0">
            <a:spAutoFit/>
          </a:bodyPr>
          <a:lstStyle/>
          <a:p>
            <a:r>
              <a:rPr lang="ja-JP" altLang="en-US" sz="1000" dirty="0">
                <a:solidFill>
                  <a:srgbClr val="FF0000"/>
                </a:solidFill>
                <a:cs typeface="Meiryo" charset="-128"/>
              </a:rPr>
              <a:t>自動的に新しいルートはすべての</a:t>
            </a:r>
            <a:r>
              <a:rPr lang="en-US" altLang="ja-JP" sz="1000" dirty="0">
                <a:solidFill>
                  <a:srgbClr val="FF0000"/>
                </a:solidFill>
                <a:cs typeface="Meiryo" charset="-128"/>
              </a:rPr>
              <a:t>MX</a:t>
            </a:r>
            <a:r>
              <a:rPr lang="ja-JP" altLang="en-US" sz="1000" dirty="0">
                <a:solidFill>
                  <a:srgbClr val="FF0000"/>
                </a:solidFill>
                <a:cs typeface="Meiryo" charset="-128"/>
              </a:rPr>
              <a:t>に配信される</a:t>
            </a:r>
            <a:endParaRPr lang="en-US" sz="1000" dirty="0">
              <a:solidFill>
                <a:srgbClr val="FF0000"/>
              </a:solidFill>
              <a:cs typeface="Meiryo" charset="-128"/>
            </a:endParaRPr>
          </a:p>
        </p:txBody>
      </p:sp>
      <p:sp>
        <p:nvSpPr>
          <p:cNvPr id="61" name="Left Arrow 26"/>
          <p:cNvSpPr/>
          <p:nvPr/>
        </p:nvSpPr>
        <p:spPr bwMode="auto">
          <a:xfrm rot="16200000">
            <a:off x="2480490" y="3013505"/>
            <a:ext cx="959870" cy="171405"/>
          </a:xfrm>
          <a:prstGeom prst="leftArrow">
            <a:avLst/>
          </a:prstGeom>
          <a:solidFill>
            <a:srgbClr val="D1D1F0"/>
          </a:solidFill>
          <a:ln w="9525" cap="flat" cmpd="sng" algn="ctr">
            <a:noFill/>
            <a:prstDash val="solid"/>
            <a:round/>
            <a:headEnd type="none" w="med" len="med"/>
            <a:tailEnd type="none" w="med" len="med"/>
          </a:ln>
          <a:effectLst/>
        </p:spPr>
        <p:txBody>
          <a:bodyPr vert="horz" wrap="square" lIns="68562" tIns="34281" rIns="68562" bIns="34281" numCol="1" rtlCol="0" anchor="t" anchorCtr="0" compatLnSpc="1">
            <a:prstTxWarp prst="textNoShape">
              <a:avLst/>
            </a:prstTxWarp>
          </a:bodyPr>
          <a:lstStyle/>
          <a:p>
            <a:pPr eaLnBrk="0" fontAlgn="base" hangingPunct="0">
              <a:spcBef>
                <a:spcPct val="0"/>
              </a:spcBef>
              <a:spcAft>
                <a:spcPct val="0"/>
              </a:spcAft>
            </a:pPr>
            <a:endParaRPr lang="en-US" sz="3600" dirty="0"/>
          </a:p>
          <a:p>
            <a:pPr eaLnBrk="0" fontAlgn="base" hangingPunct="0">
              <a:spcBef>
                <a:spcPct val="0"/>
              </a:spcBef>
              <a:spcAft>
                <a:spcPct val="0"/>
              </a:spcAft>
            </a:pPr>
            <a:endParaRPr lang="en-US" sz="3600" dirty="0"/>
          </a:p>
        </p:txBody>
      </p:sp>
      <p:sp>
        <p:nvSpPr>
          <p:cNvPr id="62" name="Left Arrow 27"/>
          <p:cNvSpPr/>
          <p:nvPr/>
        </p:nvSpPr>
        <p:spPr bwMode="auto">
          <a:xfrm>
            <a:off x="2051756" y="2576169"/>
            <a:ext cx="908670" cy="171405"/>
          </a:xfrm>
          <a:prstGeom prst="leftArrow">
            <a:avLst/>
          </a:prstGeom>
          <a:solidFill>
            <a:srgbClr val="D1D1F0"/>
          </a:solidFill>
          <a:ln w="9525" cap="flat" cmpd="sng" algn="ctr">
            <a:noFill/>
            <a:prstDash val="solid"/>
            <a:round/>
            <a:headEnd type="none" w="med" len="med"/>
            <a:tailEnd type="none" w="med" len="med"/>
          </a:ln>
          <a:effectLst/>
        </p:spPr>
        <p:txBody>
          <a:bodyPr vert="horz" wrap="square" lIns="68562" tIns="34281" rIns="68562" bIns="34281" numCol="1" rtlCol="0" anchor="t" anchorCtr="0" compatLnSpc="1">
            <a:prstTxWarp prst="textNoShape">
              <a:avLst/>
            </a:prstTxWarp>
          </a:bodyPr>
          <a:lstStyle/>
          <a:p>
            <a:pPr eaLnBrk="0" fontAlgn="base" hangingPunct="0">
              <a:spcBef>
                <a:spcPct val="0"/>
              </a:spcBef>
              <a:spcAft>
                <a:spcPct val="0"/>
              </a:spcAft>
            </a:pPr>
            <a:endParaRPr lang="en-US" sz="3600" dirty="0"/>
          </a:p>
          <a:p>
            <a:pPr eaLnBrk="0" fontAlgn="base" hangingPunct="0">
              <a:spcBef>
                <a:spcPct val="0"/>
              </a:spcBef>
              <a:spcAft>
                <a:spcPct val="0"/>
              </a:spcAft>
            </a:pPr>
            <a:endParaRPr lang="en-US" sz="3600" dirty="0"/>
          </a:p>
        </p:txBody>
      </p:sp>
      <p:cxnSp>
        <p:nvCxnSpPr>
          <p:cNvPr id="63" name="Curved Connector 28"/>
          <p:cNvCxnSpPr>
            <a:endCxn id="68" idx="2"/>
          </p:cNvCxnSpPr>
          <p:nvPr/>
        </p:nvCxnSpPr>
        <p:spPr bwMode="auto">
          <a:xfrm rot="16200000" flipH="1">
            <a:off x="2701248" y="2067451"/>
            <a:ext cx="1644058" cy="1049082"/>
          </a:xfrm>
          <a:prstGeom prst="curvedConnector3">
            <a:avLst>
              <a:gd name="adj1" fmla="val 113905"/>
            </a:avLst>
          </a:prstGeom>
          <a:solidFill>
            <a:schemeClr val="accent1"/>
          </a:solidFill>
          <a:ln w="12700" cap="flat" cmpd="sng" algn="ctr">
            <a:solidFill>
              <a:schemeClr val="tx1">
                <a:lumMod val="50000"/>
                <a:lumOff val="50000"/>
              </a:schemeClr>
            </a:solidFill>
            <a:prstDash val="sysDash"/>
            <a:round/>
            <a:headEnd type="none" w="med" len="med"/>
            <a:tailEnd type="triangle"/>
          </a:ln>
          <a:effectLst/>
        </p:spPr>
      </p:cxnSp>
      <p:cxnSp>
        <p:nvCxnSpPr>
          <p:cNvPr id="64" name="Curved Connector 29"/>
          <p:cNvCxnSpPr>
            <a:endCxn id="53" idx="0"/>
          </p:cNvCxnSpPr>
          <p:nvPr/>
        </p:nvCxnSpPr>
        <p:spPr bwMode="auto">
          <a:xfrm rot="16200000" flipH="1">
            <a:off x="2049051" y="2681340"/>
            <a:ext cx="1823652" cy="899"/>
          </a:xfrm>
          <a:prstGeom prst="curvedConnector3">
            <a:avLst>
              <a:gd name="adj1" fmla="val 50000"/>
            </a:avLst>
          </a:prstGeom>
          <a:solidFill>
            <a:schemeClr val="accent1"/>
          </a:solidFill>
          <a:ln w="12700" cap="flat" cmpd="sng" algn="ctr">
            <a:solidFill>
              <a:schemeClr val="tx1">
                <a:lumMod val="50000"/>
                <a:lumOff val="50000"/>
              </a:schemeClr>
            </a:solidFill>
            <a:prstDash val="sysDash"/>
            <a:round/>
            <a:headEnd type="none" w="med" len="med"/>
            <a:tailEnd type="triangle"/>
          </a:ln>
          <a:effectLst/>
        </p:spPr>
      </p:cxnSp>
      <p:sp>
        <p:nvSpPr>
          <p:cNvPr id="65" name="Left Arrow 30"/>
          <p:cNvSpPr/>
          <p:nvPr/>
        </p:nvSpPr>
        <p:spPr bwMode="auto">
          <a:xfrm flipH="1">
            <a:off x="2987250" y="2576252"/>
            <a:ext cx="987295" cy="171405"/>
          </a:xfrm>
          <a:prstGeom prst="leftArrow">
            <a:avLst/>
          </a:prstGeom>
          <a:solidFill>
            <a:srgbClr val="D1D1F0"/>
          </a:solidFill>
          <a:ln w="9525" cap="flat" cmpd="sng" algn="ctr">
            <a:noFill/>
            <a:prstDash val="solid"/>
            <a:round/>
            <a:headEnd type="none" w="med" len="med"/>
            <a:tailEnd type="none" w="med" len="med"/>
          </a:ln>
          <a:effectLst/>
        </p:spPr>
        <p:txBody>
          <a:bodyPr vert="horz" wrap="square" lIns="68562" tIns="34281" rIns="68562" bIns="34281" numCol="1" rtlCol="0" anchor="t" anchorCtr="0" compatLnSpc="1">
            <a:prstTxWarp prst="textNoShape">
              <a:avLst/>
            </a:prstTxWarp>
          </a:bodyPr>
          <a:lstStyle/>
          <a:p>
            <a:pPr eaLnBrk="0" fontAlgn="base" hangingPunct="0">
              <a:spcBef>
                <a:spcPct val="0"/>
              </a:spcBef>
              <a:spcAft>
                <a:spcPct val="0"/>
              </a:spcAft>
            </a:pPr>
            <a:endParaRPr lang="en-US" sz="3600" dirty="0"/>
          </a:p>
          <a:p>
            <a:pPr eaLnBrk="0" fontAlgn="base" hangingPunct="0">
              <a:spcBef>
                <a:spcPct val="0"/>
              </a:spcBef>
              <a:spcAft>
                <a:spcPct val="0"/>
              </a:spcAft>
            </a:pPr>
            <a:endParaRPr lang="en-US" sz="3600" dirty="0"/>
          </a:p>
        </p:txBody>
      </p:sp>
      <p:pic>
        <p:nvPicPr>
          <p:cNvPr id="66" name="Picture 31" descr="lock.p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39394" y1="30000" x2="39394" y2="30000"/>
                        <a14:backgroundMark x1="54545" y1="60000" x2="54545" y2="60000"/>
                      </a14:backgroundRemoval>
                    </a14:imgEffect>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861217" y="2579941"/>
            <a:ext cx="200216" cy="242686"/>
          </a:xfrm>
          <a:prstGeom prst="rect">
            <a:avLst/>
          </a:prstGeom>
        </p:spPr>
      </p:pic>
      <p:sp>
        <p:nvSpPr>
          <p:cNvPr id="67" name="Donut 32"/>
          <p:cNvSpPr/>
          <p:nvPr/>
        </p:nvSpPr>
        <p:spPr bwMode="auto">
          <a:xfrm>
            <a:off x="3222835" y="3013911"/>
            <a:ext cx="318626" cy="315101"/>
          </a:xfrm>
          <a:prstGeom prst="donut">
            <a:avLst>
              <a:gd name="adj" fmla="val 15445"/>
            </a:avLst>
          </a:prstGeom>
          <a:solidFill>
            <a:schemeClr val="bg2"/>
          </a:solidFill>
          <a:ln w="9525" cap="flat" cmpd="sng" algn="ctr">
            <a:noFill/>
            <a:prstDash val="solid"/>
            <a:round/>
            <a:headEnd type="none" w="med" len="med"/>
            <a:tailEnd type="none" w="med" len="med"/>
          </a:ln>
          <a:effectLst/>
        </p:spPr>
        <p:txBody>
          <a:bodyPr vert="horz" wrap="square" lIns="68562" tIns="34281" rIns="68562" bIns="34281" numCol="1" rtlCol="0" anchor="ctr" anchorCtr="0" compatLnSpc="1">
            <a:prstTxWarp prst="textNoShape">
              <a:avLst/>
            </a:prstTxWarp>
          </a:bodyPr>
          <a:lstStyle/>
          <a:p>
            <a:pPr algn="ctr" eaLnBrk="0" fontAlgn="base" hangingPunct="0">
              <a:spcBef>
                <a:spcPct val="0"/>
              </a:spcBef>
              <a:spcAft>
                <a:spcPct val="0"/>
              </a:spcAft>
            </a:pPr>
            <a:r>
              <a:rPr lang="en-US" sz="1100" dirty="0">
                <a:solidFill>
                  <a:srgbClr val="595959"/>
                </a:solidFill>
              </a:rPr>
              <a:t>3</a:t>
            </a:r>
          </a:p>
        </p:txBody>
      </p:sp>
      <p:sp>
        <p:nvSpPr>
          <p:cNvPr id="68" name="TextBox 33"/>
          <p:cNvSpPr txBox="1"/>
          <p:nvPr/>
        </p:nvSpPr>
        <p:spPr>
          <a:xfrm>
            <a:off x="3449720" y="3013911"/>
            <a:ext cx="1196196" cy="400110"/>
          </a:xfrm>
          <a:prstGeom prst="rect">
            <a:avLst/>
          </a:prstGeom>
          <a:noFill/>
        </p:spPr>
        <p:txBody>
          <a:bodyPr wrap="square" rtlCol="0">
            <a:spAutoFit/>
          </a:bodyPr>
          <a:lstStyle/>
          <a:p>
            <a:r>
              <a:rPr lang="ja-JP" altLang="en-US" sz="1000" dirty="0">
                <a:solidFill>
                  <a:srgbClr val="FF0000"/>
                </a:solidFill>
                <a:cs typeface="Meiryo" charset="-128"/>
              </a:rPr>
              <a:t>新しい</a:t>
            </a:r>
            <a:r>
              <a:rPr lang="en-US" altLang="ja-JP" sz="1000" dirty="0">
                <a:solidFill>
                  <a:srgbClr val="FF0000"/>
                </a:solidFill>
                <a:cs typeface="Meiryo" charset="-128"/>
              </a:rPr>
              <a:t>MX</a:t>
            </a:r>
            <a:r>
              <a:rPr lang="ja-JP" altLang="en-US" sz="1000" dirty="0">
                <a:solidFill>
                  <a:srgbClr val="FF0000"/>
                </a:solidFill>
                <a:cs typeface="Meiryo" charset="-128"/>
              </a:rPr>
              <a:t>が</a:t>
            </a:r>
            <a:r>
              <a:rPr lang="en-US" altLang="ja-JP" sz="1000" dirty="0">
                <a:solidFill>
                  <a:srgbClr val="FF0000"/>
                </a:solidFill>
                <a:cs typeface="Meiryo" charset="-128"/>
              </a:rPr>
              <a:t>VPN</a:t>
            </a:r>
            <a:r>
              <a:rPr lang="ja-JP" altLang="en-US" sz="1000" dirty="0">
                <a:solidFill>
                  <a:srgbClr val="FF0000"/>
                </a:solidFill>
                <a:cs typeface="Meiryo" charset="-128"/>
              </a:rPr>
              <a:t>接続を開始</a:t>
            </a:r>
            <a:endParaRPr lang="en-US" sz="1000" dirty="0">
              <a:solidFill>
                <a:srgbClr val="FF0000"/>
              </a:solidFill>
              <a:cs typeface="Meiryo" charset="-128"/>
            </a:endParaRPr>
          </a:p>
        </p:txBody>
      </p:sp>
      <p:cxnSp>
        <p:nvCxnSpPr>
          <p:cNvPr id="69" name="Curved Connector 34"/>
          <p:cNvCxnSpPr>
            <a:stCxn id="58" idx="2"/>
            <a:endCxn id="45" idx="2"/>
          </p:cNvCxnSpPr>
          <p:nvPr/>
        </p:nvCxnSpPr>
        <p:spPr bwMode="auto">
          <a:xfrm rot="5400000">
            <a:off x="2894324" y="2175381"/>
            <a:ext cx="1662621" cy="2117822"/>
          </a:xfrm>
          <a:prstGeom prst="curvedConnector3">
            <a:avLst>
              <a:gd name="adj1" fmla="val 113749"/>
            </a:avLst>
          </a:prstGeom>
          <a:solidFill>
            <a:schemeClr val="accent1"/>
          </a:solidFill>
          <a:ln w="19050" cap="flat" cmpd="sng" algn="ctr">
            <a:solidFill>
              <a:schemeClr val="tx1">
                <a:lumMod val="50000"/>
                <a:lumOff val="50000"/>
              </a:schemeClr>
            </a:solidFill>
            <a:prstDash val="sysDash"/>
            <a:round/>
            <a:headEnd type="none" w="med" len="med"/>
            <a:tailEnd type="triangle"/>
          </a:ln>
          <a:effectLst/>
        </p:spPr>
      </p:cxnSp>
      <p:graphicFrame>
        <p:nvGraphicFramePr>
          <p:cNvPr id="70" name="Table 35"/>
          <p:cNvGraphicFramePr>
            <a:graphicFrameLocks noGrp="1"/>
          </p:cNvGraphicFramePr>
          <p:nvPr>
            <p:extLst>
              <p:ext uri="{D42A27DB-BD31-4B8C-83A1-F6EECF244321}">
                <p14:modId xmlns:p14="http://schemas.microsoft.com/office/powerpoint/2010/main" val="1177663658"/>
              </p:ext>
            </p:extLst>
          </p:nvPr>
        </p:nvGraphicFramePr>
        <p:xfrm>
          <a:off x="5884787" y="1499306"/>
          <a:ext cx="3070944" cy="1248268"/>
        </p:xfrm>
        <a:graphic>
          <a:graphicData uri="http://schemas.openxmlformats.org/drawingml/2006/table">
            <a:tbl>
              <a:tblPr firstRow="1" bandRow="1">
                <a:tableStyleId>{8EC20E35-A176-4012-BC5E-935CFFF8708E}</a:tableStyleId>
              </a:tblPr>
              <a:tblGrid>
                <a:gridCol w="1023648"/>
                <a:gridCol w="1023648"/>
                <a:gridCol w="1023648"/>
              </a:tblGrid>
              <a:tr h="312067">
                <a:tc>
                  <a:txBody>
                    <a:bodyPr/>
                    <a:lstStyle/>
                    <a:p>
                      <a:r>
                        <a:rPr lang="en-US" sz="900" dirty="0" smtClean="0"/>
                        <a:t>Subnet</a:t>
                      </a:r>
                      <a:endParaRPr lang="en-US" sz="900" dirty="0"/>
                    </a:p>
                  </a:txBody>
                  <a:tcPr marL="68562" marR="68562" marT="34281" marB="34281"/>
                </a:tc>
                <a:tc>
                  <a:txBody>
                    <a:bodyPr/>
                    <a:lstStyle/>
                    <a:p>
                      <a:r>
                        <a:rPr lang="en-US" sz="900" dirty="0" smtClean="0"/>
                        <a:t>Uplink </a:t>
                      </a:r>
                      <a:r>
                        <a:rPr lang="en-US" sz="900" baseline="0" dirty="0" smtClean="0"/>
                        <a:t>IP</a:t>
                      </a:r>
                      <a:endParaRPr lang="en-US" sz="900" dirty="0"/>
                    </a:p>
                  </a:txBody>
                  <a:tcPr marL="68562" marR="68562" marT="34281" marB="34281"/>
                </a:tc>
                <a:tc>
                  <a:txBody>
                    <a:bodyPr/>
                    <a:lstStyle/>
                    <a:p>
                      <a:r>
                        <a:rPr lang="en-US" sz="900" dirty="0" smtClean="0"/>
                        <a:t>Public IP</a:t>
                      </a:r>
                      <a:endParaRPr lang="en-US" sz="900" dirty="0"/>
                    </a:p>
                  </a:txBody>
                  <a:tcPr marL="68562" marR="68562" marT="34281" marB="34281"/>
                </a:tc>
              </a:tr>
              <a:tr h="312067">
                <a:tc>
                  <a:txBody>
                    <a:bodyPr/>
                    <a:lstStyle/>
                    <a:p>
                      <a:r>
                        <a:rPr lang="en-US" sz="900" dirty="0" smtClean="0"/>
                        <a:t>10.0.1.0/24</a:t>
                      </a:r>
                      <a:endParaRPr lang="en-US" sz="900" dirty="0"/>
                    </a:p>
                  </a:txBody>
                  <a:tcPr marL="68562" marR="68562" marT="34281" marB="34281"/>
                </a:tc>
                <a:tc>
                  <a:txBody>
                    <a:bodyPr/>
                    <a:lstStyle/>
                    <a:p>
                      <a:r>
                        <a:rPr lang="en-US" sz="900" dirty="0" smtClean="0"/>
                        <a:t>10.1.1.1</a:t>
                      </a:r>
                      <a:endParaRPr lang="en-US" sz="900" dirty="0"/>
                    </a:p>
                  </a:txBody>
                  <a:tcPr marL="68562" marR="68562" marT="34281" marB="34281"/>
                </a:tc>
                <a:tc>
                  <a:txBody>
                    <a:bodyPr/>
                    <a:lstStyle/>
                    <a:p>
                      <a:r>
                        <a:rPr lang="hr-HR" sz="900" dirty="0" smtClean="0"/>
                        <a:t>184.23.135.1</a:t>
                      </a:r>
                      <a:endParaRPr lang="en-US" sz="900" dirty="0"/>
                    </a:p>
                  </a:txBody>
                  <a:tcPr marL="68562" marR="68562" marT="34281" marB="34281"/>
                </a:tc>
              </a:tr>
              <a:tr h="3120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10.0.2.0/24</a:t>
                      </a:r>
                    </a:p>
                  </a:txBody>
                  <a:tcPr marL="68562" marR="68562" marT="34281" marB="34281"/>
                </a:tc>
                <a:tc>
                  <a:txBody>
                    <a:bodyPr/>
                    <a:lstStyle/>
                    <a:p>
                      <a:r>
                        <a:rPr lang="en-US" sz="900" dirty="0" smtClean="0"/>
                        <a:t>10.1.1.2</a:t>
                      </a:r>
                      <a:endParaRPr lang="en-US" sz="900" dirty="0"/>
                    </a:p>
                  </a:txBody>
                  <a:tcPr marL="68562" marR="68562" marT="34281" marB="3428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900" dirty="0" smtClean="0"/>
                        <a:t>184.23.135.2</a:t>
                      </a:r>
                      <a:endParaRPr lang="en-US" sz="900" dirty="0" smtClean="0"/>
                    </a:p>
                  </a:txBody>
                  <a:tcPr marL="68562" marR="68562" marT="34281" marB="34281"/>
                </a:tc>
              </a:tr>
              <a:tr h="3120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smtClean="0"/>
                        <a:t>10.0.3.0/24</a:t>
                      </a:r>
                      <a:endParaRPr lang="en-US" sz="900" dirty="0" smtClean="0"/>
                    </a:p>
                  </a:txBody>
                  <a:tcPr marL="68562" marR="68562" marT="34281" marB="34281"/>
                </a:tc>
                <a:tc>
                  <a:txBody>
                    <a:bodyPr/>
                    <a:lstStyle/>
                    <a:p>
                      <a:r>
                        <a:rPr lang="en-US" sz="900" dirty="0" smtClean="0"/>
                        <a:t>10.1.1.3</a:t>
                      </a:r>
                      <a:endParaRPr lang="en-US" sz="900" dirty="0"/>
                    </a:p>
                  </a:txBody>
                  <a:tcPr marL="68562" marR="68562" marT="34281" marB="3428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900" dirty="0" smtClean="0"/>
                        <a:t>184.23.135.3</a:t>
                      </a:r>
                      <a:endParaRPr lang="en-US" sz="900" dirty="0" smtClean="0"/>
                    </a:p>
                  </a:txBody>
                  <a:tcPr marL="68562" marR="68562" marT="34281" marB="34281"/>
                </a:tc>
              </a:tr>
            </a:tbl>
          </a:graphicData>
        </a:graphic>
      </p:graphicFrame>
      <p:sp>
        <p:nvSpPr>
          <p:cNvPr id="71" name="TextBox 36"/>
          <p:cNvSpPr txBox="1"/>
          <p:nvPr/>
        </p:nvSpPr>
        <p:spPr>
          <a:xfrm>
            <a:off x="5847305" y="1222379"/>
            <a:ext cx="1223412" cy="299954"/>
          </a:xfrm>
          <a:prstGeom prst="rect">
            <a:avLst/>
          </a:prstGeom>
          <a:noFill/>
        </p:spPr>
        <p:txBody>
          <a:bodyPr wrap="none" rtlCol="0">
            <a:spAutoFit/>
          </a:bodyPr>
          <a:lstStyle/>
          <a:p>
            <a:r>
              <a:rPr lang="en-US" sz="1349"/>
              <a:t>VPN Registry</a:t>
            </a:r>
          </a:p>
        </p:txBody>
      </p:sp>
      <p:sp>
        <p:nvSpPr>
          <p:cNvPr id="72" name="正方形/長方形 6"/>
          <p:cNvSpPr/>
          <p:nvPr/>
        </p:nvSpPr>
        <p:spPr>
          <a:xfrm>
            <a:off x="967999" y="4311671"/>
            <a:ext cx="4213171" cy="646331"/>
          </a:xfrm>
          <a:prstGeom prst="rect">
            <a:avLst/>
          </a:prstGeom>
          <a:ln>
            <a:solidFill>
              <a:srgbClr val="FF0000"/>
            </a:solidFill>
          </a:ln>
        </p:spPr>
        <p:txBody>
          <a:bodyPr wrap="square">
            <a:spAutoFit/>
          </a:bodyPr>
          <a:lstStyle/>
          <a:p>
            <a:r>
              <a:rPr lang="ja-JP" altLang="en-US" sz="1200" dirty="0">
                <a:latin typeface="+mn-ea"/>
                <a:cs typeface="Meiryo" charset="-128"/>
              </a:rPr>
              <a:t>モードとしては下記の</a:t>
            </a:r>
            <a:r>
              <a:rPr lang="en-US" altLang="ja-JP" sz="1200" dirty="0">
                <a:latin typeface="+mn-ea"/>
                <a:cs typeface="Meiryo" charset="-128"/>
              </a:rPr>
              <a:t>2</a:t>
            </a:r>
            <a:r>
              <a:rPr lang="ja-JP" altLang="en-US" sz="1200" dirty="0">
                <a:latin typeface="+mn-ea"/>
                <a:cs typeface="Meiryo" charset="-128"/>
              </a:rPr>
              <a:t>つがサポート</a:t>
            </a:r>
            <a:endParaRPr lang="en-US" altLang="ja-JP" sz="1200" dirty="0">
              <a:latin typeface="+mn-ea"/>
              <a:cs typeface="Meiryo" charset="-128"/>
            </a:endParaRPr>
          </a:p>
          <a:p>
            <a:pPr marL="380905" indent="-380905">
              <a:buFont typeface="Arial" panose="020B0604020202020204" pitchFamily="34" charset="0"/>
              <a:buChar char="•"/>
            </a:pPr>
            <a:r>
              <a:rPr lang="ja-JP" altLang="en-US" sz="1200" dirty="0">
                <a:latin typeface="+mn-ea"/>
                <a:cs typeface="Meiryo" charset="-128"/>
              </a:rPr>
              <a:t>サイト間の通信のみ</a:t>
            </a:r>
            <a:r>
              <a:rPr lang="en-US" altLang="ja-JP" sz="1200" dirty="0">
                <a:latin typeface="+mn-ea"/>
                <a:cs typeface="Meiryo" charset="-128"/>
              </a:rPr>
              <a:t>VPN</a:t>
            </a:r>
            <a:r>
              <a:rPr lang="ja-JP" altLang="en-US" sz="1200" dirty="0">
                <a:latin typeface="+mn-ea"/>
                <a:cs typeface="Meiryo" charset="-128"/>
              </a:rPr>
              <a:t>を利用</a:t>
            </a:r>
            <a:r>
              <a:rPr lang="en-US" altLang="ja-JP" sz="1200" dirty="0">
                <a:latin typeface="+mn-ea"/>
                <a:cs typeface="Meiryo" charset="-128"/>
              </a:rPr>
              <a:t>(</a:t>
            </a:r>
            <a:r>
              <a:rPr lang="ja-JP" altLang="en-US" sz="1200" dirty="0">
                <a:latin typeface="+mn-ea"/>
                <a:cs typeface="Meiryo" charset="-128"/>
              </a:rPr>
              <a:t>スプリットトンネル</a:t>
            </a:r>
            <a:r>
              <a:rPr lang="en-US" altLang="ja-JP" sz="1200" dirty="0">
                <a:latin typeface="+mn-ea"/>
                <a:cs typeface="Meiryo" charset="-128"/>
              </a:rPr>
              <a:t>)</a:t>
            </a:r>
          </a:p>
          <a:p>
            <a:pPr marL="380905" indent="-380905">
              <a:buFont typeface="Arial" panose="020B0604020202020204" pitchFamily="34" charset="0"/>
              <a:buChar char="•"/>
            </a:pPr>
            <a:r>
              <a:rPr lang="ja-JP" altLang="en-US" sz="1200" dirty="0">
                <a:latin typeface="+mn-ea"/>
                <a:cs typeface="Meiryo" charset="-128"/>
              </a:rPr>
              <a:t>全ての通信を</a:t>
            </a:r>
            <a:r>
              <a:rPr lang="en-US" altLang="ja-JP" sz="1200" dirty="0">
                <a:latin typeface="+mn-ea"/>
                <a:cs typeface="Meiryo" charset="-128"/>
              </a:rPr>
              <a:t>VPN</a:t>
            </a:r>
            <a:r>
              <a:rPr lang="ja-JP" altLang="en-US" sz="1200" dirty="0">
                <a:latin typeface="+mn-ea"/>
                <a:cs typeface="Meiryo" charset="-128"/>
              </a:rPr>
              <a:t>集約装置に</a:t>
            </a:r>
            <a:r>
              <a:rPr lang="ja-JP" altLang="en-US" sz="1200" dirty="0" smtClean="0">
                <a:latin typeface="+mn-ea"/>
                <a:cs typeface="Meiryo" charset="-128"/>
              </a:rPr>
              <a:t>終端</a:t>
            </a:r>
            <a:r>
              <a:rPr lang="en-US" altLang="ja-JP" sz="1200" dirty="0" smtClean="0">
                <a:latin typeface="+mn-ea"/>
                <a:cs typeface="Meiryo" charset="-128"/>
              </a:rPr>
              <a:t>(</a:t>
            </a:r>
            <a:r>
              <a:rPr lang="ja-JP" altLang="en-US" sz="1200" dirty="0" smtClean="0">
                <a:latin typeface="+mn-ea"/>
                <a:cs typeface="Meiryo" charset="-128"/>
              </a:rPr>
              <a:t>フルトンネル）</a:t>
            </a:r>
            <a:endParaRPr lang="en-US" altLang="ja-JP" sz="1200" dirty="0">
              <a:latin typeface="+mn-ea"/>
              <a:cs typeface="Meiryo" charset="-128"/>
            </a:endParaRPr>
          </a:p>
        </p:txBody>
      </p:sp>
    </p:spTree>
    <p:extLst>
      <p:ext uri="{BB962C8B-B14F-4D97-AF65-F5344CB8AC3E}">
        <p14:creationId xmlns:p14="http://schemas.microsoft.com/office/powerpoint/2010/main" val="14995307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cs typeface="Meiryo" charset="-128"/>
              </a:rPr>
              <a:t>MPLS</a:t>
            </a:r>
            <a:r>
              <a:rPr lang="ja-JP" altLang="en-US" dirty="0">
                <a:cs typeface="Meiryo" charset="-128"/>
              </a:rPr>
              <a:t>から</a:t>
            </a:r>
            <a:r>
              <a:rPr lang="en-US" altLang="ja-JP" dirty="0">
                <a:cs typeface="Meiryo" charset="-128"/>
              </a:rPr>
              <a:t>VPN</a:t>
            </a:r>
            <a:r>
              <a:rPr lang="ja-JP" altLang="en-US" dirty="0">
                <a:cs typeface="Meiryo" charset="-128"/>
              </a:rPr>
              <a:t>への自動</a:t>
            </a:r>
            <a:r>
              <a:rPr lang="ja-JP" altLang="en-US" dirty="0" smtClean="0">
                <a:cs typeface="Meiryo" charset="-128"/>
              </a:rPr>
              <a:t>フェイルオーバー</a:t>
            </a:r>
            <a:endParaRPr kumimoji="1" lang="ja-JP" altLang="en-US" dirty="0"/>
          </a:p>
        </p:txBody>
      </p:sp>
      <p:sp>
        <p:nvSpPr>
          <p:cNvPr id="3" name="テキスト プレースホルダー 2"/>
          <p:cNvSpPr>
            <a:spLocks noGrp="1"/>
          </p:cNvSpPr>
          <p:nvPr>
            <p:ph type="body" idx="1"/>
          </p:nvPr>
        </p:nvSpPr>
        <p:spPr>
          <a:xfrm>
            <a:off x="233232" y="843030"/>
            <a:ext cx="4204953" cy="3723893"/>
          </a:xfrm>
        </p:spPr>
        <p:txBody>
          <a:bodyPr/>
          <a:lstStyle/>
          <a:p>
            <a:r>
              <a:rPr lang="en-US" altLang="ja-JP" sz="1600" dirty="0">
                <a:cs typeface="Meiryo" charset="-128"/>
              </a:rPr>
              <a:t>VPN</a:t>
            </a:r>
            <a:r>
              <a:rPr lang="ja-JP" altLang="en-US" sz="1600" dirty="0">
                <a:cs typeface="Meiryo" charset="-128"/>
              </a:rPr>
              <a:t>への自動フェイルオーバー</a:t>
            </a:r>
            <a:endParaRPr lang="en-US" altLang="ja-JP" sz="1600" dirty="0">
              <a:cs typeface="Meiryo" charset="-128"/>
            </a:endParaRPr>
          </a:p>
          <a:p>
            <a:pPr marL="241190" lvl="1" indent="0">
              <a:buNone/>
            </a:pPr>
            <a:r>
              <a:rPr lang="en-US" altLang="ja-JP" sz="1600" dirty="0">
                <a:cs typeface="Meiryo" charset="-128"/>
              </a:rPr>
              <a:t>MPLS</a:t>
            </a:r>
            <a:r>
              <a:rPr lang="ja-JP" altLang="en-US" sz="1600" dirty="0">
                <a:cs typeface="Meiryo" charset="-128"/>
              </a:rPr>
              <a:t>接続</a:t>
            </a:r>
            <a:r>
              <a:rPr lang="en-US" altLang="ja-JP" sz="1600" dirty="0">
                <a:cs typeface="Meiryo" charset="-128"/>
              </a:rPr>
              <a:t>(WAN</a:t>
            </a:r>
            <a:r>
              <a:rPr lang="ja-JP" altLang="en-US" sz="1600" dirty="0">
                <a:cs typeface="Meiryo" charset="-128"/>
              </a:rPr>
              <a:t>接続</a:t>
            </a:r>
            <a:r>
              <a:rPr lang="en-US" altLang="ja-JP" sz="1600" dirty="0">
                <a:cs typeface="Meiryo" charset="-128"/>
              </a:rPr>
              <a:t>)</a:t>
            </a:r>
            <a:r>
              <a:rPr lang="ja-JP" altLang="en-US" sz="1600" dirty="0">
                <a:cs typeface="Meiryo" charset="-128"/>
              </a:rPr>
              <a:t>が切断された場合、リモート拠点はセンター拠点に対して</a:t>
            </a:r>
            <a:r>
              <a:rPr lang="en-US" altLang="ja-JP" sz="1600" dirty="0" smtClean="0">
                <a:cs typeface="Meiryo" charset="-128"/>
              </a:rPr>
              <a:t>VPN</a:t>
            </a:r>
            <a:br>
              <a:rPr lang="en-US" altLang="ja-JP" sz="1600" dirty="0" smtClean="0">
                <a:cs typeface="Meiryo" charset="-128"/>
              </a:rPr>
            </a:br>
            <a:r>
              <a:rPr lang="ja-JP" altLang="en-US" sz="1600" dirty="0" smtClean="0">
                <a:cs typeface="Meiryo" charset="-128"/>
              </a:rPr>
              <a:t>経路</a:t>
            </a:r>
            <a:r>
              <a:rPr lang="ja-JP" altLang="en-US" sz="1600" dirty="0">
                <a:cs typeface="Meiryo" charset="-128"/>
              </a:rPr>
              <a:t>を動的に選択して通信を継続</a:t>
            </a:r>
            <a:endParaRPr lang="en-US" altLang="ja-JP" sz="1600" dirty="0">
              <a:cs typeface="Meiryo" charset="-128"/>
            </a:endParaRPr>
          </a:p>
          <a:p>
            <a:endParaRPr lang="en-US" altLang="ja-JP" sz="1600" dirty="0">
              <a:cs typeface="Meiryo" charset="-128"/>
            </a:endParaRPr>
          </a:p>
          <a:p>
            <a:r>
              <a:rPr lang="en-US" altLang="ja-JP" sz="1600" dirty="0">
                <a:cs typeface="Meiryo" charset="-128"/>
              </a:rPr>
              <a:t>WAN</a:t>
            </a:r>
            <a:r>
              <a:rPr lang="ja-JP" altLang="en-US" sz="1600" dirty="0">
                <a:cs typeface="Meiryo" charset="-128"/>
              </a:rPr>
              <a:t>接続への復旧</a:t>
            </a:r>
            <a:endParaRPr lang="en-US" altLang="ja-JP" sz="1600" dirty="0">
              <a:cs typeface="Meiryo" charset="-128"/>
            </a:endParaRPr>
          </a:p>
          <a:p>
            <a:pPr marL="241190" lvl="1" indent="0">
              <a:buNone/>
            </a:pPr>
            <a:r>
              <a:rPr lang="en-US" altLang="ja-JP" sz="1600" dirty="0">
                <a:cs typeface="Meiryo" charset="-128"/>
              </a:rPr>
              <a:t>WAN</a:t>
            </a:r>
            <a:r>
              <a:rPr lang="ja-JP" altLang="en-US" sz="1600" dirty="0">
                <a:cs typeface="Meiryo" charset="-128"/>
              </a:rPr>
              <a:t>接続のルートが復旧した場合に</a:t>
            </a:r>
            <a:r>
              <a:rPr lang="en-US" altLang="ja-JP" sz="1600" dirty="0" smtClean="0">
                <a:cs typeface="Meiryo" charset="-128"/>
              </a:rPr>
              <a:t>VPN</a:t>
            </a:r>
            <a:br>
              <a:rPr lang="en-US" altLang="ja-JP" sz="1600" dirty="0" smtClean="0">
                <a:cs typeface="Meiryo" charset="-128"/>
              </a:rPr>
            </a:br>
            <a:r>
              <a:rPr lang="ja-JP" altLang="en-US" sz="1600" dirty="0" smtClean="0">
                <a:cs typeface="Meiryo" charset="-128"/>
              </a:rPr>
              <a:t>経路</a:t>
            </a:r>
            <a:r>
              <a:rPr lang="ja-JP" altLang="en-US" sz="1600" dirty="0">
                <a:cs typeface="Meiryo" charset="-128"/>
              </a:rPr>
              <a:t>へ通信は停止し、</a:t>
            </a:r>
            <a:r>
              <a:rPr lang="en-US" altLang="ja-JP" sz="1600" dirty="0">
                <a:cs typeface="Meiryo" charset="-128"/>
              </a:rPr>
              <a:t>WAN</a:t>
            </a:r>
            <a:r>
              <a:rPr lang="ja-JP" altLang="en-US" sz="1600" dirty="0">
                <a:cs typeface="Meiryo" charset="-128"/>
              </a:rPr>
              <a:t>経路を利用して通信を実施</a:t>
            </a:r>
          </a:p>
          <a:p>
            <a:endParaRPr kumimoji="1" lang="ja-JP"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87805" y="1095014"/>
            <a:ext cx="4638255" cy="3167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028136" y="4369247"/>
            <a:ext cx="4570810" cy="276999"/>
          </a:xfrm>
          <a:prstGeom prst="rect">
            <a:avLst/>
          </a:prstGeom>
        </p:spPr>
        <p:txBody>
          <a:bodyPr>
            <a:spAutoFit/>
          </a:bodyPr>
          <a:lstStyle/>
          <a:p>
            <a:r>
              <a:rPr lang="en-US" altLang="ja-JP" sz="1200" dirty="0">
                <a:hlinkClick r:id="rId3"/>
              </a:rPr>
              <a:t>https://docs.meraki.com/display/MX/MPLS+to+VPN+failover</a:t>
            </a:r>
            <a:endParaRPr lang="en-US" altLang="ja-JP" sz="1200" dirty="0"/>
          </a:p>
        </p:txBody>
      </p:sp>
    </p:spTree>
    <p:extLst>
      <p:ext uri="{BB962C8B-B14F-4D97-AF65-F5344CB8AC3E}">
        <p14:creationId xmlns:p14="http://schemas.microsoft.com/office/powerpoint/2010/main" val="2675742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latin typeface="+mn-lt"/>
                <a:ea typeface="+mn-ea"/>
                <a:cs typeface="Meiryo" charset="-128"/>
              </a:rPr>
              <a:t>MX</a:t>
            </a:r>
            <a:r>
              <a:rPr lang="ja-JP" altLang="en-US" dirty="0" smtClean="0">
                <a:latin typeface="+mn-lt"/>
                <a:ea typeface="+mn-ea"/>
                <a:cs typeface="Meiryo" charset="-128"/>
              </a:rPr>
              <a:t>に新しく追加された</a:t>
            </a:r>
            <a:r>
              <a:rPr lang="en-US" altLang="ja-JP" dirty="0" smtClean="0">
                <a:latin typeface="+mn-lt"/>
                <a:ea typeface="+mn-ea"/>
                <a:cs typeface="Meiryo" charset="-128"/>
              </a:rPr>
              <a:t>SD-</a:t>
            </a:r>
            <a:r>
              <a:rPr lang="en-US" dirty="0" smtClean="0">
                <a:latin typeface="+mn-lt"/>
                <a:ea typeface="+mn-ea"/>
                <a:cs typeface="Meiryo" charset="-128"/>
              </a:rPr>
              <a:t>WAN</a:t>
            </a:r>
            <a:r>
              <a:rPr lang="ja-JP" altLang="en-US" dirty="0" smtClean="0">
                <a:latin typeface="+mn-lt"/>
                <a:ea typeface="+mn-ea"/>
                <a:cs typeface="Meiryo" charset="-128"/>
              </a:rPr>
              <a:t>機能</a:t>
            </a:r>
            <a:endParaRPr lang="en-US" dirty="0">
              <a:latin typeface="+mn-lt"/>
              <a:ea typeface="+mn-ea"/>
              <a:cs typeface="Meiryo" charset="-128"/>
            </a:endParaRPr>
          </a:p>
        </p:txBody>
      </p:sp>
      <p:sp>
        <p:nvSpPr>
          <p:cNvPr id="5" name="TextBox 4"/>
          <p:cNvSpPr txBox="1"/>
          <p:nvPr/>
        </p:nvSpPr>
        <p:spPr>
          <a:xfrm>
            <a:off x="378464" y="1162288"/>
            <a:ext cx="3920042" cy="1511183"/>
          </a:xfrm>
          <a:prstGeom prst="rect">
            <a:avLst/>
          </a:prstGeom>
          <a:noFill/>
        </p:spPr>
        <p:txBody>
          <a:bodyPr wrap="square" rtlCol="0">
            <a:spAutoFit/>
          </a:bodyPr>
          <a:lstStyle/>
          <a:p>
            <a:pPr>
              <a:lnSpc>
                <a:spcPct val="130000"/>
              </a:lnSpc>
            </a:pPr>
            <a:r>
              <a:rPr lang="ja-JP" altLang="en-US" dirty="0">
                <a:solidFill>
                  <a:srgbClr val="0096D6"/>
                </a:solidFill>
                <a:cs typeface="Meiryo" charset="-128"/>
              </a:rPr>
              <a:t>両アクティブな経路</a:t>
            </a:r>
            <a:r>
              <a:rPr lang="en-US" dirty="0">
                <a:solidFill>
                  <a:srgbClr val="0096D6"/>
                </a:solidFill>
                <a:cs typeface="Meiryo" charset="-128"/>
              </a:rPr>
              <a:t>:</a:t>
            </a:r>
          </a:p>
          <a:p>
            <a:pPr marL="253528" indent="-128549">
              <a:buClr>
                <a:srgbClr val="7AC043"/>
              </a:buClr>
              <a:buFont typeface="Arial"/>
              <a:buChar char="•"/>
            </a:pPr>
            <a:r>
              <a:rPr lang="en-US" sz="1600" dirty="0">
                <a:solidFill>
                  <a:srgbClr val="555555"/>
                </a:solidFill>
                <a:cs typeface="Meiryo" charset="-128"/>
              </a:rPr>
              <a:t>Active-active VPN</a:t>
            </a:r>
          </a:p>
          <a:p>
            <a:pPr marL="253528" indent="-128549">
              <a:buClr>
                <a:srgbClr val="7AC043"/>
              </a:buClr>
              <a:buFont typeface="Arial"/>
              <a:buChar char="•"/>
            </a:pPr>
            <a:r>
              <a:rPr lang="en-US" sz="1600" dirty="0">
                <a:solidFill>
                  <a:srgbClr val="555555"/>
                </a:solidFill>
                <a:cs typeface="Meiryo" charset="-128"/>
              </a:rPr>
              <a:t>Active-active VPN &amp; MPLS</a:t>
            </a:r>
          </a:p>
          <a:p>
            <a:pPr marL="253528" indent="-128549">
              <a:buFont typeface="Arial"/>
              <a:buChar char="•"/>
            </a:pPr>
            <a:endParaRPr lang="en-US" sz="1600" dirty="0">
              <a:solidFill>
                <a:srgbClr val="555555"/>
              </a:solidFill>
              <a:cs typeface="Meiryo" charset="-128"/>
            </a:endParaRPr>
          </a:p>
          <a:p>
            <a:pPr marL="124979">
              <a:lnSpc>
                <a:spcPct val="130000"/>
              </a:lnSpc>
            </a:pPr>
            <a:endParaRPr lang="en-US" sz="1600" dirty="0">
              <a:solidFill>
                <a:srgbClr val="0096D6"/>
              </a:solidFill>
              <a:cs typeface="Meiryo" charset="-128"/>
            </a:endParaRPr>
          </a:p>
        </p:txBody>
      </p:sp>
      <p:sp>
        <p:nvSpPr>
          <p:cNvPr id="6" name="TextBox 5"/>
          <p:cNvSpPr txBox="1"/>
          <p:nvPr/>
        </p:nvSpPr>
        <p:spPr>
          <a:xfrm>
            <a:off x="378481" y="3299263"/>
            <a:ext cx="3920041" cy="1191095"/>
          </a:xfrm>
          <a:prstGeom prst="rect">
            <a:avLst/>
          </a:prstGeom>
          <a:noFill/>
        </p:spPr>
        <p:txBody>
          <a:bodyPr wrap="square" rtlCol="0">
            <a:spAutoFit/>
          </a:bodyPr>
          <a:lstStyle/>
          <a:p>
            <a:pPr>
              <a:lnSpc>
                <a:spcPct val="130000"/>
              </a:lnSpc>
            </a:pPr>
            <a:r>
              <a:rPr lang="en-US" dirty="0">
                <a:solidFill>
                  <a:srgbClr val="0096D6"/>
                </a:solidFill>
                <a:cs typeface="Meiryo" charset="-128"/>
              </a:rPr>
              <a:t>Policy-based routing (</a:t>
            </a:r>
            <a:r>
              <a:rPr lang="en-US" dirty="0" err="1">
                <a:solidFill>
                  <a:srgbClr val="0096D6"/>
                </a:solidFill>
                <a:cs typeface="Meiryo" charset="-128"/>
              </a:rPr>
              <a:t>PbR</a:t>
            </a:r>
            <a:r>
              <a:rPr lang="en-US" dirty="0">
                <a:solidFill>
                  <a:srgbClr val="0096D6"/>
                </a:solidFill>
                <a:cs typeface="Meiryo" charset="-128"/>
              </a:rPr>
              <a:t>) :</a:t>
            </a:r>
          </a:p>
          <a:p>
            <a:pPr marL="253528" indent="-128549">
              <a:buClr>
                <a:srgbClr val="7AC043"/>
              </a:buClr>
              <a:buFont typeface="Arial"/>
              <a:buChar char="•"/>
            </a:pPr>
            <a:r>
              <a:rPr lang="ja-JP" altLang="en-US" sz="1600" dirty="0">
                <a:solidFill>
                  <a:srgbClr val="555555"/>
                </a:solidFill>
                <a:cs typeface="Meiryo" charset="-128"/>
              </a:rPr>
              <a:t>通信の</a:t>
            </a:r>
            <a:r>
              <a:rPr lang="en-US" sz="1600" dirty="0">
                <a:solidFill>
                  <a:srgbClr val="555555"/>
                </a:solidFill>
                <a:cs typeface="Meiryo" charset="-128"/>
              </a:rPr>
              <a:t> protocol, subnet, source, destination</a:t>
            </a:r>
            <a:r>
              <a:rPr lang="ja-JP" altLang="en-US" sz="1600" dirty="0">
                <a:solidFill>
                  <a:srgbClr val="555555"/>
                </a:solidFill>
                <a:cs typeface="Meiryo" charset="-128"/>
              </a:rPr>
              <a:t>等にしたがって、アップリンクをアサイン可能</a:t>
            </a:r>
            <a:endParaRPr lang="en-US" sz="1600" dirty="0">
              <a:solidFill>
                <a:srgbClr val="555555"/>
              </a:solidFill>
              <a:cs typeface="Meiryo" charset="-128"/>
            </a:endParaRPr>
          </a:p>
        </p:txBody>
      </p:sp>
      <p:sp>
        <p:nvSpPr>
          <p:cNvPr id="8" name="TextBox 7"/>
          <p:cNvSpPr txBox="1"/>
          <p:nvPr/>
        </p:nvSpPr>
        <p:spPr>
          <a:xfrm>
            <a:off x="378481" y="2228274"/>
            <a:ext cx="3986303" cy="944874"/>
          </a:xfrm>
          <a:prstGeom prst="rect">
            <a:avLst/>
          </a:prstGeom>
          <a:noFill/>
        </p:spPr>
        <p:txBody>
          <a:bodyPr wrap="square" rtlCol="0">
            <a:spAutoFit/>
          </a:bodyPr>
          <a:lstStyle/>
          <a:p>
            <a:pPr>
              <a:lnSpc>
                <a:spcPct val="130000"/>
              </a:lnSpc>
            </a:pPr>
            <a:r>
              <a:rPr lang="ja-JP" altLang="en-US" dirty="0">
                <a:solidFill>
                  <a:srgbClr val="0096D6"/>
                </a:solidFill>
                <a:cs typeface="Meiryo" charset="-128"/>
              </a:rPr>
              <a:t>動的な経路の選択</a:t>
            </a:r>
            <a:r>
              <a:rPr lang="en-US" dirty="0">
                <a:solidFill>
                  <a:srgbClr val="0096D6"/>
                </a:solidFill>
                <a:cs typeface="Meiryo" charset="-128"/>
              </a:rPr>
              <a:t>:</a:t>
            </a:r>
          </a:p>
          <a:p>
            <a:pPr marL="253528" indent="-128549">
              <a:buClr>
                <a:srgbClr val="7AC043"/>
              </a:buClr>
              <a:buFont typeface="Arial"/>
              <a:buChar char="•"/>
            </a:pPr>
            <a:r>
              <a:rPr lang="ja-JP" altLang="en-US" sz="1600" dirty="0">
                <a:solidFill>
                  <a:srgbClr val="555555"/>
                </a:solidFill>
                <a:cs typeface="Meiryo" charset="-128"/>
              </a:rPr>
              <a:t>遅延や損失を鑑み、ベストな</a:t>
            </a:r>
            <a:r>
              <a:rPr lang="en-US" altLang="ja-JP" sz="1600" dirty="0">
                <a:solidFill>
                  <a:srgbClr val="555555"/>
                </a:solidFill>
                <a:cs typeface="Meiryo" charset="-128"/>
              </a:rPr>
              <a:t>VPN</a:t>
            </a:r>
            <a:r>
              <a:rPr lang="ja-JP" altLang="en-US" sz="1600" dirty="0">
                <a:solidFill>
                  <a:srgbClr val="555555"/>
                </a:solidFill>
                <a:cs typeface="Meiryo" charset="-128"/>
              </a:rPr>
              <a:t>トンネルを選択可能</a:t>
            </a:r>
            <a:endParaRPr lang="en-US" sz="1600" dirty="0">
              <a:solidFill>
                <a:srgbClr val="555555"/>
              </a:solidFill>
              <a:cs typeface="Meiryo" charset="-128"/>
            </a:endParaRPr>
          </a:p>
        </p:txBody>
      </p:sp>
      <p:grpSp>
        <p:nvGrpSpPr>
          <p:cNvPr id="12" name="Group 11"/>
          <p:cNvGrpSpPr/>
          <p:nvPr/>
        </p:nvGrpSpPr>
        <p:grpSpPr>
          <a:xfrm>
            <a:off x="4463195" y="830272"/>
            <a:ext cx="4639212" cy="3827025"/>
            <a:chOff x="5949300" y="1106424"/>
            <a:chExt cx="6187228" cy="5104029"/>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73250" y="4067576"/>
              <a:ext cx="4051855" cy="829614"/>
            </a:xfrm>
            <a:prstGeom prst="rect">
              <a:avLst/>
            </a:prstGeom>
          </p:spPr>
        </p:pic>
        <p:cxnSp>
          <p:nvCxnSpPr>
            <p:cNvPr id="14" name="Straight Arrow Connector 13"/>
            <p:cNvCxnSpPr/>
            <p:nvPr/>
          </p:nvCxnSpPr>
          <p:spPr>
            <a:xfrm flipV="1">
              <a:off x="9494645" y="2575825"/>
              <a:ext cx="0" cy="1515470"/>
            </a:xfrm>
            <a:prstGeom prst="straightConnector1">
              <a:avLst/>
            </a:prstGeom>
            <a:ln w="12700" cmpd="sng">
              <a:solidFill>
                <a:srgbClr val="7AC043"/>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990018" y="2575825"/>
              <a:ext cx="0" cy="1515470"/>
            </a:xfrm>
            <a:prstGeom prst="straightConnector1">
              <a:avLst/>
            </a:prstGeom>
            <a:ln w="12700" cmpd="sng">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a:stretch>
              <a:fillRect/>
            </a:stretch>
          </p:blipFill>
          <p:spPr>
            <a:xfrm>
              <a:off x="7583409" y="1106424"/>
              <a:ext cx="2310373" cy="1472029"/>
            </a:xfrm>
            <a:prstGeom prst="rect">
              <a:avLst/>
            </a:prstGeom>
          </p:spPr>
        </p:pic>
        <p:sp>
          <p:nvSpPr>
            <p:cNvPr id="17" name="TextBox 16"/>
            <p:cNvSpPr txBox="1"/>
            <p:nvPr/>
          </p:nvSpPr>
          <p:spPr>
            <a:xfrm>
              <a:off x="5949300" y="3153014"/>
              <a:ext cx="1952324" cy="631106"/>
            </a:xfrm>
            <a:prstGeom prst="rect">
              <a:avLst/>
            </a:prstGeom>
            <a:noFill/>
          </p:spPr>
          <p:txBody>
            <a:bodyPr wrap="none" rtlCol="0">
              <a:spAutoFit/>
            </a:bodyPr>
            <a:lstStyle/>
            <a:p>
              <a:r>
                <a:rPr lang="en-US" sz="825" b="1" dirty="0">
                  <a:solidFill>
                    <a:srgbClr val="626262"/>
                  </a:solidFill>
                </a:rPr>
                <a:t>WAN 1</a:t>
              </a:r>
            </a:p>
            <a:p>
              <a:r>
                <a:rPr lang="en-US" sz="825" dirty="0">
                  <a:solidFill>
                    <a:srgbClr val="626262"/>
                  </a:solidFill>
                </a:rPr>
                <a:t>Secure VPN tunnel (active)</a:t>
              </a:r>
            </a:p>
            <a:p>
              <a:r>
                <a:rPr lang="en-US" sz="825" dirty="0">
                  <a:solidFill>
                    <a:srgbClr val="626262"/>
                  </a:solidFill>
                </a:rPr>
                <a:t>Latency / loss &gt; threshold</a:t>
              </a:r>
            </a:p>
          </p:txBody>
        </p:sp>
        <p:sp>
          <p:nvSpPr>
            <p:cNvPr id="18" name="TextBox 17"/>
            <p:cNvSpPr txBox="1"/>
            <p:nvPr/>
          </p:nvSpPr>
          <p:spPr>
            <a:xfrm>
              <a:off x="9621371" y="3118116"/>
              <a:ext cx="1853981" cy="631106"/>
            </a:xfrm>
            <a:prstGeom prst="rect">
              <a:avLst/>
            </a:prstGeom>
            <a:noFill/>
          </p:spPr>
          <p:txBody>
            <a:bodyPr wrap="none" rtlCol="0">
              <a:spAutoFit/>
            </a:bodyPr>
            <a:lstStyle/>
            <a:p>
              <a:r>
                <a:rPr lang="en-US" sz="825" b="1" dirty="0">
                  <a:solidFill>
                    <a:srgbClr val="7AC043"/>
                  </a:solidFill>
                </a:rPr>
                <a:t>WAN 2</a:t>
              </a:r>
            </a:p>
            <a:p>
              <a:r>
                <a:rPr lang="en-US" sz="825" dirty="0">
                  <a:solidFill>
                    <a:srgbClr val="7AC043"/>
                  </a:solidFill>
                </a:rPr>
                <a:t>VPN tunnel (active)</a:t>
              </a:r>
            </a:p>
            <a:p>
              <a:r>
                <a:rPr lang="en-US" sz="825" dirty="0">
                  <a:solidFill>
                    <a:srgbClr val="7AC043"/>
                  </a:solidFill>
                </a:rPr>
                <a:t>Latency / loss &lt; threshold</a:t>
              </a:r>
            </a:p>
          </p:txBody>
        </p:sp>
        <p:grpSp>
          <p:nvGrpSpPr>
            <p:cNvPr id="19" name="Group 18"/>
            <p:cNvGrpSpPr/>
            <p:nvPr/>
          </p:nvGrpSpPr>
          <p:grpSpPr>
            <a:xfrm>
              <a:off x="8236755" y="5854095"/>
              <a:ext cx="895036" cy="356358"/>
              <a:chOff x="8236755" y="5854095"/>
              <a:chExt cx="895036" cy="356358"/>
            </a:xfrm>
          </p:grpSpPr>
          <p:sp>
            <p:nvSpPr>
              <p:cNvPr id="22" name="Rounded Rectangle 21"/>
              <p:cNvSpPr/>
              <p:nvPr/>
            </p:nvSpPr>
            <p:spPr>
              <a:xfrm>
                <a:off x="8236755" y="5854095"/>
                <a:ext cx="895036" cy="338667"/>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solidFill>
                    <a:srgbClr val="FFFFFF"/>
                  </a:solidFill>
                </a:endParaRPr>
              </a:p>
            </p:txBody>
          </p:sp>
          <p:sp>
            <p:nvSpPr>
              <p:cNvPr id="23" name="TextBox 22"/>
              <p:cNvSpPr txBox="1"/>
              <p:nvPr/>
            </p:nvSpPr>
            <p:spPr>
              <a:xfrm>
                <a:off x="8381896" y="5871810"/>
                <a:ext cx="626830" cy="338643"/>
              </a:xfrm>
              <a:prstGeom prst="rect">
                <a:avLst/>
              </a:prstGeom>
              <a:noFill/>
            </p:spPr>
            <p:txBody>
              <a:bodyPr wrap="none" rtlCol="0">
                <a:spAutoFit/>
              </a:bodyPr>
              <a:lstStyle/>
              <a:p>
                <a:r>
                  <a:rPr lang="en-US" sz="1050" dirty="0">
                    <a:solidFill>
                      <a:srgbClr val="0096D6"/>
                    </a:solidFill>
                  </a:rPr>
                  <a:t>Data</a:t>
                </a:r>
              </a:p>
            </p:txBody>
          </p:sp>
        </p:grpSp>
        <p:cxnSp>
          <p:nvCxnSpPr>
            <p:cNvPr id="20" name="Elbow Connector 19"/>
            <p:cNvCxnSpPr>
              <a:stCxn id="22" idx="0"/>
            </p:cNvCxnSpPr>
            <p:nvPr/>
          </p:nvCxnSpPr>
          <p:spPr>
            <a:xfrm rot="5400000" flipH="1" flipV="1">
              <a:off x="7397209" y="3865517"/>
              <a:ext cx="3275642" cy="701515"/>
            </a:xfrm>
            <a:prstGeom prst="bentConnector3">
              <a:avLst>
                <a:gd name="adj1" fmla="val 50000"/>
              </a:avLst>
            </a:prstGeom>
            <a:ln w="12700">
              <a:prstDash val="sysDash"/>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684273" y="4898566"/>
              <a:ext cx="3452255" cy="985142"/>
            </a:xfrm>
            <a:prstGeom prst="rect">
              <a:avLst/>
            </a:prstGeom>
            <a:noFill/>
          </p:spPr>
          <p:txBody>
            <a:bodyPr wrap="square" rtlCol="0">
              <a:spAutoFit/>
            </a:bodyPr>
            <a:lstStyle/>
            <a:p>
              <a:r>
                <a:rPr lang="en-US" sz="1050" dirty="0">
                  <a:solidFill>
                    <a:srgbClr val="0096D6"/>
                  </a:solidFill>
                  <a:cs typeface="Meiryo" charset="-128"/>
                </a:rPr>
                <a:t>L3 / L4 </a:t>
              </a:r>
              <a:r>
                <a:rPr lang="ja-JP" altLang="en-US" sz="1050" dirty="0">
                  <a:solidFill>
                    <a:srgbClr val="0096D6"/>
                  </a:solidFill>
                  <a:cs typeface="Meiryo" charset="-128"/>
                </a:rPr>
                <a:t>カテゴリによって、通常</a:t>
              </a:r>
              <a:r>
                <a:rPr lang="ja-JP" altLang="en-US" sz="1050" dirty="0" smtClean="0">
                  <a:solidFill>
                    <a:srgbClr val="0096D6"/>
                  </a:solidFill>
                  <a:cs typeface="Meiryo" charset="-128"/>
                </a:rPr>
                <a:t>なら</a:t>
              </a:r>
              <a:r>
                <a:rPr lang="en-US" sz="1050" dirty="0" smtClean="0">
                  <a:solidFill>
                    <a:srgbClr val="0096D6"/>
                  </a:solidFill>
                  <a:cs typeface="Meiryo" charset="-128"/>
                </a:rPr>
                <a:t> </a:t>
              </a:r>
              <a:r>
                <a:rPr lang="en-US" sz="1050" dirty="0" smtClean="0">
                  <a:solidFill>
                    <a:srgbClr val="0096D6"/>
                  </a:solidFill>
                  <a:cs typeface="Meiryo" charset="-128"/>
                </a:rPr>
                <a:t/>
              </a:r>
              <a:br>
                <a:rPr lang="en-US" sz="1050" dirty="0" smtClean="0">
                  <a:solidFill>
                    <a:srgbClr val="0096D6"/>
                  </a:solidFill>
                  <a:cs typeface="Meiryo" charset="-128"/>
                </a:rPr>
              </a:br>
              <a:r>
                <a:rPr lang="en-US" sz="1050" dirty="0" smtClean="0">
                  <a:solidFill>
                    <a:srgbClr val="0096D6"/>
                  </a:solidFill>
                  <a:cs typeface="Meiryo" charset="-128"/>
                </a:rPr>
                <a:t>WAN </a:t>
              </a:r>
              <a:r>
                <a:rPr lang="en-US" sz="1050" dirty="0">
                  <a:solidFill>
                    <a:srgbClr val="0096D6"/>
                  </a:solidFill>
                  <a:cs typeface="Meiryo" charset="-128"/>
                </a:rPr>
                <a:t>1 </a:t>
              </a:r>
              <a:r>
                <a:rPr lang="ja-JP" altLang="en-US" sz="1050" dirty="0">
                  <a:solidFill>
                    <a:srgbClr val="0096D6"/>
                  </a:solidFill>
                  <a:cs typeface="Meiryo" charset="-128"/>
                </a:rPr>
                <a:t>を流れるトラフィック</a:t>
              </a:r>
              <a:r>
                <a:rPr lang="ja-JP" altLang="en-US" sz="1050" dirty="0" smtClean="0">
                  <a:solidFill>
                    <a:srgbClr val="0096D6"/>
                  </a:solidFill>
                  <a:cs typeface="Meiryo" charset="-128"/>
                </a:rPr>
                <a:t>が、</a:t>
              </a:r>
              <a:r>
                <a:rPr lang="en-US" altLang="ja-JP" sz="1050" dirty="0" smtClean="0">
                  <a:solidFill>
                    <a:srgbClr val="0096D6"/>
                  </a:solidFill>
                  <a:cs typeface="Meiryo" charset="-128"/>
                </a:rPr>
                <a:t/>
              </a:r>
              <a:br>
                <a:rPr lang="en-US" altLang="ja-JP" sz="1050" dirty="0" smtClean="0">
                  <a:solidFill>
                    <a:srgbClr val="0096D6"/>
                  </a:solidFill>
                  <a:cs typeface="Meiryo" charset="-128"/>
                </a:rPr>
              </a:br>
              <a:r>
                <a:rPr lang="en-US" sz="1050" dirty="0" smtClean="0">
                  <a:solidFill>
                    <a:srgbClr val="0096D6"/>
                  </a:solidFill>
                  <a:cs typeface="Meiryo" charset="-128"/>
                </a:rPr>
                <a:t>MX </a:t>
              </a:r>
              <a:r>
                <a:rPr lang="ja-JP" altLang="en-US" sz="1050" dirty="0">
                  <a:solidFill>
                    <a:srgbClr val="0096D6"/>
                  </a:solidFill>
                  <a:cs typeface="Meiryo" charset="-128"/>
                </a:rPr>
                <a:t>が遅延と損失の</a:t>
              </a:r>
              <a:r>
                <a:rPr lang="ja-JP" altLang="en-US" sz="1050" dirty="0" smtClean="0">
                  <a:solidFill>
                    <a:srgbClr val="0096D6"/>
                  </a:solidFill>
                  <a:cs typeface="Meiryo" charset="-128"/>
                </a:rPr>
                <a:t>値をもとに</a:t>
              </a:r>
              <a:r>
                <a:rPr lang="en-US" altLang="ja-JP" sz="1050" dirty="0" smtClean="0">
                  <a:solidFill>
                    <a:srgbClr val="0096D6"/>
                  </a:solidFill>
                  <a:cs typeface="Meiryo" charset="-128"/>
                </a:rPr>
                <a:t/>
              </a:r>
              <a:br>
                <a:rPr lang="en-US" altLang="ja-JP" sz="1050" dirty="0" smtClean="0">
                  <a:solidFill>
                    <a:srgbClr val="0096D6"/>
                  </a:solidFill>
                  <a:cs typeface="Meiryo" charset="-128"/>
                </a:rPr>
              </a:br>
              <a:r>
                <a:rPr lang="ja-JP" altLang="en-US" sz="1050" dirty="0" smtClean="0">
                  <a:solidFill>
                    <a:srgbClr val="0096D6"/>
                  </a:solidFill>
                  <a:cs typeface="Meiryo" charset="-128"/>
                </a:rPr>
                <a:t>最適</a:t>
              </a:r>
              <a:r>
                <a:rPr lang="ja-JP" altLang="en-US" sz="1050" dirty="0">
                  <a:solidFill>
                    <a:srgbClr val="0096D6"/>
                  </a:solidFill>
                  <a:cs typeface="Meiryo" charset="-128"/>
                </a:rPr>
                <a:t>な経路は</a:t>
              </a:r>
              <a:r>
                <a:rPr lang="en-US" sz="1050" dirty="0">
                  <a:solidFill>
                    <a:srgbClr val="0096D6"/>
                  </a:solidFill>
                  <a:cs typeface="Meiryo" charset="-128"/>
                </a:rPr>
                <a:t>WAN 2</a:t>
              </a:r>
              <a:r>
                <a:rPr lang="ja-JP" altLang="en-US" sz="1050" dirty="0">
                  <a:solidFill>
                    <a:srgbClr val="0096D6"/>
                  </a:solidFill>
                  <a:cs typeface="Meiryo" charset="-128"/>
                </a:rPr>
                <a:t>経由と判断し転送</a:t>
              </a:r>
              <a:endParaRPr lang="en-US" sz="1050" dirty="0">
                <a:solidFill>
                  <a:srgbClr val="0096D6"/>
                </a:solidFill>
                <a:cs typeface="Meiryo" charset="-128"/>
              </a:endParaRPr>
            </a:p>
          </p:txBody>
        </p:sp>
      </p:grpSp>
    </p:spTree>
    <p:extLst>
      <p:ext uri="{BB962C8B-B14F-4D97-AF65-F5344CB8AC3E}">
        <p14:creationId xmlns:p14="http://schemas.microsoft.com/office/powerpoint/2010/main" val="21024137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000" dirty="0">
                <a:solidFill>
                  <a:schemeClr val="tx1"/>
                </a:solidFill>
                <a:latin typeface="+mn-lt"/>
                <a:ea typeface="+mn-ea"/>
                <a:cs typeface="Meiryo" charset="-128"/>
              </a:rPr>
              <a:t>Flow Table</a:t>
            </a:r>
          </a:p>
        </p:txBody>
      </p:sp>
      <p:sp>
        <p:nvSpPr>
          <p:cNvPr id="5" name="Text Placeholder 4"/>
          <p:cNvSpPr>
            <a:spLocks noGrp="1"/>
          </p:cNvSpPr>
          <p:nvPr>
            <p:ph type="body" sz="quarter" idx="4294967295"/>
          </p:nvPr>
        </p:nvSpPr>
        <p:spPr>
          <a:xfrm>
            <a:off x="230838" y="2793182"/>
            <a:ext cx="8568680" cy="1671136"/>
          </a:xfrm>
          <a:prstGeom prst="rect">
            <a:avLst/>
          </a:prstGeom>
        </p:spPr>
        <p:txBody>
          <a:bodyPr/>
          <a:lstStyle/>
          <a:p>
            <a:r>
              <a:rPr lang="en-US" sz="1799" dirty="0" smtClean="0">
                <a:ea typeface="+mn-ea"/>
                <a:cs typeface="Meiryo" charset="-128"/>
              </a:rPr>
              <a:t>Live </a:t>
            </a:r>
            <a:r>
              <a:rPr lang="en-US" sz="1799" dirty="0">
                <a:ea typeface="+mn-ea"/>
                <a:cs typeface="Meiryo" charset="-128"/>
              </a:rPr>
              <a:t>tool </a:t>
            </a:r>
            <a:r>
              <a:rPr lang="ja-JP" altLang="en-US" sz="1799" dirty="0">
                <a:ea typeface="+mn-ea"/>
                <a:cs typeface="Meiryo" charset="-128"/>
              </a:rPr>
              <a:t>（ログではない）</a:t>
            </a:r>
            <a:endParaRPr lang="en-US" sz="1799" dirty="0">
              <a:ea typeface="+mn-ea"/>
              <a:cs typeface="Meiryo" charset="-128"/>
            </a:endParaRPr>
          </a:p>
          <a:p>
            <a:r>
              <a:rPr lang="ja-JP" altLang="en-US" sz="1799" dirty="0">
                <a:ea typeface="+mn-ea"/>
                <a:cs typeface="Meiryo" charset="-128"/>
              </a:rPr>
              <a:t>すべてのフローの選択が説明されている</a:t>
            </a:r>
            <a:endParaRPr lang="is-IS" sz="1799" dirty="0">
              <a:ea typeface="+mn-ea"/>
              <a:cs typeface="Meiryo" charset="-128"/>
            </a:endParaRPr>
          </a:p>
          <a:p>
            <a:pPr marL="518957" lvl="1" indent="-214248"/>
            <a:r>
              <a:rPr lang="ja-JP" altLang="en-US" sz="1799" dirty="0">
                <a:ea typeface="+mn-ea"/>
                <a:cs typeface="Meiryo" charset="-128"/>
              </a:rPr>
              <a:t>どちらのアップリンク</a:t>
            </a:r>
            <a:r>
              <a:rPr lang="is-IS" sz="1799" dirty="0">
                <a:ea typeface="+mn-ea"/>
                <a:cs typeface="Meiryo" charset="-128"/>
              </a:rPr>
              <a:t>?</a:t>
            </a:r>
          </a:p>
          <a:p>
            <a:pPr marL="518957" lvl="1" indent="-214248"/>
            <a:r>
              <a:rPr lang="ja-JP" altLang="en-US" sz="1799" dirty="0">
                <a:ea typeface="+mn-ea"/>
                <a:cs typeface="Meiryo" charset="-128"/>
              </a:rPr>
              <a:t>なぜ</a:t>
            </a:r>
            <a:r>
              <a:rPr lang="is-IS" sz="1799" dirty="0">
                <a:ea typeface="+mn-ea"/>
                <a:cs typeface="Meiryo" charset="-128"/>
              </a:rPr>
              <a:t>?</a:t>
            </a:r>
          </a:p>
          <a:p>
            <a:r>
              <a:rPr lang="ja-JP" altLang="en-US" sz="1799" dirty="0">
                <a:ea typeface="+mn-ea"/>
                <a:cs typeface="Meiryo" charset="-128"/>
              </a:rPr>
              <a:t>アップリンクもしくは</a:t>
            </a:r>
            <a:r>
              <a:rPr lang="en-US" altLang="ja-JP" sz="1799" dirty="0">
                <a:ea typeface="+mn-ea"/>
                <a:cs typeface="Meiryo" charset="-128"/>
              </a:rPr>
              <a:t>Flow</a:t>
            </a:r>
            <a:r>
              <a:rPr lang="ja-JP" altLang="en-US" sz="1799" dirty="0">
                <a:ea typeface="+mn-ea"/>
                <a:cs typeface="Meiryo" charset="-128"/>
              </a:rPr>
              <a:t>ごとに検索可能</a:t>
            </a:r>
            <a:endParaRPr lang="en-US" sz="1799" dirty="0">
              <a:ea typeface="+mn-ea"/>
              <a:cs typeface="Meiryo" charset="-128"/>
            </a:endParaRPr>
          </a:p>
        </p:txBody>
      </p:sp>
      <p:pic>
        <p:nvPicPr>
          <p:cNvPr id="4" name="Picture 3"/>
          <p:cNvPicPr>
            <a:picLocks noChangeAspect="1"/>
          </p:cNvPicPr>
          <p:nvPr/>
        </p:nvPicPr>
        <p:blipFill>
          <a:blip r:embed="rId2"/>
          <a:stretch>
            <a:fillRect/>
          </a:stretch>
        </p:blipFill>
        <p:spPr>
          <a:xfrm>
            <a:off x="165540" y="667358"/>
            <a:ext cx="8911972" cy="2012381"/>
          </a:xfrm>
          <a:prstGeom prst="rect">
            <a:avLst/>
          </a:prstGeom>
          <a:ln>
            <a:solidFill>
              <a:schemeClr val="bg1">
                <a:lumMod val="75000"/>
              </a:schemeClr>
            </a:solidFill>
          </a:ln>
        </p:spPr>
      </p:pic>
    </p:spTree>
    <p:extLst>
      <p:ext uri="{BB962C8B-B14F-4D97-AF65-F5344CB8AC3E}">
        <p14:creationId xmlns:p14="http://schemas.microsoft.com/office/powerpoint/2010/main" val="171112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ounded Rectangular Callout 46"/>
          <p:cNvSpPr/>
          <p:nvPr/>
        </p:nvSpPr>
        <p:spPr>
          <a:xfrm flipV="1">
            <a:off x="3431343" y="3344563"/>
            <a:ext cx="4023740" cy="1559518"/>
          </a:xfrm>
          <a:prstGeom prst="wedgeRoundRectCallout">
            <a:avLst>
              <a:gd name="adj1" fmla="val -43451"/>
              <a:gd name="adj2" fmla="val 60053"/>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cs typeface="メイリオ"/>
            </a:endParaRPr>
          </a:p>
        </p:txBody>
      </p:sp>
      <p:sp>
        <p:nvSpPr>
          <p:cNvPr id="57" name="cloud"/>
          <p:cNvSpPr>
            <a:spLocks/>
          </p:cNvSpPr>
          <p:nvPr/>
        </p:nvSpPr>
        <p:spPr bwMode="auto">
          <a:xfrm>
            <a:off x="5043319" y="831940"/>
            <a:ext cx="3966307" cy="2373941"/>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11535" rIns="91412" bIns="45706" rtlCol="0" anchor="b"/>
          <a:lstStyle/>
          <a:p>
            <a:pPr algn="ctr"/>
            <a:r>
              <a:rPr lang="en-US" altLang="ja-JP" sz="1000" dirty="0" smtClean="0">
                <a:solidFill>
                  <a:schemeClr val="tx1"/>
                </a:solidFill>
                <a:cs typeface="メイリオ"/>
              </a:rPr>
              <a:t>Collective Security Intelligence </a:t>
            </a:r>
            <a:r>
              <a:rPr lang="ja-JP" altLang="en-US" sz="1000" dirty="0" smtClean="0">
                <a:solidFill>
                  <a:schemeClr val="tx1"/>
                </a:solidFill>
                <a:cs typeface="メイリオ"/>
              </a:rPr>
              <a:t>クラウド</a:t>
            </a:r>
            <a:endParaRPr lang="ja-JP" altLang="en-US" sz="1000" dirty="0">
              <a:solidFill>
                <a:schemeClr val="tx1"/>
              </a:solidFill>
              <a:cs typeface="メイリオ"/>
            </a:endParaRPr>
          </a:p>
        </p:txBody>
      </p:sp>
      <p:sp>
        <p:nvSpPr>
          <p:cNvPr id="58" name="Freeform 57"/>
          <p:cNvSpPr>
            <a:spLocks/>
          </p:cNvSpPr>
          <p:nvPr/>
        </p:nvSpPr>
        <p:spPr bwMode="auto">
          <a:xfrm>
            <a:off x="4990143" y="826001"/>
            <a:ext cx="4063664" cy="2366361"/>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2F2F2">
              <a:alpha val="10000"/>
            </a:srgb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a:solidFill>
                <a:srgbClr val="FFFFFF"/>
              </a:solidFill>
              <a:cs typeface="Arial" pitchFamily="34" charset="0"/>
            </a:endParaRPr>
          </a:p>
        </p:txBody>
      </p:sp>
      <p:sp>
        <p:nvSpPr>
          <p:cNvPr id="3" name="Title 2"/>
          <p:cNvSpPr>
            <a:spLocks noGrp="1"/>
          </p:cNvSpPr>
          <p:nvPr>
            <p:ph type="title"/>
          </p:nvPr>
        </p:nvSpPr>
        <p:spPr/>
        <p:txBody>
          <a:bodyPr/>
          <a:lstStyle/>
          <a:p>
            <a:r>
              <a:rPr lang="en-US" altLang="ja-JP" dirty="0" smtClean="0">
                <a:ea typeface="+mn-ea"/>
              </a:rPr>
              <a:t>AMP for Endpoint</a:t>
            </a:r>
            <a:r>
              <a:rPr lang="ja-JP" altLang="en-US" dirty="0" smtClean="0">
                <a:ea typeface="+mn-ea"/>
              </a:rPr>
              <a:t> 基本動作</a:t>
            </a:r>
            <a:endParaRPr lang="en-US" dirty="0">
              <a:ea typeface="+mn-ea"/>
            </a:endParaRPr>
          </a:p>
        </p:txBody>
      </p:sp>
      <p:sp>
        <p:nvSpPr>
          <p:cNvPr id="5" name="テキスト ボックス 387"/>
          <p:cNvSpPr txBox="1"/>
          <p:nvPr/>
        </p:nvSpPr>
        <p:spPr>
          <a:xfrm>
            <a:off x="7236157" y="2682090"/>
            <a:ext cx="1701735" cy="369328"/>
          </a:xfrm>
          <a:prstGeom prst="rect">
            <a:avLst/>
          </a:prstGeom>
          <a:noFill/>
        </p:spPr>
        <p:txBody>
          <a:bodyPr wrap="square" lIns="91436" tIns="45718" rIns="91436" bIns="45718" rtlCol="0">
            <a:spAutoFit/>
          </a:bodyPr>
          <a:lstStyle/>
          <a:p>
            <a:pPr algn="ctr"/>
            <a:r>
              <a:rPr kumimoji="1" lang="en-US" altLang="ja-JP" dirty="0" smtClean="0">
                <a:cs typeface="メイリオ"/>
              </a:rPr>
              <a:t>AMP Cloud</a:t>
            </a:r>
            <a:endParaRPr kumimoji="1" lang="ja-JP" altLang="en-US" dirty="0">
              <a:cs typeface="メイリオ"/>
            </a:endParaRPr>
          </a:p>
        </p:txBody>
      </p:sp>
      <p:sp>
        <p:nvSpPr>
          <p:cNvPr id="6" name="円柱 63"/>
          <p:cNvSpPr/>
          <p:nvPr/>
        </p:nvSpPr>
        <p:spPr>
          <a:xfrm>
            <a:off x="5043319" y="2440559"/>
            <a:ext cx="774842" cy="572746"/>
          </a:xfrm>
          <a:prstGeom prst="can">
            <a:avLst/>
          </a:prstGeom>
          <a:solidFill>
            <a:schemeClr val="tx1">
              <a:lumMod val="60000"/>
              <a:lumOff val="40000"/>
            </a:schemeClr>
          </a:solidFill>
          <a:ln/>
        </p:spPr>
        <p:style>
          <a:lnRef idx="0">
            <a:schemeClr val="accent2"/>
          </a:lnRef>
          <a:fillRef idx="3">
            <a:schemeClr val="accent2"/>
          </a:fillRef>
          <a:effectRef idx="3">
            <a:schemeClr val="accent2"/>
          </a:effectRef>
          <a:fontRef idx="minor">
            <a:schemeClr val="lt1"/>
          </a:fontRef>
        </p:style>
        <p:txBody>
          <a:bodyPr lIns="91436" tIns="45718" rIns="91436" bIns="45718" rtlCol="0" anchor="ctr"/>
          <a:lstStyle/>
          <a:p>
            <a:pPr algn="ctr"/>
            <a:endParaRPr kumimoji="1" lang="ja-JP" altLang="en-US" sz="2400" dirty="0" smtClean="0">
              <a:cs typeface="メイリオ"/>
            </a:endParaRPr>
          </a:p>
        </p:txBody>
      </p:sp>
      <p:sp>
        <p:nvSpPr>
          <p:cNvPr id="7" name="テキスト ボックス 64"/>
          <p:cNvSpPr txBox="1"/>
          <p:nvPr/>
        </p:nvSpPr>
        <p:spPr>
          <a:xfrm>
            <a:off x="5080675" y="2627552"/>
            <a:ext cx="695154" cy="324002"/>
          </a:xfrm>
          <a:prstGeom prst="rect">
            <a:avLst/>
          </a:prstGeom>
          <a:noFill/>
          <a:ln>
            <a:noFill/>
          </a:ln>
        </p:spPr>
        <p:style>
          <a:lnRef idx="0">
            <a:schemeClr val="accent4"/>
          </a:lnRef>
          <a:fillRef idx="3">
            <a:schemeClr val="accent4"/>
          </a:fillRef>
          <a:effectRef idx="3">
            <a:schemeClr val="accent4"/>
          </a:effectRef>
          <a:fontRef idx="minor">
            <a:schemeClr val="lt1"/>
          </a:fontRef>
        </p:style>
        <p:txBody>
          <a:bodyPr wrap="square" lIns="91436" tIns="45718" rIns="91436" bIns="45718" rtlCol="0" anchor="ctr" anchorCtr="0">
            <a:noAutofit/>
          </a:bodyPr>
          <a:lstStyle/>
          <a:p>
            <a:pPr algn="ctr"/>
            <a:r>
              <a:rPr kumimoji="1" lang="en-US" altLang="ja-JP" sz="900" dirty="0" smtClean="0">
                <a:solidFill>
                  <a:srgbClr val="0000FF"/>
                </a:solidFill>
                <a:cs typeface="メイリオ"/>
              </a:rPr>
              <a:t>Malware</a:t>
            </a:r>
            <a:endParaRPr kumimoji="1" lang="en-US" altLang="ja-JP" sz="900" dirty="0">
              <a:solidFill>
                <a:srgbClr val="0000FF"/>
              </a:solidFill>
              <a:cs typeface="メイリオ"/>
            </a:endParaRPr>
          </a:p>
          <a:p>
            <a:pPr algn="ctr"/>
            <a:r>
              <a:rPr kumimoji="1" lang="en-US" altLang="ja-JP" sz="900" dirty="0" smtClean="0">
                <a:solidFill>
                  <a:srgbClr val="0000FF"/>
                </a:solidFill>
                <a:cs typeface="メイリオ"/>
              </a:rPr>
              <a:t>Hash DB</a:t>
            </a:r>
            <a:endParaRPr kumimoji="1" lang="ja-JP" altLang="en-US" sz="900" dirty="0">
              <a:solidFill>
                <a:srgbClr val="0000FF"/>
              </a:solidFill>
              <a:cs typeface="メイリオ"/>
            </a:endParaRPr>
          </a:p>
        </p:txBody>
      </p:sp>
      <p:sp>
        <p:nvSpPr>
          <p:cNvPr id="40" name="TextBox 39"/>
          <p:cNvSpPr txBox="1"/>
          <p:nvPr/>
        </p:nvSpPr>
        <p:spPr>
          <a:xfrm>
            <a:off x="2497187" y="2387146"/>
            <a:ext cx="1976823" cy="369332"/>
          </a:xfrm>
          <a:prstGeom prst="rect">
            <a:avLst/>
          </a:prstGeom>
          <a:noFill/>
        </p:spPr>
        <p:txBody>
          <a:bodyPr wrap="none" rtlCol="0">
            <a:spAutoFit/>
          </a:bodyPr>
          <a:lstStyle/>
          <a:p>
            <a:r>
              <a:rPr lang="ja-JP" altLang="en-US" dirty="0" smtClean="0">
                <a:cs typeface="メイリオ"/>
              </a:rPr>
              <a:t>ハッシュ</a:t>
            </a:r>
            <a:r>
              <a:rPr lang="en-US" altLang="ja-JP" dirty="0" smtClean="0">
                <a:cs typeface="メイリオ"/>
              </a:rPr>
              <a:t> /</a:t>
            </a:r>
            <a:r>
              <a:rPr lang="ja-JP" altLang="en-US" dirty="0" smtClean="0">
                <a:cs typeface="メイリオ"/>
              </a:rPr>
              <a:t> メタ情報</a:t>
            </a:r>
            <a:endParaRPr lang="en-US" dirty="0">
              <a:cs typeface="メイリオ"/>
            </a:endParaRPr>
          </a:p>
        </p:txBody>
      </p:sp>
      <p:sp>
        <p:nvSpPr>
          <p:cNvPr id="46" name="Freeform 45"/>
          <p:cNvSpPr>
            <a:spLocks noEditPoints="1"/>
          </p:cNvSpPr>
          <p:nvPr/>
        </p:nvSpPr>
        <p:spPr bwMode="auto">
          <a:xfrm>
            <a:off x="743272" y="2454638"/>
            <a:ext cx="1483362" cy="984671"/>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cs typeface="メイリオ"/>
            </a:endParaRPr>
          </a:p>
        </p:txBody>
      </p:sp>
      <p:sp>
        <p:nvSpPr>
          <p:cNvPr id="47" name="Rounded Rectangular Callout 46"/>
          <p:cNvSpPr/>
          <p:nvPr/>
        </p:nvSpPr>
        <p:spPr>
          <a:xfrm>
            <a:off x="651851" y="991715"/>
            <a:ext cx="3075149" cy="1132850"/>
          </a:xfrm>
          <a:prstGeom prst="wedgeRoundRectCallout">
            <a:avLst>
              <a:gd name="adj1" fmla="val 37585"/>
              <a:gd name="adj2" fmla="val 77140"/>
              <a:gd name="adj3" fmla="val 166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cs typeface="メイリオ"/>
            </a:endParaRPr>
          </a:p>
        </p:txBody>
      </p:sp>
      <p:sp>
        <p:nvSpPr>
          <p:cNvPr id="48" name="Document 47"/>
          <p:cNvSpPr/>
          <p:nvPr/>
        </p:nvSpPr>
        <p:spPr>
          <a:xfrm>
            <a:off x="544662" y="2313398"/>
            <a:ext cx="674020" cy="703463"/>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smtClean="0">
                <a:solidFill>
                  <a:srgbClr val="676767"/>
                </a:solidFill>
                <a:cs typeface="メイリオ"/>
              </a:rPr>
              <a:t>ファイル</a:t>
            </a:r>
            <a:endParaRPr lang="en-US" sz="900" dirty="0" smtClean="0">
              <a:solidFill>
                <a:srgbClr val="676767"/>
              </a:solidFill>
              <a:cs typeface="メイリオ"/>
            </a:endParaRPr>
          </a:p>
        </p:txBody>
      </p:sp>
      <p:cxnSp>
        <p:nvCxnSpPr>
          <p:cNvPr id="51" name="直線矢印コネクタ 6"/>
          <p:cNvCxnSpPr/>
          <p:nvPr/>
        </p:nvCxnSpPr>
        <p:spPr>
          <a:xfrm flipH="1">
            <a:off x="2226634" y="2743825"/>
            <a:ext cx="2728325" cy="0"/>
          </a:xfrm>
          <a:prstGeom prst="straightConnector1">
            <a:avLst/>
          </a:prstGeom>
          <a:ln w="38100" cmpd="sng">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3" name="直線矢印コネクタ 6"/>
          <p:cNvCxnSpPr/>
          <p:nvPr/>
        </p:nvCxnSpPr>
        <p:spPr>
          <a:xfrm flipH="1">
            <a:off x="2226634" y="2982093"/>
            <a:ext cx="2728325" cy="0"/>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108177" y="2981167"/>
            <a:ext cx="646331" cy="369332"/>
          </a:xfrm>
          <a:prstGeom prst="rect">
            <a:avLst/>
          </a:prstGeom>
          <a:noFill/>
        </p:spPr>
        <p:txBody>
          <a:bodyPr wrap="none" rtlCol="0">
            <a:spAutoFit/>
          </a:bodyPr>
          <a:lstStyle/>
          <a:p>
            <a:r>
              <a:rPr lang="ja-JP" altLang="en-US" dirty="0" smtClean="0">
                <a:cs typeface="メイリオ"/>
              </a:rPr>
              <a:t>結果</a:t>
            </a:r>
            <a:endParaRPr lang="en-US" dirty="0">
              <a:cs typeface="メイリオ"/>
            </a:endParaRPr>
          </a:p>
        </p:txBody>
      </p:sp>
      <p:sp>
        <p:nvSpPr>
          <p:cNvPr id="55" name="TextBox 54"/>
          <p:cNvSpPr txBox="1"/>
          <p:nvPr/>
        </p:nvSpPr>
        <p:spPr>
          <a:xfrm>
            <a:off x="781429" y="1088382"/>
            <a:ext cx="658260" cy="846386"/>
          </a:xfrm>
          <a:prstGeom prst="rect">
            <a:avLst/>
          </a:prstGeom>
          <a:noFill/>
          <a:ln>
            <a:solidFill>
              <a:srgbClr val="4D4D4D"/>
            </a:solidFill>
          </a:ln>
        </p:spPr>
        <p:txBody>
          <a:bodyPr wrap="square" rtlCol="0">
            <a:spAutoFit/>
          </a:bodyPr>
          <a:lstStyle/>
          <a:p>
            <a:r>
              <a:rPr lang="sv-SE" sz="700" dirty="0">
                <a:solidFill>
                  <a:schemeClr val="bg1"/>
                </a:solidFill>
                <a:cs typeface="Lucida Console"/>
              </a:rPr>
              <a:t>3372c1edab46837f1e973164fa2d726c5c5e17bcb888828ccd7c4dfcc234a370</a:t>
            </a:r>
            <a:endParaRPr lang="en-US" sz="700" dirty="0">
              <a:solidFill>
                <a:schemeClr val="bg1"/>
              </a:solidFill>
              <a:cs typeface="Lucida Console"/>
            </a:endParaRPr>
          </a:p>
        </p:txBody>
      </p:sp>
      <p:sp>
        <p:nvSpPr>
          <p:cNvPr id="56" name="TextBox 55"/>
          <p:cNvSpPr txBox="1"/>
          <p:nvPr/>
        </p:nvSpPr>
        <p:spPr>
          <a:xfrm>
            <a:off x="1332414" y="1175471"/>
            <a:ext cx="2429422" cy="738664"/>
          </a:xfrm>
          <a:prstGeom prst="rect">
            <a:avLst/>
          </a:prstGeom>
          <a:noFill/>
          <a:ln>
            <a:noFill/>
          </a:ln>
        </p:spPr>
        <p:txBody>
          <a:bodyPr wrap="square" rtlCol="0">
            <a:spAutoFit/>
          </a:bodyPr>
          <a:lstStyle/>
          <a:p>
            <a:r>
              <a:rPr lang="ja-JP" altLang="en-US" sz="1400" dirty="0" smtClean="0">
                <a:solidFill>
                  <a:schemeClr val="bg1"/>
                </a:solidFill>
                <a:cs typeface="メイリオ"/>
              </a:rPr>
              <a:t>このファイル名は</a:t>
            </a:r>
            <a:r>
              <a:rPr lang="en-US" altLang="ja-JP" sz="1400" dirty="0" smtClean="0">
                <a:solidFill>
                  <a:schemeClr val="bg1"/>
                </a:solidFill>
                <a:cs typeface="メイリオ"/>
              </a:rPr>
              <a:t> </a:t>
            </a:r>
            <a:r>
              <a:rPr lang="en-US" altLang="ja-JP" sz="1400" dirty="0" err="1" smtClean="0">
                <a:solidFill>
                  <a:schemeClr val="bg1"/>
                </a:solidFill>
                <a:cs typeface="メイリオ"/>
              </a:rPr>
              <a:t>aaa</a:t>
            </a:r>
            <a:r>
              <a:rPr lang="en-US" altLang="ja-JP" sz="1400" dirty="0" smtClean="0">
                <a:solidFill>
                  <a:schemeClr val="bg1"/>
                </a:solidFill>
                <a:cs typeface="メイリオ"/>
              </a:rPr>
              <a:t> </a:t>
            </a:r>
            <a:br>
              <a:rPr lang="en-US" altLang="ja-JP" sz="1400" dirty="0" smtClean="0">
                <a:solidFill>
                  <a:schemeClr val="bg1"/>
                </a:solidFill>
                <a:cs typeface="メイリオ"/>
              </a:rPr>
            </a:br>
            <a:r>
              <a:rPr lang="ja-JP" altLang="en-US" sz="1400" dirty="0" smtClean="0">
                <a:solidFill>
                  <a:schemeClr val="bg1"/>
                </a:solidFill>
                <a:cs typeface="メイリオ"/>
              </a:rPr>
              <a:t>フォルダ</a:t>
            </a:r>
            <a:r>
              <a:rPr lang="en-US" altLang="ja-JP" sz="1400" dirty="0" smtClean="0">
                <a:solidFill>
                  <a:schemeClr val="bg1"/>
                </a:solidFill>
                <a:cs typeface="メイリオ"/>
              </a:rPr>
              <a:t> </a:t>
            </a:r>
            <a:r>
              <a:rPr lang="en-US" sz="1400" dirty="0" smtClean="0">
                <a:solidFill>
                  <a:schemeClr val="bg1"/>
                </a:solidFill>
                <a:cs typeface="メイリオ"/>
              </a:rPr>
              <a:t>C:\</a:t>
            </a:r>
            <a:r>
              <a:rPr lang="en-US" sz="1400" dirty="0" err="1" smtClean="0">
                <a:solidFill>
                  <a:schemeClr val="bg1"/>
                </a:solidFill>
                <a:cs typeface="メイリオ"/>
              </a:rPr>
              <a:t>bbb</a:t>
            </a:r>
            <a:r>
              <a:rPr lang="en-US" sz="1400" dirty="0" smtClean="0">
                <a:solidFill>
                  <a:schemeClr val="bg1"/>
                </a:solidFill>
                <a:cs typeface="メイリオ"/>
              </a:rPr>
              <a:t> </a:t>
            </a:r>
            <a:r>
              <a:rPr lang="ja-JP" altLang="en-US" sz="1400" dirty="0" smtClean="0">
                <a:solidFill>
                  <a:schemeClr val="bg1"/>
                </a:solidFill>
                <a:cs typeface="メイリオ"/>
              </a:rPr>
              <a:t>配下に存在</a:t>
            </a:r>
            <a:r>
              <a:rPr lang="en-US" altLang="ja-JP" sz="1400" dirty="0" smtClean="0">
                <a:solidFill>
                  <a:schemeClr val="bg1"/>
                </a:solidFill>
                <a:cs typeface="メイリオ"/>
              </a:rPr>
              <a:t/>
            </a:r>
            <a:br>
              <a:rPr lang="en-US" altLang="ja-JP" sz="1400" dirty="0" smtClean="0">
                <a:solidFill>
                  <a:schemeClr val="bg1"/>
                </a:solidFill>
                <a:cs typeface="メイリオ"/>
              </a:rPr>
            </a:br>
            <a:r>
              <a:rPr lang="ja-JP" altLang="en-US" sz="1400" dirty="0" smtClean="0">
                <a:solidFill>
                  <a:schemeClr val="bg1"/>
                </a:solidFill>
                <a:cs typeface="メイリオ"/>
              </a:rPr>
              <a:t>作成したのは</a:t>
            </a:r>
            <a:r>
              <a:rPr lang="en-US" altLang="ja-JP" sz="1400" dirty="0" smtClean="0">
                <a:solidFill>
                  <a:schemeClr val="bg1"/>
                </a:solidFill>
                <a:cs typeface="メイリオ"/>
              </a:rPr>
              <a:t> ccc</a:t>
            </a:r>
            <a:endParaRPr lang="en-US" sz="1400" dirty="0">
              <a:solidFill>
                <a:schemeClr val="bg1"/>
              </a:solidFill>
              <a:cs typeface="メイリオ"/>
            </a:endParaRPr>
          </a:p>
        </p:txBody>
      </p:sp>
      <p:sp>
        <p:nvSpPr>
          <p:cNvPr id="66" name="Text Placeholder 2"/>
          <p:cNvSpPr>
            <a:spLocks noGrp="1"/>
          </p:cNvSpPr>
          <p:nvPr>
            <p:ph type="body" sz="quarter" idx="4294967295"/>
          </p:nvPr>
        </p:nvSpPr>
        <p:spPr>
          <a:xfrm>
            <a:off x="3431343" y="3428140"/>
            <a:ext cx="4490497" cy="1073775"/>
          </a:xfrm>
          <a:prstGeom prst="rect">
            <a:avLst/>
          </a:prstGeom>
        </p:spPr>
        <p:txBody>
          <a:bodyPr/>
          <a:lstStyle/>
          <a:p>
            <a:pPr>
              <a:buClr>
                <a:srgbClr val="C00000"/>
              </a:buClr>
            </a:pPr>
            <a:r>
              <a:rPr lang="ja-JP" altLang="ja-JP" b="1" dirty="0" smtClean="0">
                <a:solidFill>
                  <a:srgbClr val="008000"/>
                </a:solidFill>
                <a:ea typeface="+mn-ea"/>
                <a:cs typeface="メイリオ"/>
              </a:rPr>
              <a:t>G</a:t>
            </a:r>
            <a:r>
              <a:rPr lang="en-US" altLang="ja-JP" b="1" dirty="0" err="1" smtClean="0">
                <a:solidFill>
                  <a:srgbClr val="008000"/>
                </a:solidFill>
                <a:ea typeface="+mn-ea"/>
                <a:cs typeface="メイリオ"/>
              </a:rPr>
              <a:t>ood</a:t>
            </a:r>
            <a:r>
              <a:rPr lang="en-US" altLang="ja-JP" dirty="0" smtClean="0">
                <a:solidFill>
                  <a:schemeClr val="tx1">
                    <a:lumMod val="50000"/>
                  </a:schemeClr>
                </a:solidFill>
                <a:ea typeface="+mn-ea"/>
                <a:cs typeface="メイリオ"/>
              </a:rPr>
              <a:t>: </a:t>
            </a:r>
            <a:r>
              <a:rPr lang="ja-JP" altLang="en-US" dirty="0" smtClean="0">
                <a:solidFill>
                  <a:schemeClr val="tx1">
                    <a:lumMod val="50000"/>
                  </a:schemeClr>
                </a:solidFill>
                <a:ea typeface="+mn-ea"/>
                <a:cs typeface="メイリオ"/>
              </a:rPr>
              <a:t>既知の正常ファイル</a:t>
            </a:r>
            <a:r>
              <a:rPr lang="en-US" altLang="ja-JP" dirty="0" smtClean="0">
                <a:solidFill>
                  <a:schemeClr val="tx1">
                    <a:lumMod val="50000"/>
                  </a:schemeClr>
                </a:solidFill>
                <a:ea typeface="+mn-ea"/>
                <a:cs typeface="メイリオ"/>
              </a:rPr>
              <a:t>, </a:t>
            </a:r>
            <a:r>
              <a:rPr lang="ja-JP" altLang="en-US" dirty="0" smtClean="0">
                <a:solidFill>
                  <a:schemeClr val="tx1">
                    <a:lumMod val="50000"/>
                  </a:schemeClr>
                </a:solidFill>
                <a:ea typeface="+mn-ea"/>
                <a:cs typeface="メイリオ"/>
              </a:rPr>
              <a:t>ベンダー提供</a:t>
            </a:r>
            <a:endParaRPr lang="en-US" altLang="ja-JP" dirty="0" smtClean="0">
              <a:solidFill>
                <a:schemeClr val="tx1">
                  <a:lumMod val="50000"/>
                </a:schemeClr>
              </a:solidFill>
              <a:ea typeface="+mn-ea"/>
              <a:cs typeface="メイリオ"/>
            </a:endParaRPr>
          </a:p>
          <a:p>
            <a:pPr>
              <a:buClr>
                <a:srgbClr val="C00000"/>
              </a:buClr>
            </a:pPr>
            <a:r>
              <a:rPr lang="en-US" altLang="ja-JP" dirty="0" smtClean="0">
                <a:solidFill>
                  <a:schemeClr val="tx1">
                    <a:lumMod val="50000"/>
                  </a:schemeClr>
                </a:solidFill>
                <a:ea typeface="+mn-ea"/>
                <a:cs typeface="メイリオ"/>
              </a:rPr>
              <a:t>Unknown: AMP DB </a:t>
            </a:r>
            <a:r>
              <a:rPr lang="ja-JP" altLang="en-US" dirty="0" smtClean="0">
                <a:solidFill>
                  <a:schemeClr val="tx1">
                    <a:lumMod val="50000"/>
                  </a:schemeClr>
                </a:solidFill>
                <a:ea typeface="+mn-ea"/>
                <a:cs typeface="メイリオ"/>
              </a:rPr>
              <a:t>に情報なし</a:t>
            </a:r>
            <a:endParaRPr lang="en-US" altLang="ja-JP" dirty="0" smtClean="0">
              <a:solidFill>
                <a:schemeClr val="tx1">
                  <a:lumMod val="50000"/>
                </a:schemeClr>
              </a:solidFill>
              <a:ea typeface="+mn-ea"/>
              <a:cs typeface="メイリオ"/>
            </a:endParaRPr>
          </a:p>
          <a:p>
            <a:pPr>
              <a:buClr>
                <a:srgbClr val="C00000"/>
              </a:buClr>
            </a:pPr>
            <a:r>
              <a:rPr lang="en-US" dirty="0" smtClean="0">
                <a:solidFill>
                  <a:srgbClr val="FF0000"/>
                </a:solidFill>
                <a:ea typeface="+mn-ea"/>
                <a:cs typeface="メイリオ"/>
              </a:rPr>
              <a:t>Malicious</a:t>
            </a:r>
            <a:r>
              <a:rPr lang="en-US" altLang="ja-JP" dirty="0">
                <a:solidFill>
                  <a:schemeClr val="tx1">
                    <a:lumMod val="50000"/>
                  </a:schemeClr>
                </a:solidFill>
                <a:ea typeface="+mn-ea"/>
                <a:cs typeface="メイリオ"/>
              </a:rPr>
              <a:t>: </a:t>
            </a:r>
            <a:r>
              <a:rPr lang="ja-JP" altLang="en-US" dirty="0" smtClean="0">
                <a:solidFill>
                  <a:schemeClr val="tx1">
                    <a:lumMod val="50000"/>
                  </a:schemeClr>
                </a:solidFill>
                <a:ea typeface="+mn-ea"/>
                <a:cs typeface="メイリオ"/>
              </a:rPr>
              <a:t>マルウェア</a:t>
            </a:r>
            <a:endParaRPr lang="en-US" altLang="ja-JP" dirty="0" smtClean="0">
              <a:solidFill>
                <a:schemeClr val="tx1">
                  <a:lumMod val="50000"/>
                </a:schemeClr>
              </a:solidFill>
              <a:ea typeface="+mn-ea"/>
              <a:cs typeface="メイリオ"/>
            </a:endParaRPr>
          </a:p>
          <a:p>
            <a:pPr>
              <a:buClr>
                <a:srgbClr val="C00000"/>
              </a:buClr>
            </a:pPr>
            <a:endParaRPr lang="en-US" dirty="0">
              <a:solidFill>
                <a:srgbClr val="FF0000"/>
              </a:solidFill>
              <a:ea typeface="+mn-ea"/>
              <a:cs typeface="メイリオ"/>
            </a:endParaRPr>
          </a:p>
        </p:txBody>
      </p:sp>
      <p:sp>
        <p:nvSpPr>
          <p:cNvPr id="67" name="Right Arrow 66"/>
          <p:cNvSpPr/>
          <p:nvPr/>
        </p:nvSpPr>
        <p:spPr>
          <a:xfrm>
            <a:off x="4139339" y="4589762"/>
            <a:ext cx="465994" cy="228397"/>
          </a:xfrm>
          <a:prstGeom prst="rightArrow">
            <a:avLst/>
          </a:prstGeom>
          <a:solidFill>
            <a:srgbClr val="FFFFFF"/>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cs typeface="メイリオ"/>
            </a:endParaRPr>
          </a:p>
        </p:txBody>
      </p:sp>
      <p:sp>
        <p:nvSpPr>
          <p:cNvPr id="69" name="TextBox 68"/>
          <p:cNvSpPr txBox="1"/>
          <p:nvPr/>
        </p:nvSpPr>
        <p:spPr>
          <a:xfrm>
            <a:off x="4701820" y="4518332"/>
            <a:ext cx="2122697" cy="369332"/>
          </a:xfrm>
          <a:prstGeom prst="rect">
            <a:avLst/>
          </a:prstGeom>
          <a:noFill/>
        </p:spPr>
        <p:txBody>
          <a:bodyPr wrap="none" rtlCol="0">
            <a:spAutoFit/>
          </a:bodyPr>
          <a:lstStyle/>
          <a:p>
            <a:r>
              <a:rPr lang="ja-JP" altLang="en-US" dirty="0" smtClean="0">
                <a:solidFill>
                  <a:schemeClr val="tx1">
                    <a:lumMod val="50000"/>
                  </a:schemeClr>
                </a:solidFill>
                <a:cs typeface="メイリオ"/>
              </a:rPr>
              <a:t>検知</a:t>
            </a:r>
            <a:r>
              <a:rPr lang="en-US" altLang="en-US" dirty="0" smtClean="0">
                <a:solidFill>
                  <a:schemeClr val="tx1">
                    <a:lumMod val="50000"/>
                  </a:schemeClr>
                </a:solidFill>
                <a:cs typeface="メイリオ"/>
              </a:rPr>
              <a:t>, </a:t>
            </a:r>
            <a:r>
              <a:rPr lang="ja-JP" altLang="en-US" dirty="0" smtClean="0">
                <a:solidFill>
                  <a:schemeClr val="tx1">
                    <a:lumMod val="50000"/>
                  </a:schemeClr>
                </a:solidFill>
                <a:cs typeface="メイリオ"/>
              </a:rPr>
              <a:t>隔離</a:t>
            </a:r>
            <a:r>
              <a:rPr lang="en-US" altLang="en-US" dirty="0" smtClean="0">
                <a:solidFill>
                  <a:schemeClr val="tx1">
                    <a:lumMod val="50000"/>
                  </a:schemeClr>
                </a:solidFill>
                <a:cs typeface="メイリオ"/>
              </a:rPr>
              <a:t>, </a:t>
            </a:r>
            <a:r>
              <a:rPr lang="ja-JP" altLang="en-US" dirty="0" smtClean="0">
                <a:solidFill>
                  <a:schemeClr val="tx1">
                    <a:lumMod val="50000"/>
                  </a:schemeClr>
                </a:solidFill>
                <a:cs typeface="メイリオ"/>
              </a:rPr>
              <a:t>ブロック</a:t>
            </a:r>
            <a:endParaRPr lang="en-US" dirty="0">
              <a:solidFill>
                <a:schemeClr val="tx1">
                  <a:lumMod val="50000"/>
                </a:schemeClr>
              </a:solidFill>
              <a:cs typeface="メイリオ"/>
            </a:endParaRPr>
          </a:p>
        </p:txBody>
      </p:sp>
      <p:sp>
        <p:nvSpPr>
          <p:cNvPr id="187" name="Freeform 86"/>
          <p:cNvSpPr>
            <a:spLocks noEditPoints="1"/>
          </p:cNvSpPr>
          <p:nvPr/>
        </p:nvSpPr>
        <p:spPr bwMode="auto">
          <a:xfrm>
            <a:off x="1741386" y="2766974"/>
            <a:ext cx="448040" cy="526812"/>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srgbClr val="FFFFFF"/>
              </a:solidFill>
              <a:cs typeface="メイリオ"/>
            </a:endParaRPr>
          </a:p>
        </p:txBody>
      </p:sp>
      <p:grpSp>
        <p:nvGrpSpPr>
          <p:cNvPr id="2" name="図形グループ 1"/>
          <p:cNvGrpSpPr/>
          <p:nvPr/>
        </p:nvGrpSpPr>
        <p:grpSpPr>
          <a:xfrm>
            <a:off x="5790907" y="1858368"/>
            <a:ext cx="654538" cy="689036"/>
            <a:chOff x="5392613" y="1094154"/>
            <a:chExt cx="863632" cy="896823"/>
          </a:xfrm>
          <a:solidFill>
            <a:schemeClr val="tx2">
              <a:lumMod val="75000"/>
            </a:schemeClr>
          </a:solidFill>
        </p:grpSpPr>
        <p:sp>
          <p:nvSpPr>
            <p:cNvPr id="190" name="Block Arc 131"/>
            <p:cNvSpPr/>
            <p:nvPr/>
          </p:nvSpPr>
          <p:spPr>
            <a:xfrm>
              <a:off x="5392615" y="1094154"/>
              <a:ext cx="863630" cy="896823"/>
            </a:xfrm>
            <a:prstGeom prst="blockArc">
              <a:avLst>
                <a:gd name="adj1" fmla="val 10800000"/>
                <a:gd name="adj2" fmla="val 21454085"/>
                <a:gd name="adj3" fmla="val 11481"/>
              </a:avLst>
            </a:prstGeom>
            <a:grp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sp>
          <p:nvSpPr>
            <p:cNvPr id="191" name="Block Arc 132"/>
            <p:cNvSpPr/>
            <p:nvPr/>
          </p:nvSpPr>
          <p:spPr>
            <a:xfrm rot="10800000">
              <a:off x="5392613" y="1101251"/>
              <a:ext cx="860389" cy="823286"/>
            </a:xfrm>
            <a:prstGeom prst="blockArc">
              <a:avLst>
                <a:gd name="adj1" fmla="val 10800000"/>
                <a:gd name="adj2" fmla="val 21454085"/>
                <a:gd name="adj3" fmla="val 11481"/>
              </a:avLst>
            </a:prstGeom>
            <a:grp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grpSp>
      <p:grpSp>
        <p:nvGrpSpPr>
          <p:cNvPr id="193" name="Group 134"/>
          <p:cNvGrpSpPr/>
          <p:nvPr/>
        </p:nvGrpSpPr>
        <p:grpSpPr>
          <a:xfrm>
            <a:off x="5984528" y="2013795"/>
            <a:ext cx="260275" cy="313355"/>
            <a:chOff x="663239" y="2943930"/>
            <a:chExt cx="702966" cy="647528"/>
          </a:xfrm>
          <a:solidFill>
            <a:srgbClr val="1F4E83"/>
          </a:solidFill>
        </p:grpSpPr>
        <p:sp>
          <p:nvSpPr>
            <p:cNvPr id="194" name="Freeform 226"/>
            <p:cNvSpPr>
              <a:spLocks/>
            </p:cNvSpPr>
            <p:nvPr/>
          </p:nvSpPr>
          <p:spPr bwMode="auto">
            <a:xfrm>
              <a:off x="799438" y="3266295"/>
              <a:ext cx="46868" cy="46869"/>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39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89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89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39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39"/>
                  </a:lnTo>
                  <a:lnTo>
                    <a:pt x="3" y="46"/>
                  </a:lnTo>
                  <a:lnTo>
                    <a:pt x="1" y="52"/>
                  </a:lnTo>
                  <a:lnTo>
                    <a:pt x="1" y="58"/>
                  </a:lnTo>
                  <a:lnTo>
                    <a:pt x="0" y="65"/>
                  </a:lnTo>
                  <a:lnTo>
                    <a:pt x="0" y="65"/>
                  </a:lnTo>
                  <a:lnTo>
                    <a:pt x="1" y="71"/>
                  </a:lnTo>
                  <a:lnTo>
                    <a:pt x="1" y="77"/>
                  </a:lnTo>
                  <a:lnTo>
                    <a:pt x="3" y="83"/>
                  </a:lnTo>
                  <a:lnTo>
                    <a:pt x="5" y="89"/>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89"/>
                  </a:lnTo>
                  <a:lnTo>
                    <a:pt x="127" y="83"/>
                  </a:lnTo>
                  <a:lnTo>
                    <a:pt x="129" y="77"/>
                  </a:lnTo>
                  <a:lnTo>
                    <a:pt x="130" y="71"/>
                  </a:lnTo>
                  <a:lnTo>
                    <a:pt x="130" y="65"/>
                  </a:lnTo>
                  <a:lnTo>
                    <a:pt x="130" y="65"/>
                  </a:lnTo>
                  <a:lnTo>
                    <a:pt x="130" y="58"/>
                  </a:lnTo>
                  <a:lnTo>
                    <a:pt x="129" y="52"/>
                  </a:lnTo>
                  <a:lnTo>
                    <a:pt x="127" y="46"/>
                  </a:lnTo>
                  <a:lnTo>
                    <a:pt x="125" y="39"/>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195" name="Freeform 227"/>
            <p:cNvSpPr>
              <a:spLocks/>
            </p:cNvSpPr>
            <p:nvPr/>
          </p:nvSpPr>
          <p:spPr bwMode="auto">
            <a:xfrm>
              <a:off x="799438" y="3347696"/>
              <a:ext cx="46868" cy="46869"/>
            </a:xfrm>
            <a:custGeom>
              <a:avLst/>
              <a:gdLst>
                <a:gd name="T0" fmla="*/ 65 w 130"/>
                <a:gd name="T1" fmla="*/ 0 h 130"/>
                <a:gd name="T2" fmla="*/ 65 w 130"/>
                <a:gd name="T3" fmla="*/ 0 h 130"/>
                <a:gd name="T4" fmla="*/ 58 w 130"/>
                <a:gd name="T5" fmla="*/ 1 h 130"/>
                <a:gd name="T6" fmla="*/ 52 w 130"/>
                <a:gd name="T7" fmla="*/ 1 h 130"/>
                <a:gd name="T8" fmla="*/ 46 w 130"/>
                <a:gd name="T9" fmla="*/ 3 h 130"/>
                <a:gd name="T10" fmla="*/ 40 w 130"/>
                <a:gd name="T11" fmla="*/ 5 h 130"/>
                <a:gd name="T12" fmla="*/ 34 w 130"/>
                <a:gd name="T13" fmla="*/ 8 h 130"/>
                <a:gd name="T14" fmla="*/ 29 w 130"/>
                <a:gd name="T15" fmla="*/ 11 h 130"/>
                <a:gd name="T16" fmla="*/ 19 w 130"/>
                <a:gd name="T17" fmla="*/ 20 h 130"/>
                <a:gd name="T18" fmla="*/ 11 w 130"/>
                <a:gd name="T19" fmla="*/ 29 h 130"/>
                <a:gd name="T20" fmla="*/ 5 w 130"/>
                <a:gd name="T21" fmla="*/ 40 h 130"/>
                <a:gd name="T22" fmla="*/ 3 w 130"/>
                <a:gd name="T23" fmla="*/ 46 h 130"/>
                <a:gd name="T24" fmla="*/ 1 w 130"/>
                <a:gd name="T25" fmla="*/ 52 h 130"/>
                <a:gd name="T26" fmla="*/ 1 w 130"/>
                <a:gd name="T27" fmla="*/ 58 h 130"/>
                <a:gd name="T28" fmla="*/ 0 w 130"/>
                <a:gd name="T29" fmla="*/ 66 h 130"/>
                <a:gd name="T30" fmla="*/ 0 w 130"/>
                <a:gd name="T31" fmla="*/ 66 h 130"/>
                <a:gd name="T32" fmla="*/ 1 w 130"/>
                <a:gd name="T33" fmla="*/ 72 h 130"/>
                <a:gd name="T34" fmla="*/ 1 w 130"/>
                <a:gd name="T35" fmla="*/ 78 h 130"/>
                <a:gd name="T36" fmla="*/ 3 w 130"/>
                <a:gd name="T37" fmla="*/ 84 h 130"/>
                <a:gd name="T38" fmla="*/ 5 w 130"/>
                <a:gd name="T39" fmla="*/ 90 h 130"/>
                <a:gd name="T40" fmla="*/ 11 w 130"/>
                <a:gd name="T41" fmla="*/ 101 h 130"/>
                <a:gd name="T42" fmla="*/ 19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9 h 130"/>
                <a:gd name="T54" fmla="*/ 58 w 130"/>
                <a:gd name="T55" fmla="*/ 130 h 130"/>
                <a:gd name="T56" fmla="*/ 65 w 130"/>
                <a:gd name="T57" fmla="*/ 130 h 130"/>
                <a:gd name="T58" fmla="*/ 65 w 130"/>
                <a:gd name="T59" fmla="*/ 130 h 130"/>
                <a:gd name="T60" fmla="*/ 71 w 130"/>
                <a:gd name="T61" fmla="*/ 130 h 130"/>
                <a:gd name="T62" fmla="*/ 78 w 130"/>
                <a:gd name="T63" fmla="*/ 129 h 130"/>
                <a:gd name="T64" fmla="*/ 84 w 130"/>
                <a:gd name="T65" fmla="*/ 127 h 130"/>
                <a:gd name="T66" fmla="*/ 90 w 130"/>
                <a:gd name="T67" fmla="*/ 125 h 130"/>
                <a:gd name="T68" fmla="*/ 101 w 130"/>
                <a:gd name="T69" fmla="*/ 119 h 130"/>
                <a:gd name="T70" fmla="*/ 110 w 130"/>
                <a:gd name="T71" fmla="*/ 110 h 130"/>
                <a:gd name="T72" fmla="*/ 118 w 130"/>
                <a:gd name="T73" fmla="*/ 101 h 130"/>
                <a:gd name="T74" fmla="*/ 125 w 130"/>
                <a:gd name="T75" fmla="*/ 90 h 130"/>
                <a:gd name="T76" fmla="*/ 127 w 130"/>
                <a:gd name="T77" fmla="*/ 84 h 130"/>
                <a:gd name="T78" fmla="*/ 129 w 130"/>
                <a:gd name="T79" fmla="*/ 78 h 130"/>
                <a:gd name="T80" fmla="*/ 130 w 130"/>
                <a:gd name="T81" fmla="*/ 72 h 130"/>
                <a:gd name="T82" fmla="*/ 130 w 130"/>
                <a:gd name="T83" fmla="*/ 66 h 130"/>
                <a:gd name="T84" fmla="*/ 130 w 130"/>
                <a:gd name="T85" fmla="*/ 66 h 130"/>
                <a:gd name="T86" fmla="*/ 130 w 130"/>
                <a:gd name="T87" fmla="*/ 58 h 130"/>
                <a:gd name="T88" fmla="*/ 129 w 130"/>
                <a:gd name="T89" fmla="*/ 52 h 130"/>
                <a:gd name="T90" fmla="*/ 127 w 130"/>
                <a:gd name="T91" fmla="*/ 46 h 130"/>
                <a:gd name="T92" fmla="*/ 125 w 130"/>
                <a:gd name="T93" fmla="*/ 40 h 130"/>
                <a:gd name="T94" fmla="*/ 118 w 130"/>
                <a:gd name="T95" fmla="*/ 29 h 130"/>
                <a:gd name="T96" fmla="*/ 110 w 130"/>
                <a:gd name="T97" fmla="*/ 20 h 130"/>
                <a:gd name="T98" fmla="*/ 101 w 130"/>
                <a:gd name="T99" fmla="*/ 11 h 130"/>
                <a:gd name="T100" fmla="*/ 90 w 130"/>
                <a:gd name="T101" fmla="*/ 5 h 130"/>
                <a:gd name="T102" fmla="*/ 84 w 130"/>
                <a:gd name="T103" fmla="*/ 3 h 130"/>
                <a:gd name="T104" fmla="*/ 78 w 130"/>
                <a:gd name="T105" fmla="*/ 1 h 130"/>
                <a:gd name="T106" fmla="*/ 71 w 130"/>
                <a:gd name="T107" fmla="*/ 1 h 130"/>
                <a:gd name="T108" fmla="*/ 65 w 130"/>
                <a:gd name="T109" fmla="*/ 0 h 130"/>
                <a:gd name="T110" fmla="*/ 65 w 130"/>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0"/>
                  </a:moveTo>
                  <a:lnTo>
                    <a:pt x="65" y="0"/>
                  </a:lnTo>
                  <a:lnTo>
                    <a:pt x="58" y="1"/>
                  </a:lnTo>
                  <a:lnTo>
                    <a:pt x="52" y="1"/>
                  </a:lnTo>
                  <a:lnTo>
                    <a:pt x="46" y="3"/>
                  </a:lnTo>
                  <a:lnTo>
                    <a:pt x="40" y="5"/>
                  </a:lnTo>
                  <a:lnTo>
                    <a:pt x="34" y="8"/>
                  </a:lnTo>
                  <a:lnTo>
                    <a:pt x="29" y="11"/>
                  </a:lnTo>
                  <a:lnTo>
                    <a:pt x="19" y="20"/>
                  </a:lnTo>
                  <a:lnTo>
                    <a:pt x="11" y="29"/>
                  </a:lnTo>
                  <a:lnTo>
                    <a:pt x="5" y="40"/>
                  </a:lnTo>
                  <a:lnTo>
                    <a:pt x="3" y="46"/>
                  </a:lnTo>
                  <a:lnTo>
                    <a:pt x="1" y="52"/>
                  </a:lnTo>
                  <a:lnTo>
                    <a:pt x="1" y="58"/>
                  </a:lnTo>
                  <a:lnTo>
                    <a:pt x="0" y="66"/>
                  </a:lnTo>
                  <a:lnTo>
                    <a:pt x="0" y="66"/>
                  </a:lnTo>
                  <a:lnTo>
                    <a:pt x="1" y="72"/>
                  </a:lnTo>
                  <a:lnTo>
                    <a:pt x="1" y="78"/>
                  </a:lnTo>
                  <a:lnTo>
                    <a:pt x="3" y="84"/>
                  </a:lnTo>
                  <a:lnTo>
                    <a:pt x="5" y="90"/>
                  </a:lnTo>
                  <a:lnTo>
                    <a:pt x="11" y="101"/>
                  </a:lnTo>
                  <a:lnTo>
                    <a:pt x="19" y="110"/>
                  </a:lnTo>
                  <a:lnTo>
                    <a:pt x="29" y="119"/>
                  </a:lnTo>
                  <a:lnTo>
                    <a:pt x="34" y="122"/>
                  </a:lnTo>
                  <a:lnTo>
                    <a:pt x="40" y="125"/>
                  </a:lnTo>
                  <a:lnTo>
                    <a:pt x="46" y="127"/>
                  </a:lnTo>
                  <a:lnTo>
                    <a:pt x="52" y="129"/>
                  </a:lnTo>
                  <a:lnTo>
                    <a:pt x="58" y="130"/>
                  </a:lnTo>
                  <a:lnTo>
                    <a:pt x="65" y="130"/>
                  </a:lnTo>
                  <a:lnTo>
                    <a:pt x="65" y="130"/>
                  </a:lnTo>
                  <a:lnTo>
                    <a:pt x="71" y="130"/>
                  </a:lnTo>
                  <a:lnTo>
                    <a:pt x="78" y="129"/>
                  </a:lnTo>
                  <a:lnTo>
                    <a:pt x="84" y="127"/>
                  </a:lnTo>
                  <a:lnTo>
                    <a:pt x="90" y="125"/>
                  </a:lnTo>
                  <a:lnTo>
                    <a:pt x="101" y="119"/>
                  </a:lnTo>
                  <a:lnTo>
                    <a:pt x="110" y="110"/>
                  </a:lnTo>
                  <a:lnTo>
                    <a:pt x="118" y="101"/>
                  </a:lnTo>
                  <a:lnTo>
                    <a:pt x="125" y="90"/>
                  </a:lnTo>
                  <a:lnTo>
                    <a:pt x="127" y="84"/>
                  </a:lnTo>
                  <a:lnTo>
                    <a:pt x="129" y="78"/>
                  </a:lnTo>
                  <a:lnTo>
                    <a:pt x="130" y="72"/>
                  </a:lnTo>
                  <a:lnTo>
                    <a:pt x="130" y="66"/>
                  </a:lnTo>
                  <a:lnTo>
                    <a:pt x="130" y="66"/>
                  </a:lnTo>
                  <a:lnTo>
                    <a:pt x="130" y="58"/>
                  </a:lnTo>
                  <a:lnTo>
                    <a:pt x="129" y="52"/>
                  </a:lnTo>
                  <a:lnTo>
                    <a:pt x="127" y="46"/>
                  </a:lnTo>
                  <a:lnTo>
                    <a:pt x="125" y="40"/>
                  </a:lnTo>
                  <a:lnTo>
                    <a:pt x="118" y="29"/>
                  </a:lnTo>
                  <a:lnTo>
                    <a:pt x="110" y="20"/>
                  </a:lnTo>
                  <a:lnTo>
                    <a:pt x="101" y="11"/>
                  </a:lnTo>
                  <a:lnTo>
                    <a:pt x="90" y="5"/>
                  </a:lnTo>
                  <a:lnTo>
                    <a:pt x="84" y="3"/>
                  </a:lnTo>
                  <a:lnTo>
                    <a:pt x="78" y="1"/>
                  </a:lnTo>
                  <a:lnTo>
                    <a:pt x="71" y="1"/>
                  </a:lnTo>
                  <a:lnTo>
                    <a:pt x="65" y="0"/>
                  </a:lnTo>
                  <a:lnTo>
                    <a:pt x="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196" name="Freeform 228"/>
            <p:cNvSpPr>
              <a:spLocks/>
            </p:cNvSpPr>
            <p:nvPr/>
          </p:nvSpPr>
          <p:spPr bwMode="auto">
            <a:xfrm>
              <a:off x="799438" y="3431564"/>
              <a:ext cx="46868"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90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40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197" name="Freeform 229"/>
            <p:cNvSpPr>
              <a:spLocks/>
            </p:cNvSpPr>
            <p:nvPr/>
          </p:nvSpPr>
          <p:spPr bwMode="auto">
            <a:xfrm>
              <a:off x="883306" y="3431564"/>
              <a:ext cx="44401" cy="44401"/>
            </a:xfrm>
            <a:custGeom>
              <a:avLst/>
              <a:gdLst>
                <a:gd name="T0" fmla="*/ 65 w 129"/>
                <a:gd name="T1" fmla="*/ 0 h 129"/>
                <a:gd name="T2" fmla="*/ 65 w 129"/>
                <a:gd name="T3" fmla="*/ 0 h 129"/>
                <a:gd name="T4" fmla="*/ 58 w 129"/>
                <a:gd name="T5" fmla="*/ 0 h 129"/>
                <a:gd name="T6" fmla="*/ 52 w 129"/>
                <a:gd name="T7" fmla="*/ 1 h 129"/>
                <a:gd name="T8" fmla="*/ 45 w 129"/>
                <a:gd name="T9" fmla="*/ 3 h 129"/>
                <a:gd name="T10" fmla="*/ 39 w 129"/>
                <a:gd name="T11" fmla="*/ 5 h 129"/>
                <a:gd name="T12" fmla="*/ 28 w 129"/>
                <a:gd name="T13" fmla="*/ 11 h 129"/>
                <a:gd name="T14" fmla="*/ 19 w 129"/>
                <a:gd name="T15" fmla="*/ 19 h 129"/>
                <a:gd name="T16" fmla="*/ 11 w 129"/>
                <a:gd name="T17" fmla="*/ 28 h 129"/>
                <a:gd name="T18" fmla="*/ 5 w 129"/>
                <a:gd name="T19" fmla="*/ 40 h 129"/>
                <a:gd name="T20" fmla="*/ 3 w 129"/>
                <a:gd name="T21" fmla="*/ 46 h 129"/>
                <a:gd name="T22" fmla="*/ 1 w 129"/>
                <a:gd name="T23" fmla="*/ 52 h 129"/>
                <a:gd name="T24" fmla="*/ 1 w 129"/>
                <a:gd name="T25" fmla="*/ 58 h 129"/>
                <a:gd name="T26" fmla="*/ 0 w 129"/>
                <a:gd name="T27" fmla="*/ 65 h 129"/>
                <a:gd name="T28" fmla="*/ 0 w 129"/>
                <a:gd name="T29" fmla="*/ 65 h 129"/>
                <a:gd name="T30" fmla="*/ 1 w 129"/>
                <a:gd name="T31" fmla="*/ 71 h 129"/>
                <a:gd name="T32" fmla="*/ 1 w 129"/>
                <a:gd name="T33" fmla="*/ 77 h 129"/>
                <a:gd name="T34" fmla="*/ 3 w 129"/>
                <a:gd name="T35" fmla="*/ 83 h 129"/>
                <a:gd name="T36" fmla="*/ 5 w 129"/>
                <a:gd name="T37" fmla="*/ 90 h 129"/>
                <a:gd name="T38" fmla="*/ 11 w 129"/>
                <a:gd name="T39" fmla="*/ 101 h 129"/>
                <a:gd name="T40" fmla="*/ 19 w 129"/>
                <a:gd name="T41" fmla="*/ 110 h 129"/>
                <a:gd name="T42" fmla="*/ 28 w 129"/>
                <a:gd name="T43" fmla="*/ 118 h 129"/>
                <a:gd name="T44" fmla="*/ 39 w 129"/>
                <a:gd name="T45" fmla="*/ 124 h 129"/>
                <a:gd name="T46" fmla="*/ 45 w 129"/>
                <a:gd name="T47" fmla="*/ 126 h 129"/>
                <a:gd name="T48" fmla="*/ 52 w 129"/>
                <a:gd name="T49" fmla="*/ 128 h 129"/>
                <a:gd name="T50" fmla="*/ 58 w 129"/>
                <a:gd name="T51" fmla="*/ 129 h 129"/>
                <a:gd name="T52" fmla="*/ 65 w 129"/>
                <a:gd name="T53" fmla="*/ 129 h 129"/>
                <a:gd name="T54" fmla="*/ 65 w 129"/>
                <a:gd name="T55" fmla="*/ 129 h 129"/>
                <a:gd name="T56" fmla="*/ 71 w 129"/>
                <a:gd name="T57" fmla="*/ 129 h 129"/>
                <a:gd name="T58" fmla="*/ 77 w 129"/>
                <a:gd name="T59" fmla="*/ 128 h 129"/>
                <a:gd name="T60" fmla="*/ 83 w 129"/>
                <a:gd name="T61" fmla="*/ 126 h 129"/>
                <a:gd name="T62" fmla="*/ 89 w 129"/>
                <a:gd name="T63" fmla="*/ 124 h 129"/>
                <a:gd name="T64" fmla="*/ 101 w 129"/>
                <a:gd name="T65" fmla="*/ 118 h 129"/>
                <a:gd name="T66" fmla="*/ 110 w 129"/>
                <a:gd name="T67" fmla="*/ 110 h 129"/>
                <a:gd name="T68" fmla="*/ 118 w 129"/>
                <a:gd name="T69" fmla="*/ 101 h 129"/>
                <a:gd name="T70" fmla="*/ 124 w 129"/>
                <a:gd name="T71" fmla="*/ 90 h 129"/>
                <a:gd name="T72" fmla="*/ 126 w 129"/>
                <a:gd name="T73" fmla="*/ 83 h 129"/>
                <a:gd name="T74" fmla="*/ 128 w 129"/>
                <a:gd name="T75" fmla="*/ 77 h 129"/>
                <a:gd name="T76" fmla="*/ 129 w 129"/>
                <a:gd name="T77" fmla="*/ 71 h 129"/>
                <a:gd name="T78" fmla="*/ 129 w 129"/>
                <a:gd name="T79" fmla="*/ 65 h 129"/>
                <a:gd name="T80" fmla="*/ 129 w 129"/>
                <a:gd name="T81" fmla="*/ 65 h 129"/>
                <a:gd name="T82" fmla="*/ 129 w 129"/>
                <a:gd name="T83" fmla="*/ 58 h 129"/>
                <a:gd name="T84" fmla="*/ 128 w 129"/>
                <a:gd name="T85" fmla="*/ 52 h 129"/>
                <a:gd name="T86" fmla="*/ 126 w 129"/>
                <a:gd name="T87" fmla="*/ 46 h 129"/>
                <a:gd name="T88" fmla="*/ 124 w 129"/>
                <a:gd name="T89" fmla="*/ 40 h 129"/>
                <a:gd name="T90" fmla="*/ 118 w 129"/>
                <a:gd name="T91" fmla="*/ 28 h 129"/>
                <a:gd name="T92" fmla="*/ 110 w 129"/>
                <a:gd name="T93" fmla="*/ 19 h 129"/>
                <a:gd name="T94" fmla="*/ 101 w 129"/>
                <a:gd name="T95" fmla="*/ 11 h 129"/>
                <a:gd name="T96" fmla="*/ 95 w 129"/>
                <a:gd name="T97" fmla="*/ 8 h 129"/>
                <a:gd name="T98" fmla="*/ 89 w 129"/>
                <a:gd name="T99" fmla="*/ 5 h 129"/>
                <a:gd name="T100" fmla="*/ 83 w 129"/>
                <a:gd name="T101" fmla="*/ 3 h 129"/>
                <a:gd name="T102" fmla="*/ 77 w 129"/>
                <a:gd name="T103" fmla="*/ 1 h 129"/>
                <a:gd name="T104" fmla="*/ 71 w 129"/>
                <a:gd name="T105" fmla="*/ 0 h 129"/>
                <a:gd name="T106" fmla="*/ 65 w 129"/>
                <a:gd name="T107" fmla="*/ 0 h 129"/>
                <a:gd name="T108" fmla="*/ 65 w 129"/>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 h="129">
                  <a:moveTo>
                    <a:pt x="65" y="0"/>
                  </a:moveTo>
                  <a:lnTo>
                    <a:pt x="65" y="0"/>
                  </a:lnTo>
                  <a:lnTo>
                    <a:pt x="58" y="0"/>
                  </a:lnTo>
                  <a:lnTo>
                    <a:pt x="52" y="1"/>
                  </a:lnTo>
                  <a:lnTo>
                    <a:pt x="45" y="3"/>
                  </a:lnTo>
                  <a:lnTo>
                    <a:pt x="39" y="5"/>
                  </a:lnTo>
                  <a:lnTo>
                    <a:pt x="28"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8" y="118"/>
                  </a:lnTo>
                  <a:lnTo>
                    <a:pt x="39" y="124"/>
                  </a:lnTo>
                  <a:lnTo>
                    <a:pt x="45" y="126"/>
                  </a:lnTo>
                  <a:lnTo>
                    <a:pt x="52" y="128"/>
                  </a:lnTo>
                  <a:lnTo>
                    <a:pt x="58" y="129"/>
                  </a:lnTo>
                  <a:lnTo>
                    <a:pt x="65" y="129"/>
                  </a:lnTo>
                  <a:lnTo>
                    <a:pt x="65" y="129"/>
                  </a:lnTo>
                  <a:lnTo>
                    <a:pt x="71" y="129"/>
                  </a:lnTo>
                  <a:lnTo>
                    <a:pt x="77" y="128"/>
                  </a:lnTo>
                  <a:lnTo>
                    <a:pt x="83" y="126"/>
                  </a:lnTo>
                  <a:lnTo>
                    <a:pt x="89" y="124"/>
                  </a:lnTo>
                  <a:lnTo>
                    <a:pt x="101" y="118"/>
                  </a:lnTo>
                  <a:lnTo>
                    <a:pt x="110" y="110"/>
                  </a:lnTo>
                  <a:lnTo>
                    <a:pt x="118" y="101"/>
                  </a:lnTo>
                  <a:lnTo>
                    <a:pt x="124" y="90"/>
                  </a:lnTo>
                  <a:lnTo>
                    <a:pt x="126" y="83"/>
                  </a:lnTo>
                  <a:lnTo>
                    <a:pt x="128" y="77"/>
                  </a:lnTo>
                  <a:lnTo>
                    <a:pt x="129" y="71"/>
                  </a:lnTo>
                  <a:lnTo>
                    <a:pt x="129" y="65"/>
                  </a:lnTo>
                  <a:lnTo>
                    <a:pt x="129" y="65"/>
                  </a:lnTo>
                  <a:lnTo>
                    <a:pt x="129" y="58"/>
                  </a:lnTo>
                  <a:lnTo>
                    <a:pt x="128" y="52"/>
                  </a:lnTo>
                  <a:lnTo>
                    <a:pt x="126" y="46"/>
                  </a:lnTo>
                  <a:lnTo>
                    <a:pt x="124" y="40"/>
                  </a:lnTo>
                  <a:lnTo>
                    <a:pt x="118" y="28"/>
                  </a:lnTo>
                  <a:lnTo>
                    <a:pt x="110" y="19"/>
                  </a:lnTo>
                  <a:lnTo>
                    <a:pt x="101" y="11"/>
                  </a:lnTo>
                  <a:lnTo>
                    <a:pt x="95" y="8"/>
                  </a:lnTo>
                  <a:lnTo>
                    <a:pt x="89" y="5"/>
                  </a:lnTo>
                  <a:lnTo>
                    <a:pt x="83" y="3"/>
                  </a:lnTo>
                  <a:lnTo>
                    <a:pt x="77" y="1"/>
                  </a:lnTo>
                  <a:lnTo>
                    <a:pt x="71" y="0"/>
                  </a:lnTo>
                  <a:lnTo>
                    <a:pt x="65" y="0"/>
                  </a:lnTo>
                  <a:lnTo>
                    <a:pt x="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198" name="Freeform 230"/>
            <p:cNvSpPr>
              <a:spLocks/>
            </p:cNvSpPr>
            <p:nvPr/>
          </p:nvSpPr>
          <p:spPr bwMode="auto">
            <a:xfrm>
              <a:off x="964707" y="3431564"/>
              <a:ext cx="44401"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8 w 130"/>
                <a:gd name="T41" fmla="*/ 96 h 129"/>
                <a:gd name="T42" fmla="*/ 11 w 130"/>
                <a:gd name="T43" fmla="*/ 101 h 129"/>
                <a:gd name="T44" fmla="*/ 19 w 130"/>
                <a:gd name="T45" fmla="*/ 110 h 129"/>
                <a:gd name="T46" fmla="*/ 29 w 130"/>
                <a:gd name="T47" fmla="*/ 118 h 129"/>
                <a:gd name="T48" fmla="*/ 34 w 130"/>
                <a:gd name="T49" fmla="*/ 121 h 129"/>
                <a:gd name="T50" fmla="*/ 40 w 130"/>
                <a:gd name="T51" fmla="*/ 124 h 129"/>
                <a:gd name="T52" fmla="*/ 46 w 130"/>
                <a:gd name="T53" fmla="*/ 126 h 129"/>
                <a:gd name="T54" fmla="*/ 52 w 130"/>
                <a:gd name="T55" fmla="*/ 128 h 129"/>
                <a:gd name="T56" fmla="*/ 58 w 130"/>
                <a:gd name="T57" fmla="*/ 129 h 129"/>
                <a:gd name="T58" fmla="*/ 65 w 130"/>
                <a:gd name="T59" fmla="*/ 129 h 129"/>
                <a:gd name="T60" fmla="*/ 65 w 130"/>
                <a:gd name="T61" fmla="*/ 129 h 129"/>
                <a:gd name="T62" fmla="*/ 72 w 130"/>
                <a:gd name="T63" fmla="*/ 129 h 129"/>
                <a:gd name="T64" fmla="*/ 78 w 130"/>
                <a:gd name="T65" fmla="*/ 128 h 129"/>
                <a:gd name="T66" fmla="*/ 85 w 130"/>
                <a:gd name="T67" fmla="*/ 126 h 129"/>
                <a:gd name="T68" fmla="*/ 90 w 130"/>
                <a:gd name="T69" fmla="*/ 124 h 129"/>
                <a:gd name="T70" fmla="*/ 101 w 130"/>
                <a:gd name="T71" fmla="*/ 118 h 129"/>
                <a:gd name="T72" fmla="*/ 110 w 130"/>
                <a:gd name="T73" fmla="*/ 110 h 129"/>
                <a:gd name="T74" fmla="*/ 118 w 130"/>
                <a:gd name="T75" fmla="*/ 101 h 129"/>
                <a:gd name="T76" fmla="*/ 125 w 130"/>
                <a:gd name="T77" fmla="*/ 90 h 129"/>
                <a:gd name="T78" fmla="*/ 127 w 130"/>
                <a:gd name="T79" fmla="*/ 83 h 129"/>
                <a:gd name="T80" fmla="*/ 129 w 130"/>
                <a:gd name="T81" fmla="*/ 77 h 129"/>
                <a:gd name="T82" fmla="*/ 130 w 130"/>
                <a:gd name="T83" fmla="*/ 71 h 129"/>
                <a:gd name="T84" fmla="*/ 130 w 130"/>
                <a:gd name="T85" fmla="*/ 65 h 129"/>
                <a:gd name="T86" fmla="*/ 130 w 130"/>
                <a:gd name="T87" fmla="*/ 65 h 129"/>
                <a:gd name="T88" fmla="*/ 130 w 130"/>
                <a:gd name="T89" fmla="*/ 58 h 129"/>
                <a:gd name="T90" fmla="*/ 129 w 130"/>
                <a:gd name="T91" fmla="*/ 52 h 129"/>
                <a:gd name="T92" fmla="*/ 127 w 130"/>
                <a:gd name="T93" fmla="*/ 46 h 129"/>
                <a:gd name="T94" fmla="*/ 125 w 130"/>
                <a:gd name="T95" fmla="*/ 40 h 129"/>
                <a:gd name="T96" fmla="*/ 118 w 130"/>
                <a:gd name="T97" fmla="*/ 28 h 129"/>
                <a:gd name="T98" fmla="*/ 110 w 130"/>
                <a:gd name="T99" fmla="*/ 19 h 129"/>
                <a:gd name="T100" fmla="*/ 101 w 130"/>
                <a:gd name="T101" fmla="*/ 11 h 129"/>
                <a:gd name="T102" fmla="*/ 90 w 130"/>
                <a:gd name="T103" fmla="*/ 5 h 129"/>
                <a:gd name="T104" fmla="*/ 85 w 130"/>
                <a:gd name="T105" fmla="*/ 3 h 129"/>
                <a:gd name="T106" fmla="*/ 78 w 130"/>
                <a:gd name="T107" fmla="*/ 1 h 129"/>
                <a:gd name="T108" fmla="*/ 72 w 130"/>
                <a:gd name="T109" fmla="*/ 0 h 129"/>
                <a:gd name="T110" fmla="*/ 65 w 130"/>
                <a:gd name="T111" fmla="*/ 0 h 129"/>
                <a:gd name="T112" fmla="*/ 65 w 130"/>
                <a:gd name="T11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8" y="96"/>
                  </a:lnTo>
                  <a:lnTo>
                    <a:pt x="11" y="101"/>
                  </a:lnTo>
                  <a:lnTo>
                    <a:pt x="19" y="110"/>
                  </a:lnTo>
                  <a:lnTo>
                    <a:pt x="29" y="118"/>
                  </a:lnTo>
                  <a:lnTo>
                    <a:pt x="34" y="121"/>
                  </a:lnTo>
                  <a:lnTo>
                    <a:pt x="40" y="124"/>
                  </a:lnTo>
                  <a:lnTo>
                    <a:pt x="46" y="126"/>
                  </a:lnTo>
                  <a:lnTo>
                    <a:pt x="52" y="128"/>
                  </a:lnTo>
                  <a:lnTo>
                    <a:pt x="58" y="129"/>
                  </a:lnTo>
                  <a:lnTo>
                    <a:pt x="65" y="129"/>
                  </a:lnTo>
                  <a:lnTo>
                    <a:pt x="65" y="129"/>
                  </a:lnTo>
                  <a:lnTo>
                    <a:pt x="72" y="129"/>
                  </a:lnTo>
                  <a:lnTo>
                    <a:pt x="78" y="128"/>
                  </a:lnTo>
                  <a:lnTo>
                    <a:pt x="85"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5" y="3"/>
                  </a:lnTo>
                  <a:lnTo>
                    <a:pt x="78" y="1"/>
                  </a:lnTo>
                  <a:lnTo>
                    <a:pt x="72" y="0"/>
                  </a:lnTo>
                  <a:lnTo>
                    <a:pt x="65" y="0"/>
                  </a:lnTo>
                  <a:lnTo>
                    <a:pt x="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199" name="Freeform 231"/>
            <p:cNvSpPr>
              <a:spLocks/>
            </p:cNvSpPr>
            <p:nvPr/>
          </p:nvSpPr>
          <p:spPr bwMode="auto">
            <a:xfrm>
              <a:off x="1169444" y="3226828"/>
              <a:ext cx="44401" cy="44401"/>
            </a:xfrm>
            <a:custGeom>
              <a:avLst/>
              <a:gdLst>
                <a:gd name="T0" fmla="*/ 65 w 130"/>
                <a:gd name="T1" fmla="*/ 129 h 129"/>
                <a:gd name="T2" fmla="*/ 65 w 130"/>
                <a:gd name="T3" fmla="*/ 129 h 129"/>
                <a:gd name="T4" fmla="*/ 72 w 130"/>
                <a:gd name="T5" fmla="*/ 129 h 129"/>
                <a:gd name="T6" fmla="*/ 78 w 130"/>
                <a:gd name="T7" fmla="*/ 128 h 129"/>
                <a:gd name="T8" fmla="*/ 84 w 130"/>
                <a:gd name="T9" fmla="*/ 126 h 129"/>
                <a:gd name="T10" fmla="*/ 90 w 130"/>
                <a:gd name="T11" fmla="*/ 124 h 129"/>
                <a:gd name="T12" fmla="*/ 101 w 130"/>
                <a:gd name="T13" fmla="*/ 118 h 129"/>
                <a:gd name="T14" fmla="*/ 110 w 130"/>
                <a:gd name="T15" fmla="*/ 111 h 129"/>
                <a:gd name="T16" fmla="*/ 119 w 130"/>
                <a:gd name="T17" fmla="*/ 100 h 129"/>
                <a:gd name="T18" fmla="*/ 122 w 130"/>
                <a:gd name="T19" fmla="*/ 95 h 129"/>
                <a:gd name="T20" fmla="*/ 125 w 130"/>
                <a:gd name="T21" fmla="*/ 90 h 129"/>
                <a:gd name="T22" fmla="*/ 127 w 130"/>
                <a:gd name="T23" fmla="*/ 84 h 129"/>
                <a:gd name="T24" fmla="*/ 128 w 130"/>
                <a:gd name="T25" fmla="*/ 78 h 129"/>
                <a:gd name="T26" fmla="*/ 129 w 130"/>
                <a:gd name="T27" fmla="*/ 71 h 129"/>
                <a:gd name="T28" fmla="*/ 130 w 130"/>
                <a:gd name="T29" fmla="*/ 65 h 129"/>
                <a:gd name="T30" fmla="*/ 130 w 130"/>
                <a:gd name="T31" fmla="*/ 65 h 129"/>
                <a:gd name="T32" fmla="*/ 129 w 130"/>
                <a:gd name="T33" fmla="*/ 58 h 129"/>
                <a:gd name="T34" fmla="*/ 128 w 130"/>
                <a:gd name="T35" fmla="*/ 51 h 129"/>
                <a:gd name="T36" fmla="*/ 127 w 130"/>
                <a:gd name="T37" fmla="*/ 45 h 129"/>
                <a:gd name="T38" fmla="*/ 125 w 130"/>
                <a:gd name="T39" fmla="*/ 39 h 129"/>
                <a:gd name="T40" fmla="*/ 119 w 130"/>
                <a:gd name="T41" fmla="*/ 28 h 129"/>
                <a:gd name="T42" fmla="*/ 110 w 130"/>
                <a:gd name="T43" fmla="*/ 19 h 129"/>
                <a:gd name="T44" fmla="*/ 101 w 130"/>
                <a:gd name="T45" fmla="*/ 11 h 129"/>
                <a:gd name="T46" fmla="*/ 90 w 130"/>
                <a:gd name="T47" fmla="*/ 6 h 129"/>
                <a:gd name="T48" fmla="*/ 84 w 130"/>
                <a:gd name="T49" fmla="*/ 3 h 129"/>
                <a:gd name="T50" fmla="*/ 78 w 130"/>
                <a:gd name="T51" fmla="*/ 1 h 129"/>
                <a:gd name="T52" fmla="*/ 72 w 130"/>
                <a:gd name="T53" fmla="*/ 0 h 129"/>
                <a:gd name="T54" fmla="*/ 65 w 130"/>
                <a:gd name="T55" fmla="*/ 0 h 129"/>
                <a:gd name="T56" fmla="*/ 65 w 130"/>
                <a:gd name="T57" fmla="*/ 0 h 129"/>
                <a:gd name="T58" fmla="*/ 58 w 130"/>
                <a:gd name="T59" fmla="*/ 0 h 129"/>
                <a:gd name="T60" fmla="*/ 51 w 130"/>
                <a:gd name="T61" fmla="*/ 1 h 129"/>
                <a:gd name="T62" fmla="*/ 45 w 130"/>
                <a:gd name="T63" fmla="*/ 3 h 129"/>
                <a:gd name="T64" fmla="*/ 40 w 130"/>
                <a:gd name="T65" fmla="*/ 6 h 129"/>
                <a:gd name="T66" fmla="*/ 29 w 130"/>
                <a:gd name="T67" fmla="*/ 11 h 129"/>
                <a:gd name="T68" fmla="*/ 20 w 130"/>
                <a:gd name="T69" fmla="*/ 19 h 129"/>
                <a:gd name="T70" fmla="*/ 12 w 130"/>
                <a:gd name="T71" fmla="*/ 28 h 129"/>
                <a:gd name="T72" fmla="*/ 5 w 130"/>
                <a:gd name="T73" fmla="*/ 39 h 129"/>
                <a:gd name="T74" fmla="*/ 3 w 130"/>
                <a:gd name="T75" fmla="*/ 45 h 129"/>
                <a:gd name="T76" fmla="*/ 1 w 130"/>
                <a:gd name="T77" fmla="*/ 51 h 129"/>
                <a:gd name="T78" fmla="*/ 0 w 130"/>
                <a:gd name="T79" fmla="*/ 58 h 129"/>
                <a:gd name="T80" fmla="*/ 0 w 130"/>
                <a:gd name="T81" fmla="*/ 65 h 129"/>
                <a:gd name="T82" fmla="*/ 0 w 130"/>
                <a:gd name="T83" fmla="*/ 65 h 129"/>
                <a:gd name="T84" fmla="*/ 0 w 130"/>
                <a:gd name="T85" fmla="*/ 71 h 129"/>
                <a:gd name="T86" fmla="*/ 1 w 130"/>
                <a:gd name="T87" fmla="*/ 78 h 129"/>
                <a:gd name="T88" fmla="*/ 3 w 130"/>
                <a:gd name="T89" fmla="*/ 84 h 129"/>
                <a:gd name="T90" fmla="*/ 5 w 130"/>
                <a:gd name="T91" fmla="*/ 90 h 129"/>
                <a:gd name="T92" fmla="*/ 12 w 130"/>
                <a:gd name="T93" fmla="*/ 100 h 129"/>
                <a:gd name="T94" fmla="*/ 20 w 130"/>
                <a:gd name="T95" fmla="*/ 111 h 129"/>
                <a:gd name="T96" fmla="*/ 29 w 130"/>
                <a:gd name="T97" fmla="*/ 118 h 129"/>
                <a:gd name="T98" fmla="*/ 40 w 130"/>
                <a:gd name="T99" fmla="*/ 124 h 129"/>
                <a:gd name="T100" fmla="*/ 45 w 130"/>
                <a:gd name="T101" fmla="*/ 126 h 129"/>
                <a:gd name="T102" fmla="*/ 51 w 130"/>
                <a:gd name="T103" fmla="*/ 128 h 129"/>
                <a:gd name="T104" fmla="*/ 58 w 130"/>
                <a:gd name="T105" fmla="*/ 129 h 129"/>
                <a:gd name="T106" fmla="*/ 65 w 130"/>
                <a:gd name="T107" fmla="*/ 129 h 129"/>
                <a:gd name="T108" fmla="*/ 65 w 130"/>
                <a:gd name="T10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 h="129">
                  <a:moveTo>
                    <a:pt x="65" y="129"/>
                  </a:moveTo>
                  <a:lnTo>
                    <a:pt x="65" y="129"/>
                  </a:lnTo>
                  <a:lnTo>
                    <a:pt x="72" y="129"/>
                  </a:lnTo>
                  <a:lnTo>
                    <a:pt x="78" y="128"/>
                  </a:lnTo>
                  <a:lnTo>
                    <a:pt x="84" y="126"/>
                  </a:lnTo>
                  <a:lnTo>
                    <a:pt x="90" y="124"/>
                  </a:lnTo>
                  <a:lnTo>
                    <a:pt x="101" y="118"/>
                  </a:lnTo>
                  <a:lnTo>
                    <a:pt x="110" y="111"/>
                  </a:lnTo>
                  <a:lnTo>
                    <a:pt x="119" y="100"/>
                  </a:lnTo>
                  <a:lnTo>
                    <a:pt x="122" y="95"/>
                  </a:lnTo>
                  <a:lnTo>
                    <a:pt x="125" y="90"/>
                  </a:lnTo>
                  <a:lnTo>
                    <a:pt x="127" y="84"/>
                  </a:lnTo>
                  <a:lnTo>
                    <a:pt x="128" y="78"/>
                  </a:lnTo>
                  <a:lnTo>
                    <a:pt x="129" y="71"/>
                  </a:lnTo>
                  <a:lnTo>
                    <a:pt x="130" y="65"/>
                  </a:lnTo>
                  <a:lnTo>
                    <a:pt x="130" y="65"/>
                  </a:lnTo>
                  <a:lnTo>
                    <a:pt x="129" y="58"/>
                  </a:lnTo>
                  <a:lnTo>
                    <a:pt x="128" y="51"/>
                  </a:lnTo>
                  <a:lnTo>
                    <a:pt x="127" y="45"/>
                  </a:lnTo>
                  <a:lnTo>
                    <a:pt x="125" y="39"/>
                  </a:lnTo>
                  <a:lnTo>
                    <a:pt x="119" y="28"/>
                  </a:lnTo>
                  <a:lnTo>
                    <a:pt x="110" y="19"/>
                  </a:lnTo>
                  <a:lnTo>
                    <a:pt x="101" y="11"/>
                  </a:lnTo>
                  <a:lnTo>
                    <a:pt x="90" y="6"/>
                  </a:lnTo>
                  <a:lnTo>
                    <a:pt x="84" y="3"/>
                  </a:lnTo>
                  <a:lnTo>
                    <a:pt x="78" y="1"/>
                  </a:lnTo>
                  <a:lnTo>
                    <a:pt x="72" y="0"/>
                  </a:lnTo>
                  <a:lnTo>
                    <a:pt x="65" y="0"/>
                  </a:lnTo>
                  <a:lnTo>
                    <a:pt x="65" y="0"/>
                  </a:lnTo>
                  <a:lnTo>
                    <a:pt x="58" y="0"/>
                  </a:lnTo>
                  <a:lnTo>
                    <a:pt x="51" y="1"/>
                  </a:lnTo>
                  <a:lnTo>
                    <a:pt x="45" y="3"/>
                  </a:lnTo>
                  <a:lnTo>
                    <a:pt x="40" y="6"/>
                  </a:lnTo>
                  <a:lnTo>
                    <a:pt x="29" y="11"/>
                  </a:lnTo>
                  <a:lnTo>
                    <a:pt x="20" y="19"/>
                  </a:lnTo>
                  <a:lnTo>
                    <a:pt x="12" y="28"/>
                  </a:lnTo>
                  <a:lnTo>
                    <a:pt x="5" y="39"/>
                  </a:lnTo>
                  <a:lnTo>
                    <a:pt x="3" y="45"/>
                  </a:lnTo>
                  <a:lnTo>
                    <a:pt x="1" y="51"/>
                  </a:lnTo>
                  <a:lnTo>
                    <a:pt x="0" y="58"/>
                  </a:lnTo>
                  <a:lnTo>
                    <a:pt x="0" y="65"/>
                  </a:lnTo>
                  <a:lnTo>
                    <a:pt x="0" y="65"/>
                  </a:lnTo>
                  <a:lnTo>
                    <a:pt x="0" y="71"/>
                  </a:lnTo>
                  <a:lnTo>
                    <a:pt x="1" y="78"/>
                  </a:lnTo>
                  <a:lnTo>
                    <a:pt x="3" y="84"/>
                  </a:lnTo>
                  <a:lnTo>
                    <a:pt x="5" y="90"/>
                  </a:lnTo>
                  <a:lnTo>
                    <a:pt x="12" y="100"/>
                  </a:lnTo>
                  <a:lnTo>
                    <a:pt x="20" y="111"/>
                  </a:lnTo>
                  <a:lnTo>
                    <a:pt x="29" y="118"/>
                  </a:lnTo>
                  <a:lnTo>
                    <a:pt x="40" y="124"/>
                  </a:lnTo>
                  <a:lnTo>
                    <a:pt x="45" y="126"/>
                  </a:lnTo>
                  <a:lnTo>
                    <a:pt x="51" y="128"/>
                  </a:lnTo>
                  <a:lnTo>
                    <a:pt x="58" y="129"/>
                  </a:lnTo>
                  <a:lnTo>
                    <a:pt x="65" y="129"/>
                  </a:lnTo>
                  <a:lnTo>
                    <a:pt x="65" y="1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00" name="Freeform 232"/>
            <p:cNvSpPr>
              <a:spLocks/>
            </p:cNvSpPr>
            <p:nvPr/>
          </p:nvSpPr>
          <p:spPr bwMode="auto">
            <a:xfrm>
              <a:off x="1169444" y="3145427"/>
              <a:ext cx="44401" cy="44401"/>
            </a:xfrm>
            <a:custGeom>
              <a:avLst/>
              <a:gdLst>
                <a:gd name="T0" fmla="*/ 65 w 130"/>
                <a:gd name="T1" fmla="*/ 128 h 128"/>
                <a:gd name="T2" fmla="*/ 65 w 130"/>
                <a:gd name="T3" fmla="*/ 128 h 128"/>
                <a:gd name="T4" fmla="*/ 72 w 130"/>
                <a:gd name="T5" fmla="*/ 128 h 128"/>
                <a:gd name="T6" fmla="*/ 78 w 130"/>
                <a:gd name="T7" fmla="*/ 127 h 128"/>
                <a:gd name="T8" fmla="*/ 84 w 130"/>
                <a:gd name="T9" fmla="*/ 125 h 128"/>
                <a:gd name="T10" fmla="*/ 90 w 130"/>
                <a:gd name="T11" fmla="*/ 123 h 128"/>
                <a:gd name="T12" fmla="*/ 95 w 130"/>
                <a:gd name="T13" fmla="*/ 121 h 128"/>
                <a:gd name="T14" fmla="*/ 101 w 130"/>
                <a:gd name="T15" fmla="*/ 117 h 128"/>
                <a:gd name="T16" fmla="*/ 110 w 130"/>
                <a:gd name="T17" fmla="*/ 110 h 128"/>
                <a:gd name="T18" fmla="*/ 119 w 130"/>
                <a:gd name="T19" fmla="*/ 100 h 128"/>
                <a:gd name="T20" fmla="*/ 125 w 130"/>
                <a:gd name="T21" fmla="*/ 90 h 128"/>
                <a:gd name="T22" fmla="*/ 127 w 130"/>
                <a:gd name="T23" fmla="*/ 84 h 128"/>
                <a:gd name="T24" fmla="*/ 128 w 130"/>
                <a:gd name="T25" fmla="*/ 77 h 128"/>
                <a:gd name="T26" fmla="*/ 129 w 130"/>
                <a:gd name="T27" fmla="*/ 70 h 128"/>
                <a:gd name="T28" fmla="*/ 130 w 130"/>
                <a:gd name="T29" fmla="*/ 64 h 128"/>
                <a:gd name="T30" fmla="*/ 130 w 130"/>
                <a:gd name="T31" fmla="*/ 64 h 128"/>
                <a:gd name="T32" fmla="*/ 129 w 130"/>
                <a:gd name="T33" fmla="*/ 57 h 128"/>
                <a:gd name="T34" fmla="*/ 128 w 130"/>
                <a:gd name="T35" fmla="*/ 51 h 128"/>
                <a:gd name="T36" fmla="*/ 127 w 130"/>
                <a:gd name="T37" fmla="*/ 45 h 128"/>
                <a:gd name="T38" fmla="*/ 125 w 130"/>
                <a:gd name="T39" fmla="*/ 39 h 128"/>
                <a:gd name="T40" fmla="*/ 122 w 130"/>
                <a:gd name="T41" fmla="*/ 34 h 128"/>
                <a:gd name="T42" fmla="*/ 119 w 130"/>
                <a:gd name="T43" fmla="*/ 27 h 128"/>
                <a:gd name="T44" fmla="*/ 110 w 130"/>
                <a:gd name="T45" fmla="*/ 18 h 128"/>
                <a:gd name="T46" fmla="*/ 101 w 130"/>
                <a:gd name="T47" fmla="*/ 10 h 128"/>
                <a:gd name="T48" fmla="*/ 90 w 130"/>
                <a:gd name="T49" fmla="*/ 5 h 128"/>
                <a:gd name="T50" fmla="*/ 84 w 130"/>
                <a:gd name="T51" fmla="*/ 2 h 128"/>
                <a:gd name="T52" fmla="*/ 78 w 130"/>
                <a:gd name="T53" fmla="*/ 1 h 128"/>
                <a:gd name="T54" fmla="*/ 72 w 130"/>
                <a:gd name="T55" fmla="*/ 0 h 128"/>
                <a:gd name="T56" fmla="*/ 65 w 130"/>
                <a:gd name="T57" fmla="*/ 0 h 128"/>
                <a:gd name="T58" fmla="*/ 65 w 130"/>
                <a:gd name="T59" fmla="*/ 0 h 128"/>
                <a:gd name="T60" fmla="*/ 58 w 130"/>
                <a:gd name="T61" fmla="*/ 0 h 128"/>
                <a:gd name="T62" fmla="*/ 51 w 130"/>
                <a:gd name="T63" fmla="*/ 1 h 128"/>
                <a:gd name="T64" fmla="*/ 45 w 130"/>
                <a:gd name="T65" fmla="*/ 2 h 128"/>
                <a:gd name="T66" fmla="*/ 40 w 130"/>
                <a:gd name="T67" fmla="*/ 5 h 128"/>
                <a:gd name="T68" fmla="*/ 29 w 130"/>
                <a:gd name="T69" fmla="*/ 10 h 128"/>
                <a:gd name="T70" fmla="*/ 20 w 130"/>
                <a:gd name="T71" fmla="*/ 18 h 128"/>
                <a:gd name="T72" fmla="*/ 12 w 130"/>
                <a:gd name="T73" fmla="*/ 27 h 128"/>
                <a:gd name="T74" fmla="*/ 5 w 130"/>
                <a:gd name="T75" fmla="*/ 39 h 128"/>
                <a:gd name="T76" fmla="*/ 3 w 130"/>
                <a:gd name="T77" fmla="*/ 45 h 128"/>
                <a:gd name="T78" fmla="*/ 1 w 130"/>
                <a:gd name="T79" fmla="*/ 51 h 128"/>
                <a:gd name="T80" fmla="*/ 0 w 130"/>
                <a:gd name="T81" fmla="*/ 57 h 128"/>
                <a:gd name="T82" fmla="*/ 0 w 130"/>
                <a:gd name="T83" fmla="*/ 64 h 128"/>
                <a:gd name="T84" fmla="*/ 0 w 130"/>
                <a:gd name="T85" fmla="*/ 64 h 128"/>
                <a:gd name="T86" fmla="*/ 0 w 130"/>
                <a:gd name="T87" fmla="*/ 70 h 128"/>
                <a:gd name="T88" fmla="*/ 1 w 130"/>
                <a:gd name="T89" fmla="*/ 77 h 128"/>
                <a:gd name="T90" fmla="*/ 3 w 130"/>
                <a:gd name="T91" fmla="*/ 84 h 128"/>
                <a:gd name="T92" fmla="*/ 5 w 130"/>
                <a:gd name="T93" fmla="*/ 90 h 128"/>
                <a:gd name="T94" fmla="*/ 12 w 130"/>
                <a:gd name="T95" fmla="*/ 100 h 128"/>
                <a:gd name="T96" fmla="*/ 20 w 130"/>
                <a:gd name="T97" fmla="*/ 110 h 128"/>
                <a:gd name="T98" fmla="*/ 29 w 130"/>
                <a:gd name="T99" fmla="*/ 117 h 128"/>
                <a:gd name="T100" fmla="*/ 40 w 130"/>
                <a:gd name="T101" fmla="*/ 123 h 128"/>
                <a:gd name="T102" fmla="*/ 45 w 130"/>
                <a:gd name="T103" fmla="*/ 125 h 128"/>
                <a:gd name="T104" fmla="*/ 51 w 130"/>
                <a:gd name="T105" fmla="*/ 127 h 128"/>
                <a:gd name="T106" fmla="*/ 58 w 130"/>
                <a:gd name="T107" fmla="*/ 128 h 128"/>
                <a:gd name="T108" fmla="*/ 65 w 130"/>
                <a:gd name="T109" fmla="*/ 128 h 128"/>
                <a:gd name="T110" fmla="*/ 65 w 130"/>
                <a:gd name="T11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8">
                  <a:moveTo>
                    <a:pt x="65" y="128"/>
                  </a:moveTo>
                  <a:lnTo>
                    <a:pt x="65" y="128"/>
                  </a:lnTo>
                  <a:lnTo>
                    <a:pt x="72" y="128"/>
                  </a:lnTo>
                  <a:lnTo>
                    <a:pt x="78" y="127"/>
                  </a:lnTo>
                  <a:lnTo>
                    <a:pt x="84" y="125"/>
                  </a:lnTo>
                  <a:lnTo>
                    <a:pt x="90" y="123"/>
                  </a:lnTo>
                  <a:lnTo>
                    <a:pt x="95" y="121"/>
                  </a:lnTo>
                  <a:lnTo>
                    <a:pt x="101" y="117"/>
                  </a:lnTo>
                  <a:lnTo>
                    <a:pt x="110" y="110"/>
                  </a:lnTo>
                  <a:lnTo>
                    <a:pt x="119" y="100"/>
                  </a:lnTo>
                  <a:lnTo>
                    <a:pt x="125" y="90"/>
                  </a:lnTo>
                  <a:lnTo>
                    <a:pt x="127" y="84"/>
                  </a:lnTo>
                  <a:lnTo>
                    <a:pt x="128" y="77"/>
                  </a:lnTo>
                  <a:lnTo>
                    <a:pt x="129" y="70"/>
                  </a:lnTo>
                  <a:lnTo>
                    <a:pt x="130" y="64"/>
                  </a:lnTo>
                  <a:lnTo>
                    <a:pt x="130" y="64"/>
                  </a:lnTo>
                  <a:lnTo>
                    <a:pt x="129" y="57"/>
                  </a:lnTo>
                  <a:lnTo>
                    <a:pt x="128" y="51"/>
                  </a:lnTo>
                  <a:lnTo>
                    <a:pt x="127" y="45"/>
                  </a:lnTo>
                  <a:lnTo>
                    <a:pt x="125" y="39"/>
                  </a:lnTo>
                  <a:lnTo>
                    <a:pt x="122" y="34"/>
                  </a:lnTo>
                  <a:lnTo>
                    <a:pt x="119" y="27"/>
                  </a:lnTo>
                  <a:lnTo>
                    <a:pt x="110" y="18"/>
                  </a:lnTo>
                  <a:lnTo>
                    <a:pt x="101" y="10"/>
                  </a:lnTo>
                  <a:lnTo>
                    <a:pt x="90" y="5"/>
                  </a:lnTo>
                  <a:lnTo>
                    <a:pt x="84" y="2"/>
                  </a:lnTo>
                  <a:lnTo>
                    <a:pt x="78" y="1"/>
                  </a:lnTo>
                  <a:lnTo>
                    <a:pt x="72" y="0"/>
                  </a:lnTo>
                  <a:lnTo>
                    <a:pt x="65" y="0"/>
                  </a:lnTo>
                  <a:lnTo>
                    <a:pt x="65" y="0"/>
                  </a:lnTo>
                  <a:lnTo>
                    <a:pt x="58" y="0"/>
                  </a:lnTo>
                  <a:lnTo>
                    <a:pt x="51" y="1"/>
                  </a:lnTo>
                  <a:lnTo>
                    <a:pt x="45" y="2"/>
                  </a:lnTo>
                  <a:lnTo>
                    <a:pt x="40" y="5"/>
                  </a:lnTo>
                  <a:lnTo>
                    <a:pt x="29" y="10"/>
                  </a:lnTo>
                  <a:lnTo>
                    <a:pt x="20" y="18"/>
                  </a:lnTo>
                  <a:lnTo>
                    <a:pt x="12" y="27"/>
                  </a:lnTo>
                  <a:lnTo>
                    <a:pt x="5" y="39"/>
                  </a:lnTo>
                  <a:lnTo>
                    <a:pt x="3" y="45"/>
                  </a:lnTo>
                  <a:lnTo>
                    <a:pt x="1" y="51"/>
                  </a:lnTo>
                  <a:lnTo>
                    <a:pt x="0" y="57"/>
                  </a:lnTo>
                  <a:lnTo>
                    <a:pt x="0" y="64"/>
                  </a:lnTo>
                  <a:lnTo>
                    <a:pt x="0" y="64"/>
                  </a:lnTo>
                  <a:lnTo>
                    <a:pt x="0" y="70"/>
                  </a:lnTo>
                  <a:lnTo>
                    <a:pt x="1" y="77"/>
                  </a:lnTo>
                  <a:lnTo>
                    <a:pt x="3" y="84"/>
                  </a:lnTo>
                  <a:lnTo>
                    <a:pt x="5" y="90"/>
                  </a:lnTo>
                  <a:lnTo>
                    <a:pt x="12" y="100"/>
                  </a:lnTo>
                  <a:lnTo>
                    <a:pt x="20" y="110"/>
                  </a:lnTo>
                  <a:lnTo>
                    <a:pt x="29" y="117"/>
                  </a:lnTo>
                  <a:lnTo>
                    <a:pt x="40" y="123"/>
                  </a:lnTo>
                  <a:lnTo>
                    <a:pt x="45" y="125"/>
                  </a:lnTo>
                  <a:lnTo>
                    <a:pt x="51" y="127"/>
                  </a:lnTo>
                  <a:lnTo>
                    <a:pt x="58" y="128"/>
                  </a:lnTo>
                  <a:lnTo>
                    <a:pt x="65" y="128"/>
                  </a:lnTo>
                  <a:lnTo>
                    <a:pt x="65" y="12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01" name="Freeform 233"/>
            <p:cNvSpPr>
              <a:spLocks/>
            </p:cNvSpPr>
            <p:nvPr/>
          </p:nvSpPr>
          <p:spPr bwMode="auto">
            <a:xfrm>
              <a:off x="1169444" y="3064026"/>
              <a:ext cx="44401" cy="44401"/>
            </a:xfrm>
            <a:custGeom>
              <a:avLst/>
              <a:gdLst>
                <a:gd name="T0" fmla="*/ 65 w 130"/>
                <a:gd name="T1" fmla="*/ 130 h 130"/>
                <a:gd name="T2" fmla="*/ 65 w 130"/>
                <a:gd name="T3" fmla="*/ 130 h 130"/>
                <a:gd name="T4" fmla="*/ 72 w 130"/>
                <a:gd name="T5" fmla="*/ 129 h 130"/>
                <a:gd name="T6" fmla="*/ 78 w 130"/>
                <a:gd name="T7" fmla="*/ 128 h 130"/>
                <a:gd name="T8" fmla="*/ 84 w 130"/>
                <a:gd name="T9" fmla="*/ 127 h 130"/>
                <a:gd name="T10" fmla="*/ 90 w 130"/>
                <a:gd name="T11" fmla="*/ 125 h 130"/>
                <a:gd name="T12" fmla="*/ 95 w 130"/>
                <a:gd name="T13" fmla="*/ 122 h 130"/>
                <a:gd name="T14" fmla="*/ 101 w 130"/>
                <a:gd name="T15" fmla="*/ 119 h 130"/>
                <a:gd name="T16" fmla="*/ 110 w 130"/>
                <a:gd name="T17" fmla="*/ 110 h 130"/>
                <a:gd name="T18" fmla="*/ 119 w 130"/>
                <a:gd name="T19" fmla="*/ 100 h 130"/>
                <a:gd name="T20" fmla="*/ 125 w 130"/>
                <a:gd name="T21" fmla="*/ 90 h 130"/>
                <a:gd name="T22" fmla="*/ 127 w 130"/>
                <a:gd name="T23" fmla="*/ 84 h 130"/>
                <a:gd name="T24" fmla="*/ 128 w 130"/>
                <a:gd name="T25" fmla="*/ 78 h 130"/>
                <a:gd name="T26" fmla="*/ 129 w 130"/>
                <a:gd name="T27" fmla="*/ 71 h 130"/>
                <a:gd name="T28" fmla="*/ 130 w 130"/>
                <a:gd name="T29" fmla="*/ 65 h 130"/>
                <a:gd name="T30" fmla="*/ 130 w 130"/>
                <a:gd name="T31" fmla="*/ 65 h 130"/>
                <a:gd name="T32" fmla="*/ 129 w 130"/>
                <a:gd name="T33" fmla="*/ 57 h 130"/>
                <a:gd name="T34" fmla="*/ 128 w 130"/>
                <a:gd name="T35" fmla="*/ 51 h 130"/>
                <a:gd name="T36" fmla="*/ 127 w 130"/>
                <a:gd name="T37" fmla="*/ 45 h 130"/>
                <a:gd name="T38" fmla="*/ 125 w 130"/>
                <a:gd name="T39" fmla="*/ 39 h 130"/>
                <a:gd name="T40" fmla="*/ 119 w 130"/>
                <a:gd name="T41" fmla="*/ 29 h 130"/>
                <a:gd name="T42" fmla="*/ 110 w 130"/>
                <a:gd name="T43" fmla="*/ 19 h 130"/>
                <a:gd name="T44" fmla="*/ 101 w 130"/>
                <a:gd name="T45" fmla="*/ 11 h 130"/>
                <a:gd name="T46" fmla="*/ 90 w 130"/>
                <a:gd name="T47" fmla="*/ 5 h 130"/>
                <a:gd name="T48" fmla="*/ 84 w 130"/>
                <a:gd name="T49" fmla="*/ 2 h 130"/>
                <a:gd name="T50" fmla="*/ 78 w 130"/>
                <a:gd name="T51" fmla="*/ 1 h 130"/>
                <a:gd name="T52" fmla="*/ 72 w 130"/>
                <a:gd name="T53" fmla="*/ 0 h 130"/>
                <a:gd name="T54" fmla="*/ 65 w 130"/>
                <a:gd name="T55" fmla="*/ 0 h 130"/>
                <a:gd name="T56" fmla="*/ 65 w 130"/>
                <a:gd name="T57" fmla="*/ 0 h 130"/>
                <a:gd name="T58" fmla="*/ 58 w 130"/>
                <a:gd name="T59" fmla="*/ 0 h 130"/>
                <a:gd name="T60" fmla="*/ 51 w 130"/>
                <a:gd name="T61" fmla="*/ 1 h 130"/>
                <a:gd name="T62" fmla="*/ 45 w 130"/>
                <a:gd name="T63" fmla="*/ 2 h 130"/>
                <a:gd name="T64" fmla="*/ 40 w 130"/>
                <a:gd name="T65" fmla="*/ 5 h 130"/>
                <a:gd name="T66" fmla="*/ 29 w 130"/>
                <a:gd name="T67" fmla="*/ 11 h 130"/>
                <a:gd name="T68" fmla="*/ 20 w 130"/>
                <a:gd name="T69" fmla="*/ 19 h 130"/>
                <a:gd name="T70" fmla="*/ 12 w 130"/>
                <a:gd name="T71" fmla="*/ 29 h 130"/>
                <a:gd name="T72" fmla="*/ 5 w 130"/>
                <a:gd name="T73" fmla="*/ 39 h 130"/>
                <a:gd name="T74" fmla="*/ 3 w 130"/>
                <a:gd name="T75" fmla="*/ 45 h 130"/>
                <a:gd name="T76" fmla="*/ 1 w 130"/>
                <a:gd name="T77" fmla="*/ 51 h 130"/>
                <a:gd name="T78" fmla="*/ 0 w 130"/>
                <a:gd name="T79" fmla="*/ 57 h 130"/>
                <a:gd name="T80" fmla="*/ 0 w 130"/>
                <a:gd name="T81" fmla="*/ 65 h 130"/>
                <a:gd name="T82" fmla="*/ 0 w 130"/>
                <a:gd name="T83" fmla="*/ 65 h 130"/>
                <a:gd name="T84" fmla="*/ 0 w 130"/>
                <a:gd name="T85" fmla="*/ 71 h 130"/>
                <a:gd name="T86" fmla="*/ 1 w 130"/>
                <a:gd name="T87" fmla="*/ 78 h 130"/>
                <a:gd name="T88" fmla="*/ 3 w 130"/>
                <a:gd name="T89" fmla="*/ 84 h 130"/>
                <a:gd name="T90" fmla="*/ 5 w 130"/>
                <a:gd name="T91" fmla="*/ 90 h 130"/>
                <a:gd name="T92" fmla="*/ 12 w 130"/>
                <a:gd name="T93" fmla="*/ 100 h 130"/>
                <a:gd name="T94" fmla="*/ 20 w 130"/>
                <a:gd name="T95" fmla="*/ 110 h 130"/>
                <a:gd name="T96" fmla="*/ 29 w 130"/>
                <a:gd name="T97" fmla="*/ 119 h 130"/>
                <a:gd name="T98" fmla="*/ 34 w 130"/>
                <a:gd name="T99" fmla="*/ 122 h 130"/>
                <a:gd name="T100" fmla="*/ 40 w 130"/>
                <a:gd name="T101" fmla="*/ 125 h 130"/>
                <a:gd name="T102" fmla="*/ 45 w 130"/>
                <a:gd name="T103" fmla="*/ 127 h 130"/>
                <a:gd name="T104" fmla="*/ 51 w 130"/>
                <a:gd name="T105" fmla="*/ 128 h 130"/>
                <a:gd name="T106" fmla="*/ 58 w 130"/>
                <a:gd name="T107" fmla="*/ 129 h 130"/>
                <a:gd name="T108" fmla="*/ 65 w 130"/>
                <a:gd name="T109" fmla="*/ 130 h 130"/>
                <a:gd name="T110" fmla="*/ 65 w 130"/>
                <a:gd name="T11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130"/>
                  </a:moveTo>
                  <a:lnTo>
                    <a:pt x="65" y="130"/>
                  </a:lnTo>
                  <a:lnTo>
                    <a:pt x="72" y="129"/>
                  </a:lnTo>
                  <a:lnTo>
                    <a:pt x="78" y="128"/>
                  </a:lnTo>
                  <a:lnTo>
                    <a:pt x="84" y="127"/>
                  </a:lnTo>
                  <a:lnTo>
                    <a:pt x="90" y="125"/>
                  </a:lnTo>
                  <a:lnTo>
                    <a:pt x="95" y="122"/>
                  </a:lnTo>
                  <a:lnTo>
                    <a:pt x="101" y="119"/>
                  </a:lnTo>
                  <a:lnTo>
                    <a:pt x="110" y="110"/>
                  </a:lnTo>
                  <a:lnTo>
                    <a:pt x="119" y="100"/>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lnTo>
                    <a:pt x="58" y="0"/>
                  </a:lnTo>
                  <a:lnTo>
                    <a:pt x="51" y="1"/>
                  </a:lnTo>
                  <a:lnTo>
                    <a:pt x="45"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12" y="100"/>
                  </a:lnTo>
                  <a:lnTo>
                    <a:pt x="20" y="110"/>
                  </a:lnTo>
                  <a:lnTo>
                    <a:pt x="29" y="119"/>
                  </a:lnTo>
                  <a:lnTo>
                    <a:pt x="34" y="122"/>
                  </a:lnTo>
                  <a:lnTo>
                    <a:pt x="40" y="125"/>
                  </a:lnTo>
                  <a:lnTo>
                    <a:pt x="45" y="127"/>
                  </a:lnTo>
                  <a:lnTo>
                    <a:pt x="51" y="128"/>
                  </a:lnTo>
                  <a:lnTo>
                    <a:pt x="58" y="129"/>
                  </a:lnTo>
                  <a:lnTo>
                    <a:pt x="65" y="130"/>
                  </a:lnTo>
                  <a:lnTo>
                    <a:pt x="65" y="1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02" name="Freeform 234"/>
            <p:cNvSpPr>
              <a:spLocks/>
            </p:cNvSpPr>
            <p:nvPr/>
          </p:nvSpPr>
          <p:spPr bwMode="auto">
            <a:xfrm>
              <a:off x="1085576" y="3064026"/>
              <a:ext cx="46868" cy="44401"/>
            </a:xfrm>
            <a:custGeom>
              <a:avLst/>
              <a:gdLst>
                <a:gd name="T0" fmla="*/ 64 w 129"/>
                <a:gd name="T1" fmla="*/ 130 h 130"/>
                <a:gd name="T2" fmla="*/ 64 w 129"/>
                <a:gd name="T3" fmla="*/ 130 h 130"/>
                <a:gd name="T4" fmla="*/ 71 w 129"/>
                <a:gd name="T5" fmla="*/ 129 h 130"/>
                <a:gd name="T6" fmla="*/ 77 w 129"/>
                <a:gd name="T7" fmla="*/ 128 h 130"/>
                <a:gd name="T8" fmla="*/ 83 w 129"/>
                <a:gd name="T9" fmla="*/ 127 h 130"/>
                <a:gd name="T10" fmla="*/ 90 w 129"/>
                <a:gd name="T11" fmla="*/ 125 h 130"/>
                <a:gd name="T12" fmla="*/ 96 w 129"/>
                <a:gd name="T13" fmla="*/ 122 h 130"/>
                <a:gd name="T14" fmla="*/ 101 w 129"/>
                <a:gd name="T15" fmla="*/ 119 h 130"/>
                <a:gd name="T16" fmla="*/ 110 w 129"/>
                <a:gd name="T17" fmla="*/ 110 h 130"/>
                <a:gd name="T18" fmla="*/ 118 w 129"/>
                <a:gd name="T19" fmla="*/ 101 h 130"/>
                <a:gd name="T20" fmla="*/ 124 w 129"/>
                <a:gd name="T21" fmla="*/ 90 h 130"/>
                <a:gd name="T22" fmla="*/ 126 w 129"/>
                <a:gd name="T23" fmla="*/ 84 h 130"/>
                <a:gd name="T24" fmla="*/ 127 w 129"/>
                <a:gd name="T25" fmla="*/ 78 h 130"/>
                <a:gd name="T26" fmla="*/ 128 w 129"/>
                <a:gd name="T27" fmla="*/ 71 h 130"/>
                <a:gd name="T28" fmla="*/ 129 w 129"/>
                <a:gd name="T29" fmla="*/ 65 h 130"/>
                <a:gd name="T30" fmla="*/ 129 w 129"/>
                <a:gd name="T31" fmla="*/ 65 h 130"/>
                <a:gd name="T32" fmla="*/ 128 w 129"/>
                <a:gd name="T33" fmla="*/ 57 h 130"/>
                <a:gd name="T34" fmla="*/ 127 w 129"/>
                <a:gd name="T35" fmla="*/ 51 h 130"/>
                <a:gd name="T36" fmla="*/ 126 w 129"/>
                <a:gd name="T37" fmla="*/ 45 h 130"/>
                <a:gd name="T38" fmla="*/ 124 w 129"/>
                <a:gd name="T39" fmla="*/ 39 h 130"/>
                <a:gd name="T40" fmla="*/ 118 w 129"/>
                <a:gd name="T41" fmla="*/ 29 h 130"/>
                <a:gd name="T42" fmla="*/ 110 w 129"/>
                <a:gd name="T43" fmla="*/ 19 h 130"/>
                <a:gd name="T44" fmla="*/ 101 w 129"/>
                <a:gd name="T45" fmla="*/ 11 h 130"/>
                <a:gd name="T46" fmla="*/ 96 w 129"/>
                <a:gd name="T47" fmla="*/ 7 h 130"/>
                <a:gd name="T48" fmla="*/ 90 w 129"/>
                <a:gd name="T49" fmla="*/ 5 h 130"/>
                <a:gd name="T50" fmla="*/ 83 w 129"/>
                <a:gd name="T51" fmla="*/ 2 h 130"/>
                <a:gd name="T52" fmla="*/ 77 w 129"/>
                <a:gd name="T53" fmla="*/ 1 h 130"/>
                <a:gd name="T54" fmla="*/ 71 w 129"/>
                <a:gd name="T55" fmla="*/ 0 h 130"/>
                <a:gd name="T56" fmla="*/ 64 w 129"/>
                <a:gd name="T57" fmla="*/ 0 h 130"/>
                <a:gd name="T58" fmla="*/ 64 w 129"/>
                <a:gd name="T59" fmla="*/ 0 h 130"/>
                <a:gd name="T60" fmla="*/ 58 w 129"/>
                <a:gd name="T61" fmla="*/ 0 h 130"/>
                <a:gd name="T62" fmla="*/ 52 w 129"/>
                <a:gd name="T63" fmla="*/ 1 h 130"/>
                <a:gd name="T64" fmla="*/ 46 w 129"/>
                <a:gd name="T65" fmla="*/ 2 h 130"/>
                <a:gd name="T66" fmla="*/ 40 w 129"/>
                <a:gd name="T67" fmla="*/ 5 h 130"/>
                <a:gd name="T68" fmla="*/ 33 w 129"/>
                <a:gd name="T69" fmla="*/ 7 h 130"/>
                <a:gd name="T70" fmla="*/ 28 w 129"/>
                <a:gd name="T71" fmla="*/ 11 h 130"/>
                <a:gd name="T72" fmla="*/ 19 w 129"/>
                <a:gd name="T73" fmla="*/ 19 h 130"/>
                <a:gd name="T74" fmla="*/ 11 w 129"/>
                <a:gd name="T75" fmla="*/ 29 h 130"/>
                <a:gd name="T76" fmla="*/ 5 w 129"/>
                <a:gd name="T77" fmla="*/ 39 h 130"/>
                <a:gd name="T78" fmla="*/ 3 w 129"/>
                <a:gd name="T79" fmla="*/ 45 h 130"/>
                <a:gd name="T80" fmla="*/ 1 w 129"/>
                <a:gd name="T81" fmla="*/ 51 h 130"/>
                <a:gd name="T82" fmla="*/ 0 w 129"/>
                <a:gd name="T83" fmla="*/ 57 h 130"/>
                <a:gd name="T84" fmla="*/ 0 w 129"/>
                <a:gd name="T85" fmla="*/ 65 h 130"/>
                <a:gd name="T86" fmla="*/ 0 w 129"/>
                <a:gd name="T87" fmla="*/ 65 h 130"/>
                <a:gd name="T88" fmla="*/ 0 w 129"/>
                <a:gd name="T89" fmla="*/ 71 h 130"/>
                <a:gd name="T90" fmla="*/ 1 w 129"/>
                <a:gd name="T91" fmla="*/ 78 h 130"/>
                <a:gd name="T92" fmla="*/ 3 w 129"/>
                <a:gd name="T93" fmla="*/ 84 h 130"/>
                <a:gd name="T94" fmla="*/ 5 w 129"/>
                <a:gd name="T95" fmla="*/ 90 h 130"/>
                <a:gd name="T96" fmla="*/ 8 w 129"/>
                <a:gd name="T97" fmla="*/ 95 h 130"/>
                <a:gd name="T98" fmla="*/ 11 w 129"/>
                <a:gd name="T99" fmla="*/ 101 h 130"/>
                <a:gd name="T100" fmla="*/ 19 w 129"/>
                <a:gd name="T101" fmla="*/ 110 h 130"/>
                <a:gd name="T102" fmla="*/ 28 w 129"/>
                <a:gd name="T103" fmla="*/ 119 h 130"/>
                <a:gd name="T104" fmla="*/ 33 w 129"/>
                <a:gd name="T105" fmla="*/ 122 h 130"/>
                <a:gd name="T106" fmla="*/ 40 w 129"/>
                <a:gd name="T107" fmla="*/ 125 h 130"/>
                <a:gd name="T108" fmla="*/ 46 w 129"/>
                <a:gd name="T109" fmla="*/ 127 h 130"/>
                <a:gd name="T110" fmla="*/ 52 w 129"/>
                <a:gd name="T111" fmla="*/ 128 h 130"/>
                <a:gd name="T112" fmla="*/ 58 w 129"/>
                <a:gd name="T113" fmla="*/ 129 h 130"/>
                <a:gd name="T114" fmla="*/ 64 w 129"/>
                <a:gd name="T115" fmla="*/ 130 h 130"/>
                <a:gd name="T116" fmla="*/ 64 w 129"/>
                <a:gd name="T1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130">
                  <a:moveTo>
                    <a:pt x="64" y="130"/>
                  </a:moveTo>
                  <a:lnTo>
                    <a:pt x="64" y="130"/>
                  </a:lnTo>
                  <a:lnTo>
                    <a:pt x="71" y="129"/>
                  </a:lnTo>
                  <a:lnTo>
                    <a:pt x="77" y="128"/>
                  </a:lnTo>
                  <a:lnTo>
                    <a:pt x="83" y="127"/>
                  </a:lnTo>
                  <a:lnTo>
                    <a:pt x="90" y="125"/>
                  </a:lnTo>
                  <a:lnTo>
                    <a:pt x="96" y="122"/>
                  </a:lnTo>
                  <a:lnTo>
                    <a:pt x="101" y="119"/>
                  </a:lnTo>
                  <a:lnTo>
                    <a:pt x="110" y="110"/>
                  </a:lnTo>
                  <a:lnTo>
                    <a:pt x="118" y="101"/>
                  </a:lnTo>
                  <a:lnTo>
                    <a:pt x="124" y="90"/>
                  </a:lnTo>
                  <a:lnTo>
                    <a:pt x="126" y="84"/>
                  </a:lnTo>
                  <a:lnTo>
                    <a:pt x="127" y="78"/>
                  </a:lnTo>
                  <a:lnTo>
                    <a:pt x="128" y="71"/>
                  </a:lnTo>
                  <a:lnTo>
                    <a:pt x="129" y="65"/>
                  </a:lnTo>
                  <a:lnTo>
                    <a:pt x="129" y="65"/>
                  </a:lnTo>
                  <a:lnTo>
                    <a:pt x="128" y="57"/>
                  </a:lnTo>
                  <a:lnTo>
                    <a:pt x="127" y="51"/>
                  </a:lnTo>
                  <a:lnTo>
                    <a:pt x="126" y="45"/>
                  </a:lnTo>
                  <a:lnTo>
                    <a:pt x="124" y="39"/>
                  </a:lnTo>
                  <a:lnTo>
                    <a:pt x="118" y="29"/>
                  </a:lnTo>
                  <a:lnTo>
                    <a:pt x="110" y="19"/>
                  </a:lnTo>
                  <a:lnTo>
                    <a:pt x="101" y="11"/>
                  </a:lnTo>
                  <a:lnTo>
                    <a:pt x="96" y="7"/>
                  </a:lnTo>
                  <a:lnTo>
                    <a:pt x="90" y="5"/>
                  </a:lnTo>
                  <a:lnTo>
                    <a:pt x="83" y="2"/>
                  </a:lnTo>
                  <a:lnTo>
                    <a:pt x="77" y="1"/>
                  </a:lnTo>
                  <a:lnTo>
                    <a:pt x="71" y="0"/>
                  </a:lnTo>
                  <a:lnTo>
                    <a:pt x="64" y="0"/>
                  </a:lnTo>
                  <a:lnTo>
                    <a:pt x="64" y="0"/>
                  </a:lnTo>
                  <a:lnTo>
                    <a:pt x="58" y="0"/>
                  </a:lnTo>
                  <a:lnTo>
                    <a:pt x="52" y="1"/>
                  </a:lnTo>
                  <a:lnTo>
                    <a:pt x="46" y="2"/>
                  </a:lnTo>
                  <a:lnTo>
                    <a:pt x="40" y="5"/>
                  </a:lnTo>
                  <a:lnTo>
                    <a:pt x="33" y="7"/>
                  </a:lnTo>
                  <a:lnTo>
                    <a:pt x="28" y="11"/>
                  </a:lnTo>
                  <a:lnTo>
                    <a:pt x="19" y="19"/>
                  </a:lnTo>
                  <a:lnTo>
                    <a:pt x="11" y="29"/>
                  </a:lnTo>
                  <a:lnTo>
                    <a:pt x="5" y="39"/>
                  </a:lnTo>
                  <a:lnTo>
                    <a:pt x="3" y="45"/>
                  </a:lnTo>
                  <a:lnTo>
                    <a:pt x="1" y="51"/>
                  </a:lnTo>
                  <a:lnTo>
                    <a:pt x="0" y="57"/>
                  </a:lnTo>
                  <a:lnTo>
                    <a:pt x="0" y="65"/>
                  </a:lnTo>
                  <a:lnTo>
                    <a:pt x="0" y="65"/>
                  </a:lnTo>
                  <a:lnTo>
                    <a:pt x="0" y="71"/>
                  </a:lnTo>
                  <a:lnTo>
                    <a:pt x="1" y="78"/>
                  </a:lnTo>
                  <a:lnTo>
                    <a:pt x="3" y="84"/>
                  </a:lnTo>
                  <a:lnTo>
                    <a:pt x="5" y="90"/>
                  </a:lnTo>
                  <a:lnTo>
                    <a:pt x="8" y="95"/>
                  </a:lnTo>
                  <a:lnTo>
                    <a:pt x="11" y="101"/>
                  </a:lnTo>
                  <a:lnTo>
                    <a:pt x="19" y="110"/>
                  </a:lnTo>
                  <a:lnTo>
                    <a:pt x="28" y="119"/>
                  </a:lnTo>
                  <a:lnTo>
                    <a:pt x="33" y="122"/>
                  </a:lnTo>
                  <a:lnTo>
                    <a:pt x="40" y="125"/>
                  </a:lnTo>
                  <a:lnTo>
                    <a:pt x="46" y="127"/>
                  </a:lnTo>
                  <a:lnTo>
                    <a:pt x="52" y="128"/>
                  </a:lnTo>
                  <a:lnTo>
                    <a:pt x="58" y="129"/>
                  </a:lnTo>
                  <a:lnTo>
                    <a:pt x="64" y="130"/>
                  </a:lnTo>
                  <a:lnTo>
                    <a:pt x="64" y="1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03" name="Freeform 235"/>
            <p:cNvSpPr>
              <a:spLocks/>
            </p:cNvSpPr>
            <p:nvPr/>
          </p:nvSpPr>
          <p:spPr bwMode="auto">
            <a:xfrm>
              <a:off x="1004174" y="3064026"/>
              <a:ext cx="46868" cy="44401"/>
            </a:xfrm>
            <a:custGeom>
              <a:avLst/>
              <a:gdLst>
                <a:gd name="T0" fmla="*/ 65 w 130"/>
                <a:gd name="T1" fmla="*/ 0 h 130"/>
                <a:gd name="T2" fmla="*/ 65 w 130"/>
                <a:gd name="T3" fmla="*/ 0 h 130"/>
                <a:gd name="T4" fmla="*/ 58 w 130"/>
                <a:gd name="T5" fmla="*/ 0 h 130"/>
                <a:gd name="T6" fmla="*/ 52 w 130"/>
                <a:gd name="T7" fmla="*/ 1 h 130"/>
                <a:gd name="T8" fmla="*/ 46 w 130"/>
                <a:gd name="T9" fmla="*/ 2 h 130"/>
                <a:gd name="T10" fmla="*/ 40 w 130"/>
                <a:gd name="T11" fmla="*/ 5 h 130"/>
                <a:gd name="T12" fmla="*/ 29 w 130"/>
                <a:gd name="T13" fmla="*/ 11 h 130"/>
                <a:gd name="T14" fmla="*/ 20 w 130"/>
                <a:gd name="T15" fmla="*/ 19 h 130"/>
                <a:gd name="T16" fmla="*/ 12 w 130"/>
                <a:gd name="T17" fmla="*/ 29 h 130"/>
                <a:gd name="T18" fmla="*/ 5 w 130"/>
                <a:gd name="T19" fmla="*/ 39 h 130"/>
                <a:gd name="T20" fmla="*/ 3 w 130"/>
                <a:gd name="T21" fmla="*/ 45 h 130"/>
                <a:gd name="T22" fmla="*/ 1 w 130"/>
                <a:gd name="T23" fmla="*/ 51 h 130"/>
                <a:gd name="T24" fmla="*/ 0 w 130"/>
                <a:gd name="T25" fmla="*/ 57 h 130"/>
                <a:gd name="T26" fmla="*/ 0 w 130"/>
                <a:gd name="T27" fmla="*/ 65 h 130"/>
                <a:gd name="T28" fmla="*/ 0 w 130"/>
                <a:gd name="T29" fmla="*/ 65 h 130"/>
                <a:gd name="T30" fmla="*/ 0 w 130"/>
                <a:gd name="T31" fmla="*/ 71 h 130"/>
                <a:gd name="T32" fmla="*/ 1 w 130"/>
                <a:gd name="T33" fmla="*/ 78 h 130"/>
                <a:gd name="T34" fmla="*/ 3 w 130"/>
                <a:gd name="T35" fmla="*/ 84 h 130"/>
                <a:gd name="T36" fmla="*/ 5 w 130"/>
                <a:gd name="T37" fmla="*/ 90 h 130"/>
                <a:gd name="T38" fmla="*/ 8 w 130"/>
                <a:gd name="T39" fmla="*/ 95 h 130"/>
                <a:gd name="T40" fmla="*/ 12 w 130"/>
                <a:gd name="T41" fmla="*/ 101 h 130"/>
                <a:gd name="T42" fmla="*/ 20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8 h 130"/>
                <a:gd name="T54" fmla="*/ 58 w 130"/>
                <a:gd name="T55" fmla="*/ 129 h 130"/>
                <a:gd name="T56" fmla="*/ 65 w 130"/>
                <a:gd name="T57" fmla="*/ 130 h 130"/>
                <a:gd name="T58" fmla="*/ 65 w 130"/>
                <a:gd name="T59" fmla="*/ 130 h 130"/>
                <a:gd name="T60" fmla="*/ 72 w 130"/>
                <a:gd name="T61" fmla="*/ 129 h 130"/>
                <a:gd name="T62" fmla="*/ 78 w 130"/>
                <a:gd name="T63" fmla="*/ 128 h 130"/>
                <a:gd name="T64" fmla="*/ 84 w 130"/>
                <a:gd name="T65" fmla="*/ 127 h 130"/>
                <a:gd name="T66" fmla="*/ 90 w 130"/>
                <a:gd name="T67" fmla="*/ 125 h 130"/>
                <a:gd name="T68" fmla="*/ 101 w 130"/>
                <a:gd name="T69" fmla="*/ 119 h 130"/>
                <a:gd name="T70" fmla="*/ 110 w 130"/>
                <a:gd name="T71" fmla="*/ 110 h 130"/>
                <a:gd name="T72" fmla="*/ 119 w 130"/>
                <a:gd name="T73" fmla="*/ 101 h 130"/>
                <a:gd name="T74" fmla="*/ 122 w 130"/>
                <a:gd name="T75" fmla="*/ 95 h 130"/>
                <a:gd name="T76" fmla="*/ 125 w 130"/>
                <a:gd name="T77" fmla="*/ 90 h 130"/>
                <a:gd name="T78" fmla="*/ 127 w 130"/>
                <a:gd name="T79" fmla="*/ 84 h 130"/>
                <a:gd name="T80" fmla="*/ 128 w 130"/>
                <a:gd name="T81" fmla="*/ 78 h 130"/>
                <a:gd name="T82" fmla="*/ 129 w 130"/>
                <a:gd name="T83" fmla="*/ 71 h 130"/>
                <a:gd name="T84" fmla="*/ 130 w 130"/>
                <a:gd name="T85" fmla="*/ 65 h 130"/>
                <a:gd name="T86" fmla="*/ 130 w 130"/>
                <a:gd name="T87" fmla="*/ 65 h 130"/>
                <a:gd name="T88" fmla="*/ 129 w 130"/>
                <a:gd name="T89" fmla="*/ 57 h 130"/>
                <a:gd name="T90" fmla="*/ 128 w 130"/>
                <a:gd name="T91" fmla="*/ 51 h 130"/>
                <a:gd name="T92" fmla="*/ 127 w 130"/>
                <a:gd name="T93" fmla="*/ 45 h 130"/>
                <a:gd name="T94" fmla="*/ 125 w 130"/>
                <a:gd name="T95" fmla="*/ 39 h 130"/>
                <a:gd name="T96" fmla="*/ 119 w 130"/>
                <a:gd name="T97" fmla="*/ 29 h 130"/>
                <a:gd name="T98" fmla="*/ 110 w 130"/>
                <a:gd name="T99" fmla="*/ 19 h 130"/>
                <a:gd name="T100" fmla="*/ 101 w 130"/>
                <a:gd name="T101" fmla="*/ 11 h 130"/>
                <a:gd name="T102" fmla="*/ 90 w 130"/>
                <a:gd name="T103" fmla="*/ 5 h 130"/>
                <a:gd name="T104" fmla="*/ 84 w 130"/>
                <a:gd name="T105" fmla="*/ 2 h 130"/>
                <a:gd name="T106" fmla="*/ 78 w 130"/>
                <a:gd name="T107" fmla="*/ 1 h 130"/>
                <a:gd name="T108" fmla="*/ 72 w 130"/>
                <a:gd name="T109" fmla="*/ 0 h 130"/>
                <a:gd name="T110" fmla="*/ 65 w 130"/>
                <a:gd name="T111" fmla="*/ 0 h 130"/>
                <a:gd name="T112" fmla="*/ 65 w 130"/>
                <a:gd name="T11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30">
                  <a:moveTo>
                    <a:pt x="65" y="0"/>
                  </a:moveTo>
                  <a:lnTo>
                    <a:pt x="65" y="0"/>
                  </a:lnTo>
                  <a:lnTo>
                    <a:pt x="58" y="0"/>
                  </a:lnTo>
                  <a:lnTo>
                    <a:pt x="52" y="1"/>
                  </a:lnTo>
                  <a:lnTo>
                    <a:pt x="46"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8" y="95"/>
                  </a:lnTo>
                  <a:lnTo>
                    <a:pt x="12" y="101"/>
                  </a:lnTo>
                  <a:lnTo>
                    <a:pt x="20" y="110"/>
                  </a:lnTo>
                  <a:lnTo>
                    <a:pt x="29" y="119"/>
                  </a:lnTo>
                  <a:lnTo>
                    <a:pt x="34" y="122"/>
                  </a:lnTo>
                  <a:lnTo>
                    <a:pt x="40" y="125"/>
                  </a:lnTo>
                  <a:lnTo>
                    <a:pt x="46" y="127"/>
                  </a:lnTo>
                  <a:lnTo>
                    <a:pt x="52" y="128"/>
                  </a:lnTo>
                  <a:lnTo>
                    <a:pt x="58" y="129"/>
                  </a:lnTo>
                  <a:lnTo>
                    <a:pt x="65" y="130"/>
                  </a:lnTo>
                  <a:lnTo>
                    <a:pt x="65" y="130"/>
                  </a:lnTo>
                  <a:lnTo>
                    <a:pt x="72" y="129"/>
                  </a:lnTo>
                  <a:lnTo>
                    <a:pt x="78" y="128"/>
                  </a:lnTo>
                  <a:lnTo>
                    <a:pt x="84" y="127"/>
                  </a:lnTo>
                  <a:lnTo>
                    <a:pt x="90" y="125"/>
                  </a:lnTo>
                  <a:lnTo>
                    <a:pt x="101" y="119"/>
                  </a:lnTo>
                  <a:lnTo>
                    <a:pt x="110" y="110"/>
                  </a:lnTo>
                  <a:lnTo>
                    <a:pt x="119" y="101"/>
                  </a:lnTo>
                  <a:lnTo>
                    <a:pt x="122" y="95"/>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grpSp>
          <p:nvGrpSpPr>
            <p:cNvPr id="204" name="Group 145"/>
            <p:cNvGrpSpPr/>
            <p:nvPr/>
          </p:nvGrpSpPr>
          <p:grpSpPr>
            <a:xfrm>
              <a:off x="663239" y="2943930"/>
              <a:ext cx="319266" cy="286919"/>
              <a:chOff x="2708095" y="2906283"/>
              <a:chExt cx="357455" cy="321239"/>
            </a:xfrm>
            <a:grpFill/>
          </p:grpSpPr>
          <p:sp>
            <p:nvSpPr>
              <p:cNvPr id="227" name="Rectangle 186"/>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8" name="Rectangle 187"/>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9" name="Rectangle 188"/>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0" name="Rectangle 189"/>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1" name="Rectangle 193"/>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2" name="Rectangle 194"/>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3" name="Rectangle 196"/>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4" name="Rectangle 198"/>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5" name="Rectangle 201"/>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6" name="Rectangle 202"/>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7" name="Rectangle 205"/>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8" name="Rectangle 206"/>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9" name="Rectangle 207"/>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0" name="Rectangle 208"/>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1" name="Rectangle 209"/>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2" name="Rectangle 210"/>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3" name="Rectangle 211"/>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4" name="Rectangle 212"/>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5" name="Rectangle 213"/>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6" name="Rectangle 214"/>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7" name="Rectangle 215"/>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grpSp>
        <p:grpSp>
          <p:nvGrpSpPr>
            <p:cNvPr id="205" name="Group 146"/>
            <p:cNvGrpSpPr/>
            <p:nvPr/>
          </p:nvGrpSpPr>
          <p:grpSpPr>
            <a:xfrm>
              <a:off x="1046939" y="3304539"/>
              <a:ext cx="319266" cy="286919"/>
              <a:chOff x="2708095" y="2906283"/>
              <a:chExt cx="357455" cy="321239"/>
            </a:xfrm>
            <a:grpFill/>
          </p:grpSpPr>
          <p:sp>
            <p:nvSpPr>
              <p:cNvPr id="206" name="Rectangle 147"/>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07" name="Rectangle 148"/>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08" name="Rectangle 149"/>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09" name="Rectangle 150"/>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0" name="Rectangle 151"/>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1" name="Rectangle 152"/>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2" name="Rectangle 153"/>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3" name="Rectangle 154"/>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4" name="Rectangle 155"/>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5" name="Rectangle 156"/>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6" name="Rectangle 157"/>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7" name="Rectangle 158"/>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8" name="Rectangle 159"/>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9" name="Rectangle 160"/>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0" name="Rectangle 161"/>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1" name="Rectangle 162"/>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2" name="Rectangle 163"/>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3" name="Rectangle 164"/>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4" name="Rectangle 173"/>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5" name="Rectangle 174"/>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6" name="Rectangle 175"/>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grpSp>
      </p:grpSp>
      <p:grpSp>
        <p:nvGrpSpPr>
          <p:cNvPr id="248" name="図形グループ 247"/>
          <p:cNvGrpSpPr/>
          <p:nvPr/>
        </p:nvGrpSpPr>
        <p:grpSpPr>
          <a:xfrm>
            <a:off x="6698535" y="1852915"/>
            <a:ext cx="654538" cy="689036"/>
            <a:chOff x="5392613" y="1094154"/>
            <a:chExt cx="863632" cy="896823"/>
          </a:xfrm>
        </p:grpSpPr>
        <p:sp>
          <p:nvSpPr>
            <p:cNvPr id="249" name="Block Arc 131"/>
            <p:cNvSpPr/>
            <p:nvPr/>
          </p:nvSpPr>
          <p:spPr>
            <a:xfrm>
              <a:off x="5392615" y="1094154"/>
              <a:ext cx="863630" cy="896823"/>
            </a:xfrm>
            <a:prstGeom prst="blockArc">
              <a:avLst>
                <a:gd name="adj1" fmla="val 10800000"/>
                <a:gd name="adj2" fmla="val 21454085"/>
                <a:gd name="adj3" fmla="val 11481"/>
              </a:avLst>
            </a:prstGeom>
            <a:solidFill>
              <a:srgbClr val="408B39"/>
            </a:solidFill>
            <a:ln>
              <a:solidFill>
                <a:srgbClr val="408B3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sp>
          <p:nvSpPr>
            <p:cNvPr id="250" name="Block Arc 132"/>
            <p:cNvSpPr/>
            <p:nvPr/>
          </p:nvSpPr>
          <p:spPr>
            <a:xfrm rot="10800000">
              <a:off x="5392613" y="1101251"/>
              <a:ext cx="860389" cy="823286"/>
            </a:xfrm>
            <a:prstGeom prst="blockArc">
              <a:avLst>
                <a:gd name="adj1" fmla="val 10800000"/>
                <a:gd name="adj2" fmla="val 21454085"/>
                <a:gd name="adj3" fmla="val 11481"/>
              </a:avLst>
            </a:prstGeom>
            <a:solidFill>
              <a:srgbClr val="408B39"/>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grpSp>
      <p:grpSp>
        <p:nvGrpSpPr>
          <p:cNvPr id="251" name="図形グループ 250"/>
          <p:cNvGrpSpPr/>
          <p:nvPr/>
        </p:nvGrpSpPr>
        <p:grpSpPr>
          <a:xfrm>
            <a:off x="7594571" y="1851729"/>
            <a:ext cx="654538" cy="689036"/>
            <a:chOff x="5392613" y="1094154"/>
            <a:chExt cx="863632" cy="896823"/>
          </a:xfrm>
        </p:grpSpPr>
        <p:sp>
          <p:nvSpPr>
            <p:cNvPr id="252" name="Block Arc 131"/>
            <p:cNvSpPr/>
            <p:nvPr/>
          </p:nvSpPr>
          <p:spPr>
            <a:xfrm>
              <a:off x="5392615" y="1094154"/>
              <a:ext cx="863630" cy="896823"/>
            </a:xfrm>
            <a:prstGeom prst="blockArc">
              <a:avLst>
                <a:gd name="adj1" fmla="val 10800000"/>
                <a:gd name="adj2" fmla="val 21454085"/>
                <a:gd name="adj3" fmla="val 11481"/>
              </a:avLst>
            </a:prstGeom>
            <a:solidFill>
              <a:srgbClr val="1C8AB1"/>
            </a:solidFill>
            <a:ln>
              <a:solidFill>
                <a:srgbClr val="1C8A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sp>
          <p:nvSpPr>
            <p:cNvPr id="253" name="Block Arc 132"/>
            <p:cNvSpPr/>
            <p:nvPr/>
          </p:nvSpPr>
          <p:spPr>
            <a:xfrm rot="10800000">
              <a:off x="5392613" y="1101251"/>
              <a:ext cx="860389" cy="823286"/>
            </a:xfrm>
            <a:prstGeom prst="blockArc">
              <a:avLst>
                <a:gd name="adj1" fmla="val 10800000"/>
                <a:gd name="adj2" fmla="val 21454085"/>
                <a:gd name="adj3" fmla="val 11481"/>
              </a:avLst>
            </a:prstGeom>
            <a:solidFill>
              <a:srgbClr val="1C8AB1"/>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grpSp>
      <p:grpSp>
        <p:nvGrpSpPr>
          <p:cNvPr id="259" name="Group 115"/>
          <p:cNvGrpSpPr>
            <a:grpSpLocks noChangeAspect="1"/>
          </p:cNvGrpSpPr>
          <p:nvPr/>
        </p:nvGrpSpPr>
        <p:grpSpPr>
          <a:xfrm>
            <a:off x="6914363" y="2019411"/>
            <a:ext cx="231250" cy="305543"/>
            <a:chOff x="3346450" y="2720976"/>
            <a:chExt cx="447675" cy="563563"/>
          </a:xfrm>
          <a:solidFill>
            <a:schemeClr val="accent4">
              <a:lumMod val="75000"/>
            </a:schemeClr>
          </a:solidFill>
        </p:grpSpPr>
        <p:sp>
          <p:nvSpPr>
            <p:cNvPr id="260" name="Freeform 14"/>
            <p:cNvSpPr>
              <a:spLocks/>
            </p:cNvSpPr>
            <p:nvPr/>
          </p:nvSpPr>
          <p:spPr bwMode="auto">
            <a:xfrm>
              <a:off x="3379788" y="2876551"/>
              <a:ext cx="285750" cy="354013"/>
            </a:xfrm>
            <a:custGeom>
              <a:avLst/>
              <a:gdLst>
                <a:gd name="T0" fmla="*/ 1072 w 1085"/>
                <a:gd name="T1" fmla="*/ 267 h 1335"/>
                <a:gd name="T2" fmla="*/ 1019 w 1085"/>
                <a:gd name="T3" fmla="*/ 134 h 1335"/>
                <a:gd name="T4" fmla="*/ 932 w 1085"/>
                <a:gd name="T5" fmla="*/ 44 h 1335"/>
                <a:gd name="T6" fmla="*/ 840 w 1085"/>
                <a:gd name="T7" fmla="*/ 7 h 1335"/>
                <a:gd name="T8" fmla="*/ 725 w 1085"/>
                <a:gd name="T9" fmla="*/ 4 h 1335"/>
                <a:gd name="T10" fmla="*/ 629 w 1085"/>
                <a:gd name="T11" fmla="*/ 41 h 1335"/>
                <a:gd name="T12" fmla="*/ 547 w 1085"/>
                <a:gd name="T13" fmla="*/ 114 h 1335"/>
                <a:gd name="T14" fmla="*/ 462 w 1085"/>
                <a:gd name="T15" fmla="*/ 238 h 1335"/>
                <a:gd name="T16" fmla="*/ 328 w 1085"/>
                <a:gd name="T17" fmla="*/ 510 h 1335"/>
                <a:gd name="T18" fmla="*/ 212 w 1085"/>
                <a:gd name="T19" fmla="*/ 743 h 1335"/>
                <a:gd name="T20" fmla="*/ 45 w 1085"/>
                <a:gd name="T21" fmla="*/ 958 h 1335"/>
                <a:gd name="T22" fmla="*/ 51 w 1085"/>
                <a:gd name="T23" fmla="*/ 1101 h 1335"/>
                <a:gd name="T24" fmla="*/ 215 w 1085"/>
                <a:gd name="T25" fmla="*/ 966 h 1335"/>
                <a:gd name="T26" fmla="*/ 362 w 1085"/>
                <a:gd name="T27" fmla="*/ 752 h 1335"/>
                <a:gd name="T28" fmla="*/ 449 w 1085"/>
                <a:gd name="T29" fmla="*/ 565 h 1335"/>
                <a:gd name="T30" fmla="*/ 592 w 1085"/>
                <a:gd name="T31" fmla="*/ 281 h 1335"/>
                <a:gd name="T32" fmla="*/ 667 w 1085"/>
                <a:gd name="T33" fmla="*/ 183 h 1335"/>
                <a:gd name="T34" fmla="*/ 724 w 1085"/>
                <a:gd name="T35" fmla="*/ 145 h 1335"/>
                <a:gd name="T36" fmla="*/ 787 w 1085"/>
                <a:gd name="T37" fmla="*/ 135 h 1335"/>
                <a:gd name="T38" fmla="*/ 842 w 1085"/>
                <a:gd name="T39" fmla="*/ 147 h 1335"/>
                <a:gd name="T40" fmla="*/ 897 w 1085"/>
                <a:gd name="T41" fmla="*/ 191 h 1335"/>
                <a:gd name="T42" fmla="*/ 935 w 1085"/>
                <a:gd name="T43" fmla="*/ 268 h 1335"/>
                <a:gd name="T44" fmla="*/ 951 w 1085"/>
                <a:gd name="T45" fmla="*/ 371 h 1335"/>
                <a:gd name="T46" fmla="*/ 949 w 1085"/>
                <a:gd name="T47" fmla="*/ 458 h 1335"/>
                <a:gd name="T48" fmla="*/ 928 w 1085"/>
                <a:gd name="T49" fmla="*/ 568 h 1335"/>
                <a:gd name="T50" fmla="*/ 886 w 1085"/>
                <a:gd name="T51" fmla="*/ 678 h 1335"/>
                <a:gd name="T52" fmla="*/ 825 w 1085"/>
                <a:gd name="T53" fmla="*/ 781 h 1335"/>
                <a:gd name="T54" fmla="*/ 744 w 1085"/>
                <a:gd name="T55" fmla="*/ 874 h 1335"/>
                <a:gd name="T56" fmla="*/ 643 w 1085"/>
                <a:gd name="T57" fmla="*/ 951 h 1335"/>
                <a:gd name="T58" fmla="*/ 623 w 1085"/>
                <a:gd name="T59" fmla="*/ 919 h 1335"/>
                <a:gd name="T60" fmla="*/ 749 w 1085"/>
                <a:gd name="T61" fmla="*/ 731 h 1335"/>
                <a:gd name="T62" fmla="*/ 820 w 1085"/>
                <a:gd name="T63" fmla="*/ 569 h 1335"/>
                <a:gd name="T64" fmla="*/ 847 w 1085"/>
                <a:gd name="T65" fmla="*/ 441 h 1335"/>
                <a:gd name="T66" fmla="*/ 843 w 1085"/>
                <a:gd name="T67" fmla="*/ 359 h 1335"/>
                <a:gd name="T68" fmla="*/ 807 w 1085"/>
                <a:gd name="T69" fmla="*/ 312 h 1335"/>
                <a:gd name="T70" fmla="*/ 747 w 1085"/>
                <a:gd name="T71" fmla="*/ 306 h 1335"/>
                <a:gd name="T72" fmla="*/ 684 w 1085"/>
                <a:gd name="T73" fmla="*/ 342 h 1335"/>
                <a:gd name="T74" fmla="*/ 644 w 1085"/>
                <a:gd name="T75" fmla="*/ 401 h 1335"/>
                <a:gd name="T76" fmla="*/ 599 w 1085"/>
                <a:gd name="T77" fmla="*/ 553 h 1335"/>
                <a:gd name="T78" fmla="*/ 500 w 1085"/>
                <a:gd name="T79" fmla="*/ 814 h 1335"/>
                <a:gd name="T80" fmla="*/ 415 w 1085"/>
                <a:gd name="T81" fmla="*/ 958 h 1335"/>
                <a:gd name="T82" fmla="*/ 321 w 1085"/>
                <a:gd name="T83" fmla="*/ 1074 h 1335"/>
                <a:gd name="T84" fmla="*/ 203 w 1085"/>
                <a:gd name="T85" fmla="*/ 1190 h 1335"/>
                <a:gd name="T86" fmla="*/ 194 w 1085"/>
                <a:gd name="T87" fmla="*/ 1288 h 1335"/>
                <a:gd name="T88" fmla="*/ 339 w 1085"/>
                <a:gd name="T89" fmla="*/ 1267 h 1335"/>
                <a:gd name="T90" fmla="*/ 554 w 1085"/>
                <a:gd name="T91" fmla="*/ 1142 h 1335"/>
                <a:gd name="T92" fmla="*/ 686 w 1085"/>
                <a:gd name="T93" fmla="*/ 1082 h 1335"/>
                <a:gd name="T94" fmla="*/ 821 w 1085"/>
                <a:gd name="T95" fmla="*/ 988 h 1335"/>
                <a:gd name="T96" fmla="*/ 927 w 1085"/>
                <a:gd name="T97" fmla="*/ 873 h 1335"/>
                <a:gd name="T98" fmla="*/ 1004 w 1085"/>
                <a:gd name="T99" fmla="*/ 744 h 1335"/>
                <a:gd name="T100" fmla="*/ 1055 w 1085"/>
                <a:gd name="T101" fmla="*/ 607 h 1335"/>
                <a:gd name="T102" fmla="*/ 1081 w 1085"/>
                <a:gd name="T103" fmla="*/ 471 h 1335"/>
                <a:gd name="T104" fmla="*/ 1085 w 1085"/>
                <a:gd name="T105" fmla="*/ 366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5" h="1335">
                  <a:moveTo>
                    <a:pt x="1085" y="366"/>
                  </a:moveTo>
                  <a:lnTo>
                    <a:pt x="1085" y="366"/>
                  </a:lnTo>
                  <a:lnTo>
                    <a:pt x="1082" y="332"/>
                  </a:lnTo>
                  <a:lnTo>
                    <a:pt x="1078" y="299"/>
                  </a:lnTo>
                  <a:lnTo>
                    <a:pt x="1072" y="267"/>
                  </a:lnTo>
                  <a:lnTo>
                    <a:pt x="1065" y="238"/>
                  </a:lnTo>
                  <a:lnTo>
                    <a:pt x="1055" y="210"/>
                  </a:lnTo>
                  <a:lnTo>
                    <a:pt x="1045" y="183"/>
                  </a:lnTo>
                  <a:lnTo>
                    <a:pt x="1033" y="157"/>
                  </a:lnTo>
                  <a:lnTo>
                    <a:pt x="1019" y="134"/>
                  </a:lnTo>
                  <a:lnTo>
                    <a:pt x="1005" y="112"/>
                  </a:lnTo>
                  <a:lnTo>
                    <a:pt x="989" y="92"/>
                  </a:lnTo>
                  <a:lnTo>
                    <a:pt x="971" y="74"/>
                  </a:lnTo>
                  <a:lnTo>
                    <a:pt x="952" y="58"/>
                  </a:lnTo>
                  <a:lnTo>
                    <a:pt x="932" y="44"/>
                  </a:lnTo>
                  <a:lnTo>
                    <a:pt x="911" y="32"/>
                  </a:lnTo>
                  <a:lnTo>
                    <a:pt x="888" y="21"/>
                  </a:lnTo>
                  <a:lnTo>
                    <a:pt x="864" y="14"/>
                  </a:lnTo>
                  <a:lnTo>
                    <a:pt x="864" y="14"/>
                  </a:lnTo>
                  <a:lnTo>
                    <a:pt x="840" y="7"/>
                  </a:lnTo>
                  <a:lnTo>
                    <a:pt x="815" y="4"/>
                  </a:lnTo>
                  <a:lnTo>
                    <a:pt x="791" y="1"/>
                  </a:lnTo>
                  <a:lnTo>
                    <a:pt x="768" y="0"/>
                  </a:lnTo>
                  <a:lnTo>
                    <a:pt x="746" y="1"/>
                  </a:lnTo>
                  <a:lnTo>
                    <a:pt x="725" y="4"/>
                  </a:lnTo>
                  <a:lnTo>
                    <a:pt x="705" y="9"/>
                  </a:lnTo>
                  <a:lnTo>
                    <a:pt x="685" y="14"/>
                  </a:lnTo>
                  <a:lnTo>
                    <a:pt x="665" y="21"/>
                  </a:lnTo>
                  <a:lnTo>
                    <a:pt x="648" y="31"/>
                  </a:lnTo>
                  <a:lnTo>
                    <a:pt x="629" y="41"/>
                  </a:lnTo>
                  <a:lnTo>
                    <a:pt x="613" y="53"/>
                  </a:lnTo>
                  <a:lnTo>
                    <a:pt x="595" y="66"/>
                  </a:lnTo>
                  <a:lnTo>
                    <a:pt x="579" y="81"/>
                  </a:lnTo>
                  <a:lnTo>
                    <a:pt x="564" y="96"/>
                  </a:lnTo>
                  <a:lnTo>
                    <a:pt x="547" y="114"/>
                  </a:lnTo>
                  <a:lnTo>
                    <a:pt x="533" y="131"/>
                  </a:lnTo>
                  <a:lnTo>
                    <a:pt x="518" y="150"/>
                  </a:lnTo>
                  <a:lnTo>
                    <a:pt x="504" y="171"/>
                  </a:lnTo>
                  <a:lnTo>
                    <a:pt x="490" y="192"/>
                  </a:lnTo>
                  <a:lnTo>
                    <a:pt x="462" y="238"/>
                  </a:lnTo>
                  <a:lnTo>
                    <a:pt x="435" y="287"/>
                  </a:lnTo>
                  <a:lnTo>
                    <a:pt x="408" y="339"/>
                  </a:lnTo>
                  <a:lnTo>
                    <a:pt x="382" y="394"/>
                  </a:lnTo>
                  <a:lnTo>
                    <a:pt x="328" y="510"/>
                  </a:lnTo>
                  <a:lnTo>
                    <a:pt x="328" y="510"/>
                  </a:lnTo>
                  <a:lnTo>
                    <a:pt x="292" y="589"/>
                  </a:lnTo>
                  <a:lnTo>
                    <a:pt x="252" y="674"/>
                  </a:lnTo>
                  <a:lnTo>
                    <a:pt x="252" y="674"/>
                  </a:lnTo>
                  <a:lnTo>
                    <a:pt x="235" y="706"/>
                  </a:lnTo>
                  <a:lnTo>
                    <a:pt x="212" y="743"/>
                  </a:lnTo>
                  <a:lnTo>
                    <a:pt x="187" y="782"/>
                  </a:lnTo>
                  <a:lnTo>
                    <a:pt x="157" y="823"/>
                  </a:lnTo>
                  <a:lnTo>
                    <a:pt x="123" y="867"/>
                  </a:lnTo>
                  <a:lnTo>
                    <a:pt x="86" y="911"/>
                  </a:lnTo>
                  <a:lnTo>
                    <a:pt x="45" y="958"/>
                  </a:lnTo>
                  <a:lnTo>
                    <a:pt x="0" y="1006"/>
                  </a:lnTo>
                  <a:lnTo>
                    <a:pt x="0" y="1006"/>
                  </a:lnTo>
                  <a:lnTo>
                    <a:pt x="17" y="1039"/>
                  </a:lnTo>
                  <a:lnTo>
                    <a:pt x="33" y="1069"/>
                  </a:lnTo>
                  <a:lnTo>
                    <a:pt x="51" y="1101"/>
                  </a:lnTo>
                  <a:lnTo>
                    <a:pt x="68" y="1130"/>
                  </a:lnTo>
                  <a:lnTo>
                    <a:pt x="68" y="1130"/>
                  </a:lnTo>
                  <a:lnTo>
                    <a:pt x="121" y="1074"/>
                  </a:lnTo>
                  <a:lnTo>
                    <a:pt x="170" y="1019"/>
                  </a:lnTo>
                  <a:lnTo>
                    <a:pt x="215" y="966"/>
                  </a:lnTo>
                  <a:lnTo>
                    <a:pt x="256" y="915"/>
                  </a:lnTo>
                  <a:lnTo>
                    <a:pt x="291" y="866"/>
                  </a:lnTo>
                  <a:lnTo>
                    <a:pt x="324" y="818"/>
                  </a:lnTo>
                  <a:lnTo>
                    <a:pt x="350" y="773"/>
                  </a:lnTo>
                  <a:lnTo>
                    <a:pt x="362" y="752"/>
                  </a:lnTo>
                  <a:lnTo>
                    <a:pt x="373" y="731"/>
                  </a:lnTo>
                  <a:lnTo>
                    <a:pt x="373" y="731"/>
                  </a:lnTo>
                  <a:lnTo>
                    <a:pt x="412" y="647"/>
                  </a:lnTo>
                  <a:lnTo>
                    <a:pt x="449" y="565"/>
                  </a:lnTo>
                  <a:lnTo>
                    <a:pt x="449" y="565"/>
                  </a:lnTo>
                  <a:lnTo>
                    <a:pt x="500" y="455"/>
                  </a:lnTo>
                  <a:lnTo>
                    <a:pt x="525" y="405"/>
                  </a:lnTo>
                  <a:lnTo>
                    <a:pt x="547" y="360"/>
                  </a:lnTo>
                  <a:lnTo>
                    <a:pt x="569" y="319"/>
                  </a:lnTo>
                  <a:lnTo>
                    <a:pt x="592" y="281"/>
                  </a:lnTo>
                  <a:lnTo>
                    <a:pt x="613" y="247"/>
                  </a:lnTo>
                  <a:lnTo>
                    <a:pt x="634" y="219"/>
                  </a:lnTo>
                  <a:lnTo>
                    <a:pt x="644" y="206"/>
                  </a:lnTo>
                  <a:lnTo>
                    <a:pt x="656" y="195"/>
                  </a:lnTo>
                  <a:lnTo>
                    <a:pt x="667" y="183"/>
                  </a:lnTo>
                  <a:lnTo>
                    <a:pt x="677" y="174"/>
                  </a:lnTo>
                  <a:lnTo>
                    <a:pt x="689" y="165"/>
                  </a:lnTo>
                  <a:lnTo>
                    <a:pt x="701" y="157"/>
                  </a:lnTo>
                  <a:lnTo>
                    <a:pt x="711" y="151"/>
                  </a:lnTo>
                  <a:lnTo>
                    <a:pt x="724" y="145"/>
                  </a:lnTo>
                  <a:lnTo>
                    <a:pt x="736" y="142"/>
                  </a:lnTo>
                  <a:lnTo>
                    <a:pt x="747" y="138"/>
                  </a:lnTo>
                  <a:lnTo>
                    <a:pt x="760" y="136"/>
                  </a:lnTo>
                  <a:lnTo>
                    <a:pt x="773" y="135"/>
                  </a:lnTo>
                  <a:lnTo>
                    <a:pt x="787" y="135"/>
                  </a:lnTo>
                  <a:lnTo>
                    <a:pt x="800" y="136"/>
                  </a:lnTo>
                  <a:lnTo>
                    <a:pt x="814" y="138"/>
                  </a:lnTo>
                  <a:lnTo>
                    <a:pt x="829" y="142"/>
                  </a:lnTo>
                  <a:lnTo>
                    <a:pt x="829" y="142"/>
                  </a:lnTo>
                  <a:lnTo>
                    <a:pt x="842" y="147"/>
                  </a:lnTo>
                  <a:lnTo>
                    <a:pt x="854" y="153"/>
                  </a:lnTo>
                  <a:lnTo>
                    <a:pt x="866" y="161"/>
                  </a:lnTo>
                  <a:lnTo>
                    <a:pt x="877" y="169"/>
                  </a:lnTo>
                  <a:lnTo>
                    <a:pt x="887" y="179"/>
                  </a:lnTo>
                  <a:lnTo>
                    <a:pt x="897" y="191"/>
                  </a:lnTo>
                  <a:lnTo>
                    <a:pt x="905" y="204"/>
                  </a:lnTo>
                  <a:lnTo>
                    <a:pt x="914" y="218"/>
                  </a:lnTo>
                  <a:lnTo>
                    <a:pt x="922" y="234"/>
                  </a:lnTo>
                  <a:lnTo>
                    <a:pt x="929" y="251"/>
                  </a:lnTo>
                  <a:lnTo>
                    <a:pt x="935" y="268"/>
                  </a:lnTo>
                  <a:lnTo>
                    <a:pt x="939" y="287"/>
                  </a:lnTo>
                  <a:lnTo>
                    <a:pt x="944" y="307"/>
                  </a:lnTo>
                  <a:lnTo>
                    <a:pt x="946" y="328"/>
                  </a:lnTo>
                  <a:lnTo>
                    <a:pt x="950" y="349"/>
                  </a:lnTo>
                  <a:lnTo>
                    <a:pt x="951" y="371"/>
                  </a:lnTo>
                  <a:lnTo>
                    <a:pt x="951" y="371"/>
                  </a:lnTo>
                  <a:lnTo>
                    <a:pt x="951" y="393"/>
                  </a:lnTo>
                  <a:lnTo>
                    <a:pt x="951" y="415"/>
                  </a:lnTo>
                  <a:lnTo>
                    <a:pt x="950" y="436"/>
                  </a:lnTo>
                  <a:lnTo>
                    <a:pt x="949" y="458"/>
                  </a:lnTo>
                  <a:lnTo>
                    <a:pt x="946" y="480"/>
                  </a:lnTo>
                  <a:lnTo>
                    <a:pt x="943" y="501"/>
                  </a:lnTo>
                  <a:lnTo>
                    <a:pt x="938" y="524"/>
                  </a:lnTo>
                  <a:lnTo>
                    <a:pt x="934" y="546"/>
                  </a:lnTo>
                  <a:lnTo>
                    <a:pt x="928" y="568"/>
                  </a:lnTo>
                  <a:lnTo>
                    <a:pt x="921" y="590"/>
                  </a:lnTo>
                  <a:lnTo>
                    <a:pt x="914" y="613"/>
                  </a:lnTo>
                  <a:lnTo>
                    <a:pt x="904" y="635"/>
                  </a:lnTo>
                  <a:lnTo>
                    <a:pt x="896" y="656"/>
                  </a:lnTo>
                  <a:lnTo>
                    <a:pt x="886" y="678"/>
                  </a:lnTo>
                  <a:lnTo>
                    <a:pt x="875" y="699"/>
                  </a:lnTo>
                  <a:lnTo>
                    <a:pt x="863" y="720"/>
                  </a:lnTo>
                  <a:lnTo>
                    <a:pt x="852" y="741"/>
                  </a:lnTo>
                  <a:lnTo>
                    <a:pt x="839" y="761"/>
                  </a:lnTo>
                  <a:lnTo>
                    <a:pt x="825" y="781"/>
                  </a:lnTo>
                  <a:lnTo>
                    <a:pt x="809" y="801"/>
                  </a:lnTo>
                  <a:lnTo>
                    <a:pt x="794" y="820"/>
                  </a:lnTo>
                  <a:lnTo>
                    <a:pt x="778" y="839"/>
                  </a:lnTo>
                  <a:lnTo>
                    <a:pt x="761" y="857"/>
                  </a:lnTo>
                  <a:lnTo>
                    <a:pt x="744" y="874"/>
                  </a:lnTo>
                  <a:lnTo>
                    <a:pt x="725" y="891"/>
                  </a:lnTo>
                  <a:lnTo>
                    <a:pt x="705" y="908"/>
                  </a:lnTo>
                  <a:lnTo>
                    <a:pt x="685" y="923"/>
                  </a:lnTo>
                  <a:lnTo>
                    <a:pt x="664" y="937"/>
                  </a:lnTo>
                  <a:lnTo>
                    <a:pt x="643" y="951"/>
                  </a:lnTo>
                  <a:lnTo>
                    <a:pt x="620" y="964"/>
                  </a:lnTo>
                  <a:lnTo>
                    <a:pt x="596" y="977"/>
                  </a:lnTo>
                  <a:lnTo>
                    <a:pt x="573" y="987"/>
                  </a:lnTo>
                  <a:lnTo>
                    <a:pt x="573" y="987"/>
                  </a:lnTo>
                  <a:lnTo>
                    <a:pt x="623" y="919"/>
                  </a:lnTo>
                  <a:lnTo>
                    <a:pt x="670" y="855"/>
                  </a:lnTo>
                  <a:lnTo>
                    <a:pt x="691" y="823"/>
                  </a:lnTo>
                  <a:lnTo>
                    <a:pt x="712" y="793"/>
                  </a:lnTo>
                  <a:lnTo>
                    <a:pt x="731" y="763"/>
                  </a:lnTo>
                  <a:lnTo>
                    <a:pt x="749" y="731"/>
                  </a:lnTo>
                  <a:lnTo>
                    <a:pt x="766" y="700"/>
                  </a:lnTo>
                  <a:lnTo>
                    <a:pt x="781" y="669"/>
                  </a:lnTo>
                  <a:lnTo>
                    <a:pt x="795" y="636"/>
                  </a:lnTo>
                  <a:lnTo>
                    <a:pt x="808" y="603"/>
                  </a:lnTo>
                  <a:lnTo>
                    <a:pt x="820" y="569"/>
                  </a:lnTo>
                  <a:lnTo>
                    <a:pt x="829" y="533"/>
                  </a:lnTo>
                  <a:lnTo>
                    <a:pt x="838" y="497"/>
                  </a:lnTo>
                  <a:lnTo>
                    <a:pt x="845" y="457"/>
                  </a:lnTo>
                  <a:lnTo>
                    <a:pt x="845" y="457"/>
                  </a:lnTo>
                  <a:lnTo>
                    <a:pt x="847" y="441"/>
                  </a:lnTo>
                  <a:lnTo>
                    <a:pt x="849" y="419"/>
                  </a:lnTo>
                  <a:lnTo>
                    <a:pt x="849" y="396"/>
                  </a:lnTo>
                  <a:lnTo>
                    <a:pt x="848" y="383"/>
                  </a:lnTo>
                  <a:lnTo>
                    <a:pt x="847" y="371"/>
                  </a:lnTo>
                  <a:lnTo>
                    <a:pt x="843" y="359"/>
                  </a:lnTo>
                  <a:lnTo>
                    <a:pt x="840" y="348"/>
                  </a:lnTo>
                  <a:lnTo>
                    <a:pt x="834" y="338"/>
                  </a:lnTo>
                  <a:lnTo>
                    <a:pt x="827" y="327"/>
                  </a:lnTo>
                  <a:lnTo>
                    <a:pt x="818" y="319"/>
                  </a:lnTo>
                  <a:lnTo>
                    <a:pt x="807" y="312"/>
                  </a:lnTo>
                  <a:lnTo>
                    <a:pt x="794" y="307"/>
                  </a:lnTo>
                  <a:lnTo>
                    <a:pt x="779" y="305"/>
                  </a:lnTo>
                  <a:lnTo>
                    <a:pt x="779" y="305"/>
                  </a:lnTo>
                  <a:lnTo>
                    <a:pt x="763" y="304"/>
                  </a:lnTo>
                  <a:lnTo>
                    <a:pt x="747" y="306"/>
                  </a:lnTo>
                  <a:lnTo>
                    <a:pt x="733" y="309"/>
                  </a:lnTo>
                  <a:lnTo>
                    <a:pt x="719" y="315"/>
                  </a:lnTo>
                  <a:lnTo>
                    <a:pt x="708" y="323"/>
                  </a:lnTo>
                  <a:lnTo>
                    <a:pt x="696" y="333"/>
                  </a:lnTo>
                  <a:lnTo>
                    <a:pt x="684" y="342"/>
                  </a:lnTo>
                  <a:lnTo>
                    <a:pt x="675" y="354"/>
                  </a:lnTo>
                  <a:lnTo>
                    <a:pt x="665" y="366"/>
                  </a:lnTo>
                  <a:lnTo>
                    <a:pt x="658" y="377"/>
                  </a:lnTo>
                  <a:lnTo>
                    <a:pt x="650" y="389"/>
                  </a:lnTo>
                  <a:lnTo>
                    <a:pt x="644" y="401"/>
                  </a:lnTo>
                  <a:lnTo>
                    <a:pt x="635" y="422"/>
                  </a:lnTo>
                  <a:lnTo>
                    <a:pt x="630" y="438"/>
                  </a:lnTo>
                  <a:lnTo>
                    <a:pt x="630" y="438"/>
                  </a:lnTo>
                  <a:lnTo>
                    <a:pt x="615" y="497"/>
                  </a:lnTo>
                  <a:lnTo>
                    <a:pt x="599" y="553"/>
                  </a:lnTo>
                  <a:lnTo>
                    <a:pt x="582" y="608"/>
                  </a:lnTo>
                  <a:lnTo>
                    <a:pt x="564" y="662"/>
                  </a:lnTo>
                  <a:lnTo>
                    <a:pt x="545" y="713"/>
                  </a:lnTo>
                  <a:lnTo>
                    <a:pt x="524" y="764"/>
                  </a:lnTo>
                  <a:lnTo>
                    <a:pt x="500" y="814"/>
                  </a:lnTo>
                  <a:lnTo>
                    <a:pt x="475" y="862"/>
                  </a:lnTo>
                  <a:lnTo>
                    <a:pt x="461" y="887"/>
                  </a:lnTo>
                  <a:lnTo>
                    <a:pt x="446" y="910"/>
                  </a:lnTo>
                  <a:lnTo>
                    <a:pt x="431" y="933"/>
                  </a:lnTo>
                  <a:lnTo>
                    <a:pt x="415" y="958"/>
                  </a:lnTo>
                  <a:lnTo>
                    <a:pt x="398" y="981"/>
                  </a:lnTo>
                  <a:lnTo>
                    <a:pt x="381" y="1005"/>
                  </a:lnTo>
                  <a:lnTo>
                    <a:pt x="362" y="1027"/>
                  </a:lnTo>
                  <a:lnTo>
                    <a:pt x="342" y="1051"/>
                  </a:lnTo>
                  <a:lnTo>
                    <a:pt x="321" y="1074"/>
                  </a:lnTo>
                  <a:lnTo>
                    <a:pt x="300" y="1097"/>
                  </a:lnTo>
                  <a:lnTo>
                    <a:pt x="278" y="1121"/>
                  </a:lnTo>
                  <a:lnTo>
                    <a:pt x="253" y="1143"/>
                  </a:lnTo>
                  <a:lnTo>
                    <a:pt x="229" y="1166"/>
                  </a:lnTo>
                  <a:lnTo>
                    <a:pt x="203" y="1190"/>
                  </a:lnTo>
                  <a:lnTo>
                    <a:pt x="176" y="1213"/>
                  </a:lnTo>
                  <a:lnTo>
                    <a:pt x="147" y="1237"/>
                  </a:lnTo>
                  <a:lnTo>
                    <a:pt x="147" y="1237"/>
                  </a:lnTo>
                  <a:lnTo>
                    <a:pt x="170" y="1262"/>
                  </a:lnTo>
                  <a:lnTo>
                    <a:pt x="194" y="1288"/>
                  </a:lnTo>
                  <a:lnTo>
                    <a:pt x="218" y="1312"/>
                  </a:lnTo>
                  <a:lnTo>
                    <a:pt x="243" y="1335"/>
                  </a:lnTo>
                  <a:lnTo>
                    <a:pt x="243" y="1335"/>
                  </a:lnTo>
                  <a:lnTo>
                    <a:pt x="292" y="1300"/>
                  </a:lnTo>
                  <a:lnTo>
                    <a:pt x="339" y="1267"/>
                  </a:lnTo>
                  <a:lnTo>
                    <a:pt x="386" y="1237"/>
                  </a:lnTo>
                  <a:lnTo>
                    <a:pt x="430" y="1209"/>
                  </a:lnTo>
                  <a:lnTo>
                    <a:pt x="473" y="1183"/>
                  </a:lnTo>
                  <a:lnTo>
                    <a:pt x="514" y="1161"/>
                  </a:lnTo>
                  <a:lnTo>
                    <a:pt x="554" y="1142"/>
                  </a:lnTo>
                  <a:lnTo>
                    <a:pt x="592" y="1125"/>
                  </a:lnTo>
                  <a:lnTo>
                    <a:pt x="592" y="1125"/>
                  </a:lnTo>
                  <a:lnTo>
                    <a:pt x="624" y="1113"/>
                  </a:lnTo>
                  <a:lnTo>
                    <a:pt x="656" y="1099"/>
                  </a:lnTo>
                  <a:lnTo>
                    <a:pt x="686" y="1082"/>
                  </a:lnTo>
                  <a:lnTo>
                    <a:pt x="716" y="1066"/>
                  </a:lnTo>
                  <a:lnTo>
                    <a:pt x="744" y="1047"/>
                  </a:lnTo>
                  <a:lnTo>
                    <a:pt x="771" y="1028"/>
                  </a:lnTo>
                  <a:lnTo>
                    <a:pt x="797" y="1008"/>
                  </a:lnTo>
                  <a:lnTo>
                    <a:pt x="821" y="988"/>
                  </a:lnTo>
                  <a:lnTo>
                    <a:pt x="845" y="966"/>
                  </a:lnTo>
                  <a:lnTo>
                    <a:pt x="867" y="944"/>
                  </a:lnTo>
                  <a:lnTo>
                    <a:pt x="888" y="921"/>
                  </a:lnTo>
                  <a:lnTo>
                    <a:pt x="908" y="897"/>
                  </a:lnTo>
                  <a:lnTo>
                    <a:pt x="927" y="873"/>
                  </a:lnTo>
                  <a:lnTo>
                    <a:pt x="944" y="848"/>
                  </a:lnTo>
                  <a:lnTo>
                    <a:pt x="960" y="822"/>
                  </a:lnTo>
                  <a:lnTo>
                    <a:pt x="977" y="796"/>
                  </a:lnTo>
                  <a:lnTo>
                    <a:pt x="991" y="771"/>
                  </a:lnTo>
                  <a:lnTo>
                    <a:pt x="1004" y="744"/>
                  </a:lnTo>
                  <a:lnTo>
                    <a:pt x="1017" y="717"/>
                  </a:lnTo>
                  <a:lnTo>
                    <a:pt x="1028" y="690"/>
                  </a:lnTo>
                  <a:lnTo>
                    <a:pt x="1038" y="662"/>
                  </a:lnTo>
                  <a:lnTo>
                    <a:pt x="1047" y="635"/>
                  </a:lnTo>
                  <a:lnTo>
                    <a:pt x="1055" y="607"/>
                  </a:lnTo>
                  <a:lnTo>
                    <a:pt x="1062" y="580"/>
                  </a:lnTo>
                  <a:lnTo>
                    <a:pt x="1069" y="552"/>
                  </a:lnTo>
                  <a:lnTo>
                    <a:pt x="1074" y="525"/>
                  </a:lnTo>
                  <a:lnTo>
                    <a:pt x="1078" y="498"/>
                  </a:lnTo>
                  <a:lnTo>
                    <a:pt x="1081" y="471"/>
                  </a:lnTo>
                  <a:lnTo>
                    <a:pt x="1083" y="444"/>
                  </a:lnTo>
                  <a:lnTo>
                    <a:pt x="1085" y="417"/>
                  </a:lnTo>
                  <a:lnTo>
                    <a:pt x="1085" y="391"/>
                  </a:lnTo>
                  <a:lnTo>
                    <a:pt x="1085" y="366"/>
                  </a:lnTo>
                  <a:lnTo>
                    <a:pt x="1085" y="3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1200">
                <a:solidFill>
                  <a:sysClr val="windowText" lastClr="000000"/>
                </a:solidFill>
                <a:cs typeface="Arial" pitchFamily="34" charset="0"/>
              </a:endParaRPr>
            </a:p>
          </p:txBody>
        </p:sp>
        <p:sp>
          <p:nvSpPr>
            <p:cNvPr id="261" name="Freeform 15"/>
            <p:cNvSpPr>
              <a:spLocks/>
            </p:cNvSpPr>
            <p:nvPr/>
          </p:nvSpPr>
          <p:spPr bwMode="auto">
            <a:xfrm>
              <a:off x="3346450" y="2720976"/>
              <a:ext cx="447675" cy="563563"/>
            </a:xfrm>
            <a:custGeom>
              <a:avLst/>
              <a:gdLst>
                <a:gd name="T0" fmla="*/ 842 w 1692"/>
                <a:gd name="T1" fmla="*/ 2095 h 2130"/>
                <a:gd name="T2" fmla="*/ 794 w 1692"/>
                <a:gd name="T3" fmla="*/ 2124 h 2130"/>
                <a:gd name="T4" fmla="*/ 873 w 1692"/>
                <a:gd name="T5" fmla="*/ 2130 h 2130"/>
                <a:gd name="T6" fmla="*/ 1022 w 1692"/>
                <a:gd name="T7" fmla="*/ 2113 h 2130"/>
                <a:gd name="T8" fmla="*/ 1163 w 1692"/>
                <a:gd name="T9" fmla="*/ 2067 h 2130"/>
                <a:gd name="T10" fmla="*/ 1294 w 1692"/>
                <a:gd name="T11" fmla="*/ 1993 h 2130"/>
                <a:gd name="T12" fmla="*/ 1412 w 1692"/>
                <a:gd name="T13" fmla="*/ 1894 h 2130"/>
                <a:gd name="T14" fmla="*/ 1466 w 1692"/>
                <a:gd name="T15" fmla="*/ 1821 h 2130"/>
                <a:gd name="T16" fmla="*/ 1529 w 1692"/>
                <a:gd name="T17" fmla="*/ 1715 h 2130"/>
                <a:gd name="T18" fmla="*/ 1582 w 1692"/>
                <a:gd name="T19" fmla="*/ 1604 h 2130"/>
                <a:gd name="T20" fmla="*/ 1649 w 1692"/>
                <a:gd name="T21" fmla="*/ 1398 h 2130"/>
                <a:gd name="T22" fmla="*/ 1687 w 1692"/>
                <a:gd name="T23" fmla="*/ 1156 h 2130"/>
                <a:gd name="T24" fmla="*/ 1691 w 1692"/>
                <a:gd name="T25" fmla="*/ 977 h 2130"/>
                <a:gd name="T26" fmla="*/ 1677 w 1692"/>
                <a:gd name="T27" fmla="*/ 822 h 2130"/>
                <a:gd name="T28" fmla="*/ 1644 w 1692"/>
                <a:gd name="T29" fmla="*/ 667 h 2130"/>
                <a:gd name="T30" fmla="*/ 1594 w 1692"/>
                <a:gd name="T31" fmla="*/ 518 h 2130"/>
                <a:gd name="T32" fmla="*/ 1521 w 1692"/>
                <a:gd name="T33" fmla="*/ 377 h 2130"/>
                <a:gd name="T34" fmla="*/ 1428 w 1692"/>
                <a:gd name="T35" fmla="*/ 252 h 2130"/>
                <a:gd name="T36" fmla="*/ 1310 w 1692"/>
                <a:gd name="T37" fmla="*/ 145 h 2130"/>
                <a:gd name="T38" fmla="*/ 1169 w 1692"/>
                <a:gd name="T39" fmla="*/ 64 h 2130"/>
                <a:gd name="T40" fmla="*/ 1001 w 1692"/>
                <a:gd name="T41" fmla="*/ 14 h 2130"/>
                <a:gd name="T42" fmla="*/ 926 w 1692"/>
                <a:gd name="T43" fmla="*/ 4 h 2130"/>
                <a:gd name="T44" fmla="*/ 835 w 1692"/>
                <a:gd name="T45" fmla="*/ 0 h 2130"/>
                <a:gd name="T46" fmla="*/ 751 w 1692"/>
                <a:gd name="T47" fmla="*/ 7 h 2130"/>
                <a:gd name="T48" fmla="*/ 655 w 1692"/>
                <a:gd name="T49" fmla="*/ 32 h 2130"/>
                <a:gd name="T50" fmla="*/ 521 w 1692"/>
                <a:gd name="T51" fmla="*/ 101 h 2130"/>
                <a:gd name="T52" fmla="*/ 409 w 1692"/>
                <a:gd name="T53" fmla="*/ 200 h 2130"/>
                <a:gd name="T54" fmla="*/ 315 w 1692"/>
                <a:gd name="T55" fmla="*/ 322 h 2130"/>
                <a:gd name="T56" fmla="*/ 234 w 1692"/>
                <a:gd name="T57" fmla="*/ 461 h 2130"/>
                <a:gd name="T58" fmla="*/ 130 w 1692"/>
                <a:gd name="T59" fmla="*/ 685 h 2130"/>
                <a:gd name="T60" fmla="*/ 27 w 1692"/>
                <a:gd name="T61" fmla="*/ 924 h 2130"/>
                <a:gd name="T62" fmla="*/ 0 w 1692"/>
                <a:gd name="T63" fmla="*/ 1039 h 2130"/>
                <a:gd name="T64" fmla="*/ 7 w 1692"/>
                <a:gd name="T65" fmla="*/ 1178 h 2130"/>
                <a:gd name="T66" fmla="*/ 69 w 1692"/>
                <a:gd name="T67" fmla="*/ 1136 h 2130"/>
                <a:gd name="T68" fmla="*/ 143 w 1692"/>
                <a:gd name="T69" fmla="*/ 992 h 2130"/>
                <a:gd name="T70" fmla="*/ 253 w 1692"/>
                <a:gd name="T71" fmla="*/ 738 h 2130"/>
                <a:gd name="T72" fmla="*/ 367 w 1692"/>
                <a:gd name="T73" fmla="*/ 494 h 2130"/>
                <a:gd name="T74" fmla="*/ 439 w 1692"/>
                <a:gd name="T75" fmla="*/ 375 h 2130"/>
                <a:gd name="T76" fmla="*/ 521 w 1692"/>
                <a:gd name="T77" fmla="*/ 274 h 2130"/>
                <a:gd name="T78" fmla="*/ 616 w 1692"/>
                <a:gd name="T79" fmla="*/ 198 h 2130"/>
                <a:gd name="T80" fmla="*/ 729 w 1692"/>
                <a:gd name="T81" fmla="*/ 149 h 2130"/>
                <a:gd name="T82" fmla="*/ 861 w 1692"/>
                <a:gd name="T83" fmla="*/ 134 h 2130"/>
                <a:gd name="T84" fmla="*/ 977 w 1692"/>
                <a:gd name="T85" fmla="*/ 145 h 2130"/>
                <a:gd name="T86" fmla="*/ 1117 w 1692"/>
                <a:gd name="T87" fmla="*/ 189 h 2130"/>
                <a:gd name="T88" fmla="*/ 1237 w 1692"/>
                <a:gd name="T89" fmla="*/ 258 h 2130"/>
                <a:gd name="T90" fmla="*/ 1336 w 1692"/>
                <a:gd name="T91" fmla="*/ 350 h 2130"/>
                <a:gd name="T92" fmla="*/ 1415 w 1692"/>
                <a:gd name="T93" fmla="*/ 459 h 2130"/>
                <a:gd name="T94" fmla="*/ 1476 w 1692"/>
                <a:gd name="T95" fmla="*/ 581 h 2130"/>
                <a:gd name="T96" fmla="*/ 1519 w 1692"/>
                <a:gd name="T97" fmla="*/ 712 h 2130"/>
                <a:gd name="T98" fmla="*/ 1546 w 1692"/>
                <a:gd name="T99" fmla="*/ 847 h 2130"/>
                <a:gd name="T100" fmla="*/ 1558 w 1692"/>
                <a:gd name="T101" fmla="*/ 981 h 2130"/>
                <a:gd name="T102" fmla="*/ 1558 w 1692"/>
                <a:gd name="T103" fmla="*/ 1110 h 2130"/>
                <a:gd name="T104" fmla="*/ 1536 w 1692"/>
                <a:gd name="T105" fmla="*/ 1282 h 2130"/>
                <a:gd name="T106" fmla="*/ 1494 w 1692"/>
                <a:gd name="T107" fmla="*/ 1452 h 2130"/>
                <a:gd name="T108" fmla="*/ 1430 w 1692"/>
                <a:gd name="T109" fmla="*/ 1612 h 2130"/>
                <a:gd name="T110" fmla="*/ 1344 w 1692"/>
                <a:gd name="T111" fmla="*/ 1760 h 2130"/>
                <a:gd name="T112" fmla="*/ 1238 w 1692"/>
                <a:gd name="T113" fmla="*/ 1886 h 2130"/>
                <a:gd name="T114" fmla="*/ 1109 w 1692"/>
                <a:gd name="T115" fmla="*/ 1988 h 2130"/>
                <a:gd name="T116" fmla="*/ 958 w 1692"/>
                <a:gd name="T117" fmla="*/ 2061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2" h="2130">
                  <a:moveTo>
                    <a:pt x="917" y="2072"/>
                  </a:moveTo>
                  <a:lnTo>
                    <a:pt x="917" y="2072"/>
                  </a:lnTo>
                  <a:lnTo>
                    <a:pt x="880" y="2083"/>
                  </a:lnTo>
                  <a:lnTo>
                    <a:pt x="842" y="2095"/>
                  </a:lnTo>
                  <a:lnTo>
                    <a:pt x="805" y="2108"/>
                  </a:lnTo>
                  <a:lnTo>
                    <a:pt x="767" y="2120"/>
                  </a:lnTo>
                  <a:lnTo>
                    <a:pt x="767" y="2120"/>
                  </a:lnTo>
                  <a:lnTo>
                    <a:pt x="794" y="2124"/>
                  </a:lnTo>
                  <a:lnTo>
                    <a:pt x="820" y="2126"/>
                  </a:lnTo>
                  <a:lnTo>
                    <a:pt x="847" y="2129"/>
                  </a:lnTo>
                  <a:lnTo>
                    <a:pt x="873" y="2130"/>
                  </a:lnTo>
                  <a:lnTo>
                    <a:pt x="873" y="2130"/>
                  </a:lnTo>
                  <a:lnTo>
                    <a:pt x="911" y="2129"/>
                  </a:lnTo>
                  <a:lnTo>
                    <a:pt x="949" y="2125"/>
                  </a:lnTo>
                  <a:lnTo>
                    <a:pt x="986" y="2120"/>
                  </a:lnTo>
                  <a:lnTo>
                    <a:pt x="1022" y="2113"/>
                  </a:lnTo>
                  <a:lnTo>
                    <a:pt x="1059" y="2104"/>
                  </a:lnTo>
                  <a:lnTo>
                    <a:pt x="1094" y="2093"/>
                  </a:lnTo>
                  <a:lnTo>
                    <a:pt x="1129" y="2081"/>
                  </a:lnTo>
                  <a:lnTo>
                    <a:pt x="1163" y="2067"/>
                  </a:lnTo>
                  <a:lnTo>
                    <a:pt x="1197" y="2051"/>
                  </a:lnTo>
                  <a:lnTo>
                    <a:pt x="1230" y="2034"/>
                  </a:lnTo>
                  <a:lnTo>
                    <a:pt x="1262" y="2014"/>
                  </a:lnTo>
                  <a:lnTo>
                    <a:pt x="1294" y="1993"/>
                  </a:lnTo>
                  <a:lnTo>
                    <a:pt x="1325" y="1971"/>
                  </a:lnTo>
                  <a:lnTo>
                    <a:pt x="1355" y="1947"/>
                  </a:lnTo>
                  <a:lnTo>
                    <a:pt x="1384" y="1921"/>
                  </a:lnTo>
                  <a:lnTo>
                    <a:pt x="1412" y="1894"/>
                  </a:lnTo>
                  <a:lnTo>
                    <a:pt x="1412" y="1894"/>
                  </a:lnTo>
                  <a:lnTo>
                    <a:pt x="1431" y="1871"/>
                  </a:lnTo>
                  <a:lnTo>
                    <a:pt x="1450" y="1846"/>
                  </a:lnTo>
                  <a:lnTo>
                    <a:pt x="1466" y="1821"/>
                  </a:lnTo>
                  <a:lnTo>
                    <a:pt x="1484" y="1795"/>
                  </a:lnTo>
                  <a:lnTo>
                    <a:pt x="1499" y="1769"/>
                  </a:lnTo>
                  <a:lnTo>
                    <a:pt x="1515" y="1742"/>
                  </a:lnTo>
                  <a:lnTo>
                    <a:pt x="1529" y="1715"/>
                  </a:lnTo>
                  <a:lnTo>
                    <a:pt x="1543" y="1688"/>
                  </a:lnTo>
                  <a:lnTo>
                    <a:pt x="1558" y="1660"/>
                  </a:lnTo>
                  <a:lnTo>
                    <a:pt x="1570" y="1632"/>
                  </a:lnTo>
                  <a:lnTo>
                    <a:pt x="1582" y="1604"/>
                  </a:lnTo>
                  <a:lnTo>
                    <a:pt x="1594" y="1575"/>
                  </a:lnTo>
                  <a:lnTo>
                    <a:pt x="1615" y="1516"/>
                  </a:lnTo>
                  <a:lnTo>
                    <a:pt x="1632" y="1458"/>
                  </a:lnTo>
                  <a:lnTo>
                    <a:pt x="1649" y="1398"/>
                  </a:lnTo>
                  <a:lnTo>
                    <a:pt x="1662" y="1337"/>
                  </a:lnTo>
                  <a:lnTo>
                    <a:pt x="1673" y="1276"/>
                  </a:lnTo>
                  <a:lnTo>
                    <a:pt x="1682" y="1215"/>
                  </a:lnTo>
                  <a:lnTo>
                    <a:pt x="1687" y="1156"/>
                  </a:lnTo>
                  <a:lnTo>
                    <a:pt x="1691" y="1095"/>
                  </a:lnTo>
                  <a:lnTo>
                    <a:pt x="1692" y="1035"/>
                  </a:lnTo>
                  <a:lnTo>
                    <a:pt x="1691" y="977"/>
                  </a:lnTo>
                  <a:lnTo>
                    <a:pt x="1691" y="977"/>
                  </a:lnTo>
                  <a:lnTo>
                    <a:pt x="1689" y="938"/>
                  </a:lnTo>
                  <a:lnTo>
                    <a:pt x="1686" y="899"/>
                  </a:lnTo>
                  <a:lnTo>
                    <a:pt x="1682" y="861"/>
                  </a:lnTo>
                  <a:lnTo>
                    <a:pt x="1677" y="822"/>
                  </a:lnTo>
                  <a:lnTo>
                    <a:pt x="1670" y="783"/>
                  </a:lnTo>
                  <a:lnTo>
                    <a:pt x="1663" y="745"/>
                  </a:lnTo>
                  <a:lnTo>
                    <a:pt x="1655" y="706"/>
                  </a:lnTo>
                  <a:lnTo>
                    <a:pt x="1644" y="667"/>
                  </a:lnTo>
                  <a:lnTo>
                    <a:pt x="1634" y="630"/>
                  </a:lnTo>
                  <a:lnTo>
                    <a:pt x="1622" y="591"/>
                  </a:lnTo>
                  <a:lnTo>
                    <a:pt x="1608" y="554"/>
                  </a:lnTo>
                  <a:lnTo>
                    <a:pt x="1594" y="518"/>
                  </a:lnTo>
                  <a:lnTo>
                    <a:pt x="1577" y="481"/>
                  </a:lnTo>
                  <a:lnTo>
                    <a:pt x="1560" y="446"/>
                  </a:lnTo>
                  <a:lnTo>
                    <a:pt x="1541" y="411"/>
                  </a:lnTo>
                  <a:lnTo>
                    <a:pt x="1521" y="377"/>
                  </a:lnTo>
                  <a:lnTo>
                    <a:pt x="1500" y="344"/>
                  </a:lnTo>
                  <a:lnTo>
                    <a:pt x="1478" y="313"/>
                  </a:lnTo>
                  <a:lnTo>
                    <a:pt x="1453" y="281"/>
                  </a:lnTo>
                  <a:lnTo>
                    <a:pt x="1428" y="252"/>
                  </a:lnTo>
                  <a:lnTo>
                    <a:pt x="1401" y="222"/>
                  </a:lnTo>
                  <a:lnTo>
                    <a:pt x="1373" y="196"/>
                  </a:lnTo>
                  <a:lnTo>
                    <a:pt x="1342" y="170"/>
                  </a:lnTo>
                  <a:lnTo>
                    <a:pt x="1310" y="145"/>
                  </a:lnTo>
                  <a:lnTo>
                    <a:pt x="1278" y="123"/>
                  </a:lnTo>
                  <a:lnTo>
                    <a:pt x="1243" y="102"/>
                  </a:lnTo>
                  <a:lnTo>
                    <a:pt x="1207" y="82"/>
                  </a:lnTo>
                  <a:lnTo>
                    <a:pt x="1169" y="64"/>
                  </a:lnTo>
                  <a:lnTo>
                    <a:pt x="1129" y="49"/>
                  </a:lnTo>
                  <a:lnTo>
                    <a:pt x="1088" y="35"/>
                  </a:lnTo>
                  <a:lnTo>
                    <a:pt x="1046" y="23"/>
                  </a:lnTo>
                  <a:lnTo>
                    <a:pt x="1001" y="14"/>
                  </a:lnTo>
                  <a:lnTo>
                    <a:pt x="1001" y="14"/>
                  </a:lnTo>
                  <a:lnTo>
                    <a:pt x="976" y="9"/>
                  </a:lnTo>
                  <a:lnTo>
                    <a:pt x="951" y="6"/>
                  </a:lnTo>
                  <a:lnTo>
                    <a:pt x="926" y="4"/>
                  </a:lnTo>
                  <a:lnTo>
                    <a:pt x="903" y="1"/>
                  </a:lnTo>
                  <a:lnTo>
                    <a:pt x="880" y="0"/>
                  </a:lnTo>
                  <a:lnTo>
                    <a:pt x="857" y="0"/>
                  </a:lnTo>
                  <a:lnTo>
                    <a:pt x="835" y="0"/>
                  </a:lnTo>
                  <a:lnTo>
                    <a:pt x="813" y="0"/>
                  </a:lnTo>
                  <a:lnTo>
                    <a:pt x="792" y="2"/>
                  </a:lnTo>
                  <a:lnTo>
                    <a:pt x="771" y="5"/>
                  </a:lnTo>
                  <a:lnTo>
                    <a:pt x="751" y="7"/>
                  </a:lnTo>
                  <a:lnTo>
                    <a:pt x="731" y="11"/>
                  </a:lnTo>
                  <a:lnTo>
                    <a:pt x="711" y="15"/>
                  </a:lnTo>
                  <a:lnTo>
                    <a:pt x="692" y="20"/>
                  </a:lnTo>
                  <a:lnTo>
                    <a:pt x="655" y="32"/>
                  </a:lnTo>
                  <a:lnTo>
                    <a:pt x="620" y="46"/>
                  </a:lnTo>
                  <a:lnTo>
                    <a:pt x="585" y="62"/>
                  </a:lnTo>
                  <a:lnTo>
                    <a:pt x="553" y="80"/>
                  </a:lnTo>
                  <a:lnTo>
                    <a:pt x="521" y="101"/>
                  </a:lnTo>
                  <a:lnTo>
                    <a:pt x="491" y="123"/>
                  </a:lnTo>
                  <a:lnTo>
                    <a:pt x="463" y="146"/>
                  </a:lnTo>
                  <a:lnTo>
                    <a:pt x="436" y="172"/>
                  </a:lnTo>
                  <a:lnTo>
                    <a:pt x="409" y="200"/>
                  </a:lnTo>
                  <a:lnTo>
                    <a:pt x="384" y="228"/>
                  </a:lnTo>
                  <a:lnTo>
                    <a:pt x="360" y="259"/>
                  </a:lnTo>
                  <a:lnTo>
                    <a:pt x="337" y="290"/>
                  </a:lnTo>
                  <a:lnTo>
                    <a:pt x="315" y="322"/>
                  </a:lnTo>
                  <a:lnTo>
                    <a:pt x="293" y="356"/>
                  </a:lnTo>
                  <a:lnTo>
                    <a:pt x="273" y="390"/>
                  </a:lnTo>
                  <a:lnTo>
                    <a:pt x="253" y="425"/>
                  </a:lnTo>
                  <a:lnTo>
                    <a:pt x="234" y="461"/>
                  </a:lnTo>
                  <a:lnTo>
                    <a:pt x="216" y="498"/>
                  </a:lnTo>
                  <a:lnTo>
                    <a:pt x="198" y="535"/>
                  </a:lnTo>
                  <a:lnTo>
                    <a:pt x="163" y="610"/>
                  </a:lnTo>
                  <a:lnTo>
                    <a:pt x="130" y="685"/>
                  </a:lnTo>
                  <a:lnTo>
                    <a:pt x="99" y="760"/>
                  </a:lnTo>
                  <a:lnTo>
                    <a:pt x="99" y="760"/>
                  </a:lnTo>
                  <a:lnTo>
                    <a:pt x="51" y="870"/>
                  </a:lnTo>
                  <a:lnTo>
                    <a:pt x="27" y="924"/>
                  </a:lnTo>
                  <a:lnTo>
                    <a:pt x="3" y="978"/>
                  </a:lnTo>
                  <a:lnTo>
                    <a:pt x="3" y="978"/>
                  </a:lnTo>
                  <a:lnTo>
                    <a:pt x="0" y="1007"/>
                  </a:lnTo>
                  <a:lnTo>
                    <a:pt x="0" y="1039"/>
                  </a:lnTo>
                  <a:lnTo>
                    <a:pt x="0" y="1039"/>
                  </a:lnTo>
                  <a:lnTo>
                    <a:pt x="0" y="1085"/>
                  </a:lnTo>
                  <a:lnTo>
                    <a:pt x="4" y="1132"/>
                  </a:lnTo>
                  <a:lnTo>
                    <a:pt x="7" y="1178"/>
                  </a:lnTo>
                  <a:lnTo>
                    <a:pt x="13" y="1224"/>
                  </a:lnTo>
                  <a:lnTo>
                    <a:pt x="13" y="1224"/>
                  </a:lnTo>
                  <a:lnTo>
                    <a:pt x="42" y="1179"/>
                  </a:lnTo>
                  <a:lnTo>
                    <a:pt x="69" y="1136"/>
                  </a:lnTo>
                  <a:lnTo>
                    <a:pt x="94" y="1092"/>
                  </a:lnTo>
                  <a:lnTo>
                    <a:pt x="116" y="1050"/>
                  </a:lnTo>
                  <a:lnTo>
                    <a:pt x="116" y="1050"/>
                  </a:lnTo>
                  <a:lnTo>
                    <a:pt x="143" y="992"/>
                  </a:lnTo>
                  <a:lnTo>
                    <a:pt x="169" y="932"/>
                  </a:lnTo>
                  <a:lnTo>
                    <a:pt x="220" y="813"/>
                  </a:lnTo>
                  <a:lnTo>
                    <a:pt x="220" y="813"/>
                  </a:lnTo>
                  <a:lnTo>
                    <a:pt x="253" y="738"/>
                  </a:lnTo>
                  <a:lnTo>
                    <a:pt x="285" y="665"/>
                  </a:lnTo>
                  <a:lnTo>
                    <a:pt x="316" y="595"/>
                  </a:lnTo>
                  <a:lnTo>
                    <a:pt x="349" y="527"/>
                  </a:lnTo>
                  <a:lnTo>
                    <a:pt x="367" y="494"/>
                  </a:lnTo>
                  <a:lnTo>
                    <a:pt x="384" y="463"/>
                  </a:lnTo>
                  <a:lnTo>
                    <a:pt x="402" y="432"/>
                  </a:lnTo>
                  <a:lnTo>
                    <a:pt x="419" y="403"/>
                  </a:lnTo>
                  <a:lnTo>
                    <a:pt x="439" y="375"/>
                  </a:lnTo>
                  <a:lnTo>
                    <a:pt x="458" y="348"/>
                  </a:lnTo>
                  <a:lnTo>
                    <a:pt x="478" y="322"/>
                  </a:lnTo>
                  <a:lnTo>
                    <a:pt x="499" y="297"/>
                  </a:lnTo>
                  <a:lnTo>
                    <a:pt x="521" y="274"/>
                  </a:lnTo>
                  <a:lnTo>
                    <a:pt x="544" y="253"/>
                  </a:lnTo>
                  <a:lnTo>
                    <a:pt x="567" y="233"/>
                  </a:lnTo>
                  <a:lnTo>
                    <a:pt x="590" y="214"/>
                  </a:lnTo>
                  <a:lnTo>
                    <a:pt x="616" y="198"/>
                  </a:lnTo>
                  <a:lnTo>
                    <a:pt x="642" y="183"/>
                  </a:lnTo>
                  <a:lnTo>
                    <a:pt x="670" y="170"/>
                  </a:lnTo>
                  <a:lnTo>
                    <a:pt x="698" y="158"/>
                  </a:lnTo>
                  <a:lnTo>
                    <a:pt x="729" y="149"/>
                  </a:lnTo>
                  <a:lnTo>
                    <a:pt x="759" y="142"/>
                  </a:lnTo>
                  <a:lnTo>
                    <a:pt x="792" y="137"/>
                  </a:lnTo>
                  <a:lnTo>
                    <a:pt x="826" y="134"/>
                  </a:lnTo>
                  <a:lnTo>
                    <a:pt x="861" y="134"/>
                  </a:lnTo>
                  <a:lnTo>
                    <a:pt x="898" y="135"/>
                  </a:lnTo>
                  <a:lnTo>
                    <a:pt x="936" y="138"/>
                  </a:lnTo>
                  <a:lnTo>
                    <a:pt x="977" y="145"/>
                  </a:lnTo>
                  <a:lnTo>
                    <a:pt x="977" y="145"/>
                  </a:lnTo>
                  <a:lnTo>
                    <a:pt x="1014" y="153"/>
                  </a:lnTo>
                  <a:lnTo>
                    <a:pt x="1049" y="163"/>
                  </a:lnTo>
                  <a:lnTo>
                    <a:pt x="1084" y="174"/>
                  </a:lnTo>
                  <a:lnTo>
                    <a:pt x="1117" y="189"/>
                  </a:lnTo>
                  <a:lnTo>
                    <a:pt x="1150" y="204"/>
                  </a:lnTo>
                  <a:lnTo>
                    <a:pt x="1180" y="220"/>
                  </a:lnTo>
                  <a:lnTo>
                    <a:pt x="1210" y="239"/>
                  </a:lnTo>
                  <a:lnTo>
                    <a:pt x="1237" y="258"/>
                  </a:lnTo>
                  <a:lnTo>
                    <a:pt x="1264" y="279"/>
                  </a:lnTo>
                  <a:lnTo>
                    <a:pt x="1289" y="301"/>
                  </a:lnTo>
                  <a:lnTo>
                    <a:pt x="1313" y="326"/>
                  </a:lnTo>
                  <a:lnTo>
                    <a:pt x="1336" y="350"/>
                  </a:lnTo>
                  <a:lnTo>
                    <a:pt x="1357" y="376"/>
                  </a:lnTo>
                  <a:lnTo>
                    <a:pt x="1377" y="403"/>
                  </a:lnTo>
                  <a:lnTo>
                    <a:pt x="1397" y="431"/>
                  </a:lnTo>
                  <a:lnTo>
                    <a:pt x="1415" y="459"/>
                  </a:lnTo>
                  <a:lnTo>
                    <a:pt x="1431" y="488"/>
                  </a:lnTo>
                  <a:lnTo>
                    <a:pt x="1447" y="519"/>
                  </a:lnTo>
                  <a:lnTo>
                    <a:pt x="1461" y="549"/>
                  </a:lnTo>
                  <a:lnTo>
                    <a:pt x="1476" y="581"/>
                  </a:lnTo>
                  <a:lnTo>
                    <a:pt x="1487" y="614"/>
                  </a:lnTo>
                  <a:lnTo>
                    <a:pt x="1499" y="646"/>
                  </a:lnTo>
                  <a:lnTo>
                    <a:pt x="1510" y="679"/>
                  </a:lnTo>
                  <a:lnTo>
                    <a:pt x="1519" y="712"/>
                  </a:lnTo>
                  <a:lnTo>
                    <a:pt x="1527" y="746"/>
                  </a:lnTo>
                  <a:lnTo>
                    <a:pt x="1534" y="779"/>
                  </a:lnTo>
                  <a:lnTo>
                    <a:pt x="1540" y="813"/>
                  </a:lnTo>
                  <a:lnTo>
                    <a:pt x="1546" y="847"/>
                  </a:lnTo>
                  <a:lnTo>
                    <a:pt x="1550" y="881"/>
                  </a:lnTo>
                  <a:lnTo>
                    <a:pt x="1554" y="914"/>
                  </a:lnTo>
                  <a:lnTo>
                    <a:pt x="1556" y="948"/>
                  </a:lnTo>
                  <a:lnTo>
                    <a:pt x="1558" y="981"/>
                  </a:lnTo>
                  <a:lnTo>
                    <a:pt x="1558" y="981"/>
                  </a:lnTo>
                  <a:lnTo>
                    <a:pt x="1559" y="1023"/>
                  </a:lnTo>
                  <a:lnTo>
                    <a:pt x="1559" y="1067"/>
                  </a:lnTo>
                  <a:lnTo>
                    <a:pt x="1558" y="1110"/>
                  </a:lnTo>
                  <a:lnTo>
                    <a:pt x="1554" y="1153"/>
                  </a:lnTo>
                  <a:lnTo>
                    <a:pt x="1549" y="1195"/>
                  </a:lnTo>
                  <a:lnTo>
                    <a:pt x="1543" y="1239"/>
                  </a:lnTo>
                  <a:lnTo>
                    <a:pt x="1536" y="1282"/>
                  </a:lnTo>
                  <a:lnTo>
                    <a:pt x="1528" y="1325"/>
                  </a:lnTo>
                  <a:lnTo>
                    <a:pt x="1518" y="1368"/>
                  </a:lnTo>
                  <a:lnTo>
                    <a:pt x="1507" y="1410"/>
                  </a:lnTo>
                  <a:lnTo>
                    <a:pt x="1494" y="1452"/>
                  </a:lnTo>
                  <a:lnTo>
                    <a:pt x="1480" y="1493"/>
                  </a:lnTo>
                  <a:lnTo>
                    <a:pt x="1465" y="1534"/>
                  </a:lnTo>
                  <a:lnTo>
                    <a:pt x="1449" y="1574"/>
                  </a:lnTo>
                  <a:lnTo>
                    <a:pt x="1430" y="1612"/>
                  </a:lnTo>
                  <a:lnTo>
                    <a:pt x="1411" y="1651"/>
                  </a:lnTo>
                  <a:lnTo>
                    <a:pt x="1390" y="1688"/>
                  </a:lnTo>
                  <a:lnTo>
                    <a:pt x="1368" y="1725"/>
                  </a:lnTo>
                  <a:lnTo>
                    <a:pt x="1344" y="1760"/>
                  </a:lnTo>
                  <a:lnTo>
                    <a:pt x="1320" y="1794"/>
                  </a:lnTo>
                  <a:lnTo>
                    <a:pt x="1294" y="1825"/>
                  </a:lnTo>
                  <a:lnTo>
                    <a:pt x="1266" y="1857"/>
                  </a:lnTo>
                  <a:lnTo>
                    <a:pt x="1238" y="1886"/>
                  </a:lnTo>
                  <a:lnTo>
                    <a:pt x="1207" y="1914"/>
                  </a:lnTo>
                  <a:lnTo>
                    <a:pt x="1176" y="1941"/>
                  </a:lnTo>
                  <a:lnTo>
                    <a:pt x="1143" y="1966"/>
                  </a:lnTo>
                  <a:lnTo>
                    <a:pt x="1109" y="1988"/>
                  </a:lnTo>
                  <a:lnTo>
                    <a:pt x="1073" y="2009"/>
                  </a:lnTo>
                  <a:lnTo>
                    <a:pt x="1036" y="2029"/>
                  </a:lnTo>
                  <a:lnTo>
                    <a:pt x="998" y="2045"/>
                  </a:lnTo>
                  <a:lnTo>
                    <a:pt x="958" y="2061"/>
                  </a:lnTo>
                  <a:lnTo>
                    <a:pt x="917" y="2072"/>
                  </a:lnTo>
                  <a:lnTo>
                    <a:pt x="917" y="20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1200">
                <a:solidFill>
                  <a:sysClr val="windowText" lastClr="000000"/>
                </a:solidFill>
                <a:cs typeface="Arial" pitchFamily="34" charset="0"/>
              </a:endParaRPr>
            </a:p>
          </p:txBody>
        </p:sp>
        <p:sp>
          <p:nvSpPr>
            <p:cNvPr id="262" name="Freeform 16"/>
            <p:cNvSpPr>
              <a:spLocks/>
            </p:cNvSpPr>
            <p:nvPr/>
          </p:nvSpPr>
          <p:spPr bwMode="auto">
            <a:xfrm>
              <a:off x="3355975" y="2797176"/>
              <a:ext cx="376238" cy="469900"/>
            </a:xfrm>
            <a:custGeom>
              <a:avLst/>
              <a:gdLst>
                <a:gd name="T0" fmla="*/ 873 w 1420"/>
                <a:gd name="T1" fmla="*/ 1639 h 1776"/>
                <a:gd name="T2" fmla="*/ 1014 w 1420"/>
                <a:gd name="T3" fmla="*/ 1560 h 1776"/>
                <a:gd name="T4" fmla="*/ 1133 w 1420"/>
                <a:gd name="T5" fmla="*/ 1457 h 1776"/>
                <a:gd name="T6" fmla="*/ 1233 w 1420"/>
                <a:gd name="T7" fmla="*/ 1337 h 1776"/>
                <a:gd name="T8" fmla="*/ 1310 w 1420"/>
                <a:gd name="T9" fmla="*/ 1201 h 1776"/>
                <a:gd name="T10" fmla="*/ 1367 w 1420"/>
                <a:gd name="T11" fmla="*/ 1056 h 1776"/>
                <a:gd name="T12" fmla="*/ 1405 w 1420"/>
                <a:gd name="T13" fmla="*/ 905 h 1776"/>
                <a:gd name="T14" fmla="*/ 1420 w 1420"/>
                <a:gd name="T15" fmla="*/ 755 h 1776"/>
                <a:gd name="T16" fmla="*/ 1418 w 1420"/>
                <a:gd name="T17" fmla="*/ 649 h 1776"/>
                <a:gd name="T18" fmla="*/ 1402 w 1420"/>
                <a:gd name="T19" fmla="*/ 526 h 1776"/>
                <a:gd name="T20" fmla="*/ 1372 w 1420"/>
                <a:gd name="T21" fmla="*/ 413 h 1776"/>
                <a:gd name="T22" fmla="*/ 1327 w 1420"/>
                <a:gd name="T23" fmla="*/ 311 h 1776"/>
                <a:gd name="T24" fmla="*/ 1270 w 1420"/>
                <a:gd name="T25" fmla="*/ 222 h 1776"/>
                <a:gd name="T26" fmla="*/ 1201 w 1420"/>
                <a:gd name="T27" fmla="*/ 147 h 1776"/>
                <a:gd name="T28" fmla="*/ 1121 w 1420"/>
                <a:gd name="T29" fmla="*/ 85 h 1776"/>
                <a:gd name="T30" fmla="*/ 1031 w 1420"/>
                <a:gd name="T31" fmla="*/ 41 h 1776"/>
                <a:gd name="T32" fmla="*/ 957 w 1420"/>
                <a:gd name="T33" fmla="*/ 17 h 1776"/>
                <a:gd name="T34" fmla="*/ 809 w 1420"/>
                <a:gd name="T35" fmla="*/ 0 h 1776"/>
                <a:gd name="T36" fmla="*/ 686 w 1420"/>
                <a:gd name="T37" fmla="*/ 18 h 1776"/>
                <a:gd name="T38" fmla="*/ 582 w 1420"/>
                <a:gd name="T39" fmla="*/ 67 h 1776"/>
                <a:gd name="T40" fmla="*/ 495 w 1420"/>
                <a:gd name="T41" fmla="*/ 142 h 1776"/>
                <a:gd name="T42" fmla="*/ 422 w 1420"/>
                <a:gd name="T43" fmla="*/ 237 h 1776"/>
                <a:gd name="T44" fmla="*/ 360 w 1420"/>
                <a:gd name="T45" fmla="*/ 347 h 1776"/>
                <a:gd name="T46" fmla="*/ 254 w 1420"/>
                <a:gd name="T47" fmla="*/ 590 h 1776"/>
                <a:gd name="T48" fmla="*/ 147 w 1420"/>
                <a:gd name="T49" fmla="*/ 837 h 1776"/>
                <a:gd name="T50" fmla="*/ 104 w 1420"/>
                <a:gd name="T51" fmla="*/ 915 h 1776"/>
                <a:gd name="T52" fmla="*/ 23 w 1420"/>
                <a:gd name="T53" fmla="*/ 1031 h 1776"/>
                <a:gd name="T54" fmla="*/ 21 w 1420"/>
                <a:gd name="T55" fmla="*/ 1138 h 1776"/>
                <a:gd name="T56" fmla="*/ 83 w 1420"/>
                <a:gd name="T57" fmla="*/ 1168 h 1776"/>
                <a:gd name="T58" fmla="*/ 205 w 1420"/>
                <a:gd name="T59" fmla="*/ 1004 h 1776"/>
                <a:gd name="T60" fmla="*/ 268 w 1420"/>
                <a:gd name="T61" fmla="*/ 894 h 1776"/>
                <a:gd name="T62" fmla="*/ 378 w 1420"/>
                <a:gd name="T63" fmla="*/ 640 h 1776"/>
                <a:gd name="T64" fmla="*/ 483 w 1420"/>
                <a:gd name="T65" fmla="*/ 401 h 1776"/>
                <a:gd name="T66" fmla="*/ 550 w 1420"/>
                <a:gd name="T67" fmla="*/ 286 h 1776"/>
                <a:gd name="T68" fmla="*/ 610 w 1420"/>
                <a:gd name="T69" fmla="*/ 216 h 1776"/>
                <a:gd name="T70" fmla="*/ 676 w 1420"/>
                <a:gd name="T71" fmla="*/ 167 h 1776"/>
                <a:gd name="T72" fmla="*/ 755 w 1420"/>
                <a:gd name="T73" fmla="*/ 139 h 1776"/>
                <a:gd name="T74" fmla="*/ 847 w 1420"/>
                <a:gd name="T75" fmla="*/ 134 h 1776"/>
                <a:gd name="T76" fmla="*/ 927 w 1420"/>
                <a:gd name="T77" fmla="*/ 147 h 1776"/>
                <a:gd name="T78" fmla="*/ 1003 w 1420"/>
                <a:gd name="T79" fmla="*/ 173 h 1776"/>
                <a:gd name="T80" fmla="*/ 1072 w 1420"/>
                <a:gd name="T81" fmla="*/ 213 h 1776"/>
                <a:gd name="T82" fmla="*/ 1132 w 1420"/>
                <a:gd name="T83" fmla="*/ 264 h 1776"/>
                <a:gd name="T84" fmla="*/ 1183 w 1420"/>
                <a:gd name="T85" fmla="*/ 327 h 1776"/>
                <a:gd name="T86" fmla="*/ 1224 w 1420"/>
                <a:gd name="T87" fmla="*/ 402 h 1776"/>
                <a:gd name="T88" fmla="*/ 1256 w 1420"/>
                <a:gd name="T89" fmla="*/ 488 h 1776"/>
                <a:gd name="T90" fmla="*/ 1277 w 1420"/>
                <a:gd name="T91" fmla="*/ 583 h 1776"/>
                <a:gd name="T92" fmla="*/ 1287 w 1420"/>
                <a:gd name="T93" fmla="*/ 686 h 1776"/>
                <a:gd name="T94" fmla="*/ 1285 w 1420"/>
                <a:gd name="T95" fmla="*/ 783 h 1776"/>
                <a:gd name="T96" fmla="*/ 1268 w 1420"/>
                <a:gd name="T97" fmla="*/ 914 h 1776"/>
                <a:gd name="T98" fmla="*/ 1233 w 1420"/>
                <a:gd name="T99" fmla="*/ 1043 h 1776"/>
                <a:gd name="T100" fmla="*/ 1179 w 1420"/>
                <a:gd name="T101" fmla="*/ 1167 h 1776"/>
                <a:gd name="T102" fmla="*/ 1107 w 1420"/>
                <a:gd name="T103" fmla="*/ 1282 h 1776"/>
                <a:gd name="T104" fmla="*/ 1020 w 1420"/>
                <a:gd name="T105" fmla="*/ 1383 h 1776"/>
                <a:gd name="T106" fmla="*/ 913 w 1420"/>
                <a:gd name="T107" fmla="*/ 1467 h 1776"/>
                <a:gd name="T108" fmla="*/ 789 w 1420"/>
                <a:gd name="T109" fmla="*/ 1529 h 1776"/>
                <a:gd name="T110" fmla="*/ 672 w 1420"/>
                <a:gd name="T111" fmla="*/ 1570 h 1776"/>
                <a:gd name="T112" fmla="*/ 498 w 1420"/>
                <a:gd name="T113" fmla="*/ 1649 h 1776"/>
                <a:gd name="T114" fmla="*/ 442 w 1420"/>
                <a:gd name="T115" fmla="*/ 1721 h 1776"/>
                <a:gd name="T116" fmla="*/ 547 w 1420"/>
                <a:gd name="T117" fmla="*/ 1776 h 1776"/>
                <a:gd name="T118" fmla="*/ 705 w 1420"/>
                <a:gd name="T119" fmla="*/ 1701 h 1776"/>
                <a:gd name="T120" fmla="*/ 795 w 1420"/>
                <a:gd name="T121" fmla="*/ 1667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0" h="1776">
                  <a:moveTo>
                    <a:pt x="795" y="1667"/>
                  </a:moveTo>
                  <a:lnTo>
                    <a:pt x="795" y="1667"/>
                  </a:lnTo>
                  <a:lnTo>
                    <a:pt x="835" y="1654"/>
                  </a:lnTo>
                  <a:lnTo>
                    <a:pt x="873" y="1639"/>
                  </a:lnTo>
                  <a:lnTo>
                    <a:pt x="911" y="1621"/>
                  </a:lnTo>
                  <a:lnTo>
                    <a:pt x="946" y="1602"/>
                  </a:lnTo>
                  <a:lnTo>
                    <a:pt x="980" y="1583"/>
                  </a:lnTo>
                  <a:lnTo>
                    <a:pt x="1014" y="1560"/>
                  </a:lnTo>
                  <a:lnTo>
                    <a:pt x="1045" y="1537"/>
                  </a:lnTo>
                  <a:lnTo>
                    <a:pt x="1076" y="1511"/>
                  </a:lnTo>
                  <a:lnTo>
                    <a:pt x="1105" y="1485"/>
                  </a:lnTo>
                  <a:lnTo>
                    <a:pt x="1133" y="1457"/>
                  </a:lnTo>
                  <a:lnTo>
                    <a:pt x="1160" y="1429"/>
                  </a:lnTo>
                  <a:lnTo>
                    <a:pt x="1185" y="1399"/>
                  </a:lnTo>
                  <a:lnTo>
                    <a:pt x="1209" y="1368"/>
                  </a:lnTo>
                  <a:lnTo>
                    <a:pt x="1233" y="1337"/>
                  </a:lnTo>
                  <a:lnTo>
                    <a:pt x="1254" y="1304"/>
                  </a:lnTo>
                  <a:lnTo>
                    <a:pt x="1274" y="1270"/>
                  </a:lnTo>
                  <a:lnTo>
                    <a:pt x="1292" y="1236"/>
                  </a:lnTo>
                  <a:lnTo>
                    <a:pt x="1310" y="1201"/>
                  </a:lnTo>
                  <a:lnTo>
                    <a:pt x="1326" y="1165"/>
                  </a:lnTo>
                  <a:lnTo>
                    <a:pt x="1342" y="1128"/>
                  </a:lnTo>
                  <a:lnTo>
                    <a:pt x="1356" y="1092"/>
                  </a:lnTo>
                  <a:lnTo>
                    <a:pt x="1367" y="1056"/>
                  </a:lnTo>
                  <a:lnTo>
                    <a:pt x="1379" y="1018"/>
                  </a:lnTo>
                  <a:lnTo>
                    <a:pt x="1388" y="981"/>
                  </a:lnTo>
                  <a:lnTo>
                    <a:pt x="1397" y="943"/>
                  </a:lnTo>
                  <a:lnTo>
                    <a:pt x="1405" y="905"/>
                  </a:lnTo>
                  <a:lnTo>
                    <a:pt x="1411" y="867"/>
                  </a:lnTo>
                  <a:lnTo>
                    <a:pt x="1414" y="830"/>
                  </a:lnTo>
                  <a:lnTo>
                    <a:pt x="1418" y="792"/>
                  </a:lnTo>
                  <a:lnTo>
                    <a:pt x="1420" y="755"/>
                  </a:lnTo>
                  <a:lnTo>
                    <a:pt x="1420" y="717"/>
                  </a:lnTo>
                  <a:lnTo>
                    <a:pt x="1420" y="681"/>
                  </a:lnTo>
                  <a:lnTo>
                    <a:pt x="1420" y="681"/>
                  </a:lnTo>
                  <a:lnTo>
                    <a:pt x="1418" y="649"/>
                  </a:lnTo>
                  <a:lnTo>
                    <a:pt x="1415" y="618"/>
                  </a:lnTo>
                  <a:lnTo>
                    <a:pt x="1412" y="586"/>
                  </a:lnTo>
                  <a:lnTo>
                    <a:pt x="1407" y="556"/>
                  </a:lnTo>
                  <a:lnTo>
                    <a:pt x="1402" y="526"/>
                  </a:lnTo>
                  <a:lnTo>
                    <a:pt x="1395" y="497"/>
                  </a:lnTo>
                  <a:lnTo>
                    <a:pt x="1388" y="468"/>
                  </a:lnTo>
                  <a:lnTo>
                    <a:pt x="1380" y="441"/>
                  </a:lnTo>
                  <a:lnTo>
                    <a:pt x="1372" y="413"/>
                  </a:lnTo>
                  <a:lnTo>
                    <a:pt x="1361" y="387"/>
                  </a:lnTo>
                  <a:lnTo>
                    <a:pt x="1351" y="361"/>
                  </a:lnTo>
                  <a:lnTo>
                    <a:pt x="1339" y="336"/>
                  </a:lnTo>
                  <a:lnTo>
                    <a:pt x="1327" y="311"/>
                  </a:lnTo>
                  <a:lnTo>
                    <a:pt x="1315" y="288"/>
                  </a:lnTo>
                  <a:lnTo>
                    <a:pt x="1301" y="265"/>
                  </a:lnTo>
                  <a:lnTo>
                    <a:pt x="1285" y="243"/>
                  </a:lnTo>
                  <a:lnTo>
                    <a:pt x="1270" y="222"/>
                  </a:lnTo>
                  <a:lnTo>
                    <a:pt x="1255" y="202"/>
                  </a:lnTo>
                  <a:lnTo>
                    <a:pt x="1237" y="182"/>
                  </a:lnTo>
                  <a:lnTo>
                    <a:pt x="1220" y="165"/>
                  </a:lnTo>
                  <a:lnTo>
                    <a:pt x="1201" y="147"/>
                  </a:lnTo>
                  <a:lnTo>
                    <a:pt x="1182" y="130"/>
                  </a:lnTo>
                  <a:lnTo>
                    <a:pt x="1162" y="114"/>
                  </a:lnTo>
                  <a:lnTo>
                    <a:pt x="1142" y="99"/>
                  </a:lnTo>
                  <a:lnTo>
                    <a:pt x="1121" y="85"/>
                  </a:lnTo>
                  <a:lnTo>
                    <a:pt x="1100" y="72"/>
                  </a:lnTo>
                  <a:lnTo>
                    <a:pt x="1078" y="60"/>
                  </a:lnTo>
                  <a:lnTo>
                    <a:pt x="1055" y="50"/>
                  </a:lnTo>
                  <a:lnTo>
                    <a:pt x="1031" y="41"/>
                  </a:lnTo>
                  <a:lnTo>
                    <a:pt x="1007" y="31"/>
                  </a:lnTo>
                  <a:lnTo>
                    <a:pt x="982" y="24"/>
                  </a:lnTo>
                  <a:lnTo>
                    <a:pt x="957" y="17"/>
                  </a:lnTo>
                  <a:lnTo>
                    <a:pt x="957" y="17"/>
                  </a:lnTo>
                  <a:lnTo>
                    <a:pt x="918" y="9"/>
                  </a:lnTo>
                  <a:lnTo>
                    <a:pt x="880" y="4"/>
                  </a:lnTo>
                  <a:lnTo>
                    <a:pt x="844" y="1"/>
                  </a:lnTo>
                  <a:lnTo>
                    <a:pt x="809" y="0"/>
                  </a:lnTo>
                  <a:lnTo>
                    <a:pt x="776" y="2"/>
                  </a:lnTo>
                  <a:lnTo>
                    <a:pt x="744" y="5"/>
                  </a:lnTo>
                  <a:lnTo>
                    <a:pt x="714" y="11"/>
                  </a:lnTo>
                  <a:lnTo>
                    <a:pt x="686" y="18"/>
                  </a:lnTo>
                  <a:lnTo>
                    <a:pt x="658" y="28"/>
                  </a:lnTo>
                  <a:lnTo>
                    <a:pt x="631" y="39"/>
                  </a:lnTo>
                  <a:lnTo>
                    <a:pt x="606" y="53"/>
                  </a:lnTo>
                  <a:lnTo>
                    <a:pt x="582" y="67"/>
                  </a:lnTo>
                  <a:lnTo>
                    <a:pt x="559" y="84"/>
                  </a:lnTo>
                  <a:lnTo>
                    <a:pt x="537" y="103"/>
                  </a:lnTo>
                  <a:lnTo>
                    <a:pt x="516" y="121"/>
                  </a:lnTo>
                  <a:lnTo>
                    <a:pt x="495" y="142"/>
                  </a:lnTo>
                  <a:lnTo>
                    <a:pt x="476" y="165"/>
                  </a:lnTo>
                  <a:lnTo>
                    <a:pt x="458" y="188"/>
                  </a:lnTo>
                  <a:lnTo>
                    <a:pt x="440" y="213"/>
                  </a:lnTo>
                  <a:lnTo>
                    <a:pt x="422" y="237"/>
                  </a:lnTo>
                  <a:lnTo>
                    <a:pt x="406" y="264"/>
                  </a:lnTo>
                  <a:lnTo>
                    <a:pt x="391" y="291"/>
                  </a:lnTo>
                  <a:lnTo>
                    <a:pt x="376" y="319"/>
                  </a:lnTo>
                  <a:lnTo>
                    <a:pt x="360" y="347"/>
                  </a:lnTo>
                  <a:lnTo>
                    <a:pt x="332" y="406"/>
                  </a:lnTo>
                  <a:lnTo>
                    <a:pt x="305" y="467"/>
                  </a:lnTo>
                  <a:lnTo>
                    <a:pt x="280" y="528"/>
                  </a:lnTo>
                  <a:lnTo>
                    <a:pt x="254" y="590"/>
                  </a:lnTo>
                  <a:lnTo>
                    <a:pt x="254" y="590"/>
                  </a:lnTo>
                  <a:lnTo>
                    <a:pt x="203" y="713"/>
                  </a:lnTo>
                  <a:lnTo>
                    <a:pt x="176" y="775"/>
                  </a:lnTo>
                  <a:lnTo>
                    <a:pt x="147" y="837"/>
                  </a:lnTo>
                  <a:lnTo>
                    <a:pt x="147" y="837"/>
                  </a:lnTo>
                  <a:lnTo>
                    <a:pt x="134" y="861"/>
                  </a:lnTo>
                  <a:lnTo>
                    <a:pt x="120" y="888"/>
                  </a:lnTo>
                  <a:lnTo>
                    <a:pt x="104" y="915"/>
                  </a:lnTo>
                  <a:lnTo>
                    <a:pt x="86" y="943"/>
                  </a:lnTo>
                  <a:lnTo>
                    <a:pt x="66" y="973"/>
                  </a:lnTo>
                  <a:lnTo>
                    <a:pt x="45" y="1002"/>
                  </a:lnTo>
                  <a:lnTo>
                    <a:pt x="23" y="1031"/>
                  </a:lnTo>
                  <a:lnTo>
                    <a:pt x="0" y="1062"/>
                  </a:lnTo>
                  <a:lnTo>
                    <a:pt x="0" y="1062"/>
                  </a:lnTo>
                  <a:lnTo>
                    <a:pt x="9" y="1100"/>
                  </a:lnTo>
                  <a:lnTo>
                    <a:pt x="21" y="1138"/>
                  </a:lnTo>
                  <a:lnTo>
                    <a:pt x="32" y="1175"/>
                  </a:lnTo>
                  <a:lnTo>
                    <a:pt x="47" y="1211"/>
                  </a:lnTo>
                  <a:lnTo>
                    <a:pt x="47" y="1211"/>
                  </a:lnTo>
                  <a:lnTo>
                    <a:pt x="83" y="1168"/>
                  </a:lnTo>
                  <a:lnTo>
                    <a:pt x="118" y="1126"/>
                  </a:lnTo>
                  <a:lnTo>
                    <a:pt x="150" y="1084"/>
                  </a:lnTo>
                  <a:lnTo>
                    <a:pt x="179" y="1044"/>
                  </a:lnTo>
                  <a:lnTo>
                    <a:pt x="205" y="1004"/>
                  </a:lnTo>
                  <a:lnTo>
                    <a:pt x="229" y="966"/>
                  </a:lnTo>
                  <a:lnTo>
                    <a:pt x="250" y="929"/>
                  </a:lnTo>
                  <a:lnTo>
                    <a:pt x="268" y="894"/>
                  </a:lnTo>
                  <a:lnTo>
                    <a:pt x="268" y="894"/>
                  </a:lnTo>
                  <a:lnTo>
                    <a:pt x="297" y="830"/>
                  </a:lnTo>
                  <a:lnTo>
                    <a:pt x="325" y="766"/>
                  </a:lnTo>
                  <a:lnTo>
                    <a:pt x="378" y="640"/>
                  </a:lnTo>
                  <a:lnTo>
                    <a:pt x="378" y="640"/>
                  </a:lnTo>
                  <a:lnTo>
                    <a:pt x="405" y="574"/>
                  </a:lnTo>
                  <a:lnTo>
                    <a:pt x="431" y="512"/>
                  </a:lnTo>
                  <a:lnTo>
                    <a:pt x="458" y="454"/>
                  </a:lnTo>
                  <a:lnTo>
                    <a:pt x="483" y="401"/>
                  </a:lnTo>
                  <a:lnTo>
                    <a:pt x="509" y="351"/>
                  </a:lnTo>
                  <a:lnTo>
                    <a:pt x="523" y="329"/>
                  </a:lnTo>
                  <a:lnTo>
                    <a:pt x="536" y="306"/>
                  </a:lnTo>
                  <a:lnTo>
                    <a:pt x="550" y="286"/>
                  </a:lnTo>
                  <a:lnTo>
                    <a:pt x="564" y="267"/>
                  </a:lnTo>
                  <a:lnTo>
                    <a:pt x="579" y="249"/>
                  </a:lnTo>
                  <a:lnTo>
                    <a:pt x="595" y="231"/>
                  </a:lnTo>
                  <a:lnTo>
                    <a:pt x="610" y="216"/>
                  </a:lnTo>
                  <a:lnTo>
                    <a:pt x="625" y="202"/>
                  </a:lnTo>
                  <a:lnTo>
                    <a:pt x="641" y="188"/>
                  </a:lnTo>
                  <a:lnTo>
                    <a:pt x="659" y="176"/>
                  </a:lnTo>
                  <a:lnTo>
                    <a:pt x="676" y="167"/>
                  </a:lnTo>
                  <a:lnTo>
                    <a:pt x="695" y="158"/>
                  </a:lnTo>
                  <a:lnTo>
                    <a:pt x="714" y="149"/>
                  </a:lnTo>
                  <a:lnTo>
                    <a:pt x="734" y="144"/>
                  </a:lnTo>
                  <a:lnTo>
                    <a:pt x="755" y="139"/>
                  </a:lnTo>
                  <a:lnTo>
                    <a:pt x="776" y="135"/>
                  </a:lnTo>
                  <a:lnTo>
                    <a:pt x="799" y="134"/>
                  </a:lnTo>
                  <a:lnTo>
                    <a:pt x="823" y="133"/>
                  </a:lnTo>
                  <a:lnTo>
                    <a:pt x="847" y="134"/>
                  </a:lnTo>
                  <a:lnTo>
                    <a:pt x="872" y="138"/>
                  </a:lnTo>
                  <a:lnTo>
                    <a:pt x="899" y="141"/>
                  </a:lnTo>
                  <a:lnTo>
                    <a:pt x="927" y="147"/>
                  </a:lnTo>
                  <a:lnTo>
                    <a:pt x="927" y="147"/>
                  </a:lnTo>
                  <a:lnTo>
                    <a:pt x="947" y="153"/>
                  </a:lnTo>
                  <a:lnTo>
                    <a:pt x="966" y="159"/>
                  </a:lnTo>
                  <a:lnTo>
                    <a:pt x="986" y="166"/>
                  </a:lnTo>
                  <a:lnTo>
                    <a:pt x="1003" y="173"/>
                  </a:lnTo>
                  <a:lnTo>
                    <a:pt x="1022" y="181"/>
                  </a:lnTo>
                  <a:lnTo>
                    <a:pt x="1039" y="190"/>
                  </a:lnTo>
                  <a:lnTo>
                    <a:pt x="1056" y="201"/>
                  </a:lnTo>
                  <a:lnTo>
                    <a:pt x="1072" y="213"/>
                  </a:lnTo>
                  <a:lnTo>
                    <a:pt x="1087" y="224"/>
                  </a:lnTo>
                  <a:lnTo>
                    <a:pt x="1104" y="236"/>
                  </a:lnTo>
                  <a:lnTo>
                    <a:pt x="1118" y="250"/>
                  </a:lnTo>
                  <a:lnTo>
                    <a:pt x="1132" y="264"/>
                  </a:lnTo>
                  <a:lnTo>
                    <a:pt x="1146" y="278"/>
                  </a:lnTo>
                  <a:lnTo>
                    <a:pt x="1159" y="295"/>
                  </a:lnTo>
                  <a:lnTo>
                    <a:pt x="1172" y="311"/>
                  </a:lnTo>
                  <a:lnTo>
                    <a:pt x="1183" y="327"/>
                  </a:lnTo>
                  <a:lnTo>
                    <a:pt x="1195" y="345"/>
                  </a:lnTo>
                  <a:lnTo>
                    <a:pt x="1206" y="364"/>
                  </a:lnTo>
                  <a:lnTo>
                    <a:pt x="1215" y="382"/>
                  </a:lnTo>
                  <a:lnTo>
                    <a:pt x="1224" y="402"/>
                  </a:lnTo>
                  <a:lnTo>
                    <a:pt x="1234" y="422"/>
                  </a:lnTo>
                  <a:lnTo>
                    <a:pt x="1242" y="443"/>
                  </a:lnTo>
                  <a:lnTo>
                    <a:pt x="1249" y="466"/>
                  </a:lnTo>
                  <a:lnTo>
                    <a:pt x="1256" y="488"/>
                  </a:lnTo>
                  <a:lnTo>
                    <a:pt x="1262" y="510"/>
                  </a:lnTo>
                  <a:lnTo>
                    <a:pt x="1268" y="533"/>
                  </a:lnTo>
                  <a:lnTo>
                    <a:pt x="1272" y="558"/>
                  </a:lnTo>
                  <a:lnTo>
                    <a:pt x="1277" y="583"/>
                  </a:lnTo>
                  <a:lnTo>
                    <a:pt x="1281" y="607"/>
                  </a:lnTo>
                  <a:lnTo>
                    <a:pt x="1283" y="633"/>
                  </a:lnTo>
                  <a:lnTo>
                    <a:pt x="1285" y="659"/>
                  </a:lnTo>
                  <a:lnTo>
                    <a:pt x="1287" y="686"/>
                  </a:lnTo>
                  <a:lnTo>
                    <a:pt x="1287" y="686"/>
                  </a:lnTo>
                  <a:lnTo>
                    <a:pt x="1288" y="718"/>
                  </a:lnTo>
                  <a:lnTo>
                    <a:pt x="1287" y="750"/>
                  </a:lnTo>
                  <a:lnTo>
                    <a:pt x="1285" y="783"/>
                  </a:lnTo>
                  <a:lnTo>
                    <a:pt x="1283" y="816"/>
                  </a:lnTo>
                  <a:lnTo>
                    <a:pt x="1278" y="848"/>
                  </a:lnTo>
                  <a:lnTo>
                    <a:pt x="1274" y="881"/>
                  </a:lnTo>
                  <a:lnTo>
                    <a:pt x="1268" y="914"/>
                  </a:lnTo>
                  <a:lnTo>
                    <a:pt x="1261" y="946"/>
                  </a:lnTo>
                  <a:lnTo>
                    <a:pt x="1253" y="978"/>
                  </a:lnTo>
                  <a:lnTo>
                    <a:pt x="1243" y="1011"/>
                  </a:lnTo>
                  <a:lnTo>
                    <a:pt x="1233" y="1043"/>
                  </a:lnTo>
                  <a:lnTo>
                    <a:pt x="1221" y="1074"/>
                  </a:lnTo>
                  <a:lnTo>
                    <a:pt x="1208" y="1106"/>
                  </a:lnTo>
                  <a:lnTo>
                    <a:pt x="1194" y="1136"/>
                  </a:lnTo>
                  <a:lnTo>
                    <a:pt x="1179" y="1167"/>
                  </a:lnTo>
                  <a:lnTo>
                    <a:pt x="1162" y="1197"/>
                  </a:lnTo>
                  <a:lnTo>
                    <a:pt x="1146" y="1227"/>
                  </a:lnTo>
                  <a:lnTo>
                    <a:pt x="1127" y="1255"/>
                  </a:lnTo>
                  <a:lnTo>
                    <a:pt x="1107" y="1282"/>
                  </a:lnTo>
                  <a:lnTo>
                    <a:pt x="1087" y="1309"/>
                  </a:lnTo>
                  <a:lnTo>
                    <a:pt x="1066" y="1334"/>
                  </a:lnTo>
                  <a:lnTo>
                    <a:pt x="1043" y="1360"/>
                  </a:lnTo>
                  <a:lnTo>
                    <a:pt x="1020" y="1383"/>
                  </a:lnTo>
                  <a:lnTo>
                    <a:pt x="995" y="1406"/>
                  </a:lnTo>
                  <a:lnTo>
                    <a:pt x="968" y="1428"/>
                  </a:lnTo>
                  <a:lnTo>
                    <a:pt x="941" y="1448"/>
                  </a:lnTo>
                  <a:lnTo>
                    <a:pt x="913" y="1467"/>
                  </a:lnTo>
                  <a:lnTo>
                    <a:pt x="884" y="1484"/>
                  </a:lnTo>
                  <a:lnTo>
                    <a:pt x="853" y="1501"/>
                  </a:lnTo>
                  <a:lnTo>
                    <a:pt x="822" y="1516"/>
                  </a:lnTo>
                  <a:lnTo>
                    <a:pt x="789" y="1529"/>
                  </a:lnTo>
                  <a:lnTo>
                    <a:pt x="755" y="1540"/>
                  </a:lnTo>
                  <a:lnTo>
                    <a:pt x="755" y="1540"/>
                  </a:lnTo>
                  <a:lnTo>
                    <a:pt x="714" y="1554"/>
                  </a:lnTo>
                  <a:lnTo>
                    <a:pt x="672" y="1570"/>
                  </a:lnTo>
                  <a:lnTo>
                    <a:pt x="630" y="1587"/>
                  </a:lnTo>
                  <a:lnTo>
                    <a:pt x="586" y="1606"/>
                  </a:lnTo>
                  <a:lnTo>
                    <a:pt x="543" y="1627"/>
                  </a:lnTo>
                  <a:lnTo>
                    <a:pt x="498" y="1649"/>
                  </a:lnTo>
                  <a:lnTo>
                    <a:pt x="454" y="1674"/>
                  </a:lnTo>
                  <a:lnTo>
                    <a:pt x="410" y="1698"/>
                  </a:lnTo>
                  <a:lnTo>
                    <a:pt x="410" y="1698"/>
                  </a:lnTo>
                  <a:lnTo>
                    <a:pt x="442" y="1721"/>
                  </a:lnTo>
                  <a:lnTo>
                    <a:pt x="476" y="1741"/>
                  </a:lnTo>
                  <a:lnTo>
                    <a:pt x="511" y="1758"/>
                  </a:lnTo>
                  <a:lnTo>
                    <a:pt x="547" y="1776"/>
                  </a:lnTo>
                  <a:lnTo>
                    <a:pt x="547" y="1776"/>
                  </a:lnTo>
                  <a:lnTo>
                    <a:pt x="611" y="1743"/>
                  </a:lnTo>
                  <a:lnTo>
                    <a:pt x="643" y="1728"/>
                  </a:lnTo>
                  <a:lnTo>
                    <a:pt x="674" y="1714"/>
                  </a:lnTo>
                  <a:lnTo>
                    <a:pt x="705" y="1701"/>
                  </a:lnTo>
                  <a:lnTo>
                    <a:pt x="735" y="1688"/>
                  </a:lnTo>
                  <a:lnTo>
                    <a:pt x="765" y="1677"/>
                  </a:lnTo>
                  <a:lnTo>
                    <a:pt x="795" y="1667"/>
                  </a:lnTo>
                  <a:lnTo>
                    <a:pt x="795" y="166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1200">
                <a:solidFill>
                  <a:sysClr val="windowText" lastClr="000000"/>
                </a:solidFill>
                <a:cs typeface="Arial" pitchFamily="34" charset="0"/>
              </a:endParaRPr>
            </a:p>
          </p:txBody>
        </p:sp>
      </p:grpSp>
      <p:grpSp>
        <p:nvGrpSpPr>
          <p:cNvPr id="268" name="Group 124"/>
          <p:cNvGrpSpPr>
            <a:grpSpLocks noChangeAspect="1"/>
          </p:cNvGrpSpPr>
          <p:nvPr/>
        </p:nvGrpSpPr>
        <p:grpSpPr>
          <a:xfrm>
            <a:off x="7814680" y="2025402"/>
            <a:ext cx="214448" cy="291276"/>
            <a:chOff x="12249151" y="6053138"/>
            <a:chExt cx="323850" cy="419100"/>
          </a:xfrm>
          <a:solidFill>
            <a:schemeClr val="accent5">
              <a:lumMod val="75000"/>
            </a:schemeClr>
          </a:solidFill>
        </p:grpSpPr>
        <p:sp>
          <p:nvSpPr>
            <p:cNvPr id="269" name="Freeform 164"/>
            <p:cNvSpPr>
              <a:spLocks noEditPoints="1"/>
            </p:cNvSpPr>
            <p:nvPr/>
          </p:nvSpPr>
          <p:spPr bwMode="auto">
            <a:xfrm>
              <a:off x="12430126" y="6151563"/>
              <a:ext cx="42863" cy="42863"/>
            </a:xfrm>
            <a:custGeom>
              <a:avLst/>
              <a:gdLst>
                <a:gd name="T0" fmla="*/ 147 w 191"/>
                <a:gd name="T1" fmla="*/ 15 h 191"/>
                <a:gd name="T2" fmla="*/ 130 w 191"/>
                <a:gd name="T3" fmla="*/ 6 h 191"/>
                <a:gd name="T4" fmla="*/ 112 w 191"/>
                <a:gd name="T5" fmla="*/ 1 h 191"/>
                <a:gd name="T6" fmla="*/ 94 w 191"/>
                <a:gd name="T7" fmla="*/ 0 h 191"/>
                <a:gd name="T8" fmla="*/ 75 w 191"/>
                <a:gd name="T9" fmla="*/ 2 h 191"/>
                <a:gd name="T10" fmla="*/ 58 w 191"/>
                <a:gd name="T11" fmla="*/ 8 h 191"/>
                <a:gd name="T12" fmla="*/ 42 w 191"/>
                <a:gd name="T13" fmla="*/ 16 h 191"/>
                <a:gd name="T14" fmla="*/ 27 w 191"/>
                <a:gd name="T15" fmla="*/ 29 h 191"/>
                <a:gd name="T16" fmla="*/ 15 w 191"/>
                <a:gd name="T17" fmla="*/ 44 h 191"/>
                <a:gd name="T18" fmla="*/ 10 w 191"/>
                <a:gd name="T19" fmla="*/ 52 h 191"/>
                <a:gd name="T20" fmla="*/ 4 w 191"/>
                <a:gd name="T21" fmla="*/ 70 h 191"/>
                <a:gd name="T22" fmla="*/ 0 w 191"/>
                <a:gd name="T23" fmla="*/ 89 h 191"/>
                <a:gd name="T24" fmla="*/ 1 w 191"/>
                <a:gd name="T25" fmla="*/ 107 h 191"/>
                <a:gd name="T26" fmla="*/ 5 w 191"/>
                <a:gd name="T27" fmla="*/ 125 h 191"/>
                <a:gd name="T28" fmla="*/ 12 w 191"/>
                <a:gd name="T29" fmla="*/ 142 h 191"/>
                <a:gd name="T30" fmla="*/ 22 w 191"/>
                <a:gd name="T31" fmla="*/ 157 h 191"/>
                <a:gd name="T32" fmla="*/ 37 w 191"/>
                <a:gd name="T33" fmla="*/ 171 h 191"/>
                <a:gd name="T34" fmla="*/ 44 w 191"/>
                <a:gd name="T35" fmla="*/ 176 h 191"/>
                <a:gd name="T36" fmla="*/ 61 w 191"/>
                <a:gd name="T37" fmla="*/ 185 h 191"/>
                <a:gd name="T38" fmla="*/ 80 w 191"/>
                <a:gd name="T39" fmla="*/ 190 h 191"/>
                <a:gd name="T40" fmla="*/ 98 w 191"/>
                <a:gd name="T41" fmla="*/ 191 h 191"/>
                <a:gd name="T42" fmla="*/ 116 w 191"/>
                <a:gd name="T43" fmla="*/ 189 h 191"/>
                <a:gd name="T44" fmla="*/ 134 w 191"/>
                <a:gd name="T45" fmla="*/ 183 h 191"/>
                <a:gd name="T46" fmla="*/ 150 w 191"/>
                <a:gd name="T47" fmla="*/ 175 h 191"/>
                <a:gd name="T48" fmla="*/ 164 w 191"/>
                <a:gd name="T49" fmla="*/ 162 h 191"/>
                <a:gd name="T50" fmla="*/ 177 w 191"/>
                <a:gd name="T51" fmla="*/ 147 h 191"/>
                <a:gd name="T52" fmla="*/ 181 w 191"/>
                <a:gd name="T53" fmla="*/ 139 h 191"/>
                <a:gd name="T54" fmla="*/ 188 w 191"/>
                <a:gd name="T55" fmla="*/ 121 h 191"/>
                <a:gd name="T56" fmla="*/ 191 w 191"/>
                <a:gd name="T57" fmla="*/ 102 h 191"/>
                <a:gd name="T58" fmla="*/ 191 w 191"/>
                <a:gd name="T59" fmla="*/ 84 h 191"/>
                <a:gd name="T60" fmla="*/ 187 w 191"/>
                <a:gd name="T61" fmla="*/ 66 h 191"/>
                <a:gd name="T62" fmla="*/ 180 w 191"/>
                <a:gd name="T63" fmla="*/ 49 h 191"/>
                <a:gd name="T64" fmla="*/ 169 w 191"/>
                <a:gd name="T65" fmla="*/ 34 h 191"/>
                <a:gd name="T66" fmla="*/ 155 w 191"/>
                <a:gd name="T67" fmla="*/ 20 h 191"/>
                <a:gd name="T68" fmla="*/ 147 w 191"/>
                <a:gd name="T69" fmla="*/ 15 h 191"/>
                <a:gd name="T70" fmla="*/ 132 w 191"/>
                <a:gd name="T71" fmla="*/ 119 h 191"/>
                <a:gd name="T72" fmla="*/ 120 w 191"/>
                <a:gd name="T73" fmla="*/ 131 h 191"/>
                <a:gd name="T74" fmla="*/ 105 w 191"/>
                <a:gd name="T75" fmla="*/ 138 h 191"/>
                <a:gd name="T76" fmla="*/ 89 w 191"/>
                <a:gd name="T77" fmla="*/ 138 h 191"/>
                <a:gd name="T78" fmla="*/ 72 w 191"/>
                <a:gd name="T79" fmla="*/ 132 h 191"/>
                <a:gd name="T80" fmla="*/ 65 w 191"/>
                <a:gd name="T81" fmla="*/ 127 h 191"/>
                <a:gd name="T82" fmla="*/ 56 w 191"/>
                <a:gd name="T83" fmla="*/ 112 h 191"/>
                <a:gd name="T84" fmla="*/ 52 w 191"/>
                <a:gd name="T85" fmla="*/ 97 h 191"/>
                <a:gd name="T86" fmla="*/ 55 w 191"/>
                <a:gd name="T87" fmla="*/ 80 h 191"/>
                <a:gd name="T88" fmla="*/ 59 w 191"/>
                <a:gd name="T89" fmla="*/ 72 h 191"/>
                <a:gd name="T90" fmla="*/ 71 w 191"/>
                <a:gd name="T91" fmla="*/ 60 h 191"/>
                <a:gd name="T92" fmla="*/ 87 w 191"/>
                <a:gd name="T93" fmla="*/ 53 h 191"/>
                <a:gd name="T94" fmla="*/ 103 w 191"/>
                <a:gd name="T95" fmla="*/ 53 h 191"/>
                <a:gd name="T96" fmla="*/ 119 w 191"/>
                <a:gd name="T97" fmla="*/ 59 h 191"/>
                <a:gd name="T98" fmla="*/ 126 w 191"/>
                <a:gd name="T99" fmla="*/ 64 h 191"/>
                <a:gd name="T100" fmla="*/ 136 w 191"/>
                <a:gd name="T101" fmla="*/ 79 h 191"/>
                <a:gd name="T102" fmla="*/ 139 w 191"/>
                <a:gd name="T103" fmla="*/ 95 h 191"/>
                <a:gd name="T104" fmla="*/ 136 w 191"/>
                <a:gd name="T105" fmla="*/ 111 h 191"/>
                <a:gd name="T106" fmla="*/ 132 w 191"/>
                <a:gd name="T107" fmla="*/ 1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1">
                  <a:moveTo>
                    <a:pt x="147" y="15"/>
                  </a:moveTo>
                  <a:lnTo>
                    <a:pt x="147" y="15"/>
                  </a:lnTo>
                  <a:lnTo>
                    <a:pt x="139" y="10"/>
                  </a:lnTo>
                  <a:lnTo>
                    <a:pt x="130" y="6"/>
                  </a:lnTo>
                  <a:lnTo>
                    <a:pt x="121" y="3"/>
                  </a:lnTo>
                  <a:lnTo>
                    <a:pt x="112" y="1"/>
                  </a:lnTo>
                  <a:lnTo>
                    <a:pt x="103" y="0"/>
                  </a:lnTo>
                  <a:lnTo>
                    <a:pt x="94" y="0"/>
                  </a:lnTo>
                  <a:lnTo>
                    <a:pt x="85" y="1"/>
                  </a:lnTo>
                  <a:lnTo>
                    <a:pt x="75" y="2"/>
                  </a:lnTo>
                  <a:lnTo>
                    <a:pt x="66" y="4"/>
                  </a:lnTo>
                  <a:lnTo>
                    <a:pt x="58" y="8"/>
                  </a:lnTo>
                  <a:lnTo>
                    <a:pt x="50" y="12"/>
                  </a:lnTo>
                  <a:lnTo>
                    <a:pt x="42" y="16"/>
                  </a:lnTo>
                  <a:lnTo>
                    <a:pt x="35" y="22"/>
                  </a:lnTo>
                  <a:lnTo>
                    <a:pt x="27" y="29"/>
                  </a:lnTo>
                  <a:lnTo>
                    <a:pt x="21" y="36"/>
                  </a:lnTo>
                  <a:lnTo>
                    <a:pt x="15" y="44"/>
                  </a:lnTo>
                  <a:lnTo>
                    <a:pt x="15" y="44"/>
                  </a:lnTo>
                  <a:lnTo>
                    <a:pt x="10" y="52"/>
                  </a:lnTo>
                  <a:lnTo>
                    <a:pt x="6" y="61"/>
                  </a:lnTo>
                  <a:lnTo>
                    <a:pt x="4" y="70"/>
                  </a:lnTo>
                  <a:lnTo>
                    <a:pt x="2" y="80"/>
                  </a:lnTo>
                  <a:lnTo>
                    <a:pt x="0" y="89"/>
                  </a:lnTo>
                  <a:lnTo>
                    <a:pt x="0" y="98"/>
                  </a:lnTo>
                  <a:lnTo>
                    <a:pt x="1" y="107"/>
                  </a:lnTo>
                  <a:lnTo>
                    <a:pt x="2" y="116"/>
                  </a:lnTo>
                  <a:lnTo>
                    <a:pt x="5" y="125"/>
                  </a:lnTo>
                  <a:lnTo>
                    <a:pt x="8" y="134"/>
                  </a:lnTo>
                  <a:lnTo>
                    <a:pt x="12" y="142"/>
                  </a:lnTo>
                  <a:lnTo>
                    <a:pt x="17" y="150"/>
                  </a:lnTo>
                  <a:lnTo>
                    <a:pt x="22" y="157"/>
                  </a:lnTo>
                  <a:lnTo>
                    <a:pt x="28" y="165"/>
                  </a:lnTo>
                  <a:lnTo>
                    <a:pt x="37" y="171"/>
                  </a:lnTo>
                  <a:lnTo>
                    <a:pt x="44" y="176"/>
                  </a:lnTo>
                  <a:lnTo>
                    <a:pt x="44" y="176"/>
                  </a:lnTo>
                  <a:lnTo>
                    <a:pt x="53" y="181"/>
                  </a:lnTo>
                  <a:lnTo>
                    <a:pt x="61" y="185"/>
                  </a:lnTo>
                  <a:lnTo>
                    <a:pt x="70" y="188"/>
                  </a:lnTo>
                  <a:lnTo>
                    <a:pt x="80" y="190"/>
                  </a:lnTo>
                  <a:lnTo>
                    <a:pt x="89" y="191"/>
                  </a:lnTo>
                  <a:lnTo>
                    <a:pt x="98" y="191"/>
                  </a:lnTo>
                  <a:lnTo>
                    <a:pt x="107" y="190"/>
                  </a:lnTo>
                  <a:lnTo>
                    <a:pt x="116" y="189"/>
                  </a:lnTo>
                  <a:lnTo>
                    <a:pt x="126" y="187"/>
                  </a:lnTo>
                  <a:lnTo>
                    <a:pt x="134" y="183"/>
                  </a:lnTo>
                  <a:lnTo>
                    <a:pt x="142" y="179"/>
                  </a:lnTo>
                  <a:lnTo>
                    <a:pt x="150" y="175"/>
                  </a:lnTo>
                  <a:lnTo>
                    <a:pt x="157" y="169"/>
                  </a:lnTo>
                  <a:lnTo>
                    <a:pt x="164" y="162"/>
                  </a:lnTo>
                  <a:lnTo>
                    <a:pt x="171" y="155"/>
                  </a:lnTo>
                  <a:lnTo>
                    <a:pt x="177" y="147"/>
                  </a:lnTo>
                  <a:lnTo>
                    <a:pt x="177" y="147"/>
                  </a:lnTo>
                  <a:lnTo>
                    <a:pt x="181" y="139"/>
                  </a:lnTo>
                  <a:lnTo>
                    <a:pt x="185" y="130"/>
                  </a:lnTo>
                  <a:lnTo>
                    <a:pt x="188" y="121"/>
                  </a:lnTo>
                  <a:lnTo>
                    <a:pt x="190" y="111"/>
                  </a:lnTo>
                  <a:lnTo>
                    <a:pt x="191" y="102"/>
                  </a:lnTo>
                  <a:lnTo>
                    <a:pt x="191" y="93"/>
                  </a:lnTo>
                  <a:lnTo>
                    <a:pt x="191" y="84"/>
                  </a:lnTo>
                  <a:lnTo>
                    <a:pt x="189" y="76"/>
                  </a:lnTo>
                  <a:lnTo>
                    <a:pt x="187" y="66"/>
                  </a:lnTo>
                  <a:lnTo>
                    <a:pt x="184" y="57"/>
                  </a:lnTo>
                  <a:lnTo>
                    <a:pt x="180" y="49"/>
                  </a:lnTo>
                  <a:lnTo>
                    <a:pt x="175" y="42"/>
                  </a:lnTo>
                  <a:lnTo>
                    <a:pt x="169" y="34"/>
                  </a:lnTo>
                  <a:lnTo>
                    <a:pt x="162" y="27"/>
                  </a:lnTo>
                  <a:lnTo>
                    <a:pt x="155" y="20"/>
                  </a:lnTo>
                  <a:lnTo>
                    <a:pt x="147" y="15"/>
                  </a:lnTo>
                  <a:lnTo>
                    <a:pt x="147" y="15"/>
                  </a:lnTo>
                  <a:close/>
                  <a:moveTo>
                    <a:pt x="132" y="119"/>
                  </a:moveTo>
                  <a:lnTo>
                    <a:pt x="132" y="119"/>
                  </a:lnTo>
                  <a:lnTo>
                    <a:pt x="127" y="126"/>
                  </a:lnTo>
                  <a:lnTo>
                    <a:pt x="120" y="131"/>
                  </a:lnTo>
                  <a:lnTo>
                    <a:pt x="113" y="135"/>
                  </a:lnTo>
                  <a:lnTo>
                    <a:pt x="105" y="138"/>
                  </a:lnTo>
                  <a:lnTo>
                    <a:pt x="97" y="139"/>
                  </a:lnTo>
                  <a:lnTo>
                    <a:pt x="89" y="138"/>
                  </a:lnTo>
                  <a:lnTo>
                    <a:pt x="81" y="136"/>
                  </a:lnTo>
                  <a:lnTo>
                    <a:pt x="72" y="132"/>
                  </a:lnTo>
                  <a:lnTo>
                    <a:pt x="72" y="132"/>
                  </a:lnTo>
                  <a:lnTo>
                    <a:pt x="65" y="127"/>
                  </a:lnTo>
                  <a:lnTo>
                    <a:pt x="60" y="121"/>
                  </a:lnTo>
                  <a:lnTo>
                    <a:pt x="56" y="112"/>
                  </a:lnTo>
                  <a:lnTo>
                    <a:pt x="53" y="105"/>
                  </a:lnTo>
                  <a:lnTo>
                    <a:pt x="52" y="97"/>
                  </a:lnTo>
                  <a:lnTo>
                    <a:pt x="53" y="88"/>
                  </a:lnTo>
                  <a:lnTo>
                    <a:pt x="55" y="80"/>
                  </a:lnTo>
                  <a:lnTo>
                    <a:pt x="59" y="72"/>
                  </a:lnTo>
                  <a:lnTo>
                    <a:pt x="59" y="72"/>
                  </a:lnTo>
                  <a:lnTo>
                    <a:pt x="65" y="65"/>
                  </a:lnTo>
                  <a:lnTo>
                    <a:pt x="71" y="60"/>
                  </a:lnTo>
                  <a:lnTo>
                    <a:pt x="78" y="56"/>
                  </a:lnTo>
                  <a:lnTo>
                    <a:pt x="87" y="53"/>
                  </a:lnTo>
                  <a:lnTo>
                    <a:pt x="95" y="52"/>
                  </a:lnTo>
                  <a:lnTo>
                    <a:pt x="103" y="53"/>
                  </a:lnTo>
                  <a:lnTo>
                    <a:pt x="111" y="55"/>
                  </a:lnTo>
                  <a:lnTo>
                    <a:pt x="119" y="59"/>
                  </a:lnTo>
                  <a:lnTo>
                    <a:pt x="119" y="59"/>
                  </a:lnTo>
                  <a:lnTo>
                    <a:pt x="126" y="64"/>
                  </a:lnTo>
                  <a:lnTo>
                    <a:pt x="132" y="71"/>
                  </a:lnTo>
                  <a:lnTo>
                    <a:pt x="136" y="79"/>
                  </a:lnTo>
                  <a:lnTo>
                    <a:pt x="138" y="87"/>
                  </a:lnTo>
                  <a:lnTo>
                    <a:pt x="139" y="95"/>
                  </a:lnTo>
                  <a:lnTo>
                    <a:pt x="138" y="103"/>
                  </a:lnTo>
                  <a:lnTo>
                    <a:pt x="136" y="111"/>
                  </a:lnTo>
                  <a:lnTo>
                    <a:pt x="132" y="119"/>
                  </a:lnTo>
                  <a:lnTo>
                    <a:pt x="132" y="1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70" name="Freeform 165"/>
            <p:cNvSpPr>
              <a:spLocks noEditPoints="1"/>
            </p:cNvSpPr>
            <p:nvPr/>
          </p:nvSpPr>
          <p:spPr bwMode="auto">
            <a:xfrm>
              <a:off x="12303126" y="6183313"/>
              <a:ext cx="63500" cy="63500"/>
            </a:xfrm>
            <a:custGeom>
              <a:avLst/>
              <a:gdLst>
                <a:gd name="T0" fmla="*/ 126 w 281"/>
                <a:gd name="T1" fmla="*/ 1 h 280"/>
                <a:gd name="T2" fmla="*/ 86 w 281"/>
                <a:gd name="T3" fmla="*/ 11 h 280"/>
                <a:gd name="T4" fmla="*/ 51 w 281"/>
                <a:gd name="T5" fmla="*/ 32 h 280"/>
                <a:gd name="T6" fmla="*/ 24 w 281"/>
                <a:gd name="T7" fmla="*/ 62 h 280"/>
                <a:gd name="T8" fmla="*/ 6 w 281"/>
                <a:gd name="T9" fmla="*/ 98 h 280"/>
                <a:gd name="T10" fmla="*/ 0 w 281"/>
                <a:gd name="T11" fmla="*/ 140 h 280"/>
                <a:gd name="T12" fmla="*/ 3 w 281"/>
                <a:gd name="T13" fmla="*/ 169 h 280"/>
                <a:gd name="T14" fmla="*/ 17 w 281"/>
                <a:gd name="T15" fmla="*/ 207 h 280"/>
                <a:gd name="T16" fmla="*/ 41 w 281"/>
                <a:gd name="T17" fmla="*/ 239 h 280"/>
                <a:gd name="T18" fmla="*/ 74 w 281"/>
                <a:gd name="T19" fmla="*/ 263 h 280"/>
                <a:gd name="T20" fmla="*/ 112 w 281"/>
                <a:gd name="T21" fmla="*/ 277 h 280"/>
                <a:gd name="T22" fmla="*/ 140 w 281"/>
                <a:gd name="T23" fmla="*/ 280 h 280"/>
                <a:gd name="T24" fmla="*/ 181 w 281"/>
                <a:gd name="T25" fmla="*/ 274 h 280"/>
                <a:gd name="T26" fmla="*/ 218 w 281"/>
                <a:gd name="T27" fmla="*/ 256 h 280"/>
                <a:gd name="T28" fmla="*/ 248 w 281"/>
                <a:gd name="T29" fmla="*/ 229 h 280"/>
                <a:gd name="T30" fmla="*/ 269 w 281"/>
                <a:gd name="T31" fmla="*/ 194 h 280"/>
                <a:gd name="T32" fmla="*/ 280 w 281"/>
                <a:gd name="T33" fmla="*/ 154 h 280"/>
                <a:gd name="T34" fmla="*/ 280 w 281"/>
                <a:gd name="T35" fmla="*/ 126 h 280"/>
                <a:gd name="T36" fmla="*/ 269 w 281"/>
                <a:gd name="T37" fmla="*/ 86 h 280"/>
                <a:gd name="T38" fmla="*/ 248 w 281"/>
                <a:gd name="T39" fmla="*/ 51 h 280"/>
                <a:gd name="T40" fmla="*/ 218 w 281"/>
                <a:gd name="T41" fmla="*/ 24 h 280"/>
                <a:gd name="T42" fmla="*/ 181 w 281"/>
                <a:gd name="T43" fmla="*/ 6 h 280"/>
                <a:gd name="T44" fmla="*/ 140 w 281"/>
                <a:gd name="T45" fmla="*/ 0 h 280"/>
                <a:gd name="T46" fmla="*/ 140 w 281"/>
                <a:gd name="T47" fmla="*/ 219 h 280"/>
                <a:gd name="T48" fmla="*/ 117 w 281"/>
                <a:gd name="T49" fmla="*/ 216 h 280"/>
                <a:gd name="T50" fmla="*/ 96 w 281"/>
                <a:gd name="T51" fmla="*/ 206 h 280"/>
                <a:gd name="T52" fmla="*/ 79 w 281"/>
                <a:gd name="T53" fmla="*/ 190 h 280"/>
                <a:gd name="T54" fmla="*/ 67 w 281"/>
                <a:gd name="T55" fmla="*/ 171 h 280"/>
                <a:gd name="T56" fmla="*/ 62 w 281"/>
                <a:gd name="T57" fmla="*/ 148 h 280"/>
                <a:gd name="T58" fmla="*/ 62 w 281"/>
                <a:gd name="T59" fmla="*/ 132 h 280"/>
                <a:gd name="T60" fmla="*/ 67 w 281"/>
                <a:gd name="T61" fmla="*/ 109 h 280"/>
                <a:gd name="T62" fmla="*/ 79 w 281"/>
                <a:gd name="T63" fmla="*/ 90 h 280"/>
                <a:gd name="T64" fmla="*/ 96 w 281"/>
                <a:gd name="T65" fmla="*/ 75 h 280"/>
                <a:gd name="T66" fmla="*/ 117 w 281"/>
                <a:gd name="T67" fmla="*/ 64 h 280"/>
                <a:gd name="T68" fmla="*/ 140 w 281"/>
                <a:gd name="T69" fmla="*/ 61 h 280"/>
                <a:gd name="T70" fmla="*/ 156 w 281"/>
                <a:gd name="T71" fmla="*/ 62 h 280"/>
                <a:gd name="T72" fmla="*/ 178 w 281"/>
                <a:gd name="T73" fmla="*/ 71 h 280"/>
                <a:gd name="T74" fmla="*/ 196 w 281"/>
                <a:gd name="T75" fmla="*/ 84 h 280"/>
                <a:gd name="T76" fmla="*/ 210 w 281"/>
                <a:gd name="T77" fmla="*/ 102 h 280"/>
                <a:gd name="T78" fmla="*/ 218 w 281"/>
                <a:gd name="T79" fmla="*/ 124 h 280"/>
                <a:gd name="T80" fmla="*/ 219 w 281"/>
                <a:gd name="T81" fmla="*/ 140 h 280"/>
                <a:gd name="T82" fmla="*/ 216 w 281"/>
                <a:gd name="T83" fmla="*/ 164 h 280"/>
                <a:gd name="T84" fmla="*/ 206 w 281"/>
                <a:gd name="T85" fmla="*/ 184 h 280"/>
                <a:gd name="T86" fmla="*/ 191 w 281"/>
                <a:gd name="T87" fmla="*/ 201 h 280"/>
                <a:gd name="T88" fmla="*/ 171 w 281"/>
                <a:gd name="T89" fmla="*/ 213 h 280"/>
                <a:gd name="T90" fmla="*/ 149 w 281"/>
                <a:gd name="T91" fmla="*/ 21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1" h="280">
                  <a:moveTo>
                    <a:pt x="140" y="0"/>
                  </a:moveTo>
                  <a:lnTo>
                    <a:pt x="140" y="0"/>
                  </a:lnTo>
                  <a:lnTo>
                    <a:pt x="126" y="1"/>
                  </a:lnTo>
                  <a:lnTo>
                    <a:pt x="112" y="3"/>
                  </a:lnTo>
                  <a:lnTo>
                    <a:pt x="98" y="6"/>
                  </a:lnTo>
                  <a:lnTo>
                    <a:pt x="86" y="11"/>
                  </a:lnTo>
                  <a:lnTo>
                    <a:pt x="74" y="17"/>
                  </a:lnTo>
                  <a:lnTo>
                    <a:pt x="62" y="24"/>
                  </a:lnTo>
                  <a:lnTo>
                    <a:pt x="51" y="32"/>
                  </a:lnTo>
                  <a:lnTo>
                    <a:pt x="41" y="41"/>
                  </a:lnTo>
                  <a:lnTo>
                    <a:pt x="32" y="51"/>
                  </a:lnTo>
                  <a:lnTo>
                    <a:pt x="24" y="62"/>
                  </a:lnTo>
                  <a:lnTo>
                    <a:pt x="17" y="74"/>
                  </a:lnTo>
                  <a:lnTo>
                    <a:pt x="12" y="86"/>
                  </a:lnTo>
                  <a:lnTo>
                    <a:pt x="6" y="98"/>
                  </a:lnTo>
                  <a:lnTo>
                    <a:pt x="3" y="111"/>
                  </a:lnTo>
                  <a:lnTo>
                    <a:pt x="1" y="126"/>
                  </a:lnTo>
                  <a:lnTo>
                    <a:pt x="0" y="140"/>
                  </a:lnTo>
                  <a:lnTo>
                    <a:pt x="0" y="140"/>
                  </a:lnTo>
                  <a:lnTo>
                    <a:pt x="1" y="154"/>
                  </a:lnTo>
                  <a:lnTo>
                    <a:pt x="3" y="169"/>
                  </a:lnTo>
                  <a:lnTo>
                    <a:pt x="6" y="182"/>
                  </a:lnTo>
                  <a:lnTo>
                    <a:pt x="12" y="194"/>
                  </a:lnTo>
                  <a:lnTo>
                    <a:pt x="17" y="207"/>
                  </a:lnTo>
                  <a:lnTo>
                    <a:pt x="24" y="218"/>
                  </a:lnTo>
                  <a:lnTo>
                    <a:pt x="32" y="229"/>
                  </a:lnTo>
                  <a:lnTo>
                    <a:pt x="41" y="239"/>
                  </a:lnTo>
                  <a:lnTo>
                    <a:pt x="51" y="248"/>
                  </a:lnTo>
                  <a:lnTo>
                    <a:pt x="62" y="256"/>
                  </a:lnTo>
                  <a:lnTo>
                    <a:pt x="74" y="263"/>
                  </a:lnTo>
                  <a:lnTo>
                    <a:pt x="86" y="269"/>
                  </a:lnTo>
                  <a:lnTo>
                    <a:pt x="98" y="274"/>
                  </a:lnTo>
                  <a:lnTo>
                    <a:pt x="112" y="277"/>
                  </a:lnTo>
                  <a:lnTo>
                    <a:pt x="126" y="279"/>
                  </a:lnTo>
                  <a:lnTo>
                    <a:pt x="140" y="280"/>
                  </a:lnTo>
                  <a:lnTo>
                    <a:pt x="140" y="280"/>
                  </a:lnTo>
                  <a:lnTo>
                    <a:pt x="155" y="279"/>
                  </a:lnTo>
                  <a:lnTo>
                    <a:pt x="168" y="277"/>
                  </a:lnTo>
                  <a:lnTo>
                    <a:pt x="181" y="274"/>
                  </a:lnTo>
                  <a:lnTo>
                    <a:pt x="195" y="269"/>
                  </a:lnTo>
                  <a:lnTo>
                    <a:pt x="207" y="263"/>
                  </a:lnTo>
                  <a:lnTo>
                    <a:pt x="218" y="256"/>
                  </a:lnTo>
                  <a:lnTo>
                    <a:pt x="229" y="248"/>
                  </a:lnTo>
                  <a:lnTo>
                    <a:pt x="240" y="239"/>
                  </a:lnTo>
                  <a:lnTo>
                    <a:pt x="248" y="229"/>
                  </a:lnTo>
                  <a:lnTo>
                    <a:pt x="256" y="218"/>
                  </a:lnTo>
                  <a:lnTo>
                    <a:pt x="263" y="207"/>
                  </a:lnTo>
                  <a:lnTo>
                    <a:pt x="269" y="194"/>
                  </a:lnTo>
                  <a:lnTo>
                    <a:pt x="273" y="182"/>
                  </a:lnTo>
                  <a:lnTo>
                    <a:pt x="277" y="169"/>
                  </a:lnTo>
                  <a:lnTo>
                    <a:pt x="280" y="154"/>
                  </a:lnTo>
                  <a:lnTo>
                    <a:pt x="281" y="140"/>
                  </a:lnTo>
                  <a:lnTo>
                    <a:pt x="281" y="140"/>
                  </a:lnTo>
                  <a:lnTo>
                    <a:pt x="280" y="126"/>
                  </a:lnTo>
                  <a:lnTo>
                    <a:pt x="277" y="111"/>
                  </a:lnTo>
                  <a:lnTo>
                    <a:pt x="273" y="98"/>
                  </a:lnTo>
                  <a:lnTo>
                    <a:pt x="269" y="86"/>
                  </a:lnTo>
                  <a:lnTo>
                    <a:pt x="263" y="74"/>
                  </a:lnTo>
                  <a:lnTo>
                    <a:pt x="256" y="62"/>
                  </a:lnTo>
                  <a:lnTo>
                    <a:pt x="248" y="51"/>
                  </a:lnTo>
                  <a:lnTo>
                    <a:pt x="240" y="41"/>
                  </a:lnTo>
                  <a:lnTo>
                    <a:pt x="229" y="32"/>
                  </a:lnTo>
                  <a:lnTo>
                    <a:pt x="218" y="24"/>
                  </a:lnTo>
                  <a:lnTo>
                    <a:pt x="207" y="17"/>
                  </a:lnTo>
                  <a:lnTo>
                    <a:pt x="195" y="11"/>
                  </a:lnTo>
                  <a:lnTo>
                    <a:pt x="181" y="6"/>
                  </a:lnTo>
                  <a:lnTo>
                    <a:pt x="168" y="3"/>
                  </a:lnTo>
                  <a:lnTo>
                    <a:pt x="155" y="1"/>
                  </a:lnTo>
                  <a:lnTo>
                    <a:pt x="140" y="0"/>
                  </a:lnTo>
                  <a:lnTo>
                    <a:pt x="140" y="0"/>
                  </a:lnTo>
                  <a:close/>
                  <a:moveTo>
                    <a:pt x="140" y="219"/>
                  </a:moveTo>
                  <a:lnTo>
                    <a:pt x="140" y="219"/>
                  </a:lnTo>
                  <a:lnTo>
                    <a:pt x="132" y="219"/>
                  </a:lnTo>
                  <a:lnTo>
                    <a:pt x="124" y="218"/>
                  </a:lnTo>
                  <a:lnTo>
                    <a:pt x="117" y="216"/>
                  </a:lnTo>
                  <a:lnTo>
                    <a:pt x="110" y="213"/>
                  </a:lnTo>
                  <a:lnTo>
                    <a:pt x="103" y="210"/>
                  </a:lnTo>
                  <a:lnTo>
                    <a:pt x="96" y="206"/>
                  </a:lnTo>
                  <a:lnTo>
                    <a:pt x="90" y="201"/>
                  </a:lnTo>
                  <a:lnTo>
                    <a:pt x="84" y="196"/>
                  </a:lnTo>
                  <a:lnTo>
                    <a:pt x="79" y="190"/>
                  </a:lnTo>
                  <a:lnTo>
                    <a:pt x="75" y="184"/>
                  </a:lnTo>
                  <a:lnTo>
                    <a:pt x="71" y="178"/>
                  </a:lnTo>
                  <a:lnTo>
                    <a:pt x="67" y="171"/>
                  </a:lnTo>
                  <a:lnTo>
                    <a:pt x="65" y="164"/>
                  </a:lnTo>
                  <a:lnTo>
                    <a:pt x="63" y="156"/>
                  </a:lnTo>
                  <a:lnTo>
                    <a:pt x="62" y="148"/>
                  </a:lnTo>
                  <a:lnTo>
                    <a:pt x="61" y="140"/>
                  </a:lnTo>
                  <a:lnTo>
                    <a:pt x="61" y="140"/>
                  </a:lnTo>
                  <a:lnTo>
                    <a:pt x="62" y="132"/>
                  </a:lnTo>
                  <a:lnTo>
                    <a:pt x="63" y="124"/>
                  </a:lnTo>
                  <a:lnTo>
                    <a:pt x="65" y="117"/>
                  </a:lnTo>
                  <a:lnTo>
                    <a:pt x="67" y="109"/>
                  </a:lnTo>
                  <a:lnTo>
                    <a:pt x="71" y="102"/>
                  </a:lnTo>
                  <a:lnTo>
                    <a:pt x="75" y="96"/>
                  </a:lnTo>
                  <a:lnTo>
                    <a:pt x="79" y="90"/>
                  </a:lnTo>
                  <a:lnTo>
                    <a:pt x="84" y="84"/>
                  </a:lnTo>
                  <a:lnTo>
                    <a:pt x="90" y="79"/>
                  </a:lnTo>
                  <a:lnTo>
                    <a:pt x="96" y="75"/>
                  </a:lnTo>
                  <a:lnTo>
                    <a:pt x="103" y="71"/>
                  </a:lnTo>
                  <a:lnTo>
                    <a:pt x="110" y="67"/>
                  </a:lnTo>
                  <a:lnTo>
                    <a:pt x="117" y="64"/>
                  </a:lnTo>
                  <a:lnTo>
                    <a:pt x="124" y="62"/>
                  </a:lnTo>
                  <a:lnTo>
                    <a:pt x="132" y="61"/>
                  </a:lnTo>
                  <a:lnTo>
                    <a:pt x="140" y="61"/>
                  </a:lnTo>
                  <a:lnTo>
                    <a:pt x="140" y="61"/>
                  </a:lnTo>
                  <a:lnTo>
                    <a:pt x="149" y="61"/>
                  </a:lnTo>
                  <a:lnTo>
                    <a:pt x="156" y="62"/>
                  </a:lnTo>
                  <a:lnTo>
                    <a:pt x="164" y="64"/>
                  </a:lnTo>
                  <a:lnTo>
                    <a:pt x="171" y="67"/>
                  </a:lnTo>
                  <a:lnTo>
                    <a:pt x="178" y="71"/>
                  </a:lnTo>
                  <a:lnTo>
                    <a:pt x="184" y="75"/>
                  </a:lnTo>
                  <a:lnTo>
                    <a:pt x="191" y="79"/>
                  </a:lnTo>
                  <a:lnTo>
                    <a:pt x="196" y="84"/>
                  </a:lnTo>
                  <a:lnTo>
                    <a:pt x="201" y="90"/>
                  </a:lnTo>
                  <a:lnTo>
                    <a:pt x="206" y="96"/>
                  </a:lnTo>
                  <a:lnTo>
                    <a:pt x="210" y="102"/>
                  </a:lnTo>
                  <a:lnTo>
                    <a:pt x="213" y="109"/>
                  </a:lnTo>
                  <a:lnTo>
                    <a:pt x="216" y="117"/>
                  </a:lnTo>
                  <a:lnTo>
                    <a:pt x="218" y="124"/>
                  </a:lnTo>
                  <a:lnTo>
                    <a:pt x="219" y="132"/>
                  </a:lnTo>
                  <a:lnTo>
                    <a:pt x="219" y="140"/>
                  </a:lnTo>
                  <a:lnTo>
                    <a:pt x="219" y="140"/>
                  </a:lnTo>
                  <a:lnTo>
                    <a:pt x="219" y="148"/>
                  </a:lnTo>
                  <a:lnTo>
                    <a:pt x="218" y="156"/>
                  </a:lnTo>
                  <a:lnTo>
                    <a:pt x="216" y="164"/>
                  </a:lnTo>
                  <a:lnTo>
                    <a:pt x="213" y="171"/>
                  </a:lnTo>
                  <a:lnTo>
                    <a:pt x="210" y="178"/>
                  </a:lnTo>
                  <a:lnTo>
                    <a:pt x="206" y="184"/>
                  </a:lnTo>
                  <a:lnTo>
                    <a:pt x="201" y="190"/>
                  </a:lnTo>
                  <a:lnTo>
                    <a:pt x="196" y="196"/>
                  </a:lnTo>
                  <a:lnTo>
                    <a:pt x="191" y="201"/>
                  </a:lnTo>
                  <a:lnTo>
                    <a:pt x="184" y="206"/>
                  </a:lnTo>
                  <a:lnTo>
                    <a:pt x="178" y="210"/>
                  </a:lnTo>
                  <a:lnTo>
                    <a:pt x="171" y="213"/>
                  </a:lnTo>
                  <a:lnTo>
                    <a:pt x="164" y="216"/>
                  </a:lnTo>
                  <a:lnTo>
                    <a:pt x="156" y="218"/>
                  </a:lnTo>
                  <a:lnTo>
                    <a:pt x="149" y="219"/>
                  </a:lnTo>
                  <a:lnTo>
                    <a:pt x="140" y="219"/>
                  </a:lnTo>
                  <a:lnTo>
                    <a:pt x="140" y="2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71" name="Freeform 166"/>
            <p:cNvSpPr>
              <a:spLocks noEditPoints="1"/>
            </p:cNvSpPr>
            <p:nvPr/>
          </p:nvSpPr>
          <p:spPr bwMode="auto">
            <a:xfrm>
              <a:off x="12360276" y="6084888"/>
              <a:ext cx="39688" cy="41275"/>
            </a:xfrm>
            <a:custGeom>
              <a:avLst/>
              <a:gdLst>
                <a:gd name="T0" fmla="*/ 90 w 180"/>
                <a:gd name="T1" fmla="*/ 0 h 179"/>
                <a:gd name="T2" fmla="*/ 71 w 180"/>
                <a:gd name="T3" fmla="*/ 1 h 179"/>
                <a:gd name="T4" fmla="*/ 54 w 180"/>
                <a:gd name="T5" fmla="*/ 8 h 179"/>
                <a:gd name="T6" fmla="*/ 40 w 180"/>
                <a:gd name="T7" fmla="*/ 16 h 179"/>
                <a:gd name="T8" fmla="*/ 26 w 180"/>
                <a:gd name="T9" fmla="*/ 26 h 179"/>
                <a:gd name="T10" fmla="*/ 15 w 180"/>
                <a:gd name="T11" fmla="*/ 39 h 179"/>
                <a:gd name="T12" fmla="*/ 7 w 180"/>
                <a:gd name="T13" fmla="*/ 55 h 179"/>
                <a:gd name="T14" fmla="*/ 2 w 180"/>
                <a:gd name="T15" fmla="*/ 72 h 179"/>
                <a:gd name="T16" fmla="*/ 0 w 180"/>
                <a:gd name="T17" fmla="*/ 89 h 179"/>
                <a:gd name="T18" fmla="*/ 0 w 180"/>
                <a:gd name="T19" fmla="*/ 99 h 179"/>
                <a:gd name="T20" fmla="*/ 4 w 180"/>
                <a:gd name="T21" fmla="*/ 117 h 179"/>
                <a:gd name="T22" fmla="*/ 10 w 180"/>
                <a:gd name="T23" fmla="*/ 132 h 179"/>
                <a:gd name="T24" fmla="*/ 20 w 180"/>
                <a:gd name="T25" fmla="*/ 147 h 179"/>
                <a:gd name="T26" fmla="*/ 33 w 180"/>
                <a:gd name="T27" fmla="*/ 159 h 179"/>
                <a:gd name="T28" fmla="*/ 47 w 180"/>
                <a:gd name="T29" fmla="*/ 169 h 179"/>
                <a:gd name="T30" fmla="*/ 63 w 180"/>
                <a:gd name="T31" fmla="*/ 175 h 179"/>
                <a:gd name="T32" fmla="*/ 81 w 180"/>
                <a:gd name="T33" fmla="*/ 179 h 179"/>
                <a:gd name="T34" fmla="*/ 90 w 180"/>
                <a:gd name="T35" fmla="*/ 179 h 179"/>
                <a:gd name="T36" fmla="*/ 107 w 180"/>
                <a:gd name="T37" fmla="*/ 178 h 179"/>
                <a:gd name="T38" fmla="*/ 125 w 180"/>
                <a:gd name="T39" fmla="*/ 173 h 179"/>
                <a:gd name="T40" fmla="*/ 140 w 180"/>
                <a:gd name="T41" fmla="*/ 164 h 179"/>
                <a:gd name="T42" fmla="*/ 153 w 180"/>
                <a:gd name="T43" fmla="*/ 154 h 179"/>
                <a:gd name="T44" fmla="*/ 165 w 180"/>
                <a:gd name="T45" fmla="*/ 140 h 179"/>
                <a:gd name="T46" fmla="*/ 173 w 180"/>
                <a:gd name="T47" fmla="*/ 125 h 179"/>
                <a:gd name="T48" fmla="*/ 178 w 180"/>
                <a:gd name="T49" fmla="*/ 108 h 179"/>
                <a:gd name="T50" fmla="*/ 180 w 180"/>
                <a:gd name="T51" fmla="*/ 89 h 179"/>
                <a:gd name="T52" fmla="*/ 179 w 180"/>
                <a:gd name="T53" fmla="*/ 81 h 179"/>
                <a:gd name="T54" fmla="*/ 176 w 180"/>
                <a:gd name="T55" fmla="*/ 63 h 179"/>
                <a:gd name="T56" fmla="*/ 169 w 180"/>
                <a:gd name="T57" fmla="*/ 47 h 179"/>
                <a:gd name="T58" fmla="*/ 159 w 180"/>
                <a:gd name="T59" fmla="*/ 33 h 179"/>
                <a:gd name="T60" fmla="*/ 147 w 180"/>
                <a:gd name="T61" fmla="*/ 21 h 179"/>
                <a:gd name="T62" fmla="*/ 133 w 180"/>
                <a:gd name="T63" fmla="*/ 11 h 179"/>
                <a:gd name="T64" fmla="*/ 116 w 180"/>
                <a:gd name="T65" fmla="*/ 4 h 179"/>
                <a:gd name="T66" fmla="*/ 99 w 180"/>
                <a:gd name="T67" fmla="*/ 0 h 179"/>
                <a:gd name="T68" fmla="*/ 90 w 180"/>
                <a:gd name="T69" fmla="*/ 0 h 179"/>
                <a:gd name="T70" fmla="*/ 90 w 180"/>
                <a:gd name="T71" fmla="*/ 130 h 179"/>
                <a:gd name="T72" fmla="*/ 73 w 180"/>
                <a:gd name="T73" fmla="*/ 127 h 179"/>
                <a:gd name="T74" fmla="*/ 61 w 180"/>
                <a:gd name="T75" fmla="*/ 119 h 179"/>
                <a:gd name="T76" fmla="*/ 52 w 180"/>
                <a:gd name="T77" fmla="*/ 106 h 179"/>
                <a:gd name="T78" fmla="*/ 49 w 180"/>
                <a:gd name="T79" fmla="*/ 89 h 179"/>
                <a:gd name="T80" fmla="*/ 50 w 180"/>
                <a:gd name="T81" fmla="*/ 81 h 179"/>
                <a:gd name="T82" fmla="*/ 56 w 180"/>
                <a:gd name="T83" fmla="*/ 67 h 179"/>
                <a:gd name="T84" fmla="*/ 67 w 180"/>
                <a:gd name="T85" fmla="*/ 57 h 179"/>
                <a:gd name="T86" fmla="*/ 82 w 180"/>
                <a:gd name="T87" fmla="*/ 50 h 179"/>
                <a:gd name="T88" fmla="*/ 90 w 180"/>
                <a:gd name="T89" fmla="*/ 49 h 179"/>
                <a:gd name="T90" fmla="*/ 105 w 180"/>
                <a:gd name="T91" fmla="*/ 53 h 179"/>
                <a:gd name="T92" fmla="*/ 118 w 180"/>
                <a:gd name="T93" fmla="*/ 61 h 179"/>
                <a:gd name="T94" fmla="*/ 127 w 180"/>
                <a:gd name="T95" fmla="*/ 74 h 179"/>
                <a:gd name="T96" fmla="*/ 130 w 180"/>
                <a:gd name="T97" fmla="*/ 89 h 179"/>
                <a:gd name="T98" fmla="*/ 130 w 180"/>
                <a:gd name="T99" fmla="*/ 99 h 179"/>
                <a:gd name="T100" fmla="*/ 124 w 180"/>
                <a:gd name="T101" fmla="*/ 113 h 179"/>
                <a:gd name="T102" fmla="*/ 112 w 180"/>
                <a:gd name="T103" fmla="*/ 123 h 179"/>
                <a:gd name="T104" fmla="*/ 98 w 180"/>
                <a:gd name="T105" fmla="*/ 129 h 179"/>
                <a:gd name="T106" fmla="*/ 90 w 180"/>
                <a:gd name="T107" fmla="*/ 13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90" y="0"/>
                  </a:moveTo>
                  <a:lnTo>
                    <a:pt x="90" y="0"/>
                  </a:lnTo>
                  <a:lnTo>
                    <a:pt x="81" y="0"/>
                  </a:lnTo>
                  <a:lnTo>
                    <a:pt x="71" y="1"/>
                  </a:lnTo>
                  <a:lnTo>
                    <a:pt x="63" y="4"/>
                  </a:lnTo>
                  <a:lnTo>
                    <a:pt x="54" y="8"/>
                  </a:lnTo>
                  <a:lnTo>
                    <a:pt x="47" y="11"/>
                  </a:lnTo>
                  <a:lnTo>
                    <a:pt x="40" y="16"/>
                  </a:lnTo>
                  <a:lnTo>
                    <a:pt x="33" y="21"/>
                  </a:lnTo>
                  <a:lnTo>
                    <a:pt x="26" y="26"/>
                  </a:lnTo>
                  <a:lnTo>
                    <a:pt x="20" y="33"/>
                  </a:lnTo>
                  <a:lnTo>
                    <a:pt x="15" y="39"/>
                  </a:lnTo>
                  <a:lnTo>
                    <a:pt x="10" y="47"/>
                  </a:lnTo>
                  <a:lnTo>
                    <a:pt x="7" y="55"/>
                  </a:lnTo>
                  <a:lnTo>
                    <a:pt x="4" y="63"/>
                  </a:lnTo>
                  <a:lnTo>
                    <a:pt x="2" y="72"/>
                  </a:lnTo>
                  <a:lnTo>
                    <a:pt x="0" y="81"/>
                  </a:lnTo>
                  <a:lnTo>
                    <a:pt x="0" y="89"/>
                  </a:lnTo>
                  <a:lnTo>
                    <a:pt x="0" y="89"/>
                  </a:lnTo>
                  <a:lnTo>
                    <a:pt x="0" y="99"/>
                  </a:lnTo>
                  <a:lnTo>
                    <a:pt x="2" y="108"/>
                  </a:lnTo>
                  <a:lnTo>
                    <a:pt x="4" y="117"/>
                  </a:lnTo>
                  <a:lnTo>
                    <a:pt x="7" y="125"/>
                  </a:lnTo>
                  <a:lnTo>
                    <a:pt x="10" y="132"/>
                  </a:lnTo>
                  <a:lnTo>
                    <a:pt x="15" y="140"/>
                  </a:lnTo>
                  <a:lnTo>
                    <a:pt x="20" y="147"/>
                  </a:lnTo>
                  <a:lnTo>
                    <a:pt x="26" y="154"/>
                  </a:lnTo>
                  <a:lnTo>
                    <a:pt x="33" y="159"/>
                  </a:lnTo>
                  <a:lnTo>
                    <a:pt x="40" y="164"/>
                  </a:lnTo>
                  <a:lnTo>
                    <a:pt x="47" y="169"/>
                  </a:lnTo>
                  <a:lnTo>
                    <a:pt x="54" y="173"/>
                  </a:lnTo>
                  <a:lnTo>
                    <a:pt x="63" y="175"/>
                  </a:lnTo>
                  <a:lnTo>
                    <a:pt x="71" y="178"/>
                  </a:lnTo>
                  <a:lnTo>
                    <a:pt x="81" y="179"/>
                  </a:lnTo>
                  <a:lnTo>
                    <a:pt x="90" y="179"/>
                  </a:lnTo>
                  <a:lnTo>
                    <a:pt x="90" y="179"/>
                  </a:lnTo>
                  <a:lnTo>
                    <a:pt x="99" y="179"/>
                  </a:lnTo>
                  <a:lnTo>
                    <a:pt x="107" y="178"/>
                  </a:lnTo>
                  <a:lnTo>
                    <a:pt x="116" y="175"/>
                  </a:lnTo>
                  <a:lnTo>
                    <a:pt x="125" y="173"/>
                  </a:lnTo>
                  <a:lnTo>
                    <a:pt x="133" y="169"/>
                  </a:lnTo>
                  <a:lnTo>
                    <a:pt x="140" y="164"/>
                  </a:lnTo>
                  <a:lnTo>
                    <a:pt x="147" y="159"/>
                  </a:lnTo>
                  <a:lnTo>
                    <a:pt x="153" y="154"/>
                  </a:lnTo>
                  <a:lnTo>
                    <a:pt x="159" y="147"/>
                  </a:lnTo>
                  <a:lnTo>
                    <a:pt x="165" y="140"/>
                  </a:lnTo>
                  <a:lnTo>
                    <a:pt x="169" y="132"/>
                  </a:lnTo>
                  <a:lnTo>
                    <a:pt x="173" y="125"/>
                  </a:lnTo>
                  <a:lnTo>
                    <a:pt x="176" y="117"/>
                  </a:lnTo>
                  <a:lnTo>
                    <a:pt x="178" y="108"/>
                  </a:lnTo>
                  <a:lnTo>
                    <a:pt x="179" y="99"/>
                  </a:lnTo>
                  <a:lnTo>
                    <a:pt x="180" y="89"/>
                  </a:lnTo>
                  <a:lnTo>
                    <a:pt x="180" y="89"/>
                  </a:lnTo>
                  <a:lnTo>
                    <a:pt x="179" y="81"/>
                  </a:lnTo>
                  <a:lnTo>
                    <a:pt x="178" y="72"/>
                  </a:lnTo>
                  <a:lnTo>
                    <a:pt x="176" y="63"/>
                  </a:lnTo>
                  <a:lnTo>
                    <a:pt x="173" y="55"/>
                  </a:lnTo>
                  <a:lnTo>
                    <a:pt x="169" y="47"/>
                  </a:lnTo>
                  <a:lnTo>
                    <a:pt x="165" y="39"/>
                  </a:lnTo>
                  <a:lnTo>
                    <a:pt x="159" y="33"/>
                  </a:lnTo>
                  <a:lnTo>
                    <a:pt x="153" y="26"/>
                  </a:lnTo>
                  <a:lnTo>
                    <a:pt x="147" y="21"/>
                  </a:lnTo>
                  <a:lnTo>
                    <a:pt x="140" y="16"/>
                  </a:lnTo>
                  <a:lnTo>
                    <a:pt x="133" y="11"/>
                  </a:lnTo>
                  <a:lnTo>
                    <a:pt x="125" y="8"/>
                  </a:lnTo>
                  <a:lnTo>
                    <a:pt x="116" y="4"/>
                  </a:lnTo>
                  <a:lnTo>
                    <a:pt x="107" y="1"/>
                  </a:lnTo>
                  <a:lnTo>
                    <a:pt x="99" y="0"/>
                  </a:lnTo>
                  <a:lnTo>
                    <a:pt x="90" y="0"/>
                  </a:lnTo>
                  <a:lnTo>
                    <a:pt x="90" y="0"/>
                  </a:lnTo>
                  <a:close/>
                  <a:moveTo>
                    <a:pt x="90" y="130"/>
                  </a:moveTo>
                  <a:lnTo>
                    <a:pt x="90" y="130"/>
                  </a:lnTo>
                  <a:lnTo>
                    <a:pt x="82" y="129"/>
                  </a:lnTo>
                  <a:lnTo>
                    <a:pt x="73" y="127"/>
                  </a:lnTo>
                  <a:lnTo>
                    <a:pt x="67" y="123"/>
                  </a:lnTo>
                  <a:lnTo>
                    <a:pt x="61" y="119"/>
                  </a:lnTo>
                  <a:lnTo>
                    <a:pt x="56" y="113"/>
                  </a:lnTo>
                  <a:lnTo>
                    <a:pt x="52" y="106"/>
                  </a:lnTo>
                  <a:lnTo>
                    <a:pt x="50" y="99"/>
                  </a:lnTo>
                  <a:lnTo>
                    <a:pt x="49" y="89"/>
                  </a:lnTo>
                  <a:lnTo>
                    <a:pt x="49" y="89"/>
                  </a:lnTo>
                  <a:lnTo>
                    <a:pt x="50" y="81"/>
                  </a:lnTo>
                  <a:lnTo>
                    <a:pt x="52" y="74"/>
                  </a:lnTo>
                  <a:lnTo>
                    <a:pt x="56" y="67"/>
                  </a:lnTo>
                  <a:lnTo>
                    <a:pt x="61" y="61"/>
                  </a:lnTo>
                  <a:lnTo>
                    <a:pt x="67" y="57"/>
                  </a:lnTo>
                  <a:lnTo>
                    <a:pt x="73" y="53"/>
                  </a:lnTo>
                  <a:lnTo>
                    <a:pt x="82" y="50"/>
                  </a:lnTo>
                  <a:lnTo>
                    <a:pt x="90" y="49"/>
                  </a:lnTo>
                  <a:lnTo>
                    <a:pt x="90" y="49"/>
                  </a:lnTo>
                  <a:lnTo>
                    <a:pt x="98" y="50"/>
                  </a:lnTo>
                  <a:lnTo>
                    <a:pt x="105" y="53"/>
                  </a:lnTo>
                  <a:lnTo>
                    <a:pt x="112" y="57"/>
                  </a:lnTo>
                  <a:lnTo>
                    <a:pt x="118" y="61"/>
                  </a:lnTo>
                  <a:lnTo>
                    <a:pt x="124" y="67"/>
                  </a:lnTo>
                  <a:lnTo>
                    <a:pt x="127" y="74"/>
                  </a:lnTo>
                  <a:lnTo>
                    <a:pt x="130" y="81"/>
                  </a:lnTo>
                  <a:lnTo>
                    <a:pt x="130" y="89"/>
                  </a:lnTo>
                  <a:lnTo>
                    <a:pt x="130" y="89"/>
                  </a:lnTo>
                  <a:lnTo>
                    <a:pt x="130" y="99"/>
                  </a:lnTo>
                  <a:lnTo>
                    <a:pt x="127" y="106"/>
                  </a:lnTo>
                  <a:lnTo>
                    <a:pt x="124" y="113"/>
                  </a:lnTo>
                  <a:lnTo>
                    <a:pt x="118" y="119"/>
                  </a:lnTo>
                  <a:lnTo>
                    <a:pt x="112" y="123"/>
                  </a:lnTo>
                  <a:lnTo>
                    <a:pt x="105" y="127"/>
                  </a:lnTo>
                  <a:lnTo>
                    <a:pt x="98" y="129"/>
                  </a:lnTo>
                  <a:lnTo>
                    <a:pt x="90" y="130"/>
                  </a:lnTo>
                  <a:lnTo>
                    <a:pt x="90" y="1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72" name="Freeform 167"/>
            <p:cNvSpPr>
              <a:spLocks noEditPoints="1"/>
            </p:cNvSpPr>
            <p:nvPr/>
          </p:nvSpPr>
          <p:spPr bwMode="auto">
            <a:xfrm>
              <a:off x="12249151" y="6053138"/>
              <a:ext cx="323850" cy="419100"/>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grpSp>
      <p:sp>
        <p:nvSpPr>
          <p:cNvPr id="273" name="テキスト ボックス 387"/>
          <p:cNvSpPr txBox="1"/>
          <p:nvPr/>
        </p:nvSpPr>
        <p:spPr>
          <a:xfrm>
            <a:off x="5764452" y="2476820"/>
            <a:ext cx="709291" cy="246217"/>
          </a:xfrm>
          <a:prstGeom prst="rect">
            <a:avLst/>
          </a:prstGeom>
          <a:noFill/>
        </p:spPr>
        <p:txBody>
          <a:bodyPr wrap="square" lIns="91436" tIns="45718" rIns="91436" bIns="45718" rtlCol="0">
            <a:spAutoFit/>
          </a:bodyPr>
          <a:lstStyle/>
          <a:p>
            <a:pPr algn="ctr"/>
            <a:r>
              <a:rPr kumimoji="1" lang="ja-JP" altLang="en-US" sz="1000" dirty="0" smtClean="0">
                <a:solidFill>
                  <a:schemeClr val="tx2">
                    <a:lumMod val="75000"/>
                  </a:schemeClr>
                </a:solidFill>
                <a:cs typeface="メイリオ"/>
              </a:rPr>
              <a:t>ハッシュ</a:t>
            </a:r>
            <a:endParaRPr kumimoji="1" lang="ja-JP" altLang="en-US" sz="1000" dirty="0">
              <a:solidFill>
                <a:schemeClr val="tx2">
                  <a:lumMod val="75000"/>
                </a:schemeClr>
              </a:solidFill>
              <a:cs typeface="メイリオ"/>
            </a:endParaRPr>
          </a:p>
        </p:txBody>
      </p:sp>
      <p:sp>
        <p:nvSpPr>
          <p:cNvPr id="274" name="テキスト ボックス 387"/>
          <p:cNvSpPr txBox="1"/>
          <p:nvPr/>
        </p:nvSpPr>
        <p:spPr>
          <a:xfrm>
            <a:off x="6381449" y="2442147"/>
            <a:ext cx="1321494" cy="369328"/>
          </a:xfrm>
          <a:prstGeom prst="rect">
            <a:avLst/>
          </a:prstGeom>
          <a:noFill/>
        </p:spPr>
        <p:txBody>
          <a:bodyPr wrap="square" lIns="91436" tIns="45718" rIns="91436" bIns="45718" rtlCol="0">
            <a:spAutoFit/>
          </a:bodyPr>
          <a:lstStyle/>
          <a:p>
            <a:pPr algn="ctr"/>
            <a:r>
              <a:rPr kumimoji="1" lang="ja-JP" altLang="en-US" sz="900" dirty="0" smtClean="0">
                <a:solidFill>
                  <a:schemeClr val="accent4">
                    <a:lumMod val="75000"/>
                  </a:schemeClr>
                </a:solidFill>
                <a:cs typeface="メイリオ"/>
              </a:rPr>
              <a:t>ファジー</a:t>
            </a:r>
            <a:endParaRPr kumimoji="1" lang="en-US" altLang="ja-JP" sz="900" dirty="0" smtClean="0">
              <a:solidFill>
                <a:schemeClr val="accent4">
                  <a:lumMod val="75000"/>
                </a:schemeClr>
              </a:solidFill>
              <a:cs typeface="メイリオ"/>
            </a:endParaRPr>
          </a:p>
          <a:p>
            <a:pPr algn="ctr"/>
            <a:r>
              <a:rPr kumimoji="1" lang="ja-JP" altLang="en-US" sz="900" dirty="0" smtClean="0">
                <a:solidFill>
                  <a:schemeClr val="accent4">
                    <a:lumMod val="75000"/>
                  </a:schemeClr>
                </a:solidFill>
                <a:cs typeface="メイリオ"/>
              </a:rPr>
              <a:t>フィンガープリント</a:t>
            </a:r>
            <a:endParaRPr kumimoji="1" lang="ja-JP" altLang="en-US" sz="900" dirty="0">
              <a:solidFill>
                <a:schemeClr val="accent4">
                  <a:lumMod val="75000"/>
                </a:schemeClr>
              </a:solidFill>
              <a:cs typeface="メイリオ"/>
            </a:endParaRPr>
          </a:p>
        </p:txBody>
      </p:sp>
      <p:sp>
        <p:nvSpPr>
          <p:cNvPr id="275" name="テキスト ボックス 387"/>
          <p:cNvSpPr txBox="1"/>
          <p:nvPr/>
        </p:nvSpPr>
        <p:spPr>
          <a:xfrm>
            <a:off x="7455084" y="2484168"/>
            <a:ext cx="1017483" cy="230828"/>
          </a:xfrm>
          <a:prstGeom prst="rect">
            <a:avLst/>
          </a:prstGeom>
          <a:noFill/>
        </p:spPr>
        <p:txBody>
          <a:bodyPr wrap="square" lIns="91436" tIns="45718" rIns="91436" bIns="45718" rtlCol="0">
            <a:spAutoFit/>
          </a:bodyPr>
          <a:lstStyle/>
          <a:p>
            <a:pPr algn="ctr"/>
            <a:r>
              <a:rPr kumimoji="1" lang="ja-JP" altLang="en-US" sz="900" dirty="0" smtClean="0">
                <a:solidFill>
                  <a:schemeClr val="accent5">
                    <a:lumMod val="75000"/>
                  </a:schemeClr>
                </a:solidFill>
                <a:cs typeface="メイリオ"/>
              </a:rPr>
              <a:t>ヒューリスティック</a:t>
            </a:r>
            <a:endParaRPr kumimoji="1" lang="ja-JP" altLang="en-US" sz="900" dirty="0">
              <a:solidFill>
                <a:schemeClr val="accent5">
                  <a:lumMod val="75000"/>
                </a:schemeClr>
              </a:solidFill>
              <a:cs typeface="メイリオ"/>
            </a:endParaRPr>
          </a:p>
        </p:txBody>
      </p:sp>
      <p:grpSp>
        <p:nvGrpSpPr>
          <p:cNvPr id="277" name="Group 365"/>
          <p:cNvGrpSpPr/>
          <p:nvPr/>
        </p:nvGrpSpPr>
        <p:grpSpPr>
          <a:xfrm>
            <a:off x="6873361" y="1292478"/>
            <a:ext cx="240271" cy="247637"/>
            <a:chOff x="5821845" y="3728590"/>
            <a:chExt cx="491166" cy="443394"/>
          </a:xfrm>
          <a:solidFill>
            <a:srgbClr val="FFAB60"/>
          </a:solidFill>
        </p:grpSpPr>
        <p:sp>
          <p:nvSpPr>
            <p:cNvPr id="278" name="Freeform 171"/>
            <p:cNvSpPr>
              <a:spLocks/>
            </p:cNvSpPr>
            <p:nvPr/>
          </p:nvSpPr>
          <p:spPr bwMode="auto">
            <a:xfrm>
              <a:off x="5821845" y="3895796"/>
              <a:ext cx="491166" cy="276188"/>
            </a:xfrm>
            <a:custGeom>
              <a:avLst/>
              <a:gdLst>
                <a:gd name="T0" fmla="*/ 459 w 660"/>
                <a:gd name="T1" fmla="*/ 77 h 371"/>
                <a:gd name="T2" fmla="*/ 130 w 660"/>
                <a:gd name="T3" fmla="*/ 144 h 371"/>
                <a:gd name="T4" fmla="*/ 29 w 660"/>
                <a:gd name="T5" fmla="*/ 113 h 371"/>
                <a:gd name="T6" fmla="*/ 22 w 660"/>
                <a:gd name="T7" fmla="*/ 113 h 371"/>
                <a:gd name="T8" fmla="*/ 22 w 660"/>
                <a:gd name="T9" fmla="*/ 115 h 371"/>
                <a:gd name="T10" fmla="*/ 0 w 660"/>
                <a:gd name="T11" fmla="*/ 117 h 371"/>
                <a:gd name="T12" fmla="*/ 0 w 660"/>
                <a:gd name="T13" fmla="*/ 259 h 371"/>
                <a:gd name="T14" fmla="*/ 3 w 660"/>
                <a:gd name="T15" fmla="*/ 272 h 371"/>
                <a:gd name="T16" fmla="*/ 10 w 660"/>
                <a:gd name="T17" fmla="*/ 283 h 371"/>
                <a:gd name="T18" fmla="*/ 22 w 660"/>
                <a:gd name="T19" fmla="*/ 291 h 371"/>
                <a:gd name="T20" fmla="*/ 35 w 660"/>
                <a:gd name="T21" fmla="*/ 294 h 371"/>
                <a:gd name="T22" fmla="*/ 261 w 660"/>
                <a:gd name="T23" fmla="*/ 318 h 371"/>
                <a:gd name="T24" fmla="*/ 211 w 660"/>
                <a:gd name="T25" fmla="*/ 318 h 371"/>
                <a:gd name="T26" fmla="*/ 200 w 660"/>
                <a:gd name="T27" fmla="*/ 321 h 371"/>
                <a:gd name="T28" fmla="*/ 192 w 660"/>
                <a:gd name="T29" fmla="*/ 326 h 371"/>
                <a:gd name="T30" fmla="*/ 186 w 660"/>
                <a:gd name="T31" fmla="*/ 334 h 371"/>
                <a:gd name="T32" fmla="*/ 184 w 660"/>
                <a:gd name="T33" fmla="*/ 344 h 371"/>
                <a:gd name="T34" fmla="*/ 185 w 660"/>
                <a:gd name="T35" fmla="*/ 349 h 371"/>
                <a:gd name="T36" fmla="*/ 189 w 660"/>
                <a:gd name="T37" fmla="*/ 359 h 371"/>
                <a:gd name="T38" fmla="*/ 196 w 660"/>
                <a:gd name="T39" fmla="*/ 365 h 371"/>
                <a:gd name="T40" fmla="*/ 205 w 660"/>
                <a:gd name="T41" fmla="*/ 369 h 371"/>
                <a:gd name="T42" fmla="*/ 448 w 660"/>
                <a:gd name="T43" fmla="*/ 371 h 371"/>
                <a:gd name="T44" fmla="*/ 453 w 660"/>
                <a:gd name="T45" fmla="*/ 369 h 371"/>
                <a:gd name="T46" fmla="*/ 464 w 660"/>
                <a:gd name="T47" fmla="*/ 365 h 371"/>
                <a:gd name="T48" fmla="*/ 471 w 660"/>
                <a:gd name="T49" fmla="*/ 359 h 371"/>
                <a:gd name="T50" fmla="*/ 475 w 660"/>
                <a:gd name="T51" fmla="*/ 349 h 371"/>
                <a:gd name="T52" fmla="*/ 475 w 660"/>
                <a:gd name="T53" fmla="*/ 344 h 371"/>
                <a:gd name="T54" fmla="*/ 474 w 660"/>
                <a:gd name="T55" fmla="*/ 334 h 371"/>
                <a:gd name="T56" fmla="*/ 467 w 660"/>
                <a:gd name="T57" fmla="*/ 326 h 371"/>
                <a:gd name="T58" fmla="*/ 459 w 660"/>
                <a:gd name="T59" fmla="*/ 321 h 371"/>
                <a:gd name="T60" fmla="*/ 448 w 660"/>
                <a:gd name="T61" fmla="*/ 318 h 371"/>
                <a:gd name="T62" fmla="*/ 395 w 660"/>
                <a:gd name="T63" fmla="*/ 294 h 371"/>
                <a:gd name="T64" fmla="*/ 625 w 660"/>
                <a:gd name="T65" fmla="*/ 294 h 371"/>
                <a:gd name="T66" fmla="*/ 638 w 660"/>
                <a:gd name="T67" fmla="*/ 291 h 371"/>
                <a:gd name="T68" fmla="*/ 649 w 660"/>
                <a:gd name="T69" fmla="*/ 283 h 371"/>
                <a:gd name="T70" fmla="*/ 657 w 660"/>
                <a:gd name="T71" fmla="*/ 272 h 371"/>
                <a:gd name="T72" fmla="*/ 660 w 660"/>
                <a:gd name="T73" fmla="*/ 259 h 371"/>
                <a:gd name="T74" fmla="*/ 660 w 660"/>
                <a:gd name="T75" fmla="*/ 0 h 371"/>
                <a:gd name="T76" fmla="*/ 631 w 660"/>
                <a:gd name="T77" fmla="*/ 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0" h="371">
                  <a:moveTo>
                    <a:pt x="631" y="5"/>
                  </a:moveTo>
                  <a:lnTo>
                    <a:pt x="459" y="77"/>
                  </a:lnTo>
                  <a:lnTo>
                    <a:pt x="285" y="28"/>
                  </a:lnTo>
                  <a:lnTo>
                    <a:pt x="130" y="144"/>
                  </a:lnTo>
                  <a:lnTo>
                    <a:pt x="29" y="116"/>
                  </a:lnTo>
                  <a:lnTo>
                    <a:pt x="29" y="113"/>
                  </a:lnTo>
                  <a:lnTo>
                    <a:pt x="29" y="113"/>
                  </a:lnTo>
                  <a:lnTo>
                    <a:pt x="22" y="113"/>
                  </a:lnTo>
                  <a:lnTo>
                    <a:pt x="22" y="113"/>
                  </a:lnTo>
                  <a:lnTo>
                    <a:pt x="22" y="115"/>
                  </a:lnTo>
                  <a:lnTo>
                    <a:pt x="22" y="115"/>
                  </a:lnTo>
                  <a:lnTo>
                    <a:pt x="0" y="117"/>
                  </a:lnTo>
                  <a:lnTo>
                    <a:pt x="0" y="259"/>
                  </a:lnTo>
                  <a:lnTo>
                    <a:pt x="0" y="259"/>
                  </a:lnTo>
                  <a:lnTo>
                    <a:pt x="0" y="266"/>
                  </a:lnTo>
                  <a:lnTo>
                    <a:pt x="3" y="272"/>
                  </a:lnTo>
                  <a:lnTo>
                    <a:pt x="6" y="278"/>
                  </a:lnTo>
                  <a:lnTo>
                    <a:pt x="10" y="283"/>
                  </a:lnTo>
                  <a:lnTo>
                    <a:pt x="15" y="287"/>
                  </a:lnTo>
                  <a:lnTo>
                    <a:pt x="22" y="291"/>
                  </a:lnTo>
                  <a:lnTo>
                    <a:pt x="29" y="293"/>
                  </a:lnTo>
                  <a:lnTo>
                    <a:pt x="35" y="294"/>
                  </a:lnTo>
                  <a:lnTo>
                    <a:pt x="261" y="294"/>
                  </a:lnTo>
                  <a:lnTo>
                    <a:pt x="261" y="318"/>
                  </a:lnTo>
                  <a:lnTo>
                    <a:pt x="211" y="318"/>
                  </a:lnTo>
                  <a:lnTo>
                    <a:pt x="211" y="318"/>
                  </a:lnTo>
                  <a:lnTo>
                    <a:pt x="205" y="318"/>
                  </a:lnTo>
                  <a:lnTo>
                    <a:pt x="200" y="321"/>
                  </a:lnTo>
                  <a:lnTo>
                    <a:pt x="196" y="322"/>
                  </a:lnTo>
                  <a:lnTo>
                    <a:pt x="192" y="326"/>
                  </a:lnTo>
                  <a:lnTo>
                    <a:pt x="189" y="330"/>
                  </a:lnTo>
                  <a:lnTo>
                    <a:pt x="186" y="334"/>
                  </a:lnTo>
                  <a:lnTo>
                    <a:pt x="185" y="338"/>
                  </a:lnTo>
                  <a:lnTo>
                    <a:pt x="184" y="344"/>
                  </a:lnTo>
                  <a:lnTo>
                    <a:pt x="184" y="344"/>
                  </a:lnTo>
                  <a:lnTo>
                    <a:pt x="185" y="349"/>
                  </a:lnTo>
                  <a:lnTo>
                    <a:pt x="186" y="355"/>
                  </a:lnTo>
                  <a:lnTo>
                    <a:pt x="189" y="359"/>
                  </a:lnTo>
                  <a:lnTo>
                    <a:pt x="192" y="363"/>
                  </a:lnTo>
                  <a:lnTo>
                    <a:pt x="196" y="365"/>
                  </a:lnTo>
                  <a:lnTo>
                    <a:pt x="200" y="368"/>
                  </a:lnTo>
                  <a:lnTo>
                    <a:pt x="205" y="369"/>
                  </a:lnTo>
                  <a:lnTo>
                    <a:pt x="211" y="371"/>
                  </a:lnTo>
                  <a:lnTo>
                    <a:pt x="448" y="371"/>
                  </a:lnTo>
                  <a:lnTo>
                    <a:pt x="448" y="371"/>
                  </a:lnTo>
                  <a:lnTo>
                    <a:pt x="453" y="369"/>
                  </a:lnTo>
                  <a:lnTo>
                    <a:pt x="459" y="368"/>
                  </a:lnTo>
                  <a:lnTo>
                    <a:pt x="464" y="365"/>
                  </a:lnTo>
                  <a:lnTo>
                    <a:pt x="467" y="363"/>
                  </a:lnTo>
                  <a:lnTo>
                    <a:pt x="471" y="359"/>
                  </a:lnTo>
                  <a:lnTo>
                    <a:pt x="474" y="355"/>
                  </a:lnTo>
                  <a:lnTo>
                    <a:pt x="475" y="349"/>
                  </a:lnTo>
                  <a:lnTo>
                    <a:pt x="475" y="344"/>
                  </a:lnTo>
                  <a:lnTo>
                    <a:pt x="475" y="344"/>
                  </a:lnTo>
                  <a:lnTo>
                    <a:pt x="475" y="338"/>
                  </a:lnTo>
                  <a:lnTo>
                    <a:pt x="474" y="334"/>
                  </a:lnTo>
                  <a:lnTo>
                    <a:pt x="471" y="330"/>
                  </a:lnTo>
                  <a:lnTo>
                    <a:pt x="467" y="326"/>
                  </a:lnTo>
                  <a:lnTo>
                    <a:pt x="464" y="322"/>
                  </a:lnTo>
                  <a:lnTo>
                    <a:pt x="459" y="321"/>
                  </a:lnTo>
                  <a:lnTo>
                    <a:pt x="453" y="318"/>
                  </a:lnTo>
                  <a:lnTo>
                    <a:pt x="448" y="318"/>
                  </a:lnTo>
                  <a:lnTo>
                    <a:pt x="395" y="318"/>
                  </a:lnTo>
                  <a:lnTo>
                    <a:pt x="395" y="294"/>
                  </a:lnTo>
                  <a:lnTo>
                    <a:pt x="625" y="294"/>
                  </a:lnTo>
                  <a:lnTo>
                    <a:pt x="625" y="294"/>
                  </a:lnTo>
                  <a:lnTo>
                    <a:pt x="631" y="293"/>
                  </a:lnTo>
                  <a:lnTo>
                    <a:pt x="638" y="291"/>
                  </a:lnTo>
                  <a:lnTo>
                    <a:pt x="643" y="287"/>
                  </a:lnTo>
                  <a:lnTo>
                    <a:pt x="649" y="283"/>
                  </a:lnTo>
                  <a:lnTo>
                    <a:pt x="654" y="278"/>
                  </a:lnTo>
                  <a:lnTo>
                    <a:pt x="657" y="272"/>
                  </a:lnTo>
                  <a:lnTo>
                    <a:pt x="660" y="266"/>
                  </a:lnTo>
                  <a:lnTo>
                    <a:pt x="660" y="259"/>
                  </a:lnTo>
                  <a:lnTo>
                    <a:pt x="660" y="0"/>
                  </a:lnTo>
                  <a:lnTo>
                    <a:pt x="660" y="0"/>
                  </a:lnTo>
                  <a:lnTo>
                    <a:pt x="631" y="4"/>
                  </a:lnTo>
                  <a:lnTo>
                    <a:pt x="631"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000" dirty="0">
                <a:solidFill>
                  <a:srgbClr val="FFFFFF"/>
                </a:solidFill>
              </a:endParaRPr>
            </a:p>
          </p:txBody>
        </p:sp>
        <p:sp>
          <p:nvSpPr>
            <p:cNvPr id="279" name="Freeform 172"/>
            <p:cNvSpPr>
              <a:spLocks/>
            </p:cNvSpPr>
            <p:nvPr/>
          </p:nvSpPr>
          <p:spPr bwMode="auto">
            <a:xfrm>
              <a:off x="5821845" y="3728590"/>
              <a:ext cx="491166" cy="226922"/>
            </a:xfrm>
            <a:custGeom>
              <a:avLst/>
              <a:gdLst>
                <a:gd name="T0" fmla="*/ 625 w 660"/>
                <a:gd name="T1" fmla="*/ 0 h 304"/>
                <a:gd name="T2" fmla="*/ 35 w 660"/>
                <a:gd name="T3" fmla="*/ 0 h 304"/>
                <a:gd name="T4" fmla="*/ 35 w 660"/>
                <a:gd name="T5" fmla="*/ 0 h 304"/>
                <a:gd name="T6" fmla="*/ 29 w 660"/>
                <a:gd name="T7" fmla="*/ 0 h 304"/>
                <a:gd name="T8" fmla="*/ 22 w 660"/>
                <a:gd name="T9" fmla="*/ 3 h 304"/>
                <a:gd name="T10" fmla="*/ 15 w 660"/>
                <a:gd name="T11" fmla="*/ 6 h 304"/>
                <a:gd name="T12" fmla="*/ 10 w 660"/>
                <a:gd name="T13" fmla="*/ 10 h 304"/>
                <a:gd name="T14" fmla="*/ 6 w 660"/>
                <a:gd name="T15" fmla="*/ 15 h 304"/>
                <a:gd name="T16" fmla="*/ 3 w 660"/>
                <a:gd name="T17" fmla="*/ 20 h 304"/>
                <a:gd name="T18" fmla="*/ 0 w 660"/>
                <a:gd name="T19" fmla="*/ 27 h 304"/>
                <a:gd name="T20" fmla="*/ 0 w 660"/>
                <a:gd name="T21" fmla="*/ 34 h 304"/>
                <a:gd name="T22" fmla="*/ 0 w 660"/>
                <a:gd name="T23" fmla="*/ 278 h 304"/>
                <a:gd name="T24" fmla="*/ 0 w 660"/>
                <a:gd name="T25" fmla="*/ 278 h 304"/>
                <a:gd name="T26" fmla="*/ 29 w 660"/>
                <a:gd name="T27" fmla="*/ 273 h 304"/>
                <a:gd name="T28" fmla="*/ 29 w 660"/>
                <a:gd name="T29" fmla="*/ 273 h 304"/>
                <a:gd name="T30" fmla="*/ 136 w 660"/>
                <a:gd name="T31" fmla="*/ 304 h 304"/>
                <a:gd name="T32" fmla="*/ 293 w 660"/>
                <a:gd name="T33" fmla="*/ 188 h 304"/>
                <a:gd name="T34" fmla="*/ 463 w 660"/>
                <a:gd name="T35" fmla="*/ 233 h 304"/>
                <a:gd name="T36" fmla="*/ 635 w 660"/>
                <a:gd name="T37" fmla="*/ 163 h 304"/>
                <a:gd name="T38" fmla="*/ 635 w 660"/>
                <a:gd name="T39" fmla="*/ 163 h 304"/>
                <a:gd name="T40" fmla="*/ 660 w 660"/>
                <a:gd name="T41" fmla="*/ 161 h 304"/>
                <a:gd name="T42" fmla="*/ 660 w 660"/>
                <a:gd name="T43" fmla="*/ 34 h 304"/>
                <a:gd name="T44" fmla="*/ 660 w 660"/>
                <a:gd name="T45" fmla="*/ 34 h 304"/>
                <a:gd name="T46" fmla="*/ 660 w 660"/>
                <a:gd name="T47" fmla="*/ 27 h 304"/>
                <a:gd name="T48" fmla="*/ 657 w 660"/>
                <a:gd name="T49" fmla="*/ 20 h 304"/>
                <a:gd name="T50" fmla="*/ 654 w 660"/>
                <a:gd name="T51" fmla="*/ 15 h 304"/>
                <a:gd name="T52" fmla="*/ 649 w 660"/>
                <a:gd name="T53" fmla="*/ 10 h 304"/>
                <a:gd name="T54" fmla="*/ 643 w 660"/>
                <a:gd name="T55" fmla="*/ 6 h 304"/>
                <a:gd name="T56" fmla="*/ 638 w 660"/>
                <a:gd name="T57" fmla="*/ 3 h 304"/>
                <a:gd name="T58" fmla="*/ 631 w 660"/>
                <a:gd name="T59" fmla="*/ 0 h 304"/>
                <a:gd name="T60" fmla="*/ 625 w 660"/>
                <a:gd name="T61" fmla="*/ 0 h 304"/>
                <a:gd name="T62" fmla="*/ 625 w 660"/>
                <a:gd name="T6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0" h="304">
                  <a:moveTo>
                    <a:pt x="625" y="0"/>
                  </a:moveTo>
                  <a:lnTo>
                    <a:pt x="35" y="0"/>
                  </a:lnTo>
                  <a:lnTo>
                    <a:pt x="35" y="0"/>
                  </a:lnTo>
                  <a:lnTo>
                    <a:pt x="29" y="0"/>
                  </a:lnTo>
                  <a:lnTo>
                    <a:pt x="22" y="3"/>
                  </a:lnTo>
                  <a:lnTo>
                    <a:pt x="15" y="6"/>
                  </a:lnTo>
                  <a:lnTo>
                    <a:pt x="10" y="10"/>
                  </a:lnTo>
                  <a:lnTo>
                    <a:pt x="6" y="15"/>
                  </a:lnTo>
                  <a:lnTo>
                    <a:pt x="3" y="20"/>
                  </a:lnTo>
                  <a:lnTo>
                    <a:pt x="0" y="27"/>
                  </a:lnTo>
                  <a:lnTo>
                    <a:pt x="0" y="34"/>
                  </a:lnTo>
                  <a:lnTo>
                    <a:pt x="0" y="278"/>
                  </a:lnTo>
                  <a:lnTo>
                    <a:pt x="0" y="278"/>
                  </a:lnTo>
                  <a:lnTo>
                    <a:pt x="29" y="273"/>
                  </a:lnTo>
                  <a:lnTo>
                    <a:pt x="29" y="273"/>
                  </a:lnTo>
                  <a:lnTo>
                    <a:pt x="136" y="304"/>
                  </a:lnTo>
                  <a:lnTo>
                    <a:pt x="293" y="188"/>
                  </a:lnTo>
                  <a:lnTo>
                    <a:pt x="463" y="233"/>
                  </a:lnTo>
                  <a:lnTo>
                    <a:pt x="635" y="163"/>
                  </a:lnTo>
                  <a:lnTo>
                    <a:pt x="635" y="163"/>
                  </a:lnTo>
                  <a:lnTo>
                    <a:pt x="660" y="161"/>
                  </a:lnTo>
                  <a:lnTo>
                    <a:pt x="660" y="34"/>
                  </a:lnTo>
                  <a:lnTo>
                    <a:pt x="660" y="34"/>
                  </a:lnTo>
                  <a:lnTo>
                    <a:pt x="660" y="27"/>
                  </a:lnTo>
                  <a:lnTo>
                    <a:pt x="657" y="20"/>
                  </a:lnTo>
                  <a:lnTo>
                    <a:pt x="654" y="15"/>
                  </a:lnTo>
                  <a:lnTo>
                    <a:pt x="649" y="10"/>
                  </a:lnTo>
                  <a:lnTo>
                    <a:pt x="643" y="6"/>
                  </a:lnTo>
                  <a:lnTo>
                    <a:pt x="638" y="3"/>
                  </a:lnTo>
                  <a:lnTo>
                    <a:pt x="631" y="0"/>
                  </a:lnTo>
                  <a:lnTo>
                    <a:pt x="625" y="0"/>
                  </a:lnTo>
                  <a:lnTo>
                    <a:pt x="62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000" dirty="0">
                <a:solidFill>
                  <a:srgbClr val="FFFFFF"/>
                </a:solidFill>
              </a:endParaRPr>
            </a:p>
          </p:txBody>
        </p:sp>
      </p:grpSp>
      <p:grpSp>
        <p:nvGrpSpPr>
          <p:cNvPr id="280" name="図形グループ 279"/>
          <p:cNvGrpSpPr/>
          <p:nvPr/>
        </p:nvGrpSpPr>
        <p:grpSpPr>
          <a:xfrm>
            <a:off x="6671159" y="1093237"/>
            <a:ext cx="654538" cy="689036"/>
            <a:chOff x="5392613" y="1094154"/>
            <a:chExt cx="863632" cy="896823"/>
          </a:xfrm>
          <a:solidFill>
            <a:srgbClr val="FFAB60"/>
          </a:solidFill>
        </p:grpSpPr>
        <p:sp>
          <p:nvSpPr>
            <p:cNvPr id="281" name="Block Arc 131"/>
            <p:cNvSpPr/>
            <p:nvPr/>
          </p:nvSpPr>
          <p:spPr>
            <a:xfrm>
              <a:off x="5392615" y="1094154"/>
              <a:ext cx="863630" cy="896823"/>
            </a:xfrm>
            <a:prstGeom prst="blockArc">
              <a:avLst>
                <a:gd name="adj1" fmla="val 10800000"/>
                <a:gd name="adj2" fmla="val 21454085"/>
                <a:gd name="adj3" fmla="val 11481"/>
              </a:avLst>
            </a:prstGeom>
            <a:grpFill/>
            <a:ln>
              <a:solidFill>
                <a:srgbClr val="FFAB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sp>
          <p:nvSpPr>
            <p:cNvPr id="282" name="Block Arc 132"/>
            <p:cNvSpPr/>
            <p:nvPr/>
          </p:nvSpPr>
          <p:spPr>
            <a:xfrm rot="10800000">
              <a:off x="5392613" y="1101251"/>
              <a:ext cx="860389" cy="823286"/>
            </a:xfrm>
            <a:prstGeom prst="blockArc">
              <a:avLst>
                <a:gd name="adj1" fmla="val 10800000"/>
                <a:gd name="adj2" fmla="val 21454085"/>
                <a:gd name="adj3" fmla="val 11481"/>
              </a:avLst>
            </a:prstGeom>
            <a:grpFill/>
            <a:ln>
              <a:solidFill>
                <a:srgbClr val="FFAB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grpSp>
      <p:sp>
        <p:nvSpPr>
          <p:cNvPr id="283" name="テキスト ボックス 387"/>
          <p:cNvSpPr txBox="1"/>
          <p:nvPr/>
        </p:nvSpPr>
        <p:spPr>
          <a:xfrm>
            <a:off x="7251332" y="1266159"/>
            <a:ext cx="899067" cy="369328"/>
          </a:xfrm>
          <a:prstGeom prst="rect">
            <a:avLst/>
          </a:prstGeom>
          <a:noFill/>
        </p:spPr>
        <p:txBody>
          <a:bodyPr wrap="square" lIns="91436" tIns="45718" rIns="91436" bIns="45718" rtlCol="0">
            <a:spAutoFit/>
          </a:bodyPr>
          <a:lstStyle/>
          <a:p>
            <a:pPr algn="ctr"/>
            <a:r>
              <a:rPr kumimoji="1" lang="en-US" altLang="ja-JP" sz="900" dirty="0" smtClean="0">
                <a:solidFill>
                  <a:srgbClr val="FF7C00"/>
                </a:solidFill>
                <a:cs typeface="メイリオ"/>
              </a:rPr>
              <a:t>IOC</a:t>
            </a:r>
          </a:p>
          <a:p>
            <a:pPr algn="ctr"/>
            <a:r>
              <a:rPr kumimoji="1" lang="ja-JP" altLang="en-US" sz="900" dirty="0" smtClean="0">
                <a:solidFill>
                  <a:srgbClr val="FF7C00"/>
                </a:solidFill>
                <a:cs typeface="メイリオ"/>
              </a:rPr>
              <a:t>振る舞い検知</a:t>
            </a:r>
            <a:endParaRPr kumimoji="1" lang="ja-JP" altLang="en-US" sz="900" dirty="0">
              <a:solidFill>
                <a:srgbClr val="FF7C00"/>
              </a:solidFill>
              <a:cs typeface="メイリオ"/>
            </a:endParaRPr>
          </a:p>
        </p:txBody>
      </p:sp>
      <p:grpSp>
        <p:nvGrpSpPr>
          <p:cNvPr id="114" name="図形グループ 113"/>
          <p:cNvGrpSpPr/>
          <p:nvPr/>
        </p:nvGrpSpPr>
        <p:grpSpPr>
          <a:xfrm>
            <a:off x="7637795" y="90807"/>
            <a:ext cx="1393921" cy="923782"/>
            <a:chOff x="7543971" y="-46159"/>
            <a:chExt cx="1393921" cy="923782"/>
          </a:xfrm>
        </p:grpSpPr>
        <p:sp>
          <p:nvSpPr>
            <p:cNvPr id="115" name="Freeform 62"/>
            <p:cNvSpPr>
              <a:spLocks/>
            </p:cNvSpPr>
            <p:nvPr/>
          </p:nvSpPr>
          <p:spPr bwMode="auto">
            <a:xfrm>
              <a:off x="7543971" y="-46159"/>
              <a:ext cx="1393921" cy="923782"/>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ＭＳ Ｐゴシック"/>
                <a:ea typeface="ＭＳ Ｐゴシック"/>
                <a:cs typeface="ＭＳ Ｐゴシック"/>
              </a:endParaRPr>
            </a:p>
          </p:txBody>
        </p:sp>
        <p:grpSp>
          <p:nvGrpSpPr>
            <p:cNvPr id="116" name="Group 1"/>
            <p:cNvGrpSpPr/>
            <p:nvPr/>
          </p:nvGrpSpPr>
          <p:grpSpPr>
            <a:xfrm>
              <a:off x="8034624" y="74052"/>
              <a:ext cx="473658" cy="423339"/>
              <a:chOff x="2827882" y="2904850"/>
              <a:chExt cx="363240" cy="346173"/>
            </a:xfrm>
          </p:grpSpPr>
          <p:sp>
            <p:nvSpPr>
              <p:cNvPr id="119" name="Freeform 245"/>
              <p:cNvSpPr>
                <a:spLocks noEditPoints="1"/>
              </p:cNvSpPr>
              <p:nvPr/>
            </p:nvSpPr>
            <p:spPr bwMode="auto">
              <a:xfrm>
                <a:off x="2896000" y="2949517"/>
                <a:ext cx="238413" cy="301506"/>
              </a:xfrm>
              <a:custGeom>
                <a:avLst/>
                <a:gdLst>
                  <a:gd name="T0" fmla="*/ 1074 w 1176"/>
                  <a:gd name="T1" fmla="*/ 908 h 1512"/>
                  <a:gd name="T2" fmla="*/ 1017 w 1176"/>
                  <a:gd name="T3" fmla="*/ 1062 h 1512"/>
                  <a:gd name="T4" fmla="*/ 796 w 1176"/>
                  <a:gd name="T5" fmla="*/ 1059 h 1512"/>
                  <a:gd name="T6" fmla="*/ 826 w 1176"/>
                  <a:gd name="T7" fmla="*/ 896 h 1512"/>
                  <a:gd name="T8" fmla="*/ 1018 w 1176"/>
                  <a:gd name="T9" fmla="*/ 735 h 1512"/>
                  <a:gd name="T10" fmla="*/ 810 w 1176"/>
                  <a:gd name="T11" fmla="*/ 733 h 1512"/>
                  <a:gd name="T12" fmla="*/ 739 w 1176"/>
                  <a:gd name="T13" fmla="*/ 735 h 1512"/>
                  <a:gd name="T14" fmla="*/ 443 w 1176"/>
                  <a:gd name="T15" fmla="*/ 537 h 1512"/>
                  <a:gd name="T16" fmla="*/ 379 w 1176"/>
                  <a:gd name="T17" fmla="*/ 436 h 1512"/>
                  <a:gd name="T18" fmla="*/ 166 w 1176"/>
                  <a:gd name="T19" fmla="*/ 365 h 1512"/>
                  <a:gd name="T20" fmla="*/ 223 w 1176"/>
                  <a:gd name="T21" fmla="*/ 262 h 1512"/>
                  <a:gd name="T22" fmla="*/ 283 w 1176"/>
                  <a:gd name="T23" fmla="*/ 185 h 1512"/>
                  <a:gd name="T24" fmla="*/ 335 w 1176"/>
                  <a:gd name="T25" fmla="*/ 105 h 1512"/>
                  <a:gd name="T26" fmla="*/ 360 w 1176"/>
                  <a:gd name="T27" fmla="*/ 17 h 1512"/>
                  <a:gd name="T28" fmla="*/ 302 w 1176"/>
                  <a:gd name="T29" fmla="*/ 39 h 1512"/>
                  <a:gd name="T30" fmla="*/ 214 w 1176"/>
                  <a:gd name="T31" fmla="*/ 117 h 1512"/>
                  <a:gd name="T32" fmla="*/ 137 w 1176"/>
                  <a:gd name="T33" fmla="*/ 215 h 1512"/>
                  <a:gd name="T34" fmla="*/ 69 w 1176"/>
                  <a:gd name="T35" fmla="*/ 350 h 1512"/>
                  <a:gd name="T36" fmla="*/ 19 w 1176"/>
                  <a:gd name="T37" fmla="*/ 524 h 1512"/>
                  <a:gd name="T38" fmla="*/ 0 w 1176"/>
                  <a:gd name="T39" fmla="*/ 744 h 1512"/>
                  <a:gd name="T40" fmla="*/ 16 w 1176"/>
                  <a:gd name="T41" fmla="*/ 947 h 1512"/>
                  <a:gd name="T42" fmla="*/ 71 w 1176"/>
                  <a:gd name="T43" fmla="*/ 1149 h 1512"/>
                  <a:gd name="T44" fmla="*/ 149 w 1176"/>
                  <a:gd name="T45" fmla="*/ 1299 h 1512"/>
                  <a:gd name="T46" fmla="*/ 236 w 1176"/>
                  <a:gd name="T47" fmla="*/ 1403 h 1512"/>
                  <a:gd name="T48" fmla="*/ 313 w 1176"/>
                  <a:gd name="T49" fmla="*/ 1469 h 1512"/>
                  <a:gd name="T50" fmla="*/ 380 w 1176"/>
                  <a:gd name="T51" fmla="*/ 1507 h 1512"/>
                  <a:gd name="T52" fmla="*/ 437 w 1176"/>
                  <a:gd name="T53" fmla="*/ 1512 h 1512"/>
                  <a:gd name="T54" fmla="*/ 571 w 1176"/>
                  <a:gd name="T55" fmla="*/ 1500 h 1512"/>
                  <a:gd name="T56" fmla="*/ 728 w 1176"/>
                  <a:gd name="T57" fmla="*/ 1453 h 1512"/>
                  <a:gd name="T58" fmla="*/ 869 w 1176"/>
                  <a:gd name="T59" fmla="*/ 1375 h 1512"/>
                  <a:gd name="T60" fmla="*/ 988 w 1176"/>
                  <a:gd name="T61" fmla="*/ 1268 h 1512"/>
                  <a:gd name="T62" fmla="*/ 1084 w 1176"/>
                  <a:gd name="T63" fmla="*/ 1138 h 1512"/>
                  <a:gd name="T64" fmla="*/ 1152 w 1176"/>
                  <a:gd name="T65" fmla="*/ 989 h 1512"/>
                  <a:gd name="T66" fmla="*/ 1172 w 1176"/>
                  <a:gd name="T67" fmla="*/ 888 h 1512"/>
                  <a:gd name="T68" fmla="*/ 354 w 1176"/>
                  <a:gd name="T69" fmla="*/ 1379 h 1512"/>
                  <a:gd name="T70" fmla="*/ 271 w 1176"/>
                  <a:gd name="T71" fmla="*/ 1299 h 1512"/>
                  <a:gd name="T72" fmla="*/ 197 w 1176"/>
                  <a:gd name="T73" fmla="*/ 1192 h 1512"/>
                  <a:gd name="T74" fmla="*/ 378 w 1176"/>
                  <a:gd name="T75" fmla="*/ 1395 h 1512"/>
                  <a:gd name="T76" fmla="*/ 125 w 1176"/>
                  <a:gd name="T77" fmla="*/ 998 h 1512"/>
                  <a:gd name="T78" fmla="*/ 99 w 1176"/>
                  <a:gd name="T79" fmla="*/ 823 h 1512"/>
                  <a:gd name="T80" fmla="*/ 97 w 1176"/>
                  <a:gd name="T81" fmla="*/ 735 h 1512"/>
                  <a:gd name="T82" fmla="*/ 107 w 1176"/>
                  <a:gd name="T83" fmla="*/ 588 h 1512"/>
                  <a:gd name="T84" fmla="*/ 378 w 1176"/>
                  <a:gd name="T85" fmla="*/ 463 h 1512"/>
                  <a:gd name="T86" fmla="*/ 737 w 1176"/>
                  <a:gd name="T87" fmla="*/ 824 h 1512"/>
                  <a:gd name="T88" fmla="*/ 710 w 1176"/>
                  <a:gd name="T89" fmla="*/ 998 h 1512"/>
                  <a:gd name="T90" fmla="*/ 473 w 1176"/>
                  <a:gd name="T91" fmla="*/ 1378 h 1512"/>
                  <a:gd name="T92" fmla="*/ 654 w 1176"/>
                  <a:gd name="T93" fmla="*/ 1159 h 1512"/>
                  <a:gd name="T94" fmla="*/ 588 w 1176"/>
                  <a:gd name="T95" fmla="*/ 1267 h 1512"/>
                  <a:gd name="T96" fmla="*/ 521 w 1176"/>
                  <a:gd name="T97" fmla="*/ 1340 h 1512"/>
                  <a:gd name="T98" fmla="*/ 605 w 1176"/>
                  <a:gd name="T99" fmla="*/ 1393 h 1512"/>
                  <a:gd name="T100" fmla="*/ 710 w 1176"/>
                  <a:gd name="T101" fmla="*/ 1259 h 1512"/>
                  <a:gd name="T102" fmla="*/ 762 w 1176"/>
                  <a:gd name="T103" fmla="*/ 1155 h 1512"/>
                  <a:gd name="T104" fmla="*/ 973 w 1176"/>
                  <a:gd name="T105" fmla="*/ 1132 h 1512"/>
                  <a:gd name="T106" fmla="*/ 872 w 1176"/>
                  <a:gd name="T107" fmla="*/ 1247 h 1512"/>
                  <a:gd name="T108" fmla="*/ 749 w 1176"/>
                  <a:gd name="T109" fmla="*/ 1335 h 1512"/>
                  <a:gd name="T110" fmla="*/ 605 w 1176"/>
                  <a:gd name="T111" fmla="*/ 1393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6" h="1512">
                    <a:moveTo>
                      <a:pt x="1090" y="808"/>
                    </a:moveTo>
                    <a:lnTo>
                      <a:pt x="1090" y="808"/>
                    </a:lnTo>
                    <a:lnTo>
                      <a:pt x="1086" y="841"/>
                    </a:lnTo>
                    <a:lnTo>
                      <a:pt x="1081" y="875"/>
                    </a:lnTo>
                    <a:lnTo>
                      <a:pt x="1074" y="908"/>
                    </a:lnTo>
                    <a:lnTo>
                      <a:pt x="1066" y="939"/>
                    </a:lnTo>
                    <a:lnTo>
                      <a:pt x="1056" y="971"/>
                    </a:lnTo>
                    <a:lnTo>
                      <a:pt x="1045" y="1001"/>
                    </a:lnTo>
                    <a:lnTo>
                      <a:pt x="1031" y="1032"/>
                    </a:lnTo>
                    <a:lnTo>
                      <a:pt x="1017" y="1062"/>
                    </a:lnTo>
                    <a:lnTo>
                      <a:pt x="1017" y="1062"/>
                    </a:lnTo>
                    <a:lnTo>
                      <a:pt x="1011" y="1059"/>
                    </a:lnTo>
                    <a:lnTo>
                      <a:pt x="1006" y="1059"/>
                    </a:lnTo>
                    <a:lnTo>
                      <a:pt x="796" y="1059"/>
                    </a:lnTo>
                    <a:lnTo>
                      <a:pt x="796" y="1059"/>
                    </a:lnTo>
                    <a:lnTo>
                      <a:pt x="803" y="1028"/>
                    </a:lnTo>
                    <a:lnTo>
                      <a:pt x="810" y="997"/>
                    </a:lnTo>
                    <a:lnTo>
                      <a:pt x="817" y="965"/>
                    </a:lnTo>
                    <a:lnTo>
                      <a:pt x="822" y="931"/>
                    </a:lnTo>
                    <a:lnTo>
                      <a:pt x="826" y="896"/>
                    </a:lnTo>
                    <a:lnTo>
                      <a:pt x="830" y="861"/>
                    </a:lnTo>
                    <a:lnTo>
                      <a:pt x="833" y="823"/>
                    </a:lnTo>
                    <a:lnTo>
                      <a:pt x="834" y="784"/>
                    </a:lnTo>
                    <a:lnTo>
                      <a:pt x="1066" y="784"/>
                    </a:lnTo>
                    <a:lnTo>
                      <a:pt x="1018" y="735"/>
                    </a:lnTo>
                    <a:lnTo>
                      <a:pt x="835" y="735"/>
                    </a:lnTo>
                    <a:lnTo>
                      <a:pt x="835" y="735"/>
                    </a:lnTo>
                    <a:lnTo>
                      <a:pt x="835" y="734"/>
                    </a:lnTo>
                    <a:lnTo>
                      <a:pt x="835" y="734"/>
                    </a:lnTo>
                    <a:lnTo>
                      <a:pt x="810" y="733"/>
                    </a:lnTo>
                    <a:lnTo>
                      <a:pt x="785" y="730"/>
                    </a:lnTo>
                    <a:lnTo>
                      <a:pt x="762" y="727"/>
                    </a:lnTo>
                    <a:lnTo>
                      <a:pt x="738" y="722"/>
                    </a:lnTo>
                    <a:lnTo>
                      <a:pt x="738" y="722"/>
                    </a:lnTo>
                    <a:lnTo>
                      <a:pt x="739" y="735"/>
                    </a:lnTo>
                    <a:lnTo>
                      <a:pt x="473" y="735"/>
                    </a:lnTo>
                    <a:lnTo>
                      <a:pt x="473" y="573"/>
                    </a:lnTo>
                    <a:lnTo>
                      <a:pt x="473" y="573"/>
                    </a:lnTo>
                    <a:lnTo>
                      <a:pt x="458" y="555"/>
                    </a:lnTo>
                    <a:lnTo>
                      <a:pt x="443" y="537"/>
                    </a:lnTo>
                    <a:lnTo>
                      <a:pt x="428" y="518"/>
                    </a:lnTo>
                    <a:lnTo>
                      <a:pt x="414" y="499"/>
                    </a:lnTo>
                    <a:lnTo>
                      <a:pt x="402" y="478"/>
                    </a:lnTo>
                    <a:lnTo>
                      <a:pt x="390" y="458"/>
                    </a:lnTo>
                    <a:lnTo>
                      <a:pt x="379" y="436"/>
                    </a:lnTo>
                    <a:lnTo>
                      <a:pt x="368" y="415"/>
                    </a:lnTo>
                    <a:lnTo>
                      <a:pt x="148" y="415"/>
                    </a:lnTo>
                    <a:lnTo>
                      <a:pt x="148" y="415"/>
                    </a:lnTo>
                    <a:lnTo>
                      <a:pt x="157" y="389"/>
                    </a:lnTo>
                    <a:lnTo>
                      <a:pt x="166" y="365"/>
                    </a:lnTo>
                    <a:lnTo>
                      <a:pt x="178" y="342"/>
                    </a:lnTo>
                    <a:lnTo>
                      <a:pt x="188" y="320"/>
                    </a:lnTo>
                    <a:lnTo>
                      <a:pt x="199" y="300"/>
                    </a:lnTo>
                    <a:lnTo>
                      <a:pt x="210" y="280"/>
                    </a:lnTo>
                    <a:lnTo>
                      <a:pt x="223" y="262"/>
                    </a:lnTo>
                    <a:lnTo>
                      <a:pt x="235" y="245"/>
                    </a:lnTo>
                    <a:lnTo>
                      <a:pt x="246" y="228"/>
                    </a:lnTo>
                    <a:lnTo>
                      <a:pt x="258" y="213"/>
                    </a:lnTo>
                    <a:lnTo>
                      <a:pt x="271" y="199"/>
                    </a:lnTo>
                    <a:lnTo>
                      <a:pt x="283" y="185"/>
                    </a:lnTo>
                    <a:lnTo>
                      <a:pt x="306" y="162"/>
                    </a:lnTo>
                    <a:lnTo>
                      <a:pt x="330" y="141"/>
                    </a:lnTo>
                    <a:lnTo>
                      <a:pt x="330" y="141"/>
                    </a:lnTo>
                    <a:lnTo>
                      <a:pt x="332" y="123"/>
                    </a:lnTo>
                    <a:lnTo>
                      <a:pt x="335" y="105"/>
                    </a:lnTo>
                    <a:lnTo>
                      <a:pt x="339" y="86"/>
                    </a:lnTo>
                    <a:lnTo>
                      <a:pt x="343" y="69"/>
                    </a:lnTo>
                    <a:lnTo>
                      <a:pt x="348" y="52"/>
                    </a:lnTo>
                    <a:lnTo>
                      <a:pt x="354" y="34"/>
                    </a:lnTo>
                    <a:lnTo>
                      <a:pt x="360" y="17"/>
                    </a:lnTo>
                    <a:lnTo>
                      <a:pt x="366" y="0"/>
                    </a:lnTo>
                    <a:lnTo>
                      <a:pt x="366" y="0"/>
                    </a:lnTo>
                    <a:lnTo>
                      <a:pt x="349" y="10"/>
                    </a:lnTo>
                    <a:lnTo>
                      <a:pt x="327" y="23"/>
                    </a:lnTo>
                    <a:lnTo>
                      <a:pt x="302" y="39"/>
                    </a:lnTo>
                    <a:lnTo>
                      <a:pt x="275" y="61"/>
                    </a:lnTo>
                    <a:lnTo>
                      <a:pt x="259" y="73"/>
                    </a:lnTo>
                    <a:lnTo>
                      <a:pt x="245" y="86"/>
                    </a:lnTo>
                    <a:lnTo>
                      <a:pt x="230" y="101"/>
                    </a:lnTo>
                    <a:lnTo>
                      <a:pt x="214" y="117"/>
                    </a:lnTo>
                    <a:lnTo>
                      <a:pt x="198" y="134"/>
                    </a:lnTo>
                    <a:lnTo>
                      <a:pt x="183" y="153"/>
                    </a:lnTo>
                    <a:lnTo>
                      <a:pt x="168" y="172"/>
                    </a:lnTo>
                    <a:lnTo>
                      <a:pt x="152" y="192"/>
                    </a:lnTo>
                    <a:lnTo>
                      <a:pt x="137" y="215"/>
                    </a:lnTo>
                    <a:lnTo>
                      <a:pt x="123" y="239"/>
                    </a:lnTo>
                    <a:lnTo>
                      <a:pt x="108" y="265"/>
                    </a:lnTo>
                    <a:lnTo>
                      <a:pt x="94" y="291"/>
                    </a:lnTo>
                    <a:lnTo>
                      <a:pt x="81" y="320"/>
                    </a:lnTo>
                    <a:lnTo>
                      <a:pt x="69" y="350"/>
                    </a:lnTo>
                    <a:lnTo>
                      <a:pt x="56" y="381"/>
                    </a:lnTo>
                    <a:lnTo>
                      <a:pt x="45" y="415"/>
                    </a:lnTo>
                    <a:lnTo>
                      <a:pt x="36" y="450"/>
                    </a:lnTo>
                    <a:lnTo>
                      <a:pt x="27" y="486"/>
                    </a:lnTo>
                    <a:lnTo>
                      <a:pt x="19" y="524"/>
                    </a:lnTo>
                    <a:lnTo>
                      <a:pt x="12" y="565"/>
                    </a:lnTo>
                    <a:lnTo>
                      <a:pt x="6" y="607"/>
                    </a:lnTo>
                    <a:lnTo>
                      <a:pt x="3" y="650"/>
                    </a:lnTo>
                    <a:lnTo>
                      <a:pt x="0" y="696"/>
                    </a:lnTo>
                    <a:lnTo>
                      <a:pt x="0" y="744"/>
                    </a:lnTo>
                    <a:lnTo>
                      <a:pt x="0" y="744"/>
                    </a:lnTo>
                    <a:lnTo>
                      <a:pt x="1" y="798"/>
                    </a:lnTo>
                    <a:lnTo>
                      <a:pt x="4" y="850"/>
                    </a:lnTo>
                    <a:lnTo>
                      <a:pt x="8" y="900"/>
                    </a:lnTo>
                    <a:lnTo>
                      <a:pt x="16" y="947"/>
                    </a:lnTo>
                    <a:lnTo>
                      <a:pt x="24" y="992"/>
                    </a:lnTo>
                    <a:lnTo>
                      <a:pt x="34" y="1034"/>
                    </a:lnTo>
                    <a:lnTo>
                      <a:pt x="44" y="1075"/>
                    </a:lnTo>
                    <a:lnTo>
                      <a:pt x="57" y="1113"/>
                    </a:lnTo>
                    <a:lnTo>
                      <a:pt x="71" y="1149"/>
                    </a:lnTo>
                    <a:lnTo>
                      <a:pt x="85" y="1183"/>
                    </a:lnTo>
                    <a:lnTo>
                      <a:pt x="100" y="1215"/>
                    </a:lnTo>
                    <a:lnTo>
                      <a:pt x="115" y="1245"/>
                    </a:lnTo>
                    <a:lnTo>
                      <a:pt x="132" y="1273"/>
                    </a:lnTo>
                    <a:lnTo>
                      <a:pt x="149" y="1299"/>
                    </a:lnTo>
                    <a:lnTo>
                      <a:pt x="166" y="1324"/>
                    </a:lnTo>
                    <a:lnTo>
                      <a:pt x="184" y="1346"/>
                    </a:lnTo>
                    <a:lnTo>
                      <a:pt x="201" y="1367"/>
                    </a:lnTo>
                    <a:lnTo>
                      <a:pt x="218" y="1386"/>
                    </a:lnTo>
                    <a:lnTo>
                      <a:pt x="236" y="1403"/>
                    </a:lnTo>
                    <a:lnTo>
                      <a:pt x="252" y="1420"/>
                    </a:lnTo>
                    <a:lnTo>
                      <a:pt x="268" y="1434"/>
                    </a:lnTo>
                    <a:lnTo>
                      <a:pt x="285" y="1447"/>
                    </a:lnTo>
                    <a:lnTo>
                      <a:pt x="299" y="1458"/>
                    </a:lnTo>
                    <a:lnTo>
                      <a:pt x="313" y="1469"/>
                    </a:lnTo>
                    <a:lnTo>
                      <a:pt x="339" y="1486"/>
                    </a:lnTo>
                    <a:lnTo>
                      <a:pt x="358" y="1497"/>
                    </a:lnTo>
                    <a:lnTo>
                      <a:pt x="372" y="1504"/>
                    </a:lnTo>
                    <a:lnTo>
                      <a:pt x="380" y="1507"/>
                    </a:lnTo>
                    <a:lnTo>
                      <a:pt x="380" y="1507"/>
                    </a:lnTo>
                    <a:lnTo>
                      <a:pt x="388" y="1510"/>
                    </a:lnTo>
                    <a:lnTo>
                      <a:pt x="397" y="1511"/>
                    </a:lnTo>
                    <a:lnTo>
                      <a:pt x="436" y="1512"/>
                    </a:lnTo>
                    <a:lnTo>
                      <a:pt x="436" y="1512"/>
                    </a:lnTo>
                    <a:lnTo>
                      <a:pt x="437" y="1512"/>
                    </a:lnTo>
                    <a:lnTo>
                      <a:pt x="437" y="1512"/>
                    </a:lnTo>
                    <a:lnTo>
                      <a:pt x="471" y="1511"/>
                    </a:lnTo>
                    <a:lnTo>
                      <a:pt x="505" y="1509"/>
                    </a:lnTo>
                    <a:lnTo>
                      <a:pt x="539" y="1505"/>
                    </a:lnTo>
                    <a:lnTo>
                      <a:pt x="571" y="1500"/>
                    </a:lnTo>
                    <a:lnTo>
                      <a:pt x="604" y="1494"/>
                    </a:lnTo>
                    <a:lnTo>
                      <a:pt x="636" y="1486"/>
                    </a:lnTo>
                    <a:lnTo>
                      <a:pt x="667" y="1476"/>
                    </a:lnTo>
                    <a:lnTo>
                      <a:pt x="698" y="1465"/>
                    </a:lnTo>
                    <a:lnTo>
                      <a:pt x="728" y="1453"/>
                    </a:lnTo>
                    <a:lnTo>
                      <a:pt x="758" y="1440"/>
                    </a:lnTo>
                    <a:lnTo>
                      <a:pt x="787" y="1425"/>
                    </a:lnTo>
                    <a:lnTo>
                      <a:pt x="815" y="1409"/>
                    </a:lnTo>
                    <a:lnTo>
                      <a:pt x="842" y="1392"/>
                    </a:lnTo>
                    <a:lnTo>
                      <a:pt x="869" y="1375"/>
                    </a:lnTo>
                    <a:lnTo>
                      <a:pt x="895" y="1355"/>
                    </a:lnTo>
                    <a:lnTo>
                      <a:pt x="919" y="1335"/>
                    </a:lnTo>
                    <a:lnTo>
                      <a:pt x="944" y="1314"/>
                    </a:lnTo>
                    <a:lnTo>
                      <a:pt x="967" y="1291"/>
                    </a:lnTo>
                    <a:lnTo>
                      <a:pt x="988" y="1268"/>
                    </a:lnTo>
                    <a:lnTo>
                      <a:pt x="1010" y="1243"/>
                    </a:lnTo>
                    <a:lnTo>
                      <a:pt x="1030" y="1219"/>
                    </a:lnTo>
                    <a:lnTo>
                      <a:pt x="1050" y="1192"/>
                    </a:lnTo>
                    <a:lnTo>
                      <a:pt x="1068" y="1166"/>
                    </a:lnTo>
                    <a:lnTo>
                      <a:pt x="1084" y="1138"/>
                    </a:lnTo>
                    <a:lnTo>
                      <a:pt x="1101" y="1110"/>
                    </a:lnTo>
                    <a:lnTo>
                      <a:pt x="1115" y="1081"/>
                    </a:lnTo>
                    <a:lnTo>
                      <a:pt x="1128" y="1050"/>
                    </a:lnTo>
                    <a:lnTo>
                      <a:pt x="1140" y="1021"/>
                    </a:lnTo>
                    <a:lnTo>
                      <a:pt x="1152" y="989"/>
                    </a:lnTo>
                    <a:lnTo>
                      <a:pt x="1162" y="958"/>
                    </a:lnTo>
                    <a:lnTo>
                      <a:pt x="1170" y="925"/>
                    </a:lnTo>
                    <a:lnTo>
                      <a:pt x="1176" y="892"/>
                    </a:lnTo>
                    <a:lnTo>
                      <a:pt x="1176" y="892"/>
                    </a:lnTo>
                    <a:lnTo>
                      <a:pt x="1172" y="888"/>
                    </a:lnTo>
                    <a:lnTo>
                      <a:pt x="1167" y="884"/>
                    </a:lnTo>
                    <a:lnTo>
                      <a:pt x="1090" y="808"/>
                    </a:lnTo>
                    <a:close/>
                    <a:moveTo>
                      <a:pt x="378" y="1395"/>
                    </a:moveTo>
                    <a:lnTo>
                      <a:pt x="378" y="1395"/>
                    </a:lnTo>
                    <a:lnTo>
                      <a:pt x="354" y="1379"/>
                    </a:lnTo>
                    <a:lnTo>
                      <a:pt x="329" y="1358"/>
                    </a:lnTo>
                    <a:lnTo>
                      <a:pt x="314" y="1345"/>
                    </a:lnTo>
                    <a:lnTo>
                      <a:pt x="300" y="1332"/>
                    </a:lnTo>
                    <a:lnTo>
                      <a:pt x="286" y="1317"/>
                    </a:lnTo>
                    <a:lnTo>
                      <a:pt x="271" y="1299"/>
                    </a:lnTo>
                    <a:lnTo>
                      <a:pt x="256" y="1281"/>
                    </a:lnTo>
                    <a:lnTo>
                      <a:pt x="241" y="1261"/>
                    </a:lnTo>
                    <a:lnTo>
                      <a:pt x="226" y="1240"/>
                    </a:lnTo>
                    <a:lnTo>
                      <a:pt x="211" y="1217"/>
                    </a:lnTo>
                    <a:lnTo>
                      <a:pt x="197" y="1192"/>
                    </a:lnTo>
                    <a:lnTo>
                      <a:pt x="184" y="1166"/>
                    </a:lnTo>
                    <a:lnTo>
                      <a:pt x="171" y="1137"/>
                    </a:lnTo>
                    <a:lnTo>
                      <a:pt x="158" y="1106"/>
                    </a:lnTo>
                    <a:lnTo>
                      <a:pt x="378" y="1106"/>
                    </a:lnTo>
                    <a:lnTo>
                      <a:pt x="378" y="1395"/>
                    </a:lnTo>
                    <a:close/>
                    <a:moveTo>
                      <a:pt x="378" y="1059"/>
                    </a:moveTo>
                    <a:lnTo>
                      <a:pt x="141" y="1059"/>
                    </a:lnTo>
                    <a:lnTo>
                      <a:pt x="141" y="1059"/>
                    </a:lnTo>
                    <a:lnTo>
                      <a:pt x="133" y="1029"/>
                    </a:lnTo>
                    <a:lnTo>
                      <a:pt x="125" y="998"/>
                    </a:lnTo>
                    <a:lnTo>
                      <a:pt x="118" y="967"/>
                    </a:lnTo>
                    <a:lnTo>
                      <a:pt x="111" y="933"/>
                    </a:lnTo>
                    <a:lnTo>
                      <a:pt x="106" y="898"/>
                    </a:lnTo>
                    <a:lnTo>
                      <a:pt x="102" y="862"/>
                    </a:lnTo>
                    <a:lnTo>
                      <a:pt x="99" y="823"/>
                    </a:lnTo>
                    <a:lnTo>
                      <a:pt x="97" y="784"/>
                    </a:lnTo>
                    <a:lnTo>
                      <a:pt x="378" y="784"/>
                    </a:lnTo>
                    <a:lnTo>
                      <a:pt x="378" y="1059"/>
                    </a:lnTo>
                    <a:close/>
                    <a:moveTo>
                      <a:pt x="378" y="735"/>
                    </a:moveTo>
                    <a:lnTo>
                      <a:pt x="97" y="735"/>
                    </a:lnTo>
                    <a:lnTo>
                      <a:pt x="97" y="735"/>
                    </a:lnTo>
                    <a:lnTo>
                      <a:pt x="98" y="696"/>
                    </a:lnTo>
                    <a:lnTo>
                      <a:pt x="100" y="659"/>
                    </a:lnTo>
                    <a:lnTo>
                      <a:pt x="103" y="623"/>
                    </a:lnTo>
                    <a:lnTo>
                      <a:pt x="107" y="588"/>
                    </a:lnTo>
                    <a:lnTo>
                      <a:pt x="112" y="555"/>
                    </a:lnTo>
                    <a:lnTo>
                      <a:pt x="119" y="523"/>
                    </a:lnTo>
                    <a:lnTo>
                      <a:pt x="125" y="492"/>
                    </a:lnTo>
                    <a:lnTo>
                      <a:pt x="133" y="463"/>
                    </a:lnTo>
                    <a:lnTo>
                      <a:pt x="378" y="463"/>
                    </a:lnTo>
                    <a:lnTo>
                      <a:pt x="378" y="735"/>
                    </a:lnTo>
                    <a:close/>
                    <a:moveTo>
                      <a:pt x="473" y="784"/>
                    </a:moveTo>
                    <a:lnTo>
                      <a:pt x="738" y="784"/>
                    </a:lnTo>
                    <a:lnTo>
                      <a:pt x="738" y="784"/>
                    </a:lnTo>
                    <a:lnTo>
                      <a:pt x="737" y="824"/>
                    </a:lnTo>
                    <a:lnTo>
                      <a:pt x="733" y="862"/>
                    </a:lnTo>
                    <a:lnTo>
                      <a:pt x="728" y="898"/>
                    </a:lnTo>
                    <a:lnTo>
                      <a:pt x="723" y="933"/>
                    </a:lnTo>
                    <a:lnTo>
                      <a:pt x="717" y="967"/>
                    </a:lnTo>
                    <a:lnTo>
                      <a:pt x="710" y="998"/>
                    </a:lnTo>
                    <a:lnTo>
                      <a:pt x="703" y="1029"/>
                    </a:lnTo>
                    <a:lnTo>
                      <a:pt x="694" y="1059"/>
                    </a:lnTo>
                    <a:lnTo>
                      <a:pt x="473" y="1059"/>
                    </a:lnTo>
                    <a:lnTo>
                      <a:pt x="473" y="784"/>
                    </a:lnTo>
                    <a:close/>
                    <a:moveTo>
                      <a:pt x="473" y="1378"/>
                    </a:moveTo>
                    <a:lnTo>
                      <a:pt x="473" y="1106"/>
                    </a:lnTo>
                    <a:lnTo>
                      <a:pt x="677" y="1106"/>
                    </a:lnTo>
                    <a:lnTo>
                      <a:pt x="677" y="1106"/>
                    </a:lnTo>
                    <a:lnTo>
                      <a:pt x="665" y="1134"/>
                    </a:lnTo>
                    <a:lnTo>
                      <a:pt x="654" y="1159"/>
                    </a:lnTo>
                    <a:lnTo>
                      <a:pt x="642" y="1184"/>
                    </a:lnTo>
                    <a:lnTo>
                      <a:pt x="628" y="1206"/>
                    </a:lnTo>
                    <a:lnTo>
                      <a:pt x="615" y="1228"/>
                    </a:lnTo>
                    <a:lnTo>
                      <a:pt x="602" y="1248"/>
                    </a:lnTo>
                    <a:lnTo>
                      <a:pt x="588" y="1267"/>
                    </a:lnTo>
                    <a:lnTo>
                      <a:pt x="574" y="1284"/>
                    </a:lnTo>
                    <a:lnTo>
                      <a:pt x="561" y="1299"/>
                    </a:lnTo>
                    <a:lnTo>
                      <a:pt x="547" y="1315"/>
                    </a:lnTo>
                    <a:lnTo>
                      <a:pt x="534" y="1328"/>
                    </a:lnTo>
                    <a:lnTo>
                      <a:pt x="521" y="1340"/>
                    </a:lnTo>
                    <a:lnTo>
                      <a:pt x="496" y="1360"/>
                    </a:lnTo>
                    <a:lnTo>
                      <a:pt x="473" y="1378"/>
                    </a:lnTo>
                    <a:lnTo>
                      <a:pt x="473" y="1378"/>
                    </a:lnTo>
                    <a:close/>
                    <a:moveTo>
                      <a:pt x="605" y="1393"/>
                    </a:moveTo>
                    <a:lnTo>
                      <a:pt x="605" y="1393"/>
                    </a:lnTo>
                    <a:lnTo>
                      <a:pt x="628" y="1369"/>
                    </a:lnTo>
                    <a:lnTo>
                      <a:pt x="652" y="1342"/>
                    </a:lnTo>
                    <a:lnTo>
                      <a:pt x="675" y="1311"/>
                    </a:lnTo>
                    <a:lnTo>
                      <a:pt x="699" y="1278"/>
                    </a:lnTo>
                    <a:lnTo>
                      <a:pt x="710" y="1259"/>
                    </a:lnTo>
                    <a:lnTo>
                      <a:pt x="721" y="1240"/>
                    </a:lnTo>
                    <a:lnTo>
                      <a:pt x="731" y="1221"/>
                    </a:lnTo>
                    <a:lnTo>
                      <a:pt x="743" y="1199"/>
                    </a:lnTo>
                    <a:lnTo>
                      <a:pt x="753" y="1178"/>
                    </a:lnTo>
                    <a:lnTo>
                      <a:pt x="762" y="1155"/>
                    </a:lnTo>
                    <a:lnTo>
                      <a:pt x="771" y="1131"/>
                    </a:lnTo>
                    <a:lnTo>
                      <a:pt x="780" y="1106"/>
                    </a:lnTo>
                    <a:lnTo>
                      <a:pt x="990" y="1106"/>
                    </a:lnTo>
                    <a:lnTo>
                      <a:pt x="990" y="1106"/>
                    </a:lnTo>
                    <a:lnTo>
                      <a:pt x="973" y="1132"/>
                    </a:lnTo>
                    <a:lnTo>
                      <a:pt x="956" y="1157"/>
                    </a:lnTo>
                    <a:lnTo>
                      <a:pt x="936" y="1181"/>
                    </a:lnTo>
                    <a:lnTo>
                      <a:pt x="916" y="1204"/>
                    </a:lnTo>
                    <a:lnTo>
                      <a:pt x="895" y="1226"/>
                    </a:lnTo>
                    <a:lnTo>
                      <a:pt x="872" y="1247"/>
                    </a:lnTo>
                    <a:lnTo>
                      <a:pt x="850" y="1267"/>
                    </a:lnTo>
                    <a:lnTo>
                      <a:pt x="825" y="1286"/>
                    </a:lnTo>
                    <a:lnTo>
                      <a:pt x="801" y="1303"/>
                    </a:lnTo>
                    <a:lnTo>
                      <a:pt x="775" y="1320"/>
                    </a:lnTo>
                    <a:lnTo>
                      <a:pt x="749" y="1335"/>
                    </a:lnTo>
                    <a:lnTo>
                      <a:pt x="721" y="1349"/>
                    </a:lnTo>
                    <a:lnTo>
                      <a:pt x="694" y="1362"/>
                    </a:lnTo>
                    <a:lnTo>
                      <a:pt x="664" y="1374"/>
                    </a:lnTo>
                    <a:lnTo>
                      <a:pt x="636" y="1384"/>
                    </a:lnTo>
                    <a:lnTo>
                      <a:pt x="605" y="1393"/>
                    </a:lnTo>
                    <a:lnTo>
                      <a:pt x="605" y="1393"/>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ＭＳ Ｐゴシック"/>
                  <a:ea typeface="ＭＳ Ｐゴシック"/>
                  <a:cs typeface="ＭＳ Ｐゴシック"/>
                </a:endParaRPr>
              </a:p>
            </p:txBody>
          </p:sp>
          <p:sp>
            <p:nvSpPr>
              <p:cNvPr id="120" name="Freeform 247"/>
              <p:cNvSpPr>
                <a:spLocks noEditPoints="1"/>
              </p:cNvSpPr>
              <p:nvPr/>
            </p:nvSpPr>
            <p:spPr bwMode="auto">
              <a:xfrm>
                <a:off x="2968319" y="2904850"/>
                <a:ext cx="222803" cy="217755"/>
              </a:xfrm>
              <a:custGeom>
                <a:avLst/>
                <a:gdLst>
                  <a:gd name="T0" fmla="*/ 842 w 1096"/>
                  <a:gd name="T1" fmla="*/ 566 h 1096"/>
                  <a:gd name="T2" fmla="*/ 863 w 1096"/>
                  <a:gd name="T3" fmla="*/ 455 h 1096"/>
                  <a:gd name="T4" fmla="*/ 859 w 1096"/>
                  <a:gd name="T5" fmla="*/ 366 h 1096"/>
                  <a:gd name="T6" fmla="*/ 829 w 1096"/>
                  <a:gd name="T7" fmla="*/ 264 h 1096"/>
                  <a:gd name="T8" fmla="*/ 777 w 1096"/>
                  <a:gd name="T9" fmla="*/ 174 h 1096"/>
                  <a:gd name="T10" fmla="*/ 706 w 1096"/>
                  <a:gd name="T11" fmla="*/ 99 h 1096"/>
                  <a:gd name="T12" fmla="*/ 619 w 1096"/>
                  <a:gd name="T13" fmla="*/ 43 h 1096"/>
                  <a:gd name="T14" fmla="*/ 518 w 1096"/>
                  <a:gd name="T15" fmla="*/ 9 h 1096"/>
                  <a:gd name="T16" fmla="*/ 432 w 1096"/>
                  <a:gd name="T17" fmla="*/ 0 h 1096"/>
                  <a:gd name="T18" fmla="*/ 324 w 1096"/>
                  <a:gd name="T19" fmla="*/ 13 h 1096"/>
                  <a:gd name="T20" fmla="*/ 227 w 1096"/>
                  <a:gd name="T21" fmla="*/ 52 h 1096"/>
                  <a:gd name="T22" fmla="*/ 142 w 1096"/>
                  <a:gd name="T23" fmla="*/ 112 h 1096"/>
                  <a:gd name="T24" fmla="*/ 74 w 1096"/>
                  <a:gd name="T25" fmla="*/ 191 h 1096"/>
                  <a:gd name="T26" fmla="*/ 27 w 1096"/>
                  <a:gd name="T27" fmla="*/ 284 h 1096"/>
                  <a:gd name="T28" fmla="*/ 2 w 1096"/>
                  <a:gd name="T29" fmla="*/ 388 h 1096"/>
                  <a:gd name="T30" fmla="*/ 2 w 1096"/>
                  <a:gd name="T31" fmla="*/ 476 h 1096"/>
                  <a:gd name="T32" fmla="*/ 27 w 1096"/>
                  <a:gd name="T33" fmla="*/ 581 h 1096"/>
                  <a:gd name="T34" fmla="*/ 74 w 1096"/>
                  <a:gd name="T35" fmla="*/ 673 h 1096"/>
                  <a:gd name="T36" fmla="*/ 142 w 1096"/>
                  <a:gd name="T37" fmla="*/ 751 h 1096"/>
                  <a:gd name="T38" fmla="*/ 227 w 1096"/>
                  <a:gd name="T39" fmla="*/ 811 h 1096"/>
                  <a:gd name="T40" fmla="*/ 324 w 1096"/>
                  <a:gd name="T41" fmla="*/ 850 h 1096"/>
                  <a:gd name="T42" fmla="*/ 432 w 1096"/>
                  <a:gd name="T43" fmla="*/ 864 h 1096"/>
                  <a:gd name="T44" fmla="*/ 524 w 1096"/>
                  <a:gd name="T45" fmla="*/ 854 h 1096"/>
                  <a:gd name="T46" fmla="*/ 833 w 1096"/>
                  <a:gd name="T47" fmla="*/ 1051 h 1096"/>
                  <a:gd name="T48" fmla="*/ 884 w 1096"/>
                  <a:gd name="T49" fmla="*/ 1084 h 1096"/>
                  <a:gd name="T50" fmla="*/ 942 w 1096"/>
                  <a:gd name="T51" fmla="*/ 1096 h 1096"/>
                  <a:gd name="T52" fmla="*/ 1013 w 1096"/>
                  <a:gd name="T53" fmla="*/ 1078 h 1096"/>
                  <a:gd name="T54" fmla="*/ 1061 w 1096"/>
                  <a:gd name="T55" fmla="*/ 1039 h 1096"/>
                  <a:gd name="T56" fmla="*/ 1093 w 1096"/>
                  <a:gd name="T57" fmla="*/ 971 h 1096"/>
                  <a:gd name="T58" fmla="*/ 1093 w 1096"/>
                  <a:gd name="T59" fmla="*/ 912 h 1096"/>
                  <a:gd name="T60" fmla="*/ 1061 w 1096"/>
                  <a:gd name="T61" fmla="*/ 845 h 1096"/>
                  <a:gd name="T62" fmla="*/ 417 w 1096"/>
                  <a:gd name="T63" fmla="*/ 712 h 1096"/>
                  <a:gd name="T64" fmla="*/ 348 w 1096"/>
                  <a:gd name="T65" fmla="*/ 700 h 1096"/>
                  <a:gd name="T66" fmla="*/ 287 w 1096"/>
                  <a:gd name="T67" fmla="*/ 672 h 1096"/>
                  <a:gd name="T68" fmla="*/ 234 w 1096"/>
                  <a:gd name="T69" fmla="*/ 631 h 1096"/>
                  <a:gd name="T70" fmla="*/ 192 w 1096"/>
                  <a:gd name="T71" fmla="*/ 578 h 1096"/>
                  <a:gd name="T72" fmla="*/ 164 w 1096"/>
                  <a:gd name="T73" fmla="*/ 515 h 1096"/>
                  <a:gd name="T74" fmla="*/ 151 w 1096"/>
                  <a:gd name="T75" fmla="*/ 446 h 1096"/>
                  <a:gd name="T76" fmla="*/ 154 w 1096"/>
                  <a:gd name="T77" fmla="*/ 389 h 1096"/>
                  <a:gd name="T78" fmla="*/ 174 w 1096"/>
                  <a:gd name="T79" fmla="*/ 323 h 1096"/>
                  <a:gd name="T80" fmla="*/ 207 w 1096"/>
                  <a:gd name="T81" fmla="*/ 264 h 1096"/>
                  <a:gd name="T82" fmla="*/ 253 w 1096"/>
                  <a:gd name="T83" fmla="*/ 215 h 1096"/>
                  <a:gd name="T84" fmla="*/ 310 w 1096"/>
                  <a:gd name="T85" fmla="*/ 179 h 1096"/>
                  <a:gd name="T86" fmla="*/ 376 w 1096"/>
                  <a:gd name="T87" fmla="*/ 156 h 1096"/>
                  <a:gd name="T88" fmla="*/ 432 w 1096"/>
                  <a:gd name="T89" fmla="*/ 151 h 1096"/>
                  <a:gd name="T90" fmla="*/ 502 w 1096"/>
                  <a:gd name="T91" fmla="*/ 160 h 1096"/>
                  <a:gd name="T92" fmla="*/ 565 w 1096"/>
                  <a:gd name="T93" fmla="*/ 185 h 1096"/>
                  <a:gd name="T94" fmla="*/ 620 w 1096"/>
                  <a:gd name="T95" fmla="*/ 224 h 1096"/>
                  <a:gd name="T96" fmla="*/ 665 w 1096"/>
                  <a:gd name="T97" fmla="*/ 275 h 1096"/>
                  <a:gd name="T98" fmla="*/ 696 w 1096"/>
                  <a:gd name="T99" fmla="*/ 336 h 1096"/>
                  <a:gd name="T100" fmla="*/ 712 w 1096"/>
                  <a:gd name="T101" fmla="*/ 403 h 1096"/>
                  <a:gd name="T102" fmla="*/ 712 w 1096"/>
                  <a:gd name="T103" fmla="*/ 460 h 1096"/>
                  <a:gd name="T104" fmla="*/ 696 w 1096"/>
                  <a:gd name="T105" fmla="*/ 529 h 1096"/>
                  <a:gd name="T106" fmla="*/ 665 w 1096"/>
                  <a:gd name="T107" fmla="*/ 589 h 1096"/>
                  <a:gd name="T108" fmla="*/ 620 w 1096"/>
                  <a:gd name="T109" fmla="*/ 640 h 1096"/>
                  <a:gd name="T110" fmla="*/ 565 w 1096"/>
                  <a:gd name="T111" fmla="*/ 679 h 1096"/>
                  <a:gd name="T112" fmla="*/ 502 w 1096"/>
                  <a:gd name="T113" fmla="*/ 704 h 1096"/>
                  <a:gd name="T114" fmla="*/ 432 w 1096"/>
                  <a:gd name="T115" fmla="*/ 71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6" h="1096">
                    <a:moveTo>
                      <a:pt x="1051" y="833"/>
                    </a:moveTo>
                    <a:lnTo>
                      <a:pt x="825" y="608"/>
                    </a:lnTo>
                    <a:lnTo>
                      <a:pt x="825" y="608"/>
                    </a:lnTo>
                    <a:lnTo>
                      <a:pt x="835" y="588"/>
                    </a:lnTo>
                    <a:lnTo>
                      <a:pt x="842" y="566"/>
                    </a:lnTo>
                    <a:lnTo>
                      <a:pt x="849" y="545"/>
                    </a:lnTo>
                    <a:lnTo>
                      <a:pt x="854" y="523"/>
                    </a:lnTo>
                    <a:lnTo>
                      <a:pt x="858" y="501"/>
                    </a:lnTo>
                    <a:lnTo>
                      <a:pt x="861" y="479"/>
                    </a:lnTo>
                    <a:lnTo>
                      <a:pt x="863" y="455"/>
                    </a:lnTo>
                    <a:lnTo>
                      <a:pt x="864" y="432"/>
                    </a:lnTo>
                    <a:lnTo>
                      <a:pt x="864" y="432"/>
                    </a:lnTo>
                    <a:lnTo>
                      <a:pt x="863" y="409"/>
                    </a:lnTo>
                    <a:lnTo>
                      <a:pt x="862" y="388"/>
                    </a:lnTo>
                    <a:lnTo>
                      <a:pt x="859" y="366"/>
                    </a:lnTo>
                    <a:lnTo>
                      <a:pt x="855" y="345"/>
                    </a:lnTo>
                    <a:lnTo>
                      <a:pt x="850" y="324"/>
                    </a:lnTo>
                    <a:lnTo>
                      <a:pt x="845" y="303"/>
                    </a:lnTo>
                    <a:lnTo>
                      <a:pt x="838" y="284"/>
                    </a:lnTo>
                    <a:lnTo>
                      <a:pt x="829" y="264"/>
                    </a:lnTo>
                    <a:lnTo>
                      <a:pt x="821" y="245"/>
                    </a:lnTo>
                    <a:lnTo>
                      <a:pt x="812" y="227"/>
                    </a:lnTo>
                    <a:lnTo>
                      <a:pt x="801" y="208"/>
                    </a:lnTo>
                    <a:lnTo>
                      <a:pt x="790" y="191"/>
                    </a:lnTo>
                    <a:lnTo>
                      <a:pt x="777" y="174"/>
                    </a:lnTo>
                    <a:lnTo>
                      <a:pt x="765" y="157"/>
                    </a:lnTo>
                    <a:lnTo>
                      <a:pt x="752" y="142"/>
                    </a:lnTo>
                    <a:lnTo>
                      <a:pt x="738" y="127"/>
                    </a:lnTo>
                    <a:lnTo>
                      <a:pt x="722" y="112"/>
                    </a:lnTo>
                    <a:lnTo>
                      <a:pt x="706" y="99"/>
                    </a:lnTo>
                    <a:lnTo>
                      <a:pt x="690" y="86"/>
                    </a:lnTo>
                    <a:lnTo>
                      <a:pt x="673" y="74"/>
                    </a:lnTo>
                    <a:lnTo>
                      <a:pt x="656" y="62"/>
                    </a:lnTo>
                    <a:lnTo>
                      <a:pt x="638" y="52"/>
                    </a:lnTo>
                    <a:lnTo>
                      <a:pt x="619" y="43"/>
                    </a:lnTo>
                    <a:lnTo>
                      <a:pt x="600" y="34"/>
                    </a:lnTo>
                    <a:lnTo>
                      <a:pt x="581" y="27"/>
                    </a:lnTo>
                    <a:lnTo>
                      <a:pt x="560" y="20"/>
                    </a:lnTo>
                    <a:lnTo>
                      <a:pt x="540" y="13"/>
                    </a:lnTo>
                    <a:lnTo>
                      <a:pt x="518" y="9"/>
                    </a:lnTo>
                    <a:lnTo>
                      <a:pt x="498" y="5"/>
                    </a:lnTo>
                    <a:lnTo>
                      <a:pt x="476" y="2"/>
                    </a:lnTo>
                    <a:lnTo>
                      <a:pt x="454" y="0"/>
                    </a:lnTo>
                    <a:lnTo>
                      <a:pt x="432" y="0"/>
                    </a:lnTo>
                    <a:lnTo>
                      <a:pt x="432" y="0"/>
                    </a:lnTo>
                    <a:lnTo>
                      <a:pt x="409" y="0"/>
                    </a:lnTo>
                    <a:lnTo>
                      <a:pt x="388" y="2"/>
                    </a:lnTo>
                    <a:lnTo>
                      <a:pt x="367" y="5"/>
                    </a:lnTo>
                    <a:lnTo>
                      <a:pt x="345" y="9"/>
                    </a:lnTo>
                    <a:lnTo>
                      <a:pt x="324" y="13"/>
                    </a:lnTo>
                    <a:lnTo>
                      <a:pt x="303" y="20"/>
                    </a:lnTo>
                    <a:lnTo>
                      <a:pt x="284" y="27"/>
                    </a:lnTo>
                    <a:lnTo>
                      <a:pt x="265" y="34"/>
                    </a:lnTo>
                    <a:lnTo>
                      <a:pt x="245" y="43"/>
                    </a:lnTo>
                    <a:lnTo>
                      <a:pt x="227" y="52"/>
                    </a:lnTo>
                    <a:lnTo>
                      <a:pt x="208" y="62"/>
                    </a:lnTo>
                    <a:lnTo>
                      <a:pt x="191" y="74"/>
                    </a:lnTo>
                    <a:lnTo>
                      <a:pt x="174" y="86"/>
                    </a:lnTo>
                    <a:lnTo>
                      <a:pt x="157" y="99"/>
                    </a:lnTo>
                    <a:lnTo>
                      <a:pt x="142" y="112"/>
                    </a:lnTo>
                    <a:lnTo>
                      <a:pt x="127" y="127"/>
                    </a:lnTo>
                    <a:lnTo>
                      <a:pt x="113" y="142"/>
                    </a:lnTo>
                    <a:lnTo>
                      <a:pt x="99" y="157"/>
                    </a:lnTo>
                    <a:lnTo>
                      <a:pt x="86" y="174"/>
                    </a:lnTo>
                    <a:lnTo>
                      <a:pt x="74" y="191"/>
                    </a:lnTo>
                    <a:lnTo>
                      <a:pt x="63" y="208"/>
                    </a:lnTo>
                    <a:lnTo>
                      <a:pt x="52" y="227"/>
                    </a:lnTo>
                    <a:lnTo>
                      <a:pt x="43" y="245"/>
                    </a:lnTo>
                    <a:lnTo>
                      <a:pt x="34" y="264"/>
                    </a:lnTo>
                    <a:lnTo>
                      <a:pt x="27" y="284"/>
                    </a:lnTo>
                    <a:lnTo>
                      <a:pt x="20" y="303"/>
                    </a:lnTo>
                    <a:lnTo>
                      <a:pt x="14" y="324"/>
                    </a:lnTo>
                    <a:lnTo>
                      <a:pt x="10" y="345"/>
                    </a:lnTo>
                    <a:lnTo>
                      <a:pt x="6" y="366"/>
                    </a:lnTo>
                    <a:lnTo>
                      <a:pt x="2" y="388"/>
                    </a:lnTo>
                    <a:lnTo>
                      <a:pt x="1" y="409"/>
                    </a:lnTo>
                    <a:lnTo>
                      <a:pt x="0" y="432"/>
                    </a:lnTo>
                    <a:lnTo>
                      <a:pt x="0" y="432"/>
                    </a:lnTo>
                    <a:lnTo>
                      <a:pt x="1" y="454"/>
                    </a:lnTo>
                    <a:lnTo>
                      <a:pt x="2" y="476"/>
                    </a:lnTo>
                    <a:lnTo>
                      <a:pt x="6" y="498"/>
                    </a:lnTo>
                    <a:lnTo>
                      <a:pt x="10" y="518"/>
                    </a:lnTo>
                    <a:lnTo>
                      <a:pt x="14" y="540"/>
                    </a:lnTo>
                    <a:lnTo>
                      <a:pt x="20" y="560"/>
                    </a:lnTo>
                    <a:lnTo>
                      <a:pt x="27" y="581"/>
                    </a:lnTo>
                    <a:lnTo>
                      <a:pt x="34" y="600"/>
                    </a:lnTo>
                    <a:lnTo>
                      <a:pt x="43" y="619"/>
                    </a:lnTo>
                    <a:lnTo>
                      <a:pt x="52" y="638"/>
                    </a:lnTo>
                    <a:lnTo>
                      <a:pt x="63" y="656"/>
                    </a:lnTo>
                    <a:lnTo>
                      <a:pt x="74" y="673"/>
                    </a:lnTo>
                    <a:lnTo>
                      <a:pt x="86" y="690"/>
                    </a:lnTo>
                    <a:lnTo>
                      <a:pt x="99" y="706"/>
                    </a:lnTo>
                    <a:lnTo>
                      <a:pt x="113" y="722"/>
                    </a:lnTo>
                    <a:lnTo>
                      <a:pt x="127" y="737"/>
                    </a:lnTo>
                    <a:lnTo>
                      <a:pt x="142" y="751"/>
                    </a:lnTo>
                    <a:lnTo>
                      <a:pt x="157" y="765"/>
                    </a:lnTo>
                    <a:lnTo>
                      <a:pt x="174" y="777"/>
                    </a:lnTo>
                    <a:lnTo>
                      <a:pt x="191" y="790"/>
                    </a:lnTo>
                    <a:lnTo>
                      <a:pt x="208" y="801"/>
                    </a:lnTo>
                    <a:lnTo>
                      <a:pt x="227" y="811"/>
                    </a:lnTo>
                    <a:lnTo>
                      <a:pt x="245" y="821"/>
                    </a:lnTo>
                    <a:lnTo>
                      <a:pt x="265" y="829"/>
                    </a:lnTo>
                    <a:lnTo>
                      <a:pt x="284" y="838"/>
                    </a:lnTo>
                    <a:lnTo>
                      <a:pt x="303" y="844"/>
                    </a:lnTo>
                    <a:lnTo>
                      <a:pt x="324" y="850"/>
                    </a:lnTo>
                    <a:lnTo>
                      <a:pt x="345" y="855"/>
                    </a:lnTo>
                    <a:lnTo>
                      <a:pt x="367" y="859"/>
                    </a:lnTo>
                    <a:lnTo>
                      <a:pt x="388" y="861"/>
                    </a:lnTo>
                    <a:lnTo>
                      <a:pt x="409" y="863"/>
                    </a:lnTo>
                    <a:lnTo>
                      <a:pt x="432" y="864"/>
                    </a:lnTo>
                    <a:lnTo>
                      <a:pt x="432" y="864"/>
                    </a:lnTo>
                    <a:lnTo>
                      <a:pt x="455" y="863"/>
                    </a:lnTo>
                    <a:lnTo>
                      <a:pt x="479" y="861"/>
                    </a:lnTo>
                    <a:lnTo>
                      <a:pt x="501" y="858"/>
                    </a:lnTo>
                    <a:lnTo>
                      <a:pt x="524" y="854"/>
                    </a:lnTo>
                    <a:lnTo>
                      <a:pt x="545" y="848"/>
                    </a:lnTo>
                    <a:lnTo>
                      <a:pt x="566" y="842"/>
                    </a:lnTo>
                    <a:lnTo>
                      <a:pt x="588" y="835"/>
                    </a:lnTo>
                    <a:lnTo>
                      <a:pt x="608" y="825"/>
                    </a:lnTo>
                    <a:lnTo>
                      <a:pt x="833" y="1051"/>
                    </a:lnTo>
                    <a:lnTo>
                      <a:pt x="833" y="1051"/>
                    </a:lnTo>
                    <a:lnTo>
                      <a:pt x="845" y="1061"/>
                    </a:lnTo>
                    <a:lnTo>
                      <a:pt x="857" y="1070"/>
                    </a:lnTo>
                    <a:lnTo>
                      <a:pt x="870" y="1078"/>
                    </a:lnTo>
                    <a:lnTo>
                      <a:pt x="884" y="1084"/>
                    </a:lnTo>
                    <a:lnTo>
                      <a:pt x="898" y="1090"/>
                    </a:lnTo>
                    <a:lnTo>
                      <a:pt x="912" y="1093"/>
                    </a:lnTo>
                    <a:lnTo>
                      <a:pt x="927" y="1095"/>
                    </a:lnTo>
                    <a:lnTo>
                      <a:pt x="942" y="1096"/>
                    </a:lnTo>
                    <a:lnTo>
                      <a:pt x="942" y="1096"/>
                    </a:lnTo>
                    <a:lnTo>
                      <a:pt x="957" y="1095"/>
                    </a:lnTo>
                    <a:lnTo>
                      <a:pt x="971" y="1093"/>
                    </a:lnTo>
                    <a:lnTo>
                      <a:pt x="986" y="1090"/>
                    </a:lnTo>
                    <a:lnTo>
                      <a:pt x="1000" y="1084"/>
                    </a:lnTo>
                    <a:lnTo>
                      <a:pt x="1013" y="1078"/>
                    </a:lnTo>
                    <a:lnTo>
                      <a:pt x="1026" y="1070"/>
                    </a:lnTo>
                    <a:lnTo>
                      <a:pt x="1039" y="1061"/>
                    </a:lnTo>
                    <a:lnTo>
                      <a:pt x="1051" y="1051"/>
                    </a:lnTo>
                    <a:lnTo>
                      <a:pt x="1051" y="1051"/>
                    </a:lnTo>
                    <a:lnTo>
                      <a:pt x="1061" y="1039"/>
                    </a:lnTo>
                    <a:lnTo>
                      <a:pt x="1070" y="1026"/>
                    </a:lnTo>
                    <a:lnTo>
                      <a:pt x="1078" y="1013"/>
                    </a:lnTo>
                    <a:lnTo>
                      <a:pt x="1084" y="1000"/>
                    </a:lnTo>
                    <a:lnTo>
                      <a:pt x="1090" y="986"/>
                    </a:lnTo>
                    <a:lnTo>
                      <a:pt x="1093" y="971"/>
                    </a:lnTo>
                    <a:lnTo>
                      <a:pt x="1095" y="956"/>
                    </a:lnTo>
                    <a:lnTo>
                      <a:pt x="1096" y="942"/>
                    </a:lnTo>
                    <a:lnTo>
                      <a:pt x="1096" y="942"/>
                    </a:lnTo>
                    <a:lnTo>
                      <a:pt x="1095" y="927"/>
                    </a:lnTo>
                    <a:lnTo>
                      <a:pt x="1093" y="912"/>
                    </a:lnTo>
                    <a:lnTo>
                      <a:pt x="1090" y="898"/>
                    </a:lnTo>
                    <a:lnTo>
                      <a:pt x="1084" y="884"/>
                    </a:lnTo>
                    <a:lnTo>
                      <a:pt x="1078" y="870"/>
                    </a:lnTo>
                    <a:lnTo>
                      <a:pt x="1070" y="857"/>
                    </a:lnTo>
                    <a:lnTo>
                      <a:pt x="1061" y="845"/>
                    </a:lnTo>
                    <a:lnTo>
                      <a:pt x="1051" y="833"/>
                    </a:lnTo>
                    <a:lnTo>
                      <a:pt x="1051" y="833"/>
                    </a:lnTo>
                    <a:close/>
                    <a:moveTo>
                      <a:pt x="432" y="713"/>
                    </a:moveTo>
                    <a:lnTo>
                      <a:pt x="432" y="713"/>
                    </a:lnTo>
                    <a:lnTo>
                      <a:pt x="417" y="712"/>
                    </a:lnTo>
                    <a:lnTo>
                      <a:pt x="403" y="711"/>
                    </a:lnTo>
                    <a:lnTo>
                      <a:pt x="389" y="709"/>
                    </a:lnTo>
                    <a:lnTo>
                      <a:pt x="376" y="707"/>
                    </a:lnTo>
                    <a:lnTo>
                      <a:pt x="361" y="704"/>
                    </a:lnTo>
                    <a:lnTo>
                      <a:pt x="348" y="700"/>
                    </a:lnTo>
                    <a:lnTo>
                      <a:pt x="336" y="696"/>
                    </a:lnTo>
                    <a:lnTo>
                      <a:pt x="323" y="691"/>
                    </a:lnTo>
                    <a:lnTo>
                      <a:pt x="310" y="685"/>
                    </a:lnTo>
                    <a:lnTo>
                      <a:pt x="298" y="679"/>
                    </a:lnTo>
                    <a:lnTo>
                      <a:pt x="287" y="672"/>
                    </a:lnTo>
                    <a:lnTo>
                      <a:pt x="275" y="664"/>
                    </a:lnTo>
                    <a:lnTo>
                      <a:pt x="265" y="657"/>
                    </a:lnTo>
                    <a:lnTo>
                      <a:pt x="253" y="649"/>
                    </a:lnTo>
                    <a:lnTo>
                      <a:pt x="243" y="640"/>
                    </a:lnTo>
                    <a:lnTo>
                      <a:pt x="234" y="631"/>
                    </a:lnTo>
                    <a:lnTo>
                      <a:pt x="225" y="620"/>
                    </a:lnTo>
                    <a:lnTo>
                      <a:pt x="216" y="610"/>
                    </a:lnTo>
                    <a:lnTo>
                      <a:pt x="207" y="600"/>
                    </a:lnTo>
                    <a:lnTo>
                      <a:pt x="199" y="589"/>
                    </a:lnTo>
                    <a:lnTo>
                      <a:pt x="192" y="578"/>
                    </a:lnTo>
                    <a:lnTo>
                      <a:pt x="185" y="565"/>
                    </a:lnTo>
                    <a:lnTo>
                      <a:pt x="179" y="553"/>
                    </a:lnTo>
                    <a:lnTo>
                      <a:pt x="174" y="541"/>
                    </a:lnTo>
                    <a:lnTo>
                      <a:pt x="169" y="529"/>
                    </a:lnTo>
                    <a:lnTo>
                      <a:pt x="164" y="515"/>
                    </a:lnTo>
                    <a:lnTo>
                      <a:pt x="161" y="502"/>
                    </a:lnTo>
                    <a:lnTo>
                      <a:pt x="156" y="489"/>
                    </a:lnTo>
                    <a:lnTo>
                      <a:pt x="154" y="475"/>
                    </a:lnTo>
                    <a:lnTo>
                      <a:pt x="152" y="460"/>
                    </a:lnTo>
                    <a:lnTo>
                      <a:pt x="151" y="446"/>
                    </a:lnTo>
                    <a:lnTo>
                      <a:pt x="151" y="432"/>
                    </a:lnTo>
                    <a:lnTo>
                      <a:pt x="151" y="432"/>
                    </a:lnTo>
                    <a:lnTo>
                      <a:pt x="151" y="417"/>
                    </a:lnTo>
                    <a:lnTo>
                      <a:pt x="152" y="403"/>
                    </a:lnTo>
                    <a:lnTo>
                      <a:pt x="154" y="389"/>
                    </a:lnTo>
                    <a:lnTo>
                      <a:pt x="156" y="376"/>
                    </a:lnTo>
                    <a:lnTo>
                      <a:pt x="161" y="361"/>
                    </a:lnTo>
                    <a:lnTo>
                      <a:pt x="164" y="348"/>
                    </a:lnTo>
                    <a:lnTo>
                      <a:pt x="169" y="336"/>
                    </a:lnTo>
                    <a:lnTo>
                      <a:pt x="174" y="323"/>
                    </a:lnTo>
                    <a:lnTo>
                      <a:pt x="179" y="310"/>
                    </a:lnTo>
                    <a:lnTo>
                      <a:pt x="185" y="298"/>
                    </a:lnTo>
                    <a:lnTo>
                      <a:pt x="192" y="287"/>
                    </a:lnTo>
                    <a:lnTo>
                      <a:pt x="199" y="275"/>
                    </a:lnTo>
                    <a:lnTo>
                      <a:pt x="207" y="264"/>
                    </a:lnTo>
                    <a:lnTo>
                      <a:pt x="216" y="253"/>
                    </a:lnTo>
                    <a:lnTo>
                      <a:pt x="225" y="243"/>
                    </a:lnTo>
                    <a:lnTo>
                      <a:pt x="234" y="234"/>
                    </a:lnTo>
                    <a:lnTo>
                      <a:pt x="243" y="224"/>
                    </a:lnTo>
                    <a:lnTo>
                      <a:pt x="253" y="215"/>
                    </a:lnTo>
                    <a:lnTo>
                      <a:pt x="265" y="207"/>
                    </a:lnTo>
                    <a:lnTo>
                      <a:pt x="275" y="199"/>
                    </a:lnTo>
                    <a:lnTo>
                      <a:pt x="287" y="192"/>
                    </a:lnTo>
                    <a:lnTo>
                      <a:pt x="298" y="185"/>
                    </a:lnTo>
                    <a:lnTo>
                      <a:pt x="310" y="179"/>
                    </a:lnTo>
                    <a:lnTo>
                      <a:pt x="323" y="174"/>
                    </a:lnTo>
                    <a:lnTo>
                      <a:pt x="336" y="169"/>
                    </a:lnTo>
                    <a:lnTo>
                      <a:pt x="348" y="163"/>
                    </a:lnTo>
                    <a:lnTo>
                      <a:pt x="361" y="160"/>
                    </a:lnTo>
                    <a:lnTo>
                      <a:pt x="376" y="156"/>
                    </a:lnTo>
                    <a:lnTo>
                      <a:pt x="389" y="154"/>
                    </a:lnTo>
                    <a:lnTo>
                      <a:pt x="403" y="152"/>
                    </a:lnTo>
                    <a:lnTo>
                      <a:pt x="417" y="151"/>
                    </a:lnTo>
                    <a:lnTo>
                      <a:pt x="432" y="151"/>
                    </a:lnTo>
                    <a:lnTo>
                      <a:pt x="432" y="151"/>
                    </a:lnTo>
                    <a:lnTo>
                      <a:pt x="446" y="151"/>
                    </a:lnTo>
                    <a:lnTo>
                      <a:pt x="460" y="152"/>
                    </a:lnTo>
                    <a:lnTo>
                      <a:pt x="475" y="154"/>
                    </a:lnTo>
                    <a:lnTo>
                      <a:pt x="489" y="156"/>
                    </a:lnTo>
                    <a:lnTo>
                      <a:pt x="502" y="160"/>
                    </a:lnTo>
                    <a:lnTo>
                      <a:pt x="515" y="163"/>
                    </a:lnTo>
                    <a:lnTo>
                      <a:pt x="529" y="169"/>
                    </a:lnTo>
                    <a:lnTo>
                      <a:pt x="541" y="174"/>
                    </a:lnTo>
                    <a:lnTo>
                      <a:pt x="554" y="179"/>
                    </a:lnTo>
                    <a:lnTo>
                      <a:pt x="565" y="185"/>
                    </a:lnTo>
                    <a:lnTo>
                      <a:pt x="578" y="192"/>
                    </a:lnTo>
                    <a:lnTo>
                      <a:pt x="589" y="199"/>
                    </a:lnTo>
                    <a:lnTo>
                      <a:pt x="600" y="207"/>
                    </a:lnTo>
                    <a:lnTo>
                      <a:pt x="610" y="215"/>
                    </a:lnTo>
                    <a:lnTo>
                      <a:pt x="620" y="224"/>
                    </a:lnTo>
                    <a:lnTo>
                      <a:pt x="631" y="234"/>
                    </a:lnTo>
                    <a:lnTo>
                      <a:pt x="640" y="243"/>
                    </a:lnTo>
                    <a:lnTo>
                      <a:pt x="649" y="253"/>
                    </a:lnTo>
                    <a:lnTo>
                      <a:pt x="657" y="264"/>
                    </a:lnTo>
                    <a:lnTo>
                      <a:pt x="665" y="275"/>
                    </a:lnTo>
                    <a:lnTo>
                      <a:pt x="672" y="287"/>
                    </a:lnTo>
                    <a:lnTo>
                      <a:pt x="680" y="298"/>
                    </a:lnTo>
                    <a:lnTo>
                      <a:pt x="686" y="310"/>
                    </a:lnTo>
                    <a:lnTo>
                      <a:pt x="691" y="323"/>
                    </a:lnTo>
                    <a:lnTo>
                      <a:pt x="696" y="336"/>
                    </a:lnTo>
                    <a:lnTo>
                      <a:pt x="701" y="348"/>
                    </a:lnTo>
                    <a:lnTo>
                      <a:pt x="704" y="361"/>
                    </a:lnTo>
                    <a:lnTo>
                      <a:pt x="707" y="376"/>
                    </a:lnTo>
                    <a:lnTo>
                      <a:pt x="710" y="389"/>
                    </a:lnTo>
                    <a:lnTo>
                      <a:pt x="712" y="403"/>
                    </a:lnTo>
                    <a:lnTo>
                      <a:pt x="713" y="417"/>
                    </a:lnTo>
                    <a:lnTo>
                      <a:pt x="713" y="432"/>
                    </a:lnTo>
                    <a:lnTo>
                      <a:pt x="713" y="432"/>
                    </a:lnTo>
                    <a:lnTo>
                      <a:pt x="713" y="446"/>
                    </a:lnTo>
                    <a:lnTo>
                      <a:pt x="712" y="460"/>
                    </a:lnTo>
                    <a:lnTo>
                      <a:pt x="710" y="475"/>
                    </a:lnTo>
                    <a:lnTo>
                      <a:pt x="707" y="489"/>
                    </a:lnTo>
                    <a:lnTo>
                      <a:pt x="704" y="502"/>
                    </a:lnTo>
                    <a:lnTo>
                      <a:pt x="701" y="515"/>
                    </a:lnTo>
                    <a:lnTo>
                      <a:pt x="696" y="529"/>
                    </a:lnTo>
                    <a:lnTo>
                      <a:pt x="691" y="541"/>
                    </a:lnTo>
                    <a:lnTo>
                      <a:pt x="686" y="553"/>
                    </a:lnTo>
                    <a:lnTo>
                      <a:pt x="680" y="565"/>
                    </a:lnTo>
                    <a:lnTo>
                      <a:pt x="672" y="578"/>
                    </a:lnTo>
                    <a:lnTo>
                      <a:pt x="665" y="589"/>
                    </a:lnTo>
                    <a:lnTo>
                      <a:pt x="657" y="600"/>
                    </a:lnTo>
                    <a:lnTo>
                      <a:pt x="649" y="610"/>
                    </a:lnTo>
                    <a:lnTo>
                      <a:pt x="640" y="620"/>
                    </a:lnTo>
                    <a:lnTo>
                      <a:pt x="631" y="631"/>
                    </a:lnTo>
                    <a:lnTo>
                      <a:pt x="620" y="640"/>
                    </a:lnTo>
                    <a:lnTo>
                      <a:pt x="610" y="649"/>
                    </a:lnTo>
                    <a:lnTo>
                      <a:pt x="600" y="657"/>
                    </a:lnTo>
                    <a:lnTo>
                      <a:pt x="589" y="664"/>
                    </a:lnTo>
                    <a:lnTo>
                      <a:pt x="578" y="672"/>
                    </a:lnTo>
                    <a:lnTo>
                      <a:pt x="565" y="679"/>
                    </a:lnTo>
                    <a:lnTo>
                      <a:pt x="554" y="685"/>
                    </a:lnTo>
                    <a:lnTo>
                      <a:pt x="541" y="691"/>
                    </a:lnTo>
                    <a:lnTo>
                      <a:pt x="529" y="696"/>
                    </a:lnTo>
                    <a:lnTo>
                      <a:pt x="515" y="700"/>
                    </a:lnTo>
                    <a:lnTo>
                      <a:pt x="502" y="704"/>
                    </a:lnTo>
                    <a:lnTo>
                      <a:pt x="489" y="707"/>
                    </a:lnTo>
                    <a:lnTo>
                      <a:pt x="475" y="709"/>
                    </a:lnTo>
                    <a:lnTo>
                      <a:pt x="460" y="711"/>
                    </a:lnTo>
                    <a:lnTo>
                      <a:pt x="446" y="712"/>
                    </a:lnTo>
                    <a:lnTo>
                      <a:pt x="432" y="713"/>
                    </a:lnTo>
                    <a:lnTo>
                      <a:pt x="432" y="713"/>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ＭＳ Ｐゴシック"/>
                  <a:ea typeface="ＭＳ Ｐゴシック"/>
                  <a:cs typeface="ＭＳ Ｐゴシック"/>
                </a:endParaRPr>
              </a:p>
            </p:txBody>
          </p:sp>
          <p:sp>
            <p:nvSpPr>
              <p:cNvPr id="121" name="Freeform 246"/>
              <p:cNvSpPr>
                <a:spLocks/>
              </p:cNvSpPr>
              <p:nvPr/>
            </p:nvSpPr>
            <p:spPr bwMode="auto">
              <a:xfrm>
                <a:off x="2827882" y="2955100"/>
                <a:ext cx="107854" cy="287548"/>
              </a:xfrm>
              <a:custGeom>
                <a:avLst/>
                <a:gdLst>
                  <a:gd name="T0" fmla="*/ 529 w 529"/>
                  <a:gd name="T1" fmla="*/ 0 h 1446"/>
                  <a:gd name="T2" fmla="*/ 473 w 529"/>
                  <a:gd name="T3" fmla="*/ 21 h 1446"/>
                  <a:gd name="T4" fmla="*/ 418 w 529"/>
                  <a:gd name="T5" fmla="*/ 46 h 1446"/>
                  <a:gd name="T6" fmla="*/ 367 w 529"/>
                  <a:gd name="T7" fmla="*/ 75 h 1446"/>
                  <a:gd name="T8" fmla="*/ 317 w 529"/>
                  <a:gd name="T9" fmla="*/ 107 h 1446"/>
                  <a:gd name="T10" fmla="*/ 271 w 529"/>
                  <a:gd name="T11" fmla="*/ 144 h 1446"/>
                  <a:gd name="T12" fmla="*/ 227 w 529"/>
                  <a:gd name="T13" fmla="*/ 184 h 1446"/>
                  <a:gd name="T14" fmla="*/ 186 w 529"/>
                  <a:gd name="T15" fmla="*/ 227 h 1446"/>
                  <a:gd name="T16" fmla="*/ 150 w 529"/>
                  <a:gd name="T17" fmla="*/ 273 h 1446"/>
                  <a:gd name="T18" fmla="*/ 116 w 529"/>
                  <a:gd name="T19" fmla="*/ 321 h 1446"/>
                  <a:gd name="T20" fmla="*/ 86 w 529"/>
                  <a:gd name="T21" fmla="*/ 374 h 1446"/>
                  <a:gd name="T22" fmla="*/ 61 w 529"/>
                  <a:gd name="T23" fmla="*/ 427 h 1446"/>
                  <a:gd name="T24" fmla="*/ 40 w 529"/>
                  <a:gd name="T25" fmla="*/ 483 h 1446"/>
                  <a:gd name="T26" fmla="*/ 23 w 529"/>
                  <a:gd name="T27" fmla="*/ 541 h 1446"/>
                  <a:gd name="T28" fmla="*/ 10 w 529"/>
                  <a:gd name="T29" fmla="*/ 601 h 1446"/>
                  <a:gd name="T30" fmla="*/ 3 w 529"/>
                  <a:gd name="T31" fmla="*/ 662 h 1446"/>
                  <a:gd name="T32" fmla="*/ 0 w 529"/>
                  <a:gd name="T33" fmla="*/ 725 h 1446"/>
                  <a:gd name="T34" fmla="*/ 1 w 529"/>
                  <a:gd name="T35" fmla="*/ 757 h 1446"/>
                  <a:gd name="T36" fmla="*/ 6 w 529"/>
                  <a:gd name="T37" fmla="*/ 817 h 1446"/>
                  <a:gd name="T38" fmla="*/ 16 w 529"/>
                  <a:gd name="T39" fmla="*/ 877 h 1446"/>
                  <a:gd name="T40" fmla="*/ 30 w 529"/>
                  <a:gd name="T41" fmla="*/ 936 h 1446"/>
                  <a:gd name="T42" fmla="*/ 50 w 529"/>
                  <a:gd name="T43" fmla="*/ 992 h 1446"/>
                  <a:gd name="T44" fmla="*/ 73 w 529"/>
                  <a:gd name="T45" fmla="*/ 1046 h 1446"/>
                  <a:gd name="T46" fmla="*/ 101 w 529"/>
                  <a:gd name="T47" fmla="*/ 1098 h 1446"/>
                  <a:gd name="T48" fmla="*/ 132 w 529"/>
                  <a:gd name="T49" fmla="*/ 1148 h 1446"/>
                  <a:gd name="T50" fmla="*/ 167 w 529"/>
                  <a:gd name="T51" fmla="*/ 1195 h 1446"/>
                  <a:gd name="T52" fmla="*/ 206 w 529"/>
                  <a:gd name="T53" fmla="*/ 1239 h 1446"/>
                  <a:gd name="T54" fmla="*/ 248 w 529"/>
                  <a:gd name="T55" fmla="*/ 1280 h 1446"/>
                  <a:gd name="T56" fmla="*/ 291 w 529"/>
                  <a:gd name="T57" fmla="*/ 1318 h 1446"/>
                  <a:gd name="T58" fmla="*/ 338 w 529"/>
                  <a:gd name="T59" fmla="*/ 1353 h 1446"/>
                  <a:gd name="T60" fmla="*/ 388 w 529"/>
                  <a:gd name="T61" fmla="*/ 1384 h 1446"/>
                  <a:gd name="T62" fmla="*/ 440 w 529"/>
                  <a:gd name="T63" fmla="*/ 1411 h 1446"/>
                  <a:gd name="T64" fmla="*/ 494 w 529"/>
                  <a:gd name="T65" fmla="*/ 1435 h 1446"/>
                  <a:gd name="T66" fmla="*/ 522 w 529"/>
                  <a:gd name="T67" fmla="*/ 1446 h 1446"/>
                  <a:gd name="T68" fmla="*/ 460 w 529"/>
                  <a:gd name="T69" fmla="*/ 1377 h 1446"/>
                  <a:gd name="T70" fmla="*/ 404 w 529"/>
                  <a:gd name="T71" fmla="*/ 1303 h 1446"/>
                  <a:gd name="T72" fmla="*/ 354 w 529"/>
                  <a:gd name="T73" fmla="*/ 1220 h 1446"/>
                  <a:gd name="T74" fmla="*/ 311 w 529"/>
                  <a:gd name="T75" fmla="*/ 1132 h 1446"/>
                  <a:gd name="T76" fmla="*/ 284 w 529"/>
                  <a:gd name="T77" fmla="*/ 1062 h 1446"/>
                  <a:gd name="T78" fmla="*/ 269 w 529"/>
                  <a:gd name="T79" fmla="*/ 1014 h 1446"/>
                  <a:gd name="T80" fmla="*/ 256 w 529"/>
                  <a:gd name="T81" fmla="*/ 965 h 1446"/>
                  <a:gd name="T82" fmla="*/ 246 w 529"/>
                  <a:gd name="T83" fmla="*/ 914 h 1446"/>
                  <a:gd name="T84" fmla="*/ 237 w 529"/>
                  <a:gd name="T85" fmla="*/ 863 h 1446"/>
                  <a:gd name="T86" fmla="*/ 232 w 529"/>
                  <a:gd name="T87" fmla="*/ 811 h 1446"/>
                  <a:gd name="T88" fmla="*/ 229 w 529"/>
                  <a:gd name="T89" fmla="*/ 758 h 1446"/>
                  <a:gd name="T90" fmla="*/ 229 w 529"/>
                  <a:gd name="T91" fmla="*/ 731 h 1446"/>
                  <a:gd name="T92" fmla="*/ 230 w 529"/>
                  <a:gd name="T93" fmla="*/ 675 h 1446"/>
                  <a:gd name="T94" fmla="*/ 234 w 529"/>
                  <a:gd name="T95" fmla="*/ 621 h 1446"/>
                  <a:gd name="T96" fmla="*/ 241 w 529"/>
                  <a:gd name="T97" fmla="*/ 567 h 1446"/>
                  <a:gd name="T98" fmla="*/ 251 w 529"/>
                  <a:gd name="T99" fmla="*/ 515 h 1446"/>
                  <a:gd name="T100" fmla="*/ 262 w 529"/>
                  <a:gd name="T101" fmla="*/ 464 h 1446"/>
                  <a:gd name="T102" fmla="*/ 276 w 529"/>
                  <a:gd name="T103" fmla="*/ 414 h 1446"/>
                  <a:gd name="T104" fmla="*/ 292 w 529"/>
                  <a:gd name="T105" fmla="*/ 365 h 1446"/>
                  <a:gd name="T106" fmla="*/ 311 w 529"/>
                  <a:gd name="T107" fmla="*/ 317 h 1446"/>
                  <a:gd name="T108" fmla="*/ 331 w 529"/>
                  <a:gd name="T109" fmla="*/ 272 h 1446"/>
                  <a:gd name="T110" fmla="*/ 354 w 529"/>
                  <a:gd name="T111" fmla="*/ 228 h 1446"/>
                  <a:gd name="T112" fmla="*/ 379 w 529"/>
                  <a:gd name="T113" fmla="*/ 185 h 1446"/>
                  <a:gd name="T114" fmla="*/ 406 w 529"/>
                  <a:gd name="T115" fmla="*/ 144 h 1446"/>
                  <a:gd name="T116" fmla="*/ 434 w 529"/>
                  <a:gd name="T117" fmla="*/ 105 h 1446"/>
                  <a:gd name="T118" fmla="*/ 464 w 529"/>
                  <a:gd name="T119" fmla="*/ 69 h 1446"/>
                  <a:gd name="T120" fmla="*/ 495 w 529"/>
                  <a:gd name="T121" fmla="*/ 33 h 1446"/>
                  <a:gd name="T122" fmla="*/ 529 w 529"/>
                  <a:gd name="T123"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1446">
                    <a:moveTo>
                      <a:pt x="529" y="0"/>
                    </a:moveTo>
                    <a:lnTo>
                      <a:pt x="529" y="0"/>
                    </a:lnTo>
                    <a:lnTo>
                      <a:pt x="500" y="10"/>
                    </a:lnTo>
                    <a:lnTo>
                      <a:pt x="473" y="21"/>
                    </a:lnTo>
                    <a:lnTo>
                      <a:pt x="445" y="33"/>
                    </a:lnTo>
                    <a:lnTo>
                      <a:pt x="418" y="46"/>
                    </a:lnTo>
                    <a:lnTo>
                      <a:pt x="392" y="59"/>
                    </a:lnTo>
                    <a:lnTo>
                      <a:pt x="367" y="75"/>
                    </a:lnTo>
                    <a:lnTo>
                      <a:pt x="341" y="91"/>
                    </a:lnTo>
                    <a:lnTo>
                      <a:pt x="317" y="107"/>
                    </a:lnTo>
                    <a:lnTo>
                      <a:pt x="293" y="126"/>
                    </a:lnTo>
                    <a:lnTo>
                      <a:pt x="271" y="144"/>
                    </a:lnTo>
                    <a:lnTo>
                      <a:pt x="249" y="163"/>
                    </a:lnTo>
                    <a:lnTo>
                      <a:pt x="227" y="184"/>
                    </a:lnTo>
                    <a:lnTo>
                      <a:pt x="207" y="205"/>
                    </a:lnTo>
                    <a:lnTo>
                      <a:pt x="186" y="227"/>
                    </a:lnTo>
                    <a:lnTo>
                      <a:pt x="168" y="249"/>
                    </a:lnTo>
                    <a:lnTo>
                      <a:pt x="150" y="273"/>
                    </a:lnTo>
                    <a:lnTo>
                      <a:pt x="132" y="297"/>
                    </a:lnTo>
                    <a:lnTo>
                      <a:pt x="116" y="321"/>
                    </a:lnTo>
                    <a:lnTo>
                      <a:pt x="101" y="347"/>
                    </a:lnTo>
                    <a:lnTo>
                      <a:pt x="86" y="374"/>
                    </a:lnTo>
                    <a:lnTo>
                      <a:pt x="73" y="400"/>
                    </a:lnTo>
                    <a:lnTo>
                      <a:pt x="61" y="427"/>
                    </a:lnTo>
                    <a:lnTo>
                      <a:pt x="50" y="455"/>
                    </a:lnTo>
                    <a:lnTo>
                      <a:pt x="40" y="483"/>
                    </a:lnTo>
                    <a:lnTo>
                      <a:pt x="30" y="512"/>
                    </a:lnTo>
                    <a:lnTo>
                      <a:pt x="23" y="541"/>
                    </a:lnTo>
                    <a:lnTo>
                      <a:pt x="16" y="571"/>
                    </a:lnTo>
                    <a:lnTo>
                      <a:pt x="10" y="601"/>
                    </a:lnTo>
                    <a:lnTo>
                      <a:pt x="6" y="632"/>
                    </a:lnTo>
                    <a:lnTo>
                      <a:pt x="3" y="662"/>
                    </a:lnTo>
                    <a:lnTo>
                      <a:pt x="1" y="694"/>
                    </a:lnTo>
                    <a:lnTo>
                      <a:pt x="0" y="725"/>
                    </a:lnTo>
                    <a:lnTo>
                      <a:pt x="0" y="725"/>
                    </a:lnTo>
                    <a:lnTo>
                      <a:pt x="1" y="757"/>
                    </a:lnTo>
                    <a:lnTo>
                      <a:pt x="3" y="788"/>
                    </a:lnTo>
                    <a:lnTo>
                      <a:pt x="6" y="817"/>
                    </a:lnTo>
                    <a:lnTo>
                      <a:pt x="10" y="848"/>
                    </a:lnTo>
                    <a:lnTo>
                      <a:pt x="16" y="877"/>
                    </a:lnTo>
                    <a:lnTo>
                      <a:pt x="23" y="907"/>
                    </a:lnTo>
                    <a:lnTo>
                      <a:pt x="30" y="936"/>
                    </a:lnTo>
                    <a:lnTo>
                      <a:pt x="40" y="964"/>
                    </a:lnTo>
                    <a:lnTo>
                      <a:pt x="50" y="992"/>
                    </a:lnTo>
                    <a:lnTo>
                      <a:pt x="61" y="1019"/>
                    </a:lnTo>
                    <a:lnTo>
                      <a:pt x="73" y="1046"/>
                    </a:lnTo>
                    <a:lnTo>
                      <a:pt x="86" y="1072"/>
                    </a:lnTo>
                    <a:lnTo>
                      <a:pt x="101" y="1098"/>
                    </a:lnTo>
                    <a:lnTo>
                      <a:pt x="116" y="1123"/>
                    </a:lnTo>
                    <a:lnTo>
                      <a:pt x="132" y="1148"/>
                    </a:lnTo>
                    <a:lnTo>
                      <a:pt x="150" y="1171"/>
                    </a:lnTo>
                    <a:lnTo>
                      <a:pt x="167" y="1195"/>
                    </a:lnTo>
                    <a:lnTo>
                      <a:pt x="186" y="1217"/>
                    </a:lnTo>
                    <a:lnTo>
                      <a:pt x="206" y="1239"/>
                    </a:lnTo>
                    <a:lnTo>
                      <a:pt x="226" y="1260"/>
                    </a:lnTo>
                    <a:lnTo>
                      <a:pt x="248" y="1280"/>
                    </a:lnTo>
                    <a:lnTo>
                      <a:pt x="269" y="1300"/>
                    </a:lnTo>
                    <a:lnTo>
                      <a:pt x="291" y="1318"/>
                    </a:lnTo>
                    <a:lnTo>
                      <a:pt x="315" y="1335"/>
                    </a:lnTo>
                    <a:lnTo>
                      <a:pt x="338" y="1353"/>
                    </a:lnTo>
                    <a:lnTo>
                      <a:pt x="363" y="1369"/>
                    </a:lnTo>
                    <a:lnTo>
                      <a:pt x="388" y="1384"/>
                    </a:lnTo>
                    <a:lnTo>
                      <a:pt x="414" y="1398"/>
                    </a:lnTo>
                    <a:lnTo>
                      <a:pt x="440" y="1411"/>
                    </a:lnTo>
                    <a:lnTo>
                      <a:pt x="467" y="1423"/>
                    </a:lnTo>
                    <a:lnTo>
                      <a:pt x="494" y="1435"/>
                    </a:lnTo>
                    <a:lnTo>
                      <a:pt x="522" y="1446"/>
                    </a:lnTo>
                    <a:lnTo>
                      <a:pt x="522" y="1446"/>
                    </a:lnTo>
                    <a:lnTo>
                      <a:pt x="490" y="1412"/>
                    </a:lnTo>
                    <a:lnTo>
                      <a:pt x="460" y="1377"/>
                    </a:lnTo>
                    <a:lnTo>
                      <a:pt x="431" y="1341"/>
                    </a:lnTo>
                    <a:lnTo>
                      <a:pt x="404" y="1303"/>
                    </a:lnTo>
                    <a:lnTo>
                      <a:pt x="377" y="1262"/>
                    </a:lnTo>
                    <a:lnTo>
                      <a:pt x="354" y="1220"/>
                    </a:lnTo>
                    <a:lnTo>
                      <a:pt x="331" y="1177"/>
                    </a:lnTo>
                    <a:lnTo>
                      <a:pt x="311" y="1132"/>
                    </a:lnTo>
                    <a:lnTo>
                      <a:pt x="292" y="1086"/>
                    </a:lnTo>
                    <a:lnTo>
                      <a:pt x="284" y="1062"/>
                    </a:lnTo>
                    <a:lnTo>
                      <a:pt x="276" y="1039"/>
                    </a:lnTo>
                    <a:lnTo>
                      <a:pt x="269" y="1014"/>
                    </a:lnTo>
                    <a:lnTo>
                      <a:pt x="262" y="990"/>
                    </a:lnTo>
                    <a:lnTo>
                      <a:pt x="256" y="965"/>
                    </a:lnTo>
                    <a:lnTo>
                      <a:pt x="251" y="940"/>
                    </a:lnTo>
                    <a:lnTo>
                      <a:pt x="246" y="914"/>
                    </a:lnTo>
                    <a:lnTo>
                      <a:pt x="241" y="889"/>
                    </a:lnTo>
                    <a:lnTo>
                      <a:pt x="237" y="863"/>
                    </a:lnTo>
                    <a:lnTo>
                      <a:pt x="234" y="837"/>
                    </a:lnTo>
                    <a:lnTo>
                      <a:pt x="232" y="811"/>
                    </a:lnTo>
                    <a:lnTo>
                      <a:pt x="230" y="785"/>
                    </a:lnTo>
                    <a:lnTo>
                      <a:pt x="229" y="758"/>
                    </a:lnTo>
                    <a:lnTo>
                      <a:pt x="229" y="731"/>
                    </a:lnTo>
                    <a:lnTo>
                      <a:pt x="229" y="731"/>
                    </a:lnTo>
                    <a:lnTo>
                      <a:pt x="229" y="703"/>
                    </a:lnTo>
                    <a:lnTo>
                      <a:pt x="230" y="675"/>
                    </a:lnTo>
                    <a:lnTo>
                      <a:pt x="232" y="648"/>
                    </a:lnTo>
                    <a:lnTo>
                      <a:pt x="234" y="621"/>
                    </a:lnTo>
                    <a:lnTo>
                      <a:pt x="237" y="595"/>
                    </a:lnTo>
                    <a:lnTo>
                      <a:pt x="241" y="567"/>
                    </a:lnTo>
                    <a:lnTo>
                      <a:pt x="246" y="542"/>
                    </a:lnTo>
                    <a:lnTo>
                      <a:pt x="251" y="515"/>
                    </a:lnTo>
                    <a:lnTo>
                      <a:pt x="256" y="490"/>
                    </a:lnTo>
                    <a:lnTo>
                      <a:pt x="262" y="464"/>
                    </a:lnTo>
                    <a:lnTo>
                      <a:pt x="269" y="439"/>
                    </a:lnTo>
                    <a:lnTo>
                      <a:pt x="276" y="414"/>
                    </a:lnTo>
                    <a:lnTo>
                      <a:pt x="284" y="390"/>
                    </a:lnTo>
                    <a:lnTo>
                      <a:pt x="292" y="365"/>
                    </a:lnTo>
                    <a:lnTo>
                      <a:pt x="302" y="341"/>
                    </a:lnTo>
                    <a:lnTo>
                      <a:pt x="311" y="317"/>
                    </a:lnTo>
                    <a:lnTo>
                      <a:pt x="321" y="295"/>
                    </a:lnTo>
                    <a:lnTo>
                      <a:pt x="331" y="272"/>
                    </a:lnTo>
                    <a:lnTo>
                      <a:pt x="342" y="250"/>
                    </a:lnTo>
                    <a:lnTo>
                      <a:pt x="354" y="228"/>
                    </a:lnTo>
                    <a:lnTo>
                      <a:pt x="366" y="206"/>
                    </a:lnTo>
                    <a:lnTo>
                      <a:pt x="379" y="185"/>
                    </a:lnTo>
                    <a:lnTo>
                      <a:pt x="391" y="164"/>
                    </a:lnTo>
                    <a:lnTo>
                      <a:pt x="406" y="144"/>
                    </a:lnTo>
                    <a:lnTo>
                      <a:pt x="419" y="125"/>
                    </a:lnTo>
                    <a:lnTo>
                      <a:pt x="434" y="105"/>
                    </a:lnTo>
                    <a:lnTo>
                      <a:pt x="448" y="87"/>
                    </a:lnTo>
                    <a:lnTo>
                      <a:pt x="464" y="69"/>
                    </a:lnTo>
                    <a:lnTo>
                      <a:pt x="479" y="50"/>
                    </a:lnTo>
                    <a:lnTo>
                      <a:pt x="495" y="33"/>
                    </a:lnTo>
                    <a:lnTo>
                      <a:pt x="512" y="17"/>
                    </a:lnTo>
                    <a:lnTo>
                      <a:pt x="529" y="0"/>
                    </a:lnTo>
                    <a:lnTo>
                      <a:pt x="529" y="0"/>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ＭＳ Ｐゴシック"/>
                  <a:ea typeface="ＭＳ Ｐゴシック"/>
                  <a:cs typeface="ＭＳ Ｐゴシック"/>
                </a:endParaRPr>
              </a:p>
            </p:txBody>
          </p:sp>
        </p:grpSp>
        <p:sp>
          <p:nvSpPr>
            <p:cNvPr id="117" name="TextBox 84"/>
            <p:cNvSpPr txBox="1"/>
            <p:nvPr/>
          </p:nvSpPr>
          <p:spPr>
            <a:xfrm>
              <a:off x="7775207" y="370520"/>
              <a:ext cx="942887" cy="430887"/>
            </a:xfrm>
            <a:prstGeom prst="rect">
              <a:avLst/>
            </a:prstGeom>
            <a:noFill/>
          </p:spPr>
          <p:txBody>
            <a:bodyPr wrap="none" rtlCol="0">
              <a:spAutoFit/>
            </a:bodyPr>
            <a:lstStyle/>
            <a:p>
              <a:pPr algn="ctr"/>
              <a:r>
                <a:rPr lang="en-US" altLang="ja-JP" sz="1100" b="1" dirty="0" smtClean="0">
                  <a:ea typeface="ＭＳ Ｐゴシック"/>
                  <a:cs typeface="ＭＳ Ｐゴシック"/>
                </a:rPr>
                <a:t>Threat Grid</a:t>
              </a:r>
            </a:p>
            <a:p>
              <a:pPr algn="ctr"/>
              <a:r>
                <a:rPr lang="en-US" altLang="ja-JP" sz="1100" b="1" dirty="0" smtClean="0">
                  <a:ea typeface="ＭＳ Ｐゴシック"/>
                  <a:cs typeface="ＭＳ Ｐゴシック"/>
                </a:rPr>
                <a:t> </a:t>
              </a:r>
            </a:p>
          </p:txBody>
        </p:sp>
        <p:sp>
          <p:nvSpPr>
            <p:cNvPr id="118" name="テキスト ボックス 387"/>
            <p:cNvSpPr txBox="1"/>
            <p:nvPr/>
          </p:nvSpPr>
          <p:spPr>
            <a:xfrm>
              <a:off x="7696161" y="508295"/>
              <a:ext cx="1158464" cy="369328"/>
            </a:xfrm>
            <a:prstGeom prst="rect">
              <a:avLst/>
            </a:prstGeom>
            <a:noFill/>
          </p:spPr>
          <p:txBody>
            <a:bodyPr wrap="square" lIns="91436" tIns="45718" rIns="91436" bIns="45718" rtlCol="0">
              <a:spAutoFit/>
            </a:bodyPr>
            <a:lstStyle/>
            <a:p>
              <a:pPr algn="ctr"/>
              <a:r>
                <a:rPr kumimoji="1" lang="ja-JP" altLang="en-US" sz="900" dirty="0" smtClean="0">
                  <a:solidFill>
                    <a:schemeClr val="accent4">
                      <a:lumMod val="75000"/>
                    </a:schemeClr>
                  </a:solidFill>
                  <a:cs typeface="メイリオ"/>
                </a:rPr>
                <a:t>サンドボックス</a:t>
              </a:r>
              <a:endParaRPr kumimoji="1" lang="en-US" altLang="ja-JP" sz="900" dirty="0" smtClean="0">
                <a:solidFill>
                  <a:schemeClr val="accent4">
                    <a:lumMod val="75000"/>
                  </a:schemeClr>
                </a:solidFill>
                <a:cs typeface="メイリオ"/>
              </a:endParaRPr>
            </a:p>
            <a:p>
              <a:pPr algn="ctr"/>
              <a:r>
                <a:rPr kumimoji="1" lang="en-US" altLang="ja-JP" sz="900" dirty="0" smtClean="0">
                  <a:solidFill>
                    <a:schemeClr val="accent4">
                      <a:lumMod val="75000"/>
                    </a:schemeClr>
                  </a:solidFill>
                  <a:cs typeface="メイリオ"/>
                </a:rPr>
                <a:t>&amp; </a:t>
              </a:r>
              <a:r>
                <a:rPr kumimoji="1" lang="ja-JP" altLang="en-US" sz="900" dirty="0" smtClean="0">
                  <a:solidFill>
                    <a:schemeClr val="accent4">
                      <a:lumMod val="75000"/>
                    </a:schemeClr>
                  </a:solidFill>
                  <a:cs typeface="メイリオ"/>
                </a:rPr>
                <a:t>インテリジェンス</a:t>
              </a:r>
              <a:endParaRPr kumimoji="1" lang="en-US" altLang="ja-JP" sz="900" dirty="0">
                <a:solidFill>
                  <a:schemeClr val="accent4">
                    <a:lumMod val="75000"/>
                  </a:schemeClr>
                </a:solidFill>
                <a:cs typeface="メイリオ"/>
              </a:endParaRPr>
            </a:p>
          </p:txBody>
        </p:sp>
      </p:grpSp>
    </p:spTree>
    <p:extLst>
      <p:ext uri="{BB962C8B-B14F-4D97-AF65-F5344CB8AC3E}">
        <p14:creationId xmlns:p14="http://schemas.microsoft.com/office/powerpoint/2010/main" val="62972228"/>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solidFill>
                  <a:schemeClr val="tx1"/>
                </a:solidFill>
                <a:latin typeface="+mn-lt"/>
                <a:ea typeface="+mn-ea"/>
                <a:cs typeface="Meiryo" charset="-128"/>
              </a:rPr>
              <a:t>Performance </a:t>
            </a:r>
            <a:r>
              <a:rPr lang="ja-JP" altLang="en-US" sz="3000" dirty="0">
                <a:solidFill>
                  <a:schemeClr val="tx1"/>
                </a:solidFill>
                <a:latin typeface="+mn-lt"/>
                <a:ea typeface="+mn-ea"/>
                <a:cs typeface="Meiryo" charset="-128"/>
              </a:rPr>
              <a:t>モニタリング</a:t>
            </a:r>
            <a:endParaRPr lang="en-US" sz="3000" dirty="0">
              <a:solidFill>
                <a:schemeClr val="tx1"/>
              </a:solidFill>
              <a:latin typeface="+mn-lt"/>
              <a:ea typeface="+mn-ea"/>
              <a:cs typeface="Meiryo" charset="-128"/>
            </a:endParaRPr>
          </a:p>
        </p:txBody>
      </p:sp>
      <p:sp>
        <p:nvSpPr>
          <p:cNvPr id="4" name="Text Placeholder 3"/>
          <p:cNvSpPr>
            <a:spLocks noGrp="1"/>
          </p:cNvSpPr>
          <p:nvPr>
            <p:ph type="body" sz="quarter" idx="4294967295"/>
          </p:nvPr>
        </p:nvSpPr>
        <p:spPr>
          <a:xfrm>
            <a:off x="234364" y="843480"/>
            <a:ext cx="4321313" cy="3722924"/>
          </a:xfrm>
          <a:prstGeom prst="rect">
            <a:avLst/>
          </a:prstGeom>
        </p:spPr>
        <p:txBody>
          <a:bodyPr/>
          <a:lstStyle/>
          <a:p>
            <a:pPr>
              <a:lnSpc>
                <a:spcPct val="150000"/>
              </a:lnSpc>
            </a:pPr>
            <a:r>
              <a:rPr lang="en-US" altLang="ja-JP" sz="1600" dirty="0">
                <a:ea typeface="+mn-ea"/>
                <a:cs typeface="Meiryo" charset="-128"/>
              </a:rPr>
              <a:t>2</a:t>
            </a:r>
            <a:r>
              <a:rPr lang="ja-JP" altLang="en-US" sz="1600" dirty="0">
                <a:ea typeface="+mn-ea"/>
                <a:cs typeface="Meiryo" charset="-128"/>
              </a:rPr>
              <a:t>つのピア間</a:t>
            </a:r>
            <a:endParaRPr lang="en-US" altLang="ja-JP" sz="1600" dirty="0">
              <a:ea typeface="+mn-ea"/>
              <a:cs typeface="Meiryo" charset="-128"/>
            </a:endParaRPr>
          </a:p>
          <a:p>
            <a:pPr>
              <a:lnSpc>
                <a:spcPct val="150000"/>
              </a:lnSpc>
            </a:pPr>
            <a:r>
              <a:rPr lang="ja-JP" altLang="en-US" sz="1600" dirty="0">
                <a:ea typeface="+mn-ea"/>
                <a:cs typeface="Meiryo" charset="-128"/>
              </a:rPr>
              <a:t>すべての有りうるパス</a:t>
            </a:r>
            <a:r>
              <a:rPr lang="en-US" sz="1600" dirty="0">
                <a:ea typeface="+mn-ea"/>
                <a:cs typeface="Meiryo" charset="-128"/>
              </a:rPr>
              <a:t/>
            </a:r>
            <a:br>
              <a:rPr lang="en-US" sz="1600" dirty="0">
                <a:ea typeface="+mn-ea"/>
                <a:cs typeface="Meiryo" charset="-128"/>
              </a:rPr>
            </a:br>
            <a:r>
              <a:rPr lang="en-US" sz="1600" dirty="0">
                <a:ea typeface="+mn-ea"/>
                <a:cs typeface="Meiryo" charset="-128"/>
              </a:rPr>
              <a:t>(min:1, max: 4)</a:t>
            </a:r>
          </a:p>
          <a:p>
            <a:pPr>
              <a:lnSpc>
                <a:spcPct val="150000"/>
              </a:lnSpc>
            </a:pPr>
            <a:r>
              <a:rPr lang="en-US" sz="1600" dirty="0">
                <a:ea typeface="+mn-ea"/>
                <a:cs typeface="Meiryo" charset="-128"/>
              </a:rPr>
              <a:t>Latency, loss, jitter, MOS</a:t>
            </a:r>
          </a:p>
          <a:p>
            <a:pPr>
              <a:lnSpc>
                <a:spcPct val="150000"/>
              </a:lnSpc>
            </a:pPr>
            <a:r>
              <a:rPr lang="ja-JP" altLang="en-US" sz="1600" dirty="0">
                <a:ea typeface="+mn-ea"/>
                <a:cs typeface="Meiryo" charset="-128"/>
              </a:rPr>
              <a:t>パフォーマンス問題を確認可能</a:t>
            </a:r>
            <a:endParaRPr lang="en-US" sz="1600" dirty="0">
              <a:ea typeface="+mn-ea"/>
              <a:cs typeface="Meiryo" charset="-128"/>
            </a:endParaRPr>
          </a:p>
        </p:txBody>
      </p:sp>
      <p:pic>
        <p:nvPicPr>
          <p:cNvPr id="3" name="Picture 2"/>
          <p:cNvPicPr>
            <a:picLocks noChangeAspect="1"/>
          </p:cNvPicPr>
          <p:nvPr/>
        </p:nvPicPr>
        <p:blipFill>
          <a:blip r:embed="rId2"/>
          <a:stretch>
            <a:fillRect/>
          </a:stretch>
        </p:blipFill>
        <p:spPr>
          <a:xfrm>
            <a:off x="3331352" y="744090"/>
            <a:ext cx="5725199" cy="3419281"/>
          </a:xfrm>
          <a:prstGeom prst="rect">
            <a:avLst/>
          </a:prstGeom>
          <a:ln>
            <a:solidFill>
              <a:schemeClr val="bg1">
                <a:lumMod val="75000"/>
              </a:schemeClr>
            </a:solidFill>
          </a:ln>
        </p:spPr>
      </p:pic>
    </p:spTree>
    <p:extLst>
      <p:ext uri="{BB962C8B-B14F-4D97-AF65-F5344CB8AC3E}">
        <p14:creationId xmlns:p14="http://schemas.microsoft.com/office/powerpoint/2010/main" val="4105119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L7 SD-WAN –</a:t>
            </a:r>
            <a:r>
              <a:rPr lang="ja-JP" altLang="en-US" dirty="0"/>
              <a:t>ベータ参加可能</a:t>
            </a:r>
            <a:endParaRPr lang="en-US" dirty="0"/>
          </a:p>
        </p:txBody>
      </p:sp>
      <p:sp>
        <p:nvSpPr>
          <p:cNvPr id="5" name="TextBox 4"/>
          <p:cNvSpPr txBox="1"/>
          <p:nvPr/>
        </p:nvSpPr>
        <p:spPr>
          <a:xfrm>
            <a:off x="377388" y="829764"/>
            <a:ext cx="4074296" cy="2646878"/>
          </a:xfrm>
          <a:prstGeom prst="rect">
            <a:avLst/>
          </a:prstGeom>
          <a:noFill/>
        </p:spPr>
        <p:txBody>
          <a:bodyPr wrap="square" rtlCol="0">
            <a:spAutoFit/>
          </a:bodyPr>
          <a:lstStyle/>
          <a:p>
            <a:pPr marL="125016">
              <a:buClr>
                <a:srgbClr val="7AC043"/>
              </a:buClr>
            </a:pPr>
            <a:r>
              <a:rPr lang="ja-JP" altLang="en-US" sz="1400" dirty="0" smtClean="0"/>
              <a:t>デュアルアクティブ</a:t>
            </a:r>
            <a:r>
              <a:rPr lang="en-US" altLang="ja-JP" sz="1400" dirty="0" smtClean="0"/>
              <a:t> </a:t>
            </a:r>
            <a:r>
              <a:rPr lang="ja-JP" altLang="en-US" sz="1400" dirty="0" smtClean="0"/>
              <a:t>パス</a:t>
            </a:r>
            <a:r>
              <a:rPr lang="en-US" sz="1400" dirty="0" smtClean="0"/>
              <a:t>:</a:t>
            </a:r>
          </a:p>
          <a:p>
            <a:pPr marL="410766" indent="-285750">
              <a:buClr>
                <a:srgbClr val="7AC043"/>
              </a:buClr>
              <a:buFont typeface="Arial" charset="0"/>
              <a:buChar char="•"/>
            </a:pPr>
            <a:r>
              <a:rPr lang="en-US" sz="1400" dirty="0" smtClean="0"/>
              <a:t>MPLS, </a:t>
            </a:r>
            <a:r>
              <a:rPr lang="ja-JP" altLang="en-US" sz="1400" dirty="0" smtClean="0"/>
              <a:t>インターネット</a:t>
            </a:r>
            <a:r>
              <a:rPr lang="en-US" sz="1400" dirty="0" smtClean="0"/>
              <a:t>, </a:t>
            </a:r>
            <a:r>
              <a:rPr lang="ja-JP" altLang="en-US" sz="1400" dirty="0" smtClean="0"/>
              <a:t>セルラー</a:t>
            </a:r>
            <a:endParaRPr lang="en-US" altLang="ja-JP" sz="1400" dirty="0" smtClean="0"/>
          </a:p>
          <a:p>
            <a:pPr marL="410766" indent="-285750">
              <a:buClr>
                <a:srgbClr val="7AC043"/>
              </a:buClr>
              <a:buFont typeface="Arial" charset="0"/>
              <a:buChar char="•"/>
            </a:pPr>
            <a:endParaRPr lang="en-US" sz="1400" dirty="0" smtClean="0"/>
          </a:p>
          <a:p>
            <a:pPr marL="125016">
              <a:buClr>
                <a:srgbClr val="7AC043"/>
              </a:buClr>
            </a:pPr>
            <a:r>
              <a:rPr lang="ja-JP" altLang="en-US" sz="1400" dirty="0" smtClean="0"/>
              <a:t>ダイナミックパス選択</a:t>
            </a:r>
            <a:endParaRPr lang="en-US" sz="1400" dirty="0" smtClean="0"/>
          </a:p>
          <a:p>
            <a:pPr marL="410766" indent="-285750">
              <a:buClr>
                <a:srgbClr val="7AC043"/>
              </a:buClr>
              <a:buFont typeface="Arial" charset="0"/>
              <a:buChar char="•"/>
            </a:pPr>
            <a:r>
              <a:rPr lang="ja-JP" altLang="en-US" sz="1400" dirty="0" smtClean="0">
                <a:solidFill>
                  <a:srgbClr val="555555"/>
                </a:solidFill>
              </a:rPr>
              <a:t>パフォーマンスのメトリックに従い</a:t>
            </a:r>
            <a:r>
              <a:rPr lang="en-US" altLang="ja-JP" sz="1400" dirty="0" smtClean="0">
                <a:solidFill>
                  <a:srgbClr val="555555"/>
                </a:solidFill>
              </a:rPr>
              <a:t>VPN</a:t>
            </a:r>
            <a:r>
              <a:rPr lang="ja-JP" altLang="en-US" sz="1400" dirty="0" smtClean="0">
                <a:solidFill>
                  <a:srgbClr val="555555"/>
                </a:solidFill>
              </a:rPr>
              <a:t>トンネルを選択</a:t>
            </a:r>
            <a:endParaRPr lang="en-US" altLang="ja-JP" sz="1400" dirty="0" smtClean="0">
              <a:solidFill>
                <a:srgbClr val="555555"/>
              </a:solidFill>
            </a:endParaRPr>
          </a:p>
          <a:p>
            <a:pPr marL="410766" indent="-285750">
              <a:buClr>
                <a:srgbClr val="7AC043"/>
              </a:buClr>
              <a:buFont typeface="Arial" charset="0"/>
              <a:buChar char="•"/>
            </a:pPr>
            <a:endParaRPr lang="en-US" sz="1400" dirty="0" smtClean="0">
              <a:solidFill>
                <a:srgbClr val="555555"/>
              </a:solidFill>
            </a:endParaRPr>
          </a:p>
          <a:p>
            <a:pPr marL="125016">
              <a:buClr>
                <a:srgbClr val="7AC043"/>
              </a:buClr>
            </a:pPr>
            <a:r>
              <a:rPr lang="ja-JP" altLang="en-US" sz="1400" dirty="0" smtClean="0">
                <a:solidFill>
                  <a:srgbClr val="555555"/>
                </a:solidFill>
              </a:rPr>
              <a:t>ポリシーベースルーティング</a:t>
            </a:r>
            <a:endParaRPr lang="en-US" altLang="ja-JP" sz="1400" dirty="0" smtClean="0">
              <a:solidFill>
                <a:srgbClr val="555555"/>
              </a:solidFill>
            </a:endParaRPr>
          </a:p>
          <a:p>
            <a:pPr marL="410766" indent="-285750">
              <a:buClr>
                <a:srgbClr val="7AC043"/>
              </a:buClr>
              <a:buFont typeface="Arial" charset="0"/>
              <a:buChar char="•"/>
            </a:pPr>
            <a:r>
              <a:rPr lang="en-US" sz="1400" dirty="0" smtClean="0">
                <a:solidFill>
                  <a:srgbClr val="555555"/>
                </a:solidFill>
              </a:rPr>
              <a:t>L7 – </a:t>
            </a:r>
            <a:r>
              <a:rPr lang="ja-JP" altLang="en-US" sz="1400" dirty="0" smtClean="0">
                <a:solidFill>
                  <a:srgbClr val="555555"/>
                </a:solidFill>
              </a:rPr>
              <a:t>アプリケーション、カテゴリ</a:t>
            </a:r>
            <a:endParaRPr lang="en-US" sz="1400" dirty="0" smtClean="0">
              <a:solidFill>
                <a:srgbClr val="555555"/>
              </a:solidFill>
            </a:endParaRPr>
          </a:p>
          <a:p>
            <a:pPr marL="410766" indent="-285750">
              <a:buClr>
                <a:srgbClr val="7AC043"/>
              </a:buClr>
              <a:buFont typeface="Arial" charset="0"/>
              <a:buChar char="•"/>
            </a:pPr>
            <a:r>
              <a:rPr lang="en-US" sz="1400" dirty="0" smtClean="0">
                <a:solidFill>
                  <a:srgbClr val="555555"/>
                </a:solidFill>
              </a:rPr>
              <a:t>L3, L4 – </a:t>
            </a:r>
            <a:r>
              <a:rPr lang="ja-JP" altLang="en-US" sz="1400" dirty="0" smtClean="0">
                <a:solidFill>
                  <a:srgbClr val="555555"/>
                </a:solidFill>
              </a:rPr>
              <a:t>プロトコル、ポート、サブネット、ソース、宛先、</a:t>
            </a:r>
            <a:r>
              <a:rPr lang="en-US" altLang="ja-JP" sz="1400" dirty="0" smtClean="0">
                <a:solidFill>
                  <a:srgbClr val="555555"/>
                </a:solidFill>
              </a:rPr>
              <a:t>etc.</a:t>
            </a:r>
            <a:br>
              <a:rPr lang="en-US" altLang="ja-JP" sz="1400" dirty="0" smtClean="0">
                <a:solidFill>
                  <a:srgbClr val="555555"/>
                </a:solidFill>
              </a:rPr>
            </a:br>
            <a:endParaRPr lang="en-US" sz="1200" dirty="0">
              <a:solidFill>
                <a:srgbClr val="555555"/>
              </a:solidFill>
            </a:endParaRPr>
          </a:p>
        </p:txBody>
      </p:sp>
      <p:pic>
        <p:nvPicPr>
          <p:cNvPr id="4" name="Picture 3"/>
          <p:cNvPicPr>
            <a:picLocks noChangeAspect="1"/>
          </p:cNvPicPr>
          <p:nvPr/>
        </p:nvPicPr>
        <p:blipFill>
          <a:blip r:embed="rId3"/>
          <a:stretch>
            <a:fillRect/>
          </a:stretch>
        </p:blipFill>
        <p:spPr>
          <a:xfrm>
            <a:off x="5052620" y="799067"/>
            <a:ext cx="3862290" cy="384238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4" name="TextBox 23"/>
          <p:cNvSpPr txBox="1"/>
          <p:nvPr/>
        </p:nvSpPr>
        <p:spPr>
          <a:xfrm>
            <a:off x="229702" y="3504882"/>
            <a:ext cx="4347012" cy="923330"/>
          </a:xfrm>
          <a:prstGeom prst="rect">
            <a:avLst/>
          </a:prstGeom>
          <a:noFill/>
        </p:spPr>
        <p:txBody>
          <a:bodyPr wrap="square" rtlCol="0">
            <a:spAutoFit/>
          </a:bodyPr>
          <a:lstStyle/>
          <a:p>
            <a:pPr marL="125016">
              <a:buClr>
                <a:srgbClr val="7AC043"/>
              </a:buClr>
            </a:pPr>
            <a:r>
              <a:rPr lang="ja-JP" altLang="en-US" b="1" dirty="0"/>
              <a:t>次世代セキュリティのテクノロジ</a:t>
            </a:r>
            <a:r>
              <a:rPr lang="ja-JP" altLang="en-US" b="1" dirty="0" smtClean="0"/>
              <a:t>を利用して最先端の</a:t>
            </a:r>
            <a:r>
              <a:rPr lang="en-US" altLang="ja-JP" b="1" dirty="0" smtClean="0"/>
              <a:t>SD-WAN</a:t>
            </a:r>
            <a:r>
              <a:rPr lang="ja-JP" altLang="en-US" b="1" dirty="0" smtClean="0"/>
              <a:t>を実現する唯一</a:t>
            </a:r>
            <a:r>
              <a:rPr lang="ja-JP" altLang="en-US" b="1" dirty="0" smtClean="0"/>
              <a:t>の</a:t>
            </a:r>
            <a:r>
              <a:rPr lang="en-US" altLang="ja-JP" b="1" dirty="0" smtClean="0"/>
              <a:t/>
            </a:r>
            <a:br>
              <a:rPr lang="en-US" altLang="ja-JP" b="1" dirty="0" smtClean="0"/>
            </a:br>
            <a:r>
              <a:rPr lang="ja-JP" altLang="en-US" b="1" dirty="0" smtClean="0"/>
              <a:t>ソリューション</a:t>
            </a:r>
            <a:endParaRPr lang="en-US" b="1" dirty="0" smtClean="0"/>
          </a:p>
        </p:txBody>
      </p:sp>
      <p:sp>
        <p:nvSpPr>
          <p:cNvPr id="7" name="テキスト ボックス 6"/>
          <p:cNvSpPr txBox="1"/>
          <p:nvPr/>
        </p:nvSpPr>
        <p:spPr>
          <a:xfrm>
            <a:off x="7489587" y="106620"/>
            <a:ext cx="147404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kumimoji="1" lang="en-US" altLang="ja-JP" dirty="0"/>
              <a:t>Beta</a:t>
            </a:r>
          </a:p>
        </p:txBody>
      </p:sp>
    </p:spTree>
    <p:extLst>
      <p:ext uri="{BB962C8B-B14F-4D97-AF65-F5344CB8AC3E}">
        <p14:creationId xmlns:p14="http://schemas.microsoft.com/office/powerpoint/2010/main" val="1334336308"/>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465578" y="4279410"/>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latin typeface="Helvetica Neue"/>
              <a:ea typeface="ＭＳ Ｐゴシック"/>
            </a:endParaRPr>
          </a:p>
        </p:txBody>
      </p:sp>
      <p:sp>
        <p:nvSpPr>
          <p:cNvPr id="21" name="Rectangle 20"/>
          <p:cNvSpPr/>
          <p:nvPr/>
        </p:nvSpPr>
        <p:spPr bwMode="auto">
          <a:xfrm>
            <a:off x="465578" y="3911173"/>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latin typeface="Helvetica Neue"/>
              <a:ea typeface="ＭＳ Ｐゴシック"/>
            </a:endParaRPr>
          </a:p>
        </p:txBody>
      </p:sp>
      <p:sp>
        <p:nvSpPr>
          <p:cNvPr id="18" name="Rectangle 17"/>
          <p:cNvSpPr/>
          <p:nvPr/>
        </p:nvSpPr>
        <p:spPr bwMode="auto">
          <a:xfrm>
            <a:off x="4819405" y="2136856"/>
            <a:ext cx="3993295"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latin typeface="Helvetica Neue"/>
              <a:ea typeface="ＭＳ Ｐゴシック"/>
            </a:endParaRPr>
          </a:p>
        </p:txBody>
      </p:sp>
      <p:sp>
        <p:nvSpPr>
          <p:cNvPr id="19" name="Rectangle 18"/>
          <p:cNvSpPr/>
          <p:nvPr/>
        </p:nvSpPr>
        <p:spPr bwMode="auto">
          <a:xfrm>
            <a:off x="4819405" y="2491544"/>
            <a:ext cx="3993295"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latin typeface="Helvetica Neue"/>
              <a:ea typeface="ＭＳ Ｐゴシック"/>
            </a:endParaRPr>
          </a:p>
        </p:txBody>
      </p:sp>
      <p:sp>
        <p:nvSpPr>
          <p:cNvPr id="20" name="Rectangle 19"/>
          <p:cNvSpPr/>
          <p:nvPr/>
        </p:nvSpPr>
        <p:spPr bwMode="auto">
          <a:xfrm>
            <a:off x="4819405" y="2846231"/>
            <a:ext cx="3993295"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latin typeface="Helvetica Neue"/>
              <a:ea typeface="ＭＳ Ｐゴシック"/>
            </a:endParaRPr>
          </a:p>
        </p:txBody>
      </p:sp>
      <p:sp>
        <p:nvSpPr>
          <p:cNvPr id="3" name="Rectangle 2"/>
          <p:cNvSpPr/>
          <p:nvPr/>
        </p:nvSpPr>
        <p:spPr bwMode="auto">
          <a:xfrm>
            <a:off x="465578" y="1782166"/>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latin typeface="Helvetica Neue"/>
              <a:ea typeface="ＭＳ Ｐゴシック"/>
            </a:endParaRPr>
          </a:p>
        </p:txBody>
      </p:sp>
      <p:sp>
        <p:nvSpPr>
          <p:cNvPr id="12" name="Rectangle 11"/>
          <p:cNvSpPr/>
          <p:nvPr/>
        </p:nvSpPr>
        <p:spPr bwMode="auto">
          <a:xfrm>
            <a:off x="465578" y="2136856"/>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latin typeface="Helvetica Neue"/>
              <a:ea typeface="ＭＳ Ｐゴシック"/>
            </a:endParaRPr>
          </a:p>
        </p:txBody>
      </p:sp>
      <p:sp>
        <p:nvSpPr>
          <p:cNvPr id="14" name="Rectangle 13"/>
          <p:cNvSpPr/>
          <p:nvPr/>
        </p:nvSpPr>
        <p:spPr bwMode="auto">
          <a:xfrm>
            <a:off x="465578" y="2491544"/>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latin typeface="Helvetica Neue"/>
              <a:ea typeface="ＭＳ Ｐゴシック"/>
            </a:endParaRPr>
          </a:p>
        </p:txBody>
      </p:sp>
      <p:sp>
        <p:nvSpPr>
          <p:cNvPr id="15" name="Rectangle 14"/>
          <p:cNvSpPr/>
          <p:nvPr/>
        </p:nvSpPr>
        <p:spPr bwMode="auto">
          <a:xfrm>
            <a:off x="465578" y="2846231"/>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latin typeface="Helvetica Neue"/>
              <a:ea typeface="ＭＳ Ｐゴシック"/>
            </a:endParaRPr>
          </a:p>
        </p:txBody>
      </p:sp>
      <p:sp>
        <p:nvSpPr>
          <p:cNvPr id="16" name="Rectangle 15"/>
          <p:cNvSpPr/>
          <p:nvPr/>
        </p:nvSpPr>
        <p:spPr bwMode="auto">
          <a:xfrm>
            <a:off x="465578" y="3200920"/>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latin typeface="Helvetica Neue"/>
              <a:ea typeface="ＭＳ Ｐゴシック"/>
            </a:endParaRPr>
          </a:p>
        </p:txBody>
      </p:sp>
      <p:sp>
        <p:nvSpPr>
          <p:cNvPr id="17" name="Rectangle 16"/>
          <p:cNvSpPr/>
          <p:nvPr/>
        </p:nvSpPr>
        <p:spPr bwMode="auto">
          <a:xfrm>
            <a:off x="465578" y="3555608"/>
            <a:ext cx="3898736" cy="2645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eaLnBrk="0" fontAlgn="base" hangingPunct="0">
              <a:spcBef>
                <a:spcPct val="0"/>
              </a:spcBef>
              <a:spcAft>
                <a:spcPct val="0"/>
              </a:spcAft>
            </a:pPr>
            <a:endParaRPr lang="en-US" sz="2700" dirty="0">
              <a:latin typeface="Helvetica Neue"/>
              <a:ea typeface="ＭＳ Ｐゴシック"/>
            </a:endParaRPr>
          </a:p>
        </p:txBody>
      </p:sp>
      <p:sp>
        <p:nvSpPr>
          <p:cNvPr id="2" name="Title 1"/>
          <p:cNvSpPr>
            <a:spLocks noGrp="1"/>
          </p:cNvSpPr>
          <p:nvPr>
            <p:ph type="title"/>
          </p:nvPr>
        </p:nvSpPr>
        <p:spPr/>
        <p:txBody>
          <a:bodyPr/>
          <a:lstStyle/>
          <a:p>
            <a:r>
              <a:rPr lang="en-US" altLang="ja-JP" dirty="0" smtClean="0">
                <a:latin typeface="Arial"/>
                <a:ea typeface="ＭＳ Ｐゴシック"/>
                <a:cs typeface="MS Mincho"/>
              </a:rPr>
              <a:t>MX </a:t>
            </a:r>
            <a:r>
              <a:rPr lang="ja-JP" altLang="en-US" dirty="0" smtClean="0">
                <a:latin typeface="Arial"/>
                <a:ea typeface="ＭＳ Ｐゴシック"/>
                <a:cs typeface="MS Mincho"/>
              </a:rPr>
              <a:t>セキュリティ アプライアンス：ライセンス</a:t>
            </a:r>
            <a:endParaRPr lang="ja-JP" altLang="en-US" dirty="0">
              <a:latin typeface="Arial"/>
              <a:ea typeface="ＭＳ Ｐゴシック"/>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7251" y="934321"/>
            <a:ext cx="1233373" cy="529523"/>
          </a:xfrm>
          <a:prstGeom prst="rect">
            <a:avLst/>
          </a:prstGeom>
        </p:spPr>
      </p:pic>
      <p:cxnSp>
        <p:nvCxnSpPr>
          <p:cNvPr id="8" name="Straight Connector 7"/>
          <p:cNvCxnSpPr/>
          <p:nvPr/>
        </p:nvCxnSpPr>
        <p:spPr bwMode="auto">
          <a:xfrm>
            <a:off x="4585365" y="851298"/>
            <a:ext cx="0" cy="3460019"/>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sp>
        <p:nvSpPr>
          <p:cNvPr id="9" name="TextBox 8"/>
          <p:cNvSpPr txBox="1"/>
          <p:nvPr/>
        </p:nvSpPr>
        <p:spPr>
          <a:xfrm>
            <a:off x="1838300" y="1063911"/>
            <a:ext cx="2620574" cy="276997"/>
          </a:xfrm>
          <a:prstGeom prst="rect">
            <a:avLst/>
          </a:prstGeom>
          <a:noFill/>
        </p:spPr>
        <p:txBody>
          <a:bodyPr wrap="square" lIns="68577" tIns="34289" rIns="68577" bIns="34289" rtlCol="0">
            <a:spAutoFit/>
          </a:bodyPr>
          <a:lstStyle/>
          <a:p>
            <a:r>
              <a:rPr lang="en-US" altLang="ja-JP" sz="1350" b="1" dirty="0">
                <a:latin typeface="Arial"/>
                <a:ea typeface="ＭＳ Ｐゴシック"/>
                <a:cs typeface="MS Mincho"/>
              </a:rPr>
              <a:t>Enterprise </a:t>
            </a:r>
            <a:r>
              <a:rPr lang="ja-JP" altLang="en-US" sz="1350" b="1" dirty="0">
                <a:latin typeface="Arial"/>
                <a:ea typeface="ＭＳ Ｐゴシック"/>
                <a:cs typeface="MS Mincho"/>
              </a:rPr>
              <a:t>ライセンス</a:t>
            </a:r>
            <a:endParaRPr lang="ja-JP" altLang="en-US" sz="1350" b="1" dirty="0">
              <a:latin typeface="Arial"/>
              <a:ea typeface="ＭＳ Ｐゴシック"/>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1077" y="934321"/>
            <a:ext cx="1233373" cy="529523"/>
          </a:xfrm>
          <a:prstGeom prst="rect">
            <a:avLst/>
          </a:prstGeom>
        </p:spPr>
      </p:pic>
      <p:sp>
        <p:nvSpPr>
          <p:cNvPr id="11" name="TextBox 10"/>
          <p:cNvSpPr txBox="1"/>
          <p:nvPr/>
        </p:nvSpPr>
        <p:spPr>
          <a:xfrm>
            <a:off x="6192126" y="1060583"/>
            <a:ext cx="2620574" cy="276997"/>
          </a:xfrm>
          <a:prstGeom prst="rect">
            <a:avLst/>
          </a:prstGeom>
          <a:noFill/>
        </p:spPr>
        <p:txBody>
          <a:bodyPr wrap="square" lIns="68577" tIns="34289" rIns="68577" bIns="34289" rtlCol="0">
            <a:spAutoFit/>
          </a:bodyPr>
          <a:lstStyle/>
          <a:p>
            <a:r>
              <a:rPr lang="en-US" altLang="ja-JP" sz="1350" b="1" dirty="0">
                <a:latin typeface="Arial"/>
                <a:ea typeface="ＭＳ Ｐゴシック"/>
                <a:cs typeface="MS Mincho"/>
              </a:rPr>
              <a:t>Advanced Security </a:t>
            </a:r>
            <a:r>
              <a:rPr lang="ja-JP" altLang="en-US" sz="1350" b="1" dirty="0">
                <a:latin typeface="Arial"/>
                <a:ea typeface="ＭＳ Ｐゴシック"/>
                <a:cs typeface="MS Mincho"/>
              </a:rPr>
              <a:t>ライセンス</a:t>
            </a:r>
            <a:endParaRPr lang="ja-JP" altLang="en-US" sz="1350" b="1" dirty="0">
              <a:latin typeface="Arial"/>
              <a:ea typeface="ＭＳ Ｐゴシック"/>
            </a:endParaRPr>
          </a:p>
        </p:txBody>
      </p:sp>
      <p:sp>
        <p:nvSpPr>
          <p:cNvPr id="5" name="TextBox 4"/>
          <p:cNvSpPr txBox="1"/>
          <p:nvPr/>
        </p:nvSpPr>
        <p:spPr>
          <a:xfrm>
            <a:off x="454026" y="1782166"/>
            <a:ext cx="3860645" cy="2803330"/>
          </a:xfrm>
          <a:prstGeom prst="rect">
            <a:avLst/>
          </a:prstGeom>
          <a:noFill/>
        </p:spPr>
        <p:txBody>
          <a:bodyPr wrap="square" lIns="68577" tIns="34289" rIns="68577" bIns="34289" rtlCol="0">
            <a:spAutoFit/>
          </a:bodyPr>
          <a:lstStyle/>
          <a:p>
            <a:pPr>
              <a:spcAft>
                <a:spcPts val="1350"/>
              </a:spcAft>
            </a:pPr>
            <a:r>
              <a:rPr lang="ja-JP" altLang="en-US" sz="1200" dirty="0">
                <a:solidFill>
                  <a:srgbClr val="595959"/>
                </a:solidFill>
                <a:latin typeface="Arial"/>
                <a:ea typeface="ＭＳ Ｐゴシック"/>
                <a:cs typeface="MS Mincho"/>
              </a:rPr>
              <a:t>ステートフル ファイアウォール</a:t>
            </a:r>
          </a:p>
          <a:p>
            <a:pPr>
              <a:spcAft>
                <a:spcPts val="1350"/>
              </a:spcAft>
            </a:pPr>
            <a:r>
              <a:rPr lang="ja-JP" altLang="en-US" sz="1200" dirty="0">
                <a:solidFill>
                  <a:srgbClr val="595959"/>
                </a:solidFill>
                <a:latin typeface="Arial"/>
                <a:ea typeface="ＭＳ Ｐゴシック"/>
                <a:cs typeface="MS Mincho"/>
              </a:rPr>
              <a:t>サイト間 </a:t>
            </a:r>
            <a:r>
              <a:rPr lang="en-US" altLang="ja-JP" sz="1200" dirty="0">
                <a:solidFill>
                  <a:srgbClr val="595959"/>
                </a:solidFill>
                <a:latin typeface="Arial"/>
                <a:ea typeface="ＭＳ Ｐゴシック"/>
                <a:cs typeface="MS Mincho"/>
              </a:rPr>
              <a:t>VPN</a:t>
            </a:r>
          </a:p>
          <a:p>
            <a:pPr>
              <a:spcAft>
                <a:spcPts val="1350"/>
              </a:spcAft>
            </a:pPr>
            <a:r>
              <a:rPr lang="ja-JP" altLang="en-US" sz="1200" dirty="0">
                <a:solidFill>
                  <a:srgbClr val="595959"/>
                </a:solidFill>
                <a:latin typeface="Arial"/>
                <a:ea typeface="ＭＳ Ｐゴシック"/>
                <a:cs typeface="MS Mincho"/>
              </a:rPr>
              <a:t>ブランチ ルーティング</a:t>
            </a:r>
          </a:p>
          <a:p>
            <a:pPr>
              <a:spcAft>
                <a:spcPts val="1350"/>
              </a:spcAft>
            </a:pPr>
            <a:r>
              <a:rPr lang="ja-JP" altLang="en-US" sz="1200" dirty="0">
                <a:solidFill>
                  <a:srgbClr val="595959"/>
                </a:solidFill>
                <a:latin typeface="Arial"/>
                <a:ea typeface="ＭＳ Ｐゴシック"/>
                <a:cs typeface="MS Mincho"/>
              </a:rPr>
              <a:t>リンク ボンディング</a:t>
            </a:r>
            <a:r>
              <a:rPr lang="en-US" altLang="ja-JP" sz="1200" dirty="0">
                <a:solidFill>
                  <a:srgbClr val="595959"/>
                </a:solidFill>
                <a:latin typeface="Arial"/>
                <a:ea typeface="ＭＳ Ｐゴシック"/>
                <a:cs typeface="MS Mincho"/>
              </a:rPr>
              <a:t>/</a:t>
            </a:r>
            <a:r>
              <a:rPr lang="ja-JP" altLang="en-US" sz="1200" dirty="0">
                <a:solidFill>
                  <a:srgbClr val="595959"/>
                </a:solidFill>
                <a:latin typeface="Arial"/>
                <a:ea typeface="ＭＳ Ｐゴシック"/>
                <a:cs typeface="MS Mincho"/>
              </a:rPr>
              <a:t>フェールオーバー</a:t>
            </a:r>
          </a:p>
          <a:p>
            <a:pPr>
              <a:spcAft>
                <a:spcPts val="1350"/>
              </a:spcAft>
            </a:pPr>
            <a:r>
              <a:rPr lang="ja-JP" altLang="en-US" sz="1200" dirty="0">
                <a:solidFill>
                  <a:srgbClr val="595959"/>
                </a:solidFill>
                <a:latin typeface="Arial"/>
                <a:ea typeface="ＭＳ Ｐゴシック"/>
                <a:cs typeface="MS Mincho"/>
              </a:rPr>
              <a:t>アプリケーション制御</a:t>
            </a:r>
          </a:p>
          <a:p>
            <a:pPr>
              <a:spcAft>
                <a:spcPts val="1350"/>
              </a:spcAft>
            </a:pPr>
            <a:r>
              <a:rPr lang="en-US" altLang="ja-JP" sz="1200" dirty="0">
                <a:solidFill>
                  <a:srgbClr val="595959"/>
                </a:solidFill>
                <a:latin typeface="Arial"/>
                <a:ea typeface="ＭＳ Ｐゴシック"/>
                <a:cs typeface="MS Mincho"/>
              </a:rPr>
              <a:t>Web </a:t>
            </a:r>
            <a:r>
              <a:rPr lang="ja-JP" altLang="en-US" sz="1200" dirty="0">
                <a:solidFill>
                  <a:srgbClr val="595959"/>
                </a:solidFill>
                <a:latin typeface="Arial"/>
                <a:ea typeface="ＭＳ Ｐゴシック"/>
                <a:cs typeface="MS Mincho"/>
              </a:rPr>
              <a:t>キャッシング</a:t>
            </a:r>
          </a:p>
          <a:p>
            <a:pPr>
              <a:spcAft>
                <a:spcPts val="1350"/>
              </a:spcAft>
            </a:pPr>
            <a:r>
              <a:rPr lang="ja-JP" altLang="en-US" sz="1200" dirty="0">
                <a:solidFill>
                  <a:srgbClr val="595959"/>
                </a:solidFill>
                <a:latin typeface="Arial"/>
                <a:ea typeface="ＭＳ Ｐゴシック"/>
                <a:cs typeface="MS Mincho"/>
              </a:rPr>
              <a:t>クライアント </a:t>
            </a:r>
            <a:r>
              <a:rPr lang="en-US" altLang="ja-JP" sz="1200" dirty="0">
                <a:solidFill>
                  <a:srgbClr val="595959"/>
                </a:solidFill>
                <a:latin typeface="Arial"/>
                <a:ea typeface="ＭＳ Ｐゴシック"/>
                <a:cs typeface="MS Mincho"/>
              </a:rPr>
              <a:t>VPN</a:t>
            </a:r>
            <a:endParaRPr lang="en-US" altLang="ja-JP" sz="1200" dirty="0">
              <a:solidFill>
                <a:schemeClr val="tx1">
                  <a:lumMod val="50000"/>
                </a:schemeClr>
              </a:solidFill>
              <a:latin typeface="Arial"/>
              <a:ea typeface="ＭＳ Ｐゴシック"/>
              <a:cs typeface="MS Mincho"/>
            </a:endParaRPr>
          </a:p>
          <a:p>
            <a:pPr>
              <a:spcAft>
                <a:spcPts val="1350"/>
              </a:spcAft>
            </a:pPr>
            <a:r>
              <a:rPr lang="en-US" altLang="ja-JP" sz="1200" dirty="0">
                <a:solidFill>
                  <a:schemeClr val="tx1">
                    <a:lumMod val="50000"/>
                  </a:schemeClr>
                </a:solidFill>
                <a:latin typeface="Arial"/>
                <a:ea typeface="ＭＳ Ｐゴシック"/>
                <a:cs typeface="MS Mincho"/>
              </a:rPr>
              <a:t>SD-WAN</a:t>
            </a:r>
            <a:endParaRPr lang="en-US" altLang="ja-JP" sz="1200" dirty="0">
              <a:solidFill>
                <a:srgbClr val="595959"/>
              </a:solidFill>
              <a:latin typeface="Arial"/>
              <a:ea typeface="ＭＳ Ｐゴシック"/>
              <a:cs typeface="MS Mincho"/>
            </a:endParaRPr>
          </a:p>
        </p:txBody>
      </p:sp>
      <p:sp>
        <p:nvSpPr>
          <p:cNvPr id="4" name="TextBox 3"/>
          <p:cNvSpPr txBox="1"/>
          <p:nvPr/>
        </p:nvSpPr>
        <p:spPr>
          <a:xfrm>
            <a:off x="5594833" y="3273138"/>
            <a:ext cx="196202" cy="276997"/>
          </a:xfrm>
          <a:prstGeom prst="rect">
            <a:avLst/>
          </a:prstGeom>
          <a:noFill/>
        </p:spPr>
        <p:txBody>
          <a:bodyPr wrap="none" lIns="68577" tIns="34289" rIns="68577" bIns="34289" rtlCol="0">
            <a:spAutoFit/>
          </a:bodyPr>
          <a:lstStyle/>
          <a:p>
            <a:r>
              <a:rPr lang="en-US" altLang="ja-JP" sz="1350" dirty="0">
                <a:latin typeface="Arial"/>
                <a:ea typeface="ＭＳ Ｐゴシック"/>
                <a:cs typeface="MS Mincho"/>
              </a:rPr>
              <a:t>`</a:t>
            </a:r>
            <a:endParaRPr lang="ja-JP" altLang="en-US" sz="1350" dirty="0">
              <a:latin typeface="Arial"/>
              <a:ea typeface="ＭＳ Ｐゴシック"/>
            </a:endParaRPr>
          </a:p>
        </p:txBody>
      </p:sp>
      <p:grpSp>
        <p:nvGrpSpPr>
          <p:cNvPr id="7" name="Group 6"/>
          <p:cNvGrpSpPr/>
          <p:nvPr/>
        </p:nvGrpSpPr>
        <p:grpSpPr>
          <a:xfrm>
            <a:off x="4821076" y="1782166"/>
            <a:ext cx="3993296" cy="1669977"/>
            <a:chOff x="6426513" y="2376221"/>
            <a:chExt cx="5324394" cy="2226636"/>
          </a:xfrm>
        </p:grpSpPr>
        <p:sp>
          <p:nvSpPr>
            <p:cNvPr id="13" name="Rectangle 12"/>
            <p:cNvSpPr/>
            <p:nvPr/>
          </p:nvSpPr>
          <p:spPr>
            <a:xfrm>
              <a:off x="6426513" y="2376221"/>
              <a:ext cx="5322159" cy="1802200"/>
            </a:xfrm>
            <a:prstGeom prst="rect">
              <a:avLst/>
            </a:prstGeom>
          </p:spPr>
          <p:txBody>
            <a:bodyPr wrap="square" lIns="68577" tIns="34289" rIns="68577" bIns="34289">
              <a:spAutoFit/>
            </a:bodyPr>
            <a:lstStyle/>
            <a:p>
              <a:r>
                <a:rPr lang="ja-JP" altLang="en-US" sz="1200" b="1" dirty="0">
                  <a:solidFill>
                    <a:srgbClr val="7AC142"/>
                  </a:solidFill>
                  <a:latin typeface="Arial"/>
                  <a:ea typeface="ＭＳ Ｐゴシック"/>
                  <a:cs typeface="MS Mincho"/>
                </a:rPr>
                <a:t>すべての </a:t>
              </a:r>
              <a:r>
                <a:rPr lang="en-US" altLang="ja-JP" sz="1200" b="1" dirty="0">
                  <a:solidFill>
                    <a:srgbClr val="7AC142"/>
                  </a:solidFill>
                  <a:latin typeface="Arial"/>
                  <a:ea typeface="ＭＳ Ｐゴシック"/>
                  <a:cs typeface="MS Mincho"/>
                </a:rPr>
                <a:t>Enterprise </a:t>
              </a:r>
              <a:r>
                <a:rPr lang="ja-JP" altLang="en-US" sz="1200" b="1" dirty="0">
                  <a:solidFill>
                    <a:srgbClr val="7AC142"/>
                  </a:solidFill>
                  <a:latin typeface="Arial"/>
                  <a:ea typeface="ＭＳ Ｐゴシック"/>
                  <a:cs typeface="MS Mincho"/>
                </a:rPr>
                <a:t>機能に加え、次の機能を提供</a:t>
              </a:r>
              <a:endParaRPr lang="ja-JP" altLang="en-US" sz="1200" b="1" dirty="0">
                <a:solidFill>
                  <a:srgbClr val="7AC142"/>
                </a:solidFill>
                <a:latin typeface="Arial"/>
                <a:ea typeface="ＭＳ Ｐゴシック"/>
              </a:endParaRPr>
            </a:p>
            <a:p>
              <a:endParaRPr lang="ja-JP" altLang="en-US" sz="1200" dirty="0">
                <a:latin typeface="Arial"/>
                <a:ea typeface="ＭＳ Ｐゴシック"/>
              </a:endParaRPr>
            </a:p>
            <a:p>
              <a:pPr>
                <a:spcAft>
                  <a:spcPts val="1350"/>
                </a:spcAft>
              </a:pPr>
              <a:r>
                <a:rPr lang="ja-JP" altLang="en-US" sz="1200" dirty="0">
                  <a:solidFill>
                    <a:srgbClr val="595959"/>
                  </a:solidFill>
                  <a:latin typeface="Arial"/>
                  <a:ea typeface="ＭＳ Ｐゴシック"/>
                  <a:cs typeface="MS Mincho"/>
                </a:rPr>
                <a:t>コンテンツ フィルタリング（</a:t>
              </a:r>
              <a:r>
                <a:rPr lang="en-US" altLang="ja-JP" sz="1200" dirty="0">
                  <a:solidFill>
                    <a:srgbClr val="595959"/>
                  </a:solidFill>
                  <a:latin typeface="Arial"/>
                  <a:ea typeface="ＭＳ Ｐゴシック"/>
                  <a:cs typeface="MS Mincho"/>
                </a:rPr>
                <a:t>Google </a:t>
              </a:r>
              <a:r>
                <a:rPr lang="en-US" altLang="ja-JP" sz="1200" dirty="0" err="1">
                  <a:solidFill>
                    <a:srgbClr val="595959"/>
                  </a:solidFill>
                  <a:latin typeface="Arial"/>
                  <a:ea typeface="ＭＳ Ｐゴシック"/>
                  <a:cs typeface="MS Mincho"/>
                </a:rPr>
                <a:t>SafeSearch</a:t>
              </a:r>
              <a:r>
                <a:rPr lang="en-US" altLang="ja-JP" sz="1200" dirty="0">
                  <a:solidFill>
                    <a:srgbClr val="595959"/>
                  </a:solidFill>
                  <a:latin typeface="Arial"/>
                  <a:ea typeface="ＭＳ Ｐゴシック"/>
                  <a:cs typeface="MS Mincho"/>
                </a:rPr>
                <a:t> </a:t>
              </a:r>
              <a:r>
                <a:rPr lang="ja-JP" altLang="en-US" sz="1200" dirty="0">
                  <a:solidFill>
                    <a:srgbClr val="595959"/>
                  </a:solidFill>
                  <a:latin typeface="Arial"/>
                  <a:ea typeface="ＭＳ Ｐゴシック"/>
                  <a:cs typeface="MS Mincho"/>
                </a:rPr>
                <a:t>による）</a:t>
              </a:r>
            </a:p>
            <a:p>
              <a:pPr>
                <a:spcAft>
                  <a:spcPts val="1350"/>
                </a:spcAft>
              </a:pPr>
              <a:r>
                <a:rPr lang="en-US" altLang="ja-JP" sz="1200" dirty="0">
                  <a:solidFill>
                    <a:srgbClr val="595959"/>
                  </a:solidFill>
                  <a:latin typeface="Arial"/>
                  <a:ea typeface="ＭＳ Ｐゴシック"/>
                  <a:cs typeface="MS Mincho"/>
                </a:rPr>
                <a:t>Cisco AMP Anti-Malware</a:t>
              </a:r>
            </a:p>
            <a:p>
              <a:pPr>
                <a:spcAft>
                  <a:spcPts val="1350"/>
                </a:spcAft>
              </a:pPr>
              <a:r>
                <a:rPr lang="en-US" altLang="ja-JP" sz="1200" dirty="0">
                  <a:solidFill>
                    <a:srgbClr val="595959"/>
                  </a:solidFill>
                  <a:latin typeface="Arial"/>
                  <a:ea typeface="ＭＳ Ｐゴシック"/>
                  <a:cs typeface="MS Mincho"/>
                </a:rPr>
                <a:t>Snort IPS/IDS (</a:t>
              </a:r>
              <a:r>
                <a:rPr lang="en-US" altLang="ja-JP" sz="1200" dirty="0" err="1">
                  <a:solidFill>
                    <a:srgbClr val="595959"/>
                  </a:solidFill>
                  <a:latin typeface="Arial"/>
                  <a:ea typeface="ＭＳ Ｐゴシック"/>
                  <a:cs typeface="MS Mincho"/>
                </a:rPr>
                <a:t>SourceFire</a:t>
              </a:r>
              <a:r>
                <a:rPr lang="en-US" altLang="ja-JP" sz="1200" dirty="0">
                  <a:solidFill>
                    <a:srgbClr val="595959"/>
                  </a:solidFill>
                  <a:latin typeface="Arial"/>
                  <a:ea typeface="ＭＳ Ｐゴシック"/>
                  <a:cs typeface="MS Mincho"/>
                </a:rPr>
                <a:t>)</a:t>
              </a:r>
            </a:p>
          </p:txBody>
        </p:sp>
        <p:sp>
          <p:nvSpPr>
            <p:cNvPr id="23" name="Rectangle 22"/>
            <p:cNvSpPr/>
            <p:nvPr/>
          </p:nvSpPr>
          <p:spPr bwMode="auto">
            <a:xfrm>
              <a:off x="6426514" y="4250062"/>
              <a:ext cx="5324393" cy="352795"/>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a:spcAft>
                  <a:spcPts val="1350"/>
                </a:spcAft>
              </a:pPr>
              <a:r>
                <a:rPr lang="ja-JP" altLang="en-US" sz="1200" dirty="0">
                  <a:solidFill>
                    <a:srgbClr val="595959"/>
                  </a:solidFill>
                  <a:latin typeface="Arial"/>
                  <a:ea typeface="ＭＳ Ｐゴシック"/>
                  <a:cs typeface="MS Mincho"/>
                </a:rPr>
                <a:t>位置情報ベースの </a:t>
              </a:r>
              <a:r>
                <a:rPr lang="en-US" altLang="ja-JP" sz="1200" dirty="0">
                  <a:solidFill>
                    <a:srgbClr val="595959"/>
                  </a:solidFill>
                  <a:latin typeface="Arial"/>
                  <a:ea typeface="ＭＳ Ｐゴシック"/>
                  <a:cs typeface="MS Mincho"/>
                </a:rPr>
                <a:t>IP </a:t>
              </a:r>
              <a:r>
                <a:rPr lang="ja-JP" altLang="en-US" sz="1200" dirty="0">
                  <a:solidFill>
                    <a:srgbClr val="595959"/>
                  </a:solidFill>
                  <a:latin typeface="Arial"/>
                  <a:ea typeface="ＭＳ Ｐゴシック"/>
                  <a:cs typeface="MS Mincho"/>
                </a:rPr>
                <a:t>ファイアウォール ルール</a:t>
              </a:r>
              <a:endParaRPr lang="ja-JP" altLang="en-US" sz="1200" dirty="0">
                <a:solidFill>
                  <a:srgbClr val="595959"/>
                </a:solidFill>
                <a:latin typeface="Arial"/>
                <a:ea typeface="ＭＳ Ｐゴシック"/>
              </a:endParaRPr>
            </a:p>
          </p:txBody>
        </p:sp>
      </p:grpSp>
    </p:spTree>
    <p:extLst>
      <p:ext uri="{BB962C8B-B14F-4D97-AF65-F5344CB8AC3E}">
        <p14:creationId xmlns:p14="http://schemas.microsoft.com/office/powerpoint/2010/main" val="333515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latin typeface="Arial"/>
                <a:ea typeface="ＭＳ Ｐゴシック"/>
                <a:cs typeface="MS Mincho"/>
              </a:rPr>
              <a:t>Cisco Meraki MX </a:t>
            </a:r>
            <a:r>
              <a:rPr lang="ja-JP" altLang="en-US" dirty="0" smtClean="0">
                <a:latin typeface="Arial"/>
                <a:ea typeface="ＭＳ Ｐゴシック"/>
                <a:cs typeface="MS Mincho"/>
              </a:rPr>
              <a:t>シリーズ</a:t>
            </a:r>
            <a:endParaRPr lang="ja-JP" altLang="en-US" dirty="0">
              <a:latin typeface="Arial"/>
              <a:ea typeface="ＭＳ Ｐゴシック"/>
            </a:endParaRPr>
          </a:p>
        </p:txBody>
      </p:sp>
      <p:sp>
        <p:nvSpPr>
          <p:cNvPr id="8" name="TextBox 7"/>
          <p:cNvSpPr txBox="1"/>
          <p:nvPr/>
        </p:nvSpPr>
        <p:spPr>
          <a:xfrm>
            <a:off x="1018349" y="1361649"/>
            <a:ext cx="1390124" cy="253916"/>
          </a:xfrm>
          <a:prstGeom prst="rect">
            <a:avLst/>
          </a:prstGeom>
          <a:noFill/>
        </p:spPr>
        <p:txBody>
          <a:bodyPr wrap="none" rtlCol="0">
            <a:spAutoFit/>
          </a:bodyPr>
          <a:lstStyle/>
          <a:p>
            <a:r>
              <a:rPr lang="en-US" altLang="ja-JP" sz="1050" dirty="0">
                <a:solidFill>
                  <a:srgbClr val="435153"/>
                </a:solidFill>
                <a:latin typeface="Arial"/>
                <a:ea typeface="ＭＳ Ｐゴシック"/>
                <a:cs typeface="MS Mincho"/>
              </a:rPr>
              <a:t>MX64/64W, 65/65W</a:t>
            </a:r>
            <a:endParaRPr lang="ja-JP" altLang="en-US" sz="1050" dirty="0">
              <a:solidFill>
                <a:srgbClr val="435153"/>
              </a:solidFill>
              <a:latin typeface="Arial"/>
              <a:ea typeface="ＭＳ Ｐゴシック"/>
            </a:endParaRPr>
          </a:p>
        </p:txBody>
      </p:sp>
      <p:sp>
        <p:nvSpPr>
          <p:cNvPr id="24" name="TextBox 23"/>
          <p:cNvSpPr txBox="1"/>
          <p:nvPr/>
        </p:nvSpPr>
        <p:spPr>
          <a:xfrm>
            <a:off x="1171204" y="2125916"/>
            <a:ext cx="537327" cy="253916"/>
          </a:xfrm>
          <a:prstGeom prst="rect">
            <a:avLst/>
          </a:prstGeom>
          <a:noFill/>
        </p:spPr>
        <p:txBody>
          <a:bodyPr wrap="none" rtlCol="0">
            <a:spAutoFit/>
          </a:bodyPr>
          <a:lstStyle/>
          <a:p>
            <a:r>
              <a:rPr lang="en-US" altLang="ja-JP" sz="1050" dirty="0">
                <a:solidFill>
                  <a:srgbClr val="435153"/>
                </a:solidFill>
                <a:latin typeface="Arial"/>
                <a:ea typeface="ＭＳ Ｐゴシック"/>
                <a:cs typeface="MS Mincho"/>
              </a:rPr>
              <a:t>MX84</a:t>
            </a:r>
            <a:endParaRPr lang="ja-JP" altLang="en-US" sz="1050" dirty="0">
              <a:solidFill>
                <a:srgbClr val="435153"/>
              </a:solidFill>
              <a:latin typeface="Arial"/>
              <a:ea typeface="ＭＳ Ｐゴシック"/>
            </a:endParaRPr>
          </a:p>
        </p:txBody>
      </p:sp>
      <p:sp>
        <p:nvSpPr>
          <p:cNvPr id="25" name="TextBox 24"/>
          <p:cNvSpPr txBox="1"/>
          <p:nvPr/>
        </p:nvSpPr>
        <p:spPr>
          <a:xfrm>
            <a:off x="1148792" y="2829825"/>
            <a:ext cx="612668" cy="253916"/>
          </a:xfrm>
          <a:prstGeom prst="rect">
            <a:avLst/>
          </a:prstGeom>
          <a:noFill/>
        </p:spPr>
        <p:txBody>
          <a:bodyPr wrap="none" rtlCol="0">
            <a:spAutoFit/>
          </a:bodyPr>
          <a:lstStyle/>
          <a:p>
            <a:r>
              <a:rPr lang="en-US" altLang="ja-JP" sz="1050" dirty="0">
                <a:solidFill>
                  <a:srgbClr val="435153"/>
                </a:solidFill>
                <a:latin typeface="Arial"/>
                <a:ea typeface="ＭＳ Ｐゴシック"/>
                <a:cs typeface="MS Mincho"/>
              </a:rPr>
              <a:t>MX100</a:t>
            </a:r>
            <a:endParaRPr lang="ja-JP" altLang="en-US" sz="1050" dirty="0">
              <a:solidFill>
                <a:srgbClr val="435153"/>
              </a:solidFill>
              <a:latin typeface="Arial"/>
              <a:ea typeface="ＭＳ Ｐゴシック"/>
            </a:endParaRPr>
          </a:p>
        </p:txBody>
      </p:sp>
      <p:sp>
        <p:nvSpPr>
          <p:cNvPr id="26" name="TextBox 25"/>
          <p:cNvSpPr txBox="1"/>
          <p:nvPr/>
        </p:nvSpPr>
        <p:spPr>
          <a:xfrm>
            <a:off x="1165865" y="3470970"/>
            <a:ext cx="612668" cy="253916"/>
          </a:xfrm>
          <a:prstGeom prst="rect">
            <a:avLst/>
          </a:prstGeom>
          <a:noFill/>
        </p:spPr>
        <p:txBody>
          <a:bodyPr wrap="none" rtlCol="0">
            <a:spAutoFit/>
          </a:bodyPr>
          <a:lstStyle/>
          <a:p>
            <a:r>
              <a:rPr lang="en-US" altLang="ja-JP" sz="1050" dirty="0">
                <a:solidFill>
                  <a:srgbClr val="435153"/>
                </a:solidFill>
                <a:latin typeface="Arial"/>
                <a:ea typeface="ＭＳ Ｐゴシック"/>
                <a:cs typeface="MS Mincho"/>
              </a:rPr>
              <a:t>MX400</a:t>
            </a:r>
            <a:endParaRPr lang="ja-JP" altLang="en-US" sz="1050" dirty="0">
              <a:solidFill>
                <a:srgbClr val="435153"/>
              </a:solidFill>
              <a:latin typeface="Arial"/>
              <a:ea typeface="ＭＳ Ｐゴシック"/>
            </a:endParaRPr>
          </a:p>
        </p:txBody>
      </p:sp>
      <p:sp>
        <p:nvSpPr>
          <p:cNvPr id="27" name="TextBox 26"/>
          <p:cNvSpPr txBox="1"/>
          <p:nvPr/>
        </p:nvSpPr>
        <p:spPr>
          <a:xfrm>
            <a:off x="1194504" y="4352063"/>
            <a:ext cx="612668" cy="253916"/>
          </a:xfrm>
          <a:prstGeom prst="rect">
            <a:avLst/>
          </a:prstGeom>
          <a:noFill/>
        </p:spPr>
        <p:txBody>
          <a:bodyPr wrap="none" rtlCol="0">
            <a:spAutoFit/>
          </a:bodyPr>
          <a:lstStyle/>
          <a:p>
            <a:r>
              <a:rPr lang="en-US" altLang="ja-JP" sz="1050" dirty="0">
                <a:solidFill>
                  <a:srgbClr val="435153"/>
                </a:solidFill>
                <a:latin typeface="Arial"/>
                <a:ea typeface="ＭＳ Ｐゴシック"/>
                <a:cs typeface="MS Mincho"/>
              </a:rPr>
              <a:t>MX600</a:t>
            </a:r>
            <a:endParaRPr lang="ja-JP" altLang="en-US" sz="1050" dirty="0">
              <a:solidFill>
                <a:srgbClr val="435153"/>
              </a:solidFill>
              <a:latin typeface="Arial"/>
              <a:ea typeface="ＭＳ Ｐゴシック"/>
            </a:endParaRPr>
          </a:p>
        </p:txBody>
      </p:sp>
      <p:cxnSp>
        <p:nvCxnSpPr>
          <p:cNvPr id="18" name="Straight Connector 17"/>
          <p:cNvCxnSpPr/>
          <p:nvPr/>
        </p:nvCxnSpPr>
        <p:spPr>
          <a:xfrm flipV="1">
            <a:off x="757363" y="3766891"/>
            <a:ext cx="7159416" cy="10526"/>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815157" y="3029025"/>
            <a:ext cx="7101622" cy="39400"/>
          </a:xfrm>
          <a:prstGeom prst="line">
            <a:avLst/>
          </a:prstGeom>
          <a:ln w="12700" cmpd="sng">
            <a:solidFill>
              <a:srgbClr val="BFBFB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60041" y="2343297"/>
            <a:ext cx="7144706" cy="14117"/>
          </a:xfrm>
          <a:prstGeom prst="line">
            <a:avLst/>
          </a:prstGeom>
          <a:ln w="12700" cmpd="sng">
            <a:solidFill>
              <a:srgbClr val="BFBFB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74796" y="1650455"/>
            <a:ext cx="7141983" cy="2184"/>
          </a:xfrm>
          <a:prstGeom prst="line">
            <a:avLst/>
          </a:prstGeom>
          <a:ln w="12700" cmpd="sng">
            <a:solidFill>
              <a:srgbClr val="BFBFBF"/>
            </a:solidFill>
            <a:prstDash val="sysDash"/>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706700" y="1144293"/>
            <a:ext cx="1428756" cy="415498"/>
          </a:xfrm>
          <a:prstGeom prst="rect">
            <a:avLst/>
          </a:prstGeom>
          <a:noFill/>
        </p:spPr>
        <p:txBody>
          <a:bodyPr wrap="square" rtlCol="0">
            <a:spAutoFit/>
          </a:bodyPr>
          <a:lstStyle/>
          <a:p>
            <a:r>
              <a:rPr lang="ja-JP" altLang="en-US" sz="1050" dirty="0">
                <a:solidFill>
                  <a:srgbClr val="435153"/>
                </a:solidFill>
                <a:latin typeface="Arial"/>
                <a:ea typeface="ＭＳ Ｐゴシック"/>
                <a:cs typeface="MS Mincho"/>
              </a:rPr>
              <a:t>小規模ブランチ </a:t>
            </a:r>
          </a:p>
          <a:p>
            <a:r>
              <a:rPr lang="ja-JP" altLang="en-US" sz="1050" dirty="0">
                <a:solidFill>
                  <a:srgbClr val="435153"/>
                </a:solidFill>
                <a:latin typeface="Arial"/>
                <a:ea typeface="ＭＳ Ｐゴシック"/>
                <a:cs typeface="MS Mincho"/>
              </a:rPr>
              <a:t>（</a:t>
            </a:r>
            <a:r>
              <a:rPr lang="en-US" altLang="ja-JP" sz="1050" dirty="0">
                <a:solidFill>
                  <a:srgbClr val="435153"/>
                </a:solidFill>
                <a:latin typeface="Arial"/>
                <a:ea typeface="ＭＳ Ｐゴシック"/>
                <a:cs typeface="MS Mincho"/>
              </a:rPr>
              <a:t>50 </a:t>
            </a:r>
            <a:r>
              <a:rPr lang="ja-JP" altLang="en-US" sz="1050" dirty="0">
                <a:solidFill>
                  <a:srgbClr val="435153"/>
                </a:solidFill>
                <a:latin typeface="Arial"/>
                <a:ea typeface="ＭＳ Ｐゴシック"/>
                <a:cs typeface="MS Mincho"/>
              </a:rPr>
              <a:t>ユーザまで）</a:t>
            </a:r>
            <a:endParaRPr lang="ja-JP" altLang="en-US" sz="1050" dirty="0">
              <a:solidFill>
                <a:srgbClr val="435153"/>
              </a:solidFill>
              <a:latin typeface="Arial"/>
              <a:ea typeface="ＭＳ Ｐゴシック"/>
            </a:endParaRPr>
          </a:p>
        </p:txBody>
      </p:sp>
      <p:sp>
        <p:nvSpPr>
          <p:cNvPr id="34" name="TextBox 33"/>
          <p:cNvSpPr txBox="1"/>
          <p:nvPr/>
        </p:nvSpPr>
        <p:spPr>
          <a:xfrm>
            <a:off x="3221253" y="721265"/>
            <a:ext cx="530915" cy="300082"/>
          </a:xfrm>
          <a:prstGeom prst="rect">
            <a:avLst/>
          </a:prstGeom>
          <a:noFill/>
        </p:spPr>
        <p:txBody>
          <a:bodyPr wrap="none" rtlCol="0">
            <a:spAutoFit/>
          </a:bodyPr>
          <a:lstStyle/>
          <a:p>
            <a:r>
              <a:rPr lang="ja-JP" altLang="en-US" sz="1350" b="1" dirty="0">
                <a:solidFill>
                  <a:srgbClr val="435153"/>
                </a:solidFill>
                <a:latin typeface="Arial"/>
                <a:ea typeface="ＭＳ Ｐゴシック"/>
                <a:cs typeface="MS Mincho"/>
              </a:rPr>
              <a:t>場所</a:t>
            </a:r>
            <a:endParaRPr lang="ja-JP" altLang="en-US" sz="1350" b="1" dirty="0">
              <a:solidFill>
                <a:srgbClr val="435153"/>
              </a:solidFill>
              <a:latin typeface="Arial"/>
              <a:ea typeface="ＭＳ Ｐゴシック"/>
            </a:endParaRPr>
          </a:p>
        </p:txBody>
      </p:sp>
      <p:sp>
        <p:nvSpPr>
          <p:cNvPr id="35" name="TextBox 34"/>
          <p:cNvSpPr txBox="1"/>
          <p:nvPr/>
        </p:nvSpPr>
        <p:spPr>
          <a:xfrm>
            <a:off x="6197760" y="617392"/>
            <a:ext cx="1806906" cy="507831"/>
          </a:xfrm>
          <a:prstGeom prst="rect">
            <a:avLst/>
          </a:prstGeom>
          <a:noFill/>
        </p:spPr>
        <p:txBody>
          <a:bodyPr wrap="none" rtlCol="0">
            <a:spAutoFit/>
          </a:bodyPr>
          <a:lstStyle/>
          <a:p>
            <a:pPr algn="ctr"/>
            <a:r>
              <a:rPr lang="ja-JP" altLang="en-US" sz="1350" b="1" dirty="0">
                <a:solidFill>
                  <a:srgbClr val="435153"/>
                </a:solidFill>
                <a:latin typeface="Arial"/>
                <a:ea typeface="ＭＳ Ｐゴシック"/>
                <a:cs typeface="MS Mincho"/>
              </a:rPr>
              <a:t>アドバンスドライセンス</a:t>
            </a:r>
            <a:endParaRPr lang="en-US" altLang="ja-JP" sz="1350" b="1" dirty="0">
              <a:solidFill>
                <a:srgbClr val="435153"/>
              </a:solidFill>
              <a:latin typeface="Arial"/>
              <a:ea typeface="ＭＳ Ｐゴシック"/>
              <a:cs typeface="MS Mincho"/>
            </a:endParaRPr>
          </a:p>
          <a:p>
            <a:pPr algn="ctr"/>
            <a:r>
              <a:rPr lang="ja-JP" altLang="en-US" sz="1350" b="1" dirty="0">
                <a:solidFill>
                  <a:srgbClr val="435153"/>
                </a:solidFill>
                <a:latin typeface="Arial"/>
                <a:ea typeface="ＭＳ Ｐゴシック"/>
                <a:cs typeface="MS Mincho"/>
              </a:rPr>
              <a:t>スループット</a:t>
            </a:r>
            <a:endParaRPr lang="ja-JP" altLang="en-US" sz="1350" b="1" dirty="0">
              <a:solidFill>
                <a:srgbClr val="435153"/>
              </a:solidFill>
              <a:latin typeface="Arial"/>
              <a:ea typeface="ＭＳ Ｐゴシック"/>
            </a:endParaRPr>
          </a:p>
        </p:txBody>
      </p:sp>
      <p:sp>
        <p:nvSpPr>
          <p:cNvPr id="36" name="TextBox 35"/>
          <p:cNvSpPr txBox="1"/>
          <p:nvPr/>
        </p:nvSpPr>
        <p:spPr>
          <a:xfrm>
            <a:off x="6517579" y="1225085"/>
            <a:ext cx="1167268" cy="253916"/>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200 Mbps</a:t>
            </a:r>
            <a:endParaRPr lang="ja-JP" altLang="en-US" sz="1050" dirty="0">
              <a:solidFill>
                <a:srgbClr val="435153"/>
              </a:solidFill>
              <a:latin typeface="Arial"/>
              <a:ea typeface="ＭＳ Ｐゴシック"/>
            </a:endParaRPr>
          </a:p>
        </p:txBody>
      </p:sp>
      <p:sp>
        <p:nvSpPr>
          <p:cNvPr id="37" name="TextBox 36"/>
          <p:cNvSpPr txBox="1"/>
          <p:nvPr/>
        </p:nvSpPr>
        <p:spPr>
          <a:xfrm>
            <a:off x="2706700" y="4014422"/>
            <a:ext cx="1685753" cy="415498"/>
          </a:xfrm>
          <a:prstGeom prst="rect">
            <a:avLst/>
          </a:prstGeom>
          <a:noFill/>
        </p:spPr>
        <p:txBody>
          <a:bodyPr wrap="square" rtlCol="0">
            <a:spAutoFit/>
          </a:bodyPr>
          <a:lstStyle/>
          <a:p>
            <a:r>
              <a:rPr lang="ja-JP" altLang="en-US" sz="1050" dirty="0">
                <a:solidFill>
                  <a:srgbClr val="435153"/>
                </a:solidFill>
                <a:latin typeface="Arial"/>
                <a:ea typeface="ＭＳ Ｐゴシック"/>
                <a:cs typeface="MS Mincho"/>
              </a:rPr>
              <a:t>大規模ブランチ</a:t>
            </a:r>
            <a:r>
              <a:rPr lang="en-US" altLang="ja-JP" sz="1050" dirty="0">
                <a:solidFill>
                  <a:srgbClr val="435153"/>
                </a:solidFill>
                <a:latin typeface="Arial"/>
                <a:ea typeface="ＭＳ Ｐゴシック"/>
                <a:cs typeface="MS Mincho"/>
              </a:rPr>
              <a:t>/</a:t>
            </a:r>
            <a:r>
              <a:rPr lang="ja-JP" altLang="en-US" sz="1050" dirty="0">
                <a:solidFill>
                  <a:srgbClr val="435153"/>
                </a:solidFill>
                <a:latin typeface="Arial"/>
                <a:ea typeface="ＭＳ Ｐゴシック"/>
                <a:cs typeface="MS Mincho"/>
              </a:rPr>
              <a:t>キャン</a:t>
            </a:r>
            <a:r>
              <a:rPr lang="en-US" altLang="ja-JP" sz="1050" dirty="0">
                <a:solidFill>
                  <a:srgbClr val="435153"/>
                </a:solidFill>
                <a:latin typeface="Arial"/>
                <a:ea typeface="ＭＳ Ｐゴシック"/>
                <a:cs typeface="MS Mincho"/>
              </a:rPr>
              <a:t/>
            </a:r>
            <a:br>
              <a:rPr lang="en-US" altLang="ja-JP" sz="1050" dirty="0">
                <a:solidFill>
                  <a:srgbClr val="435153"/>
                </a:solidFill>
                <a:latin typeface="Arial"/>
                <a:ea typeface="ＭＳ Ｐゴシック"/>
                <a:cs typeface="MS Mincho"/>
              </a:rPr>
            </a:br>
            <a:r>
              <a:rPr lang="ja-JP" altLang="en-US" sz="1050" dirty="0">
                <a:solidFill>
                  <a:srgbClr val="435153"/>
                </a:solidFill>
                <a:latin typeface="Arial"/>
                <a:ea typeface="ＭＳ Ｐゴシック"/>
                <a:cs typeface="MS Mincho"/>
              </a:rPr>
              <a:t>パス（</a:t>
            </a:r>
            <a:r>
              <a:rPr lang="en-US" altLang="ja-JP" sz="1050" dirty="0">
                <a:solidFill>
                  <a:srgbClr val="435153"/>
                </a:solidFill>
                <a:latin typeface="Arial"/>
                <a:ea typeface="ＭＳ Ｐゴシック"/>
                <a:cs typeface="MS Mincho"/>
              </a:rPr>
              <a:t>10,000 </a:t>
            </a:r>
            <a:r>
              <a:rPr lang="ja-JP" altLang="en-US" sz="1050" dirty="0">
                <a:solidFill>
                  <a:srgbClr val="435153"/>
                </a:solidFill>
                <a:latin typeface="Arial"/>
                <a:ea typeface="ＭＳ Ｐゴシック"/>
                <a:cs typeface="MS Mincho"/>
              </a:rPr>
              <a:t>ユーザまで）</a:t>
            </a:r>
            <a:endParaRPr lang="ja-JP" altLang="en-US" sz="1050" dirty="0">
              <a:solidFill>
                <a:srgbClr val="435153"/>
              </a:solidFill>
              <a:latin typeface="Arial"/>
              <a:ea typeface="ＭＳ Ｐゴシック"/>
            </a:endParaRPr>
          </a:p>
        </p:txBody>
      </p:sp>
      <p:sp>
        <p:nvSpPr>
          <p:cNvPr id="38" name="TextBox 37"/>
          <p:cNvSpPr txBox="1"/>
          <p:nvPr/>
        </p:nvSpPr>
        <p:spPr>
          <a:xfrm>
            <a:off x="2706700" y="3199633"/>
            <a:ext cx="1685752" cy="415498"/>
          </a:xfrm>
          <a:prstGeom prst="rect">
            <a:avLst/>
          </a:prstGeom>
          <a:noFill/>
        </p:spPr>
        <p:txBody>
          <a:bodyPr wrap="square" rtlCol="0">
            <a:spAutoFit/>
          </a:bodyPr>
          <a:lstStyle/>
          <a:p>
            <a:r>
              <a:rPr lang="ja-JP" altLang="en-US" sz="1050" dirty="0">
                <a:solidFill>
                  <a:srgbClr val="435153"/>
                </a:solidFill>
                <a:latin typeface="Arial"/>
                <a:ea typeface="ＭＳ Ｐゴシック"/>
                <a:cs typeface="MS Mincho"/>
              </a:rPr>
              <a:t>大規模ブランチ</a:t>
            </a:r>
            <a:r>
              <a:rPr lang="en-US" altLang="ja-JP" sz="1050" dirty="0">
                <a:solidFill>
                  <a:srgbClr val="435153"/>
                </a:solidFill>
                <a:latin typeface="Arial"/>
                <a:ea typeface="ＭＳ Ｐゴシック"/>
                <a:cs typeface="MS Mincho"/>
              </a:rPr>
              <a:t>/</a:t>
            </a:r>
            <a:r>
              <a:rPr lang="ja-JP" altLang="en-US" sz="1050" dirty="0">
                <a:solidFill>
                  <a:srgbClr val="435153"/>
                </a:solidFill>
                <a:latin typeface="Arial"/>
                <a:ea typeface="ＭＳ Ｐゴシック"/>
                <a:cs typeface="MS Mincho"/>
              </a:rPr>
              <a:t>キャン</a:t>
            </a:r>
            <a:r>
              <a:rPr lang="en-US" altLang="ja-JP" sz="1050" dirty="0">
                <a:solidFill>
                  <a:srgbClr val="435153"/>
                </a:solidFill>
                <a:latin typeface="Arial"/>
                <a:ea typeface="ＭＳ Ｐゴシック"/>
                <a:cs typeface="MS Mincho"/>
              </a:rPr>
              <a:t/>
            </a:r>
            <a:br>
              <a:rPr lang="en-US" altLang="ja-JP" sz="1050" dirty="0">
                <a:solidFill>
                  <a:srgbClr val="435153"/>
                </a:solidFill>
                <a:latin typeface="Arial"/>
                <a:ea typeface="ＭＳ Ｐゴシック"/>
                <a:cs typeface="MS Mincho"/>
              </a:rPr>
            </a:br>
            <a:r>
              <a:rPr lang="ja-JP" altLang="en-US" sz="1050" dirty="0">
                <a:solidFill>
                  <a:srgbClr val="435153"/>
                </a:solidFill>
                <a:latin typeface="Arial"/>
                <a:ea typeface="ＭＳ Ｐゴシック"/>
                <a:cs typeface="MS Mincho"/>
              </a:rPr>
              <a:t>パス（</a:t>
            </a:r>
            <a:r>
              <a:rPr lang="en-US" altLang="ja-JP" sz="1050" dirty="0">
                <a:solidFill>
                  <a:srgbClr val="435153"/>
                </a:solidFill>
                <a:latin typeface="Arial"/>
                <a:ea typeface="ＭＳ Ｐゴシック"/>
                <a:cs typeface="MS Mincho"/>
              </a:rPr>
              <a:t>2,000 </a:t>
            </a:r>
            <a:r>
              <a:rPr lang="ja-JP" altLang="en-US" sz="1050" dirty="0">
                <a:solidFill>
                  <a:srgbClr val="435153"/>
                </a:solidFill>
                <a:latin typeface="Arial"/>
                <a:ea typeface="ＭＳ Ｐゴシック"/>
                <a:cs typeface="MS Mincho"/>
              </a:rPr>
              <a:t>ユーザまで）</a:t>
            </a:r>
            <a:endParaRPr lang="ja-JP" altLang="en-US" sz="1050" dirty="0">
              <a:solidFill>
                <a:srgbClr val="435153"/>
              </a:solidFill>
              <a:latin typeface="Arial"/>
              <a:ea typeface="ＭＳ Ｐゴシック"/>
            </a:endParaRPr>
          </a:p>
        </p:txBody>
      </p:sp>
      <p:sp>
        <p:nvSpPr>
          <p:cNvPr id="39" name="TextBox 38"/>
          <p:cNvSpPr txBox="1"/>
          <p:nvPr/>
        </p:nvSpPr>
        <p:spPr>
          <a:xfrm>
            <a:off x="2706700" y="1780333"/>
            <a:ext cx="1516258" cy="415498"/>
          </a:xfrm>
          <a:prstGeom prst="rect">
            <a:avLst/>
          </a:prstGeom>
          <a:noFill/>
        </p:spPr>
        <p:txBody>
          <a:bodyPr wrap="square" rtlCol="0">
            <a:spAutoFit/>
          </a:bodyPr>
          <a:lstStyle/>
          <a:p>
            <a:r>
              <a:rPr lang="ja-JP" altLang="en-US" sz="1050" dirty="0">
                <a:solidFill>
                  <a:srgbClr val="435153"/>
                </a:solidFill>
                <a:latin typeface="Arial"/>
                <a:ea typeface="ＭＳ Ｐゴシック"/>
                <a:cs typeface="MS Mincho"/>
              </a:rPr>
              <a:t>中規模ブランチ </a:t>
            </a:r>
          </a:p>
          <a:p>
            <a:r>
              <a:rPr lang="ja-JP" altLang="en-US" sz="1050" dirty="0">
                <a:solidFill>
                  <a:srgbClr val="435153"/>
                </a:solidFill>
                <a:latin typeface="Arial"/>
                <a:ea typeface="ＭＳ Ｐゴシック"/>
                <a:cs typeface="MS Mincho"/>
              </a:rPr>
              <a:t>（</a:t>
            </a:r>
            <a:r>
              <a:rPr lang="en-US" altLang="ja-JP" sz="1050" dirty="0">
                <a:solidFill>
                  <a:srgbClr val="435153"/>
                </a:solidFill>
                <a:latin typeface="Arial"/>
                <a:ea typeface="ＭＳ Ｐゴシック"/>
                <a:cs typeface="MS Mincho"/>
              </a:rPr>
              <a:t>200 </a:t>
            </a:r>
            <a:r>
              <a:rPr lang="ja-JP" altLang="en-US" sz="1050" dirty="0">
                <a:solidFill>
                  <a:srgbClr val="435153"/>
                </a:solidFill>
                <a:latin typeface="Arial"/>
                <a:ea typeface="ＭＳ Ｐゴシック"/>
                <a:cs typeface="MS Mincho"/>
              </a:rPr>
              <a:t>ユーザまで）</a:t>
            </a:r>
            <a:endParaRPr lang="ja-JP" altLang="en-US" sz="1050" dirty="0">
              <a:solidFill>
                <a:srgbClr val="435153"/>
              </a:solidFill>
              <a:latin typeface="Arial"/>
              <a:ea typeface="ＭＳ Ｐゴシック"/>
            </a:endParaRPr>
          </a:p>
        </p:txBody>
      </p:sp>
      <p:sp>
        <p:nvSpPr>
          <p:cNvPr id="40" name="TextBox 39"/>
          <p:cNvSpPr txBox="1"/>
          <p:nvPr/>
        </p:nvSpPr>
        <p:spPr>
          <a:xfrm>
            <a:off x="2706700" y="2480761"/>
            <a:ext cx="1516258" cy="415498"/>
          </a:xfrm>
          <a:prstGeom prst="rect">
            <a:avLst/>
          </a:prstGeom>
          <a:noFill/>
        </p:spPr>
        <p:txBody>
          <a:bodyPr wrap="square" rtlCol="0">
            <a:spAutoFit/>
          </a:bodyPr>
          <a:lstStyle/>
          <a:p>
            <a:r>
              <a:rPr lang="ja-JP" altLang="en-US" sz="1050" dirty="0">
                <a:solidFill>
                  <a:srgbClr val="435153"/>
                </a:solidFill>
                <a:latin typeface="Arial"/>
                <a:ea typeface="ＭＳ Ｐゴシック"/>
                <a:cs typeface="MS Mincho"/>
              </a:rPr>
              <a:t>中規模ブランチ </a:t>
            </a:r>
          </a:p>
          <a:p>
            <a:r>
              <a:rPr lang="ja-JP" altLang="en-US" sz="1050" dirty="0">
                <a:solidFill>
                  <a:srgbClr val="435153"/>
                </a:solidFill>
                <a:latin typeface="Arial"/>
                <a:ea typeface="ＭＳ Ｐゴシック"/>
                <a:cs typeface="MS Mincho"/>
              </a:rPr>
              <a:t>（</a:t>
            </a:r>
            <a:r>
              <a:rPr lang="en-US" altLang="ja-JP" sz="1050" dirty="0">
                <a:solidFill>
                  <a:srgbClr val="435153"/>
                </a:solidFill>
                <a:latin typeface="Arial"/>
                <a:ea typeface="ＭＳ Ｐゴシック"/>
                <a:cs typeface="MS Mincho"/>
              </a:rPr>
              <a:t>500 </a:t>
            </a:r>
            <a:r>
              <a:rPr lang="ja-JP" altLang="en-US" sz="1050" dirty="0">
                <a:solidFill>
                  <a:srgbClr val="435153"/>
                </a:solidFill>
                <a:latin typeface="Arial"/>
                <a:ea typeface="ＭＳ Ｐゴシック"/>
                <a:cs typeface="MS Mincho"/>
              </a:rPr>
              <a:t>ユーザまで）</a:t>
            </a:r>
            <a:endParaRPr lang="ja-JP" altLang="en-US" sz="1050" dirty="0">
              <a:solidFill>
                <a:srgbClr val="435153"/>
              </a:solidFill>
              <a:latin typeface="Arial"/>
              <a:ea typeface="ＭＳ Ｐゴシック"/>
            </a:endParaRPr>
          </a:p>
        </p:txBody>
      </p:sp>
      <p:sp>
        <p:nvSpPr>
          <p:cNvPr id="41" name="TextBox 40"/>
          <p:cNvSpPr txBox="1"/>
          <p:nvPr/>
        </p:nvSpPr>
        <p:spPr>
          <a:xfrm>
            <a:off x="4902162" y="721265"/>
            <a:ext cx="1050288" cy="300082"/>
          </a:xfrm>
          <a:prstGeom prst="rect">
            <a:avLst/>
          </a:prstGeom>
          <a:noFill/>
        </p:spPr>
        <p:txBody>
          <a:bodyPr wrap="none" rtlCol="0">
            <a:spAutoFit/>
          </a:bodyPr>
          <a:lstStyle/>
          <a:p>
            <a:r>
              <a:rPr lang="ja-JP" altLang="en-US" sz="1350" b="1" dirty="0">
                <a:solidFill>
                  <a:srgbClr val="435153"/>
                </a:solidFill>
                <a:latin typeface="Arial"/>
                <a:ea typeface="ＭＳ Ｐゴシック"/>
                <a:cs typeface="MS Mincho"/>
              </a:rPr>
              <a:t>独自の特長</a:t>
            </a:r>
            <a:endParaRPr lang="ja-JP" altLang="en-US" sz="1350" b="1" dirty="0">
              <a:solidFill>
                <a:srgbClr val="435153"/>
              </a:solidFill>
              <a:latin typeface="Arial"/>
              <a:ea typeface="ＭＳ Ｐゴシック"/>
            </a:endParaRPr>
          </a:p>
        </p:txBody>
      </p:sp>
      <p:sp>
        <p:nvSpPr>
          <p:cNvPr id="42" name="TextBox 41"/>
          <p:cNvSpPr txBox="1"/>
          <p:nvPr/>
        </p:nvSpPr>
        <p:spPr>
          <a:xfrm>
            <a:off x="4474904" y="1144293"/>
            <a:ext cx="1651582" cy="415498"/>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11ac </a:t>
            </a:r>
            <a:r>
              <a:rPr lang="ja-JP" altLang="en-US" sz="1050" dirty="0">
                <a:solidFill>
                  <a:srgbClr val="435153"/>
                </a:solidFill>
                <a:latin typeface="Arial"/>
                <a:ea typeface="ＭＳ Ｐゴシック"/>
                <a:cs typeface="MS Mincho"/>
              </a:rPr>
              <a:t>ワイヤレス（</a:t>
            </a:r>
            <a:r>
              <a:rPr lang="en-US" altLang="ja-JP" sz="1050" dirty="0">
                <a:solidFill>
                  <a:srgbClr val="435153"/>
                </a:solidFill>
                <a:latin typeface="Arial"/>
                <a:ea typeface="ＭＳ Ｐゴシック"/>
                <a:cs typeface="MS Mincho"/>
              </a:rPr>
              <a:t>MX64W/65W</a:t>
            </a:r>
            <a:r>
              <a:rPr lang="ja-JP" altLang="en-US" sz="1050" dirty="0">
                <a:solidFill>
                  <a:srgbClr val="435153"/>
                </a:solidFill>
                <a:latin typeface="Arial"/>
                <a:ea typeface="ＭＳ Ｐゴシック"/>
                <a:cs typeface="MS Mincho"/>
              </a:rPr>
              <a:t>）</a:t>
            </a:r>
            <a:endParaRPr lang="ja-JP" altLang="en-US" sz="1050" dirty="0">
              <a:solidFill>
                <a:srgbClr val="435153"/>
              </a:solidFill>
              <a:latin typeface="Arial"/>
              <a:ea typeface="ＭＳ Ｐゴシック"/>
            </a:endParaRPr>
          </a:p>
        </p:txBody>
      </p:sp>
      <p:sp>
        <p:nvSpPr>
          <p:cNvPr id="44" name="TextBox 43"/>
          <p:cNvSpPr txBox="1"/>
          <p:nvPr/>
        </p:nvSpPr>
        <p:spPr>
          <a:xfrm>
            <a:off x="6517579" y="1861125"/>
            <a:ext cx="1167268" cy="253916"/>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320 Mbps</a:t>
            </a:r>
            <a:endParaRPr lang="ja-JP" altLang="en-US" sz="1050" dirty="0">
              <a:solidFill>
                <a:srgbClr val="435153"/>
              </a:solidFill>
              <a:latin typeface="Arial"/>
              <a:ea typeface="ＭＳ Ｐゴシック"/>
            </a:endParaRPr>
          </a:p>
        </p:txBody>
      </p:sp>
      <p:sp>
        <p:nvSpPr>
          <p:cNvPr id="45" name="TextBox 44"/>
          <p:cNvSpPr txBox="1"/>
          <p:nvPr/>
        </p:nvSpPr>
        <p:spPr>
          <a:xfrm>
            <a:off x="4474904" y="1780333"/>
            <a:ext cx="1916884" cy="415498"/>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2 x SFP</a:t>
            </a:r>
            <a:r>
              <a:rPr lang="ja-JP" altLang="en-US" sz="1050" dirty="0">
                <a:solidFill>
                  <a:srgbClr val="435153"/>
                </a:solidFill>
                <a:latin typeface="Arial"/>
                <a:ea typeface="ＭＳ Ｐゴシック"/>
                <a:cs typeface="MS Mincho"/>
              </a:rPr>
              <a:t>ポート</a:t>
            </a:r>
            <a:endParaRPr lang="en-US" altLang="ja-JP" sz="1050" dirty="0">
              <a:solidFill>
                <a:srgbClr val="435153"/>
              </a:solidFill>
              <a:latin typeface="Arial"/>
              <a:ea typeface="ＭＳ Ｐゴシック"/>
              <a:cs typeface="MS Mincho"/>
            </a:endParaRPr>
          </a:p>
          <a:p>
            <a:r>
              <a:rPr lang="ja-JP" altLang="en-US" sz="1050" dirty="0">
                <a:solidFill>
                  <a:srgbClr val="435153"/>
                </a:solidFill>
                <a:latin typeface="Arial"/>
                <a:ea typeface="ＭＳ Ｐゴシック"/>
                <a:cs typeface="MS Mincho"/>
              </a:rPr>
              <a:t>大容量 </a:t>
            </a:r>
            <a:r>
              <a:rPr lang="en-US" altLang="ja-JP" sz="1050" dirty="0">
                <a:solidFill>
                  <a:srgbClr val="435153"/>
                </a:solidFill>
                <a:latin typeface="Arial"/>
                <a:ea typeface="ＭＳ Ｐゴシック"/>
                <a:cs typeface="MS Mincho"/>
              </a:rPr>
              <a:t>Web </a:t>
            </a:r>
            <a:r>
              <a:rPr lang="ja-JP" altLang="en-US" sz="1050" dirty="0">
                <a:solidFill>
                  <a:srgbClr val="435153"/>
                </a:solidFill>
                <a:latin typeface="Arial"/>
                <a:ea typeface="ＭＳ Ｐゴシック"/>
                <a:cs typeface="MS Mincho"/>
              </a:rPr>
              <a:t>キャッシュ（</a:t>
            </a:r>
            <a:r>
              <a:rPr lang="en-US" altLang="ja-JP" sz="1050" dirty="0">
                <a:solidFill>
                  <a:srgbClr val="435153"/>
                </a:solidFill>
                <a:latin typeface="Arial"/>
                <a:ea typeface="ＭＳ Ｐゴシック"/>
                <a:cs typeface="MS Mincho"/>
              </a:rPr>
              <a:t>1 TB</a:t>
            </a:r>
            <a:r>
              <a:rPr lang="ja-JP" altLang="en-US" sz="1050" dirty="0">
                <a:solidFill>
                  <a:srgbClr val="435153"/>
                </a:solidFill>
                <a:latin typeface="Arial"/>
                <a:ea typeface="ＭＳ Ｐゴシック"/>
                <a:cs typeface="MS Mincho"/>
              </a:rPr>
              <a:t>）</a:t>
            </a:r>
            <a:endParaRPr lang="ja-JP" altLang="en-US" sz="1050" dirty="0">
              <a:solidFill>
                <a:srgbClr val="435153"/>
              </a:solidFill>
              <a:latin typeface="Arial"/>
              <a:ea typeface="ＭＳ Ｐゴシック"/>
            </a:endParaRPr>
          </a:p>
        </p:txBody>
      </p:sp>
      <p:sp>
        <p:nvSpPr>
          <p:cNvPr id="46" name="TextBox 45"/>
          <p:cNvSpPr txBox="1"/>
          <p:nvPr/>
        </p:nvSpPr>
        <p:spPr>
          <a:xfrm>
            <a:off x="6517579" y="2561552"/>
            <a:ext cx="1167268" cy="253916"/>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650 Mbps</a:t>
            </a:r>
            <a:endParaRPr lang="ja-JP" altLang="en-US" sz="1050" dirty="0">
              <a:solidFill>
                <a:srgbClr val="435153"/>
              </a:solidFill>
              <a:latin typeface="Arial"/>
              <a:ea typeface="ＭＳ Ｐゴシック"/>
            </a:endParaRPr>
          </a:p>
        </p:txBody>
      </p:sp>
      <p:sp>
        <p:nvSpPr>
          <p:cNvPr id="47" name="TextBox 46"/>
          <p:cNvSpPr txBox="1"/>
          <p:nvPr/>
        </p:nvSpPr>
        <p:spPr>
          <a:xfrm>
            <a:off x="4474904" y="2480761"/>
            <a:ext cx="1916884" cy="415498"/>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2 x SFP </a:t>
            </a:r>
            <a:r>
              <a:rPr lang="ja-JP" altLang="en-US" sz="1050" dirty="0">
                <a:solidFill>
                  <a:srgbClr val="435153"/>
                </a:solidFill>
                <a:latin typeface="Arial"/>
                <a:ea typeface="ＭＳ Ｐゴシック"/>
                <a:cs typeface="MS Mincho"/>
              </a:rPr>
              <a:t>ポート</a:t>
            </a:r>
          </a:p>
          <a:p>
            <a:r>
              <a:rPr lang="ja-JP" altLang="en-US" sz="1050" dirty="0">
                <a:solidFill>
                  <a:srgbClr val="435153"/>
                </a:solidFill>
                <a:latin typeface="Arial"/>
                <a:ea typeface="ＭＳ Ｐゴシック"/>
                <a:cs typeface="MS Mincho"/>
              </a:rPr>
              <a:t>大容量 </a:t>
            </a:r>
            <a:r>
              <a:rPr lang="en-US" altLang="ja-JP" sz="1050" dirty="0">
                <a:solidFill>
                  <a:srgbClr val="435153"/>
                </a:solidFill>
                <a:latin typeface="Arial"/>
                <a:ea typeface="ＭＳ Ｐゴシック"/>
                <a:cs typeface="MS Mincho"/>
              </a:rPr>
              <a:t>Web </a:t>
            </a:r>
            <a:r>
              <a:rPr lang="ja-JP" altLang="en-US" sz="1050" dirty="0">
                <a:solidFill>
                  <a:srgbClr val="435153"/>
                </a:solidFill>
                <a:latin typeface="Arial"/>
                <a:ea typeface="ＭＳ Ｐゴシック"/>
                <a:cs typeface="MS Mincho"/>
              </a:rPr>
              <a:t>キャッシュ（</a:t>
            </a:r>
            <a:r>
              <a:rPr lang="en-US" altLang="ja-JP" sz="1050" dirty="0">
                <a:solidFill>
                  <a:srgbClr val="435153"/>
                </a:solidFill>
                <a:latin typeface="Arial"/>
                <a:ea typeface="ＭＳ Ｐゴシック"/>
                <a:cs typeface="MS Mincho"/>
              </a:rPr>
              <a:t>1 TB</a:t>
            </a:r>
            <a:r>
              <a:rPr lang="ja-JP" altLang="en-US" sz="1050" dirty="0">
                <a:solidFill>
                  <a:srgbClr val="435153"/>
                </a:solidFill>
                <a:latin typeface="Arial"/>
                <a:ea typeface="ＭＳ Ｐゴシック"/>
                <a:cs typeface="MS Mincho"/>
              </a:rPr>
              <a:t>）</a:t>
            </a:r>
            <a:endParaRPr lang="ja-JP" altLang="en-US" sz="1050" dirty="0">
              <a:solidFill>
                <a:srgbClr val="435153"/>
              </a:solidFill>
              <a:latin typeface="Arial"/>
              <a:ea typeface="ＭＳ Ｐゴシック"/>
            </a:endParaRPr>
          </a:p>
        </p:txBody>
      </p:sp>
      <p:sp>
        <p:nvSpPr>
          <p:cNvPr id="48" name="TextBox 47"/>
          <p:cNvSpPr txBox="1"/>
          <p:nvPr/>
        </p:nvSpPr>
        <p:spPr>
          <a:xfrm>
            <a:off x="6517580" y="3280425"/>
            <a:ext cx="1940936" cy="415498"/>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1 </a:t>
            </a:r>
            <a:r>
              <a:rPr lang="en-US" altLang="ja-JP" sz="1050" dirty="0" err="1">
                <a:solidFill>
                  <a:srgbClr val="435153"/>
                </a:solidFill>
                <a:latin typeface="Arial"/>
                <a:ea typeface="ＭＳ Ｐゴシック"/>
                <a:cs typeface="MS Mincho"/>
              </a:rPr>
              <a:t>Gbps</a:t>
            </a:r>
            <a:r>
              <a:rPr lang="en-US" altLang="ja-JP" sz="1050" dirty="0">
                <a:solidFill>
                  <a:srgbClr val="435153"/>
                </a:solidFill>
                <a:latin typeface="Arial"/>
                <a:ea typeface="ＭＳ Ｐゴシック"/>
                <a:cs typeface="MS Mincho"/>
              </a:rPr>
              <a:t> </a:t>
            </a:r>
            <a:r>
              <a:rPr lang="en-US" sz="1050" b="1" dirty="0">
                <a:solidFill>
                  <a:srgbClr val="FF0000"/>
                </a:solidFill>
              </a:rPr>
              <a:t>(2.5Gbps </a:t>
            </a:r>
            <a:r>
              <a:rPr lang="ja-JP" altLang="en-US" sz="1050" b="1" dirty="0">
                <a:solidFill>
                  <a:srgbClr val="FF0000"/>
                </a:solidFill>
              </a:rPr>
              <a:t>ベータ中</a:t>
            </a:r>
            <a:r>
              <a:rPr lang="en-US" altLang="ja-JP" sz="1050" b="1" dirty="0">
                <a:solidFill>
                  <a:srgbClr val="FF0000"/>
                </a:solidFill>
              </a:rPr>
              <a:t>)</a:t>
            </a:r>
            <a:endParaRPr lang="en-US" sz="1050" b="1" dirty="0">
              <a:solidFill>
                <a:srgbClr val="FF0000"/>
              </a:solidFill>
            </a:endParaRPr>
          </a:p>
          <a:p>
            <a:endParaRPr lang="ja-JP" altLang="en-US" sz="1050" dirty="0">
              <a:solidFill>
                <a:srgbClr val="435153"/>
              </a:solidFill>
              <a:latin typeface="Arial"/>
              <a:ea typeface="ＭＳ Ｐゴシック"/>
            </a:endParaRPr>
          </a:p>
        </p:txBody>
      </p:sp>
      <p:sp>
        <p:nvSpPr>
          <p:cNvPr id="49" name="TextBox 48"/>
          <p:cNvSpPr txBox="1"/>
          <p:nvPr/>
        </p:nvSpPr>
        <p:spPr>
          <a:xfrm>
            <a:off x="6517579" y="4095214"/>
            <a:ext cx="1689798" cy="415498"/>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1 </a:t>
            </a:r>
            <a:r>
              <a:rPr lang="en-US" altLang="ja-JP" sz="1050" dirty="0" err="1">
                <a:solidFill>
                  <a:srgbClr val="435153"/>
                </a:solidFill>
                <a:latin typeface="Arial"/>
                <a:ea typeface="ＭＳ Ｐゴシック"/>
                <a:cs typeface="MS Mincho"/>
              </a:rPr>
              <a:t>Gbps</a:t>
            </a:r>
            <a:r>
              <a:rPr lang="en-US" altLang="ja-JP" sz="1050" dirty="0">
                <a:solidFill>
                  <a:srgbClr val="435153"/>
                </a:solidFill>
                <a:latin typeface="Arial"/>
                <a:ea typeface="ＭＳ Ｐゴシック"/>
                <a:cs typeface="MS Mincho"/>
              </a:rPr>
              <a:t> </a:t>
            </a:r>
            <a:r>
              <a:rPr lang="en-US" sz="1050" b="1" dirty="0">
                <a:solidFill>
                  <a:srgbClr val="FF0000"/>
                </a:solidFill>
              </a:rPr>
              <a:t>(5Gbps </a:t>
            </a:r>
            <a:r>
              <a:rPr lang="ja-JP" altLang="en-US" sz="1050" b="1" dirty="0">
                <a:solidFill>
                  <a:srgbClr val="FF0000"/>
                </a:solidFill>
              </a:rPr>
              <a:t>ベータ中</a:t>
            </a:r>
            <a:r>
              <a:rPr lang="en-US" altLang="ja-JP" sz="1050" b="1" dirty="0">
                <a:solidFill>
                  <a:srgbClr val="FF0000"/>
                </a:solidFill>
              </a:rPr>
              <a:t>)</a:t>
            </a:r>
            <a:endParaRPr lang="en-US" sz="1050" b="1" dirty="0">
              <a:solidFill>
                <a:srgbClr val="FF0000"/>
              </a:solidFill>
            </a:endParaRPr>
          </a:p>
          <a:p>
            <a:endParaRPr lang="ja-JP" altLang="en-US" sz="1050" dirty="0">
              <a:solidFill>
                <a:srgbClr val="435153"/>
              </a:solidFill>
              <a:latin typeface="Arial"/>
              <a:ea typeface="ＭＳ Ｐゴシック"/>
            </a:endParaRPr>
          </a:p>
        </p:txBody>
      </p:sp>
      <p:sp>
        <p:nvSpPr>
          <p:cNvPr id="50" name="TextBox 49"/>
          <p:cNvSpPr txBox="1"/>
          <p:nvPr/>
        </p:nvSpPr>
        <p:spPr>
          <a:xfrm>
            <a:off x="4474904" y="3199633"/>
            <a:ext cx="1960224" cy="415498"/>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SFP (1Gbps) / SFP+ (10Gbp)</a:t>
            </a:r>
          </a:p>
          <a:p>
            <a:r>
              <a:rPr lang="ja-JP" altLang="en-US" sz="1050" dirty="0">
                <a:solidFill>
                  <a:srgbClr val="435153"/>
                </a:solidFill>
                <a:latin typeface="Arial"/>
                <a:ea typeface="ＭＳ Ｐゴシック"/>
                <a:cs typeface="MS Mincho"/>
              </a:rPr>
              <a:t>大容量 </a:t>
            </a:r>
            <a:r>
              <a:rPr lang="en-US" altLang="ja-JP" sz="1050" dirty="0">
                <a:solidFill>
                  <a:srgbClr val="435153"/>
                </a:solidFill>
                <a:latin typeface="Arial"/>
                <a:ea typeface="ＭＳ Ｐゴシック"/>
                <a:cs typeface="MS Mincho"/>
              </a:rPr>
              <a:t>Web </a:t>
            </a:r>
            <a:r>
              <a:rPr lang="ja-JP" altLang="en-US" sz="1050" dirty="0">
                <a:solidFill>
                  <a:srgbClr val="435153"/>
                </a:solidFill>
                <a:latin typeface="Arial"/>
                <a:ea typeface="ＭＳ Ｐゴシック"/>
                <a:cs typeface="MS Mincho"/>
              </a:rPr>
              <a:t>キャッシュ（</a:t>
            </a:r>
            <a:r>
              <a:rPr lang="en-US" altLang="ja-JP" sz="1050" dirty="0">
                <a:solidFill>
                  <a:srgbClr val="435153"/>
                </a:solidFill>
                <a:latin typeface="Arial"/>
                <a:ea typeface="ＭＳ Ｐゴシック"/>
                <a:cs typeface="MS Mincho"/>
              </a:rPr>
              <a:t>1 TB</a:t>
            </a:r>
            <a:r>
              <a:rPr lang="ja-JP" altLang="en-US" sz="1050" dirty="0">
                <a:solidFill>
                  <a:srgbClr val="435153"/>
                </a:solidFill>
                <a:latin typeface="Arial"/>
                <a:ea typeface="ＭＳ Ｐゴシック"/>
                <a:cs typeface="MS Mincho"/>
              </a:rPr>
              <a:t>）</a:t>
            </a:r>
            <a:endParaRPr lang="ja-JP" altLang="en-US" sz="1050" dirty="0">
              <a:solidFill>
                <a:srgbClr val="435153"/>
              </a:solidFill>
              <a:latin typeface="Arial"/>
              <a:ea typeface="ＭＳ Ｐゴシック"/>
            </a:endParaRPr>
          </a:p>
        </p:txBody>
      </p:sp>
      <p:sp>
        <p:nvSpPr>
          <p:cNvPr id="53" name="TextBox 52"/>
          <p:cNvSpPr txBox="1"/>
          <p:nvPr/>
        </p:nvSpPr>
        <p:spPr>
          <a:xfrm>
            <a:off x="6498022" y="4429922"/>
            <a:ext cx="2622834" cy="253916"/>
          </a:xfrm>
          <a:prstGeom prst="rect">
            <a:avLst/>
          </a:prstGeom>
          <a:noFill/>
        </p:spPr>
        <p:txBody>
          <a:bodyPr wrap="none" rtlCol="0">
            <a:spAutoFit/>
          </a:bodyPr>
          <a:lstStyle/>
          <a:p>
            <a:r>
              <a:rPr lang="en-US" altLang="ja-JP" sz="1050" dirty="0" smtClean="0">
                <a:latin typeface="Arial"/>
                <a:ea typeface="ＭＳ Ｐゴシック"/>
                <a:cs typeface="MS Mincho"/>
              </a:rPr>
              <a:t>※</a:t>
            </a:r>
            <a:r>
              <a:rPr lang="ja-JP" altLang="en-US" sz="1050" dirty="0" smtClean="0">
                <a:latin typeface="Arial"/>
                <a:ea typeface="ＭＳ Ｐゴシック"/>
                <a:cs typeface="MS Mincho"/>
              </a:rPr>
              <a:t>すべて</a:t>
            </a:r>
            <a:r>
              <a:rPr lang="ja-JP" altLang="en-US" sz="1050" dirty="0">
                <a:latin typeface="Arial"/>
                <a:ea typeface="ＭＳ Ｐゴシック"/>
                <a:cs typeface="MS Mincho"/>
              </a:rPr>
              <a:t>のデバイスで </a:t>
            </a:r>
            <a:r>
              <a:rPr lang="en-US" altLang="ja-JP" sz="1050" dirty="0">
                <a:latin typeface="Arial"/>
                <a:ea typeface="ＭＳ Ｐゴシック"/>
                <a:cs typeface="MS Mincho"/>
              </a:rPr>
              <a:t>3G/4G </a:t>
            </a:r>
            <a:r>
              <a:rPr lang="ja-JP" altLang="en-US" sz="1050" dirty="0">
                <a:latin typeface="Arial"/>
                <a:ea typeface="ＭＳ Ｐゴシック"/>
                <a:cs typeface="MS Mincho"/>
              </a:rPr>
              <a:t>をサポート</a:t>
            </a:r>
            <a:endParaRPr lang="ja-JP" altLang="en-US" sz="1050" dirty="0">
              <a:latin typeface="Arial"/>
              <a:ea typeface="ＭＳ Ｐゴシック"/>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1547" y="2519308"/>
            <a:ext cx="1462916" cy="286303"/>
          </a:xfrm>
          <a:prstGeom prst="rect">
            <a:avLst/>
          </a:prstGeom>
        </p:spPr>
      </p:pic>
      <p:pic>
        <p:nvPicPr>
          <p:cNvPr id="4" name="Picture 3" descr="mx80-front-top.psd"/>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7364" y="1821611"/>
            <a:ext cx="1409690" cy="247805"/>
          </a:xfrm>
          <a:prstGeom prst="rect">
            <a:avLst/>
          </a:prstGeom>
        </p:spPr>
      </p:pic>
      <p:pic>
        <p:nvPicPr>
          <p:cNvPr id="7" name="Picture 6" descr="400-front-top.psd"/>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1808" y="3093328"/>
            <a:ext cx="1848260" cy="385846"/>
          </a:xfrm>
          <a:prstGeom prst="rect">
            <a:avLst/>
          </a:prstGeom>
        </p:spPr>
      </p:pic>
      <p:pic>
        <p:nvPicPr>
          <p:cNvPr id="9" name="Picture 8" descr="600-front-top.psd"/>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7666" y="3832948"/>
            <a:ext cx="1933526" cy="539196"/>
          </a:xfrm>
          <a:prstGeom prst="rect">
            <a:avLst/>
          </a:prstGeom>
        </p:spPr>
      </p:pic>
      <p:pic>
        <p:nvPicPr>
          <p:cNvPr id="6" name="Picture 5" descr="mx64w.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44015" y="833678"/>
            <a:ext cx="856449" cy="504432"/>
          </a:xfrm>
          <a:prstGeom prst="rect">
            <a:avLst/>
          </a:prstGeom>
        </p:spPr>
      </p:pic>
      <p:sp>
        <p:nvSpPr>
          <p:cNvPr id="54" name="TextBox 53"/>
          <p:cNvSpPr txBox="1"/>
          <p:nvPr/>
        </p:nvSpPr>
        <p:spPr>
          <a:xfrm>
            <a:off x="4474904" y="4014422"/>
            <a:ext cx="1960224" cy="415498"/>
          </a:xfrm>
          <a:prstGeom prst="rect">
            <a:avLst/>
          </a:prstGeom>
          <a:noFill/>
        </p:spPr>
        <p:txBody>
          <a:bodyPr wrap="square" rtlCol="0">
            <a:spAutoFit/>
          </a:bodyPr>
          <a:lstStyle/>
          <a:p>
            <a:r>
              <a:rPr lang="en-US" altLang="ja-JP" sz="1050" dirty="0">
                <a:solidFill>
                  <a:srgbClr val="435153"/>
                </a:solidFill>
                <a:latin typeface="Arial"/>
                <a:ea typeface="ＭＳ Ｐゴシック"/>
                <a:cs typeface="MS Mincho"/>
              </a:rPr>
              <a:t>SFP (1Gbps) / SFP+ (10Gbp)</a:t>
            </a:r>
          </a:p>
          <a:p>
            <a:r>
              <a:rPr lang="ja-JP" altLang="en-US" sz="1050" dirty="0">
                <a:solidFill>
                  <a:srgbClr val="435153"/>
                </a:solidFill>
                <a:latin typeface="Arial"/>
                <a:ea typeface="ＭＳ Ｐゴシック"/>
                <a:cs typeface="MS Mincho"/>
              </a:rPr>
              <a:t>大容量 </a:t>
            </a:r>
            <a:r>
              <a:rPr lang="en-US" altLang="ja-JP" sz="1050" dirty="0">
                <a:solidFill>
                  <a:srgbClr val="435153"/>
                </a:solidFill>
                <a:latin typeface="Arial"/>
                <a:ea typeface="ＭＳ Ｐゴシック"/>
                <a:cs typeface="MS Mincho"/>
              </a:rPr>
              <a:t>Web </a:t>
            </a:r>
            <a:r>
              <a:rPr lang="ja-JP" altLang="en-US" sz="1050" dirty="0">
                <a:solidFill>
                  <a:srgbClr val="435153"/>
                </a:solidFill>
                <a:latin typeface="Arial"/>
                <a:ea typeface="ＭＳ Ｐゴシック"/>
                <a:cs typeface="MS Mincho"/>
              </a:rPr>
              <a:t>キャッシュ（</a:t>
            </a:r>
            <a:r>
              <a:rPr lang="en-US" altLang="ja-JP" sz="1050" dirty="0">
                <a:solidFill>
                  <a:srgbClr val="435153"/>
                </a:solidFill>
                <a:latin typeface="Arial"/>
                <a:ea typeface="ＭＳ Ｐゴシック"/>
                <a:cs typeface="MS Mincho"/>
              </a:rPr>
              <a:t>4 TB</a:t>
            </a:r>
            <a:r>
              <a:rPr lang="ja-JP" altLang="en-US" sz="1050" dirty="0">
                <a:solidFill>
                  <a:srgbClr val="435153"/>
                </a:solidFill>
                <a:latin typeface="Arial"/>
                <a:ea typeface="ＭＳ Ｐゴシック"/>
                <a:cs typeface="MS Mincho"/>
              </a:rPr>
              <a:t>）</a:t>
            </a:r>
            <a:endParaRPr lang="ja-JP" altLang="en-US" sz="1050" dirty="0">
              <a:solidFill>
                <a:srgbClr val="435153"/>
              </a:solidFill>
              <a:latin typeface="Arial"/>
              <a:ea typeface="ＭＳ Ｐゴシック"/>
            </a:endParaRPr>
          </a:p>
        </p:txBody>
      </p:sp>
    </p:spTree>
    <p:extLst>
      <p:ext uri="{BB962C8B-B14F-4D97-AF65-F5344CB8AC3E}">
        <p14:creationId xmlns:p14="http://schemas.microsoft.com/office/powerpoint/2010/main" val="1774123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ja-JP" altLang="en-US" dirty="0" smtClean="0"/>
              <a:t>まとめ</a:t>
            </a:r>
            <a:endParaRPr kumimoji="1" lang="ja-JP" altLang="en-US" dirty="0"/>
          </a:p>
        </p:txBody>
      </p:sp>
    </p:spTree>
    <p:extLst>
      <p:ext uri="{BB962C8B-B14F-4D97-AF65-F5344CB8AC3E}">
        <p14:creationId xmlns:p14="http://schemas.microsoft.com/office/powerpoint/2010/main" val="758165970"/>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pPr marL="57136" indent="0">
              <a:buNone/>
            </a:pPr>
            <a:r>
              <a:rPr lang="en-US" altLang="ja-JP" dirty="0" smtClean="0"/>
              <a:t>AMP</a:t>
            </a:r>
          </a:p>
          <a:p>
            <a:r>
              <a:rPr lang="en-US" altLang="ja-JP" dirty="0" smtClean="0"/>
              <a:t>CTA</a:t>
            </a:r>
            <a:r>
              <a:rPr lang="ja-JP" altLang="en-US" dirty="0"/>
              <a:t>を利用</a:t>
            </a:r>
            <a:r>
              <a:rPr lang="ja-JP" altLang="en-US" dirty="0" smtClean="0"/>
              <a:t>可能（追加</a:t>
            </a:r>
            <a:r>
              <a:rPr lang="ja-JP" altLang="en-US" dirty="0"/>
              <a:t>のコスト、ライセンスは</a:t>
            </a:r>
            <a:r>
              <a:rPr lang="ja-JP" altLang="en-US" dirty="0" smtClean="0"/>
              <a:t>不要）</a:t>
            </a:r>
            <a:endParaRPr lang="en-US" altLang="ja-JP" dirty="0"/>
          </a:p>
          <a:p>
            <a:r>
              <a:rPr kumimoji="1" lang="ja-JP" altLang="en-US" dirty="0" smtClean="0"/>
              <a:t>ダッシュボード改良、日本語化予定</a:t>
            </a:r>
            <a:r>
              <a:rPr kumimoji="1" lang="en-US" altLang="ja-JP" dirty="0" smtClean="0"/>
              <a:t>(2017</a:t>
            </a:r>
            <a:r>
              <a:rPr kumimoji="1" lang="ja-JP" altLang="en-US" dirty="0" smtClean="0"/>
              <a:t>年</a:t>
            </a:r>
            <a:r>
              <a:rPr kumimoji="1" lang="en-US" altLang="ja-JP" dirty="0" smtClean="0"/>
              <a:t>1</a:t>
            </a:r>
            <a:r>
              <a:rPr kumimoji="1" lang="ja-JP" altLang="en-US" dirty="0" smtClean="0"/>
              <a:t>月</a:t>
            </a:r>
            <a:r>
              <a:rPr kumimoji="1" lang="en-US" altLang="ja-JP" dirty="0" smtClean="0"/>
              <a:t>)</a:t>
            </a:r>
          </a:p>
          <a:p>
            <a:pPr marL="57136" indent="0">
              <a:buNone/>
            </a:pPr>
            <a:r>
              <a:rPr lang="en-US" altLang="ja-JP" dirty="0" smtClean="0"/>
              <a:t>Meraki</a:t>
            </a:r>
          </a:p>
          <a:p>
            <a:r>
              <a:rPr lang="ja-JP" altLang="en-US" dirty="0" smtClean="0"/>
              <a:t>ハッシュベースの</a:t>
            </a:r>
            <a:r>
              <a:rPr lang="en-US" altLang="ja-JP" dirty="0" smtClean="0"/>
              <a:t>AMP</a:t>
            </a:r>
            <a:r>
              <a:rPr lang="ja-JP" altLang="en-US" dirty="0" smtClean="0"/>
              <a:t>機能</a:t>
            </a:r>
            <a:r>
              <a:rPr lang="en-US" altLang="ja-JP" dirty="0" smtClean="0"/>
              <a:t>(Advanced </a:t>
            </a:r>
            <a:r>
              <a:rPr lang="en-US" altLang="ja-JP" dirty="0"/>
              <a:t>Security </a:t>
            </a:r>
            <a:r>
              <a:rPr lang="ja-JP" altLang="en-US" dirty="0" smtClean="0"/>
              <a:t>ライセンス</a:t>
            </a:r>
            <a:r>
              <a:rPr kumimoji="1" lang="en-US" altLang="ja-JP" dirty="0" smtClean="0"/>
              <a:t>)</a:t>
            </a:r>
          </a:p>
          <a:p>
            <a:r>
              <a:rPr kumimoji="1" lang="ja-JP" altLang="en-US" dirty="0" smtClean="0"/>
              <a:t>設定がシンプルな</a:t>
            </a:r>
            <a:r>
              <a:rPr kumimoji="1" lang="en-US" altLang="ja-JP" dirty="0" smtClean="0"/>
              <a:t>SD-WAN</a:t>
            </a:r>
          </a:p>
          <a:p>
            <a:r>
              <a:rPr kumimoji="1" lang="ja-JP" altLang="en-US" dirty="0" smtClean="0"/>
              <a:t>ダッシュボード日本語化</a:t>
            </a:r>
            <a:endParaRPr kumimoji="1" lang="en-US" altLang="ja-JP" dirty="0" smtClean="0"/>
          </a:p>
          <a:p>
            <a:endParaRPr kumimoji="1" lang="ja-JP" altLang="en-US" dirty="0"/>
          </a:p>
        </p:txBody>
      </p:sp>
      <p:sp>
        <p:nvSpPr>
          <p:cNvPr id="3" name="タイトル 2"/>
          <p:cNvSpPr>
            <a:spLocks noGrp="1"/>
          </p:cNvSpPr>
          <p:nvPr>
            <p:ph type="title"/>
          </p:nvPr>
        </p:nvSpPr>
        <p:spPr/>
        <p:txBody>
          <a:bodyPr/>
          <a:lstStyle/>
          <a:p>
            <a:r>
              <a:rPr lang="en-US" altLang="ja-JP" dirty="0"/>
              <a:t>AMP</a:t>
            </a:r>
            <a:r>
              <a:rPr lang="ja-JP" altLang="en-US" dirty="0"/>
              <a:t>の</a:t>
            </a:r>
            <a:r>
              <a:rPr lang="en-US" altLang="ja-JP" dirty="0"/>
              <a:t>CTA</a:t>
            </a:r>
            <a:r>
              <a:rPr lang="ja-JP" altLang="en-US" dirty="0"/>
              <a:t>連携および</a:t>
            </a:r>
            <a:r>
              <a:rPr lang="en-US" altLang="ja-JP" dirty="0"/>
              <a:t>Meraki MX</a:t>
            </a:r>
            <a:r>
              <a:rPr lang="ja-JP" altLang="en-US" dirty="0"/>
              <a:t>アップデート</a:t>
            </a:r>
            <a:endParaRPr kumimoji="1" lang="ja-JP" altLang="en-US" dirty="0"/>
          </a:p>
        </p:txBody>
      </p:sp>
    </p:spTree>
    <p:extLst>
      <p:ext uri="{BB962C8B-B14F-4D97-AF65-F5344CB8AC3E}">
        <p14:creationId xmlns:p14="http://schemas.microsoft.com/office/powerpoint/2010/main" val="558916816"/>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267856"/>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137" y="291715"/>
            <a:ext cx="8345488" cy="731837"/>
          </a:xfrm>
        </p:spPr>
        <p:txBody>
          <a:bodyPr/>
          <a:lstStyle/>
          <a:p>
            <a:r>
              <a:rPr lang="ja-JP" altLang="en-US" sz="2800" dirty="0"/>
              <a:t>様々な</a:t>
            </a:r>
            <a:r>
              <a:rPr lang="en-US" altLang="ja-JP" sz="2800" dirty="0"/>
              <a:t>Cisco</a:t>
            </a:r>
            <a:r>
              <a:rPr lang="ja-JP" altLang="en-US" sz="2800" dirty="0"/>
              <a:t>製品に組み込まれて</a:t>
            </a:r>
            <a:r>
              <a:rPr lang="ja-JP" altLang="en-US" sz="2800" dirty="0" smtClean="0"/>
              <a:t>いる</a:t>
            </a:r>
            <a:r>
              <a:rPr lang="en-US" altLang="ja-JP" sz="2800" dirty="0" smtClean="0"/>
              <a:t/>
            </a:r>
            <a:br>
              <a:rPr lang="en-US" altLang="ja-JP" sz="2800" dirty="0" smtClean="0"/>
            </a:br>
            <a:r>
              <a:rPr lang="en-US" altLang="ja-JP" sz="2800" dirty="0" smtClean="0"/>
              <a:t>AMP</a:t>
            </a:r>
            <a:r>
              <a:rPr lang="ja-JP" altLang="en-US" sz="2800" dirty="0" smtClean="0"/>
              <a:t>ソリューション</a:t>
            </a:r>
            <a:endParaRPr lang="ja-JP" altLang="en-US" sz="2800" dirty="0" smtClean="0">
              <a:solidFill>
                <a:schemeClr val="tx2"/>
              </a:solidFill>
              <a:latin typeface="メイリオ"/>
              <a:ea typeface="メイリオ"/>
              <a:cs typeface="メイリオ"/>
            </a:endParaRPr>
          </a:p>
        </p:txBody>
      </p:sp>
      <p:sp>
        <p:nvSpPr>
          <p:cNvPr id="8" name="Rounded Rectangle 7"/>
          <p:cNvSpPr/>
          <p:nvPr/>
        </p:nvSpPr>
        <p:spPr>
          <a:xfrm>
            <a:off x="2978608" y="2695188"/>
            <a:ext cx="1593408" cy="745980"/>
          </a:xfrm>
          <a:prstGeom prst="roundRect">
            <a:avLst>
              <a:gd name="adj" fmla="val 6068"/>
            </a:avLst>
          </a:prstGeom>
          <a:solidFill>
            <a:schemeClr val="tx2"/>
          </a:solidFill>
          <a:ln w="190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1" name="TextBox 10"/>
          <p:cNvSpPr txBox="1"/>
          <p:nvPr/>
        </p:nvSpPr>
        <p:spPr>
          <a:xfrm>
            <a:off x="2984614" y="2740453"/>
            <a:ext cx="740908" cy="400110"/>
          </a:xfrm>
          <a:prstGeom prst="rect">
            <a:avLst/>
          </a:prstGeom>
          <a:noFill/>
        </p:spPr>
        <p:txBody>
          <a:bodyPr wrap="none" rtlCol="0">
            <a:spAutoFit/>
          </a:bodyPr>
          <a:lstStyle/>
          <a:p>
            <a:r>
              <a:rPr lang="en-US" altLang="ja-JP" sz="200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endParaRPr lang="ja-JP" altLang="en-US" sz="200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118" name="Freeform 6"/>
          <p:cNvSpPr>
            <a:spLocks noEditPoints="1"/>
          </p:cNvSpPr>
          <p:nvPr/>
        </p:nvSpPr>
        <p:spPr bwMode="auto">
          <a:xfrm>
            <a:off x="3725534" y="2798305"/>
            <a:ext cx="730636" cy="271734"/>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fontAlgn="base">
              <a:spcBef>
                <a:spcPct val="0"/>
              </a:spcBef>
              <a:spcAft>
                <a:spcPct val="0"/>
              </a:spcAft>
            </a:pPr>
            <a:endParaRPr lang="ja-JP" altLang="en-US" sz="1800">
              <a:solidFill>
                <a:prstClr val="white"/>
              </a:solidFill>
              <a:latin typeface="Arial" pitchFamily="34" charset="0"/>
              <a:ea typeface="ＭＳ Ｐゴシック" pitchFamily="50" charset="-128"/>
              <a:cs typeface="Arial" pitchFamily="34" charset="0"/>
            </a:endParaRPr>
          </a:p>
        </p:txBody>
      </p:sp>
      <p:sp>
        <p:nvSpPr>
          <p:cNvPr id="12" name="TextBox 11"/>
          <p:cNvSpPr txBox="1"/>
          <p:nvPr/>
        </p:nvSpPr>
        <p:spPr>
          <a:xfrm>
            <a:off x="3210818" y="3040980"/>
            <a:ext cx="1130438" cy="400110"/>
          </a:xfrm>
          <a:prstGeom prst="rect">
            <a:avLst/>
          </a:prstGeom>
          <a:noFill/>
        </p:spPr>
        <p:txBody>
          <a:bodyPr wrap="none" rtlCol="0">
            <a:spAutoFit/>
          </a:bodyPr>
          <a:lstStyle/>
          <a:p>
            <a:pPr algn="ctr"/>
            <a:r>
              <a:rPr lang="ja-JP" altLang="en-US" sz="10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高度なマルウェア</a:t>
            </a:r>
            <a:r>
              <a:rPr lang="ja-JP" altLang="en-US" sz="1000" dirty="0" smtClean="0">
                <a:latin typeface="Arial" pitchFamily="34" charset="0"/>
                <a:ea typeface="ＭＳ Ｐゴシック" pitchFamily="50" charset="-128"/>
                <a:cs typeface="Arial" pitchFamily="34" charset="0"/>
              </a:rPr>
              <a:t/>
            </a:r>
            <a:br>
              <a:rPr lang="ja-JP" altLang="en-US" sz="1000" dirty="0" smtClean="0">
                <a:latin typeface="Arial" pitchFamily="34" charset="0"/>
                <a:ea typeface="ＭＳ Ｐゴシック" pitchFamily="50" charset="-128"/>
                <a:cs typeface="Arial" pitchFamily="34" charset="0"/>
              </a:rPr>
            </a:br>
            <a:r>
              <a:rPr lang="ja-JP" altLang="en-US" sz="10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防御</a:t>
            </a:r>
            <a:endParaRPr lang="ja-JP" altLang="en-US" sz="1000"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17" name="Round Same Side Corner Rectangle 16"/>
          <p:cNvSpPr/>
          <p:nvPr/>
        </p:nvSpPr>
        <p:spPr>
          <a:xfrm rot="5400000">
            <a:off x="977922" y="692939"/>
            <a:ext cx="1192049" cy="2007151"/>
          </a:xfrm>
          <a:prstGeom prst="round2SameRect">
            <a:avLst>
              <a:gd name="adj1" fmla="val 3624"/>
              <a:gd name="adj2" fmla="val 0"/>
            </a:avLst>
          </a:prstGeom>
          <a:gradFill flip="none" rotWithShape="1">
            <a:gsLst>
              <a:gs pos="417">
                <a:schemeClr val="tx2">
                  <a:alpha val="0"/>
                </a:schemeClr>
              </a:gs>
              <a:gs pos="100000">
                <a:srgbClr val="EEF5FC"/>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 name="Rounded Rectangle 17"/>
          <p:cNvSpPr/>
          <p:nvPr/>
        </p:nvSpPr>
        <p:spPr>
          <a:xfrm>
            <a:off x="597079" y="1950000"/>
            <a:ext cx="1938528"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ネットワーク用 </a:t>
            </a: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endParaRPr lang="en-US" altLang="ja-JP" sz="1000" b="1"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pic>
        <p:nvPicPr>
          <p:cNvPr id="125" name="Picture 3" descr="SF8K2U.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16461" y="1328961"/>
            <a:ext cx="1238095" cy="476191"/>
          </a:xfrm>
          <a:prstGeom prst="rect">
            <a:avLst/>
          </a:prstGeom>
          <a:noFill/>
          <a:ln>
            <a:noFill/>
          </a:ln>
        </p:spPr>
      </p:pic>
      <p:sp>
        <p:nvSpPr>
          <p:cNvPr id="131" name="Round Same Side Corner Rectangle 130"/>
          <p:cNvSpPr/>
          <p:nvPr/>
        </p:nvSpPr>
        <p:spPr>
          <a:xfrm rot="5400000">
            <a:off x="980639" y="3191476"/>
            <a:ext cx="1192048" cy="2007151"/>
          </a:xfrm>
          <a:prstGeom prst="round2SameRect">
            <a:avLst>
              <a:gd name="adj1" fmla="val 3624"/>
              <a:gd name="adj2" fmla="val 0"/>
            </a:avLst>
          </a:prstGeom>
          <a:gradFill flip="none" rotWithShape="1">
            <a:gsLst>
              <a:gs pos="417">
                <a:schemeClr val="tx2">
                  <a:alpha val="0"/>
                </a:schemeClr>
              </a:gs>
              <a:gs pos="100000">
                <a:srgbClr val="EEF5FC"/>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65" name="Rounded Rectangle 164"/>
          <p:cNvSpPr/>
          <p:nvPr/>
        </p:nvSpPr>
        <p:spPr>
          <a:xfrm>
            <a:off x="599793" y="4448538"/>
            <a:ext cx="1938528"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Web &amp; E </a:t>
            </a:r>
            <a:r>
              <a:rPr lang="ja-JP" altLang="en-US"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メール セキュリティ </a:t>
            </a: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r>
            <a:b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br>
            <a:r>
              <a:rPr lang="ja-JP" altLang="en-US"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アプライアンス上</a:t>
            </a:r>
            <a:r>
              <a:rPr lang="ja-JP" altLang="en-US"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の </a:t>
            </a: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endParaRPr lang="en-US" altLang="ja-JP" sz="1000" b="1"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pic>
        <p:nvPicPr>
          <p:cNvPr id="168" name="Picture 19" descr="HKK06040_S670_small.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953698" y="3883491"/>
            <a:ext cx="1369049" cy="434489"/>
          </a:xfrm>
          <a:prstGeom prst="rect">
            <a:avLst/>
          </a:prstGeom>
          <a:noFill/>
          <a:ln>
            <a:noFill/>
          </a:ln>
        </p:spPr>
      </p:pic>
      <p:sp>
        <p:nvSpPr>
          <p:cNvPr id="171" name="Round Same Side Corner Rectangle 170"/>
          <p:cNvSpPr/>
          <p:nvPr/>
        </p:nvSpPr>
        <p:spPr>
          <a:xfrm rot="5400000">
            <a:off x="976528" y="1939649"/>
            <a:ext cx="1192048" cy="2007151"/>
          </a:xfrm>
          <a:prstGeom prst="round2SameRect">
            <a:avLst>
              <a:gd name="adj1" fmla="val 3624"/>
              <a:gd name="adj2" fmla="val 0"/>
            </a:avLst>
          </a:prstGeom>
          <a:gradFill flip="none" rotWithShape="1">
            <a:gsLst>
              <a:gs pos="417">
                <a:schemeClr val="tx2">
                  <a:alpha val="0"/>
                </a:schemeClr>
              </a:gs>
              <a:gs pos="100000">
                <a:srgbClr val="EEF5FC"/>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2" name="Rounded Rectangle 171"/>
          <p:cNvSpPr/>
          <p:nvPr/>
        </p:nvSpPr>
        <p:spPr>
          <a:xfrm>
            <a:off x="607488" y="3204184"/>
            <a:ext cx="1938528"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Cisco</a:t>
            </a:r>
            <a:r>
              <a:rPr lang="ja-JP" altLang="en-US" sz="1000" b="1" baseline="30000"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t>
            </a: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ASA </a:t>
            </a:r>
            <a:r>
              <a:rPr lang="ja-JP" altLang="en-US"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ファイアウォールの</a:t>
            </a: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r>
              <a:rPr lang="ja-JP" altLang="en-US"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と</a:t>
            </a:r>
            <a:r>
              <a:rPr lang="en-US" altLang="ja-JP" sz="1000" b="1" dirty="0" err="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FirePOWER</a:t>
            </a:r>
            <a:r>
              <a:rPr lang="ja-JP" altLang="en-US"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サービス</a:t>
            </a:r>
            <a:endParaRPr lang="ja-JP" altLang="en-US" sz="1000" b="1"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pic>
        <p:nvPicPr>
          <p:cNvPr id="173" name="Picture 172" descr="LKK59132.png"/>
          <p:cNvPicPr>
            <a:picLocks noChangeAspect="1"/>
          </p:cNvPicPr>
          <p:nvPr/>
        </p:nvPicPr>
        <p:blipFill>
          <a:blip r:embed="rId5" cstate="print"/>
          <a:stretch>
            <a:fillRect/>
          </a:stretch>
        </p:blipFill>
        <p:spPr>
          <a:xfrm>
            <a:off x="846477" y="2165683"/>
            <a:ext cx="1544567" cy="956774"/>
          </a:xfrm>
          <a:prstGeom prst="rect">
            <a:avLst/>
          </a:prstGeom>
          <a:noFill/>
          <a:ln>
            <a:noFill/>
          </a:ln>
        </p:spPr>
      </p:pic>
      <p:grpSp>
        <p:nvGrpSpPr>
          <p:cNvPr id="177" name="Group 176"/>
          <p:cNvGrpSpPr/>
          <p:nvPr/>
        </p:nvGrpSpPr>
        <p:grpSpPr>
          <a:xfrm flipH="1">
            <a:off x="4280682" y="1871836"/>
            <a:ext cx="548640" cy="763181"/>
            <a:chOff x="2797362" y="2088608"/>
            <a:chExt cx="548640" cy="548640"/>
          </a:xfrm>
        </p:grpSpPr>
        <p:cxnSp>
          <p:nvCxnSpPr>
            <p:cNvPr id="178" name="Straight Connector 177"/>
            <p:cNvCxnSpPr/>
            <p:nvPr/>
          </p:nvCxnSpPr>
          <p:spPr>
            <a:xfrm>
              <a:off x="3343299" y="2088608"/>
              <a:ext cx="0" cy="548640"/>
            </a:xfrm>
            <a:prstGeom prst="line">
              <a:avLst/>
            </a:prstGeom>
            <a:ln w="15875">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H="1">
              <a:off x="2797362" y="2088608"/>
              <a:ext cx="548640" cy="0"/>
            </a:xfrm>
            <a:prstGeom prst="straightConnector1">
              <a:avLst/>
            </a:prstGeom>
            <a:ln w="15875">
              <a:solidFill>
                <a:schemeClr val="accent4"/>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flipH="1" flipV="1">
            <a:off x="4293513" y="3497212"/>
            <a:ext cx="539587" cy="768096"/>
            <a:chOff x="2797362" y="2088608"/>
            <a:chExt cx="548640" cy="548640"/>
          </a:xfrm>
        </p:grpSpPr>
        <p:cxnSp>
          <p:nvCxnSpPr>
            <p:cNvPr id="181" name="Straight Connector 180"/>
            <p:cNvCxnSpPr/>
            <p:nvPr/>
          </p:nvCxnSpPr>
          <p:spPr>
            <a:xfrm>
              <a:off x="3343405" y="2088608"/>
              <a:ext cx="0" cy="548640"/>
            </a:xfrm>
            <a:prstGeom prst="line">
              <a:avLst/>
            </a:prstGeom>
            <a:ln w="15875">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H="1">
              <a:off x="2797362" y="2088608"/>
              <a:ext cx="548640" cy="0"/>
            </a:xfrm>
            <a:prstGeom prst="straightConnector1">
              <a:avLst/>
            </a:prstGeom>
            <a:ln w="15875">
              <a:solidFill>
                <a:schemeClr val="accent4"/>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183" name="Straight Connector 182"/>
          <p:cNvCxnSpPr/>
          <p:nvPr/>
        </p:nvCxnSpPr>
        <p:spPr>
          <a:xfrm flipH="1">
            <a:off x="4626334" y="3065947"/>
            <a:ext cx="201168" cy="2231"/>
          </a:xfrm>
          <a:prstGeom prst="line">
            <a:avLst/>
          </a:prstGeom>
          <a:ln w="15875">
            <a:solidFill>
              <a:schemeClr val="accent4"/>
            </a:solidFill>
            <a:headEnd type="arrow" w="sm" len="sm"/>
            <a:tailEnd type="oval"/>
          </a:ln>
        </p:spPr>
        <p:style>
          <a:lnRef idx="1">
            <a:schemeClr val="accent1"/>
          </a:lnRef>
          <a:fillRef idx="0">
            <a:schemeClr val="accent1"/>
          </a:fillRef>
          <a:effectRef idx="0">
            <a:schemeClr val="accent1"/>
          </a:effectRef>
          <a:fontRef idx="minor">
            <a:schemeClr val="tx1"/>
          </a:fontRef>
        </p:style>
      </p:cxnSp>
      <p:sp>
        <p:nvSpPr>
          <p:cNvPr id="184" name="Round Same Side Corner Rectangle 183"/>
          <p:cNvSpPr/>
          <p:nvPr/>
        </p:nvSpPr>
        <p:spPr>
          <a:xfrm rot="5400000">
            <a:off x="5286392" y="695061"/>
            <a:ext cx="1192049" cy="2011680"/>
          </a:xfrm>
          <a:prstGeom prst="round2SameRect">
            <a:avLst>
              <a:gd name="adj1" fmla="val 3624"/>
              <a:gd name="adj2" fmla="val 3037"/>
            </a:avLst>
          </a:prstGeom>
          <a:gradFill flip="none" rotWithShape="1">
            <a:gsLst>
              <a:gs pos="417">
                <a:schemeClr val="tx2">
                  <a:alpha val="0"/>
                </a:schemeClr>
              </a:gs>
              <a:gs pos="100000">
                <a:srgbClr val="EEF5F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5" name="Rounded Rectangle 184"/>
          <p:cNvSpPr/>
          <p:nvPr/>
        </p:nvSpPr>
        <p:spPr>
          <a:xfrm>
            <a:off x="4914147" y="1972494"/>
            <a:ext cx="1939343"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エンドポイント用 </a:t>
            </a: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endParaRPr lang="en-US" altLang="ja-JP" sz="1000" b="1"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186" name="Round Same Side Corner Rectangle 185"/>
          <p:cNvSpPr/>
          <p:nvPr/>
        </p:nvSpPr>
        <p:spPr>
          <a:xfrm rot="5400000">
            <a:off x="5282757" y="3193599"/>
            <a:ext cx="1192048" cy="2011680"/>
          </a:xfrm>
          <a:prstGeom prst="round2SameRect">
            <a:avLst>
              <a:gd name="adj1" fmla="val 3624"/>
              <a:gd name="adj2" fmla="val 3797"/>
            </a:avLst>
          </a:prstGeom>
          <a:gradFill flip="none" rotWithShape="1">
            <a:gsLst>
              <a:gs pos="417">
                <a:schemeClr val="tx2">
                  <a:alpha val="0"/>
                </a:schemeClr>
              </a:gs>
              <a:gs pos="100000">
                <a:srgbClr val="EEF5F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7" name="Rounded Rectangle 186"/>
          <p:cNvSpPr/>
          <p:nvPr/>
        </p:nvSpPr>
        <p:spPr>
          <a:xfrm>
            <a:off x="4916861" y="4471032"/>
            <a:ext cx="1939343"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ja-JP" altLang="en-US"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クラウド </a:t>
            </a: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Web </a:t>
            </a:r>
            <a:r>
              <a:rPr lang="ja-JP" altLang="en-US"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セキュリティ</a:t>
            </a: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b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b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t>
            </a:r>
            <a:r>
              <a:rPr lang="ja-JP" altLang="en-US"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ホスティッド </a:t>
            </a: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E </a:t>
            </a:r>
            <a:r>
              <a:rPr lang="ja-JP" altLang="en-US"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メール用の </a:t>
            </a: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endParaRPr lang="en-US" altLang="ja-JP" sz="1000" b="1"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188" name="Round Same Side Corner Rectangle 187"/>
          <p:cNvSpPr/>
          <p:nvPr/>
        </p:nvSpPr>
        <p:spPr>
          <a:xfrm rot="5400000">
            <a:off x="5284996" y="1941772"/>
            <a:ext cx="1192048" cy="2011680"/>
          </a:xfrm>
          <a:prstGeom prst="round2SameRect">
            <a:avLst>
              <a:gd name="adj1" fmla="val 3624"/>
              <a:gd name="adj2" fmla="val 2277"/>
            </a:avLst>
          </a:prstGeom>
          <a:gradFill flip="none" rotWithShape="1">
            <a:gsLst>
              <a:gs pos="417">
                <a:schemeClr val="tx2">
                  <a:alpha val="0"/>
                </a:schemeClr>
              </a:gs>
              <a:gs pos="100000">
                <a:srgbClr val="EEF5F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9" name="Rounded Rectangle 188"/>
          <p:cNvSpPr/>
          <p:nvPr/>
        </p:nvSpPr>
        <p:spPr>
          <a:xfrm>
            <a:off x="4915503" y="3217625"/>
            <a:ext cx="1939343"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altLang="ja-JP" sz="10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 </a:t>
            </a:r>
            <a:r>
              <a:rPr lang="ja-JP" altLang="en-US" sz="10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プライベート クラウド </a:t>
            </a:r>
          </a:p>
          <a:p>
            <a:pPr algn="ctr">
              <a:lnSpc>
                <a:spcPct val="85000"/>
              </a:lnSpc>
            </a:pPr>
            <a:r>
              <a:rPr lang="ja-JP" altLang="en-US" sz="10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仮想アプライアンス</a:t>
            </a:r>
            <a:endParaRPr lang="ja-JP" altLang="en-US" sz="1000" b="1">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grpSp>
        <p:nvGrpSpPr>
          <p:cNvPr id="190" name="Group 189"/>
          <p:cNvGrpSpPr/>
          <p:nvPr/>
        </p:nvGrpSpPr>
        <p:grpSpPr>
          <a:xfrm>
            <a:off x="2629133" y="1869230"/>
            <a:ext cx="548640" cy="763181"/>
            <a:chOff x="2797362" y="2088608"/>
            <a:chExt cx="548640" cy="548640"/>
          </a:xfrm>
        </p:grpSpPr>
        <p:cxnSp>
          <p:nvCxnSpPr>
            <p:cNvPr id="191" name="Straight Connector 190"/>
            <p:cNvCxnSpPr/>
            <p:nvPr/>
          </p:nvCxnSpPr>
          <p:spPr>
            <a:xfrm>
              <a:off x="3343299" y="2088608"/>
              <a:ext cx="0" cy="548640"/>
            </a:xfrm>
            <a:prstGeom prst="line">
              <a:avLst/>
            </a:prstGeom>
            <a:ln w="15875">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2797362" y="2088608"/>
              <a:ext cx="548640" cy="0"/>
            </a:xfrm>
            <a:prstGeom prst="straightConnector1">
              <a:avLst/>
            </a:prstGeom>
            <a:ln w="15875">
              <a:solidFill>
                <a:schemeClr val="accent4"/>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p:nvGrpSpPr>
        <p:grpSpPr>
          <a:xfrm flipV="1">
            <a:off x="2632908" y="3494606"/>
            <a:ext cx="539736" cy="768096"/>
            <a:chOff x="2788157" y="2088608"/>
            <a:chExt cx="548792" cy="548640"/>
          </a:xfrm>
        </p:grpSpPr>
        <p:cxnSp>
          <p:nvCxnSpPr>
            <p:cNvPr id="194" name="Straight Connector 193"/>
            <p:cNvCxnSpPr/>
            <p:nvPr/>
          </p:nvCxnSpPr>
          <p:spPr>
            <a:xfrm>
              <a:off x="3336949" y="2088608"/>
              <a:ext cx="0" cy="548640"/>
            </a:xfrm>
            <a:prstGeom prst="line">
              <a:avLst/>
            </a:prstGeom>
            <a:ln w="15875">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a:off x="2788157" y="2093144"/>
              <a:ext cx="548640" cy="0"/>
            </a:xfrm>
            <a:prstGeom prst="straightConnector1">
              <a:avLst/>
            </a:prstGeom>
            <a:ln w="15875">
              <a:solidFill>
                <a:schemeClr val="accent4"/>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196" name="Straight Connector 195"/>
          <p:cNvCxnSpPr/>
          <p:nvPr/>
        </p:nvCxnSpPr>
        <p:spPr>
          <a:xfrm>
            <a:off x="2640916" y="3063341"/>
            <a:ext cx="268215" cy="0"/>
          </a:xfrm>
          <a:prstGeom prst="line">
            <a:avLst/>
          </a:prstGeom>
          <a:ln w="15875">
            <a:solidFill>
              <a:schemeClr val="accent4"/>
            </a:solidFill>
            <a:headEnd type="arrow" w="sm" len="sm"/>
            <a:tailEnd type="oval"/>
          </a:ln>
        </p:spPr>
        <p:style>
          <a:lnRef idx="1">
            <a:schemeClr val="accent1"/>
          </a:lnRef>
          <a:fillRef idx="0">
            <a:schemeClr val="accent1"/>
          </a:fillRef>
          <a:effectRef idx="0">
            <a:schemeClr val="accent1"/>
          </a:effectRef>
          <a:fontRef idx="minor">
            <a:schemeClr val="tx1"/>
          </a:fontRef>
        </p:style>
      </p:cxnSp>
      <p:sp>
        <p:nvSpPr>
          <p:cNvPr id="198" name="TextBox 197"/>
          <p:cNvSpPr txBox="1"/>
          <p:nvPr/>
        </p:nvSpPr>
        <p:spPr>
          <a:xfrm>
            <a:off x="5492514" y="1846362"/>
            <a:ext cx="678552" cy="184666"/>
          </a:xfrm>
          <a:prstGeom prst="rect">
            <a:avLst/>
          </a:prstGeom>
          <a:noFill/>
        </p:spPr>
        <p:txBody>
          <a:bodyPr wrap="square" rtlCol="0">
            <a:spAutoFit/>
          </a:bodyPr>
          <a:lstStyle/>
          <a:p>
            <a:pPr algn="ctr"/>
            <a:r>
              <a:rPr lang="en-US" altLang="ja-JP" sz="600" smtClean="0">
                <a:latin typeface="Arial" pitchFamily="34" charset="0"/>
                <a:ea typeface="ＭＳ Ｐゴシック" pitchFamily="50" charset="-128"/>
                <a:cs typeface="Arial" pitchFamily="34" charset="0"/>
              </a:rPr>
              <a:t>Mac</a:t>
            </a:r>
            <a:endParaRPr lang="en-US" altLang="ja-JP" sz="600">
              <a:latin typeface="Arial" pitchFamily="34" charset="0"/>
              <a:ea typeface="ＭＳ Ｐゴシック" pitchFamily="50" charset="-128"/>
              <a:cs typeface="Arial" pitchFamily="34" charset="0"/>
            </a:endParaRPr>
          </a:p>
        </p:txBody>
      </p:sp>
      <p:pic>
        <p:nvPicPr>
          <p:cNvPr id="203" name="Picture 202" descr="Laptop.em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2237" y="1502502"/>
            <a:ext cx="668829" cy="405765"/>
          </a:xfrm>
          <a:prstGeom prst="rect">
            <a:avLst/>
          </a:prstGeom>
        </p:spPr>
      </p:pic>
      <p:grpSp>
        <p:nvGrpSpPr>
          <p:cNvPr id="205" name="Group 204"/>
          <p:cNvGrpSpPr/>
          <p:nvPr/>
        </p:nvGrpSpPr>
        <p:grpSpPr>
          <a:xfrm>
            <a:off x="5021309" y="1305382"/>
            <a:ext cx="531835" cy="536492"/>
            <a:chOff x="6713429" y="1978544"/>
            <a:chExt cx="708924" cy="715322"/>
          </a:xfrm>
        </p:grpSpPr>
        <p:sp>
          <p:nvSpPr>
            <p:cNvPr id="206" name="Freeform 15"/>
            <p:cNvSpPr>
              <a:spLocks noEditPoints="1"/>
            </p:cNvSpPr>
            <p:nvPr/>
          </p:nvSpPr>
          <p:spPr bwMode="auto">
            <a:xfrm>
              <a:off x="6713429" y="1978544"/>
              <a:ext cx="708924" cy="460734"/>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chemeClr val="tx1"/>
            </a:solidFill>
            <a:ln w="9525">
              <a:noFill/>
              <a:round/>
              <a:headEnd/>
              <a:tailEnd/>
            </a:ln>
            <a:effectLst/>
          </p:spPr>
          <p:txBody>
            <a:bodyPr vert="horz" wrap="square" lIns="91430" tIns="45715" rIns="91430" bIns="45715"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sp>
          <p:nvSpPr>
            <p:cNvPr id="208" name="TextBox 207"/>
            <p:cNvSpPr txBox="1"/>
            <p:nvPr/>
          </p:nvSpPr>
          <p:spPr>
            <a:xfrm>
              <a:off x="6873754" y="2447645"/>
              <a:ext cx="389319" cy="246221"/>
            </a:xfrm>
            <a:prstGeom prst="rect">
              <a:avLst/>
            </a:prstGeom>
            <a:noFill/>
          </p:spPr>
          <p:txBody>
            <a:bodyPr wrap="none" rtlCol="0">
              <a:spAutoFit/>
            </a:bodyPr>
            <a:lstStyle/>
            <a:p>
              <a:pPr algn="ctr"/>
              <a:r>
                <a:rPr lang="en-US" altLang="ja-JP" sz="600" smtClean="0">
                  <a:latin typeface="Arial" pitchFamily="34" charset="0"/>
                  <a:ea typeface="ＭＳ Ｐゴシック" pitchFamily="50" charset="-128"/>
                  <a:cs typeface="Arial" pitchFamily="34" charset="0"/>
                </a:rPr>
                <a:t>PC</a:t>
              </a:r>
              <a:endParaRPr lang="en-US" altLang="ja-JP" sz="600">
                <a:latin typeface="Arial" pitchFamily="34" charset="0"/>
                <a:ea typeface="ＭＳ Ｐゴシック" pitchFamily="50" charset="-128"/>
                <a:cs typeface="Arial" pitchFamily="34" charset="0"/>
              </a:endParaRPr>
            </a:p>
          </p:txBody>
        </p:sp>
      </p:grpSp>
      <p:grpSp>
        <p:nvGrpSpPr>
          <p:cNvPr id="212" name="Group 211"/>
          <p:cNvGrpSpPr>
            <a:grpSpLocks noChangeAspect="1"/>
          </p:cNvGrpSpPr>
          <p:nvPr/>
        </p:nvGrpSpPr>
        <p:grpSpPr>
          <a:xfrm>
            <a:off x="5681623" y="1058027"/>
            <a:ext cx="304562" cy="304331"/>
            <a:chOff x="7585745" y="4166676"/>
            <a:chExt cx="681346" cy="680830"/>
          </a:xfrm>
        </p:grpSpPr>
        <p:sp>
          <p:nvSpPr>
            <p:cNvPr id="213" name="Content Placeholder 5"/>
            <p:cNvSpPr txBox="1">
              <a:spLocks/>
            </p:cNvSpPr>
            <p:nvPr/>
          </p:nvSpPr>
          <p:spPr>
            <a:xfrm>
              <a:off x="7585745" y="4166676"/>
              <a:ext cx="681346" cy="680830"/>
            </a:xfrm>
            <a:prstGeom prst="ellipse">
              <a:avLst/>
            </a:prstGeom>
            <a:solidFill>
              <a:schemeClr val="tx1"/>
            </a:solidFill>
          </p:spPr>
          <p:txBody>
            <a:bodyPr wrap="square" lIns="91440" tIns="91440" rIns="91440" bIns="91440"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lvl="1"/>
              <a:endParaRPr lang="ja-JP" altLang="en-US" sz="1100">
                <a:solidFill>
                  <a:srgbClr val="FFFFFF"/>
                </a:solidFill>
                <a:latin typeface="Arial" pitchFamily="34" charset="0"/>
                <a:ea typeface="ＭＳ Ｐゴシック" pitchFamily="50" charset="-128"/>
                <a:cs typeface="Arial" pitchFamily="34" charset="0"/>
              </a:endParaRPr>
            </a:p>
          </p:txBody>
        </p:sp>
        <p:grpSp>
          <p:nvGrpSpPr>
            <p:cNvPr id="214" name="Group 213"/>
            <p:cNvGrpSpPr/>
            <p:nvPr/>
          </p:nvGrpSpPr>
          <p:grpSpPr>
            <a:xfrm>
              <a:off x="7720760" y="4300616"/>
              <a:ext cx="421099" cy="421099"/>
              <a:chOff x="5823711" y="3111879"/>
              <a:chExt cx="292100" cy="292100"/>
            </a:xfrm>
            <a:solidFill>
              <a:srgbClr val="0B0B0D"/>
            </a:solidFill>
            <a:effectLst/>
          </p:grpSpPr>
          <p:sp>
            <p:nvSpPr>
              <p:cNvPr id="215" name="Oval 214"/>
              <p:cNvSpPr/>
              <p:nvPr/>
            </p:nvSpPr>
            <p:spPr>
              <a:xfrm>
                <a:off x="5823711" y="3111879"/>
                <a:ext cx="292100" cy="292100"/>
              </a:xfrm>
              <a:prstGeom prst="ellipse">
                <a:avLst/>
              </a:prstGeom>
              <a:noFill/>
              <a:ln w="15875">
                <a:solidFill>
                  <a:schemeClr val="bg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ja-JP" altLang="en-US" sz="1800">
                  <a:solidFill>
                    <a:srgbClr val="FFFFFF"/>
                  </a:solidFill>
                  <a:latin typeface="Arial" pitchFamily="34" charset="0"/>
                  <a:ea typeface="ＭＳ Ｐゴシック" pitchFamily="50" charset="-128"/>
                  <a:cs typeface="Arial" pitchFamily="34" charset="0"/>
                </a:endParaRPr>
              </a:p>
            </p:txBody>
          </p:sp>
          <p:sp>
            <p:nvSpPr>
              <p:cNvPr id="216" name="Oval 215"/>
              <p:cNvSpPr/>
              <p:nvPr/>
            </p:nvSpPr>
            <p:spPr>
              <a:xfrm>
                <a:off x="5909758" y="3194796"/>
                <a:ext cx="128006" cy="128006"/>
              </a:xfrm>
              <a:prstGeom prst="ellipse">
                <a:avLst/>
              </a:prstGeom>
              <a:solidFill>
                <a:schemeClr val="bg2"/>
              </a:solidFill>
              <a:ln w="9525">
                <a:noFill/>
                <a:round/>
                <a:headEnd/>
                <a:tailEnd/>
              </a:ln>
            </p:spPr>
            <p:txBody>
              <a:bodyPr vert="horz" wrap="square" lIns="121920" tIns="60960" rIns="121920" bIns="60960"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grpSp>
      </p:grpSp>
      <p:grpSp>
        <p:nvGrpSpPr>
          <p:cNvPr id="217" name="Group 216"/>
          <p:cNvGrpSpPr/>
          <p:nvPr/>
        </p:nvGrpSpPr>
        <p:grpSpPr>
          <a:xfrm>
            <a:off x="6130135" y="1293990"/>
            <a:ext cx="537800" cy="590383"/>
            <a:chOff x="9030663" y="1605483"/>
            <a:chExt cx="716878" cy="787177"/>
          </a:xfrm>
        </p:grpSpPr>
        <p:sp>
          <p:nvSpPr>
            <p:cNvPr id="218" name="TextBox 217"/>
            <p:cNvSpPr txBox="1"/>
            <p:nvPr/>
          </p:nvSpPr>
          <p:spPr>
            <a:xfrm>
              <a:off x="9056933" y="2125920"/>
              <a:ext cx="690608" cy="266740"/>
            </a:xfrm>
            <a:prstGeom prst="rect">
              <a:avLst/>
            </a:prstGeom>
            <a:noFill/>
          </p:spPr>
          <p:txBody>
            <a:bodyPr wrap="none" rtlCol="0">
              <a:spAutoFit/>
            </a:bodyPr>
            <a:lstStyle/>
            <a:p>
              <a:pPr algn="ctr"/>
              <a:r>
                <a:rPr lang="ja-JP" altLang="en-US" sz="700" smtClean="0">
                  <a:latin typeface="Arial" pitchFamily="34" charset="0"/>
                  <a:ea typeface="ＭＳ Ｐゴシック" pitchFamily="50" charset="-128"/>
                  <a:cs typeface="Arial" pitchFamily="34" charset="0"/>
                </a:rPr>
                <a:t>モバイル</a:t>
              </a:r>
              <a:endParaRPr lang="ja-JP" altLang="en-US" sz="700">
                <a:latin typeface="Arial" pitchFamily="34" charset="0"/>
                <a:ea typeface="ＭＳ Ｐゴシック" pitchFamily="50" charset="-128"/>
                <a:cs typeface="Arial" pitchFamily="34" charset="0"/>
              </a:endParaRPr>
            </a:p>
          </p:txBody>
        </p:sp>
        <p:grpSp>
          <p:nvGrpSpPr>
            <p:cNvPr id="220" name="Group 219"/>
            <p:cNvGrpSpPr/>
            <p:nvPr/>
          </p:nvGrpSpPr>
          <p:grpSpPr>
            <a:xfrm>
              <a:off x="9030663" y="1605483"/>
              <a:ext cx="642184" cy="535213"/>
              <a:chOff x="9372153" y="5559635"/>
              <a:chExt cx="775294" cy="646148"/>
            </a:xfrm>
          </p:grpSpPr>
          <p:pic>
            <p:nvPicPr>
              <p:cNvPr id="224" name="Picture 223" descr="Tablet.emf"/>
              <p:cNvPicPr>
                <a:picLocks noChangeAspect="1"/>
              </p:cNvPicPr>
              <p:nvPr/>
            </p:nvPicPr>
            <p:blipFill>
              <a:blip r:embed="rId7" cstate="email">
                <a:grayscl/>
                <a:extLst>
                  <a:ext uri="{28A0092B-C50C-407E-A947-70E740481C1C}">
                    <a14:useLocalDpi xmlns:a14="http://schemas.microsoft.com/office/drawing/2010/main"/>
                  </a:ext>
                </a:extLst>
              </a:blip>
              <a:stretch>
                <a:fillRect/>
              </a:stretch>
            </p:blipFill>
            <p:spPr>
              <a:xfrm rot="5400000">
                <a:off x="9629213" y="5687549"/>
                <a:ext cx="586502" cy="449966"/>
              </a:xfrm>
              <a:prstGeom prst="rect">
                <a:avLst/>
              </a:prstGeom>
              <a:noFill/>
              <a:ln>
                <a:noFill/>
              </a:ln>
            </p:spPr>
          </p:pic>
          <p:pic>
            <p:nvPicPr>
              <p:cNvPr id="225" name="Picture 224" descr="Smartphone.emf"/>
              <p:cNvPicPr>
                <a:picLocks noChangeAspect="1"/>
              </p:cNvPicPr>
              <p:nvPr/>
            </p:nvPicPr>
            <p:blipFill>
              <a:blip r:embed="rId8" cstate="email">
                <a:grayscl/>
                <a:extLst>
                  <a:ext uri="{28A0092B-C50C-407E-A947-70E740481C1C}">
                    <a14:useLocalDpi xmlns:a14="http://schemas.microsoft.com/office/drawing/2010/main"/>
                  </a:ext>
                </a:extLst>
              </a:blip>
              <a:stretch>
                <a:fillRect/>
              </a:stretch>
            </p:blipFill>
            <p:spPr>
              <a:xfrm>
                <a:off x="9372153" y="5559635"/>
                <a:ext cx="286006" cy="437420"/>
              </a:xfrm>
              <a:prstGeom prst="rect">
                <a:avLst/>
              </a:prstGeom>
              <a:noFill/>
              <a:ln>
                <a:noFill/>
              </a:ln>
            </p:spPr>
          </p:pic>
        </p:grpSp>
      </p:grpSp>
      <p:pic>
        <p:nvPicPr>
          <p:cNvPr id="226" name="Picture 225"/>
          <p:cNvPicPr>
            <a:picLocks noChangeAspect="1"/>
          </p:cNvPicPr>
          <p:nvPr/>
        </p:nvPicPr>
        <p:blipFill>
          <a:blip r:embed="rId9"/>
          <a:stretch>
            <a:fillRect/>
          </a:stretch>
        </p:blipFill>
        <p:spPr>
          <a:xfrm>
            <a:off x="5132397" y="1378274"/>
            <a:ext cx="121497" cy="153926"/>
          </a:xfrm>
          <a:prstGeom prst="rect">
            <a:avLst/>
          </a:prstGeom>
          <a:solidFill>
            <a:schemeClr val="bg1">
              <a:lumMod val="75000"/>
            </a:schemeClr>
          </a:solidFill>
        </p:spPr>
      </p:pic>
      <p:sp>
        <p:nvSpPr>
          <p:cNvPr id="23" name="Rounded Rectangle 22"/>
          <p:cNvSpPr/>
          <p:nvPr/>
        </p:nvSpPr>
        <p:spPr>
          <a:xfrm>
            <a:off x="5655749" y="1538034"/>
            <a:ext cx="365760" cy="250653"/>
          </a:xfrm>
          <a:prstGeom prst="roundRect">
            <a:avLst>
              <a:gd name="adj" fmla="val 9485"/>
            </a:avLst>
          </a:prstGeom>
          <a:solidFill>
            <a:srgbClr val="0B0B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pic>
        <p:nvPicPr>
          <p:cNvPr id="204" name="Picture 203" descr="apple.jpg"/>
          <p:cNvPicPr>
            <a:picLocks noChangeAspect="1"/>
          </p:cNvPicPr>
          <p:nvPr/>
        </p:nvPicPr>
        <p:blipFill rotWithShape="1">
          <a:blip r:embed="rId10" cstate="email">
            <a:duotone>
              <a:prstClr val="black"/>
              <a:schemeClr val="tx1">
                <a:tint val="45000"/>
                <a:satMod val="400000"/>
              </a:schemeClr>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5770151" y="1593811"/>
            <a:ext cx="136955" cy="152816"/>
          </a:xfrm>
          <a:prstGeom prst="rect">
            <a:avLst/>
          </a:prstGeom>
        </p:spPr>
      </p:pic>
      <p:sp>
        <p:nvSpPr>
          <p:cNvPr id="257" name="TextBox 256"/>
          <p:cNvSpPr txBox="1"/>
          <p:nvPr/>
        </p:nvSpPr>
        <p:spPr>
          <a:xfrm>
            <a:off x="5600829" y="1333796"/>
            <a:ext cx="485218" cy="184666"/>
          </a:xfrm>
          <a:prstGeom prst="rect">
            <a:avLst/>
          </a:prstGeom>
          <a:noFill/>
        </p:spPr>
        <p:txBody>
          <a:bodyPr wrap="square" rtlCol="0">
            <a:spAutoFit/>
          </a:bodyPr>
          <a:lstStyle/>
          <a:p>
            <a:pPr algn="ctr"/>
            <a:r>
              <a:rPr lang="ja-JP" altLang="en-US" sz="600" smtClean="0">
                <a:latin typeface="Arial" pitchFamily="34" charset="0"/>
                <a:ea typeface="ＭＳ Ｐゴシック" pitchFamily="50" charset="-128"/>
                <a:cs typeface="Arial" pitchFamily="34" charset="0"/>
              </a:rPr>
              <a:t>仮想</a:t>
            </a:r>
            <a:endParaRPr lang="ja-JP" altLang="en-US" sz="600">
              <a:latin typeface="Arial" pitchFamily="34" charset="0"/>
              <a:ea typeface="ＭＳ Ｐゴシック" pitchFamily="50" charset="-128"/>
              <a:cs typeface="Arial" pitchFamily="34" charset="0"/>
            </a:endParaRPr>
          </a:p>
        </p:txBody>
      </p:sp>
      <p:sp>
        <p:nvSpPr>
          <p:cNvPr id="258" name="Freeform 25"/>
          <p:cNvSpPr>
            <a:spLocks noEditPoints="1"/>
          </p:cNvSpPr>
          <p:nvPr/>
        </p:nvSpPr>
        <p:spPr bwMode="auto">
          <a:xfrm>
            <a:off x="5375616" y="2399670"/>
            <a:ext cx="1033269" cy="736054"/>
          </a:xfrm>
          <a:custGeom>
            <a:avLst/>
            <a:gdLst>
              <a:gd name="T0" fmla="*/ 79 w 471"/>
              <a:gd name="T1" fmla="*/ 102 h 312"/>
              <a:gd name="T2" fmla="*/ 115 w 471"/>
              <a:gd name="T3" fmla="*/ 69 h 312"/>
              <a:gd name="T4" fmla="*/ 169 w 471"/>
              <a:gd name="T5" fmla="*/ 58 h 312"/>
              <a:gd name="T6" fmla="*/ 381 w 471"/>
              <a:gd name="T7" fmla="*/ 99 h 312"/>
              <a:gd name="T8" fmla="*/ 178 w 471"/>
              <a:gd name="T9" fmla="*/ 40 h 312"/>
              <a:gd name="T10" fmla="*/ 186 w 471"/>
              <a:gd name="T11" fmla="*/ 37 h 312"/>
              <a:gd name="T12" fmla="*/ 326 w 471"/>
              <a:gd name="T13" fmla="*/ 17 h 312"/>
              <a:gd name="T14" fmla="*/ 295 w 471"/>
              <a:gd name="T15" fmla="*/ 8 h 312"/>
              <a:gd name="T16" fmla="*/ 288 w 471"/>
              <a:gd name="T17" fmla="*/ 2 h 312"/>
              <a:gd name="T18" fmla="*/ 377 w 471"/>
              <a:gd name="T19" fmla="*/ 107 h 312"/>
              <a:gd name="T20" fmla="*/ 393 w 471"/>
              <a:gd name="T21" fmla="*/ 118 h 312"/>
              <a:gd name="T22" fmla="*/ 421 w 471"/>
              <a:gd name="T23" fmla="*/ 155 h 312"/>
              <a:gd name="T24" fmla="*/ 381 w 471"/>
              <a:gd name="T25" fmla="*/ 308 h 312"/>
              <a:gd name="T26" fmla="*/ 309 w 471"/>
              <a:gd name="T27" fmla="*/ 308 h 312"/>
              <a:gd name="T28" fmla="*/ 280 w 471"/>
              <a:gd name="T29" fmla="*/ 312 h 312"/>
              <a:gd name="T30" fmla="*/ 220 w 471"/>
              <a:gd name="T31" fmla="*/ 308 h 312"/>
              <a:gd name="T32" fmla="*/ 168 w 471"/>
              <a:gd name="T33" fmla="*/ 312 h 312"/>
              <a:gd name="T34" fmla="*/ 140 w 471"/>
              <a:gd name="T35" fmla="*/ 308 h 312"/>
              <a:gd name="T36" fmla="*/ 100 w 471"/>
              <a:gd name="T37" fmla="*/ 308 h 312"/>
              <a:gd name="T38" fmla="*/ 51 w 471"/>
              <a:gd name="T39" fmla="*/ 296 h 312"/>
              <a:gd name="T40" fmla="*/ 42 w 471"/>
              <a:gd name="T41" fmla="*/ 295 h 312"/>
              <a:gd name="T42" fmla="*/ 464 w 471"/>
              <a:gd name="T43" fmla="*/ 265 h 312"/>
              <a:gd name="T44" fmla="*/ 463 w 471"/>
              <a:gd name="T45" fmla="*/ 256 h 312"/>
              <a:gd name="T46" fmla="*/ 467 w 471"/>
              <a:gd name="T47" fmla="*/ 237 h 312"/>
              <a:gd name="T48" fmla="*/ 470 w 471"/>
              <a:gd name="T49" fmla="*/ 217 h 312"/>
              <a:gd name="T50" fmla="*/ 7 w 471"/>
              <a:gd name="T51" fmla="*/ 175 h 312"/>
              <a:gd name="T52" fmla="*/ 13 w 471"/>
              <a:gd name="T53" fmla="*/ 169 h 312"/>
              <a:gd name="T54" fmla="*/ 46 w 471"/>
              <a:gd name="T55" fmla="*/ 131 h 312"/>
              <a:gd name="T56" fmla="*/ 261 w 471"/>
              <a:gd name="T57" fmla="*/ 161 h 312"/>
              <a:gd name="T58" fmla="*/ 149 w 471"/>
              <a:gd name="T59" fmla="*/ 172 h 312"/>
              <a:gd name="T60" fmla="*/ 79 w 471"/>
              <a:gd name="T61" fmla="*/ 234 h 312"/>
              <a:gd name="T62" fmla="*/ 393 w 471"/>
              <a:gd name="T63" fmla="*/ 169 h 312"/>
              <a:gd name="T64" fmla="*/ 164 w 471"/>
              <a:gd name="T65" fmla="*/ 175 h 312"/>
              <a:gd name="T66" fmla="*/ 184 w 471"/>
              <a:gd name="T67" fmla="*/ 176 h 312"/>
              <a:gd name="T68" fmla="*/ 224 w 471"/>
              <a:gd name="T69" fmla="*/ 154 h 312"/>
              <a:gd name="T70" fmla="*/ 278 w 471"/>
              <a:gd name="T71" fmla="*/ 189 h 312"/>
              <a:gd name="T72" fmla="*/ 307 w 471"/>
              <a:gd name="T73" fmla="*/ 189 h 312"/>
              <a:gd name="T74" fmla="*/ 385 w 471"/>
              <a:gd name="T75" fmla="*/ 286 h 312"/>
              <a:gd name="T76" fmla="*/ 349 w 471"/>
              <a:gd name="T77" fmla="*/ 289 h 312"/>
              <a:gd name="T78" fmla="*/ 325 w 471"/>
              <a:gd name="T79" fmla="*/ 293 h 312"/>
              <a:gd name="T80" fmla="*/ 277 w 471"/>
              <a:gd name="T81" fmla="*/ 289 h 312"/>
              <a:gd name="T82" fmla="*/ 237 w 471"/>
              <a:gd name="T83" fmla="*/ 293 h 312"/>
              <a:gd name="T84" fmla="*/ 213 w 471"/>
              <a:gd name="T85" fmla="*/ 289 h 312"/>
              <a:gd name="T86" fmla="*/ 157 w 471"/>
              <a:gd name="T87" fmla="*/ 289 h 312"/>
              <a:gd name="T88" fmla="*/ 133 w 471"/>
              <a:gd name="T89" fmla="*/ 293 h 312"/>
              <a:gd name="T90" fmla="*/ 101 w 471"/>
              <a:gd name="T91" fmla="*/ 293 h 312"/>
              <a:gd name="T92" fmla="*/ 93 w 471"/>
              <a:gd name="T93" fmla="*/ 260 h 312"/>
              <a:gd name="T94" fmla="*/ 89 w 471"/>
              <a:gd name="T95" fmla="*/ 252 h 312"/>
              <a:gd name="T96" fmla="*/ 89 w 471"/>
              <a:gd name="T97" fmla="*/ 236 h 312"/>
              <a:gd name="T98" fmla="*/ 358 w 471"/>
              <a:gd name="T99" fmla="*/ 231 h 312"/>
              <a:gd name="T100" fmla="*/ 334 w 471"/>
              <a:gd name="T101" fmla="*/ 227 h 312"/>
              <a:gd name="T102" fmla="*/ 278 w 471"/>
              <a:gd name="T103" fmla="*/ 227 h 312"/>
              <a:gd name="T104" fmla="*/ 254 w 471"/>
              <a:gd name="T105" fmla="*/ 231 h 312"/>
              <a:gd name="T106" fmla="*/ 206 w 471"/>
              <a:gd name="T107" fmla="*/ 227 h 312"/>
              <a:gd name="T108" fmla="*/ 166 w 471"/>
              <a:gd name="T109" fmla="*/ 231 h 312"/>
              <a:gd name="T110" fmla="*/ 142 w 471"/>
              <a:gd name="T111" fmla="*/ 227 h 312"/>
              <a:gd name="T112" fmla="*/ 150 w 471"/>
              <a:gd name="T113" fmla="*/ 248 h 312"/>
              <a:gd name="T114" fmla="*/ 234 w 471"/>
              <a:gd name="T115" fmla="*/ 272 h 312"/>
              <a:gd name="T116" fmla="*/ 291 w 471"/>
              <a:gd name="T117" fmla="*/ 248 h 312"/>
              <a:gd name="T118" fmla="*/ 126 w 471"/>
              <a:gd name="T119" fmla="*/ 279 h 312"/>
              <a:gd name="T120" fmla="*/ 141 w 471"/>
              <a:gd name="T121" fmla="*/ 24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1" h="312">
                <a:moveTo>
                  <a:pt x="72" y="119"/>
                </a:moveTo>
                <a:cubicBezTo>
                  <a:pt x="70" y="116"/>
                  <a:pt x="70" y="116"/>
                  <a:pt x="70" y="116"/>
                </a:cubicBezTo>
                <a:cubicBezTo>
                  <a:pt x="72" y="115"/>
                  <a:pt x="74" y="115"/>
                  <a:pt x="75" y="114"/>
                </a:cubicBezTo>
                <a:cubicBezTo>
                  <a:pt x="76" y="113"/>
                  <a:pt x="76" y="111"/>
                  <a:pt x="77" y="110"/>
                </a:cubicBezTo>
                <a:cubicBezTo>
                  <a:pt x="80" y="111"/>
                  <a:pt x="80" y="111"/>
                  <a:pt x="80" y="111"/>
                </a:cubicBezTo>
                <a:cubicBezTo>
                  <a:pt x="80" y="113"/>
                  <a:pt x="79" y="115"/>
                  <a:pt x="79" y="117"/>
                </a:cubicBezTo>
                <a:cubicBezTo>
                  <a:pt x="78" y="118"/>
                  <a:pt x="78" y="118"/>
                  <a:pt x="78" y="118"/>
                </a:cubicBezTo>
                <a:cubicBezTo>
                  <a:pt x="77" y="118"/>
                  <a:pt x="77" y="118"/>
                  <a:pt x="77" y="118"/>
                </a:cubicBezTo>
                <a:cubicBezTo>
                  <a:pt x="75" y="118"/>
                  <a:pt x="73" y="119"/>
                  <a:pt x="72" y="119"/>
                </a:cubicBezTo>
                <a:close/>
                <a:moveTo>
                  <a:pt x="88" y="94"/>
                </a:moveTo>
                <a:cubicBezTo>
                  <a:pt x="85" y="92"/>
                  <a:pt x="85" y="92"/>
                  <a:pt x="85" y="92"/>
                </a:cubicBezTo>
                <a:cubicBezTo>
                  <a:pt x="83" y="95"/>
                  <a:pt x="81" y="99"/>
                  <a:pt x="79" y="102"/>
                </a:cubicBezTo>
                <a:cubicBezTo>
                  <a:pt x="83" y="104"/>
                  <a:pt x="83" y="104"/>
                  <a:pt x="83" y="104"/>
                </a:cubicBezTo>
                <a:cubicBezTo>
                  <a:pt x="85" y="101"/>
                  <a:pt x="86" y="97"/>
                  <a:pt x="88" y="94"/>
                </a:cubicBezTo>
                <a:close/>
                <a:moveTo>
                  <a:pt x="100" y="80"/>
                </a:moveTo>
                <a:cubicBezTo>
                  <a:pt x="97" y="77"/>
                  <a:pt x="97" y="77"/>
                  <a:pt x="97" y="77"/>
                </a:cubicBezTo>
                <a:cubicBezTo>
                  <a:pt x="95" y="80"/>
                  <a:pt x="92" y="83"/>
                  <a:pt x="89" y="86"/>
                </a:cubicBezTo>
                <a:cubicBezTo>
                  <a:pt x="93" y="88"/>
                  <a:pt x="93" y="88"/>
                  <a:pt x="93" y="88"/>
                </a:cubicBezTo>
                <a:cubicBezTo>
                  <a:pt x="95" y="85"/>
                  <a:pt x="97" y="82"/>
                  <a:pt x="100" y="80"/>
                </a:cubicBezTo>
                <a:close/>
                <a:moveTo>
                  <a:pt x="115" y="69"/>
                </a:moveTo>
                <a:cubicBezTo>
                  <a:pt x="113" y="66"/>
                  <a:pt x="113" y="66"/>
                  <a:pt x="113" y="66"/>
                </a:cubicBezTo>
                <a:cubicBezTo>
                  <a:pt x="110" y="68"/>
                  <a:pt x="106" y="70"/>
                  <a:pt x="103" y="72"/>
                </a:cubicBezTo>
                <a:cubicBezTo>
                  <a:pt x="106" y="75"/>
                  <a:pt x="106" y="75"/>
                  <a:pt x="106" y="75"/>
                </a:cubicBezTo>
                <a:cubicBezTo>
                  <a:pt x="109" y="73"/>
                  <a:pt x="112" y="71"/>
                  <a:pt x="115" y="69"/>
                </a:cubicBezTo>
                <a:close/>
                <a:moveTo>
                  <a:pt x="132" y="63"/>
                </a:moveTo>
                <a:cubicBezTo>
                  <a:pt x="132" y="59"/>
                  <a:pt x="132" y="59"/>
                  <a:pt x="132" y="59"/>
                </a:cubicBezTo>
                <a:cubicBezTo>
                  <a:pt x="128" y="60"/>
                  <a:pt x="124" y="61"/>
                  <a:pt x="120" y="63"/>
                </a:cubicBezTo>
                <a:cubicBezTo>
                  <a:pt x="122" y="66"/>
                  <a:pt x="122" y="66"/>
                  <a:pt x="122" y="66"/>
                </a:cubicBezTo>
                <a:cubicBezTo>
                  <a:pt x="125" y="65"/>
                  <a:pt x="129" y="64"/>
                  <a:pt x="132" y="63"/>
                </a:cubicBezTo>
                <a:close/>
                <a:moveTo>
                  <a:pt x="151" y="62"/>
                </a:moveTo>
                <a:cubicBezTo>
                  <a:pt x="151" y="58"/>
                  <a:pt x="151" y="58"/>
                  <a:pt x="151" y="58"/>
                </a:cubicBezTo>
                <a:cubicBezTo>
                  <a:pt x="147" y="58"/>
                  <a:pt x="143" y="58"/>
                  <a:pt x="139" y="58"/>
                </a:cubicBezTo>
                <a:cubicBezTo>
                  <a:pt x="140" y="62"/>
                  <a:pt x="140" y="62"/>
                  <a:pt x="140" y="62"/>
                </a:cubicBezTo>
                <a:cubicBezTo>
                  <a:pt x="143" y="62"/>
                  <a:pt x="147" y="62"/>
                  <a:pt x="151" y="62"/>
                </a:cubicBezTo>
                <a:close/>
                <a:moveTo>
                  <a:pt x="166" y="63"/>
                </a:moveTo>
                <a:cubicBezTo>
                  <a:pt x="167" y="62"/>
                  <a:pt x="168" y="60"/>
                  <a:pt x="169" y="58"/>
                </a:cubicBezTo>
                <a:cubicBezTo>
                  <a:pt x="166" y="56"/>
                  <a:pt x="166" y="56"/>
                  <a:pt x="166" y="56"/>
                </a:cubicBezTo>
                <a:cubicBezTo>
                  <a:pt x="165" y="58"/>
                  <a:pt x="164" y="59"/>
                  <a:pt x="163" y="60"/>
                </a:cubicBezTo>
                <a:cubicBezTo>
                  <a:pt x="162" y="60"/>
                  <a:pt x="160" y="59"/>
                  <a:pt x="159" y="59"/>
                </a:cubicBezTo>
                <a:cubicBezTo>
                  <a:pt x="158" y="63"/>
                  <a:pt x="158" y="63"/>
                  <a:pt x="158" y="63"/>
                </a:cubicBezTo>
                <a:cubicBezTo>
                  <a:pt x="160" y="63"/>
                  <a:pt x="162" y="64"/>
                  <a:pt x="164" y="64"/>
                </a:cubicBezTo>
                <a:cubicBezTo>
                  <a:pt x="165" y="65"/>
                  <a:pt x="165" y="65"/>
                  <a:pt x="165" y="65"/>
                </a:cubicBezTo>
                <a:lnTo>
                  <a:pt x="166" y="63"/>
                </a:lnTo>
                <a:close/>
                <a:moveTo>
                  <a:pt x="381" y="99"/>
                </a:moveTo>
                <a:cubicBezTo>
                  <a:pt x="380" y="95"/>
                  <a:pt x="380" y="91"/>
                  <a:pt x="379" y="87"/>
                </a:cubicBezTo>
                <a:cubicBezTo>
                  <a:pt x="375" y="88"/>
                  <a:pt x="375" y="88"/>
                  <a:pt x="375" y="88"/>
                </a:cubicBezTo>
                <a:cubicBezTo>
                  <a:pt x="376" y="92"/>
                  <a:pt x="376" y="95"/>
                  <a:pt x="377" y="99"/>
                </a:cubicBezTo>
                <a:lnTo>
                  <a:pt x="381" y="99"/>
                </a:lnTo>
                <a:close/>
                <a:moveTo>
                  <a:pt x="377" y="79"/>
                </a:moveTo>
                <a:cubicBezTo>
                  <a:pt x="375" y="75"/>
                  <a:pt x="374" y="71"/>
                  <a:pt x="372" y="68"/>
                </a:cubicBezTo>
                <a:cubicBezTo>
                  <a:pt x="368" y="69"/>
                  <a:pt x="368" y="69"/>
                  <a:pt x="368" y="69"/>
                </a:cubicBezTo>
                <a:cubicBezTo>
                  <a:pt x="370" y="73"/>
                  <a:pt x="371" y="76"/>
                  <a:pt x="373" y="80"/>
                </a:cubicBezTo>
                <a:lnTo>
                  <a:pt x="377" y="79"/>
                </a:lnTo>
                <a:close/>
                <a:moveTo>
                  <a:pt x="369" y="60"/>
                </a:moveTo>
                <a:cubicBezTo>
                  <a:pt x="367" y="57"/>
                  <a:pt x="364" y="53"/>
                  <a:pt x="362" y="50"/>
                </a:cubicBezTo>
                <a:cubicBezTo>
                  <a:pt x="359" y="52"/>
                  <a:pt x="359" y="52"/>
                  <a:pt x="359" y="52"/>
                </a:cubicBezTo>
                <a:cubicBezTo>
                  <a:pt x="361" y="55"/>
                  <a:pt x="363" y="59"/>
                  <a:pt x="365" y="62"/>
                </a:cubicBezTo>
                <a:lnTo>
                  <a:pt x="369" y="60"/>
                </a:lnTo>
                <a:close/>
                <a:moveTo>
                  <a:pt x="181" y="42"/>
                </a:moveTo>
                <a:cubicBezTo>
                  <a:pt x="178" y="40"/>
                  <a:pt x="178" y="40"/>
                  <a:pt x="178" y="40"/>
                </a:cubicBezTo>
                <a:cubicBezTo>
                  <a:pt x="175" y="43"/>
                  <a:pt x="172" y="46"/>
                  <a:pt x="170" y="49"/>
                </a:cubicBezTo>
                <a:cubicBezTo>
                  <a:pt x="173" y="52"/>
                  <a:pt x="173" y="52"/>
                  <a:pt x="173" y="52"/>
                </a:cubicBezTo>
                <a:cubicBezTo>
                  <a:pt x="176" y="49"/>
                  <a:pt x="178" y="45"/>
                  <a:pt x="181" y="42"/>
                </a:cubicBezTo>
                <a:close/>
                <a:moveTo>
                  <a:pt x="357" y="43"/>
                </a:moveTo>
                <a:cubicBezTo>
                  <a:pt x="355" y="40"/>
                  <a:pt x="352" y="37"/>
                  <a:pt x="349" y="34"/>
                </a:cubicBezTo>
                <a:cubicBezTo>
                  <a:pt x="346" y="37"/>
                  <a:pt x="346" y="37"/>
                  <a:pt x="346" y="37"/>
                </a:cubicBezTo>
                <a:cubicBezTo>
                  <a:pt x="349" y="40"/>
                  <a:pt x="352" y="43"/>
                  <a:pt x="354" y="46"/>
                </a:cubicBezTo>
                <a:lnTo>
                  <a:pt x="357" y="43"/>
                </a:lnTo>
                <a:close/>
                <a:moveTo>
                  <a:pt x="195" y="29"/>
                </a:moveTo>
                <a:cubicBezTo>
                  <a:pt x="192" y="26"/>
                  <a:pt x="192" y="26"/>
                  <a:pt x="192" y="26"/>
                </a:cubicBezTo>
                <a:cubicBezTo>
                  <a:pt x="189" y="28"/>
                  <a:pt x="186" y="31"/>
                  <a:pt x="183" y="34"/>
                </a:cubicBezTo>
                <a:cubicBezTo>
                  <a:pt x="186" y="37"/>
                  <a:pt x="186" y="37"/>
                  <a:pt x="186" y="37"/>
                </a:cubicBezTo>
                <a:cubicBezTo>
                  <a:pt x="189" y="34"/>
                  <a:pt x="192" y="31"/>
                  <a:pt x="195" y="29"/>
                </a:cubicBezTo>
                <a:close/>
                <a:moveTo>
                  <a:pt x="343" y="29"/>
                </a:moveTo>
                <a:cubicBezTo>
                  <a:pt x="340" y="26"/>
                  <a:pt x="337" y="23"/>
                  <a:pt x="333" y="21"/>
                </a:cubicBezTo>
                <a:cubicBezTo>
                  <a:pt x="331" y="24"/>
                  <a:pt x="331" y="24"/>
                  <a:pt x="331" y="24"/>
                </a:cubicBezTo>
                <a:cubicBezTo>
                  <a:pt x="334" y="27"/>
                  <a:pt x="337" y="29"/>
                  <a:pt x="340" y="32"/>
                </a:cubicBezTo>
                <a:lnTo>
                  <a:pt x="343" y="29"/>
                </a:lnTo>
                <a:close/>
                <a:moveTo>
                  <a:pt x="211" y="18"/>
                </a:moveTo>
                <a:cubicBezTo>
                  <a:pt x="209" y="14"/>
                  <a:pt x="209" y="14"/>
                  <a:pt x="209" y="14"/>
                </a:cubicBezTo>
                <a:cubicBezTo>
                  <a:pt x="206" y="16"/>
                  <a:pt x="202" y="19"/>
                  <a:pt x="199" y="21"/>
                </a:cubicBezTo>
                <a:cubicBezTo>
                  <a:pt x="201" y="24"/>
                  <a:pt x="201" y="24"/>
                  <a:pt x="201" y="24"/>
                </a:cubicBezTo>
                <a:cubicBezTo>
                  <a:pt x="204" y="22"/>
                  <a:pt x="208" y="20"/>
                  <a:pt x="211" y="18"/>
                </a:cubicBezTo>
                <a:close/>
                <a:moveTo>
                  <a:pt x="326" y="17"/>
                </a:moveTo>
                <a:cubicBezTo>
                  <a:pt x="323" y="15"/>
                  <a:pt x="319" y="13"/>
                  <a:pt x="316" y="11"/>
                </a:cubicBezTo>
                <a:cubicBezTo>
                  <a:pt x="314" y="15"/>
                  <a:pt x="314" y="15"/>
                  <a:pt x="314" y="15"/>
                </a:cubicBezTo>
                <a:cubicBezTo>
                  <a:pt x="318" y="16"/>
                  <a:pt x="321" y="18"/>
                  <a:pt x="324" y="20"/>
                </a:cubicBezTo>
                <a:lnTo>
                  <a:pt x="326" y="17"/>
                </a:lnTo>
                <a:close/>
                <a:moveTo>
                  <a:pt x="229" y="10"/>
                </a:moveTo>
                <a:cubicBezTo>
                  <a:pt x="228" y="6"/>
                  <a:pt x="228" y="6"/>
                  <a:pt x="228" y="6"/>
                </a:cubicBezTo>
                <a:cubicBezTo>
                  <a:pt x="224" y="8"/>
                  <a:pt x="220" y="9"/>
                  <a:pt x="217" y="11"/>
                </a:cubicBezTo>
                <a:cubicBezTo>
                  <a:pt x="218" y="14"/>
                  <a:pt x="218" y="14"/>
                  <a:pt x="218" y="14"/>
                </a:cubicBezTo>
                <a:cubicBezTo>
                  <a:pt x="222" y="13"/>
                  <a:pt x="226" y="11"/>
                  <a:pt x="229" y="10"/>
                </a:cubicBezTo>
                <a:close/>
                <a:moveTo>
                  <a:pt x="308" y="8"/>
                </a:moveTo>
                <a:cubicBezTo>
                  <a:pt x="304" y="6"/>
                  <a:pt x="300" y="5"/>
                  <a:pt x="296" y="4"/>
                </a:cubicBezTo>
                <a:cubicBezTo>
                  <a:pt x="295" y="8"/>
                  <a:pt x="295" y="8"/>
                  <a:pt x="295" y="8"/>
                </a:cubicBezTo>
                <a:cubicBezTo>
                  <a:pt x="299" y="9"/>
                  <a:pt x="303" y="10"/>
                  <a:pt x="307" y="12"/>
                </a:cubicBezTo>
                <a:lnTo>
                  <a:pt x="308" y="8"/>
                </a:lnTo>
                <a:close/>
                <a:moveTo>
                  <a:pt x="249" y="5"/>
                </a:moveTo>
                <a:cubicBezTo>
                  <a:pt x="248" y="1"/>
                  <a:pt x="248" y="1"/>
                  <a:pt x="248" y="1"/>
                </a:cubicBezTo>
                <a:cubicBezTo>
                  <a:pt x="244" y="2"/>
                  <a:pt x="240" y="3"/>
                  <a:pt x="236" y="4"/>
                </a:cubicBezTo>
                <a:cubicBezTo>
                  <a:pt x="237" y="8"/>
                  <a:pt x="237" y="8"/>
                  <a:pt x="237" y="8"/>
                </a:cubicBezTo>
                <a:cubicBezTo>
                  <a:pt x="241" y="7"/>
                  <a:pt x="245" y="6"/>
                  <a:pt x="249" y="5"/>
                </a:cubicBezTo>
                <a:close/>
                <a:moveTo>
                  <a:pt x="288" y="2"/>
                </a:moveTo>
                <a:cubicBezTo>
                  <a:pt x="285" y="1"/>
                  <a:pt x="280" y="1"/>
                  <a:pt x="276" y="1"/>
                </a:cubicBezTo>
                <a:cubicBezTo>
                  <a:pt x="276" y="5"/>
                  <a:pt x="276" y="5"/>
                  <a:pt x="276" y="5"/>
                </a:cubicBezTo>
                <a:cubicBezTo>
                  <a:pt x="280" y="5"/>
                  <a:pt x="284" y="5"/>
                  <a:pt x="288" y="6"/>
                </a:cubicBezTo>
                <a:lnTo>
                  <a:pt x="288" y="2"/>
                </a:lnTo>
                <a:close/>
                <a:moveTo>
                  <a:pt x="266" y="4"/>
                </a:moveTo>
                <a:cubicBezTo>
                  <a:pt x="268" y="4"/>
                  <a:pt x="268" y="4"/>
                  <a:pt x="268" y="4"/>
                </a:cubicBezTo>
                <a:cubicBezTo>
                  <a:pt x="268" y="0"/>
                  <a:pt x="268" y="0"/>
                  <a:pt x="268" y="0"/>
                </a:cubicBezTo>
                <a:cubicBezTo>
                  <a:pt x="266" y="0"/>
                  <a:pt x="266" y="0"/>
                  <a:pt x="266" y="0"/>
                </a:cubicBezTo>
                <a:cubicBezTo>
                  <a:pt x="263" y="0"/>
                  <a:pt x="259" y="0"/>
                  <a:pt x="256" y="1"/>
                </a:cubicBezTo>
                <a:cubicBezTo>
                  <a:pt x="256" y="5"/>
                  <a:pt x="256" y="5"/>
                  <a:pt x="256" y="5"/>
                </a:cubicBezTo>
                <a:cubicBezTo>
                  <a:pt x="260" y="4"/>
                  <a:pt x="263" y="4"/>
                  <a:pt x="266" y="4"/>
                </a:cubicBezTo>
                <a:close/>
                <a:moveTo>
                  <a:pt x="386" y="114"/>
                </a:moveTo>
                <a:cubicBezTo>
                  <a:pt x="384" y="113"/>
                  <a:pt x="383" y="113"/>
                  <a:pt x="382" y="112"/>
                </a:cubicBezTo>
                <a:cubicBezTo>
                  <a:pt x="382" y="111"/>
                  <a:pt x="382" y="111"/>
                  <a:pt x="382" y="111"/>
                </a:cubicBezTo>
                <a:cubicBezTo>
                  <a:pt x="382" y="110"/>
                  <a:pt x="381" y="109"/>
                  <a:pt x="381" y="107"/>
                </a:cubicBezTo>
                <a:cubicBezTo>
                  <a:pt x="377" y="107"/>
                  <a:pt x="377" y="107"/>
                  <a:pt x="377" y="107"/>
                </a:cubicBezTo>
                <a:cubicBezTo>
                  <a:pt x="377" y="109"/>
                  <a:pt x="378" y="110"/>
                  <a:pt x="378" y="111"/>
                </a:cubicBezTo>
                <a:cubicBezTo>
                  <a:pt x="377" y="115"/>
                  <a:pt x="377" y="115"/>
                  <a:pt x="377" y="115"/>
                </a:cubicBezTo>
                <a:cubicBezTo>
                  <a:pt x="379" y="115"/>
                  <a:pt x="379" y="115"/>
                  <a:pt x="379" y="115"/>
                </a:cubicBezTo>
                <a:cubicBezTo>
                  <a:pt x="381" y="116"/>
                  <a:pt x="382" y="117"/>
                  <a:pt x="384" y="118"/>
                </a:cubicBezTo>
                <a:lnTo>
                  <a:pt x="386" y="114"/>
                </a:lnTo>
                <a:close/>
                <a:moveTo>
                  <a:pt x="412" y="141"/>
                </a:moveTo>
                <a:cubicBezTo>
                  <a:pt x="411" y="138"/>
                  <a:pt x="409" y="134"/>
                  <a:pt x="406" y="131"/>
                </a:cubicBezTo>
                <a:cubicBezTo>
                  <a:pt x="403" y="134"/>
                  <a:pt x="403" y="134"/>
                  <a:pt x="403" y="134"/>
                </a:cubicBezTo>
                <a:cubicBezTo>
                  <a:pt x="405" y="137"/>
                  <a:pt x="407" y="140"/>
                  <a:pt x="409" y="143"/>
                </a:cubicBezTo>
                <a:lnTo>
                  <a:pt x="412" y="141"/>
                </a:lnTo>
                <a:close/>
                <a:moveTo>
                  <a:pt x="401" y="125"/>
                </a:moveTo>
                <a:cubicBezTo>
                  <a:pt x="399" y="123"/>
                  <a:pt x="396" y="120"/>
                  <a:pt x="393" y="118"/>
                </a:cubicBezTo>
                <a:cubicBezTo>
                  <a:pt x="390" y="121"/>
                  <a:pt x="390" y="121"/>
                  <a:pt x="390" y="121"/>
                </a:cubicBezTo>
                <a:cubicBezTo>
                  <a:pt x="393" y="123"/>
                  <a:pt x="396" y="126"/>
                  <a:pt x="398" y="128"/>
                </a:cubicBezTo>
                <a:lnTo>
                  <a:pt x="401" y="125"/>
                </a:lnTo>
                <a:close/>
                <a:moveTo>
                  <a:pt x="421" y="155"/>
                </a:moveTo>
                <a:cubicBezTo>
                  <a:pt x="420" y="154"/>
                  <a:pt x="418" y="154"/>
                  <a:pt x="417" y="153"/>
                </a:cubicBezTo>
                <a:cubicBezTo>
                  <a:pt x="416" y="152"/>
                  <a:pt x="416" y="150"/>
                  <a:pt x="415" y="148"/>
                </a:cubicBezTo>
                <a:cubicBezTo>
                  <a:pt x="412" y="150"/>
                  <a:pt x="412" y="150"/>
                  <a:pt x="412" y="150"/>
                </a:cubicBezTo>
                <a:cubicBezTo>
                  <a:pt x="412" y="151"/>
                  <a:pt x="413" y="153"/>
                  <a:pt x="413" y="155"/>
                </a:cubicBezTo>
                <a:cubicBezTo>
                  <a:pt x="413" y="156"/>
                  <a:pt x="413" y="156"/>
                  <a:pt x="413" y="156"/>
                </a:cubicBezTo>
                <a:cubicBezTo>
                  <a:pt x="414" y="157"/>
                  <a:pt x="414" y="157"/>
                  <a:pt x="414" y="157"/>
                </a:cubicBezTo>
                <a:cubicBezTo>
                  <a:pt x="416" y="157"/>
                  <a:pt x="418" y="158"/>
                  <a:pt x="420" y="159"/>
                </a:cubicBezTo>
                <a:lnTo>
                  <a:pt x="421" y="155"/>
                </a:lnTo>
                <a:close/>
                <a:moveTo>
                  <a:pt x="401" y="312"/>
                </a:moveTo>
                <a:cubicBezTo>
                  <a:pt x="401" y="308"/>
                  <a:pt x="401" y="308"/>
                  <a:pt x="401" y="308"/>
                </a:cubicBezTo>
                <a:cubicBezTo>
                  <a:pt x="398" y="308"/>
                  <a:pt x="396" y="308"/>
                  <a:pt x="394" y="308"/>
                </a:cubicBezTo>
                <a:cubicBezTo>
                  <a:pt x="389" y="308"/>
                  <a:pt x="389" y="308"/>
                  <a:pt x="389" y="308"/>
                </a:cubicBezTo>
                <a:cubicBezTo>
                  <a:pt x="389" y="312"/>
                  <a:pt x="389" y="312"/>
                  <a:pt x="389" y="312"/>
                </a:cubicBezTo>
                <a:cubicBezTo>
                  <a:pt x="394" y="312"/>
                  <a:pt x="394" y="312"/>
                  <a:pt x="394" y="312"/>
                </a:cubicBezTo>
                <a:cubicBezTo>
                  <a:pt x="396" y="312"/>
                  <a:pt x="399" y="312"/>
                  <a:pt x="401" y="312"/>
                </a:cubicBezTo>
                <a:close/>
                <a:moveTo>
                  <a:pt x="381" y="308"/>
                </a:moveTo>
                <a:cubicBezTo>
                  <a:pt x="369" y="308"/>
                  <a:pt x="369" y="308"/>
                  <a:pt x="369" y="308"/>
                </a:cubicBezTo>
                <a:cubicBezTo>
                  <a:pt x="369" y="312"/>
                  <a:pt x="369" y="312"/>
                  <a:pt x="369" y="312"/>
                </a:cubicBezTo>
                <a:cubicBezTo>
                  <a:pt x="381" y="312"/>
                  <a:pt x="381" y="312"/>
                  <a:pt x="381" y="312"/>
                </a:cubicBezTo>
                <a:lnTo>
                  <a:pt x="381" y="308"/>
                </a:lnTo>
                <a:close/>
                <a:moveTo>
                  <a:pt x="361" y="308"/>
                </a:moveTo>
                <a:cubicBezTo>
                  <a:pt x="349" y="308"/>
                  <a:pt x="349" y="308"/>
                  <a:pt x="349" y="308"/>
                </a:cubicBezTo>
                <a:cubicBezTo>
                  <a:pt x="349" y="312"/>
                  <a:pt x="349" y="312"/>
                  <a:pt x="349" y="312"/>
                </a:cubicBezTo>
                <a:cubicBezTo>
                  <a:pt x="361" y="312"/>
                  <a:pt x="361" y="312"/>
                  <a:pt x="361" y="312"/>
                </a:cubicBezTo>
                <a:lnTo>
                  <a:pt x="361" y="308"/>
                </a:lnTo>
                <a:close/>
                <a:moveTo>
                  <a:pt x="341" y="308"/>
                </a:moveTo>
                <a:cubicBezTo>
                  <a:pt x="329" y="308"/>
                  <a:pt x="329" y="308"/>
                  <a:pt x="329" y="308"/>
                </a:cubicBezTo>
                <a:cubicBezTo>
                  <a:pt x="329" y="312"/>
                  <a:pt x="329" y="312"/>
                  <a:pt x="329" y="312"/>
                </a:cubicBezTo>
                <a:cubicBezTo>
                  <a:pt x="341" y="312"/>
                  <a:pt x="341" y="312"/>
                  <a:pt x="341" y="312"/>
                </a:cubicBezTo>
                <a:lnTo>
                  <a:pt x="341" y="308"/>
                </a:lnTo>
                <a:close/>
                <a:moveTo>
                  <a:pt x="321" y="308"/>
                </a:moveTo>
                <a:cubicBezTo>
                  <a:pt x="309" y="308"/>
                  <a:pt x="309" y="308"/>
                  <a:pt x="309" y="308"/>
                </a:cubicBezTo>
                <a:cubicBezTo>
                  <a:pt x="309" y="312"/>
                  <a:pt x="309" y="312"/>
                  <a:pt x="309" y="312"/>
                </a:cubicBezTo>
                <a:cubicBezTo>
                  <a:pt x="321" y="312"/>
                  <a:pt x="321" y="312"/>
                  <a:pt x="321" y="312"/>
                </a:cubicBezTo>
                <a:lnTo>
                  <a:pt x="321" y="308"/>
                </a:lnTo>
                <a:close/>
                <a:moveTo>
                  <a:pt x="301" y="308"/>
                </a:moveTo>
                <a:cubicBezTo>
                  <a:pt x="288" y="308"/>
                  <a:pt x="288" y="308"/>
                  <a:pt x="288" y="308"/>
                </a:cubicBezTo>
                <a:cubicBezTo>
                  <a:pt x="288" y="312"/>
                  <a:pt x="288" y="312"/>
                  <a:pt x="288" y="312"/>
                </a:cubicBezTo>
                <a:cubicBezTo>
                  <a:pt x="301" y="312"/>
                  <a:pt x="301" y="312"/>
                  <a:pt x="301" y="312"/>
                </a:cubicBezTo>
                <a:lnTo>
                  <a:pt x="301" y="308"/>
                </a:lnTo>
                <a:close/>
                <a:moveTo>
                  <a:pt x="280" y="308"/>
                </a:moveTo>
                <a:cubicBezTo>
                  <a:pt x="268" y="308"/>
                  <a:pt x="268" y="308"/>
                  <a:pt x="268" y="308"/>
                </a:cubicBezTo>
                <a:cubicBezTo>
                  <a:pt x="268" y="312"/>
                  <a:pt x="268" y="312"/>
                  <a:pt x="268" y="312"/>
                </a:cubicBezTo>
                <a:cubicBezTo>
                  <a:pt x="280" y="312"/>
                  <a:pt x="280" y="312"/>
                  <a:pt x="280" y="312"/>
                </a:cubicBezTo>
                <a:lnTo>
                  <a:pt x="280" y="308"/>
                </a:lnTo>
                <a:close/>
                <a:moveTo>
                  <a:pt x="260" y="308"/>
                </a:moveTo>
                <a:cubicBezTo>
                  <a:pt x="248" y="308"/>
                  <a:pt x="248" y="308"/>
                  <a:pt x="248" y="308"/>
                </a:cubicBezTo>
                <a:cubicBezTo>
                  <a:pt x="248" y="312"/>
                  <a:pt x="248" y="312"/>
                  <a:pt x="248" y="312"/>
                </a:cubicBezTo>
                <a:cubicBezTo>
                  <a:pt x="260" y="312"/>
                  <a:pt x="260" y="312"/>
                  <a:pt x="260" y="312"/>
                </a:cubicBezTo>
                <a:lnTo>
                  <a:pt x="260" y="308"/>
                </a:lnTo>
                <a:close/>
                <a:moveTo>
                  <a:pt x="240" y="308"/>
                </a:moveTo>
                <a:cubicBezTo>
                  <a:pt x="228" y="308"/>
                  <a:pt x="228" y="308"/>
                  <a:pt x="228" y="308"/>
                </a:cubicBezTo>
                <a:cubicBezTo>
                  <a:pt x="228" y="312"/>
                  <a:pt x="228" y="312"/>
                  <a:pt x="228" y="312"/>
                </a:cubicBezTo>
                <a:cubicBezTo>
                  <a:pt x="240" y="312"/>
                  <a:pt x="240" y="312"/>
                  <a:pt x="240" y="312"/>
                </a:cubicBezTo>
                <a:lnTo>
                  <a:pt x="240" y="308"/>
                </a:lnTo>
                <a:close/>
                <a:moveTo>
                  <a:pt x="220" y="308"/>
                </a:moveTo>
                <a:cubicBezTo>
                  <a:pt x="208" y="308"/>
                  <a:pt x="208" y="308"/>
                  <a:pt x="208" y="308"/>
                </a:cubicBezTo>
                <a:cubicBezTo>
                  <a:pt x="208" y="312"/>
                  <a:pt x="208" y="312"/>
                  <a:pt x="208" y="312"/>
                </a:cubicBezTo>
                <a:cubicBezTo>
                  <a:pt x="220" y="312"/>
                  <a:pt x="220" y="312"/>
                  <a:pt x="220" y="312"/>
                </a:cubicBezTo>
                <a:lnTo>
                  <a:pt x="220" y="308"/>
                </a:lnTo>
                <a:close/>
                <a:moveTo>
                  <a:pt x="200" y="308"/>
                </a:moveTo>
                <a:cubicBezTo>
                  <a:pt x="188" y="308"/>
                  <a:pt x="188" y="308"/>
                  <a:pt x="188" y="308"/>
                </a:cubicBezTo>
                <a:cubicBezTo>
                  <a:pt x="188" y="312"/>
                  <a:pt x="188" y="312"/>
                  <a:pt x="188" y="312"/>
                </a:cubicBezTo>
                <a:cubicBezTo>
                  <a:pt x="200" y="312"/>
                  <a:pt x="200" y="312"/>
                  <a:pt x="200" y="312"/>
                </a:cubicBezTo>
                <a:lnTo>
                  <a:pt x="200" y="308"/>
                </a:lnTo>
                <a:close/>
                <a:moveTo>
                  <a:pt x="180" y="308"/>
                </a:moveTo>
                <a:cubicBezTo>
                  <a:pt x="168" y="308"/>
                  <a:pt x="168" y="308"/>
                  <a:pt x="168" y="308"/>
                </a:cubicBezTo>
                <a:cubicBezTo>
                  <a:pt x="168" y="312"/>
                  <a:pt x="168" y="312"/>
                  <a:pt x="168" y="312"/>
                </a:cubicBezTo>
                <a:cubicBezTo>
                  <a:pt x="180" y="312"/>
                  <a:pt x="180" y="312"/>
                  <a:pt x="180" y="312"/>
                </a:cubicBezTo>
                <a:lnTo>
                  <a:pt x="180" y="308"/>
                </a:lnTo>
                <a:close/>
                <a:moveTo>
                  <a:pt x="160" y="308"/>
                </a:moveTo>
                <a:cubicBezTo>
                  <a:pt x="148" y="308"/>
                  <a:pt x="148" y="308"/>
                  <a:pt x="148" y="308"/>
                </a:cubicBezTo>
                <a:cubicBezTo>
                  <a:pt x="148" y="312"/>
                  <a:pt x="148" y="312"/>
                  <a:pt x="148" y="312"/>
                </a:cubicBezTo>
                <a:cubicBezTo>
                  <a:pt x="160" y="312"/>
                  <a:pt x="160" y="312"/>
                  <a:pt x="160" y="312"/>
                </a:cubicBezTo>
                <a:lnTo>
                  <a:pt x="160" y="308"/>
                </a:lnTo>
                <a:close/>
                <a:moveTo>
                  <a:pt x="140" y="308"/>
                </a:moveTo>
                <a:cubicBezTo>
                  <a:pt x="128" y="308"/>
                  <a:pt x="128" y="308"/>
                  <a:pt x="128" y="308"/>
                </a:cubicBezTo>
                <a:cubicBezTo>
                  <a:pt x="128" y="312"/>
                  <a:pt x="128" y="312"/>
                  <a:pt x="128" y="312"/>
                </a:cubicBezTo>
                <a:cubicBezTo>
                  <a:pt x="140" y="312"/>
                  <a:pt x="140" y="312"/>
                  <a:pt x="140" y="312"/>
                </a:cubicBezTo>
                <a:lnTo>
                  <a:pt x="140" y="308"/>
                </a:lnTo>
                <a:close/>
                <a:moveTo>
                  <a:pt x="120" y="308"/>
                </a:moveTo>
                <a:cubicBezTo>
                  <a:pt x="108" y="308"/>
                  <a:pt x="108" y="308"/>
                  <a:pt x="108" y="308"/>
                </a:cubicBezTo>
                <a:cubicBezTo>
                  <a:pt x="108" y="312"/>
                  <a:pt x="108" y="312"/>
                  <a:pt x="108" y="312"/>
                </a:cubicBezTo>
                <a:cubicBezTo>
                  <a:pt x="120" y="312"/>
                  <a:pt x="120" y="312"/>
                  <a:pt x="120" y="312"/>
                </a:cubicBezTo>
                <a:lnTo>
                  <a:pt x="120" y="308"/>
                </a:lnTo>
                <a:close/>
                <a:moveTo>
                  <a:pt x="100" y="308"/>
                </a:moveTo>
                <a:cubicBezTo>
                  <a:pt x="95" y="308"/>
                  <a:pt x="95" y="308"/>
                  <a:pt x="95" y="308"/>
                </a:cubicBezTo>
                <a:cubicBezTo>
                  <a:pt x="92" y="308"/>
                  <a:pt x="90" y="308"/>
                  <a:pt x="88" y="308"/>
                </a:cubicBezTo>
                <a:cubicBezTo>
                  <a:pt x="88" y="312"/>
                  <a:pt x="88" y="312"/>
                  <a:pt x="88" y="312"/>
                </a:cubicBezTo>
                <a:cubicBezTo>
                  <a:pt x="90" y="312"/>
                  <a:pt x="92" y="312"/>
                  <a:pt x="95" y="312"/>
                </a:cubicBezTo>
                <a:cubicBezTo>
                  <a:pt x="100" y="312"/>
                  <a:pt x="100" y="312"/>
                  <a:pt x="100" y="312"/>
                </a:cubicBezTo>
                <a:lnTo>
                  <a:pt x="100" y="308"/>
                </a:lnTo>
                <a:close/>
                <a:moveTo>
                  <a:pt x="80" y="307"/>
                </a:moveTo>
                <a:cubicBezTo>
                  <a:pt x="76" y="306"/>
                  <a:pt x="72" y="305"/>
                  <a:pt x="69" y="304"/>
                </a:cubicBezTo>
                <a:cubicBezTo>
                  <a:pt x="68" y="308"/>
                  <a:pt x="68" y="308"/>
                  <a:pt x="68" y="308"/>
                </a:cubicBezTo>
                <a:cubicBezTo>
                  <a:pt x="71" y="309"/>
                  <a:pt x="75" y="310"/>
                  <a:pt x="79" y="311"/>
                </a:cubicBezTo>
                <a:lnTo>
                  <a:pt x="80" y="307"/>
                </a:lnTo>
                <a:close/>
                <a:moveTo>
                  <a:pt x="421" y="307"/>
                </a:moveTo>
                <a:cubicBezTo>
                  <a:pt x="420" y="303"/>
                  <a:pt x="420" y="303"/>
                  <a:pt x="420" y="303"/>
                </a:cubicBezTo>
                <a:cubicBezTo>
                  <a:pt x="416" y="305"/>
                  <a:pt x="412" y="306"/>
                  <a:pt x="408" y="307"/>
                </a:cubicBezTo>
                <a:cubicBezTo>
                  <a:pt x="409" y="311"/>
                  <a:pt x="409" y="311"/>
                  <a:pt x="409" y="311"/>
                </a:cubicBezTo>
                <a:cubicBezTo>
                  <a:pt x="413" y="310"/>
                  <a:pt x="417" y="309"/>
                  <a:pt x="421" y="307"/>
                </a:cubicBezTo>
                <a:close/>
                <a:moveTo>
                  <a:pt x="61" y="302"/>
                </a:moveTo>
                <a:cubicBezTo>
                  <a:pt x="58" y="300"/>
                  <a:pt x="54" y="298"/>
                  <a:pt x="51" y="296"/>
                </a:cubicBezTo>
                <a:cubicBezTo>
                  <a:pt x="49" y="300"/>
                  <a:pt x="49" y="300"/>
                  <a:pt x="49" y="300"/>
                </a:cubicBezTo>
                <a:cubicBezTo>
                  <a:pt x="52" y="302"/>
                  <a:pt x="56" y="304"/>
                  <a:pt x="60" y="305"/>
                </a:cubicBezTo>
                <a:lnTo>
                  <a:pt x="61" y="302"/>
                </a:lnTo>
                <a:close/>
                <a:moveTo>
                  <a:pt x="439" y="297"/>
                </a:moveTo>
                <a:cubicBezTo>
                  <a:pt x="437" y="294"/>
                  <a:pt x="437" y="294"/>
                  <a:pt x="437" y="294"/>
                </a:cubicBezTo>
                <a:cubicBezTo>
                  <a:pt x="433" y="296"/>
                  <a:pt x="430" y="298"/>
                  <a:pt x="427" y="300"/>
                </a:cubicBezTo>
                <a:cubicBezTo>
                  <a:pt x="429" y="304"/>
                  <a:pt x="429" y="304"/>
                  <a:pt x="429" y="304"/>
                </a:cubicBezTo>
                <a:cubicBezTo>
                  <a:pt x="432" y="302"/>
                  <a:pt x="436" y="300"/>
                  <a:pt x="439" y="297"/>
                </a:cubicBezTo>
                <a:close/>
                <a:moveTo>
                  <a:pt x="44" y="292"/>
                </a:moveTo>
                <a:cubicBezTo>
                  <a:pt x="41" y="290"/>
                  <a:pt x="38" y="287"/>
                  <a:pt x="35" y="285"/>
                </a:cubicBezTo>
                <a:cubicBezTo>
                  <a:pt x="32" y="288"/>
                  <a:pt x="32" y="288"/>
                  <a:pt x="32" y="288"/>
                </a:cubicBezTo>
                <a:cubicBezTo>
                  <a:pt x="35" y="290"/>
                  <a:pt x="39" y="293"/>
                  <a:pt x="42" y="295"/>
                </a:cubicBezTo>
                <a:lnTo>
                  <a:pt x="44" y="292"/>
                </a:lnTo>
                <a:close/>
                <a:moveTo>
                  <a:pt x="454" y="283"/>
                </a:moveTo>
                <a:cubicBezTo>
                  <a:pt x="450" y="280"/>
                  <a:pt x="450" y="280"/>
                  <a:pt x="450" y="280"/>
                </a:cubicBezTo>
                <a:cubicBezTo>
                  <a:pt x="448" y="283"/>
                  <a:pt x="445" y="286"/>
                  <a:pt x="443" y="289"/>
                </a:cubicBezTo>
                <a:cubicBezTo>
                  <a:pt x="445" y="292"/>
                  <a:pt x="445" y="292"/>
                  <a:pt x="445" y="292"/>
                </a:cubicBezTo>
                <a:cubicBezTo>
                  <a:pt x="448" y="289"/>
                  <a:pt x="451" y="286"/>
                  <a:pt x="454" y="283"/>
                </a:cubicBezTo>
                <a:close/>
                <a:moveTo>
                  <a:pt x="29" y="279"/>
                </a:moveTo>
                <a:cubicBezTo>
                  <a:pt x="27" y="276"/>
                  <a:pt x="24" y="273"/>
                  <a:pt x="22" y="270"/>
                </a:cubicBezTo>
                <a:cubicBezTo>
                  <a:pt x="19" y="272"/>
                  <a:pt x="19" y="272"/>
                  <a:pt x="19" y="272"/>
                </a:cubicBezTo>
                <a:cubicBezTo>
                  <a:pt x="21" y="276"/>
                  <a:pt x="24" y="279"/>
                  <a:pt x="27" y="282"/>
                </a:cubicBezTo>
                <a:lnTo>
                  <a:pt x="29" y="279"/>
                </a:lnTo>
                <a:close/>
                <a:moveTo>
                  <a:pt x="464" y="265"/>
                </a:moveTo>
                <a:cubicBezTo>
                  <a:pt x="461" y="263"/>
                  <a:pt x="461" y="263"/>
                  <a:pt x="461" y="263"/>
                </a:cubicBezTo>
                <a:cubicBezTo>
                  <a:pt x="459" y="267"/>
                  <a:pt x="457" y="271"/>
                  <a:pt x="455" y="274"/>
                </a:cubicBezTo>
                <a:cubicBezTo>
                  <a:pt x="458" y="276"/>
                  <a:pt x="458" y="276"/>
                  <a:pt x="458" y="276"/>
                </a:cubicBezTo>
                <a:cubicBezTo>
                  <a:pt x="461" y="272"/>
                  <a:pt x="463" y="269"/>
                  <a:pt x="464" y="265"/>
                </a:cubicBezTo>
                <a:close/>
                <a:moveTo>
                  <a:pt x="18" y="263"/>
                </a:moveTo>
                <a:cubicBezTo>
                  <a:pt x="16" y="260"/>
                  <a:pt x="14" y="257"/>
                  <a:pt x="12" y="253"/>
                </a:cubicBezTo>
                <a:cubicBezTo>
                  <a:pt x="9" y="255"/>
                  <a:pt x="9" y="255"/>
                  <a:pt x="9" y="255"/>
                </a:cubicBezTo>
                <a:cubicBezTo>
                  <a:pt x="10" y="258"/>
                  <a:pt x="12" y="262"/>
                  <a:pt x="14" y="265"/>
                </a:cubicBezTo>
                <a:lnTo>
                  <a:pt x="18" y="263"/>
                </a:lnTo>
                <a:close/>
                <a:moveTo>
                  <a:pt x="470" y="245"/>
                </a:moveTo>
                <a:cubicBezTo>
                  <a:pt x="466" y="245"/>
                  <a:pt x="466" y="245"/>
                  <a:pt x="466" y="245"/>
                </a:cubicBezTo>
                <a:cubicBezTo>
                  <a:pt x="466" y="249"/>
                  <a:pt x="465" y="252"/>
                  <a:pt x="463" y="256"/>
                </a:cubicBezTo>
                <a:cubicBezTo>
                  <a:pt x="467" y="257"/>
                  <a:pt x="467" y="257"/>
                  <a:pt x="467" y="257"/>
                </a:cubicBezTo>
                <a:cubicBezTo>
                  <a:pt x="468" y="254"/>
                  <a:pt x="469" y="249"/>
                  <a:pt x="470" y="245"/>
                </a:cubicBezTo>
                <a:close/>
                <a:moveTo>
                  <a:pt x="9" y="246"/>
                </a:moveTo>
                <a:cubicBezTo>
                  <a:pt x="8" y="242"/>
                  <a:pt x="7" y="238"/>
                  <a:pt x="6" y="234"/>
                </a:cubicBezTo>
                <a:cubicBezTo>
                  <a:pt x="2" y="235"/>
                  <a:pt x="2" y="235"/>
                  <a:pt x="2" y="235"/>
                </a:cubicBezTo>
                <a:cubicBezTo>
                  <a:pt x="3" y="239"/>
                  <a:pt x="4" y="243"/>
                  <a:pt x="6" y="247"/>
                </a:cubicBezTo>
                <a:lnTo>
                  <a:pt x="9" y="246"/>
                </a:lnTo>
                <a:close/>
                <a:moveTo>
                  <a:pt x="471" y="231"/>
                </a:moveTo>
                <a:cubicBezTo>
                  <a:pt x="471" y="229"/>
                  <a:pt x="471" y="227"/>
                  <a:pt x="471" y="225"/>
                </a:cubicBezTo>
                <a:cubicBezTo>
                  <a:pt x="467" y="225"/>
                  <a:pt x="467" y="225"/>
                  <a:pt x="467" y="225"/>
                </a:cubicBezTo>
                <a:cubicBezTo>
                  <a:pt x="467" y="227"/>
                  <a:pt x="467" y="229"/>
                  <a:pt x="467" y="231"/>
                </a:cubicBezTo>
                <a:cubicBezTo>
                  <a:pt x="467" y="233"/>
                  <a:pt x="467" y="235"/>
                  <a:pt x="467" y="237"/>
                </a:cubicBezTo>
                <a:cubicBezTo>
                  <a:pt x="471" y="237"/>
                  <a:pt x="471" y="237"/>
                  <a:pt x="471" y="237"/>
                </a:cubicBezTo>
                <a:cubicBezTo>
                  <a:pt x="471" y="235"/>
                  <a:pt x="471" y="233"/>
                  <a:pt x="471" y="231"/>
                </a:cubicBezTo>
                <a:close/>
                <a:moveTo>
                  <a:pt x="5" y="227"/>
                </a:moveTo>
                <a:cubicBezTo>
                  <a:pt x="4" y="223"/>
                  <a:pt x="4" y="219"/>
                  <a:pt x="4" y="215"/>
                </a:cubicBezTo>
                <a:cubicBezTo>
                  <a:pt x="0" y="215"/>
                  <a:pt x="0" y="215"/>
                  <a:pt x="0" y="215"/>
                </a:cubicBezTo>
                <a:cubicBezTo>
                  <a:pt x="0" y="219"/>
                  <a:pt x="0" y="223"/>
                  <a:pt x="1" y="227"/>
                </a:cubicBezTo>
                <a:lnTo>
                  <a:pt x="5" y="227"/>
                </a:lnTo>
                <a:close/>
                <a:moveTo>
                  <a:pt x="470" y="217"/>
                </a:moveTo>
                <a:cubicBezTo>
                  <a:pt x="470" y="213"/>
                  <a:pt x="469" y="209"/>
                  <a:pt x="467" y="205"/>
                </a:cubicBezTo>
                <a:cubicBezTo>
                  <a:pt x="463" y="206"/>
                  <a:pt x="463" y="206"/>
                  <a:pt x="463" y="206"/>
                </a:cubicBezTo>
                <a:cubicBezTo>
                  <a:pt x="465" y="210"/>
                  <a:pt x="466" y="214"/>
                  <a:pt x="466" y="217"/>
                </a:cubicBezTo>
                <a:lnTo>
                  <a:pt x="470" y="217"/>
                </a:lnTo>
                <a:close/>
                <a:moveTo>
                  <a:pt x="5" y="195"/>
                </a:moveTo>
                <a:cubicBezTo>
                  <a:pt x="1" y="195"/>
                  <a:pt x="1" y="195"/>
                  <a:pt x="1" y="195"/>
                </a:cubicBezTo>
                <a:cubicBezTo>
                  <a:pt x="0" y="199"/>
                  <a:pt x="0" y="203"/>
                  <a:pt x="0" y="207"/>
                </a:cubicBezTo>
                <a:cubicBezTo>
                  <a:pt x="4" y="207"/>
                  <a:pt x="4" y="207"/>
                  <a:pt x="4" y="207"/>
                </a:cubicBezTo>
                <a:cubicBezTo>
                  <a:pt x="4" y="203"/>
                  <a:pt x="4" y="199"/>
                  <a:pt x="5" y="195"/>
                </a:cubicBezTo>
                <a:close/>
                <a:moveTo>
                  <a:pt x="464" y="197"/>
                </a:moveTo>
                <a:cubicBezTo>
                  <a:pt x="463" y="193"/>
                  <a:pt x="461" y="190"/>
                  <a:pt x="459" y="186"/>
                </a:cubicBezTo>
                <a:cubicBezTo>
                  <a:pt x="455" y="188"/>
                  <a:pt x="455" y="188"/>
                  <a:pt x="455" y="188"/>
                </a:cubicBezTo>
                <a:cubicBezTo>
                  <a:pt x="457" y="192"/>
                  <a:pt x="459" y="195"/>
                  <a:pt x="461" y="199"/>
                </a:cubicBezTo>
                <a:lnTo>
                  <a:pt x="464" y="197"/>
                </a:lnTo>
                <a:close/>
                <a:moveTo>
                  <a:pt x="10" y="176"/>
                </a:moveTo>
                <a:cubicBezTo>
                  <a:pt x="7" y="175"/>
                  <a:pt x="7" y="175"/>
                  <a:pt x="7" y="175"/>
                </a:cubicBezTo>
                <a:cubicBezTo>
                  <a:pt x="5" y="179"/>
                  <a:pt x="4" y="183"/>
                  <a:pt x="3" y="187"/>
                </a:cubicBezTo>
                <a:cubicBezTo>
                  <a:pt x="7" y="188"/>
                  <a:pt x="7" y="188"/>
                  <a:pt x="7" y="188"/>
                </a:cubicBezTo>
                <a:cubicBezTo>
                  <a:pt x="8" y="184"/>
                  <a:pt x="9" y="180"/>
                  <a:pt x="10" y="176"/>
                </a:cubicBezTo>
                <a:close/>
                <a:moveTo>
                  <a:pt x="454" y="180"/>
                </a:moveTo>
                <a:cubicBezTo>
                  <a:pt x="451" y="176"/>
                  <a:pt x="449" y="173"/>
                  <a:pt x="446" y="170"/>
                </a:cubicBezTo>
                <a:cubicBezTo>
                  <a:pt x="443" y="173"/>
                  <a:pt x="443" y="173"/>
                  <a:pt x="443" y="173"/>
                </a:cubicBezTo>
                <a:cubicBezTo>
                  <a:pt x="446" y="176"/>
                  <a:pt x="448" y="179"/>
                  <a:pt x="451" y="182"/>
                </a:cubicBezTo>
                <a:lnTo>
                  <a:pt x="454" y="180"/>
                </a:lnTo>
                <a:close/>
                <a:moveTo>
                  <a:pt x="19" y="159"/>
                </a:moveTo>
                <a:cubicBezTo>
                  <a:pt x="16" y="157"/>
                  <a:pt x="16" y="157"/>
                  <a:pt x="16" y="157"/>
                </a:cubicBezTo>
                <a:cubicBezTo>
                  <a:pt x="14" y="160"/>
                  <a:pt x="12" y="164"/>
                  <a:pt x="10" y="167"/>
                </a:cubicBezTo>
                <a:cubicBezTo>
                  <a:pt x="13" y="169"/>
                  <a:pt x="13" y="169"/>
                  <a:pt x="13" y="169"/>
                </a:cubicBezTo>
                <a:cubicBezTo>
                  <a:pt x="15" y="166"/>
                  <a:pt x="17" y="162"/>
                  <a:pt x="19" y="159"/>
                </a:cubicBezTo>
                <a:close/>
                <a:moveTo>
                  <a:pt x="439" y="165"/>
                </a:moveTo>
                <a:cubicBezTo>
                  <a:pt x="436" y="163"/>
                  <a:pt x="433" y="160"/>
                  <a:pt x="429" y="158"/>
                </a:cubicBezTo>
                <a:cubicBezTo>
                  <a:pt x="427" y="162"/>
                  <a:pt x="427" y="162"/>
                  <a:pt x="427" y="162"/>
                </a:cubicBezTo>
                <a:cubicBezTo>
                  <a:pt x="430" y="164"/>
                  <a:pt x="434" y="166"/>
                  <a:pt x="437" y="168"/>
                </a:cubicBezTo>
                <a:lnTo>
                  <a:pt x="439" y="165"/>
                </a:lnTo>
                <a:close/>
                <a:moveTo>
                  <a:pt x="31" y="143"/>
                </a:moveTo>
                <a:cubicBezTo>
                  <a:pt x="28" y="141"/>
                  <a:pt x="28" y="141"/>
                  <a:pt x="28" y="141"/>
                </a:cubicBezTo>
                <a:cubicBezTo>
                  <a:pt x="26" y="143"/>
                  <a:pt x="23" y="147"/>
                  <a:pt x="20" y="150"/>
                </a:cubicBezTo>
                <a:cubicBezTo>
                  <a:pt x="24" y="152"/>
                  <a:pt x="24" y="152"/>
                  <a:pt x="24" y="152"/>
                </a:cubicBezTo>
                <a:cubicBezTo>
                  <a:pt x="26" y="149"/>
                  <a:pt x="29" y="146"/>
                  <a:pt x="31" y="143"/>
                </a:cubicBezTo>
                <a:close/>
                <a:moveTo>
                  <a:pt x="46" y="131"/>
                </a:moveTo>
                <a:cubicBezTo>
                  <a:pt x="44" y="128"/>
                  <a:pt x="44" y="128"/>
                  <a:pt x="44" y="128"/>
                </a:cubicBezTo>
                <a:cubicBezTo>
                  <a:pt x="41" y="130"/>
                  <a:pt x="38" y="132"/>
                  <a:pt x="34" y="135"/>
                </a:cubicBezTo>
                <a:cubicBezTo>
                  <a:pt x="37" y="138"/>
                  <a:pt x="37" y="138"/>
                  <a:pt x="37" y="138"/>
                </a:cubicBezTo>
                <a:cubicBezTo>
                  <a:pt x="40" y="135"/>
                  <a:pt x="43" y="133"/>
                  <a:pt x="46" y="131"/>
                </a:cubicBezTo>
                <a:close/>
                <a:moveTo>
                  <a:pt x="64" y="122"/>
                </a:moveTo>
                <a:cubicBezTo>
                  <a:pt x="62" y="118"/>
                  <a:pt x="62" y="118"/>
                  <a:pt x="62" y="118"/>
                </a:cubicBezTo>
                <a:cubicBezTo>
                  <a:pt x="59" y="120"/>
                  <a:pt x="55" y="121"/>
                  <a:pt x="51" y="123"/>
                </a:cubicBezTo>
                <a:cubicBezTo>
                  <a:pt x="53" y="127"/>
                  <a:pt x="53" y="127"/>
                  <a:pt x="53" y="127"/>
                </a:cubicBezTo>
                <a:cubicBezTo>
                  <a:pt x="57" y="125"/>
                  <a:pt x="60" y="123"/>
                  <a:pt x="64" y="122"/>
                </a:cubicBezTo>
                <a:close/>
                <a:moveTo>
                  <a:pt x="256" y="176"/>
                </a:moveTo>
                <a:cubicBezTo>
                  <a:pt x="265" y="176"/>
                  <a:pt x="265" y="176"/>
                  <a:pt x="265" y="176"/>
                </a:cubicBezTo>
                <a:cubicBezTo>
                  <a:pt x="261" y="161"/>
                  <a:pt x="261" y="161"/>
                  <a:pt x="261" y="161"/>
                </a:cubicBezTo>
                <a:lnTo>
                  <a:pt x="256" y="176"/>
                </a:lnTo>
                <a:close/>
                <a:moveTo>
                  <a:pt x="184" y="160"/>
                </a:moveTo>
                <a:cubicBezTo>
                  <a:pt x="180" y="160"/>
                  <a:pt x="180" y="160"/>
                  <a:pt x="180" y="160"/>
                </a:cubicBezTo>
                <a:cubicBezTo>
                  <a:pt x="180" y="171"/>
                  <a:pt x="180" y="171"/>
                  <a:pt x="180" y="171"/>
                </a:cubicBezTo>
                <a:cubicBezTo>
                  <a:pt x="185" y="171"/>
                  <a:pt x="185" y="171"/>
                  <a:pt x="185" y="171"/>
                </a:cubicBezTo>
                <a:cubicBezTo>
                  <a:pt x="186" y="171"/>
                  <a:pt x="188" y="170"/>
                  <a:pt x="189" y="169"/>
                </a:cubicBezTo>
                <a:cubicBezTo>
                  <a:pt x="190" y="168"/>
                  <a:pt x="191" y="167"/>
                  <a:pt x="191" y="165"/>
                </a:cubicBezTo>
                <a:cubicBezTo>
                  <a:pt x="191" y="163"/>
                  <a:pt x="190" y="162"/>
                  <a:pt x="189" y="161"/>
                </a:cubicBezTo>
                <a:cubicBezTo>
                  <a:pt x="188" y="160"/>
                  <a:pt x="186" y="160"/>
                  <a:pt x="184" y="160"/>
                </a:cubicBezTo>
                <a:close/>
                <a:moveTo>
                  <a:pt x="153" y="160"/>
                </a:moveTo>
                <a:cubicBezTo>
                  <a:pt x="149" y="160"/>
                  <a:pt x="149" y="160"/>
                  <a:pt x="149" y="160"/>
                </a:cubicBezTo>
                <a:cubicBezTo>
                  <a:pt x="149" y="172"/>
                  <a:pt x="149" y="172"/>
                  <a:pt x="149" y="172"/>
                </a:cubicBezTo>
                <a:cubicBezTo>
                  <a:pt x="153" y="172"/>
                  <a:pt x="153" y="172"/>
                  <a:pt x="153" y="172"/>
                </a:cubicBezTo>
                <a:cubicBezTo>
                  <a:pt x="155" y="172"/>
                  <a:pt x="157" y="171"/>
                  <a:pt x="158" y="170"/>
                </a:cubicBezTo>
                <a:cubicBezTo>
                  <a:pt x="159" y="169"/>
                  <a:pt x="160" y="168"/>
                  <a:pt x="160" y="166"/>
                </a:cubicBezTo>
                <a:cubicBezTo>
                  <a:pt x="160" y="164"/>
                  <a:pt x="159" y="162"/>
                  <a:pt x="158" y="161"/>
                </a:cubicBezTo>
                <a:cubicBezTo>
                  <a:pt x="157" y="160"/>
                  <a:pt x="155" y="160"/>
                  <a:pt x="153" y="160"/>
                </a:cubicBezTo>
                <a:close/>
                <a:moveTo>
                  <a:pt x="446" y="232"/>
                </a:moveTo>
                <a:cubicBezTo>
                  <a:pt x="446" y="261"/>
                  <a:pt x="425" y="285"/>
                  <a:pt x="398" y="288"/>
                </a:cubicBezTo>
                <a:cubicBezTo>
                  <a:pt x="398" y="287"/>
                  <a:pt x="398" y="287"/>
                  <a:pt x="398" y="286"/>
                </a:cubicBezTo>
                <a:cubicBezTo>
                  <a:pt x="398" y="234"/>
                  <a:pt x="398" y="234"/>
                  <a:pt x="398" y="234"/>
                </a:cubicBezTo>
                <a:cubicBezTo>
                  <a:pt x="398" y="225"/>
                  <a:pt x="391" y="218"/>
                  <a:pt x="382" y="218"/>
                </a:cubicBezTo>
                <a:cubicBezTo>
                  <a:pt x="96" y="218"/>
                  <a:pt x="96" y="218"/>
                  <a:pt x="96" y="218"/>
                </a:cubicBezTo>
                <a:cubicBezTo>
                  <a:pt x="87" y="218"/>
                  <a:pt x="79" y="225"/>
                  <a:pt x="79" y="234"/>
                </a:cubicBezTo>
                <a:cubicBezTo>
                  <a:pt x="79" y="286"/>
                  <a:pt x="79" y="286"/>
                  <a:pt x="79" y="286"/>
                </a:cubicBezTo>
                <a:cubicBezTo>
                  <a:pt x="48" y="278"/>
                  <a:pt x="25" y="248"/>
                  <a:pt x="25" y="213"/>
                </a:cubicBezTo>
                <a:cubicBezTo>
                  <a:pt x="25" y="171"/>
                  <a:pt x="56" y="138"/>
                  <a:pt x="95" y="138"/>
                </a:cubicBezTo>
                <a:cubicBezTo>
                  <a:pt x="95" y="138"/>
                  <a:pt x="95" y="138"/>
                  <a:pt x="98" y="139"/>
                </a:cubicBezTo>
                <a:cubicBezTo>
                  <a:pt x="98" y="137"/>
                  <a:pt x="98" y="136"/>
                  <a:pt x="98" y="136"/>
                </a:cubicBezTo>
                <a:cubicBezTo>
                  <a:pt x="98" y="107"/>
                  <a:pt x="120" y="84"/>
                  <a:pt x="146" y="84"/>
                </a:cubicBezTo>
                <a:cubicBezTo>
                  <a:pt x="158" y="84"/>
                  <a:pt x="168" y="88"/>
                  <a:pt x="177" y="96"/>
                </a:cubicBezTo>
                <a:cubicBezTo>
                  <a:pt x="185" y="56"/>
                  <a:pt x="222" y="26"/>
                  <a:pt x="266" y="26"/>
                </a:cubicBezTo>
                <a:cubicBezTo>
                  <a:pt x="316" y="26"/>
                  <a:pt x="356" y="65"/>
                  <a:pt x="356" y="113"/>
                </a:cubicBezTo>
                <a:cubicBezTo>
                  <a:pt x="356" y="120"/>
                  <a:pt x="355" y="127"/>
                  <a:pt x="353" y="134"/>
                </a:cubicBezTo>
                <a:cubicBezTo>
                  <a:pt x="355" y="134"/>
                  <a:pt x="357" y="134"/>
                  <a:pt x="359" y="134"/>
                </a:cubicBezTo>
                <a:cubicBezTo>
                  <a:pt x="378" y="134"/>
                  <a:pt x="393" y="149"/>
                  <a:pt x="393" y="169"/>
                </a:cubicBezTo>
                <a:cubicBezTo>
                  <a:pt x="393" y="171"/>
                  <a:pt x="393" y="173"/>
                  <a:pt x="393" y="175"/>
                </a:cubicBezTo>
                <a:cubicBezTo>
                  <a:pt x="393" y="175"/>
                  <a:pt x="393" y="175"/>
                  <a:pt x="393" y="175"/>
                </a:cubicBezTo>
                <a:cubicBezTo>
                  <a:pt x="422" y="175"/>
                  <a:pt x="446" y="201"/>
                  <a:pt x="446" y="232"/>
                </a:cubicBezTo>
                <a:close/>
                <a:moveTo>
                  <a:pt x="168" y="166"/>
                </a:moveTo>
                <a:cubicBezTo>
                  <a:pt x="168" y="162"/>
                  <a:pt x="167" y="159"/>
                  <a:pt x="164" y="157"/>
                </a:cubicBezTo>
                <a:cubicBezTo>
                  <a:pt x="162" y="155"/>
                  <a:pt x="158" y="154"/>
                  <a:pt x="153" y="154"/>
                </a:cubicBezTo>
                <a:cubicBezTo>
                  <a:pt x="141" y="154"/>
                  <a:pt x="141" y="154"/>
                  <a:pt x="141" y="154"/>
                </a:cubicBezTo>
                <a:cubicBezTo>
                  <a:pt x="141" y="189"/>
                  <a:pt x="141" y="189"/>
                  <a:pt x="141" y="189"/>
                </a:cubicBezTo>
                <a:cubicBezTo>
                  <a:pt x="149" y="189"/>
                  <a:pt x="149" y="189"/>
                  <a:pt x="149" y="189"/>
                </a:cubicBezTo>
                <a:cubicBezTo>
                  <a:pt x="149" y="177"/>
                  <a:pt x="149" y="177"/>
                  <a:pt x="149" y="177"/>
                </a:cubicBezTo>
                <a:cubicBezTo>
                  <a:pt x="153" y="177"/>
                  <a:pt x="153" y="177"/>
                  <a:pt x="153" y="177"/>
                </a:cubicBezTo>
                <a:cubicBezTo>
                  <a:pt x="158" y="177"/>
                  <a:pt x="162" y="177"/>
                  <a:pt x="164" y="175"/>
                </a:cubicBezTo>
                <a:cubicBezTo>
                  <a:pt x="167" y="173"/>
                  <a:pt x="168" y="170"/>
                  <a:pt x="168" y="166"/>
                </a:cubicBezTo>
                <a:close/>
                <a:moveTo>
                  <a:pt x="201" y="189"/>
                </a:moveTo>
                <a:cubicBezTo>
                  <a:pt x="192" y="175"/>
                  <a:pt x="192" y="175"/>
                  <a:pt x="192" y="175"/>
                </a:cubicBezTo>
                <a:cubicBezTo>
                  <a:pt x="194" y="174"/>
                  <a:pt x="196" y="173"/>
                  <a:pt x="197" y="171"/>
                </a:cubicBezTo>
                <a:cubicBezTo>
                  <a:pt x="198" y="170"/>
                  <a:pt x="199" y="168"/>
                  <a:pt x="199" y="165"/>
                </a:cubicBezTo>
                <a:cubicBezTo>
                  <a:pt x="199" y="162"/>
                  <a:pt x="198" y="159"/>
                  <a:pt x="195" y="157"/>
                </a:cubicBezTo>
                <a:cubicBezTo>
                  <a:pt x="193" y="155"/>
                  <a:pt x="189" y="154"/>
                  <a:pt x="184" y="154"/>
                </a:cubicBezTo>
                <a:cubicBezTo>
                  <a:pt x="172" y="154"/>
                  <a:pt x="172" y="154"/>
                  <a:pt x="172" y="154"/>
                </a:cubicBezTo>
                <a:cubicBezTo>
                  <a:pt x="172" y="189"/>
                  <a:pt x="172" y="189"/>
                  <a:pt x="172" y="189"/>
                </a:cubicBezTo>
                <a:cubicBezTo>
                  <a:pt x="180" y="189"/>
                  <a:pt x="180" y="189"/>
                  <a:pt x="180" y="189"/>
                </a:cubicBezTo>
                <a:cubicBezTo>
                  <a:pt x="180" y="176"/>
                  <a:pt x="180" y="176"/>
                  <a:pt x="180" y="176"/>
                </a:cubicBezTo>
                <a:cubicBezTo>
                  <a:pt x="184" y="176"/>
                  <a:pt x="184" y="176"/>
                  <a:pt x="184" y="176"/>
                </a:cubicBezTo>
                <a:cubicBezTo>
                  <a:pt x="192" y="189"/>
                  <a:pt x="192" y="189"/>
                  <a:pt x="192" y="189"/>
                </a:cubicBezTo>
                <a:lnTo>
                  <a:pt x="201" y="189"/>
                </a:lnTo>
                <a:close/>
                <a:moveTo>
                  <a:pt x="212" y="154"/>
                </a:moveTo>
                <a:cubicBezTo>
                  <a:pt x="204" y="154"/>
                  <a:pt x="204" y="154"/>
                  <a:pt x="204" y="154"/>
                </a:cubicBezTo>
                <a:cubicBezTo>
                  <a:pt x="204" y="189"/>
                  <a:pt x="204" y="189"/>
                  <a:pt x="204" y="189"/>
                </a:cubicBezTo>
                <a:cubicBezTo>
                  <a:pt x="212" y="189"/>
                  <a:pt x="212" y="189"/>
                  <a:pt x="212" y="189"/>
                </a:cubicBezTo>
                <a:lnTo>
                  <a:pt x="212" y="154"/>
                </a:lnTo>
                <a:close/>
                <a:moveTo>
                  <a:pt x="236" y="189"/>
                </a:moveTo>
                <a:cubicBezTo>
                  <a:pt x="247" y="154"/>
                  <a:pt x="247" y="154"/>
                  <a:pt x="247" y="154"/>
                </a:cubicBezTo>
                <a:cubicBezTo>
                  <a:pt x="239" y="154"/>
                  <a:pt x="239" y="154"/>
                  <a:pt x="239" y="154"/>
                </a:cubicBezTo>
                <a:cubicBezTo>
                  <a:pt x="231" y="183"/>
                  <a:pt x="231" y="183"/>
                  <a:pt x="231" y="183"/>
                </a:cubicBezTo>
                <a:cubicBezTo>
                  <a:pt x="224" y="154"/>
                  <a:pt x="224" y="154"/>
                  <a:pt x="224" y="154"/>
                </a:cubicBezTo>
                <a:cubicBezTo>
                  <a:pt x="215" y="154"/>
                  <a:pt x="215" y="154"/>
                  <a:pt x="215" y="154"/>
                </a:cubicBezTo>
                <a:cubicBezTo>
                  <a:pt x="226" y="189"/>
                  <a:pt x="226" y="189"/>
                  <a:pt x="226" y="189"/>
                </a:cubicBezTo>
                <a:lnTo>
                  <a:pt x="236" y="189"/>
                </a:lnTo>
                <a:close/>
                <a:moveTo>
                  <a:pt x="278" y="189"/>
                </a:moveTo>
                <a:cubicBezTo>
                  <a:pt x="265" y="154"/>
                  <a:pt x="265" y="154"/>
                  <a:pt x="265" y="154"/>
                </a:cubicBezTo>
                <a:cubicBezTo>
                  <a:pt x="256" y="154"/>
                  <a:pt x="256" y="154"/>
                  <a:pt x="256" y="154"/>
                </a:cubicBezTo>
                <a:cubicBezTo>
                  <a:pt x="244" y="189"/>
                  <a:pt x="244" y="189"/>
                  <a:pt x="244" y="189"/>
                </a:cubicBezTo>
                <a:cubicBezTo>
                  <a:pt x="252" y="189"/>
                  <a:pt x="252" y="189"/>
                  <a:pt x="252" y="189"/>
                </a:cubicBezTo>
                <a:cubicBezTo>
                  <a:pt x="254" y="181"/>
                  <a:pt x="254" y="181"/>
                  <a:pt x="254" y="181"/>
                </a:cubicBezTo>
                <a:cubicBezTo>
                  <a:pt x="267" y="181"/>
                  <a:pt x="267" y="181"/>
                  <a:pt x="267" y="181"/>
                </a:cubicBezTo>
                <a:cubicBezTo>
                  <a:pt x="269" y="189"/>
                  <a:pt x="269" y="189"/>
                  <a:pt x="269" y="189"/>
                </a:cubicBezTo>
                <a:lnTo>
                  <a:pt x="278" y="189"/>
                </a:lnTo>
                <a:close/>
                <a:moveTo>
                  <a:pt x="304" y="154"/>
                </a:moveTo>
                <a:cubicBezTo>
                  <a:pt x="275" y="154"/>
                  <a:pt x="275" y="154"/>
                  <a:pt x="275" y="154"/>
                </a:cubicBezTo>
                <a:cubicBezTo>
                  <a:pt x="275" y="160"/>
                  <a:pt x="275" y="160"/>
                  <a:pt x="275" y="160"/>
                </a:cubicBezTo>
                <a:cubicBezTo>
                  <a:pt x="285" y="160"/>
                  <a:pt x="285" y="160"/>
                  <a:pt x="285" y="160"/>
                </a:cubicBezTo>
                <a:cubicBezTo>
                  <a:pt x="285" y="189"/>
                  <a:pt x="285" y="189"/>
                  <a:pt x="285" y="189"/>
                </a:cubicBezTo>
                <a:cubicBezTo>
                  <a:pt x="293" y="189"/>
                  <a:pt x="293" y="189"/>
                  <a:pt x="293" y="189"/>
                </a:cubicBezTo>
                <a:cubicBezTo>
                  <a:pt x="293" y="160"/>
                  <a:pt x="293" y="160"/>
                  <a:pt x="293" y="160"/>
                </a:cubicBezTo>
                <a:cubicBezTo>
                  <a:pt x="304" y="160"/>
                  <a:pt x="304" y="160"/>
                  <a:pt x="304" y="160"/>
                </a:cubicBezTo>
                <a:lnTo>
                  <a:pt x="304" y="154"/>
                </a:lnTo>
                <a:close/>
                <a:moveTo>
                  <a:pt x="330" y="154"/>
                </a:moveTo>
                <a:cubicBezTo>
                  <a:pt x="307" y="154"/>
                  <a:pt x="307" y="154"/>
                  <a:pt x="307" y="154"/>
                </a:cubicBezTo>
                <a:cubicBezTo>
                  <a:pt x="307" y="189"/>
                  <a:pt x="307" y="189"/>
                  <a:pt x="307" y="189"/>
                </a:cubicBezTo>
                <a:cubicBezTo>
                  <a:pt x="330" y="189"/>
                  <a:pt x="330" y="189"/>
                  <a:pt x="330" y="189"/>
                </a:cubicBezTo>
                <a:cubicBezTo>
                  <a:pt x="330" y="183"/>
                  <a:pt x="330" y="183"/>
                  <a:pt x="330" y="183"/>
                </a:cubicBezTo>
                <a:cubicBezTo>
                  <a:pt x="315" y="183"/>
                  <a:pt x="315" y="183"/>
                  <a:pt x="315" y="183"/>
                </a:cubicBezTo>
                <a:cubicBezTo>
                  <a:pt x="315" y="174"/>
                  <a:pt x="315" y="174"/>
                  <a:pt x="315" y="174"/>
                </a:cubicBezTo>
                <a:cubicBezTo>
                  <a:pt x="329" y="174"/>
                  <a:pt x="329" y="174"/>
                  <a:pt x="329" y="174"/>
                </a:cubicBezTo>
                <a:cubicBezTo>
                  <a:pt x="329" y="169"/>
                  <a:pt x="329" y="169"/>
                  <a:pt x="329" y="169"/>
                </a:cubicBezTo>
                <a:cubicBezTo>
                  <a:pt x="315" y="169"/>
                  <a:pt x="315" y="169"/>
                  <a:pt x="315" y="169"/>
                </a:cubicBezTo>
                <a:cubicBezTo>
                  <a:pt x="315" y="160"/>
                  <a:pt x="315" y="160"/>
                  <a:pt x="315" y="160"/>
                </a:cubicBezTo>
                <a:cubicBezTo>
                  <a:pt x="330" y="160"/>
                  <a:pt x="330" y="160"/>
                  <a:pt x="330" y="160"/>
                </a:cubicBezTo>
                <a:lnTo>
                  <a:pt x="330" y="154"/>
                </a:lnTo>
                <a:close/>
                <a:moveTo>
                  <a:pt x="389" y="287"/>
                </a:moveTo>
                <a:cubicBezTo>
                  <a:pt x="385" y="286"/>
                  <a:pt x="385" y="286"/>
                  <a:pt x="385" y="286"/>
                </a:cubicBezTo>
                <a:cubicBezTo>
                  <a:pt x="385" y="288"/>
                  <a:pt x="384" y="289"/>
                  <a:pt x="382" y="289"/>
                </a:cubicBezTo>
                <a:cubicBezTo>
                  <a:pt x="381" y="289"/>
                  <a:pt x="381" y="289"/>
                  <a:pt x="381" y="289"/>
                </a:cubicBezTo>
                <a:cubicBezTo>
                  <a:pt x="381" y="293"/>
                  <a:pt x="381" y="293"/>
                  <a:pt x="381" y="293"/>
                </a:cubicBezTo>
                <a:cubicBezTo>
                  <a:pt x="382" y="293"/>
                  <a:pt x="382" y="293"/>
                  <a:pt x="382" y="293"/>
                </a:cubicBezTo>
                <a:cubicBezTo>
                  <a:pt x="386" y="293"/>
                  <a:pt x="389" y="290"/>
                  <a:pt x="389" y="287"/>
                </a:cubicBezTo>
                <a:close/>
                <a:moveTo>
                  <a:pt x="373" y="289"/>
                </a:moveTo>
                <a:cubicBezTo>
                  <a:pt x="365" y="289"/>
                  <a:pt x="365" y="289"/>
                  <a:pt x="365" y="289"/>
                </a:cubicBezTo>
                <a:cubicBezTo>
                  <a:pt x="365" y="293"/>
                  <a:pt x="365" y="293"/>
                  <a:pt x="365" y="293"/>
                </a:cubicBezTo>
                <a:cubicBezTo>
                  <a:pt x="373" y="293"/>
                  <a:pt x="373" y="293"/>
                  <a:pt x="373" y="293"/>
                </a:cubicBezTo>
                <a:lnTo>
                  <a:pt x="373" y="289"/>
                </a:lnTo>
                <a:close/>
                <a:moveTo>
                  <a:pt x="357" y="289"/>
                </a:moveTo>
                <a:cubicBezTo>
                  <a:pt x="349" y="289"/>
                  <a:pt x="349" y="289"/>
                  <a:pt x="349" y="289"/>
                </a:cubicBezTo>
                <a:cubicBezTo>
                  <a:pt x="349" y="293"/>
                  <a:pt x="349" y="293"/>
                  <a:pt x="349" y="293"/>
                </a:cubicBezTo>
                <a:cubicBezTo>
                  <a:pt x="357" y="293"/>
                  <a:pt x="357" y="293"/>
                  <a:pt x="357" y="293"/>
                </a:cubicBezTo>
                <a:lnTo>
                  <a:pt x="357" y="289"/>
                </a:lnTo>
                <a:close/>
                <a:moveTo>
                  <a:pt x="341" y="289"/>
                </a:moveTo>
                <a:cubicBezTo>
                  <a:pt x="333" y="289"/>
                  <a:pt x="333" y="289"/>
                  <a:pt x="333" y="289"/>
                </a:cubicBezTo>
                <a:cubicBezTo>
                  <a:pt x="333" y="293"/>
                  <a:pt x="333" y="293"/>
                  <a:pt x="333" y="293"/>
                </a:cubicBezTo>
                <a:cubicBezTo>
                  <a:pt x="341" y="293"/>
                  <a:pt x="341" y="293"/>
                  <a:pt x="341" y="293"/>
                </a:cubicBezTo>
                <a:lnTo>
                  <a:pt x="341" y="289"/>
                </a:lnTo>
                <a:close/>
                <a:moveTo>
                  <a:pt x="325" y="289"/>
                </a:moveTo>
                <a:cubicBezTo>
                  <a:pt x="317" y="289"/>
                  <a:pt x="317" y="289"/>
                  <a:pt x="317" y="289"/>
                </a:cubicBezTo>
                <a:cubicBezTo>
                  <a:pt x="317" y="293"/>
                  <a:pt x="317" y="293"/>
                  <a:pt x="317" y="293"/>
                </a:cubicBezTo>
                <a:cubicBezTo>
                  <a:pt x="325" y="293"/>
                  <a:pt x="325" y="293"/>
                  <a:pt x="325" y="293"/>
                </a:cubicBezTo>
                <a:lnTo>
                  <a:pt x="325" y="289"/>
                </a:lnTo>
                <a:close/>
                <a:moveTo>
                  <a:pt x="309" y="289"/>
                </a:moveTo>
                <a:cubicBezTo>
                  <a:pt x="301" y="289"/>
                  <a:pt x="301" y="289"/>
                  <a:pt x="301" y="289"/>
                </a:cubicBezTo>
                <a:cubicBezTo>
                  <a:pt x="301" y="293"/>
                  <a:pt x="301" y="293"/>
                  <a:pt x="301" y="293"/>
                </a:cubicBezTo>
                <a:cubicBezTo>
                  <a:pt x="309" y="293"/>
                  <a:pt x="309" y="293"/>
                  <a:pt x="309" y="293"/>
                </a:cubicBezTo>
                <a:lnTo>
                  <a:pt x="309" y="289"/>
                </a:lnTo>
                <a:close/>
                <a:moveTo>
                  <a:pt x="293" y="289"/>
                </a:moveTo>
                <a:cubicBezTo>
                  <a:pt x="285" y="289"/>
                  <a:pt x="285" y="289"/>
                  <a:pt x="285" y="289"/>
                </a:cubicBezTo>
                <a:cubicBezTo>
                  <a:pt x="285" y="293"/>
                  <a:pt x="285" y="293"/>
                  <a:pt x="285" y="293"/>
                </a:cubicBezTo>
                <a:cubicBezTo>
                  <a:pt x="293" y="293"/>
                  <a:pt x="293" y="293"/>
                  <a:pt x="293" y="293"/>
                </a:cubicBezTo>
                <a:lnTo>
                  <a:pt x="293" y="289"/>
                </a:lnTo>
                <a:close/>
                <a:moveTo>
                  <a:pt x="277" y="289"/>
                </a:moveTo>
                <a:cubicBezTo>
                  <a:pt x="269" y="289"/>
                  <a:pt x="269" y="289"/>
                  <a:pt x="269" y="289"/>
                </a:cubicBezTo>
                <a:cubicBezTo>
                  <a:pt x="269" y="293"/>
                  <a:pt x="269" y="293"/>
                  <a:pt x="269" y="293"/>
                </a:cubicBezTo>
                <a:cubicBezTo>
                  <a:pt x="277" y="293"/>
                  <a:pt x="277" y="293"/>
                  <a:pt x="277" y="293"/>
                </a:cubicBezTo>
                <a:lnTo>
                  <a:pt x="277" y="289"/>
                </a:lnTo>
                <a:close/>
                <a:moveTo>
                  <a:pt x="261" y="289"/>
                </a:moveTo>
                <a:cubicBezTo>
                  <a:pt x="253" y="289"/>
                  <a:pt x="253" y="289"/>
                  <a:pt x="253" y="289"/>
                </a:cubicBezTo>
                <a:cubicBezTo>
                  <a:pt x="253" y="293"/>
                  <a:pt x="253" y="293"/>
                  <a:pt x="253" y="293"/>
                </a:cubicBezTo>
                <a:cubicBezTo>
                  <a:pt x="261" y="293"/>
                  <a:pt x="261" y="293"/>
                  <a:pt x="261" y="293"/>
                </a:cubicBezTo>
                <a:lnTo>
                  <a:pt x="261" y="289"/>
                </a:lnTo>
                <a:close/>
                <a:moveTo>
                  <a:pt x="245" y="289"/>
                </a:moveTo>
                <a:cubicBezTo>
                  <a:pt x="237" y="289"/>
                  <a:pt x="237" y="289"/>
                  <a:pt x="237" y="289"/>
                </a:cubicBezTo>
                <a:cubicBezTo>
                  <a:pt x="237" y="293"/>
                  <a:pt x="237" y="293"/>
                  <a:pt x="237" y="293"/>
                </a:cubicBezTo>
                <a:cubicBezTo>
                  <a:pt x="245" y="293"/>
                  <a:pt x="245" y="293"/>
                  <a:pt x="245" y="293"/>
                </a:cubicBezTo>
                <a:lnTo>
                  <a:pt x="245" y="289"/>
                </a:lnTo>
                <a:close/>
                <a:moveTo>
                  <a:pt x="229" y="289"/>
                </a:moveTo>
                <a:cubicBezTo>
                  <a:pt x="221" y="289"/>
                  <a:pt x="221" y="289"/>
                  <a:pt x="221" y="289"/>
                </a:cubicBezTo>
                <a:cubicBezTo>
                  <a:pt x="221" y="293"/>
                  <a:pt x="221" y="293"/>
                  <a:pt x="221" y="293"/>
                </a:cubicBezTo>
                <a:cubicBezTo>
                  <a:pt x="229" y="293"/>
                  <a:pt x="229" y="293"/>
                  <a:pt x="229" y="293"/>
                </a:cubicBezTo>
                <a:lnTo>
                  <a:pt x="229" y="289"/>
                </a:lnTo>
                <a:close/>
                <a:moveTo>
                  <a:pt x="213" y="289"/>
                </a:moveTo>
                <a:cubicBezTo>
                  <a:pt x="205" y="289"/>
                  <a:pt x="205" y="289"/>
                  <a:pt x="205" y="289"/>
                </a:cubicBezTo>
                <a:cubicBezTo>
                  <a:pt x="205" y="293"/>
                  <a:pt x="205" y="293"/>
                  <a:pt x="205" y="293"/>
                </a:cubicBezTo>
                <a:cubicBezTo>
                  <a:pt x="213" y="293"/>
                  <a:pt x="213" y="293"/>
                  <a:pt x="213" y="293"/>
                </a:cubicBezTo>
                <a:lnTo>
                  <a:pt x="213" y="289"/>
                </a:lnTo>
                <a:close/>
                <a:moveTo>
                  <a:pt x="197" y="289"/>
                </a:moveTo>
                <a:cubicBezTo>
                  <a:pt x="189" y="289"/>
                  <a:pt x="189" y="289"/>
                  <a:pt x="189" y="289"/>
                </a:cubicBezTo>
                <a:cubicBezTo>
                  <a:pt x="189" y="293"/>
                  <a:pt x="189" y="293"/>
                  <a:pt x="189" y="293"/>
                </a:cubicBezTo>
                <a:cubicBezTo>
                  <a:pt x="197" y="293"/>
                  <a:pt x="197" y="293"/>
                  <a:pt x="197" y="293"/>
                </a:cubicBezTo>
                <a:lnTo>
                  <a:pt x="197" y="289"/>
                </a:lnTo>
                <a:close/>
                <a:moveTo>
                  <a:pt x="181" y="289"/>
                </a:moveTo>
                <a:cubicBezTo>
                  <a:pt x="173" y="289"/>
                  <a:pt x="173" y="289"/>
                  <a:pt x="173" y="289"/>
                </a:cubicBezTo>
                <a:cubicBezTo>
                  <a:pt x="173" y="293"/>
                  <a:pt x="173" y="293"/>
                  <a:pt x="173" y="293"/>
                </a:cubicBezTo>
                <a:cubicBezTo>
                  <a:pt x="181" y="293"/>
                  <a:pt x="181" y="293"/>
                  <a:pt x="181" y="293"/>
                </a:cubicBezTo>
                <a:lnTo>
                  <a:pt x="181" y="289"/>
                </a:lnTo>
                <a:close/>
                <a:moveTo>
                  <a:pt x="165" y="289"/>
                </a:moveTo>
                <a:cubicBezTo>
                  <a:pt x="157" y="289"/>
                  <a:pt x="157" y="289"/>
                  <a:pt x="157" y="289"/>
                </a:cubicBezTo>
                <a:cubicBezTo>
                  <a:pt x="157" y="293"/>
                  <a:pt x="157" y="293"/>
                  <a:pt x="157" y="293"/>
                </a:cubicBezTo>
                <a:cubicBezTo>
                  <a:pt x="165" y="293"/>
                  <a:pt x="165" y="293"/>
                  <a:pt x="165" y="293"/>
                </a:cubicBezTo>
                <a:lnTo>
                  <a:pt x="165" y="289"/>
                </a:lnTo>
                <a:close/>
                <a:moveTo>
                  <a:pt x="149" y="289"/>
                </a:moveTo>
                <a:cubicBezTo>
                  <a:pt x="141" y="289"/>
                  <a:pt x="141" y="289"/>
                  <a:pt x="141" y="289"/>
                </a:cubicBezTo>
                <a:cubicBezTo>
                  <a:pt x="141" y="293"/>
                  <a:pt x="141" y="293"/>
                  <a:pt x="141" y="293"/>
                </a:cubicBezTo>
                <a:cubicBezTo>
                  <a:pt x="149" y="293"/>
                  <a:pt x="149" y="293"/>
                  <a:pt x="149" y="293"/>
                </a:cubicBezTo>
                <a:lnTo>
                  <a:pt x="149" y="289"/>
                </a:lnTo>
                <a:close/>
                <a:moveTo>
                  <a:pt x="133" y="289"/>
                </a:moveTo>
                <a:cubicBezTo>
                  <a:pt x="125" y="289"/>
                  <a:pt x="125" y="289"/>
                  <a:pt x="125" y="289"/>
                </a:cubicBezTo>
                <a:cubicBezTo>
                  <a:pt x="125" y="293"/>
                  <a:pt x="125" y="293"/>
                  <a:pt x="125" y="293"/>
                </a:cubicBezTo>
                <a:cubicBezTo>
                  <a:pt x="133" y="293"/>
                  <a:pt x="133" y="293"/>
                  <a:pt x="133" y="293"/>
                </a:cubicBezTo>
                <a:lnTo>
                  <a:pt x="133" y="289"/>
                </a:lnTo>
                <a:close/>
                <a:moveTo>
                  <a:pt x="117" y="289"/>
                </a:moveTo>
                <a:cubicBezTo>
                  <a:pt x="109" y="289"/>
                  <a:pt x="109" y="289"/>
                  <a:pt x="109" y="289"/>
                </a:cubicBezTo>
                <a:cubicBezTo>
                  <a:pt x="109" y="293"/>
                  <a:pt x="109" y="293"/>
                  <a:pt x="109" y="293"/>
                </a:cubicBezTo>
                <a:cubicBezTo>
                  <a:pt x="117" y="293"/>
                  <a:pt x="117" y="293"/>
                  <a:pt x="117" y="293"/>
                </a:cubicBezTo>
                <a:lnTo>
                  <a:pt x="117" y="289"/>
                </a:lnTo>
                <a:close/>
                <a:moveTo>
                  <a:pt x="101" y="289"/>
                </a:moveTo>
                <a:cubicBezTo>
                  <a:pt x="96" y="289"/>
                  <a:pt x="96" y="289"/>
                  <a:pt x="96" y="289"/>
                </a:cubicBezTo>
                <a:cubicBezTo>
                  <a:pt x="95" y="289"/>
                  <a:pt x="95" y="289"/>
                  <a:pt x="94" y="289"/>
                </a:cubicBezTo>
                <a:cubicBezTo>
                  <a:pt x="93" y="292"/>
                  <a:pt x="93" y="292"/>
                  <a:pt x="93" y="292"/>
                </a:cubicBezTo>
                <a:cubicBezTo>
                  <a:pt x="93" y="293"/>
                  <a:pt x="95" y="293"/>
                  <a:pt x="96" y="293"/>
                </a:cubicBezTo>
                <a:cubicBezTo>
                  <a:pt x="101" y="293"/>
                  <a:pt x="101" y="293"/>
                  <a:pt x="101" y="293"/>
                </a:cubicBezTo>
                <a:lnTo>
                  <a:pt x="101" y="289"/>
                </a:lnTo>
                <a:close/>
                <a:moveTo>
                  <a:pt x="93" y="276"/>
                </a:moveTo>
                <a:cubicBezTo>
                  <a:pt x="89" y="276"/>
                  <a:pt x="89" y="276"/>
                  <a:pt x="89" y="276"/>
                </a:cubicBezTo>
                <a:cubicBezTo>
                  <a:pt x="89" y="284"/>
                  <a:pt x="89" y="284"/>
                  <a:pt x="89" y="284"/>
                </a:cubicBezTo>
                <a:cubicBezTo>
                  <a:pt x="93" y="284"/>
                  <a:pt x="93" y="284"/>
                  <a:pt x="93" y="284"/>
                </a:cubicBezTo>
                <a:lnTo>
                  <a:pt x="93" y="276"/>
                </a:lnTo>
                <a:close/>
                <a:moveTo>
                  <a:pt x="389" y="271"/>
                </a:moveTo>
                <a:cubicBezTo>
                  <a:pt x="385" y="271"/>
                  <a:pt x="385" y="271"/>
                  <a:pt x="385" y="271"/>
                </a:cubicBezTo>
                <a:cubicBezTo>
                  <a:pt x="385" y="279"/>
                  <a:pt x="385" y="279"/>
                  <a:pt x="385" y="279"/>
                </a:cubicBezTo>
                <a:cubicBezTo>
                  <a:pt x="389" y="279"/>
                  <a:pt x="389" y="279"/>
                  <a:pt x="389" y="279"/>
                </a:cubicBezTo>
                <a:lnTo>
                  <a:pt x="389" y="271"/>
                </a:lnTo>
                <a:close/>
                <a:moveTo>
                  <a:pt x="93" y="260"/>
                </a:moveTo>
                <a:cubicBezTo>
                  <a:pt x="89" y="260"/>
                  <a:pt x="89" y="260"/>
                  <a:pt x="89" y="260"/>
                </a:cubicBezTo>
                <a:cubicBezTo>
                  <a:pt x="89" y="268"/>
                  <a:pt x="89" y="268"/>
                  <a:pt x="89" y="268"/>
                </a:cubicBezTo>
                <a:cubicBezTo>
                  <a:pt x="93" y="268"/>
                  <a:pt x="93" y="268"/>
                  <a:pt x="93" y="268"/>
                </a:cubicBezTo>
                <a:lnTo>
                  <a:pt x="93" y="260"/>
                </a:lnTo>
                <a:close/>
                <a:moveTo>
                  <a:pt x="389" y="255"/>
                </a:moveTo>
                <a:cubicBezTo>
                  <a:pt x="385" y="255"/>
                  <a:pt x="385" y="255"/>
                  <a:pt x="385" y="255"/>
                </a:cubicBezTo>
                <a:cubicBezTo>
                  <a:pt x="385" y="263"/>
                  <a:pt x="385" y="263"/>
                  <a:pt x="385" y="263"/>
                </a:cubicBezTo>
                <a:cubicBezTo>
                  <a:pt x="389" y="263"/>
                  <a:pt x="389" y="263"/>
                  <a:pt x="389" y="263"/>
                </a:cubicBezTo>
                <a:lnTo>
                  <a:pt x="389" y="255"/>
                </a:lnTo>
                <a:close/>
                <a:moveTo>
                  <a:pt x="93" y="244"/>
                </a:moveTo>
                <a:cubicBezTo>
                  <a:pt x="89" y="244"/>
                  <a:pt x="89" y="244"/>
                  <a:pt x="89" y="244"/>
                </a:cubicBezTo>
                <a:cubicBezTo>
                  <a:pt x="89" y="252"/>
                  <a:pt x="89" y="252"/>
                  <a:pt x="89" y="252"/>
                </a:cubicBezTo>
                <a:cubicBezTo>
                  <a:pt x="93" y="252"/>
                  <a:pt x="93" y="252"/>
                  <a:pt x="93" y="252"/>
                </a:cubicBezTo>
                <a:lnTo>
                  <a:pt x="93" y="244"/>
                </a:lnTo>
                <a:close/>
                <a:moveTo>
                  <a:pt x="389" y="239"/>
                </a:moveTo>
                <a:cubicBezTo>
                  <a:pt x="385" y="239"/>
                  <a:pt x="385" y="239"/>
                  <a:pt x="385" y="239"/>
                </a:cubicBezTo>
                <a:cubicBezTo>
                  <a:pt x="385" y="247"/>
                  <a:pt x="385" y="247"/>
                  <a:pt x="385" y="247"/>
                </a:cubicBezTo>
                <a:cubicBezTo>
                  <a:pt x="389" y="247"/>
                  <a:pt x="389" y="247"/>
                  <a:pt x="389" y="247"/>
                </a:cubicBezTo>
                <a:lnTo>
                  <a:pt x="389" y="239"/>
                </a:lnTo>
                <a:close/>
                <a:moveTo>
                  <a:pt x="93" y="234"/>
                </a:moveTo>
                <a:cubicBezTo>
                  <a:pt x="93" y="233"/>
                  <a:pt x="94" y="231"/>
                  <a:pt x="95" y="231"/>
                </a:cubicBezTo>
                <a:cubicBezTo>
                  <a:pt x="93" y="227"/>
                  <a:pt x="93" y="227"/>
                  <a:pt x="93" y="227"/>
                </a:cubicBezTo>
                <a:cubicBezTo>
                  <a:pt x="91" y="228"/>
                  <a:pt x="89" y="231"/>
                  <a:pt x="89" y="234"/>
                </a:cubicBezTo>
                <a:cubicBezTo>
                  <a:pt x="89" y="236"/>
                  <a:pt x="89" y="236"/>
                  <a:pt x="89" y="236"/>
                </a:cubicBezTo>
                <a:cubicBezTo>
                  <a:pt x="93" y="236"/>
                  <a:pt x="93" y="236"/>
                  <a:pt x="93" y="236"/>
                </a:cubicBezTo>
                <a:lnTo>
                  <a:pt x="93" y="234"/>
                </a:lnTo>
                <a:close/>
                <a:moveTo>
                  <a:pt x="388" y="230"/>
                </a:moveTo>
                <a:cubicBezTo>
                  <a:pt x="386" y="228"/>
                  <a:pt x="384" y="227"/>
                  <a:pt x="382" y="227"/>
                </a:cubicBezTo>
                <a:cubicBezTo>
                  <a:pt x="374" y="227"/>
                  <a:pt x="374" y="227"/>
                  <a:pt x="374" y="227"/>
                </a:cubicBezTo>
                <a:cubicBezTo>
                  <a:pt x="374" y="231"/>
                  <a:pt x="374" y="231"/>
                  <a:pt x="374" y="231"/>
                </a:cubicBezTo>
                <a:cubicBezTo>
                  <a:pt x="382" y="231"/>
                  <a:pt x="382" y="231"/>
                  <a:pt x="382" y="231"/>
                </a:cubicBezTo>
                <a:cubicBezTo>
                  <a:pt x="383" y="231"/>
                  <a:pt x="384" y="231"/>
                  <a:pt x="384" y="232"/>
                </a:cubicBezTo>
                <a:lnTo>
                  <a:pt x="388" y="230"/>
                </a:lnTo>
                <a:close/>
                <a:moveTo>
                  <a:pt x="366" y="227"/>
                </a:moveTo>
                <a:cubicBezTo>
                  <a:pt x="358" y="227"/>
                  <a:pt x="358" y="227"/>
                  <a:pt x="358" y="227"/>
                </a:cubicBezTo>
                <a:cubicBezTo>
                  <a:pt x="358" y="231"/>
                  <a:pt x="358" y="231"/>
                  <a:pt x="358" y="231"/>
                </a:cubicBezTo>
                <a:cubicBezTo>
                  <a:pt x="366" y="231"/>
                  <a:pt x="366" y="231"/>
                  <a:pt x="366" y="231"/>
                </a:cubicBezTo>
                <a:lnTo>
                  <a:pt x="366" y="227"/>
                </a:lnTo>
                <a:close/>
                <a:moveTo>
                  <a:pt x="350" y="227"/>
                </a:moveTo>
                <a:cubicBezTo>
                  <a:pt x="342" y="227"/>
                  <a:pt x="342" y="227"/>
                  <a:pt x="342" y="227"/>
                </a:cubicBezTo>
                <a:cubicBezTo>
                  <a:pt x="342" y="231"/>
                  <a:pt x="342" y="231"/>
                  <a:pt x="342" y="231"/>
                </a:cubicBezTo>
                <a:cubicBezTo>
                  <a:pt x="350" y="231"/>
                  <a:pt x="350" y="231"/>
                  <a:pt x="350" y="231"/>
                </a:cubicBezTo>
                <a:lnTo>
                  <a:pt x="350" y="227"/>
                </a:lnTo>
                <a:close/>
                <a:moveTo>
                  <a:pt x="334" y="227"/>
                </a:moveTo>
                <a:cubicBezTo>
                  <a:pt x="326" y="227"/>
                  <a:pt x="326" y="227"/>
                  <a:pt x="326" y="227"/>
                </a:cubicBezTo>
                <a:cubicBezTo>
                  <a:pt x="326" y="231"/>
                  <a:pt x="326" y="231"/>
                  <a:pt x="326" y="231"/>
                </a:cubicBezTo>
                <a:cubicBezTo>
                  <a:pt x="334" y="231"/>
                  <a:pt x="334" y="231"/>
                  <a:pt x="334" y="231"/>
                </a:cubicBezTo>
                <a:lnTo>
                  <a:pt x="334" y="227"/>
                </a:lnTo>
                <a:close/>
                <a:moveTo>
                  <a:pt x="318" y="227"/>
                </a:moveTo>
                <a:cubicBezTo>
                  <a:pt x="310" y="227"/>
                  <a:pt x="310" y="227"/>
                  <a:pt x="310" y="227"/>
                </a:cubicBezTo>
                <a:cubicBezTo>
                  <a:pt x="310" y="231"/>
                  <a:pt x="310" y="231"/>
                  <a:pt x="310" y="231"/>
                </a:cubicBezTo>
                <a:cubicBezTo>
                  <a:pt x="318" y="231"/>
                  <a:pt x="318" y="231"/>
                  <a:pt x="318" y="231"/>
                </a:cubicBezTo>
                <a:lnTo>
                  <a:pt x="318" y="227"/>
                </a:lnTo>
                <a:close/>
                <a:moveTo>
                  <a:pt x="302" y="227"/>
                </a:moveTo>
                <a:cubicBezTo>
                  <a:pt x="294" y="227"/>
                  <a:pt x="294" y="227"/>
                  <a:pt x="294" y="227"/>
                </a:cubicBezTo>
                <a:cubicBezTo>
                  <a:pt x="294" y="231"/>
                  <a:pt x="294" y="231"/>
                  <a:pt x="294" y="231"/>
                </a:cubicBezTo>
                <a:cubicBezTo>
                  <a:pt x="302" y="231"/>
                  <a:pt x="302" y="231"/>
                  <a:pt x="302" y="231"/>
                </a:cubicBezTo>
                <a:lnTo>
                  <a:pt x="302" y="227"/>
                </a:lnTo>
                <a:close/>
                <a:moveTo>
                  <a:pt x="286" y="227"/>
                </a:moveTo>
                <a:cubicBezTo>
                  <a:pt x="278" y="227"/>
                  <a:pt x="278" y="227"/>
                  <a:pt x="278" y="227"/>
                </a:cubicBezTo>
                <a:cubicBezTo>
                  <a:pt x="278" y="231"/>
                  <a:pt x="278" y="231"/>
                  <a:pt x="278" y="231"/>
                </a:cubicBezTo>
                <a:cubicBezTo>
                  <a:pt x="286" y="231"/>
                  <a:pt x="286" y="231"/>
                  <a:pt x="286" y="231"/>
                </a:cubicBezTo>
                <a:lnTo>
                  <a:pt x="286" y="227"/>
                </a:lnTo>
                <a:close/>
                <a:moveTo>
                  <a:pt x="270" y="227"/>
                </a:moveTo>
                <a:cubicBezTo>
                  <a:pt x="262" y="227"/>
                  <a:pt x="262" y="227"/>
                  <a:pt x="262" y="227"/>
                </a:cubicBezTo>
                <a:cubicBezTo>
                  <a:pt x="262" y="231"/>
                  <a:pt x="262" y="231"/>
                  <a:pt x="262" y="231"/>
                </a:cubicBezTo>
                <a:cubicBezTo>
                  <a:pt x="270" y="231"/>
                  <a:pt x="270" y="231"/>
                  <a:pt x="270" y="231"/>
                </a:cubicBezTo>
                <a:lnTo>
                  <a:pt x="270" y="227"/>
                </a:lnTo>
                <a:close/>
                <a:moveTo>
                  <a:pt x="254" y="227"/>
                </a:moveTo>
                <a:cubicBezTo>
                  <a:pt x="246" y="227"/>
                  <a:pt x="246" y="227"/>
                  <a:pt x="246" y="227"/>
                </a:cubicBezTo>
                <a:cubicBezTo>
                  <a:pt x="246" y="231"/>
                  <a:pt x="246" y="231"/>
                  <a:pt x="246" y="231"/>
                </a:cubicBezTo>
                <a:cubicBezTo>
                  <a:pt x="254" y="231"/>
                  <a:pt x="254" y="231"/>
                  <a:pt x="254" y="231"/>
                </a:cubicBezTo>
                <a:lnTo>
                  <a:pt x="254" y="227"/>
                </a:lnTo>
                <a:close/>
                <a:moveTo>
                  <a:pt x="238" y="227"/>
                </a:moveTo>
                <a:cubicBezTo>
                  <a:pt x="230" y="227"/>
                  <a:pt x="230" y="227"/>
                  <a:pt x="230" y="227"/>
                </a:cubicBezTo>
                <a:cubicBezTo>
                  <a:pt x="230" y="231"/>
                  <a:pt x="230" y="231"/>
                  <a:pt x="230" y="231"/>
                </a:cubicBezTo>
                <a:cubicBezTo>
                  <a:pt x="238" y="231"/>
                  <a:pt x="238" y="231"/>
                  <a:pt x="238" y="231"/>
                </a:cubicBezTo>
                <a:lnTo>
                  <a:pt x="238" y="227"/>
                </a:lnTo>
                <a:close/>
                <a:moveTo>
                  <a:pt x="222" y="227"/>
                </a:moveTo>
                <a:cubicBezTo>
                  <a:pt x="214" y="227"/>
                  <a:pt x="214" y="227"/>
                  <a:pt x="214" y="227"/>
                </a:cubicBezTo>
                <a:cubicBezTo>
                  <a:pt x="214" y="231"/>
                  <a:pt x="214" y="231"/>
                  <a:pt x="214" y="231"/>
                </a:cubicBezTo>
                <a:cubicBezTo>
                  <a:pt x="222" y="231"/>
                  <a:pt x="222" y="231"/>
                  <a:pt x="222" y="231"/>
                </a:cubicBezTo>
                <a:lnTo>
                  <a:pt x="222" y="227"/>
                </a:lnTo>
                <a:close/>
                <a:moveTo>
                  <a:pt x="206" y="227"/>
                </a:moveTo>
                <a:cubicBezTo>
                  <a:pt x="198" y="227"/>
                  <a:pt x="198" y="227"/>
                  <a:pt x="198" y="227"/>
                </a:cubicBezTo>
                <a:cubicBezTo>
                  <a:pt x="198" y="231"/>
                  <a:pt x="198" y="231"/>
                  <a:pt x="198" y="231"/>
                </a:cubicBezTo>
                <a:cubicBezTo>
                  <a:pt x="206" y="231"/>
                  <a:pt x="206" y="231"/>
                  <a:pt x="206" y="231"/>
                </a:cubicBezTo>
                <a:lnTo>
                  <a:pt x="206" y="227"/>
                </a:lnTo>
                <a:close/>
                <a:moveTo>
                  <a:pt x="190" y="227"/>
                </a:moveTo>
                <a:cubicBezTo>
                  <a:pt x="182" y="227"/>
                  <a:pt x="182" y="227"/>
                  <a:pt x="182" y="227"/>
                </a:cubicBezTo>
                <a:cubicBezTo>
                  <a:pt x="182" y="231"/>
                  <a:pt x="182" y="231"/>
                  <a:pt x="182" y="231"/>
                </a:cubicBezTo>
                <a:cubicBezTo>
                  <a:pt x="190" y="231"/>
                  <a:pt x="190" y="231"/>
                  <a:pt x="190" y="231"/>
                </a:cubicBezTo>
                <a:lnTo>
                  <a:pt x="190" y="227"/>
                </a:lnTo>
                <a:close/>
                <a:moveTo>
                  <a:pt x="174" y="227"/>
                </a:moveTo>
                <a:cubicBezTo>
                  <a:pt x="166" y="227"/>
                  <a:pt x="166" y="227"/>
                  <a:pt x="166" y="227"/>
                </a:cubicBezTo>
                <a:cubicBezTo>
                  <a:pt x="166" y="231"/>
                  <a:pt x="166" y="231"/>
                  <a:pt x="166" y="231"/>
                </a:cubicBezTo>
                <a:cubicBezTo>
                  <a:pt x="174" y="231"/>
                  <a:pt x="174" y="231"/>
                  <a:pt x="174" y="231"/>
                </a:cubicBezTo>
                <a:lnTo>
                  <a:pt x="174" y="227"/>
                </a:lnTo>
                <a:close/>
                <a:moveTo>
                  <a:pt x="158" y="227"/>
                </a:moveTo>
                <a:cubicBezTo>
                  <a:pt x="150" y="227"/>
                  <a:pt x="150" y="227"/>
                  <a:pt x="150" y="227"/>
                </a:cubicBezTo>
                <a:cubicBezTo>
                  <a:pt x="150" y="231"/>
                  <a:pt x="150" y="231"/>
                  <a:pt x="150" y="231"/>
                </a:cubicBezTo>
                <a:cubicBezTo>
                  <a:pt x="158" y="231"/>
                  <a:pt x="158" y="231"/>
                  <a:pt x="158" y="231"/>
                </a:cubicBezTo>
                <a:lnTo>
                  <a:pt x="158" y="227"/>
                </a:lnTo>
                <a:close/>
                <a:moveTo>
                  <a:pt x="142" y="227"/>
                </a:moveTo>
                <a:cubicBezTo>
                  <a:pt x="134" y="227"/>
                  <a:pt x="134" y="227"/>
                  <a:pt x="134" y="227"/>
                </a:cubicBezTo>
                <a:cubicBezTo>
                  <a:pt x="134" y="231"/>
                  <a:pt x="134" y="231"/>
                  <a:pt x="134" y="231"/>
                </a:cubicBezTo>
                <a:cubicBezTo>
                  <a:pt x="142" y="231"/>
                  <a:pt x="142" y="231"/>
                  <a:pt x="142" y="231"/>
                </a:cubicBezTo>
                <a:lnTo>
                  <a:pt x="142" y="227"/>
                </a:lnTo>
                <a:close/>
                <a:moveTo>
                  <a:pt x="126" y="227"/>
                </a:moveTo>
                <a:cubicBezTo>
                  <a:pt x="118" y="227"/>
                  <a:pt x="118" y="227"/>
                  <a:pt x="118" y="227"/>
                </a:cubicBezTo>
                <a:cubicBezTo>
                  <a:pt x="118" y="231"/>
                  <a:pt x="118" y="231"/>
                  <a:pt x="118" y="231"/>
                </a:cubicBezTo>
                <a:cubicBezTo>
                  <a:pt x="126" y="231"/>
                  <a:pt x="126" y="231"/>
                  <a:pt x="126" y="231"/>
                </a:cubicBezTo>
                <a:lnTo>
                  <a:pt x="126" y="227"/>
                </a:lnTo>
                <a:close/>
                <a:moveTo>
                  <a:pt x="110" y="227"/>
                </a:moveTo>
                <a:cubicBezTo>
                  <a:pt x="102" y="227"/>
                  <a:pt x="102" y="227"/>
                  <a:pt x="102" y="227"/>
                </a:cubicBezTo>
                <a:cubicBezTo>
                  <a:pt x="102" y="231"/>
                  <a:pt x="102" y="231"/>
                  <a:pt x="102" y="231"/>
                </a:cubicBezTo>
                <a:cubicBezTo>
                  <a:pt x="110" y="231"/>
                  <a:pt x="110" y="231"/>
                  <a:pt x="110" y="231"/>
                </a:cubicBezTo>
                <a:lnTo>
                  <a:pt x="110" y="227"/>
                </a:lnTo>
                <a:close/>
                <a:moveTo>
                  <a:pt x="193" y="248"/>
                </a:moveTo>
                <a:cubicBezTo>
                  <a:pt x="150" y="248"/>
                  <a:pt x="150" y="248"/>
                  <a:pt x="150" y="248"/>
                </a:cubicBezTo>
                <a:cubicBezTo>
                  <a:pt x="150" y="272"/>
                  <a:pt x="150" y="272"/>
                  <a:pt x="150" y="272"/>
                </a:cubicBezTo>
                <a:cubicBezTo>
                  <a:pt x="193" y="272"/>
                  <a:pt x="193" y="272"/>
                  <a:pt x="193" y="272"/>
                </a:cubicBezTo>
                <a:lnTo>
                  <a:pt x="193" y="248"/>
                </a:lnTo>
                <a:close/>
                <a:moveTo>
                  <a:pt x="215" y="248"/>
                </a:moveTo>
                <a:cubicBezTo>
                  <a:pt x="204" y="248"/>
                  <a:pt x="204" y="248"/>
                  <a:pt x="204" y="248"/>
                </a:cubicBezTo>
                <a:cubicBezTo>
                  <a:pt x="204" y="272"/>
                  <a:pt x="204" y="272"/>
                  <a:pt x="204" y="272"/>
                </a:cubicBezTo>
                <a:cubicBezTo>
                  <a:pt x="215" y="272"/>
                  <a:pt x="215" y="272"/>
                  <a:pt x="215" y="272"/>
                </a:cubicBezTo>
                <a:lnTo>
                  <a:pt x="215" y="248"/>
                </a:lnTo>
                <a:close/>
                <a:moveTo>
                  <a:pt x="234" y="248"/>
                </a:moveTo>
                <a:cubicBezTo>
                  <a:pt x="223" y="248"/>
                  <a:pt x="223" y="248"/>
                  <a:pt x="223" y="248"/>
                </a:cubicBezTo>
                <a:cubicBezTo>
                  <a:pt x="223" y="272"/>
                  <a:pt x="223" y="272"/>
                  <a:pt x="223" y="272"/>
                </a:cubicBezTo>
                <a:cubicBezTo>
                  <a:pt x="234" y="272"/>
                  <a:pt x="234" y="272"/>
                  <a:pt x="234" y="272"/>
                </a:cubicBezTo>
                <a:lnTo>
                  <a:pt x="234" y="248"/>
                </a:lnTo>
                <a:close/>
                <a:moveTo>
                  <a:pt x="253" y="248"/>
                </a:moveTo>
                <a:cubicBezTo>
                  <a:pt x="242" y="248"/>
                  <a:pt x="242" y="248"/>
                  <a:pt x="242" y="248"/>
                </a:cubicBezTo>
                <a:cubicBezTo>
                  <a:pt x="242" y="272"/>
                  <a:pt x="242" y="272"/>
                  <a:pt x="242" y="272"/>
                </a:cubicBezTo>
                <a:cubicBezTo>
                  <a:pt x="253" y="272"/>
                  <a:pt x="253" y="272"/>
                  <a:pt x="253" y="272"/>
                </a:cubicBezTo>
                <a:lnTo>
                  <a:pt x="253" y="248"/>
                </a:lnTo>
                <a:close/>
                <a:moveTo>
                  <a:pt x="272" y="248"/>
                </a:moveTo>
                <a:cubicBezTo>
                  <a:pt x="261" y="248"/>
                  <a:pt x="261" y="248"/>
                  <a:pt x="261" y="248"/>
                </a:cubicBezTo>
                <a:cubicBezTo>
                  <a:pt x="261" y="272"/>
                  <a:pt x="261" y="272"/>
                  <a:pt x="261" y="272"/>
                </a:cubicBezTo>
                <a:cubicBezTo>
                  <a:pt x="272" y="272"/>
                  <a:pt x="272" y="272"/>
                  <a:pt x="272" y="272"/>
                </a:cubicBezTo>
                <a:lnTo>
                  <a:pt x="272" y="248"/>
                </a:lnTo>
                <a:close/>
                <a:moveTo>
                  <a:pt x="291" y="248"/>
                </a:moveTo>
                <a:cubicBezTo>
                  <a:pt x="280" y="248"/>
                  <a:pt x="280" y="248"/>
                  <a:pt x="280" y="248"/>
                </a:cubicBezTo>
                <a:cubicBezTo>
                  <a:pt x="280" y="272"/>
                  <a:pt x="280" y="272"/>
                  <a:pt x="280" y="272"/>
                </a:cubicBezTo>
                <a:cubicBezTo>
                  <a:pt x="291" y="272"/>
                  <a:pt x="291" y="272"/>
                  <a:pt x="291" y="272"/>
                </a:cubicBezTo>
                <a:lnTo>
                  <a:pt x="291" y="248"/>
                </a:lnTo>
                <a:close/>
                <a:moveTo>
                  <a:pt x="361" y="260"/>
                </a:moveTo>
                <a:cubicBezTo>
                  <a:pt x="361" y="256"/>
                  <a:pt x="357" y="253"/>
                  <a:pt x="354" y="253"/>
                </a:cubicBezTo>
                <a:cubicBezTo>
                  <a:pt x="350" y="253"/>
                  <a:pt x="346" y="256"/>
                  <a:pt x="346" y="260"/>
                </a:cubicBezTo>
                <a:cubicBezTo>
                  <a:pt x="346" y="264"/>
                  <a:pt x="350" y="267"/>
                  <a:pt x="354" y="267"/>
                </a:cubicBezTo>
                <a:cubicBezTo>
                  <a:pt x="357" y="267"/>
                  <a:pt x="361" y="264"/>
                  <a:pt x="361" y="260"/>
                </a:cubicBezTo>
                <a:close/>
                <a:moveTo>
                  <a:pt x="141" y="245"/>
                </a:moveTo>
                <a:cubicBezTo>
                  <a:pt x="141" y="245"/>
                  <a:pt x="141" y="245"/>
                  <a:pt x="141" y="256"/>
                </a:cubicBezTo>
                <a:cubicBezTo>
                  <a:pt x="141" y="266"/>
                  <a:pt x="135" y="275"/>
                  <a:pt x="126" y="279"/>
                </a:cubicBezTo>
                <a:cubicBezTo>
                  <a:pt x="116" y="275"/>
                  <a:pt x="110" y="266"/>
                  <a:pt x="110" y="256"/>
                </a:cubicBezTo>
                <a:cubicBezTo>
                  <a:pt x="110" y="256"/>
                  <a:pt x="110" y="256"/>
                  <a:pt x="110" y="245"/>
                </a:cubicBezTo>
                <a:cubicBezTo>
                  <a:pt x="110" y="245"/>
                  <a:pt x="110" y="245"/>
                  <a:pt x="116" y="243"/>
                </a:cubicBezTo>
                <a:cubicBezTo>
                  <a:pt x="116" y="243"/>
                  <a:pt x="116" y="243"/>
                  <a:pt x="116" y="245"/>
                </a:cubicBezTo>
                <a:cubicBezTo>
                  <a:pt x="116" y="245"/>
                  <a:pt x="116" y="245"/>
                  <a:pt x="122" y="244"/>
                </a:cubicBezTo>
                <a:cubicBezTo>
                  <a:pt x="122" y="244"/>
                  <a:pt x="122" y="244"/>
                  <a:pt x="122" y="242"/>
                </a:cubicBezTo>
                <a:cubicBezTo>
                  <a:pt x="122" y="242"/>
                  <a:pt x="122" y="242"/>
                  <a:pt x="126" y="241"/>
                </a:cubicBezTo>
                <a:cubicBezTo>
                  <a:pt x="126" y="241"/>
                  <a:pt x="126" y="241"/>
                  <a:pt x="129" y="242"/>
                </a:cubicBezTo>
                <a:cubicBezTo>
                  <a:pt x="129" y="242"/>
                  <a:pt x="129" y="242"/>
                  <a:pt x="129" y="244"/>
                </a:cubicBezTo>
                <a:cubicBezTo>
                  <a:pt x="129" y="244"/>
                  <a:pt x="129" y="244"/>
                  <a:pt x="136" y="245"/>
                </a:cubicBezTo>
                <a:cubicBezTo>
                  <a:pt x="136" y="245"/>
                  <a:pt x="136" y="245"/>
                  <a:pt x="136" y="243"/>
                </a:cubicBezTo>
                <a:lnTo>
                  <a:pt x="141" y="245"/>
                </a:lnTo>
                <a:close/>
                <a:moveTo>
                  <a:pt x="137" y="250"/>
                </a:moveTo>
                <a:cubicBezTo>
                  <a:pt x="137" y="250"/>
                  <a:pt x="137" y="250"/>
                  <a:pt x="126" y="248"/>
                </a:cubicBezTo>
                <a:cubicBezTo>
                  <a:pt x="126" y="248"/>
                  <a:pt x="126" y="248"/>
                  <a:pt x="126" y="260"/>
                </a:cubicBezTo>
                <a:cubicBezTo>
                  <a:pt x="126" y="260"/>
                  <a:pt x="126" y="260"/>
                  <a:pt x="115" y="260"/>
                </a:cubicBezTo>
                <a:cubicBezTo>
                  <a:pt x="116" y="266"/>
                  <a:pt x="120" y="271"/>
                  <a:pt x="126" y="274"/>
                </a:cubicBezTo>
                <a:cubicBezTo>
                  <a:pt x="126" y="274"/>
                  <a:pt x="126" y="274"/>
                  <a:pt x="126" y="260"/>
                </a:cubicBezTo>
                <a:cubicBezTo>
                  <a:pt x="126" y="260"/>
                  <a:pt x="126" y="260"/>
                  <a:pt x="136" y="260"/>
                </a:cubicBezTo>
                <a:cubicBezTo>
                  <a:pt x="137" y="259"/>
                  <a:pt x="137" y="257"/>
                  <a:pt x="137" y="256"/>
                </a:cubicBezTo>
                <a:lnTo>
                  <a:pt x="137" y="25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nSpc>
                <a:spcPct val="90000"/>
              </a:lnSpc>
            </a:pPr>
            <a:endParaRPr lang="ja-JP" altLang="en-US">
              <a:solidFill>
                <a:srgbClr val="FFFFFF"/>
              </a:solidFill>
              <a:latin typeface="Arial" pitchFamily="34" charset="0"/>
              <a:ea typeface="ＭＳ Ｐゴシック" pitchFamily="50" charset="-128"/>
              <a:cs typeface="Arial" pitchFamily="34" charset="0"/>
            </a:endParaRPr>
          </a:p>
        </p:txBody>
      </p:sp>
      <p:pic>
        <p:nvPicPr>
          <p:cNvPr id="259" name="Picture 258" descr="Website.emf"/>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467029" y="3896760"/>
            <a:ext cx="359955" cy="311769"/>
          </a:xfrm>
          <a:prstGeom prst="rect">
            <a:avLst/>
          </a:prstGeom>
        </p:spPr>
      </p:pic>
      <p:pic>
        <p:nvPicPr>
          <p:cNvPr id="260" name="Picture 259" descr="Email.emf"/>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82866" y="4161911"/>
            <a:ext cx="320933" cy="189368"/>
          </a:xfrm>
          <a:prstGeom prst="rect">
            <a:avLst/>
          </a:prstGeom>
        </p:spPr>
      </p:pic>
      <p:sp>
        <p:nvSpPr>
          <p:cNvPr id="261" name="Freeform 260"/>
          <p:cNvSpPr>
            <a:spLocks/>
          </p:cNvSpPr>
          <p:nvPr/>
        </p:nvSpPr>
        <p:spPr bwMode="auto">
          <a:xfrm>
            <a:off x="5527269" y="3813222"/>
            <a:ext cx="874149" cy="538057"/>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182880" rIns="91424" bIns="45712" rtlCol="0" anchor="ctr"/>
          <a:lstStyle/>
          <a:p>
            <a:pPr algn="ctr"/>
            <a:r>
              <a:rPr lang="en-US" altLang="ja-JP" sz="1050" smtClean="0">
                <a:solidFill>
                  <a:schemeClr val="tx1"/>
                </a:solidFill>
                <a:latin typeface="Arial" pitchFamily="34" charset="0"/>
                <a:ea typeface="ＭＳ Ｐゴシック" pitchFamily="50" charset="-128"/>
                <a:cs typeface="Arial" pitchFamily="34" charset="0"/>
              </a:rPr>
              <a:t>CWS</a:t>
            </a:r>
            <a:endParaRPr lang="ja-JP" altLang="en-US" sz="1050">
              <a:solidFill>
                <a:schemeClr val="tx1"/>
              </a:solidFill>
              <a:latin typeface="Arial" pitchFamily="34" charset="0"/>
              <a:ea typeface="ＭＳ Ｐゴシック" pitchFamily="50" charset="-128"/>
              <a:cs typeface="Arial" pitchFamily="34" charset="0"/>
            </a:endParaRPr>
          </a:p>
        </p:txBody>
      </p:sp>
      <p:sp>
        <p:nvSpPr>
          <p:cNvPr id="262" name="Round Same Side Corner Rectangle 261"/>
          <p:cNvSpPr/>
          <p:nvPr/>
        </p:nvSpPr>
        <p:spPr>
          <a:xfrm rot="5400000">
            <a:off x="7436359" y="1801205"/>
            <a:ext cx="1192048" cy="2223234"/>
          </a:xfrm>
          <a:prstGeom prst="round2SameRect">
            <a:avLst>
              <a:gd name="adj1" fmla="val 3624"/>
              <a:gd name="adj2" fmla="val 2277"/>
            </a:avLst>
          </a:prstGeom>
          <a:gradFill flip="none" rotWithShape="1">
            <a:gsLst>
              <a:gs pos="417">
                <a:schemeClr val="tx2">
                  <a:alpha val="0"/>
                </a:schemeClr>
              </a:gs>
              <a:gs pos="100000">
                <a:srgbClr val="EEF5F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3" name="Rounded Rectangle 262"/>
          <p:cNvSpPr/>
          <p:nvPr/>
        </p:nvSpPr>
        <p:spPr>
          <a:xfrm>
            <a:off x="6971169" y="2943225"/>
            <a:ext cx="1712456" cy="529410"/>
          </a:xfrm>
          <a:prstGeom prst="roundRect">
            <a:avLst>
              <a:gd name="adj" fmla="val 640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ja-JP"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 Threat Grid</a:t>
            </a:r>
          </a:p>
          <a:p>
            <a:pPr algn="ctr">
              <a:lnSpc>
                <a:spcPct val="80000"/>
              </a:lnSpc>
            </a:pPr>
            <a:r>
              <a:rPr lang="ja-JP" altLang="en-US" sz="10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（サンドボックス）</a:t>
            </a:r>
            <a:endParaRPr lang="ja-JP" altLang="en-US" sz="1000" b="1"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pic>
        <p:nvPicPr>
          <p:cNvPr id="264" name="Picture 263"/>
          <p:cNvPicPr>
            <a:picLocks/>
          </p:cNvPicPr>
          <p:nvPr/>
        </p:nvPicPr>
        <p:blipFill>
          <a:blip r:embed="rId14">
            <a:extLst>
              <a:ext uri="{28A0092B-C50C-407E-A947-70E740481C1C}">
                <a14:useLocalDpi xmlns:a14="http://schemas.microsoft.com/office/drawing/2010/main" val="0"/>
              </a:ext>
            </a:extLst>
          </a:blip>
          <a:stretch>
            <a:fillRect/>
          </a:stretch>
        </p:blipFill>
        <p:spPr>
          <a:xfrm>
            <a:off x="7226621" y="2376000"/>
            <a:ext cx="1165340" cy="513715"/>
          </a:xfrm>
          <a:prstGeom prst="rect">
            <a:avLst/>
          </a:prstGeom>
          <a:noFill/>
          <a:ln>
            <a:noFill/>
          </a:ln>
        </p:spPr>
      </p:pic>
      <p:grpSp>
        <p:nvGrpSpPr>
          <p:cNvPr id="3" name="Group 2"/>
          <p:cNvGrpSpPr/>
          <p:nvPr/>
        </p:nvGrpSpPr>
        <p:grpSpPr>
          <a:xfrm>
            <a:off x="2096529" y="1224206"/>
            <a:ext cx="198707" cy="241668"/>
            <a:chOff x="2322747" y="1197939"/>
            <a:chExt cx="198707" cy="241668"/>
          </a:xfrm>
        </p:grpSpPr>
        <p:sp>
          <p:nvSpPr>
            <p:cNvPr id="2" name="Rectangle 1"/>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73" name="Rectangle 72"/>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82" name="Freeform 81"/>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75" name="Group 74"/>
          <p:cNvGrpSpPr/>
          <p:nvPr/>
        </p:nvGrpSpPr>
        <p:grpSpPr>
          <a:xfrm>
            <a:off x="2192337" y="2498707"/>
            <a:ext cx="198707" cy="241668"/>
            <a:chOff x="2322747" y="1197939"/>
            <a:chExt cx="198707" cy="241668"/>
          </a:xfrm>
        </p:grpSpPr>
        <p:sp>
          <p:nvSpPr>
            <p:cNvPr id="76" name="Rectangle 75"/>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77" name="Rectangle 76"/>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78" name="Freeform 77"/>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79" name="Group 78"/>
          <p:cNvGrpSpPr/>
          <p:nvPr/>
        </p:nvGrpSpPr>
        <p:grpSpPr>
          <a:xfrm>
            <a:off x="2131635" y="3840582"/>
            <a:ext cx="198707" cy="241668"/>
            <a:chOff x="2322747" y="1197939"/>
            <a:chExt cx="198707" cy="241668"/>
          </a:xfrm>
        </p:grpSpPr>
        <p:sp>
          <p:nvSpPr>
            <p:cNvPr id="80" name="Rectangle 79"/>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81" name="Rectangle 80"/>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2" name="Freeform 91"/>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93" name="Group 92"/>
          <p:cNvGrpSpPr/>
          <p:nvPr/>
        </p:nvGrpSpPr>
        <p:grpSpPr>
          <a:xfrm>
            <a:off x="8085004" y="2226366"/>
            <a:ext cx="198707" cy="241668"/>
            <a:chOff x="2322747" y="1197939"/>
            <a:chExt cx="198707" cy="241668"/>
          </a:xfrm>
        </p:grpSpPr>
        <p:sp>
          <p:nvSpPr>
            <p:cNvPr id="94" name="Rectangle 93"/>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5" name="Rectangle 94"/>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6" name="Freeform 95"/>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03" name="Group 102"/>
          <p:cNvGrpSpPr/>
          <p:nvPr/>
        </p:nvGrpSpPr>
        <p:grpSpPr>
          <a:xfrm>
            <a:off x="6097091" y="2395067"/>
            <a:ext cx="198707" cy="241668"/>
            <a:chOff x="2322747" y="1197939"/>
            <a:chExt cx="198707" cy="241668"/>
          </a:xfrm>
        </p:grpSpPr>
        <p:sp>
          <p:nvSpPr>
            <p:cNvPr id="104" name="Rectangle 103"/>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5" name="Rectangle 104"/>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6" name="Freeform 105"/>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07" name="Group 106"/>
          <p:cNvGrpSpPr/>
          <p:nvPr/>
        </p:nvGrpSpPr>
        <p:grpSpPr>
          <a:xfrm>
            <a:off x="6068971" y="3750040"/>
            <a:ext cx="198707" cy="241668"/>
            <a:chOff x="2322747" y="1197939"/>
            <a:chExt cx="198707" cy="241668"/>
          </a:xfrm>
        </p:grpSpPr>
        <p:sp>
          <p:nvSpPr>
            <p:cNvPr id="108" name="Rectangle 107"/>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9" name="Rectangle 108"/>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10" name="Freeform 10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11" name="Group 110"/>
          <p:cNvGrpSpPr/>
          <p:nvPr/>
        </p:nvGrpSpPr>
        <p:grpSpPr>
          <a:xfrm>
            <a:off x="6529350" y="1257200"/>
            <a:ext cx="130333" cy="167787"/>
            <a:chOff x="2322747" y="1197939"/>
            <a:chExt cx="198707" cy="241668"/>
          </a:xfrm>
        </p:grpSpPr>
        <p:sp>
          <p:nvSpPr>
            <p:cNvPr id="112" name="Rectangle 111"/>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13" name="Rectangle 112"/>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14" name="Freeform 113"/>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15" name="Group 114"/>
          <p:cNvGrpSpPr/>
          <p:nvPr/>
        </p:nvGrpSpPr>
        <p:grpSpPr>
          <a:xfrm>
            <a:off x="5312999" y="1234093"/>
            <a:ext cx="130333" cy="167787"/>
            <a:chOff x="2322747" y="1197939"/>
            <a:chExt cx="198707" cy="241668"/>
          </a:xfrm>
        </p:grpSpPr>
        <p:sp>
          <p:nvSpPr>
            <p:cNvPr id="116" name="Rectangle 115"/>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17" name="Rectangle 116"/>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19" name="Freeform 118"/>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20" name="Group 119"/>
          <p:cNvGrpSpPr/>
          <p:nvPr/>
        </p:nvGrpSpPr>
        <p:grpSpPr>
          <a:xfrm>
            <a:off x="5969800" y="1452934"/>
            <a:ext cx="130333" cy="167787"/>
            <a:chOff x="2322747" y="1197939"/>
            <a:chExt cx="198707" cy="241668"/>
          </a:xfrm>
        </p:grpSpPr>
        <p:sp>
          <p:nvSpPr>
            <p:cNvPr id="121" name="Rectangle 120"/>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22" name="Rectangle 121"/>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23" name="Freeform 122"/>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24" name="Group 123"/>
          <p:cNvGrpSpPr/>
          <p:nvPr/>
        </p:nvGrpSpPr>
        <p:grpSpPr>
          <a:xfrm>
            <a:off x="5882374" y="1003543"/>
            <a:ext cx="130333" cy="167787"/>
            <a:chOff x="2322747" y="1197939"/>
            <a:chExt cx="198707" cy="241668"/>
          </a:xfrm>
        </p:grpSpPr>
        <p:sp>
          <p:nvSpPr>
            <p:cNvPr id="126" name="Rectangle 125"/>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27" name="Rectangle 126"/>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28" name="Freeform 127"/>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spTree>
    <p:extLst>
      <p:ext uri="{BB962C8B-B14F-4D97-AF65-F5344CB8AC3E}">
        <p14:creationId xmlns:p14="http://schemas.microsoft.com/office/powerpoint/2010/main" val="261968514"/>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z="2800" dirty="0" smtClean="0">
                <a:ea typeface="+mj-ea"/>
                <a:cs typeface="メイリオ"/>
              </a:rPr>
              <a:t>Cisco AMP </a:t>
            </a:r>
            <a:r>
              <a:rPr lang="ja-JP" altLang="en-US" sz="2800" dirty="0" smtClean="0">
                <a:ea typeface="+mj-ea"/>
                <a:cs typeface="メイリオ"/>
              </a:rPr>
              <a:t>導入オプション</a:t>
            </a:r>
            <a:endParaRPr lang="ja-JP" altLang="en-US" sz="2800" dirty="0">
              <a:ea typeface="+mj-ea"/>
              <a:cs typeface="メイリオ"/>
            </a:endParaRPr>
          </a:p>
        </p:txBody>
      </p:sp>
      <p:grpSp>
        <p:nvGrpSpPr>
          <p:cNvPr id="6" name="Group 5"/>
          <p:cNvGrpSpPr/>
          <p:nvPr/>
        </p:nvGrpSpPr>
        <p:grpSpPr>
          <a:xfrm>
            <a:off x="7326924" y="175058"/>
            <a:ext cx="1612672" cy="470297"/>
            <a:chOff x="6726725" y="406032"/>
            <a:chExt cx="1956900" cy="621859"/>
          </a:xfrm>
        </p:grpSpPr>
        <p:grpSp>
          <p:nvGrpSpPr>
            <p:cNvPr id="4" name="Group 3"/>
            <p:cNvGrpSpPr/>
            <p:nvPr/>
          </p:nvGrpSpPr>
          <p:grpSpPr>
            <a:xfrm>
              <a:off x="6726725" y="406032"/>
              <a:ext cx="1956900" cy="621859"/>
              <a:chOff x="2761307" y="2678449"/>
              <a:chExt cx="1956900" cy="621859"/>
            </a:xfrm>
          </p:grpSpPr>
          <p:sp>
            <p:nvSpPr>
              <p:cNvPr id="98" name="Rounded Rectangle 97"/>
              <p:cNvSpPr/>
              <p:nvPr/>
            </p:nvSpPr>
            <p:spPr>
              <a:xfrm>
                <a:off x="2761307" y="2713294"/>
                <a:ext cx="1956900" cy="587014"/>
              </a:xfrm>
              <a:prstGeom prst="roundRect">
                <a:avLst>
                  <a:gd name="adj" fmla="val 6068"/>
                </a:avLst>
              </a:prstGeom>
              <a:solidFill>
                <a:schemeClr val="tx2"/>
              </a:solidFill>
              <a:ln w="190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9" name="TextBox 98"/>
              <p:cNvSpPr txBox="1"/>
              <p:nvPr/>
            </p:nvSpPr>
            <p:spPr>
              <a:xfrm>
                <a:off x="2917788" y="2678449"/>
                <a:ext cx="766569" cy="447659"/>
              </a:xfrm>
              <a:prstGeom prst="rect">
                <a:avLst/>
              </a:prstGeom>
              <a:noFill/>
            </p:spPr>
            <p:txBody>
              <a:bodyPr wrap="square" rtlCol="0">
                <a:spAutoFit/>
              </a:bodyPr>
              <a:lstStyle/>
              <a:p>
                <a:r>
                  <a:rPr lang="en-US" altLang="ja-JP" sz="160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endParaRPr lang="ja-JP" altLang="en-US" sz="1600"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100" name="Freeform 6"/>
              <p:cNvSpPr>
                <a:spLocks noEditPoints="1"/>
              </p:cNvSpPr>
              <p:nvPr/>
            </p:nvSpPr>
            <p:spPr bwMode="auto">
              <a:xfrm>
                <a:off x="3914355" y="2798305"/>
                <a:ext cx="541814" cy="216311"/>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fontAlgn="base">
                  <a:spcBef>
                    <a:spcPct val="0"/>
                  </a:spcBef>
                  <a:spcAft>
                    <a:spcPct val="0"/>
                  </a:spcAft>
                </a:pPr>
                <a:endParaRPr lang="ja-JP" altLang="en-US" sz="1800">
                  <a:solidFill>
                    <a:prstClr val="white"/>
                  </a:solidFill>
                  <a:latin typeface="Arial" pitchFamily="34" charset="0"/>
                  <a:ea typeface="ＭＳ Ｐゴシック" pitchFamily="50" charset="-128"/>
                  <a:cs typeface="Arial" pitchFamily="34" charset="0"/>
                </a:endParaRPr>
              </a:p>
            </p:txBody>
          </p:sp>
        </p:grpSp>
        <p:sp>
          <p:nvSpPr>
            <p:cNvPr id="101" name="TextBox 100"/>
            <p:cNvSpPr txBox="1"/>
            <p:nvPr/>
          </p:nvSpPr>
          <p:spPr>
            <a:xfrm>
              <a:off x="6726725" y="726698"/>
              <a:ext cx="1956900" cy="246221"/>
            </a:xfrm>
            <a:prstGeom prst="rect">
              <a:avLst/>
            </a:prstGeom>
            <a:noFill/>
          </p:spPr>
          <p:txBody>
            <a:bodyPr wrap="square" rtlCol="0">
              <a:spAutoFit/>
            </a:bodyPr>
            <a:lstStyle/>
            <a:p>
              <a:pPr algn="ctr"/>
              <a:r>
                <a:rPr lang="ja-JP" altLang="en-US" sz="100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高度なマルウェア防御</a:t>
              </a:r>
              <a:endParaRPr lang="ja-JP" altLang="en-US" sz="100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grpSp>
      <p:graphicFrame>
        <p:nvGraphicFramePr>
          <p:cNvPr id="5" name="Table 4"/>
          <p:cNvGraphicFramePr>
            <a:graphicFrameLocks noGrp="1"/>
          </p:cNvGraphicFramePr>
          <p:nvPr>
            <p:extLst>
              <p:ext uri="{D42A27DB-BD31-4B8C-83A1-F6EECF244321}">
                <p14:modId xmlns:p14="http://schemas.microsoft.com/office/powerpoint/2010/main" val="140074499"/>
              </p:ext>
            </p:extLst>
          </p:nvPr>
        </p:nvGraphicFramePr>
        <p:xfrm>
          <a:off x="573089" y="1239405"/>
          <a:ext cx="8210166" cy="3186963"/>
        </p:xfrm>
        <a:graphic>
          <a:graphicData uri="http://schemas.openxmlformats.org/drawingml/2006/table">
            <a:tbl>
              <a:tblPr firstRow="1" bandRow="1">
                <a:tableStyleId>{5C22544A-7EE6-4342-B048-85BDC9FD1C3A}</a:tableStyleId>
              </a:tblPr>
              <a:tblGrid>
                <a:gridCol w="1427381"/>
                <a:gridCol w="2487355"/>
                <a:gridCol w="2155250"/>
                <a:gridCol w="2140180"/>
              </a:tblGrid>
              <a:tr h="476885">
                <a:tc rowSpan="2">
                  <a:txBody>
                    <a:bodyPr/>
                    <a:lstStyle/>
                    <a:p>
                      <a:r>
                        <a:rPr lang="ja-JP" altLang="en-US" sz="1200" b="1"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導入オプション</a:t>
                      </a:r>
                    </a:p>
                  </a:txBody>
                  <a:tcPr marL="274320" anchor="ctr">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4"/>
                    </a:solidFill>
                  </a:tcPr>
                </a:tc>
                <a:tc>
                  <a:txBody>
                    <a:bodyPr/>
                    <a:lstStyle/>
                    <a:p>
                      <a:endParaRPr lang="ja-JP" altLang="en-US" noProof="0">
                        <a:latin typeface="Arial" pitchFamily="34" charset="0"/>
                        <a:ea typeface="ＭＳ Ｐゴシック" pitchFamily="50" charset="-128"/>
                        <a:cs typeface="Arial"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gradFill flip="none" rotWithShape="1">
                      <a:gsLst>
                        <a:gs pos="0">
                          <a:schemeClr val="bg1">
                            <a:lumMod val="95000"/>
                          </a:schemeClr>
                        </a:gs>
                        <a:gs pos="100000">
                          <a:schemeClr val="bg1">
                            <a:lumMod val="95000"/>
                            <a:alpha val="0"/>
                          </a:schemeClr>
                        </a:gs>
                      </a:gsLst>
                      <a:lin ang="16200000" scaled="1"/>
                      <a:tileRect/>
                    </a:gradFill>
                  </a:tcPr>
                </a:tc>
                <a:tc>
                  <a:txBody>
                    <a:bodyPr/>
                    <a:lstStyle/>
                    <a:p>
                      <a:endParaRPr lang="ja-JP" altLang="en-US" noProof="0" dirty="0">
                        <a:latin typeface="Arial" pitchFamily="34" charset="0"/>
                        <a:ea typeface="ＭＳ Ｐゴシック" pitchFamily="50" charset="-128"/>
                        <a:cs typeface="Arial"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gradFill flip="none" rotWithShape="1">
                      <a:gsLst>
                        <a:gs pos="0">
                          <a:schemeClr val="bg1">
                            <a:lumMod val="95000"/>
                          </a:schemeClr>
                        </a:gs>
                        <a:gs pos="100000">
                          <a:schemeClr val="bg1">
                            <a:lumMod val="95000"/>
                            <a:alpha val="0"/>
                          </a:schemeClr>
                        </a:gs>
                      </a:gsLst>
                      <a:lin ang="16200000" scaled="1"/>
                      <a:tileRect/>
                    </a:gradFill>
                  </a:tcPr>
                </a:tc>
                <a:tc>
                  <a:txBody>
                    <a:bodyPr/>
                    <a:lstStyle/>
                    <a:p>
                      <a:endParaRPr lang="ja-JP" altLang="en-US" noProof="0" dirty="0">
                        <a:latin typeface="Arial" pitchFamily="34" charset="0"/>
                        <a:ea typeface="ＭＳ Ｐゴシック" pitchFamily="50" charset="-128"/>
                        <a:cs typeface="Arial"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gradFill flip="none" rotWithShape="1">
                      <a:gsLst>
                        <a:gs pos="0">
                          <a:schemeClr val="bg1">
                            <a:lumMod val="95000"/>
                          </a:schemeClr>
                        </a:gs>
                        <a:gs pos="100000">
                          <a:schemeClr val="bg1">
                            <a:lumMod val="95000"/>
                            <a:alpha val="0"/>
                          </a:schemeClr>
                        </a:gs>
                      </a:gsLst>
                      <a:lin ang="16200000" scaled="1"/>
                      <a:tileRect/>
                    </a:gradFill>
                  </a:tcPr>
                </a:tc>
              </a:tr>
              <a:tr h="668366">
                <a:tc vMerge="1">
                  <a:txBody>
                    <a:bodyPr/>
                    <a:lstStyle/>
                    <a:p>
                      <a:endParaRPr lang="en-US"/>
                    </a:p>
                  </a:txBody>
                  <a:tcPr/>
                </a:tc>
                <a:tc>
                  <a:txBody>
                    <a:bodyPr/>
                    <a:lstStyle/>
                    <a:p>
                      <a:pPr algn="ctr"/>
                      <a:r>
                        <a:rPr lang="en-US" altLang="ja-JP"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E </a:t>
                      </a:r>
                      <a:r>
                        <a:rPr lang="ja-JP" altLang="en-US"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メールと </a:t>
                      </a:r>
                      <a:r>
                        <a:rPr lang="en-US" altLang="ja-JP"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Web</a:t>
                      </a:r>
                    </a:p>
                    <a:p>
                      <a:pPr algn="ctr"/>
                      <a:r>
                        <a:rPr lang="en-US" altLang="ja-JP"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ESA/WSA/CES</a:t>
                      </a:r>
                      <a:endParaRPr lang="ja-JP" altLang="en-US"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r>
                        <a:rPr lang="ja-JP" altLang="en-US"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ネットワーク用 </a:t>
                      </a:r>
                      <a:r>
                        <a:rPr lang="en-US" altLang="ja-JP"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p>
                    <a:p>
                      <a:pPr algn="ctr"/>
                      <a:r>
                        <a:rPr lang="ja-JP" altLang="en-US"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t>
                      </a:r>
                      <a:r>
                        <a:rPr lang="en-US" altLang="ja-JP"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FirePOWER</a:t>
                      </a:r>
                      <a:r>
                        <a:rPr lang="ja-JP" altLang="en-US"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ネットワーク 　アプライアンス上の </a:t>
                      </a:r>
                      <a:r>
                        <a:rPr lang="en-US" altLang="ja-JP"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r>
                        <a:rPr lang="ja-JP" altLang="en-US"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r>
                        <a:rPr lang="ja-JP" altLang="en-US"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エンドポイント用 </a:t>
                      </a:r>
                      <a:r>
                        <a:rPr lang="en-US" altLang="ja-JP"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endParaRPr lang="ja-JP" altLang="en-US" sz="1200"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a:txBody>
                  <a:tcPr marT="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r>
              <a:tr h="477404">
                <a:tc>
                  <a:txBody>
                    <a:bodyPr/>
                    <a:lstStyle/>
                    <a:p>
                      <a:r>
                        <a:rPr lang="ja-JP" altLang="en-US" sz="1200" b="1"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方法</a:t>
                      </a:r>
                    </a:p>
                  </a:txBody>
                  <a:tcPr marL="274320"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solidFill>
                  </a:tcPr>
                </a:tc>
                <a:tc>
                  <a:txBody>
                    <a:bodyPr/>
                    <a:lstStyle/>
                    <a:p>
                      <a:r>
                        <a:rPr lang="en-US" altLang="ja-JP" sz="1200" noProof="0" dirty="0" smtClean="0">
                          <a:solidFill>
                            <a:schemeClr val="tx1"/>
                          </a:solidFill>
                          <a:latin typeface="Arial" pitchFamily="34" charset="0"/>
                          <a:ea typeface="ＭＳ Ｐゴシック" pitchFamily="50" charset="-128"/>
                          <a:cs typeface="Arial" pitchFamily="34" charset="0"/>
                        </a:rPr>
                        <a:t>ESA</a:t>
                      </a:r>
                      <a:r>
                        <a:rPr lang="ja-JP" altLang="en-US" sz="1200" noProof="0" dirty="0" smtClean="0">
                          <a:solidFill>
                            <a:schemeClr val="tx1"/>
                          </a:solidFill>
                          <a:latin typeface="Arial" pitchFamily="34" charset="0"/>
                          <a:ea typeface="ＭＳ Ｐゴシック" pitchFamily="50" charset="-128"/>
                          <a:cs typeface="Arial" pitchFamily="34" charset="0"/>
                        </a:rPr>
                        <a:t>、</a:t>
                      </a:r>
                      <a:r>
                        <a:rPr lang="en-US" altLang="ja-JP" sz="1200" noProof="0" dirty="0" smtClean="0">
                          <a:solidFill>
                            <a:schemeClr val="tx1"/>
                          </a:solidFill>
                          <a:latin typeface="Arial" pitchFamily="34" charset="0"/>
                          <a:ea typeface="ＭＳ Ｐゴシック" pitchFamily="50" charset="-128"/>
                          <a:cs typeface="Arial" pitchFamily="34" charset="0"/>
                        </a:rPr>
                        <a:t>WSA</a:t>
                      </a:r>
                      <a:r>
                        <a:rPr lang="ja-JP" altLang="en-US" sz="1200" noProof="0" dirty="0" smtClean="0">
                          <a:solidFill>
                            <a:schemeClr val="tx1"/>
                          </a:solidFill>
                          <a:latin typeface="Arial" pitchFamily="34" charset="0"/>
                          <a:ea typeface="ＭＳ Ｐゴシック" pitchFamily="50" charset="-128"/>
                          <a:cs typeface="Arial" pitchFamily="34" charset="0"/>
                        </a:rPr>
                        <a:t>、</a:t>
                      </a:r>
                      <a:r>
                        <a:rPr lang="en-US" altLang="ja-JP" sz="1200" noProof="0" dirty="0" smtClean="0">
                          <a:solidFill>
                            <a:schemeClr val="tx1"/>
                          </a:solidFill>
                          <a:latin typeface="Arial" pitchFamily="34" charset="0"/>
                          <a:ea typeface="ＭＳ Ｐゴシック" pitchFamily="50" charset="-128"/>
                          <a:cs typeface="Arial" pitchFamily="34" charset="0"/>
                        </a:rPr>
                        <a:t>CWS</a:t>
                      </a:r>
                      <a:r>
                        <a:rPr lang="ja-JP" altLang="en-US" sz="1200" noProof="0" dirty="0" smtClean="0">
                          <a:solidFill>
                            <a:schemeClr val="tx1"/>
                          </a:solidFill>
                          <a:latin typeface="Arial" pitchFamily="34" charset="0"/>
                          <a:ea typeface="ＭＳ Ｐゴシック" pitchFamily="50" charset="-128"/>
                          <a:cs typeface="Arial" pitchFamily="34" charset="0"/>
                        </a:rPr>
                        <a:t>、</a:t>
                      </a:r>
                      <a:r>
                        <a:rPr lang="en-US" altLang="ja-JP" sz="1200" noProof="0" dirty="0" smtClean="0">
                          <a:solidFill>
                            <a:schemeClr val="tx1"/>
                          </a:solidFill>
                          <a:latin typeface="Arial" pitchFamily="34" charset="0"/>
                          <a:ea typeface="ＭＳ Ｐゴシック" pitchFamily="50" charset="-128"/>
                          <a:cs typeface="Arial" pitchFamily="34" charset="0"/>
                        </a:rPr>
                        <a:t>CES</a:t>
                      </a:r>
                      <a:r>
                        <a:rPr lang="ja-JP" altLang="en-US" sz="1200" noProof="0" dirty="0" smtClean="0">
                          <a:solidFill>
                            <a:schemeClr val="tx1"/>
                          </a:solidFill>
                          <a:latin typeface="Arial" pitchFamily="34" charset="0"/>
                          <a:ea typeface="ＭＳ Ｐゴシック" pitchFamily="50" charset="-128"/>
                          <a:cs typeface="Arial" pitchFamily="34" charset="0"/>
                        </a:rPr>
                        <a:t>　　　　　　の追加ライセンス</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EF5FC"/>
                    </a:solidFill>
                  </a:tcPr>
                </a:tc>
                <a:tc>
                  <a:txBody>
                    <a:bodyPr/>
                    <a:lstStyle/>
                    <a:p>
                      <a:r>
                        <a:rPr lang="ja-JP" altLang="en-US" sz="1200" noProof="0" smtClean="0">
                          <a:solidFill>
                            <a:schemeClr val="tx1"/>
                          </a:solidFill>
                          <a:latin typeface="Arial" pitchFamily="34" charset="0"/>
                          <a:ea typeface="ＭＳ Ｐゴシック" pitchFamily="50" charset="-128"/>
                          <a:cs typeface="Arial" pitchFamily="34" charset="0"/>
                        </a:rPr>
                        <a:t>ネットワークに導入</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EF5FC"/>
                    </a:solidFill>
                  </a:tcPr>
                </a:tc>
                <a:tc>
                  <a:txBody>
                    <a:bodyPr/>
                    <a:lstStyle/>
                    <a:p>
                      <a:r>
                        <a:rPr lang="ja-JP" altLang="en-US" sz="1200" noProof="0" dirty="0" smtClean="0">
                          <a:solidFill>
                            <a:schemeClr val="tx1"/>
                          </a:solidFill>
                          <a:latin typeface="Arial" pitchFamily="34" charset="0"/>
                          <a:ea typeface="ＭＳ Ｐゴシック" pitchFamily="50" charset="-128"/>
                          <a:cs typeface="Arial" pitchFamily="34" charset="0"/>
                        </a:rPr>
                        <a:t>エンドポイントにインストール</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EF5FC"/>
                    </a:solidFill>
                  </a:tcPr>
                </a:tc>
              </a:tr>
              <a:tr h="477404">
                <a:tc>
                  <a:txBody>
                    <a:bodyPr/>
                    <a:lstStyle/>
                    <a:p>
                      <a:r>
                        <a:rPr lang="ja-JP" altLang="en-US" sz="1200" b="1"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適した用途 </a:t>
                      </a:r>
                    </a:p>
                  </a:txBody>
                  <a:tcPr marL="274320"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solidFill>
                  </a:tcPr>
                </a:tc>
                <a:tc>
                  <a:txBody>
                    <a:bodyPr/>
                    <a:lstStyle/>
                    <a:p>
                      <a:r>
                        <a:rPr lang="en-US" altLang="ja-JP" sz="1200" noProof="0" dirty="0" smtClean="0">
                          <a:solidFill>
                            <a:schemeClr val="tx1"/>
                          </a:solidFill>
                          <a:latin typeface="Arial" pitchFamily="34" charset="0"/>
                          <a:ea typeface="ＭＳ Ｐゴシック" pitchFamily="50" charset="-128"/>
                          <a:cs typeface="Arial" pitchFamily="34" charset="0"/>
                        </a:rPr>
                        <a:t>E </a:t>
                      </a:r>
                      <a:r>
                        <a:rPr lang="ja-JP" altLang="en-US" sz="1200" noProof="0" dirty="0" smtClean="0">
                          <a:solidFill>
                            <a:schemeClr val="tx1"/>
                          </a:solidFill>
                          <a:latin typeface="Arial" pitchFamily="34" charset="0"/>
                          <a:ea typeface="ＭＳ Ｐゴシック" pitchFamily="50" charset="-128"/>
                          <a:cs typeface="Arial" pitchFamily="34" charset="0"/>
                        </a:rPr>
                        <a:t>メール</a:t>
                      </a:r>
                      <a:r>
                        <a:rPr lang="en-US" altLang="ja-JP" sz="1200" noProof="0" dirty="0" smtClean="0">
                          <a:solidFill>
                            <a:schemeClr val="tx1"/>
                          </a:solidFill>
                          <a:latin typeface="Arial" pitchFamily="34" charset="0"/>
                          <a:ea typeface="ＭＳ Ｐゴシック" pitchFamily="50" charset="-128"/>
                          <a:cs typeface="Arial" pitchFamily="34" charset="0"/>
                        </a:rPr>
                        <a:t>/Web </a:t>
                      </a:r>
                      <a:r>
                        <a:rPr lang="ja-JP" altLang="en-US" sz="1200" noProof="0" dirty="0" smtClean="0">
                          <a:solidFill>
                            <a:schemeClr val="tx1"/>
                          </a:solidFill>
                          <a:latin typeface="Arial" pitchFamily="34" charset="0"/>
                          <a:ea typeface="ＭＳ Ｐゴシック" pitchFamily="50" charset="-128"/>
                          <a:cs typeface="Arial" pitchFamily="34" charset="0"/>
                        </a:rPr>
                        <a:t>セキュリティ強化</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EF5FC"/>
                    </a:solidFill>
                  </a:tcPr>
                </a:tc>
                <a:tc>
                  <a:txBody>
                    <a:bodyPr/>
                    <a:lstStyle/>
                    <a:p>
                      <a:r>
                        <a:rPr lang="en-US" altLang="ja-JP" sz="1200" noProof="0" dirty="0" smtClean="0">
                          <a:solidFill>
                            <a:schemeClr val="tx1"/>
                          </a:solidFill>
                          <a:latin typeface="Arial" pitchFamily="34" charset="0"/>
                          <a:ea typeface="ＭＳ Ｐゴシック" pitchFamily="50" charset="-128"/>
                          <a:cs typeface="Arial" pitchFamily="34" charset="0"/>
                        </a:rPr>
                        <a:t>IPS/NGFW </a:t>
                      </a:r>
                      <a:r>
                        <a:rPr lang="ja-JP" altLang="en-US" sz="1200" noProof="0" dirty="0" smtClean="0">
                          <a:solidFill>
                            <a:schemeClr val="tx1"/>
                          </a:solidFill>
                          <a:latin typeface="Arial" pitchFamily="34" charset="0"/>
                          <a:ea typeface="ＭＳ Ｐゴシック" pitchFamily="50" charset="-128"/>
                          <a:cs typeface="Arial" pitchFamily="34" charset="0"/>
                        </a:rPr>
                        <a:t>強化</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EF5FC"/>
                    </a:solidFill>
                  </a:tcPr>
                </a:tc>
                <a:tc>
                  <a:txBody>
                    <a:bodyPr/>
                    <a:lstStyle/>
                    <a:p>
                      <a:r>
                        <a:rPr lang="en-US" altLang="ja-JP" sz="1200" noProof="0" dirty="0" smtClean="0">
                          <a:solidFill>
                            <a:schemeClr val="tx1"/>
                          </a:solidFill>
                          <a:latin typeface="Arial" pitchFamily="34" charset="0"/>
                          <a:ea typeface="ＭＳ Ｐゴシック" pitchFamily="50" charset="-128"/>
                          <a:cs typeface="Arial" pitchFamily="34" charset="0"/>
                        </a:rPr>
                        <a:t>Windows</a:t>
                      </a:r>
                      <a:r>
                        <a:rPr lang="ja-JP" altLang="en-US" sz="1200" noProof="0" dirty="0" smtClean="0">
                          <a:solidFill>
                            <a:schemeClr val="tx1"/>
                          </a:solidFill>
                          <a:latin typeface="Arial" pitchFamily="34" charset="0"/>
                          <a:ea typeface="ＭＳ Ｐゴシック" pitchFamily="50" charset="-128"/>
                          <a:cs typeface="Arial" pitchFamily="34" charset="0"/>
                        </a:rPr>
                        <a:t>、</a:t>
                      </a:r>
                      <a:r>
                        <a:rPr lang="en-US" altLang="ja-JP" sz="1200" noProof="0" dirty="0" smtClean="0">
                          <a:solidFill>
                            <a:schemeClr val="tx1"/>
                          </a:solidFill>
                          <a:latin typeface="Arial" pitchFamily="34" charset="0"/>
                          <a:ea typeface="ＭＳ Ｐゴシック" pitchFamily="50" charset="-128"/>
                          <a:cs typeface="Arial" pitchFamily="34" charset="0"/>
                        </a:rPr>
                        <a:t>Mac</a:t>
                      </a:r>
                      <a:r>
                        <a:rPr lang="ja-JP" altLang="en-US" sz="1200" noProof="0" dirty="0" smtClean="0">
                          <a:solidFill>
                            <a:schemeClr val="tx1"/>
                          </a:solidFill>
                          <a:latin typeface="Arial" pitchFamily="34" charset="0"/>
                          <a:ea typeface="ＭＳ Ｐゴシック" pitchFamily="50" charset="-128"/>
                          <a:cs typeface="Arial" pitchFamily="34" charset="0"/>
                        </a:rPr>
                        <a:t>、</a:t>
                      </a:r>
                      <a:r>
                        <a:rPr lang="en-US" altLang="ja-JP" sz="1200" noProof="0" dirty="0" smtClean="0">
                          <a:solidFill>
                            <a:schemeClr val="tx1"/>
                          </a:solidFill>
                          <a:latin typeface="Arial" pitchFamily="34" charset="0"/>
                          <a:ea typeface="ＭＳ Ｐゴシック" pitchFamily="50" charset="-128"/>
                          <a:cs typeface="Arial" pitchFamily="34" charset="0"/>
                        </a:rPr>
                        <a:t>Linux</a:t>
                      </a:r>
                      <a:r>
                        <a:rPr lang="ja-JP" altLang="en-US" sz="1200" noProof="0" dirty="0" smtClean="0">
                          <a:solidFill>
                            <a:schemeClr val="tx1"/>
                          </a:solidFill>
                          <a:latin typeface="Arial" pitchFamily="34" charset="0"/>
                          <a:ea typeface="ＭＳ Ｐゴシック" pitchFamily="50" charset="-128"/>
                          <a:cs typeface="Arial" pitchFamily="34" charset="0"/>
                        </a:rPr>
                        <a:t>、</a:t>
                      </a:r>
                      <a:r>
                        <a:rPr lang="en-US" altLang="ja-JP" sz="1200" noProof="0" dirty="0" smtClean="0">
                          <a:solidFill>
                            <a:schemeClr val="tx1"/>
                          </a:solidFill>
                          <a:latin typeface="Arial" pitchFamily="34" charset="0"/>
                          <a:ea typeface="ＭＳ Ｐゴシック" pitchFamily="50" charset="-128"/>
                          <a:cs typeface="Arial" pitchFamily="34" charset="0"/>
                        </a:rPr>
                        <a:t>Android</a:t>
                      </a:r>
                      <a:r>
                        <a:rPr lang="ja-JP" altLang="en-US" sz="1200" noProof="0" dirty="0" smtClean="0">
                          <a:solidFill>
                            <a:schemeClr val="tx1"/>
                          </a:solidFill>
                          <a:latin typeface="Arial" pitchFamily="34" charset="0"/>
                          <a:ea typeface="ＭＳ Ｐゴシック" pitchFamily="50" charset="-128"/>
                          <a:cs typeface="Arial" pitchFamily="34" charset="0"/>
                        </a:rPr>
                        <a:t>、仮想マシン強化</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EF5FC"/>
                    </a:solidFill>
                  </a:tcPr>
                </a:tc>
              </a:tr>
              <a:tr h="1086904">
                <a:tc>
                  <a:txBody>
                    <a:bodyPr/>
                    <a:lstStyle/>
                    <a:p>
                      <a:r>
                        <a:rPr lang="ja-JP" altLang="en-US" sz="1200" b="1" noProof="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詳細</a:t>
                      </a:r>
                    </a:p>
                  </a:txBody>
                  <a:tcPr marL="274320"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chemeClr val="accent4"/>
                    </a:solidFill>
                  </a:tcPr>
                </a:tc>
                <a:tc>
                  <a:txBody>
                    <a:bodyPr/>
                    <a:lstStyle/>
                    <a:p>
                      <a:pPr marL="171450" indent="-171450">
                        <a:lnSpc>
                          <a:spcPct val="100000"/>
                        </a:lnSpc>
                        <a:buClr>
                          <a:schemeClr val="tx2"/>
                        </a:buClr>
                        <a:buFont typeface="Wingdings" panose="05000000000000000000" pitchFamily="2" charset="2"/>
                        <a:buChar char="§"/>
                      </a:pPr>
                      <a:r>
                        <a:rPr lang="en-US" altLang="ja-JP" sz="1200" noProof="0" dirty="0" smtClean="0">
                          <a:solidFill>
                            <a:schemeClr val="tx1"/>
                          </a:solidFill>
                          <a:latin typeface="Arial" pitchFamily="34" charset="0"/>
                          <a:ea typeface="ＭＳ Ｐゴシック" pitchFamily="50" charset="-128"/>
                          <a:cs typeface="Arial" pitchFamily="34" charset="0"/>
                        </a:rPr>
                        <a:t>ESA/WSA:E </a:t>
                      </a:r>
                      <a:r>
                        <a:rPr lang="ja-JP" altLang="en-US" sz="1200" noProof="0" dirty="0" smtClean="0">
                          <a:solidFill>
                            <a:schemeClr val="tx1"/>
                          </a:solidFill>
                          <a:latin typeface="Arial" pitchFamily="34" charset="0"/>
                          <a:ea typeface="ＭＳ Ｐゴシック" pitchFamily="50" charset="-128"/>
                          <a:cs typeface="Arial" pitchFamily="34" charset="0"/>
                        </a:rPr>
                        <a:t>メール</a:t>
                      </a:r>
                      <a:r>
                        <a:rPr lang="en-US" altLang="ja-JP" sz="1200" noProof="0" dirty="0" smtClean="0">
                          <a:solidFill>
                            <a:schemeClr val="tx1"/>
                          </a:solidFill>
                          <a:latin typeface="Arial" pitchFamily="34" charset="0"/>
                          <a:ea typeface="ＭＳ Ｐゴシック" pitchFamily="50" charset="-128"/>
                          <a:cs typeface="Arial" pitchFamily="34" charset="0"/>
                        </a:rPr>
                        <a:t>/</a:t>
                      </a:r>
                      <a:r>
                        <a:rPr lang="en-US" altLang="ja-JP" sz="1200" noProof="0" dirty="0" smtClean="0">
                          <a:solidFill>
                            <a:schemeClr val="tx1"/>
                          </a:solidFill>
                          <a:latin typeface="Arial" pitchFamily="34" charset="0"/>
                          <a:ea typeface="ＭＳ Ｐゴシック" pitchFamily="50" charset="-128"/>
                          <a:cs typeface="Arial" pitchFamily="34" charset="0"/>
                        </a:rPr>
                        <a:t>Web</a:t>
                      </a:r>
                      <a:r>
                        <a:rPr lang="ja-JP" altLang="en-US" sz="1200" noProof="0" dirty="0" smtClean="0">
                          <a:solidFill>
                            <a:schemeClr val="tx1"/>
                          </a:solidFill>
                          <a:latin typeface="Arial" pitchFamily="34" charset="0"/>
                          <a:ea typeface="ＭＳ Ｐゴシック" pitchFamily="50" charset="-128"/>
                          <a:cs typeface="Arial" pitchFamily="34" charset="0"/>
                        </a:rPr>
                        <a:t>に</a:t>
                      </a:r>
                      <a:r>
                        <a:rPr lang="en-US" altLang="ja-JP" sz="1200" noProof="0" dirty="0" smtClean="0">
                          <a:solidFill>
                            <a:schemeClr val="tx1"/>
                          </a:solidFill>
                          <a:latin typeface="Arial" pitchFamily="34" charset="0"/>
                          <a:ea typeface="ＭＳ Ｐゴシック" pitchFamily="50" charset="-128"/>
                          <a:cs typeface="Arial" pitchFamily="34" charset="0"/>
                        </a:rPr>
                        <a:t/>
                      </a:r>
                      <a:br>
                        <a:rPr lang="en-US" altLang="ja-JP" sz="1200" noProof="0" dirty="0" smtClean="0">
                          <a:solidFill>
                            <a:schemeClr val="tx1"/>
                          </a:solidFill>
                          <a:latin typeface="Arial" pitchFamily="34" charset="0"/>
                          <a:ea typeface="ＭＳ Ｐゴシック" pitchFamily="50" charset="-128"/>
                          <a:cs typeface="Arial" pitchFamily="34" charset="0"/>
                        </a:rPr>
                      </a:br>
                      <a:r>
                        <a:rPr lang="ja-JP" altLang="en-US" sz="1200" noProof="0" dirty="0" smtClean="0">
                          <a:solidFill>
                            <a:schemeClr val="tx1"/>
                          </a:solidFill>
                          <a:latin typeface="Arial" pitchFamily="34" charset="0"/>
                          <a:ea typeface="ＭＳ Ｐゴシック" pitchFamily="50" charset="-128"/>
                          <a:cs typeface="Arial" pitchFamily="34" charset="0"/>
                        </a:rPr>
                        <a:t>おける</a:t>
                      </a:r>
                      <a:r>
                        <a:rPr lang="ja-JP" altLang="en-US" sz="1200" noProof="0" dirty="0" smtClean="0">
                          <a:solidFill>
                            <a:schemeClr val="tx1"/>
                          </a:solidFill>
                          <a:latin typeface="Arial" pitchFamily="34" charset="0"/>
                          <a:ea typeface="ＭＳ Ｐゴシック" pitchFamily="50" charset="-128"/>
                          <a:cs typeface="Arial" pitchFamily="34" charset="0"/>
                        </a:rPr>
                        <a:t>高度なマルウェア防御</a:t>
                      </a:r>
                    </a:p>
                    <a:p>
                      <a:pPr marL="171450" indent="-171450">
                        <a:lnSpc>
                          <a:spcPct val="100000"/>
                        </a:lnSpc>
                        <a:buClr>
                          <a:schemeClr val="tx2"/>
                        </a:buClr>
                        <a:buFont typeface="Wingdings" panose="05000000000000000000" pitchFamily="2" charset="2"/>
                        <a:buChar char="§"/>
                      </a:pPr>
                      <a:r>
                        <a:rPr lang="en-US" altLang="ja-JP" sz="1200" noProof="0" dirty="0" smtClean="0">
                          <a:solidFill>
                            <a:schemeClr val="tx1"/>
                          </a:solidFill>
                          <a:latin typeface="Arial" pitchFamily="34" charset="0"/>
                          <a:ea typeface="ＭＳ Ｐゴシック" pitchFamily="50" charset="-128"/>
                          <a:cs typeface="Arial" pitchFamily="34" charset="0"/>
                        </a:rPr>
                        <a:t>CES/CWS</a:t>
                      </a:r>
                      <a:r>
                        <a:rPr lang="ja-JP" altLang="en-US" sz="1200" noProof="0" dirty="0" smtClean="0">
                          <a:solidFill>
                            <a:schemeClr val="tx1"/>
                          </a:solidFill>
                          <a:latin typeface="Arial" pitchFamily="34" charset="0"/>
                          <a:ea typeface="ＭＳ Ｐゴシック" pitchFamily="50" charset="-128"/>
                          <a:cs typeface="Arial" pitchFamily="34" charset="0"/>
                        </a:rPr>
                        <a:t>：クラウド </a:t>
                      </a:r>
                      <a:r>
                        <a:rPr lang="en-US" altLang="ja-JP" sz="1200" noProof="0" dirty="0" smtClean="0">
                          <a:solidFill>
                            <a:schemeClr val="tx1"/>
                          </a:solidFill>
                          <a:latin typeface="Arial" pitchFamily="34" charset="0"/>
                          <a:ea typeface="ＭＳ Ｐゴシック" pitchFamily="50" charset="-128"/>
                          <a:cs typeface="Arial" pitchFamily="34" charset="0"/>
                        </a:rPr>
                        <a:t>E</a:t>
                      </a:r>
                      <a:r>
                        <a:rPr lang="ja-JP" altLang="en-US" sz="1200" noProof="0" dirty="0" smtClean="0">
                          <a:solidFill>
                            <a:schemeClr val="tx1"/>
                          </a:solidFill>
                          <a:latin typeface="Arial" pitchFamily="34" charset="0"/>
                          <a:ea typeface="ＭＳ Ｐゴシック" pitchFamily="50" charset="-128"/>
                          <a:cs typeface="Arial" pitchFamily="34" charset="0"/>
                        </a:rPr>
                        <a:t> メール</a:t>
                      </a:r>
                      <a:r>
                        <a:rPr lang="en-US" altLang="ja-JP" sz="1200" noProof="0" dirty="0" smtClean="0">
                          <a:solidFill>
                            <a:schemeClr val="tx1"/>
                          </a:solidFill>
                          <a:latin typeface="Arial" pitchFamily="34" charset="0"/>
                          <a:ea typeface="ＭＳ Ｐゴシック" pitchFamily="50" charset="-128"/>
                          <a:cs typeface="Arial" pitchFamily="34" charset="0"/>
                        </a:rPr>
                        <a:t>/Web</a:t>
                      </a:r>
                      <a:r>
                        <a:rPr lang="ja-JP" altLang="en-US" sz="1200" noProof="0" dirty="0" smtClean="0">
                          <a:solidFill>
                            <a:schemeClr val="tx1"/>
                          </a:solidFill>
                          <a:latin typeface="Arial" pitchFamily="34" charset="0"/>
                          <a:ea typeface="ＭＳ Ｐゴシック" pitchFamily="50" charset="-128"/>
                          <a:cs typeface="Arial" pitchFamily="34" charset="0"/>
                        </a:rPr>
                        <a:t> サービスにおける高度</a:t>
                      </a:r>
                      <a:r>
                        <a:rPr lang="ja-JP" altLang="en-US" sz="1200" noProof="0" dirty="0" smtClean="0">
                          <a:solidFill>
                            <a:schemeClr val="tx1"/>
                          </a:solidFill>
                          <a:latin typeface="Arial" pitchFamily="34" charset="0"/>
                          <a:ea typeface="ＭＳ Ｐゴシック" pitchFamily="50" charset="-128"/>
                          <a:cs typeface="Arial" pitchFamily="34" charset="0"/>
                        </a:rPr>
                        <a:t>な</a:t>
                      </a:r>
                      <a:r>
                        <a:rPr lang="en-US" altLang="ja-JP" sz="1200" noProof="0" dirty="0" smtClean="0">
                          <a:solidFill>
                            <a:schemeClr val="tx1"/>
                          </a:solidFill>
                          <a:latin typeface="Arial" pitchFamily="34" charset="0"/>
                          <a:ea typeface="ＭＳ Ｐゴシック" pitchFamily="50" charset="-128"/>
                          <a:cs typeface="Arial" pitchFamily="34" charset="0"/>
                        </a:rPr>
                        <a:t/>
                      </a:r>
                      <a:br>
                        <a:rPr lang="en-US" altLang="ja-JP" sz="1200" noProof="0" dirty="0" smtClean="0">
                          <a:solidFill>
                            <a:schemeClr val="tx1"/>
                          </a:solidFill>
                          <a:latin typeface="Arial" pitchFamily="34" charset="0"/>
                          <a:ea typeface="ＭＳ Ｐゴシック" pitchFamily="50" charset="-128"/>
                          <a:cs typeface="Arial" pitchFamily="34" charset="0"/>
                        </a:rPr>
                      </a:br>
                      <a:r>
                        <a:rPr lang="ja-JP" altLang="en-US" sz="1200" noProof="0" dirty="0" smtClean="0">
                          <a:solidFill>
                            <a:schemeClr val="tx1"/>
                          </a:solidFill>
                          <a:latin typeface="Arial" pitchFamily="34" charset="0"/>
                          <a:ea typeface="ＭＳ Ｐゴシック" pitchFamily="50" charset="-128"/>
                          <a:cs typeface="Arial" pitchFamily="34" charset="0"/>
                        </a:rPr>
                        <a:t>マルウェア</a:t>
                      </a:r>
                      <a:r>
                        <a:rPr lang="ja-JP" altLang="en-US" sz="1200" noProof="0" dirty="0" smtClean="0">
                          <a:solidFill>
                            <a:schemeClr val="tx1"/>
                          </a:solidFill>
                          <a:latin typeface="Arial" pitchFamily="34" charset="0"/>
                          <a:ea typeface="ＭＳ Ｐゴシック" pitchFamily="50" charset="-128"/>
                          <a:cs typeface="Arial" pitchFamily="34" charset="0"/>
                        </a:rPr>
                        <a:t>防御</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EEF5FC"/>
                    </a:solidFill>
                  </a:tcPr>
                </a:tc>
                <a:tc>
                  <a:txBody>
                    <a:bodyPr/>
                    <a:lstStyle/>
                    <a:p>
                      <a:pPr marL="171450" indent="-171450">
                        <a:spcBef>
                          <a:spcPts val="600"/>
                        </a:spcBef>
                        <a:buClr>
                          <a:schemeClr val="tx2"/>
                        </a:buClr>
                        <a:buFont typeface="Wingdings" panose="05000000000000000000" pitchFamily="2" charset="2"/>
                        <a:buChar char="§"/>
                      </a:pPr>
                      <a:r>
                        <a:rPr lang="ja-JP" altLang="en-US" sz="1200" noProof="0" dirty="0" smtClean="0">
                          <a:solidFill>
                            <a:schemeClr val="tx1"/>
                          </a:solidFill>
                          <a:latin typeface="Arial" pitchFamily="34" charset="0"/>
                          <a:ea typeface="ＭＳ Ｐゴシック" pitchFamily="50" charset="-128"/>
                          <a:cs typeface="Arial" pitchFamily="34" charset="0"/>
                        </a:rPr>
                        <a:t>ネットワーク内の広範</a:t>
                      </a:r>
                      <a:r>
                        <a:rPr lang="ja-JP" altLang="en-US" sz="1200" noProof="0" dirty="0" smtClean="0">
                          <a:solidFill>
                            <a:schemeClr val="tx1"/>
                          </a:solidFill>
                          <a:latin typeface="Arial" pitchFamily="34" charset="0"/>
                          <a:ea typeface="ＭＳ Ｐゴシック" pitchFamily="50" charset="-128"/>
                          <a:cs typeface="Arial" pitchFamily="34" charset="0"/>
                        </a:rPr>
                        <a:t>な</a:t>
                      </a:r>
                      <a:r>
                        <a:rPr lang="en-US" altLang="ja-JP" sz="1200" noProof="0" dirty="0" smtClean="0">
                          <a:solidFill>
                            <a:schemeClr val="tx1"/>
                          </a:solidFill>
                          <a:latin typeface="Arial" pitchFamily="34" charset="0"/>
                          <a:ea typeface="ＭＳ Ｐゴシック" pitchFamily="50" charset="-128"/>
                          <a:cs typeface="Arial" pitchFamily="34" charset="0"/>
                        </a:rPr>
                        <a:t/>
                      </a:r>
                      <a:br>
                        <a:rPr lang="en-US" altLang="ja-JP" sz="1200" noProof="0" dirty="0" smtClean="0">
                          <a:solidFill>
                            <a:schemeClr val="tx1"/>
                          </a:solidFill>
                          <a:latin typeface="Arial" pitchFamily="34" charset="0"/>
                          <a:ea typeface="ＭＳ Ｐゴシック" pitchFamily="50" charset="-128"/>
                          <a:cs typeface="Arial" pitchFamily="34" charset="0"/>
                        </a:rPr>
                      </a:br>
                      <a:r>
                        <a:rPr lang="ja-JP" altLang="en-US" sz="1200" noProof="0" dirty="0" smtClean="0">
                          <a:solidFill>
                            <a:schemeClr val="tx1"/>
                          </a:solidFill>
                          <a:latin typeface="Arial" pitchFamily="34" charset="0"/>
                          <a:ea typeface="ＭＳ Ｐゴシック" pitchFamily="50" charset="-128"/>
                          <a:cs typeface="Arial" pitchFamily="34" charset="0"/>
                        </a:rPr>
                        <a:t>可視性</a:t>
                      </a:r>
                      <a:endParaRPr lang="ja-JP" altLang="en-US" sz="1200" noProof="0" dirty="0" smtClean="0">
                        <a:solidFill>
                          <a:schemeClr val="tx1"/>
                        </a:solidFill>
                        <a:latin typeface="Arial" pitchFamily="34" charset="0"/>
                        <a:ea typeface="ＭＳ Ｐゴシック" pitchFamily="50" charset="-128"/>
                        <a:cs typeface="Arial" pitchFamily="34" charset="0"/>
                      </a:endParaRPr>
                    </a:p>
                    <a:p>
                      <a:pPr marL="171450" indent="-171450">
                        <a:spcBef>
                          <a:spcPts val="600"/>
                        </a:spcBef>
                        <a:buClr>
                          <a:schemeClr val="tx2"/>
                        </a:buClr>
                        <a:buFont typeface="Wingdings" panose="05000000000000000000" pitchFamily="2" charset="2"/>
                        <a:buChar char="§"/>
                      </a:pPr>
                      <a:r>
                        <a:rPr lang="ja-JP" altLang="en-US" sz="1200" noProof="0" dirty="0" smtClean="0">
                          <a:solidFill>
                            <a:schemeClr val="tx1"/>
                          </a:solidFill>
                          <a:latin typeface="Arial" pitchFamily="34" charset="0"/>
                          <a:ea typeface="ＭＳ Ｐゴシック" pitchFamily="50" charset="-128"/>
                          <a:cs typeface="Arial" pitchFamily="34" charset="0"/>
                        </a:rPr>
                        <a:t>攻撃前、攻撃中、</a:t>
                      </a:r>
                      <a:r>
                        <a:rPr lang="ja-JP" altLang="en-US" sz="1200" noProof="0" dirty="0" smtClean="0">
                          <a:solidFill>
                            <a:schemeClr val="tx1"/>
                          </a:solidFill>
                          <a:latin typeface="Arial" pitchFamily="34" charset="0"/>
                          <a:ea typeface="ＭＳ Ｐゴシック" pitchFamily="50" charset="-128"/>
                          <a:cs typeface="Arial" pitchFamily="34" charset="0"/>
                        </a:rPr>
                        <a:t>および</a:t>
                      </a:r>
                      <a:r>
                        <a:rPr lang="en-US" altLang="ja-JP" sz="1200" noProof="0" dirty="0" smtClean="0">
                          <a:solidFill>
                            <a:schemeClr val="tx1"/>
                          </a:solidFill>
                          <a:latin typeface="Arial" pitchFamily="34" charset="0"/>
                          <a:ea typeface="ＭＳ Ｐゴシック" pitchFamily="50" charset="-128"/>
                          <a:cs typeface="Arial" pitchFamily="34" charset="0"/>
                        </a:rPr>
                        <a:t/>
                      </a:r>
                      <a:br>
                        <a:rPr lang="en-US" altLang="ja-JP" sz="1200" noProof="0" dirty="0" smtClean="0">
                          <a:solidFill>
                            <a:schemeClr val="tx1"/>
                          </a:solidFill>
                          <a:latin typeface="Arial" pitchFamily="34" charset="0"/>
                          <a:ea typeface="ＭＳ Ｐゴシック" pitchFamily="50" charset="-128"/>
                          <a:cs typeface="Arial" pitchFamily="34" charset="0"/>
                        </a:rPr>
                      </a:br>
                      <a:r>
                        <a:rPr lang="ja-JP" altLang="en-US" sz="1200" noProof="0" dirty="0" smtClean="0">
                          <a:solidFill>
                            <a:schemeClr val="tx1"/>
                          </a:solidFill>
                          <a:latin typeface="Arial" pitchFamily="34" charset="0"/>
                          <a:ea typeface="ＭＳ Ｐゴシック" pitchFamily="50" charset="-128"/>
                          <a:cs typeface="Arial" pitchFamily="34" charset="0"/>
                        </a:rPr>
                        <a:t>攻撃後</a:t>
                      </a:r>
                      <a:r>
                        <a:rPr lang="ja-JP" altLang="en-US" sz="1200" noProof="0" dirty="0" smtClean="0">
                          <a:solidFill>
                            <a:schemeClr val="tx1"/>
                          </a:solidFill>
                          <a:latin typeface="Arial" pitchFamily="34" charset="0"/>
                          <a:ea typeface="ＭＳ Ｐゴシック" pitchFamily="50" charset="-128"/>
                          <a:cs typeface="Arial" pitchFamily="34" charset="0"/>
                        </a:rPr>
                        <a:t>の幅広い機能</a:t>
                      </a:r>
                      <a:r>
                        <a:rPr lang="ja-JP" altLang="en-US" sz="1200" noProof="0" dirty="0" smtClean="0">
                          <a:solidFill>
                            <a:schemeClr val="tx1"/>
                          </a:solidFill>
                          <a:latin typeface="Arial" pitchFamily="34" charset="0"/>
                          <a:ea typeface="ＭＳ Ｐゴシック" pitchFamily="50" charset="-128"/>
                          <a:cs typeface="Arial" pitchFamily="34" charset="0"/>
                        </a:rPr>
                        <a:t>の</a:t>
                      </a:r>
                      <a:r>
                        <a:rPr lang="en-US" altLang="ja-JP" sz="1200" noProof="0" dirty="0" smtClean="0">
                          <a:solidFill>
                            <a:schemeClr val="tx1"/>
                          </a:solidFill>
                          <a:latin typeface="Arial" pitchFamily="34" charset="0"/>
                          <a:ea typeface="ＭＳ Ｐゴシック" pitchFamily="50" charset="-128"/>
                          <a:cs typeface="Arial" pitchFamily="34" charset="0"/>
                        </a:rPr>
                        <a:t/>
                      </a:r>
                      <a:br>
                        <a:rPr lang="en-US" altLang="ja-JP" sz="1200" noProof="0" dirty="0" smtClean="0">
                          <a:solidFill>
                            <a:schemeClr val="tx1"/>
                          </a:solidFill>
                          <a:latin typeface="Arial" pitchFamily="34" charset="0"/>
                          <a:ea typeface="ＭＳ Ｐゴシック" pitchFamily="50" charset="-128"/>
                          <a:cs typeface="Arial" pitchFamily="34" charset="0"/>
                        </a:rPr>
                      </a:br>
                      <a:r>
                        <a:rPr lang="ja-JP" altLang="en-US" sz="1200" noProof="0" dirty="0" smtClean="0">
                          <a:solidFill>
                            <a:schemeClr val="tx1"/>
                          </a:solidFill>
                          <a:latin typeface="Arial" pitchFamily="34" charset="0"/>
                          <a:ea typeface="ＭＳ Ｐゴシック" pitchFamily="50" charset="-128"/>
                          <a:cs typeface="Arial" pitchFamily="34" charset="0"/>
                        </a:rPr>
                        <a:t>選択</a:t>
                      </a:r>
                      <a:endParaRPr lang="ja-JP" altLang="en-US" sz="1200" noProof="0" dirty="0" smtClean="0">
                        <a:solidFill>
                          <a:schemeClr val="tx1"/>
                        </a:solidFill>
                        <a:latin typeface="Arial" pitchFamily="34" charset="0"/>
                        <a:ea typeface="ＭＳ Ｐゴシック" pitchFamily="50" charset="-128"/>
                        <a:cs typeface="Arial"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EEF5FC"/>
                    </a:solidFill>
                  </a:tcPr>
                </a:tc>
                <a:tc>
                  <a:txBody>
                    <a:bodyPr/>
                    <a:lstStyle/>
                    <a:p>
                      <a:pPr marL="171450" indent="-171450">
                        <a:buClr>
                          <a:schemeClr val="tx2"/>
                        </a:buClr>
                        <a:buFont typeface="Wingdings" panose="05000000000000000000" pitchFamily="2" charset="2"/>
                        <a:buChar char="§"/>
                      </a:pPr>
                      <a:r>
                        <a:rPr lang="ja-JP" altLang="en-US" sz="1200" noProof="0" dirty="0" smtClean="0">
                          <a:solidFill>
                            <a:schemeClr val="tx1"/>
                          </a:solidFill>
                          <a:latin typeface="Arial" pitchFamily="34" charset="0"/>
                          <a:ea typeface="ＭＳ Ｐゴシック" pitchFamily="50" charset="-128"/>
                          <a:cs typeface="Arial" pitchFamily="34" charset="0"/>
                        </a:rPr>
                        <a:t>脅威に対する包括的</a:t>
                      </a:r>
                      <a:r>
                        <a:rPr lang="ja-JP" altLang="en-US" sz="1200" noProof="0" dirty="0" smtClean="0">
                          <a:solidFill>
                            <a:schemeClr val="tx1"/>
                          </a:solidFill>
                          <a:latin typeface="Arial" pitchFamily="34" charset="0"/>
                          <a:ea typeface="ＭＳ Ｐゴシック" pitchFamily="50" charset="-128"/>
                          <a:cs typeface="Arial" pitchFamily="34" charset="0"/>
                        </a:rPr>
                        <a:t>な</a:t>
                      </a:r>
                      <a:r>
                        <a:rPr lang="en-US" altLang="ja-JP" sz="1200" noProof="0" dirty="0" smtClean="0">
                          <a:solidFill>
                            <a:schemeClr val="tx1"/>
                          </a:solidFill>
                          <a:latin typeface="Arial" pitchFamily="34" charset="0"/>
                          <a:ea typeface="ＭＳ Ｐゴシック" pitchFamily="50" charset="-128"/>
                          <a:cs typeface="Arial" pitchFamily="34" charset="0"/>
                        </a:rPr>
                        <a:t/>
                      </a:r>
                      <a:br>
                        <a:rPr lang="en-US" altLang="ja-JP" sz="1200" noProof="0" dirty="0" smtClean="0">
                          <a:solidFill>
                            <a:schemeClr val="tx1"/>
                          </a:solidFill>
                          <a:latin typeface="Arial" pitchFamily="34" charset="0"/>
                          <a:ea typeface="ＭＳ Ｐゴシック" pitchFamily="50" charset="-128"/>
                          <a:cs typeface="Arial" pitchFamily="34" charset="0"/>
                        </a:rPr>
                      </a:br>
                      <a:r>
                        <a:rPr lang="ja-JP" altLang="en-US" sz="1200" noProof="0" dirty="0" smtClean="0">
                          <a:solidFill>
                            <a:schemeClr val="tx1"/>
                          </a:solidFill>
                          <a:latin typeface="Arial" pitchFamily="34" charset="0"/>
                          <a:ea typeface="ＭＳ Ｐゴシック" pitchFamily="50" charset="-128"/>
                          <a:cs typeface="Arial" pitchFamily="34" charset="0"/>
                        </a:rPr>
                        <a:t>防護</a:t>
                      </a:r>
                      <a:r>
                        <a:rPr lang="ja-JP" altLang="en-US" sz="1200" noProof="0" dirty="0" smtClean="0">
                          <a:solidFill>
                            <a:schemeClr val="tx1"/>
                          </a:solidFill>
                          <a:latin typeface="Arial" pitchFamily="34" charset="0"/>
                          <a:ea typeface="ＭＳ Ｐゴシック" pitchFamily="50" charset="-128"/>
                          <a:cs typeface="Arial" pitchFamily="34" charset="0"/>
                        </a:rPr>
                        <a:t>と対応</a:t>
                      </a:r>
                    </a:p>
                    <a:p>
                      <a:pPr marL="171450" indent="-171450">
                        <a:buClr>
                          <a:schemeClr val="tx2"/>
                        </a:buClr>
                        <a:buFont typeface="Wingdings" panose="05000000000000000000" pitchFamily="2" charset="2"/>
                        <a:buChar char="§"/>
                      </a:pPr>
                      <a:r>
                        <a:rPr lang="ja-JP" altLang="en-US" sz="1200" noProof="0" dirty="0" smtClean="0">
                          <a:solidFill>
                            <a:schemeClr val="tx1"/>
                          </a:solidFill>
                          <a:latin typeface="Arial" pitchFamily="34" charset="0"/>
                          <a:ea typeface="ＭＳ Ｐゴシック" pitchFamily="50" charset="-128"/>
                          <a:cs typeface="Arial" pitchFamily="34" charset="0"/>
                        </a:rPr>
                        <a:t>きめ細かい可視性と</a:t>
                      </a:r>
                      <a:r>
                        <a:rPr lang="ja-JP" altLang="en-US" sz="1200" noProof="0" dirty="0" smtClean="0">
                          <a:solidFill>
                            <a:schemeClr val="tx1"/>
                          </a:solidFill>
                          <a:latin typeface="Arial" pitchFamily="34" charset="0"/>
                          <a:ea typeface="ＭＳ Ｐゴシック" pitchFamily="50" charset="-128"/>
                          <a:cs typeface="Arial" pitchFamily="34" charset="0"/>
                        </a:rPr>
                        <a:t>制御</a:t>
                      </a:r>
                      <a:r>
                        <a:rPr lang="en-US" altLang="ja-JP" sz="1200" noProof="0" dirty="0" smtClean="0">
                          <a:solidFill>
                            <a:schemeClr val="tx1"/>
                          </a:solidFill>
                          <a:latin typeface="Arial" pitchFamily="34" charset="0"/>
                          <a:ea typeface="ＭＳ Ｐゴシック" pitchFamily="50" charset="-128"/>
                          <a:cs typeface="Arial" pitchFamily="34" charset="0"/>
                        </a:rPr>
                        <a:t/>
                      </a:r>
                      <a:br>
                        <a:rPr lang="en-US" altLang="ja-JP" sz="1200" noProof="0" dirty="0" smtClean="0">
                          <a:solidFill>
                            <a:schemeClr val="tx1"/>
                          </a:solidFill>
                          <a:latin typeface="Arial" pitchFamily="34" charset="0"/>
                          <a:ea typeface="ＭＳ Ｐゴシック" pitchFamily="50" charset="-128"/>
                          <a:cs typeface="Arial" pitchFamily="34" charset="0"/>
                        </a:rPr>
                      </a:br>
                      <a:r>
                        <a:rPr lang="ja-JP" altLang="en-US" sz="1200" noProof="0" dirty="0" smtClean="0">
                          <a:solidFill>
                            <a:schemeClr val="tx1"/>
                          </a:solidFill>
                          <a:latin typeface="Arial" pitchFamily="34" charset="0"/>
                          <a:ea typeface="ＭＳ Ｐゴシック" pitchFamily="50" charset="-128"/>
                          <a:cs typeface="Arial" pitchFamily="34" charset="0"/>
                        </a:rPr>
                        <a:t>能力</a:t>
                      </a:r>
                      <a:endParaRPr lang="ja-JP" altLang="en-US" sz="1200" noProof="0" dirty="0" smtClean="0">
                        <a:solidFill>
                          <a:schemeClr val="tx1"/>
                        </a:solidFill>
                        <a:latin typeface="Arial" pitchFamily="34" charset="0"/>
                        <a:ea typeface="ＭＳ Ｐゴシック" pitchFamily="50" charset="-128"/>
                        <a:cs typeface="Arial" pitchFamily="34" charset="0"/>
                      </a:endParaRPr>
                    </a:p>
                  </a:txBody>
                  <a:tcPr marT="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EEF5FC"/>
                    </a:solidFill>
                  </a:tcPr>
                </a:tc>
              </a:tr>
            </a:tbl>
          </a:graphicData>
        </a:graphic>
      </p:graphicFrame>
      <p:pic>
        <p:nvPicPr>
          <p:cNvPr id="102" name="Picture 19" descr="HKK06040_S670_small.png"/>
          <p:cNvPicPr>
            <a:picLocks noChangeAspect="1"/>
          </p:cNvPicPr>
          <p:nvPr/>
        </p:nvPicPr>
        <p:blipFill>
          <a:blip r:embed="rId3"/>
          <a:stretch>
            <a:fillRect/>
          </a:stretch>
        </p:blipFill>
        <p:spPr bwMode="auto">
          <a:xfrm>
            <a:off x="2764964" y="1272287"/>
            <a:ext cx="1235975" cy="393066"/>
          </a:xfrm>
          <a:prstGeom prst="rect">
            <a:avLst/>
          </a:prstGeom>
          <a:noFill/>
          <a:ln>
            <a:noFill/>
          </a:ln>
        </p:spPr>
      </p:pic>
      <p:pic>
        <p:nvPicPr>
          <p:cNvPr id="150" name="Picture 149" descr="LKK59132.png"/>
          <p:cNvPicPr>
            <a:picLocks noChangeAspect="1"/>
          </p:cNvPicPr>
          <p:nvPr/>
        </p:nvPicPr>
        <p:blipFill>
          <a:blip r:embed="rId4" cstate="print"/>
          <a:stretch>
            <a:fillRect/>
          </a:stretch>
        </p:blipFill>
        <p:spPr>
          <a:xfrm>
            <a:off x="4585346" y="1068776"/>
            <a:ext cx="883113" cy="547040"/>
          </a:xfrm>
          <a:prstGeom prst="rect">
            <a:avLst/>
          </a:prstGeom>
          <a:noFill/>
          <a:ln>
            <a:noFill/>
          </a:ln>
        </p:spPr>
      </p:pic>
      <p:pic>
        <p:nvPicPr>
          <p:cNvPr id="151" name="Picture 3" descr="SF8K2U.png"/>
          <p:cNvPicPr>
            <a:picLocks noChangeAspect="1"/>
          </p:cNvPicPr>
          <p:nvPr/>
        </p:nvPicPr>
        <p:blipFill>
          <a:blip r:embed="rId5"/>
          <a:stretch>
            <a:fillRect/>
          </a:stretch>
        </p:blipFill>
        <p:spPr bwMode="auto">
          <a:xfrm>
            <a:off x="5592084" y="1328998"/>
            <a:ext cx="858869" cy="337915"/>
          </a:xfrm>
          <a:prstGeom prst="rect">
            <a:avLst/>
          </a:prstGeom>
          <a:noFill/>
          <a:ln>
            <a:noFill/>
          </a:ln>
        </p:spPr>
      </p:pic>
      <p:grpSp>
        <p:nvGrpSpPr>
          <p:cNvPr id="7" name="Group 6"/>
          <p:cNvGrpSpPr/>
          <p:nvPr/>
        </p:nvGrpSpPr>
        <p:grpSpPr>
          <a:xfrm>
            <a:off x="6951135" y="1239405"/>
            <a:ext cx="1507493" cy="499890"/>
            <a:chOff x="4615604" y="-751132"/>
            <a:chExt cx="1679625" cy="611461"/>
          </a:xfrm>
        </p:grpSpPr>
        <p:grpSp>
          <p:nvGrpSpPr>
            <p:cNvPr id="154" name="Group 153"/>
            <p:cNvGrpSpPr/>
            <p:nvPr/>
          </p:nvGrpSpPr>
          <p:grpSpPr>
            <a:xfrm>
              <a:off x="4615604" y="-712584"/>
              <a:ext cx="531835" cy="554996"/>
              <a:chOff x="6713429" y="1978544"/>
              <a:chExt cx="708924" cy="739995"/>
            </a:xfrm>
          </p:grpSpPr>
          <p:sp>
            <p:nvSpPr>
              <p:cNvPr id="155" name="Freeform 15"/>
              <p:cNvSpPr>
                <a:spLocks noEditPoints="1"/>
              </p:cNvSpPr>
              <p:nvPr/>
            </p:nvSpPr>
            <p:spPr bwMode="auto">
              <a:xfrm>
                <a:off x="6713429" y="1978544"/>
                <a:ext cx="708924" cy="460734"/>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chemeClr val="tx1"/>
              </a:solidFill>
              <a:ln w="9525">
                <a:noFill/>
                <a:round/>
                <a:headEnd/>
                <a:tailEnd/>
              </a:ln>
              <a:effectLst/>
            </p:spPr>
            <p:txBody>
              <a:bodyPr vert="horz" wrap="square" lIns="91430" tIns="45715" rIns="91430" bIns="45715"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sp>
            <p:nvSpPr>
              <p:cNvPr id="156" name="TextBox 155"/>
              <p:cNvSpPr txBox="1"/>
              <p:nvPr/>
            </p:nvSpPr>
            <p:spPr>
              <a:xfrm>
                <a:off x="6734352" y="2447646"/>
                <a:ext cx="668122" cy="270893"/>
              </a:xfrm>
              <a:prstGeom prst="rect">
                <a:avLst/>
              </a:prstGeom>
              <a:noFill/>
            </p:spPr>
            <p:txBody>
              <a:bodyPr wrap="none" rtlCol="0">
                <a:spAutoFit/>
              </a:bodyPr>
              <a:lstStyle/>
              <a:p>
                <a:pPr algn="ctr"/>
                <a:r>
                  <a:rPr lang="en-US" altLang="ja-JP" sz="600" smtClean="0">
                    <a:latin typeface="Arial" pitchFamily="34" charset="0"/>
                    <a:ea typeface="ＭＳ Ｐゴシック" pitchFamily="50" charset="-128"/>
                    <a:cs typeface="Arial" pitchFamily="34" charset="0"/>
                  </a:rPr>
                  <a:t>PC/Mac</a:t>
                </a:r>
                <a:endParaRPr lang="ja-JP" altLang="en-US" sz="600">
                  <a:latin typeface="Arial" pitchFamily="34" charset="0"/>
                  <a:ea typeface="ＭＳ Ｐゴシック" pitchFamily="50" charset="-128"/>
                  <a:cs typeface="Arial" pitchFamily="34" charset="0"/>
                </a:endParaRPr>
              </a:p>
            </p:txBody>
          </p:sp>
        </p:grpSp>
        <p:grpSp>
          <p:nvGrpSpPr>
            <p:cNvPr id="162" name="Group 161"/>
            <p:cNvGrpSpPr/>
            <p:nvPr/>
          </p:nvGrpSpPr>
          <p:grpSpPr>
            <a:xfrm>
              <a:off x="5226513" y="-751132"/>
              <a:ext cx="538184" cy="593498"/>
              <a:chOff x="9030663" y="1605483"/>
              <a:chExt cx="717390" cy="791330"/>
            </a:xfrm>
          </p:grpSpPr>
          <p:sp>
            <p:nvSpPr>
              <p:cNvPr id="163" name="TextBox 162"/>
              <p:cNvSpPr txBox="1"/>
              <p:nvPr/>
            </p:nvSpPr>
            <p:spPr>
              <a:xfrm>
                <a:off x="9056420" y="2125920"/>
                <a:ext cx="691633" cy="270893"/>
              </a:xfrm>
              <a:prstGeom prst="rect">
                <a:avLst/>
              </a:prstGeom>
              <a:noFill/>
            </p:spPr>
            <p:txBody>
              <a:bodyPr wrap="none" rtlCol="0">
                <a:spAutoFit/>
              </a:bodyPr>
              <a:lstStyle/>
              <a:p>
                <a:pPr algn="ctr"/>
                <a:r>
                  <a:rPr lang="ja-JP" altLang="en-US" sz="600" smtClean="0">
                    <a:latin typeface="Arial" pitchFamily="34" charset="0"/>
                    <a:ea typeface="ＭＳ Ｐゴシック" pitchFamily="50" charset="-128"/>
                    <a:cs typeface="Arial" pitchFamily="34" charset="0"/>
                  </a:rPr>
                  <a:t>モバイル</a:t>
                </a:r>
                <a:endParaRPr lang="ja-JP" altLang="en-US" sz="600">
                  <a:latin typeface="Arial" pitchFamily="34" charset="0"/>
                  <a:ea typeface="ＭＳ Ｐゴシック" pitchFamily="50" charset="-128"/>
                  <a:cs typeface="Arial" pitchFamily="34" charset="0"/>
                </a:endParaRPr>
              </a:p>
            </p:txBody>
          </p:sp>
          <p:grpSp>
            <p:nvGrpSpPr>
              <p:cNvPr id="164" name="Group 163"/>
              <p:cNvGrpSpPr/>
              <p:nvPr/>
            </p:nvGrpSpPr>
            <p:grpSpPr>
              <a:xfrm>
                <a:off x="9030663" y="1605483"/>
                <a:ext cx="642184" cy="535213"/>
                <a:chOff x="9372153" y="5559635"/>
                <a:chExt cx="775294" cy="646148"/>
              </a:xfrm>
            </p:grpSpPr>
            <p:pic>
              <p:nvPicPr>
                <p:cNvPr id="165" name="Picture 164" descr="Tablet.emf"/>
                <p:cNvPicPr>
                  <a:picLocks noChangeAspect="1"/>
                </p:cNvPicPr>
                <p:nvPr/>
              </p:nvPicPr>
              <p:blipFill>
                <a:blip r:embed="rId6" cstate="email">
                  <a:grayscl/>
                  <a:extLst>
                    <a:ext uri="{28A0092B-C50C-407E-A947-70E740481C1C}">
                      <a14:useLocalDpi xmlns:a14="http://schemas.microsoft.com/office/drawing/2010/main"/>
                    </a:ext>
                  </a:extLst>
                </a:blip>
                <a:stretch>
                  <a:fillRect/>
                </a:stretch>
              </p:blipFill>
              <p:spPr>
                <a:xfrm rot="5400000">
                  <a:off x="9629213" y="5687549"/>
                  <a:ext cx="586502" cy="449966"/>
                </a:xfrm>
                <a:prstGeom prst="rect">
                  <a:avLst/>
                </a:prstGeom>
                <a:noFill/>
                <a:ln>
                  <a:noFill/>
                </a:ln>
              </p:spPr>
            </p:pic>
            <p:pic>
              <p:nvPicPr>
                <p:cNvPr id="166" name="Picture 165" descr="Smartphone.emf"/>
                <p:cNvPicPr>
                  <a:picLocks noChangeAspect="1"/>
                </p:cNvPicPr>
                <p:nvPr/>
              </p:nvPicPr>
              <p:blipFill>
                <a:blip r:embed="rId7" cstate="email">
                  <a:grayscl/>
                  <a:extLst>
                    <a:ext uri="{28A0092B-C50C-407E-A947-70E740481C1C}">
                      <a14:useLocalDpi xmlns:a14="http://schemas.microsoft.com/office/drawing/2010/main"/>
                    </a:ext>
                  </a:extLst>
                </a:blip>
                <a:stretch>
                  <a:fillRect/>
                </a:stretch>
              </p:blipFill>
              <p:spPr>
                <a:xfrm>
                  <a:off x="9372153" y="5559635"/>
                  <a:ext cx="286006" cy="437420"/>
                </a:xfrm>
                <a:prstGeom prst="rect">
                  <a:avLst/>
                </a:prstGeom>
                <a:noFill/>
                <a:ln>
                  <a:noFill/>
                </a:ln>
              </p:spPr>
            </p:pic>
          </p:grpSp>
        </p:grpSp>
        <p:sp>
          <p:nvSpPr>
            <p:cNvPr id="170" name="TextBox 169"/>
            <p:cNvSpPr txBox="1"/>
            <p:nvPr/>
          </p:nvSpPr>
          <p:spPr>
            <a:xfrm>
              <a:off x="5810011" y="-342841"/>
              <a:ext cx="485218" cy="203170"/>
            </a:xfrm>
            <a:prstGeom prst="rect">
              <a:avLst/>
            </a:prstGeom>
            <a:noFill/>
          </p:spPr>
          <p:txBody>
            <a:bodyPr wrap="square" rtlCol="0">
              <a:spAutoFit/>
            </a:bodyPr>
            <a:lstStyle/>
            <a:p>
              <a:pPr algn="ctr"/>
              <a:r>
                <a:rPr lang="ja-JP" altLang="en-US" sz="600" smtClean="0">
                  <a:latin typeface="Arial" pitchFamily="34" charset="0"/>
                  <a:ea typeface="ＭＳ Ｐゴシック" pitchFamily="50" charset="-128"/>
                  <a:cs typeface="Arial" pitchFamily="34" charset="0"/>
                </a:rPr>
                <a:t>仮想</a:t>
              </a:r>
              <a:endParaRPr lang="ja-JP" altLang="en-US" sz="600">
                <a:latin typeface="Arial" pitchFamily="34" charset="0"/>
                <a:ea typeface="ＭＳ Ｐゴシック" pitchFamily="50" charset="-128"/>
                <a:cs typeface="Arial" pitchFamily="34" charset="0"/>
              </a:endParaRPr>
            </a:p>
          </p:txBody>
        </p:sp>
        <p:sp>
          <p:nvSpPr>
            <p:cNvPr id="175" name="Freeform 13"/>
            <p:cNvSpPr>
              <a:spLocks noEditPoints="1"/>
            </p:cNvSpPr>
            <p:nvPr/>
          </p:nvSpPr>
          <p:spPr bwMode="auto">
            <a:xfrm>
              <a:off x="5831085" y="-751132"/>
              <a:ext cx="443070" cy="431187"/>
            </a:xfrm>
            <a:custGeom>
              <a:avLst/>
              <a:gdLst>
                <a:gd name="T0" fmla="*/ 304 w 413"/>
                <a:gd name="T1" fmla="*/ 314 h 318"/>
                <a:gd name="T2" fmla="*/ 352 w 413"/>
                <a:gd name="T3" fmla="*/ 305 h 318"/>
                <a:gd name="T4" fmla="*/ 358 w 413"/>
                <a:gd name="T5" fmla="*/ 298 h 318"/>
                <a:gd name="T6" fmla="*/ 357 w 413"/>
                <a:gd name="T7" fmla="*/ 274 h 318"/>
                <a:gd name="T8" fmla="*/ 364 w 413"/>
                <a:gd name="T9" fmla="*/ 265 h 318"/>
                <a:gd name="T10" fmla="*/ 352 w 413"/>
                <a:gd name="T11" fmla="*/ 243 h 318"/>
                <a:gd name="T12" fmla="*/ 346 w 413"/>
                <a:gd name="T13" fmla="*/ 237 h 318"/>
                <a:gd name="T14" fmla="*/ 328 w 413"/>
                <a:gd name="T15" fmla="*/ 238 h 318"/>
                <a:gd name="T16" fmla="*/ 284 w 413"/>
                <a:gd name="T17" fmla="*/ 236 h 318"/>
                <a:gd name="T18" fmla="*/ 376 w 413"/>
                <a:gd name="T19" fmla="*/ 194 h 318"/>
                <a:gd name="T20" fmla="*/ 400 w 413"/>
                <a:gd name="T21" fmla="*/ 190 h 318"/>
                <a:gd name="T22" fmla="*/ 328 w 413"/>
                <a:gd name="T23" fmla="*/ 176 h 318"/>
                <a:gd name="T24" fmla="*/ 325 w 413"/>
                <a:gd name="T25" fmla="*/ 159 h 318"/>
                <a:gd name="T26" fmla="*/ 332 w 413"/>
                <a:gd name="T27" fmla="*/ 135 h 318"/>
                <a:gd name="T28" fmla="*/ 343 w 413"/>
                <a:gd name="T29" fmla="*/ 134 h 318"/>
                <a:gd name="T30" fmla="*/ 369 w 413"/>
                <a:gd name="T31" fmla="*/ 123 h 318"/>
                <a:gd name="T32" fmla="*/ 315 w 413"/>
                <a:gd name="T33" fmla="*/ 159 h 318"/>
                <a:gd name="T34" fmla="*/ 328 w 413"/>
                <a:gd name="T35" fmla="*/ 80 h 318"/>
                <a:gd name="T36" fmla="*/ 353 w 413"/>
                <a:gd name="T37" fmla="*/ 75 h 318"/>
                <a:gd name="T38" fmla="*/ 358 w 413"/>
                <a:gd name="T39" fmla="*/ 69 h 318"/>
                <a:gd name="T40" fmla="*/ 277 w 413"/>
                <a:gd name="T41" fmla="*/ 44 h 318"/>
                <a:gd name="T42" fmla="*/ 280 w 413"/>
                <a:gd name="T43" fmla="*/ 27 h 318"/>
                <a:gd name="T44" fmla="*/ 358 w 413"/>
                <a:gd name="T45" fmla="*/ 20 h 318"/>
                <a:gd name="T46" fmla="*/ 341 w 413"/>
                <a:gd name="T47" fmla="*/ 14 h 318"/>
                <a:gd name="T48" fmla="*/ 333 w 413"/>
                <a:gd name="T49" fmla="*/ 57 h 318"/>
                <a:gd name="T50" fmla="*/ 290 w 413"/>
                <a:gd name="T51" fmla="*/ 87 h 318"/>
                <a:gd name="T52" fmla="*/ 106 w 413"/>
                <a:gd name="T53" fmla="*/ 78 h 318"/>
                <a:gd name="T54" fmla="*/ 123 w 413"/>
                <a:gd name="T55" fmla="*/ 76 h 318"/>
                <a:gd name="T56" fmla="*/ 132 w 413"/>
                <a:gd name="T57" fmla="*/ 61 h 318"/>
                <a:gd name="T58" fmla="*/ 135 w 413"/>
                <a:gd name="T59" fmla="*/ 53 h 318"/>
                <a:gd name="T60" fmla="*/ 51 w 413"/>
                <a:gd name="T61" fmla="*/ 27 h 318"/>
                <a:gd name="T62" fmla="*/ 122 w 413"/>
                <a:gd name="T63" fmla="*/ 24 h 318"/>
                <a:gd name="T64" fmla="*/ 106 w 413"/>
                <a:gd name="T65" fmla="*/ 11 h 318"/>
                <a:gd name="T66" fmla="*/ 92 w 413"/>
                <a:gd name="T67" fmla="*/ 0 h 318"/>
                <a:gd name="T68" fmla="*/ 141 w 413"/>
                <a:gd name="T69" fmla="*/ 104 h 318"/>
                <a:gd name="T70" fmla="*/ 44 w 413"/>
                <a:gd name="T71" fmla="*/ 203 h 318"/>
                <a:gd name="T72" fmla="*/ 64 w 413"/>
                <a:gd name="T73" fmla="*/ 189 h 318"/>
                <a:gd name="T74" fmla="*/ 85 w 413"/>
                <a:gd name="T75" fmla="*/ 176 h 318"/>
                <a:gd name="T76" fmla="*/ 87 w 413"/>
                <a:gd name="T77" fmla="*/ 167 h 318"/>
                <a:gd name="T78" fmla="*/ 11 w 413"/>
                <a:gd name="T79" fmla="*/ 145 h 318"/>
                <a:gd name="T80" fmla="*/ 20 w 413"/>
                <a:gd name="T81" fmla="*/ 122 h 318"/>
                <a:gd name="T82" fmla="*/ 30 w 413"/>
                <a:gd name="T83" fmla="*/ 126 h 318"/>
                <a:gd name="T84" fmla="*/ 121 w 413"/>
                <a:gd name="T85" fmla="*/ 167 h 318"/>
                <a:gd name="T86" fmla="*/ 92 w 413"/>
                <a:gd name="T87" fmla="*/ 318 h 318"/>
                <a:gd name="T88" fmla="*/ 112 w 413"/>
                <a:gd name="T89" fmla="*/ 304 h 318"/>
                <a:gd name="T90" fmla="*/ 67 w 413"/>
                <a:gd name="T91" fmla="*/ 300 h 318"/>
                <a:gd name="T92" fmla="*/ 51 w 413"/>
                <a:gd name="T93" fmla="*/ 291 h 318"/>
                <a:gd name="T94" fmla="*/ 48 w 413"/>
                <a:gd name="T95" fmla="*/ 274 h 318"/>
                <a:gd name="T96" fmla="*/ 117 w 413"/>
                <a:gd name="T97" fmla="*/ 248 h 318"/>
                <a:gd name="T98" fmla="*/ 105 w 413"/>
                <a:gd name="T99" fmla="*/ 240 h 318"/>
                <a:gd name="T100" fmla="*/ 92 w 413"/>
                <a:gd name="T101" fmla="*/ 230 h 318"/>
                <a:gd name="T102" fmla="*/ 152 w 413"/>
                <a:gd name="T103" fmla="*/ 225 h 318"/>
                <a:gd name="T104" fmla="*/ 264 w 413"/>
                <a:gd name="T105" fmla="*/ 150 h 318"/>
                <a:gd name="T106" fmla="*/ 221 w 413"/>
                <a:gd name="T107" fmla="*/ 109 h 318"/>
                <a:gd name="T108" fmla="*/ 190 w 413"/>
                <a:gd name="T109" fmla="*/ 104 h 318"/>
                <a:gd name="T110" fmla="*/ 159 w 413"/>
                <a:gd name="T111" fmla="*/ 137 h 318"/>
                <a:gd name="T112" fmla="*/ 151 w 413"/>
                <a:gd name="T113" fmla="*/ 175 h 318"/>
                <a:gd name="T114" fmla="*/ 183 w 413"/>
                <a:gd name="T115" fmla="*/ 212 h 318"/>
                <a:gd name="T116" fmla="*/ 214 w 413"/>
                <a:gd name="T117" fmla="*/ 211 h 318"/>
                <a:gd name="T118" fmla="*/ 223 w 413"/>
                <a:gd name="T119" fmla="*/ 214 h 318"/>
                <a:gd name="T120" fmla="*/ 244 w 413"/>
                <a:gd name="T121" fmla="*/ 115 h 318"/>
                <a:gd name="T122" fmla="*/ 262 w 413"/>
                <a:gd name="T123" fmla="*/ 17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3" h="318">
                  <a:moveTo>
                    <a:pt x="321" y="318"/>
                  </a:moveTo>
                  <a:cubicBezTo>
                    <a:pt x="321" y="318"/>
                    <a:pt x="321" y="318"/>
                    <a:pt x="321" y="318"/>
                  </a:cubicBezTo>
                  <a:cubicBezTo>
                    <a:pt x="318" y="318"/>
                    <a:pt x="315" y="317"/>
                    <a:pt x="313" y="317"/>
                  </a:cubicBezTo>
                  <a:cubicBezTo>
                    <a:pt x="314" y="309"/>
                    <a:pt x="314" y="309"/>
                    <a:pt x="314" y="309"/>
                  </a:cubicBezTo>
                  <a:cubicBezTo>
                    <a:pt x="316" y="310"/>
                    <a:pt x="319" y="310"/>
                    <a:pt x="321" y="310"/>
                  </a:cubicBezTo>
                  <a:lnTo>
                    <a:pt x="321" y="318"/>
                  </a:lnTo>
                  <a:close/>
                  <a:moveTo>
                    <a:pt x="330" y="317"/>
                  </a:moveTo>
                  <a:cubicBezTo>
                    <a:pt x="328" y="309"/>
                    <a:pt x="328" y="309"/>
                    <a:pt x="328" y="309"/>
                  </a:cubicBezTo>
                  <a:cubicBezTo>
                    <a:pt x="331" y="309"/>
                    <a:pt x="333" y="308"/>
                    <a:pt x="335" y="307"/>
                  </a:cubicBezTo>
                  <a:cubicBezTo>
                    <a:pt x="338" y="314"/>
                    <a:pt x="338" y="314"/>
                    <a:pt x="338" y="314"/>
                  </a:cubicBezTo>
                  <a:cubicBezTo>
                    <a:pt x="335" y="315"/>
                    <a:pt x="333" y="316"/>
                    <a:pt x="330" y="317"/>
                  </a:cubicBezTo>
                  <a:close/>
                  <a:moveTo>
                    <a:pt x="304" y="314"/>
                  </a:moveTo>
                  <a:cubicBezTo>
                    <a:pt x="302" y="313"/>
                    <a:pt x="299" y="312"/>
                    <a:pt x="297" y="310"/>
                  </a:cubicBezTo>
                  <a:cubicBezTo>
                    <a:pt x="301" y="304"/>
                    <a:pt x="301" y="304"/>
                    <a:pt x="301" y="304"/>
                  </a:cubicBezTo>
                  <a:cubicBezTo>
                    <a:pt x="303" y="305"/>
                    <a:pt x="305" y="306"/>
                    <a:pt x="307" y="307"/>
                  </a:cubicBezTo>
                  <a:lnTo>
                    <a:pt x="304" y="314"/>
                  </a:lnTo>
                  <a:close/>
                  <a:moveTo>
                    <a:pt x="346" y="310"/>
                  </a:moveTo>
                  <a:cubicBezTo>
                    <a:pt x="341" y="304"/>
                    <a:pt x="341" y="304"/>
                    <a:pt x="341" y="304"/>
                  </a:cubicBezTo>
                  <a:cubicBezTo>
                    <a:pt x="343" y="302"/>
                    <a:pt x="345" y="301"/>
                    <a:pt x="347" y="299"/>
                  </a:cubicBezTo>
                  <a:cubicBezTo>
                    <a:pt x="347" y="299"/>
                    <a:pt x="347" y="299"/>
                    <a:pt x="347" y="299"/>
                  </a:cubicBezTo>
                  <a:cubicBezTo>
                    <a:pt x="348" y="298"/>
                    <a:pt x="348" y="298"/>
                    <a:pt x="348" y="298"/>
                  </a:cubicBezTo>
                  <a:cubicBezTo>
                    <a:pt x="350" y="302"/>
                    <a:pt x="350" y="302"/>
                    <a:pt x="350" y="302"/>
                  </a:cubicBezTo>
                  <a:cubicBezTo>
                    <a:pt x="353" y="304"/>
                    <a:pt x="353" y="304"/>
                    <a:pt x="353" y="304"/>
                  </a:cubicBezTo>
                  <a:cubicBezTo>
                    <a:pt x="352" y="305"/>
                    <a:pt x="352" y="305"/>
                    <a:pt x="352" y="305"/>
                  </a:cubicBezTo>
                  <a:cubicBezTo>
                    <a:pt x="352" y="305"/>
                    <a:pt x="352" y="305"/>
                    <a:pt x="352" y="305"/>
                  </a:cubicBezTo>
                  <a:cubicBezTo>
                    <a:pt x="350" y="307"/>
                    <a:pt x="348" y="309"/>
                    <a:pt x="346" y="310"/>
                  </a:cubicBezTo>
                  <a:close/>
                  <a:moveTo>
                    <a:pt x="290" y="305"/>
                  </a:moveTo>
                  <a:cubicBezTo>
                    <a:pt x="290" y="305"/>
                    <a:pt x="290" y="305"/>
                    <a:pt x="290" y="305"/>
                  </a:cubicBezTo>
                  <a:cubicBezTo>
                    <a:pt x="290" y="305"/>
                    <a:pt x="290" y="305"/>
                    <a:pt x="290" y="305"/>
                  </a:cubicBezTo>
                  <a:cubicBezTo>
                    <a:pt x="288" y="303"/>
                    <a:pt x="286" y="301"/>
                    <a:pt x="285" y="298"/>
                  </a:cubicBezTo>
                  <a:cubicBezTo>
                    <a:pt x="291" y="294"/>
                    <a:pt x="291" y="294"/>
                    <a:pt x="291" y="294"/>
                  </a:cubicBezTo>
                  <a:cubicBezTo>
                    <a:pt x="293" y="296"/>
                    <a:pt x="294" y="298"/>
                    <a:pt x="296" y="299"/>
                  </a:cubicBezTo>
                  <a:cubicBezTo>
                    <a:pt x="296" y="300"/>
                    <a:pt x="296" y="300"/>
                    <a:pt x="296" y="300"/>
                  </a:cubicBezTo>
                  <a:cubicBezTo>
                    <a:pt x="293" y="302"/>
                    <a:pt x="293" y="302"/>
                    <a:pt x="293" y="302"/>
                  </a:cubicBezTo>
                  <a:lnTo>
                    <a:pt x="290" y="305"/>
                  </a:lnTo>
                  <a:close/>
                  <a:moveTo>
                    <a:pt x="358" y="298"/>
                  </a:moveTo>
                  <a:cubicBezTo>
                    <a:pt x="351" y="294"/>
                    <a:pt x="351" y="294"/>
                    <a:pt x="351" y="294"/>
                  </a:cubicBezTo>
                  <a:cubicBezTo>
                    <a:pt x="353" y="292"/>
                    <a:pt x="354" y="290"/>
                    <a:pt x="355" y="287"/>
                  </a:cubicBezTo>
                  <a:cubicBezTo>
                    <a:pt x="362" y="291"/>
                    <a:pt x="362" y="291"/>
                    <a:pt x="362" y="291"/>
                  </a:cubicBezTo>
                  <a:cubicBezTo>
                    <a:pt x="361" y="293"/>
                    <a:pt x="359" y="296"/>
                    <a:pt x="358" y="298"/>
                  </a:cubicBezTo>
                  <a:close/>
                  <a:moveTo>
                    <a:pt x="280" y="291"/>
                  </a:moveTo>
                  <a:cubicBezTo>
                    <a:pt x="279" y="288"/>
                    <a:pt x="279" y="285"/>
                    <a:pt x="278" y="282"/>
                  </a:cubicBezTo>
                  <a:cubicBezTo>
                    <a:pt x="286" y="281"/>
                    <a:pt x="286" y="281"/>
                    <a:pt x="286" y="281"/>
                  </a:cubicBezTo>
                  <a:cubicBezTo>
                    <a:pt x="286" y="283"/>
                    <a:pt x="287" y="285"/>
                    <a:pt x="288" y="288"/>
                  </a:cubicBezTo>
                  <a:lnTo>
                    <a:pt x="280" y="291"/>
                  </a:lnTo>
                  <a:close/>
                  <a:moveTo>
                    <a:pt x="364" y="282"/>
                  </a:moveTo>
                  <a:cubicBezTo>
                    <a:pt x="357" y="281"/>
                    <a:pt x="357" y="281"/>
                    <a:pt x="357" y="281"/>
                  </a:cubicBezTo>
                  <a:cubicBezTo>
                    <a:pt x="357" y="278"/>
                    <a:pt x="357" y="276"/>
                    <a:pt x="357" y="274"/>
                  </a:cubicBezTo>
                  <a:cubicBezTo>
                    <a:pt x="365" y="274"/>
                    <a:pt x="365" y="274"/>
                    <a:pt x="365" y="274"/>
                  </a:cubicBezTo>
                  <a:cubicBezTo>
                    <a:pt x="365" y="277"/>
                    <a:pt x="365" y="279"/>
                    <a:pt x="364" y="282"/>
                  </a:cubicBezTo>
                  <a:close/>
                  <a:moveTo>
                    <a:pt x="277" y="274"/>
                  </a:moveTo>
                  <a:cubicBezTo>
                    <a:pt x="277" y="274"/>
                    <a:pt x="277" y="274"/>
                    <a:pt x="277" y="274"/>
                  </a:cubicBezTo>
                  <a:cubicBezTo>
                    <a:pt x="277" y="271"/>
                    <a:pt x="277" y="268"/>
                    <a:pt x="278" y="265"/>
                  </a:cubicBezTo>
                  <a:cubicBezTo>
                    <a:pt x="286" y="267"/>
                    <a:pt x="286" y="267"/>
                    <a:pt x="286" y="267"/>
                  </a:cubicBezTo>
                  <a:cubicBezTo>
                    <a:pt x="285" y="269"/>
                    <a:pt x="285" y="271"/>
                    <a:pt x="285" y="274"/>
                  </a:cubicBezTo>
                  <a:lnTo>
                    <a:pt x="277" y="274"/>
                  </a:lnTo>
                  <a:close/>
                  <a:moveTo>
                    <a:pt x="357" y="267"/>
                  </a:moveTo>
                  <a:cubicBezTo>
                    <a:pt x="356" y="264"/>
                    <a:pt x="355" y="262"/>
                    <a:pt x="355" y="260"/>
                  </a:cubicBezTo>
                  <a:cubicBezTo>
                    <a:pt x="362" y="257"/>
                    <a:pt x="362" y="257"/>
                    <a:pt x="362" y="257"/>
                  </a:cubicBezTo>
                  <a:cubicBezTo>
                    <a:pt x="363" y="259"/>
                    <a:pt x="364" y="262"/>
                    <a:pt x="364" y="265"/>
                  </a:cubicBezTo>
                  <a:lnTo>
                    <a:pt x="357" y="267"/>
                  </a:lnTo>
                  <a:close/>
                  <a:moveTo>
                    <a:pt x="288" y="260"/>
                  </a:moveTo>
                  <a:cubicBezTo>
                    <a:pt x="280" y="257"/>
                    <a:pt x="280" y="257"/>
                    <a:pt x="280" y="257"/>
                  </a:cubicBezTo>
                  <a:cubicBezTo>
                    <a:pt x="282" y="254"/>
                    <a:pt x="283" y="252"/>
                    <a:pt x="284" y="249"/>
                  </a:cubicBezTo>
                  <a:cubicBezTo>
                    <a:pt x="291" y="254"/>
                    <a:pt x="291" y="254"/>
                    <a:pt x="291" y="254"/>
                  </a:cubicBezTo>
                  <a:cubicBezTo>
                    <a:pt x="290" y="256"/>
                    <a:pt x="289" y="258"/>
                    <a:pt x="288" y="260"/>
                  </a:cubicBezTo>
                  <a:close/>
                  <a:moveTo>
                    <a:pt x="351" y="254"/>
                  </a:moveTo>
                  <a:cubicBezTo>
                    <a:pt x="350" y="252"/>
                    <a:pt x="348" y="250"/>
                    <a:pt x="347" y="248"/>
                  </a:cubicBezTo>
                  <a:cubicBezTo>
                    <a:pt x="349" y="245"/>
                    <a:pt x="349" y="245"/>
                    <a:pt x="349" y="245"/>
                  </a:cubicBezTo>
                  <a:cubicBezTo>
                    <a:pt x="352" y="243"/>
                    <a:pt x="352" y="243"/>
                    <a:pt x="352" y="243"/>
                  </a:cubicBezTo>
                  <a:cubicBezTo>
                    <a:pt x="349" y="245"/>
                    <a:pt x="349" y="245"/>
                    <a:pt x="349" y="245"/>
                  </a:cubicBezTo>
                  <a:cubicBezTo>
                    <a:pt x="352" y="243"/>
                    <a:pt x="352" y="243"/>
                    <a:pt x="352" y="243"/>
                  </a:cubicBezTo>
                  <a:cubicBezTo>
                    <a:pt x="354" y="245"/>
                    <a:pt x="356" y="247"/>
                    <a:pt x="358" y="249"/>
                  </a:cubicBezTo>
                  <a:lnTo>
                    <a:pt x="351" y="254"/>
                  </a:lnTo>
                  <a:close/>
                  <a:moveTo>
                    <a:pt x="296" y="248"/>
                  </a:moveTo>
                  <a:cubicBezTo>
                    <a:pt x="290" y="243"/>
                    <a:pt x="290" y="243"/>
                    <a:pt x="290" y="243"/>
                  </a:cubicBezTo>
                  <a:cubicBezTo>
                    <a:pt x="290" y="243"/>
                    <a:pt x="290" y="243"/>
                    <a:pt x="290" y="243"/>
                  </a:cubicBezTo>
                  <a:cubicBezTo>
                    <a:pt x="292" y="240"/>
                    <a:pt x="294" y="239"/>
                    <a:pt x="297" y="237"/>
                  </a:cubicBezTo>
                  <a:cubicBezTo>
                    <a:pt x="301" y="244"/>
                    <a:pt x="301" y="244"/>
                    <a:pt x="301" y="244"/>
                  </a:cubicBezTo>
                  <a:cubicBezTo>
                    <a:pt x="299" y="245"/>
                    <a:pt x="297" y="246"/>
                    <a:pt x="296" y="248"/>
                  </a:cubicBezTo>
                  <a:close/>
                  <a:moveTo>
                    <a:pt x="341" y="244"/>
                  </a:moveTo>
                  <a:cubicBezTo>
                    <a:pt x="339" y="242"/>
                    <a:pt x="337" y="241"/>
                    <a:pt x="335" y="240"/>
                  </a:cubicBezTo>
                  <a:cubicBezTo>
                    <a:pt x="338" y="233"/>
                    <a:pt x="338" y="233"/>
                    <a:pt x="338" y="233"/>
                  </a:cubicBezTo>
                  <a:cubicBezTo>
                    <a:pt x="341" y="234"/>
                    <a:pt x="343" y="235"/>
                    <a:pt x="346" y="237"/>
                  </a:cubicBezTo>
                  <a:lnTo>
                    <a:pt x="341" y="244"/>
                  </a:lnTo>
                  <a:close/>
                  <a:moveTo>
                    <a:pt x="307" y="240"/>
                  </a:moveTo>
                  <a:cubicBezTo>
                    <a:pt x="304" y="233"/>
                    <a:pt x="304" y="233"/>
                    <a:pt x="304" y="233"/>
                  </a:cubicBezTo>
                  <a:cubicBezTo>
                    <a:pt x="307" y="232"/>
                    <a:pt x="310" y="231"/>
                    <a:pt x="312" y="230"/>
                  </a:cubicBezTo>
                  <a:cubicBezTo>
                    <a:pt x="314" y="238"/>
                    <a:pt x="314" y="238"/>
                    <a:pt x="314" y="238"/>
                  </a:cubicBezTo>
                  <a:cubicBezTo>
                    <a:pt x="312" y="239"/>
                    <a:pt x="309" y="239"/>
                    <a:pt x="307" y="240"/>
                  </a:cubicBezTo>
                  <a:close/>
                  <a:moveTo>
                    <a:pt x="328" y="238"/>
                  </a:moveTo>
                  <a:cubicBezTo>
                    <a:pt x="326" y="238"/>
                    <a:pt x="324" y="238"/>
                    <a:pt x="321" y="238"/>
                  </a:cubicBezTo>
                  <a:cubicBezTo>
                    <a:pt x="321" y="230"/>
                    <a:pt x="321" y="230"/>
                    <a:pt x="321" y="230"/>
                  </a:cubicBezTo>
                  <a:cubicBezTo>
                    <a:pt x="321" y="230"/>
                    <a:pt x="321" y="230"/>
                    <a:pt x="321" y="230"/>
                  </a:cubicBezTo>
                  <a:cubicBezTo>
                    <a:pt x="324" y="230"/>
                    <a:pt x="327" y="230"/>
                    <a:pt x="330" y="230"/>
                  </a:cubicBezTo>
                  <a:lnTo>
                    <a:pt x="328" y="238"/>
                  </a:lnTo>
                  <a:close/>
                  <a:moveTo>
                    <a:pt x="333" y="286"/>
                  </a:moveTo>
                  <a:cubicBezTo>
                    <a:pt x="337" y="283"/>
                    <a:pt x="339" y="278"/>
                    <a:pt x="339" y="274"/>
                  </a:cubicBezTo>
                  <a:cubicBezTo>
                    <a:pt x="339" y="269"/>
                    <a:pt x="337" y="265"/>
                    <a:pt x="333" y="261"/>
                  </a:cubicBezTo>
                  <a:cubicBezTo>
                    <a:pt x="330" y="258"/>
                    <a:pt x="326" y="256"/>
                    <a:pt x="321" y="256"/>
                  </a:cubicBezTo>
                  <a:cubicBezTo>
                    <a:pt x="317" y="256"/>
                    <a:pt x="312" y="258"/>
                    <a:pt x="309" y="261"/>
                  </a:cubicBezTo>
                  <a:cubicBezTo>
                    <a:pt x="306" y="265"/>
                    <a:pt x="304" y="269"/>
                    <a:pt x="304" y="274"/>
                  </a:cubicBezTo>
                  <a:cubicBezTo>
                    <a:pt x="304" y="278"/>
                    <a:pt x="306" y="283"/>
                    <a:pt x="309" y="286"/>
                  </a:cubicBezTo>
                  <a:cubicBezTo>
                    <a:pt x="312" y="289"/>
                    <a:pt x="317" y="291"/>
                    <a:pt x="321" y="291"/>
                  </a:cubicBezTo>
                  <a:cubicBezTo>
                    <a:pt x="326" y="291"/>
                    <a:pt x="330" y="289"/>
                    <a:pt x="333" y="286"/>
                  </a:cubicBezTo>
                  <a:close/>
                  <a:moveTo>
                    <a:pt x="272" y="213"/>
                  </a:moveTo>
                  <a:cubicBezTo>
                    <a:pt x="290" y="231"/>
                    <a:pt x="290" y="231"/>
                    <a:pt x="290" y="231"/>
                  </a:cubicBezTo>
                  <a:cubicBezTo>
                    <a:pt x="288" y="232"/>
                    <a:pt x="285" y="234"/>
                    <a:pt x="284" y="236"/>
                  </a:cubicBezTo>
                  <a:cubicBezTo>
                    <a:pt x="282" y="238"/>
                    <a:pt x="280" y="240"/>
                    <a:pt x="279" y="242"/>
                  </a:cubicBezTo>
                  <a:cubicBezTo>
                    <a:pt x="261" y="225"/>
                    <a:pt x="261" y="225"/>
                    <a:pt x="261" y="225"/>
                  </a:cubicBezTo>
                  <a:cubicBezTo>
                    <a:pt x="263" y="223"/>
                    <a:pt x="265" y="221"/>
                    <a:pt x="267" y="219"/>
                  </a:cubicBezTo>
                  <a:cubicBezTo>
                    <a:pt x="269" y="217"/>
                    <a:pt x="271" y="215"/>
                    <a:pt x="272" y="213"/>
                  </a:cubicBezTo>
                  <a:close/>
                  <a:moveTo>
                    <a:pt x="369" y="203"/>
                  </a:moveTo>
                  <a:cubicBezTo>
                    <a:pt x="369" y="203"/>
                    <a:pt x="369" y="203"/>
                    <a:pt x="369" y="203"/>
                  </a:cubicBezTo>
                  <a:cubicBezTo>
                    <a:pt x="366" y="203"/>
                    <a:pt x="363" y="203"/>
                    <a:pt x="360" y="202"/>
                  </a:cubicBezTo>
                  <a:cubicBezTo>
                    <a:pt x="362" y="194"/>
                    <a:pt x="362" y="194"/>
                    <a:pt x="362" y="194"/>
                  </a:cubicBezTo>
                  <a:cubicBezTo>
                    <a:pt x="364" y="195"/>
                    <a:pt x="366" y="195"/>
                    <a:pt x="369" y="195"/>
                  </a:cubicBezTo>
                  <a:lnTo>
                    <a:pt x="369" y="203"/>
                  </a:lnTo>
                  <a:close/>
                  <a:moveTo>
                    <a:pt x="377" y="202"/>
                  </a:moveTo>
                  <a:cubicBezTo>
                    <a:pt x="376" y="194"/>
                    <a:pt x="376" y="194"/>
                    <a:pt x="376" y="194"/>
                  </a:cubicBezTo>
                  <a:cubicBezTo>
                    <a:pt x="378" y="194"/>
                    <a:pt x="380" y="193"/>
                    <a:pt x="383" y="192"/>
                  </a:cubicBezTo>
                  <a:cubicBezTo>
                    <a:pt x="386" y="200"/>
                    <a:pt x="386" y="200"/>
                    <a:pt x="386" y="200"/>
                  </a:cubicBezTo>
                  <a:cubicBezTo>
                    <a:pt x="383" y="201"/>
                    <a:pt x="380" y="202"/>
                    <a:pt x="377" y="202"/>
                  </a:cubicBezTo>
                  <a:close/>
                  <a:moveTo>
                    <a:pt x="352" y="200"/>
                  </a:moveTo>
                  <a:cubicBezTo>
                    <a:pt x="349" y="199"/>
                    <a:pt x="347" y="197"/>
                    <a:pt x="344" y="196"/>
                  </a:cubicBezTo>
                  <a:cubicBezTo>
                    <a:pt x="349" y="189"/>
                    <a:pt x="349" y="189"/>
                    <a:pt x="349" y="189"/>
                  </a:cubicBezTo>
                  <a:cubicBezTo>
                    <a:pt x="351" y="190"/>
                    <a:pt x="353" y="191"/>
                    <a:pt x="355" y="192"/>
                  </a:cubicBezTo>
                  <a:lnTo>
                    <a:pt x="352" y="200"/>
                  </a:lnTo>
                  <a:close/>
                  <a:moveTo>
                    <a:pt x="393" y="196"/>
                  </a:moveTo>
                  <a:cubicBezTo>
                    <a:pt x="389" y="189"/>
                    <a:pt x="389" y="189"/>
                    <a:pt x="389" y="189"/>
                  </a:cubicBezTo>
                  <a:cubicBezTo>
                    <a:pt x="391" y="188"/>
                    <a:pt x="393" y="186"/>
                    <a:pt x="394" y="184"/>
                  </a:cubicBezTo>
                  <a:cubicBezTo>
                    <a:pt x="400" y="190"/>
                    <a:pt x="400" y="190"/>
                    <a:pt x="400" y="190"/>
                  </a:cubicBezTo>
                  <a:cubicBezTo>
                    <a:pt x="398" y="192"/>
                    <a:pt x="396" y="194"/>
                    <a:pt x="393" y="196"/>
                  </a:cubicBezTo>
                  <a:close/>
                  <a:moveTo>
                    <a:pt x="338" y="190"/>
                  </a:moveTo>
                  <a:cubicBezTo>
                    <a:pt x="336" y="188"/>
                    <a:pt x="334" y="186"/>
                    <a:pt x="332" y="184"/>
                  </a:cubicBezTo>
                  <a:cubicBezTo>
                    <a:pt x="339" y="179"/>
                    <a:pt x="339" y="179"/>
                    <a:pt x="339" y="179"/>
                  </a:cubicBezTo>
                  <a:cubicBezTo>
                    <a:pt x="340" y="181"/>
                    <a:pt x="342" y="183"/>
                    <a:pt x="343" y="185"/>
                  </a:cubicBezTo>
                  <a:lnTo>
                    <a:pt x="338" y="190"/>
                  </a:lnTo>
                  <a:close/>
                  <a:moveTo>
                    <a:pt x="405" y="183"/>
                  </a:moveTo>
                  <a:cubicBezTo>
                    <a:pt x="399" y="179"/>
                    <a:pt x="399" y="179"/>
                    <a:pt x="399" y="179"/>
                  </a:cubicBezTo>
                  <a:cubicBezTo>
                    <a:pt x="400" y="177"/>
                    <a:pt x="401" y="175"/>
                    <a:pt x="402" y="173"/>
                  </a:cubicBezTo>
                  <a:cubicBezTo>
                    <a:pt x="409" y="176"/>
                    <a:pt x="409" y="176"/>
                    <a:pt x="409" y="176"/>
                  </a:cubicBezTo>
                  <a:cubicBezTo>
                    <a:pt x="408" y="178"/>
                    <a:pt x="407" y="181"/>
                    <a:pt x="405" y="183"/>
                  </a:cubicBezTo>
                  <a:close/>
                  <a:moveTo>
                    <a:pt x="328" y="176"/>
                  </a:moveTo>
                  <a:cubicBezTo>
                    <a:pt x="327" y="173"/>
                    <a:pt x="326" y="170"/>
                    <a:pt x="326" y="168"/>
                  </a:cubicBezTo>
                  <a:cubicBezTo>
                    <a:pt x="333" y="166"/>
                    <a:pt x="333" y="166"/>
                    <a:pt x="333" y="166"/>
                  </a:cubicBezTo>
                  <a:cubicBezTo>
                    <a:pt x="334" y="168"/>
                    <a:pt x="335" y="171"/>
                    <a:pt x="335" y="173"/>
                  </a:cubicBezTo>
                  <a:lnTo>
                    <a:pt x="328" y="176"/>
                  </a:lnTo>
                  <a:close/>
                  <a:moveTo>
                    <a:pt x="412" y="167"/>
                  </a:moveTo>
                  <a:cubicBezTo>
                    <a:pt x="404" y="166"/>
                    <a:pt x="404" y="166"/>
                    <a:pt x="404" y="166"/>
                  </a:cubicBezTo>
                  <a:cubicBezTo>
                    <a:pt x="405" y="164"/>
                    <a:pt x="405" y="161"/>
                    <a:pt x="405" y="159"/>
                  </a:cubicBezTo>
                  <a:cubicBezTo>
                    <a:pt x="413" y="159"/>
                    <a:pt x="413" y="159"/>
                    <a:pt x="413" y="159"/>
                  </a:cubicBezTo>
                  <a:cubicBezTo>
                    <a:pt x="413" y="159"/>
                    <a:pt x="413" y="159"/>
                    <a:pt x="413" y="159"/>
                  </a:cubicBezTo>
                  <a:cubicBezTo>
                    <a:pt x="413" y="162"/>
                    <a:pt x="413" y="165"/>
                    <a:pt x="412" y="167"/>
                  </a:cubicBezTo>
                  <a:close/>
                  <a:moveTo>
                    <a:pt x="325" y="159"/>
                  </a:moveTo>
                  <a:cubicBezTo>
                    <a:pt x="325" y="159"/>
                    <a:pt x="325" y="159"/>
                    <a:pt x="325" y="159"/>
                  </a:cubicBezTo>
                  <a:cubicBezTo>
                    <a:pt x="325" y="156"/>
                    <a:pt x="325" y="153"/>
                    <a:pt x="325" y="150"/>
                  </a:cubicBezTo>
                  <a:cubicBezTo>
                    <a:pt x="333" y="152"/>
                    <a:pt x="333" y="152"/>
                    <a:pt x="333" y="152"/>
                  </a:cubicBezTo>
                  <a:cubicBezTo>
                    <a:pt x="333" y="154"/>
                    <a:pt x="333" y="157"/>
                    <a:pt x="333" y="159"/>
                  </a:cubicBezTo>
                  <a:lnTo>
                    <a:pt x="325" y="159"/>
                  </a:lnTo>
                  <a:close/>
                  <a:moveTo>
                    <a:pt x="404" y="152"/>
                  </a:moveTo>
                  <a:cubicBezTo>
                    <a:pt x="404" y="150"/>
                    <a:pt x="403" y="147"/>
                    <a:pt x="402" y="145"/>
                  </a:cubicBezTo>
                  <a:cubicBezTo>
                    <a:pt x="409" y="142"/>
                    <a:pt x="409" y="142"/>
                    <a:pt x="409" y="142"/>
                  </a:cubicBezTo>
                  <a:cubicBezTo>
                    <a:pt x="411" y="145"/>
                    <a:pt x="411" y="147"/>
                    <a:pt x="412" y="150"/>
                  </a:cubicBezTo>
                  <a:lnTo>
                    <a:pt x="404" y="152"/>
                  </a:lnTo>
                  <a:close/>
                  <a:moveTo>
                    <a:pt x="335" y="145"/>
                  </a:moveTo>
                  <a:cubicBezTo>
                    <a:pt x="328" y="142"/>
                    <a:pt x="328" y="142"/>
                    <a:pt x="328" y="142"/>
                  </a:cubicBezTo>
                  <a:cubicBezTo>
                    <a:pt x="329" y="140"/>
                    <a:pt x="330" y="137"/>
                    <a:pt x="332" y="135"/>
                  </a:cubicBezTo>
                  <a:cubicBezTo>
                    <a:pt x="339" y="139"/>
                    <a:pt x="339" y="139"/>
                    <a:pt x="339" y="139"/>
                  </a:cubicBezTo>
                  <a:cubicBezTo>
                    <a:pt x="337" y="141"/>
                    <a:pt x="336" y="143"/>
                    <a:pt x="335" y="145"/>
                  </a:cubicBezTo>
                  <a:close/>
                  <a:moveTo>
                    <a:pt x="399" y="139"/>
                  </a:moveTo>
                  <a:cubicBezTo>
                    <a:pt x="397" y="137"/>
                    <a:pt x="396" y="135"/>
                    <a:pt x="394" y="133"/>
                  </a:cubicBezTo>
                  <a:cubicBezTo>
                    <a:pt x="400" y="128"/>
                    <a:pt x="400" y="128"/>
                    <a:pt x="400" y="128"/>
                  </a:cubicBezTo>
                  <a:cubicBezTo>
                    <a:pt x="402" y="130"/>
                    <a:pt x="404" y="132"/>
                    <a:pt x="405" y="134"/>
                  </a:cubicBezTo>
                  <a:lnTo>
                    <a:pt x="399" y="139"/>
                  </a:lnTo>
                  <a:close/>
                  <a:moveTo>
                    <a:pt x="343" y="134"/>
                  </a:moveTo>
                  <a:cubicBezTo>
                    <a:pt x="337" y="128"/>
                    <a:pt x="337" y="128"/>
                    <a:pt x="337" y="128"/>
                  </a:cubicBezTo>
                  <a:cubicBezTo>
                    <a:pt x="339" y="126"/>
                    <a:pt x="342" y="124"/>
                    <a:pt x="344" y="122"/>
                  </a:cubicBezTo>
                  <a:cubicBezTo>
                    <a:pt x="349" y="129"/>
                    <a:pt x="349" y="129"/>
                    <a:pt x="349" y="129"/>
                  </a:cubicBezTo>
                  <a:cubicBezTo>
                    <a:pt x="347" y="130"/>
                    <a:pt x="345" y="132"/>
                    <a:pt x="343" y="134"/>
                  </a:cubicBezTo>
                  <a:close/>
                  <a:moveTo>
                    <a:pt x="389" y="129"/>
                  </a:moveTo>
                  <a:cubicBezTo>
                    <a:pt x="387" y="128"/>
                    <a:pt x="385" y="126"/>
                    <a:pt x="383" y="126"/>
                  </a:cubicBezTo>
                  <a:cubicBezTo>
                    <a:pt x="386" y="118"/>
                    <a:pt x="386" y="118"/>
                    <a:pt x="386" y="118"/>
                  </a:cubicBezTo>
                  <a:cubicBezTo>
                    <a:pt x="388" y="119"/>
                    <a:pt x="391" y="121"/>
                    <a:pt x="393" y="122"/>
                  </a:cubicBezTo>
                  <a:lnTo>
                    <a:pt x="389" y="129"/>
                  </a:lnTo>
                  <a:close/>
                  <a:moveTo>
                    <a:pt x="355" y="126"/>
                  </a:moveTo>
                  <a:cubicBezTo>
                    <a:pt x="352" y="118"/>
                    <a:pt x="352" y="118"/>
                    <a:pt x="352" y="118"/>
                  </a:cubicBezTo>
                  <a:cubicBezTo>
                    <a:pt x="354" y="117"/>
                    <a:pt x="357" y="116"/>
                    <a:pt x="360" y="116"/>
                  </a:cubicBezTo>
                  <a:cubicBezTo>
                    <a:pt x="362" y="124"/>
                    <a:pt x="362" y="124"/>
                    <a:pt x="362" y="124"/>
                  </a:cubicBezTo>
                  <a:cubicBezTo>
                    <a:pt x="359" y="124"/>
                    <a:pt x="357" y="125"/>
                    <a:pt x="355" y="126"/>
                  </a:cubicBezTo>
                  <a:close/>
                  <a:moveTo>
                    <a:pt x="376" y="124"/>
                  </a:moveTo>
                  <a:cubicBezTo>
                    <a:pt x="373" y="123"/>
                    <a:pt x="371" y="123"/>
                    <a:pt x="369" y="123"/>
                  </a:cubicBezTo>
                  <a:cubicBezTo>
                    <a:pt x="369" y="115"/>
                    <a:pt x="369" y="115"/>
                    <a:pt x="369" y="115"/>
                  </a:cubicBezTo>
                  <a:cubicBezTo>
                    <a:pt x="369" y="115"/>
                    <a:pt x="369" y="115"/>
                    <a:pt x="369" y="115"/>
                  </a:cubicBezTo>
                  <a:cubicBezTo>
                    <a:pt x="372" y="115"/>
                    <a:pt x="374" y="115"/>
                    <a:pt x="377" y="116"/>
                  </a:cubicBezTo>
                  <a:lnTo>
                    <a:pt x="376" y="124"/>
                  </a:lnTo>
                  <a:close/>
                  <a:moveTo>
                    <a:pt x="386" y="159"/>
                  </a:moveTo>
                  <a:cubicBezTo>
                    <a:pt x="386" y="149"/>
                    <a:pt x="378" y="142"/>
                    <a:pt x="369" y="142"/>
                  </a:cubicBezTo>
                  <a:cubicBezTo>
                    <a:pt x="359" y="142"/>
                    <a:pt x="351" y="149"/>
                    <a:pt x="351" y="159"/>
                  </a:cubicBezTo>
                  <a:cubicBezTo>
                    <a:pt x="351" y="169"/>
                    <a:pt x="359" y="176"/>
                    <a:pt x="369" y="176"/>
                  </a:cubicBezTo>
                  <a:cubicBezTo>
                    <a:pt x="378" y="176"/>
                    <a:pt x="386" y="169"/>
                    <a:pt x="386" y="159"/>
                  </a:cubicBezTo>
                  <a:close/>
                  <a:moveTo>
                    <a:pt x="292" y="151"/>
                  </a:moveTo>
                  <a:cubicBezTo>
                    <a:pt x="317" y="151"/>
                    <a:pt x="317" y="151"/>
                    <a:pt x="317" y="151"/>
                  </a:cubicBezTo>
                  <a:cubicBezTo>
                    <a:pt x="316" y="153"/>
                    <a:pt x="315" y="156"/>
                    <a:pt x="315" y="159"/>
                  </a:cubicBezTo>
                  <a:cubicBezTo>
                    <a:pt x="315" y="162"/>
                    <a:pt x="316" y="164"/>
                    <a:pt x="317" y="167"/>
                  </a:cubicBezTo>
                  <a:cubicBezTo>
                    <a:pt x="292" y="167"/>
                    <a:pt x="292" y="167"/>
                    <a:pt x="292" y="167"/>
                  </a:cubicBezTo>
                  <a:cubicBezTo>
                    <a:pt x="292" y="164"/>
                    <a:pt x="292" y="162"/>
                    <a:pt x="292" y="159"/>
                  </a:cubicBezTo>
                  <a:cubicBezTo>
                    <a:pt x="292" y="156"/>
                    <a:pt x="292" y="154"/>
                    <a:pt x="292" y="151"/>
                  </a:cubicBezTo>
                  <a:close/>
                  <a:moveTo>
                    <a:pt x="321" y="88"/>
                  </a:moveTo>
                  <a:cubicBezTo>
                    <a:pt x="321" y="88"/>
                    <a:pt x="321" y="88"/>
                    <a:pt x="321" y="88"/>
                  </a:cubicBezTo>
                  <a:cubicBezTo>
                    <a:pt x="318" y="88"/>
                    <a:pt x="315" y="88"/>
                    <a:pt x="313" y="87"/>
                  </a:cubicBezTo>
                  <a:cubicBezTo>
                    <a:pt x="314" y="80"/>
                    <a:pt x="314" y="80"/>
                    <a:pt x="314" y="80"/>
                  </a:cubicBezTo>
                  <a:cubicBezTo>
                    <a:pt x="317" y="80"/>
                    <a:pt x="319" y="80"/>
                    <a:pt x="321" y="80"/>
                  </a:cubicBezTo>
                  <a:lnTo>
                    <a:pt x="321" y="88"/>
                  </a:lnTo>
                  <a:close/>
                  <a:moveTo>
                    <a:pt x="330" y="87"/>
                  </a:moveTo>
                  <a:cubicBezTo>
                    <a:pt x="328" y="80"/>
                    <a:pt x="328" y="80"/>
                    <a:pt x="328" y="80"/>
                  </a:cubicBezTo>
                  <a:cubicBezTo>
                    <a:pt x="331" y="79"/>
                    <a:pt x="333" y="78"/>
                    <a:pt x="335" y="78"/>
                  </a:cubicBezTo>
                  <a:cubicBezTo>
                    <a:pt x="338" y="85"/>
                    <a:pt x="338" y="85"/>
                    <a:pt x="338" y="85"/>
                  </a:cubicBezTo>
                  <a:cubicBezTo>
                    <a:pt x="335" y="86"/>
                    <a:pt x="333" y="87"/>
                    <a:pt x="330" y="87"/>
                  </a:cubicBezTo>
                  <a:close/>
                  <a:moveTo>
                    <a:pt x="304" y="85"/>
                  </a:moveTo>
                  <a:cubicBezTo>
                    <a:pt x="302" y="84"/>
                    <a:pt x="299" y="83"/>
                    <a:pt x="297" y="81"/>
                  </a:cubicBezTo>
                  <a:cubicBezTo>
                    <a:pt x="301" y="74"/>
                    <a:pt x="301" y="74"/>
                    <a:pt x="301" y="74"/>
                  </a:cubicBezTo>
                  <a:cubicBezTo>
                    <a:pt x="303" y="76"/>
                    <a:pt x="305" y="77"/>
                    <a:pt x="307" y="78"/>
                  </a:cubicBezTo>
                  <a:lnTo>
                    <a:pt x="304" y="85"/>
                  </a:lnTo>
                  <a:close/>
                  <a:moveTo>
                    <a:pt x="346" y="81"/>
                  </a:moveTo>
                  <a:cubicBezTo>
                    <a:pt x="341" y="74"/>
                    <a:pt x="341" y="74"/>
                    <a:pt x="341" y="74"/>
                  </a:cubicBezTo>
                  <a:cubicBezTo>
                    <a:pt x="343" y="73"/>
                    <a:pt x="345" y="71"/>
                    <a:pt x="347" y="70"/>
                  </a:cubicBezTo>
                  <a:cubicBezTo>
                    <a:pt x="353" y="75"/>
                    <a:pt x="353" y="75"/>
                    <a:pt x="353" y="75"/>
                  </a:cubicBezTo>
                  <a:cubicBezTo>
                    <a:pt x="350" y="77"/>
                    <a:pt x="348" y="79"/>
                    <a:pt x="346" y="81"/>
                  </a:cubicBezTo>
                  <a:close/>
                  <a:moveTo>
                    <a:pt x="290" y="76"/>
                  </a:moveTo>
                  <a:cubicBezTo>
                    <a:pt x="290" y="75"/>
                    <a:pt x="290" y="75"/>
                    <a:pt x="290" y="75"/>
                  </a:cubicBezTo>
                  <a:cubicBezTo>
                    <a:pt x="288" y="73"/>
                    <a:pt x="286" y="71"/>
                    <a:pt x="285" y="69"/>
                  </a:cubicBezTo>
                  <a:cubicBezTo>
                    <a:pt x="291" y="64"/>
                    <a:pt x="291" y="64"/>
                    <a:pt x="291" y="64"/>
                  </a:cubicBezTo>
                  <a:cubicBezTo>
                    <a:pt x="293" y="66"/>
                    <a:pt x="294" y="68"/>
                    <a:pt x="296" y="70"/>
                  </a:cubicBezTo>
                  <a:lnTo>
                    <a:pt x="290" y="76"/>
                  </a:lnTo>
                  <a:close/>
                  <a:moveTo>
                    <a:pt x="358" y="69"/>
                  </a:moveTo>
                  <a:cubicBezTo>
                    <a:pt x="351" y="64"/>
                    <a:pt x="351" y="64"/>
                    <a:pt x="351" y="64"/>
                  </a:cubicBezTo>
                  <a:cubicBezTo>
                    <a:pt x="353" y="62"/>
                    <a:pt x="354" y="60"/>
                    <a:pt x="355" y="58"/>
                  </a:cubicBezTo>
                  <a:cubicBezTo>
                    <a:pt x="362" y="61"/>
                    <a:pt x="362" y="61"/>
                    <a:pt x="362" y="61"/>
                  </a:cubicBezTo>
                  <a:cubicBezTo>
                    <a:pt x="361" y="64"/>
                    <a:pt x="359" y="66"/>
                    <a:pt x="358" y="69"/>
                  </a:cubicBezTo>
                  <a:close/>
                  <a:moveTo>
                    <a:pt x="281" y="61"/>
                  </a:moveTo>
                  <a:cubicBezTo>
                    <a:pt x="279" y="59"/>
                    <a:pt x="279" y="56"/>
                    <a:pt x="278" y="53"/>
                  </a:cubicBezTo>
                  <a:cubicBezTo>
                    <a:pt x="286" y="51"/>
                    <a:pt x="286" y="51"/>
                    <a:pt x="286" y="51"/>
                  </a:cubicBezTo>
                  <a:cubicBezTo>
                    <a:pt x="286" y="54"/>
                    <a:pt x="287" y="56"/>
                    <a:pt x="288" y="58"/>
                  </a:cubicBezTo>
                  <a:lnTo>
                    <a:pt x="281" y="61"/>
                  </a:lnTo>
                  <a:close/>
                  <a:moveTo>
                    <a:pt x="364" y="53"/>
                  </a:moveTo>
                  <a:cubicBezTo>
                    <a:pt x="357" y="51"/>
                    <a:pt x="357" y="51"/>
                    <a:pt x="357" y="51"/>
                  </a:cubicBezTo>
                  <a:cubicBezTo>
                    <a:pt x="357" y="49"/>
                    <a:pt x="357" y="47"/>
                    <a:pt x="357" y="44"/>
                  </a:cubicBezTo>
                  <a:cubicBezTo>
                    <a:pt x="365" y="44"/>
                    <a:pt x="365" y="44"/>
                    <a:pt x="365" y="44"/>
                  </a:cubicBezTo>
                  <a:cubicBezTo>
                    <a:pt x="365" y="44"/>
                    <a:pt x="365" y="44"/>
                    <a:pt x="365" y="44"/>
                  </a:cubicBezTo>
                  <a:cubicBezTo>
                    <a:pt x="365" y="47"/>
                    <a:pt x="365" y="50"/>
                    <a:pt x="364" y="53"/>
                  </a:cubicBezTo>
                  <a:close/>
                  <a:moveTo>
                    <a:pt x="277" y="44"/>
                  </a:moveTo>
                  <a:cubicBezTo>
                    <a:pt x="277" y="44"/>
                    <a:pt x="277" y="44"/>
                    <a:pt x="277" y="44"/>
                  </a:cubicBezTo>
                  <a:cubicBezTo>
                    <a:pt x="277" y="41"/>
                    <a:pt x="277" y="39"/>
                    <a:pt x="278" y="36"/>
                  </a:cubicBezTo>
                  <a:cubicBezTo>
                    <a:pt x="286" y="37"/>
                    <a:pt x="286" y="37"/>
                    <a:pt x="286" y="37"/>
                  </a:cubicBezTo>
                  <a:cubicBezTo>
                    <a:pt x="285" y="40"/>
                    <a:pt x="285" y="42"/>
                    <a:pt x="285" y="44"/>
                  </a:cubicBezTo>
                  <a:lnTo>
                    <a:pt x="277" y="44"/>
                  </a:lnTo>
                  <a:close/>
                  <a:moveTo>
                    <a:pt x="357" y="37"/>
                  </a:moveTo>
                  <a:cubicBezTo>
                    <a:pt x="356" y="35"/>
                    <a:pt x="355" y="33"/>
                    <a:pt x="355" y="30"/>
                  </a:cubicBezTo>
                  <a:cubicBezTo>
                    <a:pt x="362" y="27"/>
                    <a:pt x="362" y="27"/>
                    <a:pt x="362" y="27"/>
                  </a:cubicBezTo>
                  <a:cubicBezTo>
                    <a:pt x="363" y="30"/>
                    <a:pt x="364" y="33"/>
                    <a:pt x="364" y="36"/>
                  </a:cubicBezTo>
                  <a:lnTo>
                    <a:pt x="357" y="37"/>
                  </a:lnTo>
                  <a:close/>
                  <a:moveTo>
                    <a:pt x="288" y="30"/>
                  </a:moveTo>
                  <a:cubicBezTo>
                    <a:pt x="280" y="27"/>
                    <a:pt x="280" y="27"/>
                    <a:pt x="280" y="27"/>
                  </a:cubicBezTo>
                  <a:cubicBezTo>
                    <a:pt x="282" y="25"/>
                    <a:pt x="283" y="22"/>
                    <a:pt x="284" y="20"/>
                  </a:cubicBezTo>
                  <a:cubicBezTo>
                    <a:pt x="291" y="24"/>
                    <a:pt x="291" y="24"/>
                    <a:pt x="291" y="24"/>
                  </a:cubicBezTo>
                  <a:cubicBezTo>
                    <a:pt x="290" y="26"/>
                    <a:pt x="289" y="28"/>
                    <a:pt x="288" y="30"/>
                  </a:cubicBezTo>
                  <a:close/>
                  <a:moveTo>
                    <a:pt x="351" y="24"/>
                  </a:moveTo>
                  <a:cubicBezTo>
                    <a:pt x="350" y="22"/>
                    <a:pt x="349" y="21"/>
                    <a:pt x="347" y="19"/>
                  </a:cubicBezTo>
                  <a:cubicBezTo>
                    <a:pt x="347" y="19"/>
                    <a:pt x="347" y="19"/>
                    <a:pt x="347" y="19"/>
                  </a:cubicBezTo>
                  <a:cubicBezTo>
                    <a:pt x="346" y="18"/>
                    <a:pt x="346" y="18"/>
                    <a:pt x="346" y="18"/>
                  </a:cubicBezTo>
                  <a:cubicBezTo>
                    <a:pt x="350" y="16"/>
                    <a:pt x="350" y="16"/>
                    <a:pt x="350" y="16"/>
                  </a:cubicBezTo>
                  <a:cubicBezTo>
                    <a:pt x="351" y="12"/>
                    <a:pt x="351" y="12"/>
                    <a:pt x="351" y="12"/>
                  </a:cubicBezTo>
                  <a:cubicBezTo>
                    <a:pt x="352" y="13"/>
                    <a:pt x="352" y="13"/>
                    <a:pt x="352" y="13"/>
                  </a:cubicBezTo>
                  <a:cubicBezTo>
                    <a:pt x="352" y="13"/>
                    <a:pt x="352" y="13"/>
                    <a:pt x="352" y="13"/>
                  </a:cubicBezTo>
                  <a:cubicBezTo>
                    <a:pt x="354" y="15"/>
                    <a:pt x="356" y="17"/>
                    <a:pt x="358" y="20"/>
                  </a:cubicBezTo>
                  <a:lnTo>
                    <a:pt x="351" y="24"/>
                  </a:lnTo>
                  <a:close/>
                  <a:moveTo>
                    <a:pt x="296" y="19"/>
                  </a:moveTo>
                  <a:cubicBezTo>
                    <a:pt x="290" y="13"/>
                    <a:pt x="290" y="13"/>
                    <a:pt x="290" y="13"/>
                  </a:cubicBezTo>
                  <a:cubicBezTo>
                    <a:pt x="290" y="13"/>
                    <a:pt x="290" y="13"/>
                    <a:pt x="290" y="13"/>
                  </a:cubicBezTo>
                  <a:cubicBezTo>
                    <a:pt x="292" y="11"/>
                    <a:pt x="294" y="9"/>
                    <a:pt x="297" y="8"/>
                  </a:cubicBezTo>
                  <a:cubicBezTo>
                    <a:pt x="301" y="14"/>
                    <a:pt x="301" y="14"/>
                    <a:pt x="301" y="14"/>
                  </a:cubicBezTo>
                  <a:cubicBezTo>
                    <a:pt x="299" y="16"/>
                    <a:pt x="297" y="17"/>
                    <a:pt x="296" y="19"/>
                  </a:cubicBezTo>
                  <a:close/>
                  <a:moveTo>
                    <a:pt x="341" y="14"/>
                  </a:moveTo>
                  <a:cubicBezTo>
                    <a:pt x="339" y="13"/>
                    <a:pt x="337" y="12"/>
                    <a:pt x="335" y="11"/>
                  </a:cubicBezTo>
                  <a:cubicBezTo>
                    <a:pt x="338" y="3"/>
                    <a:pt x="338" y="3"/>
                    <a:pt x="338" y="3"/>
                  </a:cubicBezTo>
                  <a:cubicBezTo>
                    <a:pt x="341" y="5"/>
                    <a:pt x="343" y="6"/>
                    <a:pt x="346" y="8"/>
                  </a:cubicBezTo>
                  <a:lnTo>
                    <a:pt x="341" y="14"/>
                  </a:lnTo>
                  <a:close/>
                  <a:moveTo>
                    <a:pt x="307" y="11"/>
                  </a:moveTo>
                  <a:cubicBezTo>
                    <a:pt x="304" y="3"/>
                    <a:pt x="304" y="3"/>
                    <a:pt x="304" y="3"/>
                  </a:cubicBezTo>
                  <a:cubicBezTo>
                    <a:pt x="307" y="2"/>
                    <a:pt x="310" y="2"/>
                    <a:pt x="313" y="1"/>
                  </a:cubicBezTo>
                  <a:cubicBezTo>
                    <a:pt x="314" y="9"/>
                    <a:pt x="314" y="9"/>
                    <a:pt x="314" y="9"/>
                  </a:cubicBezTo>
                  <a:cubicBezTo>
                    <a:pt x="312" y="9"/>
                    <a:pt x="310" y="10"/>
                    <a:pt x="307" y="11"/>
                  </a:cubicBezTo>
                  <a:close/>
                  <a:moveTo>
                    <a:pt x="328" y="9"/>
                  </a:moveTo>
                  <a:cubicBezTo>
                    <a:pt x="326" y="8"/>
                    <a:pt x="324" y="8"/>
                    <a:pt x="321" y="8"/>
                  </a:cubicBezTo>
                  <a:cubicBezTo>
                    <a:pt x="321" y="0"/>
                    <a:pt x="321" y="0"/>
                    <a:pt x="321" y="0"/>
                  </a:cubicBezTo>
                  <a:cubicBezTo>
                    <a:pt x="321" y="0"/>
                    <a:pt x="321" y="0"/>
                    <a:pt x="321" y="0"/>
                  </a:cubicBezTo>
                  <a:cubicBezTo>
                    <a:pt x="324" y="0"/>
                    <a:pt x="327" y="0"/>
                    <a:pt x="330" y="1"/>
                  </a:cubicBezTo>
                  <a:lnTo>
                    <a:pt x="328" y="9"/>
                  </a:lnTo>
                  <a:close/>
                  <a:moveTo>
                    <a:pt x="333" y="57"/>
                  </a:moveTo>
                  <a:cubicBezTo>
                    <a:pt x="337" y="53"/>
                    <a:pt x="339" y="49"/>
                    <a:pt x="339" y="44"/>
                  </a:cubicBezTo>
                  <a:cubicBezTo>
                    <a:pt x="339" y="40"/>
                    <a:pt x="337" y="35"/>
                    <a:pt x="333" y="32"/>
                  </a:cubicBezTo>
                  <a:cubicBezTo>
                    <a:pt x="330" y="29"/>
                    <a:pt x="326" y="27"/>
                    <a:pt x="321" y="27"/>
                  </a:cubicBezTo>
                  <a:cubicBezTo>
                    <a:pt x="317" y="27"/>
                    <a:pt x="312" y="29"/>
                    <a:pt x="309" y="32"/>
                  </a:cubicBezTo>
                  <a:cubicBezTo>
                    <a:pt x="306" y="35"/>
                    <a:pt x="304" y="40"/>
                    <a:pt x="304" y="44"/>
                  </a:cubicBezTo>
                  <a:cubicBezTo>
                    <a:pt x="304" y="49"/>
                    <a:pt x="306" y="53"/>
                    <a:pt x="309" y="57"/>
                  </a:cubicBezTo>
                  <a:cubicBezTo>
                    <a:pt x="312" y="60"/>
                    <a:pt x="317" y="62"/>
                    <a:pt x="321" y="62"/>
                  </a:cubicBezTo>
                  <a:cubicBezTo>
                    <a:pt x="326" y="62"/>
                    <a:pt x="330" y="60"/>
                    <a:pt x="333" y="57"/>
                  </a:cubicBezTo>
                  <a:close/>
                  <a:moveTo>
                    <a:pt x="261" y="93"/>
                  </a:moveTo>
                  <a:cubicBezTo>
                    <a:pt x="279" y="75"/>
                    <a:pt x="279" y="75"/>
                    <a:pt x="279" y="75"/>
                  </a:cubicBezTo>
                  <a:cubicBezTo>
                    <a:pt x="280" y="78"/>
                    <a:pt x="282" y="80"/>
                    <a:pt x="284" y="82"/>
                  </a:cubicBezTo>
                  <a:cubicBezTo>
                    <a:pt x="285" y="84"/>
                    <a:pt x="288" y="85"/>
                    <a:pt x="290" y="87"/>
                  </a:cubicBezTo>
                  <a:cubicBezTo>
                    <a:pt x="272" y="104"/>
                    <a:pt x="272" y="104"/>
                    <a:pt x="272" y="104"/>
                  </a:cubicBezTo>
                  <a:cubicBezTo>
                    <a:pt x="271" y="102"/>
                    <a:pt x="269" y="100"/>
                    <a:pt x="267" y="99"/>
                  </a:cubicBezTo>
                  <a:cubicBezTo>
                    <a:pt x="265" y="97"/>
                    <a:pt x="263" y="95"/>
                    <a:pt x="261" y="93"/>
                  </a:cubicBezTo>
                  <a:close/>
                  <a:moveTo>
                    <a:pt x="92" y="88"/>
                  </a:moveTo>
                  <a:cubicBezTo>
                    <a:pt x="92" y="88"/>
                    <a:pt x="92" y="88"/>
                    <a:pt x="92" y="88"/>
                  </a:cubicBezTo>
                  <a:cubicBezTo>
                    <a:pt x="89" y="88"/>
                    <a:pt x="86" y="88"/>
                    <a:pt x="83" y="87"/>
                  </a:cubicBezTo>
                  <a:cubicBezTo>
                    <a:pt x="85" y="80"/>
                    <a:pt x="85" y="80"/>
                    <a:pt x="85" y="80"/>
                  </a:cubicBezTo>
                  <a:cubicBezTo>
                    <a:pt x="87" y="80"/>
                    <a:pt x="89" y="80"/>
                    <a:pt x="92" y="80"/>
                  </a:cubicBezTo>
                  <a:lnTo>
                    <a:pt x="92" y="88"/>
                  </a:lnTo>
                  <a:close/>
                  <a:moveTo>
                    <a:pt x="100" y="87"/>
                  </a:moveTo>
                  <a:cubicBezTo>
                    <a:pt x="99" y="80"/>
                    <a:pt x="99" y="80"/>
                    <a:pt x="99" y="80"/>
                  </a:cubicBezTo>
                  <a:cubicBezTo>
                    <a:pt x="101" y="79"/>
                    <a:pt x="103" y="78"/>
                    <a:pt x="106" y="78"/>
                  </a:cubicBezTo>
                  <a:cubicBezTo>
                    <a:pt x="109" y="85"/>
                    <a:pt x="109" y="85"/>
                    <a:pt x="109" y="85"/>
                  </a:cubicBezTo>
                  <a:cubicBezTo>
                    <a:pt x="106" y="86"/>
                    <a:pt x="103" y="87"/>
                    <a:pt x="100" y="87"/>
                  </a:cubicBezTo>
                  <a:close/>
                  <a:moveTo>
                    <a:pt x="75" y="85"/>
                  </a:moveTo>
                  <a:cubicBezTo>
                    <a:pt x="72" y="84"/>
                    <a:pt x="70" y="83"/>
                    <a:pt x="67" y="81"/>
                  </a:cubicBezTo>
                  <a:cubicBezTo>
                    <a:pt x="72" y="74"/>
                    <a:pt x="72" y="74"/>
                    <a:pt x="72" y="74"/>
                  </a:cubicBezTo>
                  <a:cubicBezTo>
                    <a:pt x="74" y="76"/>
                    <a:pt x="76" y="77"/>
                    <a:pt x="78" y="78"/>
                  </a:cubicBezTo>
                  <a:lnTo>
                    <a:pt x="75" y="85"/>
                  </a:lnTo>
                  <a:close/>
                  <a:moveTo>
                    <a:pt x="116" y="81"/>
                  </a:moveTo>
                  <a:cubicBezTo>
                    <a:pt x="112" y="74"/>
                    <a:pt x="112" y="74"/>
                    <a:pt x="112" y="74"/>
                  </a:cubicBezTo>
                  <a:cubicBezTo>
                    <a:pt x="114" y="73"/>
                    <a:pt x="116" y="71"/>
                    <a:pt x="117" y="70"/>
                  </a:cubicBezTo>
                  <a:cubicBezTo>
                    <a:pt x="123" y="75"/>
                    <a:pt x="123" y="75"/>
                    <a:pt x="123" y="75"/>
                  </a:cubicBezTo>
                  <a:cubicBezTo>
                    <a:pt x="123" y="76"/>
                    <a:pt x="123" y="76"/>
                    <a:pt x="123" y="76"/>
                  </a:cubicBezTo>
                  <a:cubicBezTo>
                    <a:pt x="121" y="77"/>
                    <a:pt x="119" y="79"/>
                    <a:pt x="116" y="81"/>
                  </a:cubicBezTo>
                  <a:close/>
                  <a:moveTo>
                    <a:pt x="61" y="75"/>
                  </a:moveTo>
                  <a:cubicBezTo>
                    <a:pt x="63" y="73"/>
                    <a:pt x="63" y="73"/>
                    <a:pt x="63" y="73"/>
                  </a:cubicBezTo>
                  <a:cubicBezTo>
                    <a:pt x="61" y="75"/>
                    <a:pt x="61" y="75"/>
                    <a:pt x="61" y="75"/>
                  </a:cubicBezTo>
                  <a:cubicBezTo>
                    <a:pt x="59" y="73"/>
                    <a:pt x="57" y="71"/>
                    <a:pt x="55" y="69"/>
                  </a:cubicBezTo>
                  <a:cubicBezTo>
                    <a:pt x="62" y="64"/>
                    <a:pt x="62" y="64"/>
                    <a:pt x="62" y="64"/>
                  </a:cubicBezTo>
                  <a:cubicBezTo>
                    <a:pt x="63" y="66"/>
                    <a:pt x="65" y="68"/>
                    <a:pt x="66" y="70"/>
                  </a:cubicBezTo>
                  <a:lnTo>
                    <a:pt x="61" y="75"/>
                  </a:lnTo>
                  <a:close/>
                  <a:moveTo>
                    <a:pt x="128" y="69"/>
                  </a:moveTo>
                  <a:cubicBezTo>
                    <a:pt x="122" y="64"/>
                    <a:pt x="122" y="64"/>
                    <a:pt x="122" y="64"/>
                  </a:cubicBezTo>
                  <a:cubicBezTo>
                    <a:pt x="123" y="62"/>
                    <a:pt x="124" y="60"/>
                    <a:pt x="125" y="58"/>
                  </a:cubicBezTo>
                  <a:cubicBezTo>
                    <a:pt x="132" y="61"/>
                    <a:pt x="132" y="61"/>
                    <a:pt x="132" y="61"/>
                  </a:cubicBezTo>
                  <a:cubicBezTo>
                    <a:pt x="131" y="64"/>
                    <a:pt x="130" y="66"/>
                    <a:pt x="128" y="69"/>
                  </a:cubicBezTo>
                  <a:close/>
                  <a:moveTo>
                    <a:pt x="51" y="61"/>
                  </a:moveTo>
                  <a:cubicBezTo>
                    <a:pt x="50" y="58"/>
                    <a:pt x="49" y="56"/>
                    <a:pt x="48" y="53"/>
                  </a:cubicBezTo>
                  <a:cubicBezTo>
                    <a:pt x="56" y="51"/>
                    <a:pt x="56" y="51"/>
                    <a:pt x="56" y="51"/>
                  </a:cubicBezTo>
                  <a:cubicBezTo>
                    <a:pt x="57" y="54"/>
                    <a:pt x="57" y="56"/>
                    <a:pt x="58" y="58"/>
                  </a:cubicBezTo>
                  <a:lnTo>
                    <a:pt x="51" y="61"/>
                  </a:lnTo>
                  <a:close/>
                  <a:moveTo>
                    <a:pt x="135" y="53"/>
                  </a:moveTo>
                  <a:cubicBezTo>
                    <a:pt x="127" y="51"/>
                    <a:pt x="127" y="51"/>
                    <a:pt x="127" y="51"/>
                  </a:cubicBezTo>
                  <a:cubicBezTo>
                    <a:pt x="128" y="49"/>
                    <a:pt x="128" y="47"/>
                    <a:pt x="128" y="44"/>
                  </a:cubicBezTo>
                  <a:cubicBezTo>
                    <a:pt x="136" y="44"/>
                    <a:pt x="136" y="44"/>
                    <a:pt x="136" y="44"/>
                  </a:cubicBezTo>
                  <a:cubicBezTo>
                    <a:pt x="136" y="44"/>
                    <a:pt x="136" y="44"/>
                    <a:pt x="136" y="44"/>
                  </a:cubicBezTo>
                  <a:cubicBezTo>
                    <a:pt x="136" y="47"/>
                    <a:pt x="136" y="50"/>
                    <a:pt x="135" y="53"/>
                  </a:cubicBezTo>
                  <a:close/>
                  <a:moveTo>
                    <a:pt x="56" y="44"/>
                  </a:moveTo>
                  <a:cubicBezTo>
                    <a:pt x="48" y="44"/>
                    <a:pt x="48" y="44"/>
                    <a:pt x="48" y="44"/>
                  </a:cubicBezTo>
                  <a:cubicBezTo>
                    <a:pt x="48" y="41"/>
                    <a:pt x="48" y="38"/>
                    <a:pt x="48" y="36"/>
                  </a:cubicBezTo>
                  <a:cubicBezTo>
                    <a:pt x="56" y="37"/>
                    <a:pt x="56" y="37"/>
                    <a:pt x="56" y="37"/>
                  </a:cubicBezTo>
                  <a:cubicBezTo>
                    <a:pt x="56" y="39"/>
                    <a:pt x="56" y="42"/>
                    <a:pt x="56" y="44"/>
                  </a:cubicBezTo>
                  <a:close/>
                  <a:moveTo>
                    <a:pt x="127" y="37"/>
                  </a:moveTo>
                  <a:cubicBezTo>
                    <a:pt x="127" y="35"/>
                    <a:pt x="126" y="33"/>
                    <a:pt x="125" y="30"/>
                  </a:cubicBezTo>
                  <a:cubicBezTo>
                    <a:pt x="132" y="27"/>
                    <a:pt x="132" y="27"/>
                    <a:pt x="132" y="27"/>
                  </a:cubicBezTo>
                  <a:cubicBezTo>
                    <a:pt x="134" y="30"/>
                    <a:pt x="134" y="33"/>
                    <a:pt x="135" y="36"/>
                  </a:cubicBezTo>
                  <a:lnTo>
                    <a:pt x="127" y="37"/>
                  </a:lnTo>
                  <a:close/>
                  <a:moveTo>
                    <a:pt x="58" y="30"/>
                  </a:moveTo>
                  <a:cubicBezTo>
                    <a:pt x="51" y="27"/>
                    <a:pt x="51" y="27"/>
                    <a:pt x="51" y="27"/>
                  </a:cubicBezTo>
                  <a:cubicBezTo>
                    <a:pt x="52" y="25"/>
                    <a:pt x="53" y="22"/>
                    <a:pt x="55" y="20"/>
                  </a:cubicBezTo>
                  <a:cubicBezTo>
                    <a:pt x="62" y="24"/>
                    <a:pt x="62" y="24"/>
                    <a:pt x="62" y="24"/>
                  </a:cubicBezTo>
                  <a:cubicBezTo>
                    <a:pt x="60" y="26"/>
                    <a:pt x="59" y="28"/>
                    <a:pt x="58" y="30"/>
                  </a:cubicBezTo>
                  <a:close/>
                  <a:moveTo>
                    <a:pt x="122" y="24"/>
                  </a:moveTo>
                  <a:cubicBezTo>
                    <a:pt x="120" y="22"/>
                    <a:pt x="119" y="20"/>
                    <a:pt x="117" y="19"/>
                  </a:cubicBezTo>
                  <a:cubicBezTo>
                    <a:pt x="117" y="18"/>
                    <a:pt x="117" y="18"/>
                    <a:pt x="117" y="18"/>
                  </a:cubicBezTo>
                  <a:cubicBezTo>
                    <a:pt x="120" y="16"/>
                    <a:pt x="120" y="16"/>
                    <a:pt x="120" y="16"/>
                  </a:cubicBezTo>
                  <a:cubicBezTo>
                    <a:pt x="123" y="13"/>
                    <a:pt x="123" y="13"/>
                    <a:pt x="123" y="13"/>
                  </a:cubicBezTo>
                  <a:cubicBezTo>
                    <a:pt x="123" y="13"/>
                    <a:pt x="123" y="13"/>
                    <a:pt x="123" y="13"/>
                  </a:cubicBezTo>
                  <a:cubicBezTo>
                    <a:pt x="123" y="13"/>
                    <a:pt x="123" y="13"/>
                    <a:pt x="123" y="13"/>
                  </a:cubicBezTo>
                  <a:cubicBezTo>
                    <a:pt x="125" y="15"/>
                    <a:pt x="127" y="17"/>
                    <a:pt x="128" y="20"/>
                  </a:cubicBezTo>
                  <a:lnTo>
                    <a:pt x="122" y="24"/>
                  </a:lnTo>
                  <a:close/>
                  <a:moveTo>
                    <a:pt x="65" y="19"/>
                  </a:moveTo>
                  <a:cubicBezTo>
                    <a:pt x="63" y="16"/>
                    <a:pt x="63" y="16"/>
                    <a:pt x="63" y="16"/>
                  </a:cubicBezTo>
                  <a:cubicBezTo>
                    <a:pt x="60" y="13"/>
                    <a:pt x="60" y="13"/>
                    <a:pt x="60" y="13"/>
                  </a:cubicBezTo>
                  <a:cubicBezTo>
                    <a:pt x="61" y="13"/>
                    <a:pt x="61" y="13"/>
                    <a:pt x="61" y="13"/>
                  </a:cubicBezTo>
                  <a:cubicBezTo>
                    <a:pt x="61" y="13"/>
                    <a:pt x="61" y="13"/>
                    <a:pt x="61" y="13"/>
                  </a:cubicBezTo>
                  <a:cubicBezTo>
                    <a:pt x="63" y="11"/>
                    <a:pt x="65" y="9"/>
                    <a:pt x="67" y="8"/>
                  </a:cubicBezTo>
                  <a:cubicBezTo>
                    <a:pt x="72" y="14"/>
                    <a:pt x="72" y="14"/>
                    <a:pt x="72" y="14"/>
                  </a:cubicBezTo>
                  <a:cubicBezTo>
                    <a:pt x="70" y="16"/>
                    <a:pt x="68" y="17"/>
                    <a:pt x="66" y="19"/>
                  </a:cubicBezTo>
                  <a:cubicBezTo>
                    <a:pt x="66" y="19"/>
                    <a:pt x="66" y="19"/>
                    <a:pt x="66" y="19"/>
                  </a:cubicBezTo>
                  <a:lnTo>
                    <a:pt x="65" y="19"/>
                  </a:lnTo>
                  <a:close/>
                  <a:moveTo>
                    <a:pt x="112" y="14"/>
                  </a:moveTo>
                  <a:cubicBezTo>
                    <a:pt x="110" y="13"/>
                    <a:pt x="108" y="12"/>
                    <a:pt x="106" y="11"/>
                  </a:cubicBezTo>
                  <a:cubicBezTo>
                    <a:pt x="109" y="3"/>
                    <a:pt x="109" y="3"/>
                    <a:pt x="109" y="3"/>
                  </a:cubicBezTo>
                  <a:cubicBezTo>
                    <a:pt x="111" y="5"/>
                    <a:pt x="114" y="6"/>
                    <a:pt x="116" y="8"/>
                  </a:cubicBezTo>
                  <a:lnTo>
                    <a:pt x="112" y="14"/>
                  </a:lnTo>
                  <a:close/>
                  <a:moveTo>
                    <a:pt x="78" y="11"/>
                  </a:moveTo>
                  <a:cubicBezTo>
                    <a:pt x="75" y="3"/>
                    <a:pt x="75" y="3"/>
                    <a:pt x="75" y="3"/>
                  </a:cubicBezTo>
                  <a:cubicBezTo>
                    <a:pt x="77" y="2"/>
                    <a:pt x="80" y="2"/>
                    <a:pt x="83" y="1"/>
                  </a:cubicBezTo>
                  <a:cubicBezTo>
                    <a:pt x="85" y="9"/>
                    <a:pt x="85" y="9"/>
                    <a:pt x="85" y="9"/>
                  </a:cubicBezTo>
                  <a:cubicBezTo>
                    <a:pt x="82" y="9"/>
                    <a:pt x="80" y="10"/>
                    <a:pt x="78" y="11"/>
                  </a:cubicBezTo>
                  <a:close/>
                  <a:moveTo>
                    <a:pt x="99" y="9"/>
                  </a:moveTo>
                  <a:cubicBezTo>
                    <a:pt x="96" y="8"/>
                    <a:pt x="94" y="8"/>
                    <a:pt x="92" y="8"/>
                  </a:cubicBezTo>
                  <a:cubicBezTo>
                    <a:pt x="92" y="0"/>
                    <a:pt x="92" y="0"/>
                    <a:pt x="92" y="0"/>
                  </a:cubicBezTo>
                  <a:cubicBezTo>
                    <a:pt x="92" y="0"/>
                    <a:pt x="92" y="0"/>
                    <a:pt x="92" y="0"/>
                  </a:cubicBezTo>
                  <a:cubicBezTo>
                    <a:pt x="95" y="0"/>
                    <a:pt x="97" y="0"/>
                    <a:pt x="100" y="1"/>
                  </a:cubicBezTo>
                  <a:lnTo>
                    <a:pt x="99" y="9"/>
                  </a:lnTo>
                  <a:close/>
                  <a:moveTo>
                    <a:pt x="104" y="57"/>
                  </a:moveTo>
                  <a:cubicBezTo>
                    <a:pt x="107" y="53"/>
                    <a:pt x="109" y="49"/>
                    <a:pt x="109" y="44"/>
                  </a:cubicBezTo>
                  <a:cubicBezTo>
                    <a:pt x="109" y="40"/>
                    <a:pt x="107" y="35"/>
                    <a:pt x="104" y="32"/>
                  </a:cubicBezTo>
                  <a:cubicBezTo>
                    <a:pt x="101" y="29"/>
                    <a:pt x="96" y="27"/>
                    <a:pt x="92" y="27"/>
                  </a:cubicBezTo>
                  <a:cubicBezTo>
                    <a:pt x="87" y="27"/>
                    <a:pt x="83" y="29"/>
                    <a:pt x="79" y="32"/>
                  </a:cubicBezTo>
                  <a:cubicBezTo>
                    <a:pt x="76" y="35"/>
                    <a:pt x="74" y="40"/>
                    <a:pt x="74" y="44"/>
                  </a:cubicBezTo>
                  <a:cubicBezTo>
                    <a:pt x="74" y="49"/>
                    <a:pt x="76" y="53"/>
                    <a:pt x="79" y="57"/>
                  </a:cubicBezTo>
                  <a:cubicBezTo>
                    <a:pt x="83" y="60"/>
                    <a:pt x="87" y="62"/>
                    <a:pt x="92" y="62"/>
                  </a:cubicBezTo>
                  <a:cubicBezTo>
                    <a:pt x="96" y="62"/>
                    <a:pt x="101" y="60"/>
                    <a:pt x="104" y="57"/>
                  </a:cubicBezTo>
                  <a:close/>
                  <a:moveTo>
                    <a:pt x="141" y="104"/>
                  </a:moveTo>
                  <a:cubicBezTo>
                    <a:pt x="123" y="87"/>
                    <a:pt x="123" y="87"/>
                    <a:pt x="123" y="87"/>
                  </a:cubicBezTo>
                  <a:cubicBezTo>
                    <a:pt x="125" y="85"/>
                    <a:pt x="127" y="84"/>
                    <a:pt x="129" y="82"/>
                  </a:cubicBezTo>
                  <a:cubicBezTo>
                    <a:pt x="131" y="80"/>
                    <a:pt x="133" y="78"/>
                    <a:pt x="134" y="75"/>
                  </a:cubicBezTo>
                  <a:cubicBezTo>
                    <a:pt x="152" y="93"/>
                    <a:pt x="152" y="93"/>
                    <a:pt x="152" y="93"/>
                  </a:cubicBezTo>
                  <a:cubicBezTo>
                    <a:pt x="150" y="95"/>
                    <a:pt x="148" y="97"/>
                    <a:pt x="146" y="99"/>
                  </a:cubicBezTo>
                  <a:cubicBezTo>
                    <a:pt x="144" y="100"/>
                    <a:pt x="142" y="102"/>
                    <a:pt x="141" y="104"/>
                  </a:cubicBezTo>
                  <a:close/>
                  <a:moveTo>
                    <a:pt x="44" y="203"/>
                  </a:moveTo>
                  <a:cubicBezTo>
                    <a:pt x="44" y="203"/>
                    <a:pt x="44" y="203"/>
                    <a:pt x="44" y="203"/>
                  </a:cubicBezTo>
                  <a:cubicBezTo>
                    <a:pt x="41" y="203"/>
                    <a:pt x="38" y="203"/>
                    <a:pt x="36" y="202"/>
                  </a:cubicBezTo>
                  <a:cubicBezTo>
                    <a:pt x="37" y="194"/>
                    <a:pt x="37" y="194"/>
                    <a:pt x="37" y="194"/>
                  </a:cubicBezTo>
                  <a:cubicBezTo>
                    <a:pt x="39" y="195"/>
                    <a:pt x="42" y="195"/>
                    <a:pt x="44" y="195"/>
                  </a:cubicBezTo>
                  <a:lnTo>
                    <a:pt x="44" y="203"/>
                  </a:lnTo>
                  <a:close/>
                  <a:moveTo>
                    <a:pt x="53" y="202"/>
                  </a:moveTo>
                  <a:cubicBezTo>
                    <a:pt x="51" y="194"/>
                    <a:pt x="51" y="194"/>
                    <a:pt x="51" y="194"/>
                  </a:cubicBezTo>
                  <a:cubicBezTo>
                    <a:pt x="54" y="194"/>
                    <a:pt x="56" y="193"/>
                    <a:pt x="58" y="192"/>
                  </a:cubicBezTo>
                  <a:cubicBezTo>
                    <a:pt x="61" y="200"/>
                    <a:pt x="61" y="200"/>
                    <a:pt x="61" y="200"/>
                  </a:cubicBezTo>
                  <a:cubicBezTo>
                    <a:pt x="59" y="201"/>
                    <a:pt x="56" y="202"/>
                    <a:pt x="53" y="202"/>
                  </a:cubicBezTo>
                  <a:close/>
                  <a:moveTo>
                    <a:pt x="27" y="200"/>
                  </a:moveTo>
                  <a:cubicBezTo>
                    <a:pt x="25" y="199"/>
                    <a:pt x="22" y="197"/>
                    <a:pt x="20" y="196"/>
                  </a:cubicBezTo>
                  <a:cubicBezTo>
                    <a:pt x="24" y="189"/>
                    <a:pt x="24" y="189"/>
                    <a:pt x="24" y="189"/>
                  </a:cubicBezTo>
                  <a:cubicBezTo>
                    <a:pt x="26" y="190"/>
                    <a:pt x="28" y="191"/>
                    <a:pt x="30" y="192"/>
                  </a:cubicBezTo>
                  <a:lnTo>
                    <a:pt x="27" y="200"/>
                  </a:lnTo>
                  <a:close/>
                  <a:moveTo>
                    <a:pt x="69" y="195"/>
                  </a:moveTo>
                  <a:cubicBezTo>
                    <a:pt x="64" y="189"/>
                    <a:pt x="64" y="189"/>
                    <a:pt x="64" y="189"/>
                  </a:cubicBezTo>
                  <a:cubicBezTo>
                    <a:pt x="66" y="188"/>
                    <a:pt x="68" y="186"/>
                    <a:pt x="70" y="184"/>
                  </a:cubicBezTo>
                  <a:cubicBezTo>
                    <a:pt x="75" y="190"/>
                    <a:pt x="75" y="190"/>
                    <a:pt x="75" y="190"/>
                  </a:cubicBezTo>
                  <a:cubicBezTo>
                    <a:pt x="73" y="192"/>
                    <a:pt x="71" y="194"/>
                    <a:pt x="69" y="195"/>
                  </a:cubicBezTo>
                  <a:close/>
                  <a:moveTo>
                    <a:pt x="13" y="190"/>
                  </a:moveTo>
                  <a:cubicBezTo>
                    <a:pt x="11" y="188"/>
                    <a:pt x="9" y="186"/>
                    <a:pt x="8" y="183"/>
                  </a:cubicBezTo>
                  <a:cubicBezTo>
                    <a:pt x="14" y="179"/>
                    <a:pt x="14" y="179"/>
                    <a:pt x="14" y="179"/>
                  </a:cubicBezTo>
                  <a:cubicBezTo>
                    <a:pt x="16" y="181"/>
                    <a:pt x="17" y="183"/>
                    <a:pt x="19" y="184"/>
                  </a:cubicBezTo>
                  <a:lnTo>
                    <a:pt x="13" y="190"/>
                  </a:lnTo>
                  <a:close/>
                  <a:moveTo>
                    <a:pt x="81" y="183"/>
                  </a:moveTo>
                  <a:cubicBezTo>
                    <a:pt x="74" y="179"/>
                    <a:pt x="74" y="179"/>
                    <a:pt x="74" y="179"/>
                  </a:cubicBezTo>
                  <a:cubicBezTo>
                    <a:pt x="76" y="177"/>
                    <a:pt x="77" y="175"/>
                    <a:pt x="78" y="173"/>
                  </a:cubicBezTo>
                  <a:cubicBezTo>
                    <a:pt x="85" y="176"/>
                    <a:pt x="85" y="176"/>
                    <a:pt x="85" y="176"/>
                  </a:cubicBezTo>
                  <a:cubicBezTo>
                    <a:pt x="84" y="178"/>
                    <a:pt x="83" y="181"/>
                    <a:pt x="81" y="183"/>
                  </a:cubicBezTo>
                  <a:close/>
                  <a:moveTo>
                    <a:pt x="3" y="176"/>
                  </a:moveTo>
                  <a:cubicBezTo>
                    <a:pt x="2" y="173"/>
                    <a:pt x="2" y="170"/>
                    <a:pt x="1" y="168"/>
                  </a:cubicBezTo>
                  <a:cubicBezTo>
                    <a:pt x="9" y="166"/>
                    <a:pt x="9" y="166"/>
                    <a:pt x="9" y="166"/>
                  </a:cubicBezTo>
                  <a:cubicBezTo>
                    <a:pt x="9" y="168"/>
                    <a:pt x="10" y="171"/>
                    <a:pt x="11" y="173"/>
                  </a:cubicBezTo>
                  <a:lnTo>
                    <a:pt x="3" y="176"/>
                  </a:lnTo>
                  <a:close/>
                  <a:moveTo>
                    <a:pt x="87" y="167"/>
                  </a:moveTo>
                  <a:cubicBezTo>
                    <a:pt x="80" y="166"/>
                    <a:pt x="80" y="166"/>
                    <a:pt x="80" y="166"/>
                  </a:cubicBezTo>
                  <a:cubicBezTo>
                    <a:pt x="80" y="164"/>
                    <a:pt x="80" y="161"/>
                    <a:pt x="80" y="159"/>
                  </a:cubicBezTo>
                  <a:cubicBezTo>
                    <a:pt x="88" y="159"/>
                    <a:pt x="88" y="159"/>
                    <a:pt x="88" y="159"/>
                  </a:cubicBezTo>
                  <a:cubicBezTo>
                    <a:pt x="88" y="159"/>
                    <a:pt x="88" y="159"/>
                    <a:pt x="88" y="159"/>
                  </a:cubicBezTo>
                  <a:cubicBezTo>
                    <a:pt x="88" y="162"/>
                    <a:pt x="88" y="165"/>
                    <a:pt x="87" y="167"/>
                  </a:cubicBezTo>
                  <a:close/>
                  <a:moveTo>
                    <a:pt x="0" y="159"/>
                  </a:moveTo>
                  <a:cubicBezTo>
                    <a:pt x="0" y="159"/>
                    <a:pt x="0" y="159"/>
                    <a:pt x="0" y="159"/>
                  </a:cubicBezTo>
                  <a:cubicBezTo>
                    <a:pt x="0" y="156"/>
                    <a:pt x="0" y="153"/>
                    <a:pt x="1" y="150"/>
                  </a:cubicBezTo>
                  <a:cubicBezTo>
                    <a:pt x="9" y="152"/>
                    <a:pt x="9" y="152"/>
                    <a:pt x="9" y="152"/>
                  </a:cubicBezTo>
                  <a:cubicBezTo>
                    <a:pt x="8" y="154"/>
                    <a:pt x="8" y="157"/>
                    <a:pt x="8" y="159"/>
                  </a:cubicBezTo>
                  <a:lnTo>
                    <a:pt x="0" y="159"/>
                  </a:lnTo>
                  <a:close/>
                  <a:moveTo>
                    <a:pt x="80" y="152"/>
                  </a:moveTo>
                  <a:cubicBezTo>
                    <a:pt x="79" y="149"/>
                    <a:pt x="78" y="147"/>
                    <a:pt x="78" y="145"/>
                  </a:cubicBezTo>
                  <a:cubicBezTo>
                    <a:pt x="85" y="142"/>
                    <a:pt x="85" y="142"/>
                    <a:pt x="85" y="142"/>
                  </a:cubicBezTo>
                  <a:cubicBezTo>
                    <a:pt x="86" y="145"/>
                    <a:pt x="87" y="147"/>
                    <a:pt x="87" y="150"/>
                  </a:cubicBezTo>
                  <a:lnTo>
                    <a:pt x="80" y="152"/>
                  </a:lnTo>
                  <a:close/>
                  <a:moveTo>
                    <a:pt x="11" y="145"/>
                  </a:moveTo>
                  <a:cubicBezTo>
                    <a:pt x="3" y="142"/>
                    <a:pt x="3" y="142"/>
                    <a:pt x="3" y="142"/>
                  </a:cubicBezTo>
                  <a:cubicBezTo>
                    <a:pt x="5" y="139"/>
                    <a:pt x="6" y="137"/>
                    <a:pt x="8" y="134"/>
                  </a:cubicBezTo>
                  <a:cubicBezTo>
                    <a:pt x="14" y="139"/>
                    <a:pt x="14" y="139"/>
                    <a:pt x="14" y="139"/>
                  </a:cubicBezTo>
                  <a:cubicBezTo>
                    <a:pt x="13" y="141"/>
                    <a:pt x="12" y="143"/>
                    <a:pt x="11" y="145"/>
                  </a:cubicBezTo>
                  <a:close/>
                  <a:moveTo>
                    <a:pt x="74" y="139"/>
                  </a:moveTo>
                  <a:cubicBezTo>
                    <a:pt x="73" y="137"/>
                    <a:pt x="71" y="135"/>
                    <a:pt x="70" y="133"/>
                  </a:cubicBezTo>
                  <a:cubicBezTo>
                    <a:pt x="75" y="128"/>
                    <a:pt x="75" y="128"/>
                    <a:pt x="75" y="128"/>
                  </a:cubicBezTo>
                  <a:cubicBezTo>
                    <a:pt x="77" y="130"/>
                    <a:pt x="79" y="132"/>
                    <a:pt x="81" y="134"/>
                  </a:cubicBezTo>
                  <a:lnTo>
                    <a:pt x="74" y="139"/>
                  </a:lnTo>
                  <a:close/>
                  <a:moveTo>
                    <a:pt x="19" y="133"/>
                  </a:moveTo>
                  <a:cubicBezTo>
                    <a:pt x="13" y="128"/>
                    <a:pt x="13" y="128"/>
                    <a:pt x="13" y="128"/>
                  </a:cubicBezTo>
                  <a:cubicBezTo>
                    <a:pt x="15" y="126"/>
                    <a:pt x="17" y="124"/>
                    <a:pt x="20" y="122"/>
                  </a:cubicBezTo>
                  <a:cubicBezTo>
                    <a:pt x="24" y="129"/>
                    <a:pt x="24" y="129"/>
                    <a:pt x="24" y="129"/>
                  </a:cubicBezTo>
                  <a:cubicBezTo>
                    <a:pt x="22" y="130"/>
                    <a:pt x="20" y="132"/>
                    <a:pt x="19" y="133"/>
                  </a:cubicBezTo>
                  <a:close/>
                  <a:moveTo>
                    <a:pt x="64" y="129"/>
                  </a:moveTo>
                  <a:cubicBezTo>
                    <a:pt x="62" y="128"/>
                    <a:pt x="60" y="126"/>
                    <a:pt x="58" y="126"/>
                  </a:cubicBezTo>
                  <a:cubicBezTo>
                    <a:pt x="61" y="118"/>
                    <a:pt x="61" y="118"/>
                    <a:pt x="61" y="118"/>
                  </a:cubicBezTo>
                  <a:cubicBezTo>
                    <a:pt x="64" y="119"/>
                    <a:pt x="66" y="121"/>
                    <a:pt x="69" y="122"/>
                  </a:cubicBezTo>
                  <a:lnTo>
                    <a:pt x="64" y="129"/>
                  </a:lnTo>
                  <a:close/>
                  <a:moveTo>
                    <a:pt x="30" y="126"/>
                  </a:moveTo>
                  <a:cubicBezTo>
                    <a:pt x="27" y="118"/>
                    <a:pt x="27" y="118"/>
                    <a:pt x="27" y="118"/>
                  </a:cubicBezTo>
                  <a:cubicBezTo>
                    <a:pt x="30" y="117"/>
                    <a:pt x="33" y="116"/>
                    <a:pt x="36" y="116"/>
                  </a:cubicBezTo>
                  <a:cubicBezTo>
                    <a:pt x="37" y="124"/>
                    <a:pt x="37" y="124"/>
                    <a:pt x="37" y="124"/>
                  </a:cubicBezTo>
                  <a:cubicBezTo>
                    <a:pt x="35" y="124"/>
                    <a:pt x="33" y="125"/>
                    <a:pt x="30" y="126"/>
                  </a:cubicBezTo>
                  <a:close/>
                  <a:moveTo>
                    <a:pt x="51" y="124"/>
                  </a:moveTo>
                  <a:cubicBezTo>
                    <a:pt x="49" y="123"/>
                    <a:pt x="47" y="123"/>
                    <a:pt x="44" y="123"/>
                  </a:cubicBezTo>
                  <a:cubicBezTo>
                    <a:pt x="44" y="115"/>
                    <a:pt x="44" y="115"/>
                    <a:pt x="44" y="115"/>
                  </a:cubicBezTo>
                  <a:cubicBezTo>
                    <a:pt x="44" y="115"/>
                    <a:pt x="44" y="115"/>
                    <a:pt x="44" y="115"/>
                  </a:cubicBezTo>
                  <a:cubicBezTo>
                    <a:pt x="47" y="115"/>
                    <a:pt x="50" y="115"/>
                    <a:pt x="53" y="116"/>
                  </a:cubicBezTo>
                  <a:lnTo>
                    <a:pt x="51" y="124"/>
                  </a:lnTo>
                  <a:close/>
                  <a:moveTo>
                    <a:pt x="62" y="159"/>
                  </a:moveTo>
                  <a:cubicBezTo>
                    <a:pt x="62" y="149"/>
                    <a:pt x="54" y="142"/>
                    <a:pt x="44" y="142"/>
                  </a:cubicBezTo>
                  <a:cubicBezTo>
                    <a:pt x="35" y="142"/>
                    <a:pt x="27" y="149"/>
                    <a:pt x="27" y="159"/>
                  </a:cubicBezTo>
                  <a:cubicBezTo>
                    <a:pt x="27" y="169"/>
                    <a:pt x="35" y="176"/>
                    <a:pt x="44" y="176"/>
                  </a:cubicBezTo>
                  <a:cubicBezTo>
                    <a:pt x="54" y="176"/>
                    <a:pt x="62" y="169"/>
                    <a:pt x="62" y="159"/>
                  </a:cubicBezTo>
                  <a:close/>
                  <a:moveTo>
                    <a:pt x="121" y="167"/>
                  </a:moveTo>
                  <a:cubicBezTo>
                    <a:pt x="96" y="167"/>
                    <a:pt x="96" y="167"/>
                    <a:pt x="96" y="167"/>
                  </a:cubicBezTo>
                  <a:cubicBezTo>
                    <a:pt x="97" y="164"/>
                    <a:pt x="97" y="162"/>
                    <a:pt x="97" y="159"/>
                  </a:cubicBezTo>
                  <a:cubicBezTo>
                    <a:pt x="97" y="156"/>
                    <a:pt x="97" y="153"/>
                    <a:pt x="96" y="151"/>
                  </a:cubicBezTo>
                  <a:cubicBezTo>
                    <a:pt x="121" y="151"/>
                    <a:pt x="121" y="151"/>
                    <a:pt x="121" y="151"/>
                  </a:cubicBezTo>
                  <a:cubicBezTo>
                    <a:pt x="121" y="154"/>
                    <a:pt x="121" y="156"/>
                    <a:pt x="121" y="159"/>
                  </a:cubicBezTo>
                  <a:cubicBezTo>
                    <a:pt x="121" y="162"/>
                    <a:pt x="121" y="164"/>
                    <a:pt x="121" y="167"/>
                  </a:cubicBezTo>
                  <a:close/>
                  <a:moveTo>
                    <a:pt x="92" y="318"/>
                  </a:moveTo>
                  <a:cubicBezTo>
                    <a:pt x="92" y="318"/>
                    <a:pt x="92" y="318"/>
                    <a:pt x="92" y="318"/>
                  </a:cubicBezTo>
                  <a:cubicBezTo>
                    <a:pt x="89" y="318"/>
                    <a:pt x="86" y="317"/>
                    <a:pt x="83" y="317"/>
                  </a:cubicBezTo>
                  <a:cubicBezTo>
                    <a:pt x="85" y="309"/>
                    <a:pt x="85" y="309"/>
                    <a:pt x="85" y="309"/>
                  </a:cubicBezTo>
                  <a:cubicBezTo>
                    <a:pt x="87" y="310"/>
                    <a:pt x="89" y="310"/>
                    <a:pt x="92" y="310"/>
                  </a:cubicBezTo>
                  <a:lnTo>
                    <a:pt x="92" y="318"/>
                  </a:lnTo>
                  <a:close/>
                  <a:moveTo>
                    <a:pt x="100" y="317"/>
                  </a:moveTo>
                  <a:cubicBezTo>
                    <a:pt x="99" y="309"/>
                    <a:pt x="99" y="309"/>
                    <a:pt x="99" y="309"/>
                  </a:cubicBezTo>
                  <a:cubicBezTo>
                    <a:pt x="101" y="309"/>
                    <a:pt x="103" y="308"/>
                    <a:pt x="106" y="307"/>
                  </a:cubicBezTo>
                  <a:cubicBezTo>
                    <a:pt x="109" y="314"/>
                    <a:pt x="109" y="314"/>
                    <a:pt x="109" y="314"/>
                  </a:cubicBezTo>
                  <a:cubicBezTo>
                    <a:pt x="106" y="315"/>
                    <a:pt x="103" y="316"/>
                    <a:pt x="100" y="317"/>
                  </a:cubicBezTo>
                  <a:close/>
                  <a:moveTo>
                    <a:pt x="75" y="314"/>
                  </a:moveTo>
                  <a:cubicBezTo>
                    <a:pt x="72" y="313"/>
                    <a:pt x="70" y="312"/>
                    <a:pt x="67" y="310"/>
                  </a:cubicBezTo>
                  <a:cubicBezTo>
                    <a:pt x="72" y="304"/>
                    <a:pt x="72" y="304"/>
                    <a:pt x="72" y="304"/>
                  </a:cubicBezTo>
                  <a:cubicBezTo>
                    <a:pt x="74" y="305"/>
                    <a:pt x="76" y="306"/>
                    <a:pt x="78" y="307"/>
                  </a:cubicBezTo>
                  <a:lnTo>
                    <a:pt x="75" y="314"/>
                  </a:lnTo>
                  <a:close/>
                  <a:moveTo>
                    <a:pt x="116" y="310"/>
                  </a:moveTo>
                  <a:cubicBezTo>
                    <a:pt x="112" y="304"/>
                    <a:pt x="112" y="304"/>
                    <a:pt x="112" y="304"/>
                  </a:cubicBezTo>
                  <a:cubicBezTo>
                    <a:pt x="114" y="302"/>
                    <a:pt x="116" y="301"/>
                    <a:pt x="117" y="299"/>
                  </a:cubicBezTo>
                  <a:cubicBezTo>
                    <a:pt x="123" y="305"/>
                    <a:pt x="123" y="305"/>
                    <a:pt x="123" y="305"/>
                  </a:cubicBezTo>
                  <a:cubicBezTo>
                    <a:pt x="123" y="305"/>
                    <a:pt x="123" y="305"/>
                    <a:pt x="123" y="305"/>
                  </a:cubicBezTo>
                  <a:cubicBezTo>
                    <a:pt x="121" y="307"/>
                    <a:pt x="119" y="309"/>
                    <a:pt x="116" y="310"/>
                  </a:cubicBezTo>
                  <a:close/>
                  <a:moveTo>
                    <a:pt x="62" y="306"/>
                  </a:moveTo>
                  <a:cubicBezTo>
                    <a:pt x="61" y="305"/>
                    <a:pt x="61" y="305"/>
                    <a:pt x="61" y="305"/>
                  </a:cubicBezTo>
                  <a:cubicBezTo>
                    <a:pt x="61" y="305"/>
                    <a:pt x="61" y="305"/>
                    <a:pt x="61" y="305"/>
                  </a:cubicBezTo>
                  <a:cubicBezTo>
                    <a:pt x="59" y="303"/>
                    <a:pt x="57" y="301"/>
                    <a:pt x="55" y="298"/>
                  </a:cubicBezTo>
                  <a:cubicBezTo>
                    <a:pt x="62" y="294"/>
                    <a:pt x="62" y="294"/>
                    <a:pt x="62" y="294"/>
                  </a:cubicBezTo>
                  <a:cubicBezTo>
                    <a:pt x="63" y="296"/>
                    <a:pt x="64" y="297"/>
                    <a:pt x="66" y="299"/>
                  </a:cubicBezTo>
                  <a:cubicBezTo>
                    <a:pt x="66" y="299"/>
                    <a:pt x="66" y="299"/>
                    <a:pt x="66" y="299"/>
                  </a:cubicBezTo>
                  <a:cubicBezTo>
                    <a:pt x="67" y="300"/>
                    <a:pt x="67" y="300"/>
                    <a:pt x="67" y="300"/>
                  </a:cubicBezTo>
                  <a:cubicBezTo>
                    <a:pt x="63" y="302"/>
                    <a:pt x="63" y="302"/>
                    <a:pt x="63" y="302"/>
                  </a:cubicBezTo>
                  <a:lnTo>
                    <a:pt x="62" y="306"/>
                  </a:lnTo>
                  <a:close/>
                  <a:moveTo>
                    <a:pt x="128" y="298"/>
                  </a:moveTo>
                  <a:cubicBezTo>
                    <a:pt x="122" y="294"/>
                    <a:pt x="122" y="294"/>
                    <a:pt x="122" y="294"/>
                  </a:cubicBezTo>
                  <a:cubicBezTo>
                    <a:pt x="123" y="292"/>
                    <a:pt x="124" y="290"/>
                    <a:pt x="125" y="287"/>
                  </a:cubicBezTo>
                  <a:cubicBezTo>
                    <a:pt x="133" y="290"/>
                    <a:pt x="133" y="290"/>
                    <a:pt x="133" y="290"/>
                  </a:cubicBezTo>
                  <a:cubicBezTo>
                    <a:pt x="131" y="293"/>
                    <a:pt x="130" y="296"/>
                    <a:pt x="128" y="298"/>
                  </a:cubicBezTo>
                  <a:close/>
                  <a:moveTo>
                    <a:pt x="51" y="291"/>
                  </a:moveTo>
                  <a:cubicBezTo>
                    <a:pt x="50" y="288"/>
                    <a:pt x="49" y="285"/>
                    <a:pt x="49" y="282"/>
                  </a:cubicBezTo>
                  <a:cubicBezTo>
                    <a:pt x="56" y="281"/>
                    <a:pt x="56" y="281"/>
                    <a:pt x="56" y="281"/>
                  </a:cubicBezTo>
                  <a:cubicBezTo>
                    <a:pt x="57" y="283"/>
                    <a:pt x="58" y="285"/>
                    <a:pt x="58" y="288"/>
                  </a:cubicBezTo>
                  <a:lnTo>
                    <a:pt x="51" y="291"/>
                  </a:lnTo>
                  <a:close/>
                  <a:moveTo>
                    <a:pt x="135" y="282"/>
                  </a:moveTo>
                  <a:cubicBezTo>
                    <a:pt x="127" y="281"/>
                    <a:pt x="127" y="281"/>
                    <a:pt x="127" y="281"/>
                  </a:cubicBezTo>
                  <a:cubicBezTo>
                    <a:pt x="128" y="278"/>
                    <a:pt x="128" y="276"/>
                    <a:pt x="128" y="274"/>
                  </a:cubicBezTo>
                  <a:cubicBezTo>
                    <a:pt x="136" y="274"/>
                    <a:pt x="136" y="274"/>
                    <a:pt x="136" y="274"/>
                  </a:cubicBezTo>
                  <a:cubicBezTo>
                    <a:pt x="136" y="274"/>
                    <a:pt x="136" y="274"/>
                    <a:pt x="136" y="274"/>
                  </a:cubicBezTo>
                  <a:cubicBezTo>
                    <a:pt x="136" y="277"/>
                    <a:pt x="136" y="279"/>
                    <a:pt x="135" y="282"/>
                  </a:cubicBezTo>
                  <a:close/>
                  <a:moveTo>
                    <a:pt x="48" y="274"/>
                  </a:moveTo>
                  <a:cubicBezTo>
                    <a:pt x="48" y="274"/>
                    <a:pt x="48" y="274"/>
                    <a:pt x="48" y="274"/>
                  </a:cubicBezTo>
                  <a:cubicBezTo>
                    <a:pt x="48" y="271"/>
                    <a:pt x="48" y="268"/>
                    <a:pt x="48" y="265"/>
                  </a:cubicBezTo>
                  <a:cubicBezTo>
                    <a:pt x="56" y="267"/>
                    <a:pt x="56" y="267"/>
                    <a:pt x="56" y="267"/>
                  </a:cubicBezTo>
                  <a:cubicBezTo>
                    <a:pt x="56" y="269"/>
                    <a:pt x="56" y="271"/>
                    <a:pt x="56" y="274"/>
                  </a:cubicBezTo>
                  <a:lnTo>
                    <a:pt x="48" y="274"/>
                  </a:lnTo>
                  <a:close/>
                  <a:moveTo>
                    <a:pt x="127" y="267"/>
                  </a:moveTo>
                  <a:cubicBezTo>
                    <a:pt x="127" y="264"/>
                    <a:pt x="126" y="262"/>
                    <a:pt x="125" y="260"/>
                  </a:cubicBezTo>
                  <a:cubicBezTo>
                    <a:pt x="132" y="257"/>
                    <a:pt x="132" y="257"/>
                    <a:pt x="132" y="257"/>
                  </a:cubicBezTo>
                  <a:cubicBezTo>
                    <a:pt x="134" y="259"/>
                    <a:pt x="134" y="262"/>
                    <a:pt x="135" y="265"/>
                  </a:cubicBezTo>
                  <a:lnTo>
                    <a:pt x="127" y="267"/>
                  </a:lnTo>
                  <a:close/>
                  <a:moveTo>
                    <a:pt x="58" y="260"/>
                  </a:moveTo>
                  <a:cubicBezTo>
                    <a:pt x="51" y="257"/>
                    <a:pt x="51" y="257"/>
                    <a:pt x="51" y="257"/>
                  </a:cubicBezTo>
                  <a:cubicBezTo>
                    <a:pt x="52" y="254"/>
                    <a:pt x="53" y="252"/>
                    <a:pt x="55" y="249"/>
                  </a:cubicBezTo>
                  <a:cubicBezTo>
                    <a:pt x="62" y="254"/>
                    <a:pt x="62" y="254"/>
                    <a:pt x="62" y="254"/>
                  </a:cubicBezTo>
                  <a:cubicBezTo>
                    <a:pt x="60" y="256"/>
                    <a:pt x="59" y="258"/>
                    <a:pt x="58" y="260"/>
                  </a:cubicBezTo>
                  <a:close/>
                  <a:moveTo>
                    <a:pt x="122" y="254"/>
                  </a:moveTo>
                  <a:cubicBezTo>
                    <a:pt x="120" y="252"/>
                    <a:pt x="119" y="250"/>
                    <a:pt x="117" y="248"/>
                  </a:cubicBezTo>
                  <a:cubicBezTo>
                    <a:pt x="123" y="242"/>
                    <a:pt x="123" y="242"/>
                    <a:pt x="123" y="242"/>
                  </a:cubicBezTo>
                  <a:cubicBezTo>
                    <a:pt x="123" y="243"/>
                    <a:pt x="123" y="243"/>
                    <a:pt x="123" y="243"/>
                  </a:cubicBezTo>
                  <a:cubicBezTo>
                    <a:pt x="125" y="245"/>
                    <a:pt x="127" y="247"/>
                    <a:pt x="128" y="249"/>
                  </a:cubicBezTo>
                  <a:lnTo>
                    <a:pt x="122" y="254"/>
                  </a:lnTo>
                  <a:close/>
                  <a:moveTo>
                    <a:pt x="66" y="248"/>
                  </a:moveTo>
                  <a:cubicBezTo>
                    <a:pt x="60" y="243"/>
                    <a:pt x="60" y="243"/>
                    <a:pt x="60" y="243"/>
                  </a:cubicBezTo>
                  <a:cubicBezTo>
                    <a:pt x="61" y="242"/>
                    <a:pt x="61" y="242"/>
                    <a:pt x="61" y="242"/>
                  </a:cubicBezTo>
                  <a:cubicBezTo>
                    <a:pt x="63" y="240"/>
                    <a:pt x="65" y="239"/>
                    <a:pt x="67" y="237"/>
                  </a:cubicBezTo>
                  <a:cubicBezTo>
                    <a:pt x="72" y="244"/>
                    <a:pt x="72" y="244"/>
                    <a:pt x="72" y="244"/>
                  </a:cubicBezTo>
                  <a:cubicBezTo>
                    <a:pt x="70" y="245"/>
                    <a:pt x="68" y="246"/>
                    <a:pt x="66" y="248"/>
                  </a:cubicBezTo>
                  <a:close/>
                  <a:moveTo>
                    <a:pt x="112" y="244"/>
                  </a:moveTo>
                  <a:cubicBezTo>
                    <a:pt x="110" y="242"/>
                    <a:pt x="108" y="241"/>
                    <a:pt x="105" y="240"/>
                  </a:cubicBezTo>
                  <a:cubicBezTo>
                    <a:pt x="109" y="233"/>
                    <a:pt x="109" y="233"/>
                    <a:pt x="109" y="233"/>
                  </a:cubicBezTo>
                  <a:cubicBezTo>
                    <a:pt x="111" y="234"/>
                    <a:pt x="114" y="235"/>
                    <a:pt x="116" y="237"/>
                  </a:cubicBezTo>
                  <a:lnTo>
                    <a:pt x="112" y="244"/>
                  </a:lnTo>
                  <a:close/>
                  <a:moveTo>
                    <a:pt x="78" y="240"/>
                  </a:moveTo>
                  <a:cubicBezTo>
                    <a:pt x="75" y="233"/>
                    <a:pt x="75" y="233"/>
                    <a:pt x="75" y="233"/>
                  </a:cubicBezTo>
                  <a:cubicBezTo>
                    <a:pt x="77" y="232"/>
                    <a:pt x="80" y="231"/>
                    <a:pt x="83" y="230"/>
                  </a:cubicBezTo>
                  <a:cubicBezTo>
                    <a:pt x="85" y="238"/>
                    <a:pt x="85" y="238"/>
                    <a:pt x="85" y="238"/>
                  </a:cubicBezTo>
                  <a:cubicBezTo>
                    <a:pt x="82" y="239"/>
                    <a:pt x="80" y="239"/>
                    <a:pt x="78" y="240"/>
                  </a:cubicBezTo>
                  <a:close/>
                  <a:moveTo>
                    <a:pt x="99" y="238"/>
                  </a:moveTo>
                  <a:cubicBezTo>
                    <a:pt x="96" y="238"/>
                    <a:pt x="94" y="238"/>
                    <a:pt x="92" y="238"/>
                  </a:cubicBezTo>
                  <a:cubicBezTo>
                    <a:pt x="92" y="230"/>
                    <a:pt x="92" y="230"/>
                    <a:pt x="92" y="230"/>
                  </a:cubicBezTo>
                  <a:cubicBezTo>
                    <a:pt x="92" y="230"/>
                    <a:pt x="92" y="230"/>
                    <a:pt x="92" y="230"/>
                  </a:cubicBezTo>
                  <a:cubicBezTo>
                    <a:pt x="95" y="230"/>
                    <a:pt x="97" y="230"/>
                    <a:pt x="100" y="230"/>
                  </a:cubicBezTo>
                  <a:lnTo>
                    <a:pt x="99" y="238"/>
                  </a:lnTo>
                  <a:close/>
                  <a:moveTo>
                    <a:pt x="104" y="286"/>
                  </a:moveTo>
                  <a:cubicBezTo>
                    <a:pt x="107" y="283"/>
                    <a:pt x="109" y="278"/>
                    <a:pt x="109" y="274"/>
                  </a:cubicBezTo>
                  <a:cubicBezTo>
                    <a:pt x="109" y="269"/>
                    <a:pt x="107" y="265"/>
                    <a:pt x="104" y="261"/>
                  </a:cubicBezTo>
                  <a:cubicBezTo>
                    <a:pt x="101" y="258"/>
                    <a:pt x="96" y="256"/>
                    <a:pt x="92" y="256"/>
                  </a:cubicBezTo>
                  <a:cubicBezTo>
                    <a:pt x="87" y="256"/>
                    <a:pt x="83" y="258"/>
                    <a:pt x="79" y="261"/>
                  </a:cubicBezTo>
                  <a:cubicBezTo>
                    <a:pt x="76" y="265"/>
                    <a:pt x="74" y="269"/>
                    <a:pt x="74" y="274"/>
                  </a:cubicBezTo>
                  <a:cubicBezTo>
                    <a:pt x="74" y="278"/>
                    <a:pt x="76" y="283"/>
                    <a:pt x="79" y="286"/>
                  </a:cubicBezTo>
                  <a:cubicBezTo>
                    <a:pt x="83" y="289"/>
                    <a:pt x="87" y="291"/>
                    <a:pt x="92" y="291"/>
                  </a:cubicBezTo>
                  <a:cubicBezTo>
                    <a:pt x="96" y="291"/>
                    <a:pt x="101" y="289"/>
                    <a:pt x="104" y="286"/>
                  </a:cubicBezTo>
                  <a:close/>
                  <a:moveTo>
                    <a:pt x="152" y="225"/>
                  </a:moveTo>
                  <a:cubicBezTo>
                    <a:pt x="134" y="242"/>
                    <a:pt x="134" y="242"/>
                    <a:pt x="134" y="242"/>
                  </a:cubicBezTo>
                  <a:cubicBezTo>
                    <a:pt x="133" y="240"/>
                    <a:pt x="131" y="238"/>
                    <a:pt x="129" y="236"/>
                  </a:cubicBezTo>
                  <a:cubicBezTo>
                    <a:pt x="127" y="234"/>
                    <a:pt x="125" y="232"/>
                    <a:pt x="123" y="231"/>
                  </a:cubicBezTo>
                  <a:cubicBezTo>
                    <a:pt x="141" y="213"/>
                    <a:pt x="141" y="213"/>
                    <a:pt x="141" y="213"/>
                  </a:cubicBezTo>
                  <a:cubicBezTo>
                    <a:pt x="142" y="215"/>
                    <a:pt x="144" y="217"/>
                    <a:pt x="146" y="219"/>
                  </a:cubicBezTo>
                  <a:cubicBezTo>
                    <a:pt x="148" y="221"/>
                    <a:pt x="150" y="223"/>
                    <a:pt x="152" y="225"/>
                  </a:cubicBezTo>
                  <a:close/>
                  <a:moveTo>
                    <a:pt x="206" y="80"/>
                  </a:moveTo>
                  <a:cubicBezTo>
                    <a:pt x="163" y="80"/>
                    <a:pt x="127" y="116"/>
                    <a:pt x="127" y="159"/>
                  </a:cubicBezTo>
                  <a:cubicBezTo>
                    <a:pt x="128" y="203"/>
                    <a:pt x="163" y="238"/>
                    <a:pt x="206" y="238"/>
                  </a:cubicBezTo>
                  <a:cubicBezTo>
                    <a:pt x="250" y="238"/>
                    <a:pt x="285" y="203"/>
                    <a:pt x="285" y="159"/>
                  </a:cubicBezTo>
                  <a:cubicBezTo>
                    <a:pt x="286" y="116"/>
                    <a:pt x="250" y="80"/>
                    <a:pt x="206" y="80"/>
                  </a:cubicBezTo>
                  <a:close/>
                  <a:moveTo>
                    <a:pt x="264" y="150"/>
                  </a:moveTo>
                  <a:cubicBezTo>
                    <a:pt x="258" y="151"/>
                    <a:pt x="258" y="151"/>
                    <a:pt x="258" y="151"/>
                  </a:cubicBezTo>
                  <a:cubicBezTo>
                    <a:pt x="258" y="149"/>
                    <a:pt x="257" y="146"/>
                    <a:pt x="257" y="144"/>
                  </a:cubicBezTo>
                  <a:cubicBezTo>
                    <a:pt x="262" y="142"/>
                    <a:pt x="262" y="142"/>
                    <a:pt x="262" y="142"/>
                  </a:cubicBezTo>
                  <a:cubicBezTo>
                    <a:pt x="263" y="145"/>
                    <a:pt x="263" y="148"/>
                    <a:pt x="264" y="150"/>
                  </a:cubicBezTo>
                  <a:close/>
                  <a:moveTo>
                    <a:pt x="255" y="128"/>
                  </a:moveTo>
                  <a:cubicBezTo>
                    <a:pt x="256" y="130"/>
                    <a:pt x="258" y="132"/>
                    <a:pt x="259" y="135"/>
                  </a:cubicBezTo>
                  <a:cubicBezTo>
                    <a:pt x="254" y="137"/>
                    <a:pt x="254" y="137"/>
                    <a:pt x="254" y="137"/>
                  </a:cubicBezTo>
                  <a:cubicBezTo>
                    <a:pt x="253" y="135"/>
                    <a:pt x="252" y="133"/>
                    <a:pt x="250" y="131"/>
                  </a:cubicBezTo>
                  <a:lnTo>
                    <a:pt x="255" y="128"/>
                  </a:lnTo>
                  <a:close/>
                  <a:moveTo>
                    <a:pt x="214" y="102"/>
                  </a:moveTo>
                  <a:cubicBezTo>
                    <a:pt x="217" y="102"/>
                    <a:pt x="220" y="103"/>
                    <a:pt x="223" y="103"/>
                  </a:cubicBezTo>
                  <a:cubicBezTo>
                    <a:pt x="221" y="109"/>
                    <a:pt x="221" y="109"/>
                    <a:pt x="221" y="109"/>
                  </a:cubicBezTo>
                  <a:cubicBezTo>
                    <a:pt x="219" y="108"/>
                    <a:pt x="216" y="108"/>
                    <a:pt x="214" y="107"/>
                  </a:cubicBezTo>
                  <a:lnTo>
                    <a:pt x="214" y="102"/>
                  </a:lnTo>
                  <a:close/>
                  <a:moveTo>
                    <a:pt x="206" y="101"/>
                  </a:moveTo>
                  <a:cubicBezTo>
                    <a:pt x="206" y="107"/>
                    <a:pt x="206" y="107"/>
                    <a:pt x="206" y="107"/>
                  </a:cubicBezTo>
                  <a:cubicBezTo>
                    <a:pt x="204" y="107"/>
                    <a:pt x="201" y="107"/>
                    <a:pt x="199" y="107"/>
                  </a:cubicBezTo>
                  <a:cubicBezTo>
                    <a:pt x="198" y="102"/>
                    <a:pt x="198" y="102"/>
                    <a:pt x="198" y="102"/>
                  </a:cubicBezTo>
                  <a:cubicBezTo>
                    <a:pt x="201" y="101"/>
                    <a:pt x="204" y="101"/>
                    <a:pt x="206" y="101"/>
                  </a:cubicBezTo>
                  <a:close/>
                  <a:moveTo>
                    <a:pt x="190" y="104"/>
                  </a:moveTo>
                  <a:cubicBezTo>
                    <a:pt x="192" y="109"/>
                    <a:pt x="192" y="109"/>
                    <a:pt x="192" y="109"/>
                  </a:cubicBezTo>
                  <a:cubicBezTo>
                    <a:pt x="189" y="110"/>
                    <a:pt x="187" y="110"/>
                    <a:pt x="185" y="112"/>
                  </a:cubicBezTo>
                  <a:cubicBezTo>
                    <a:pt x="182" y="106"/>
                    <a:pt x="182" y="106"/>
                    <a:pt x="182" y="106"/>
                  </a:cubicBezTo>
                  <a:cubicBezTo>
                    <a:pt x="185" y="105"/>
                    <a:pt x="187" y="104"/>
                    <a:pt x="190" y="104"/>
                  </a:cubicBezTo>
                  <a:close/>
                  <a:moveTo>
                    <a:pt x="175" y="110"/>
                  </a:moveTo>
                  <a:cubicBezTo>
                    <a:pt x="178" y="115"/>
                    <a:pt x="178" y="115"/>
                    <a:pt x="178" y="115"/>
                  </a:cubicBezTo>
                  <a:cubicBezTo>
                    <a:pt x="176" y="116"/>
                    <a:pt x="174" y="118"/>
                    <a:pt x="172" y="120"/>
                  </a:cubicBezTo>
                  <a:cubicBezTo>
                    <a:pt x="168" y="115"/>
                    <a:pt x="168" y="115"/>
                    <a:pt x="168" y="115"/>
                  </a:cubicBezTo>
                  <a:cubicBezTo>
                    <a:pt x="171" y="114"/>
                    <a:pt x="173" y="112"/>
                    <a:pt x="175" y="110"/>
                  </a:cubicBezTo>
                  <a:close/>
                  <a:moveTo>
                    <a:pt x="163" y="121"/>
                  </a:moveTo>
                  <a:cubicBezTo>
                    <a:pt x="167" y="125"/>
                    <a:pt x="167" y="125"/>
                    <a:pt x="167" y="125"/>
                  </a:cubicBezTo>
                  <a:cubicBezTo>
                    <a:pt x="165" y="127"/>
                    <a:pt x="164" y="129"/>
                    <a:pt x="162" y="131"/>
                  </a:cubicBezTo>
                  <a:cubicBezTo>
                    <a:pt x="158" y="128"/>
                    <a:pt x="158" y="128"/>
                    <a:pt x="158" y="128"/>
                  </a:cubicBezTo>
                  <a:cubicBezTo>
                    <a:pt x="159" y="125"/>
                    <a:pt x="161" y="123"/>
                    <a:pt x="163" y="121"/>
                  </a:cubicBezTo>
                  <a:close/>
                  <a:moveTo>
                    <a:pt x="154" y="135"/>
                  </a:moveTo>
                  <a:cubicBezTo>
                    <a:pt x="159" y="137"/>
                    <a:pt x="159" y="137"/>
                    <a:pt x="159" y="137"/>
                  </a:cubicBezTo>
                  <a:cubicBezTo>
                    <a:pt x="158" y="140"/>
                    <a:pt x="157" y="142"/>
                    <a:pt x="156" y="144"/>
                  </a:cubicBezTo>
                  <a:cubicBezTo>
                    <a:pt x="151" y="143"/>
                    <a:pt x="151" y="143"/>
                    <a:pt x="151" y="143"/>
                  </a:cubicBezTo>
                  <a:cubicBezTo>
                    <a:pt x="152" y="140"/>
                    <a:pt x="153" y="138"/>
                    <a:pt x="154" y="135"/>
                  </a:cubicBezTo>
                  <a:close/>
                  <a:moveTo>
                    <a:pt x="149" y="159"/>
                  </a:moveTo>
                  <a:cubicBezTo>
                    <a:pt x="149" y="156"/>
                    <a:pt x="149" y="154"/>
                    <a:pt x="149" y="151"/>
                  </a:cubicBezTo>
                  <a:cubicBezTo>
                    <a:pt x="155" y="152"/>
                    <a:pt x="155" y="152"/>
                    <a:pt x="155" y="152"/>
                  </a:cubicBezTo>
                  <a:cubicBezTo>
                    <a:pt x="154" y="154"/>
                    <a:pt x="154" y="156"/>
                    <a:pt x="154" y="159"/>
                  </a:cubicBezTo>
                  <a:cubicBezTo>
                    <a:pt x="149" y="159"/>
                    <a:pt x="149" y="159"/>
                    <a:pt x="149" y="159"/>
                  </a:cubicBezTo>
                  <a:close/>
                  <a:moveTo>
                    <a:pt x="149" y="167"/>
                  </a:moveTo>
                  <a:cubicBezTo>
                    <a:pt x="155" y="166"/>
                    <a:pt x="155" y="166"/>
                    <a:pt x="155" y="166"/>
                  </a:cubicBezTo>
                  <a:cubicBezTo>
                    <a:pt x="155" y="169"/>
                    <a:pt x="156" y="171"/>
                    <a:pt x="156" y="174"/>
                  </a:cubicBezTo>
                  <a:cubicBezTo>
                    <a:pt x="151" y="175"/>
                    <a:pt x="151" y="175"/>
                    <a:pt x="151" y="175"/>
                  </a:cubicBezTo>
                  <a:cubicBezTo>
                    <a:pt x="150" y="173"/>
                    <a:pt x="150" y="170"/>
                    <a:pt x="149" y="167"/>
                  </a:cubicBezTo>
                  <a:close/>
                  <a:moveTo>
                    <a:pt x="158" y="190"/>
                  </a:moveTo>
                  <a:cubicBezTo>
                    <a:pt x="156" y="188"/>
                    <a:pt x="155" y="186"/>
                    <a:pt x="154" y="183"/>
                  </a:cubicBezTo>
                  <a:cubicBezTo>
                    <a:pt x="159" y="181"/>
                    <a:pt x="159" y="181"/>
                    <a:pt x="159" y="181"/>
                  </a:cubicBezTo>
                  <a:cubicBezTo>
                    <a:pt x="160" y="183"/>
                    <a:pt x="161" y="185"/>
                    <a:pt x="163" y="187"/>
                  </a:cubicBezTo>
                  <a:lnTo>
                    <a:pt x="158" y="190"/>
                  </a:lnTo>
                  <a:close/>
                  <a:moveTo>
                    <a:pt x="169" y="203"/>
                  </a:moveTo>
                  <a:cubicBezTo>
                    <a:pt x="167" y="201"/>
                    <a:pt x="165" y="199"/>
                    <a:pt x="163" y="197"/>
                  </a:cubicBezTo>
                  <a:cubicBezTo>
                    <a:pt x="167" y="193"/>
                    <a:pt x="167" y="193"/>
                    <a:pt x="167" y="193"/>
                  </a:cubicBezTo>
                  <a:cubicBezTo>
                    <a:pt x="169" y="195"/>
                    <a:pt x="170" y="197"/>
                    <a:pt x="172" y="198"/>
                  </a:cubicBezTo>
                  <a:lnTo>
                    <a:pt x="169" y="203"/>
                  </a:lnTo>
                  <a:close/>
                  <a:moveTo>
                    <a:pt x="183" y="212"/>
                  </a:moveTo>
                  <a:cubicBezTo>
                    <a:pt x="180" y="210"/>
                    <a:pt x="178" y="209"/>
                    <a:pt x="175" y="208"/>
                  </a:cubicBezTo>
                  <a:cubicBezTo>
                    <a:pt x="178" y="203"/>
                    <a:pt x="178" y="203"/>
                    <a:pt x="178" y="203"/>
                  </a:cubicBezTo>
                  <a:cubicBezTo>
                    <a:pt x="180" y="204"/>
                    <a:pt x="183" y="205"/>
                    <a:pt x="185" y="206"/>
                  </a:cubicBezTo>
                  <a:lnTo>
                    <a:pt x="183" y="212"/>
                  </a:lnTo>
                  <a:close/>
                  <a:moveTo>
                    <a:pt x="198" y="216"/>
                  </a:moveTo>
                  <a:cubicBezTo>
                    <a:pt x="196" y="216"/>
                    <a:pt x="193" y="215"/>
                    <a:pt x="190" y="214"/>
                  </a:cubicBezTo>
                  <a:cubicBezTo>
                    <a:pt x="192" y="209"/>
                    <a:pt x="192" y="209"/>
                    <a:pt x="192" y="209"/>
                  </a:cubicBezTo>
                  <a:cubicBezTo>
                    <a:pt x="194" y="210"/>
                    <a:pt x="197" y="210"/>
                    <a:pt x="199" y="211"/>
                  </a:cubicBezTo>
                  <a:lnTo>
                    <a:pt x="198" y="216"/>
                  </a:lnTo>
                  <a:close/>
                  <a:moveTo>
                    <a:pt x="207" y="217"/>
                  </a:moveTo>
                  <a:cubicBezTo>
                    <a:pt x="207" y="211"/>
                    <a:pt x="207" y="211"/>
                    <a:pt x="207" y="211"/>
                  </a:cubicBezTo>
                  <a:cubicBezTo>
                    <a:pt x="209" y="211"/>
                    <a:pt x="211" y="211"/>
                    <a:pt x="214" y="211"/>
                  </a:cubicBezTo>
                  <a:cubicBezTo>
                    <a:pt x="215" y="216"/>
                    <a:pt x="215" y="216"/>
                    <a:pt x="215" y="216"/>
                  </a:cubicBezTo>
                  <a:cubicBezTo>
                    <a:pt x="212" y="217"/>
                    <a:pt x="209" y="217"/>
                    <a:pt x="207" y="217"/>
                  </a:cubicBezTo>
                  <a:close/>
                  <a:moveTo>
                    <a:pt x="206" y="180"/>
                  </a:moveTo>
                  <a:cubicBezTo>
                    <a:pt x="195" y="180"/>
                    <a:pt x="186" y="170"/>
                    <a:pt x="186" y="159"/>
                  </a:cubicBezTo>
                  <a:cubicBezTo>
                    <a:pt x="186" y="148"/>
                    <a:pt x="195" y="138"/>
                    <a:pt x="206" y="138"/>
                  </a:cubicBezTo>
                  <a:cubicBezTo>
                    <a:pt x="218" y="138"/>
                    <a:pt x="227" y="148"/>
                    <a:pt x="227" y="159"/>
                  </a:cubicBezTo>
                  <a:cubicBezTo>
                    <a:pt x="227" y="170"/>
                    <a:pt x="218" y="180"/>
                    <a:pt x="206" y="180"/>
                  </a:cubicBezTo>
                  <a:close/>
                  <a:moveTo>
                    <a:pt x="223" y="214"/>
                  </a:moveTo>
                  <a:cubicBezTo>
                    <a:pt x="221" y="209"/>
                    <a:pt x="221" y="209"/>
                    <a:pt x="221" y="209"/>
                  </a:cubicBezTo>
                  <a:cubicBezTo>
                    <a:pt x="224" y="208"/>
                    <a:pt x="226" y="207"/>
                    <a:pt x="228" y="206"/>
                  </a:cubicBezTo>
                  <a:cubicBezTo>
                    <a:pt x="231" y="212"/>
                    <a:pt x="231" y="212"/>
                    <a:pt x="231" y="212"/>
                  </a:cubicBezTo>
                  <a:cubicBezTo>
                    <a:pt x="228" y="213"/>
                    <a:pt x="225" y="214"/>
                    <a:pt x="223" y="214"/>
                  </a:cubicBezTo>
                  <a:close/>
                  <a:moveTo>
                    <a:pt x="228" y="111"/>
                  </a:moveTo>
                  <a:cubicBezTo>
                    <a:pt x="230" y="106"/>
                    <a:pt x="230" y="106"/>
                    <a:pt x="230" y="106"/>
                  </a:cubicBezTo>
                  <a:cubicBezTo>
                    <a:pt x="233" y="107"/>
                    <a:pt x="235" y="109"/>
                    <a:pt x="238" y="110"/>
                  </a:cubicBezTo>
                  <a:cubicBezTo>
                    <a:pt x="235" y="115"/>
                    <a:pt x="235" y="115"/>
                    <a:pt x="235" y="115"/>
                  </a:cubicBezTo>
                  <a:cubicBezTo>
                    <a:pt x="232" y="114"/>
                    <a:pt x="230" y="112"/>
                    <a:pt x="228" y="111"/>
                  </a:cubicBezTo>
                  <a:close/>
                  <a:moveTo>
                    <a:pt x="238" y="208"/>
                  </a:moveTo>
                  <a:cubicBezTo>
                    <a:pt x="235" y="203"/>
                    <a:pt x="235" y="203"/>
                    <a:pt x="235" y="203"/>
                  </a:cubicBezTo>
                  <a:cubicBezTo>
                    <a:pt x="237" y="202"/>
                    <a:pt x="239" y="200"/>
                    <a:pt x="241" y="198"/>
                  </a:cubicBezTo>
                  <a:cubicBezTo>
                    <a:pt x="244" y="203"/>
                    <a:pt x="244" y="203"/>
                    <a:pt x="244" y="203"/>
                  </a:cubicBezTo>
                  <a:cubicBezTo>
                    <a:pt x="242" y="204"/>
                    <a:pt x="240" y="206"/>
                    <a:pt x="238" y="208"/>
                  </a:cubicBezTo>
                  <a:close/>
                  <a:moveTo>
                    <a:pt x="241" y="119"/>
                  </a:moveTo>
                  <a:cubicBezTo>
                    <a:pt x="244" y="115"/>
                    <a:pt x="244" y="115"/>
                    <a:pt x="244" y="115"/>
                  </a:cubicBezTo>
                  <a:cubicBezTo>
                    <a:pt x="246" y="117"/>
                    <a:pt x="248" y="119"/>
                    <a:pt x="250" y="121"/>
                  </a:cubicBezTo>
                  <a:cubicBezTo>
                    <a:pt x="246" y="125"/>
                    <a:pt x="246" y="125"/>
                    <a:pt x="246" y="125"/>
                  </a:cubicBezTo>
                  <a:cubicBezTo>
                    <a:pt x="244" y="123"/>
                    <a:pt x="242" y="121"/>
                    <a:pt x="241" y="119"/>
                  </a:cubicBezTo>
                  <a:close/>
                  <a:moveTo>
                    <a:pt x="250" y="197"/>
                  </a:moveTo>
                  <a:cubicBezTo>
                    <a:pt x="246" y="193"/>
                    <a:pt x="246" y="193"/>
                    <a:pt x="246" y="193"/>
                  </a:cubicBezTo>
                  <a:cubicBezTo>
                    <a:pt x="248" y="191"/>
                    <a:pt x="249" y="189"/>
                    <a:pt x="250" y="187"/>
                  </a:cubicBezTo>
                  <a:cubicBezTo>
                    <a:pt x="255" y="190"/>
                    <a:pt x="255" y="190"/>
                    <a:pt x="255" y="190"/>
                  </a:cubicBezTo>
                  <a:cubicBezTo>
                    <a:pt x="254" y="192"/>
                    <a:pt x="252" y="195"/>
                    <a:pt x="250" y="197"/>
                  </a:cubicBezTo>
                  <a:close/>
                  <a:moveTo>
                    <a:pt x="259" y="183"/>
                  </a:moveTo>
                  <a:cubicBezTo>
                    <a:pt x="254" y="181"/>
                    <a:pt x="254" y="181"/>
                    <a:pt x="254" y="181"/>
                  </a:cubicBezTo>
                  <a:cubicBezTo>
                    <a:pt x="255" y="178"/>
                    <a:pt x="256" y="176"/>
                    <a:pt x="257" y="174"/>
                  </a:cubicBezTo>
                  <a:cubicBezTo>
                    <a:pt x="262" y="175"/>
                    <a:pt x="262" y="175"/>
                    <a:pt x="262" y="175"/>
                  </a:cubicBezTo>
                  <a:cubicBezTo>
                    <a:pt x="261" y="178"/>
                    <a:pt x="260" y="180"/>
                    <a:pt x="259" y="183"/>
                  </a:cubicBezTo>
                  <a:close/>
                  <a:moveTo>
                    <a:pt x="264" y="167"/>
                  </a:moveTo>
                  <a:cubicBezTo>
                    <a:pt x="258" y="166"/>
                    <a:pt x="258" y="166"/>
                    <a:pt x="258" y="166"/>
                  </a:cubicBezTo>
                  <a:cubicBezTo>
                    <a:pt x="258" y="164"/>
                    <a:pt x="259" y="161"/>
                    <a:pt x="259" y="159"/>
                  </a:cubicBezTo>
                  <a:cubicBezTo>
                    <a:pt x="264" y="159"/>
                    <a:pt x="264" y="159"/>
                    <a:pt x="264" y="159"/>
                  </a:cubicBezTo>
                  <a:cubicBezTo>
                    <a:pt x="264" y="159"/>
                    <a:pt x="264" y="159"/>
                    <a:pt x="264" y="159"/>
                  </a:cubicBezTo>
                  <a:cubicBezTo>
                    <a:pt x="264" y="162"/>
                    <a:pt x="264" y="164"/>
                    <a:pt x="264" y="16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a:lnSpc>
                  <a:spcPct val="90000"/>
                </a:lnSpc>
              </a:pPr>
              <a:endParaRPr lang="ja-JP" altLang="en-US">
                <a:solidFill>
                  <a:srgbClr val="FFFFFF"/>
                </a:solidFill>
                <a:latin typeface="Arial" pitchFamily="34" charset="0"/>
                <a:ea typeface="ＭＳ Ｐゴシック" pitchFamily="50" charset="-128"/>
                <a:cs typeface="Arial" pitchFamily="34" charset="0"/>
              </a:endParaRPr>
            </a:p>
          </p:txBody>
        </p:sp>
      </p:grpSp>
      <p:sp>
        <p:nvSpPr>
          <p:cNvPr id="24" name="TextBox 23"/>
          <p:cNvSpPr txBox="1"/>
          <p:nvPr/>
        </p:nvSpPr>
        <p:spPr>
          <a:xfrm>
            <a:off x="1921800" y="4426368"/>
            <a:ext cx="2967479" cy="461665"/>
          </a:xfrm>
          <a:prstGeom prst="rect">
            <a:avLst/>
          </a:prstGeom>
          <a:noFill/>
        </p:spPr>
        <p:txBody>
          <a:bodyPr wrap="none" rtlCol="0">
            <a:spAutoFit/>
          </a:bodyPr>
          <a:lstStyle/>
          <a:p>
            <a:r>
              <a:rPr lang="en-US" altLang="ja-JP" sz="1200" dirty="0" smtClean="0"/>
              <a:t>CWS</a:t>
            </a:r>
            <a:r>
              <a:rPr lang="ja-JP" altLang="en-US" sz="1200" dirty="0" smtClean="0"/>
              <a:t>・・・クラウド ウェブ セキュリティの略</a:t>
            </a:r>
            <a:endParaRPr lang="en-US" altLang="ja-JP" sz="1200" dirty="0" smtClean="0"/>
          </a:p>
          <a:p>
            <a:r>
              <a:rPr lang="en-US" altLang="ja-JP" sz="1200" dirty="0" smtClean="0"/>
              <a:t>CES</a:t>
            </a:r>
            <a:r>
              <a:rPr lang="ja-JP" altLang="en-US" sz="1200" dirty="0" smtClean="0"/>
              <a:t>・・・クラウド </a:t>
            </a:r>
            <a:r>
              <a:rPr lang="en-US" altLang="ja-JP" sz="1200" dirty="0" smtClean="0"/>
              <a:t>E</a:t>
            </a:r>
            <a:r>
              <a:rPr lang="ja-JP" altLang="en-US" sz="1200" dirty="0" smtClean="0"/>
              <a:t> メール セキュリティの略</a:t>
            </a:r>
            <a:endParaRPr lang="en-US" sz="1200" dirty="0"/>
          </a:p>
        </p:txBody>
      </p:sp>
    </p:spTree>
    <p:extLst>
      <p:ext uri="{BB962C8B-B14F-4D97-AF65-F5344CB8AC3E}">
        <p14:creationId xmlns:p14="http://schemas.microsoft.com/office/powerpoint/2010/main" val="2138840550"/>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既定のテーマ">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クラシック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既定のテーマ</Template>
  <TotalTime>1113</TotalTime>
  <Words>3008</Words>
  <Application>Microsoft Macintosh PowerPoint</Application>
  <PresentationFormat>画面に合わせる (16:9)</PresentationFormat>
  <Paragraphs>735</Paragraphs>
  <Slides>76</Slides>
  <Notes>36</Notes>
  <HiddenSlides>13</HiddenSlides>
  <MMClips>0</MMClips>
  <ScaleCrop>false</ScaleCrop>
  <HeadingPairs>
    <vt:vector size="6" baseType="variant">
      <vt:variant>
        <vt:lpstr>使用されているフォント</vt:lpstr>
      </vt:variant>
      <vt:variant>
        <vt:i4>21</vt:i4>
      </vt:variant>
      <vt:variant>
        <vt:lpstr>テーマ</vt:lpstr>
      </vt:variant>
      <vt:variant>
        <vt:i4>1</vt:i4>
      </vt:variant>
      <vt:variant>
        <vt:lpstr>スライド タイトル</vt:lpstr>
      </vt:variant>
      <vt:variant>
        <vt:i4>76</vt:i4>
      </vt:variant>
    </vt:vector>
  </HeadingPairs>
  <TitlesOfParts>
    <vt:vector size="98" baseType="lpstr">
      <vt:lpstr>Broadway</vt:lpstr>
      <vt:lpstr>Calibri</vt:lpstr>
      <vt:lpstr>Ciscolight</vt:lpstr>
      <vt:lpstr>CiscoSans</vt:lpstr>
      <vt:lpstr>CiscoSans ExtraLight</vt:lpstr>
      <vt:lpstr>CiscoSans Thin</vt:lpstr>
      <vt:lpstr>CiscoSansTT ExtraLight</vt:lpstr>
      <vt:lpstr>Helvetica Neue</vt:lpstr>
      <vt:lpstr>Helvetica Neue Light</vt:lpstr>
      <vt:lpstr>Helvetica Neue Medium</vt:lpstr>
      <vt:lpstr>Lucida Console</vt:lpstr>
      <vt:lpstr>Meiryo</vt:lpstr>
      <vt:lpstr>MS Mincho</vt:lpstr>
      <vt:lpstr>ＭＳ Ｐゴシック</vt:lpstr>
      <vt:lpstr>Proxima Nova Light</vt:lpstr>
      <vt:lpstr>Proxima Nova Rg</vt:lpstr>
      <vt:lpstr>Times New Roman</vt:lpstr>
      <vt:lpstr>Wingdings</vt:lpstr>
      <vt:lpstr>Yu Gothic</vt:lpstr>
      <vt:lpstr>メイリオ</vt:lpstr>
      <vt:lpstr>Arial</vt:lpstr>
      <vt:lpstr>既定のテーマ</vt:lpstr>
      <vt:lpstr>AMPのCTA連携およびMeraki MXアップデート</vt:lpstr>
      <vt:lpstr>概要</vt:lpstr>
      <vt:lpstr>Agenda</vt:lpstr>
      <vt:lpstr>AMP &amp; Threat Grid  アップデート</vt:lpstr>
      <vt:lpstr>AMP for Endpoint Advanced Malware Protection</vt:lpstr>
      <vt:lpstr>Ciscoセキュリティの実力 A Leader in Security Effectiveness</vt:lpstr>
      <vt:lpstr>AMP for Endpoint 基本動作</vt:lpstr>
      <vt:lpstr>様々なCisco製品に組み込まれている AMPソリューション</vt:lpstr>
      <vt:lpstr>Cisco AMP 導入オプション</vt:lpstr>
      <vt:lpstr>AMP 最近のイノベーション (11月 AMP Launchより)</vt:lpstr>
      <vt:lpstr>本日の AMP for Endpoint アップデート</vt:lpstr>
      <vt:lpstr>AMP Consoleのリブランド、URL変更</vt:lpstr>
      <vt:lpstr>Meraki MX の AMPインテグレーション</vt:lpstr>
      <vt:lpstr>AMP Private Cloud 2.2 完全なオンプレミスソリューション</vt:lpstr>
      <vt:lpstr>コマンドラインキャプチャー</vt:lpstr>
      <vt:lpstr>Endpoint コマンドラインの可視化</vt:lpstr>
      <vt:lpstr>Endpoint コマンドラインの可視化 Bitcoinマイニング…by someone else</vt:lpstr>
      <vt:lpstr>新しいAMPデモデータ</vt:lpstr>
      <vt:lpstr>新しいAMPデモデータ</vt:lpstr>
      <vt:lpstr>AMP CTA連携</vt:lpstr>
      <vt:lpstr>PowerPoint プレゼンテーション</vt:lpstr>
      <vt:lpstr>PowerPoint プレゼンテーション</vt:lpstr>
      <vt:lpstr>異常検知により不正なトラフィックを特定</vt:lpstr>
      <vt:lpstr>CTAレポート検知例</vt:lpstr>
      <vt:lpstr>CTA サンプルレポート</vt:lpstr>
      <vt:lpstr>AMP CTA連携</vt:lpstr>
      <vt:lpstr>AMP CTA連携 はすべての顧客で利用可能</vt:lpstr>
      <vt:lpstr>[準備1]AMPでCTAを有効化</vt:lpstr>
      <vt:lpstr>[準備2] CTAにProxyログを送信 </vt:lpstr>
      <vt:lpstr>AMP コンソールデモ</vt:lpstr>
      <vt:lpstr>AMP イベント</vt:lpstr>
      <vt:lpstr>AMP イベント表示を拡張</vt:lpstr>
      <vt:lpstr>Detected Threats：インシデントの確認</vt:lpstr>
      <vt:lpstr>Confirmed Threats ：一連のCampaign</vt:lpstr>
      <vt:lpstr>AMP イベント</vt:lpstr>
      <vt:lpstr>トラジェクトリ</vt:lpstr>
      <vt:lpstr>ブロック</vt:lpstr>
      <vt:lpstr>AMP CTA連携まとめ</vt:lpstr>
      <vt:lpstr>AMP 製品ロードマップ</vt:lpstr>
      <vt:lpstr>AMPコンソール　GUIの日本語化</vt:lpstr>
      <vt:lpstr>Network Device as an Endpoint </vt:lpstr>
      <vt:lpstr>Network Device as an Endpoint </vt:lpstr>
      <vt:lpstr>クラウドDC　ロードマップ</vt:lpstr>
      <vt:lpstr>AMP Threat Grid アプライアンスアップデート</vt:lpstr>
      <vt:lpstr>AMP vs. ランサムウェア</vt:lpstr>
      <vt:lpstr>ランサムウェア防御 CVD</vt:lpstr>
      <vt:lpstr>Capabilities needed to break the kill chain</vt:lpstr>
      <vt:lpstr>Agenda</vt:lpstr>
      <vt:lpstr>Meraki アップデート</vt:lpstr>
      <vt:lpstr>PowerPoint プレゼンテーション</vt:lpstr>
      <vt:lpstr>Merakiシリーズ 最新情報</vt:lpstr>
      <vt:lpstr>Meraki ダッシュボード日本語化方法</vt:lpstr>
      <vt:lpstr>Cisco Meraki MXシリーズ クラウドベースの1ボックス セキュリティアプライアンス</vt:lpstr>
      <vt:lpstr>これを見て、最初に何を思いますか…？  セキュリティ的には…？</vt:lpstr>
      <vt:lpstr>Cisco 2016 Annual Security Report</vt:lpstr>
      <vt:lpstr>Meraki MXの特長</vt:lpstr>
      <vt:lpstr>Meraki MXで実現する高度なセキュリティ</vt:lpstr>
      <vt:lpstr>最近のMX機能アップデート</vt:lpstr>
      <vt:lpstr>Meraki MXのAMP連携　実装済み</vt:lpstr>
      <vt:lpstr>Meraki MXのAMP連携 ご留意いただきたい点</vt:lpstr>
      <vt:lpstr>Meraki MXのAMP連携</vt:lpstr>
      <vt:lpstr>Threat Grid on MX : ベータ参加可能</vt:lpstr>
      <vt:lpstr>ThreatGrid on MX　 : ベータ参加可能</vt:lpstr>
      <vt:lpstr>URL Logging  : ベータ参加可能</vt:lpstr>
      <vt:lpstr>コネクティビティ関連機能</vt:lpstr>
      <vt:lpstr>Auto VPN</vt:lpstr>
      <vt:lpstr>MPLSからVPNへの自動フェイルオーバー</vt:lpstr>
      <vt:lpstr>MXに新しく追加されたSD-WAN機能</vt:lpstr>
      <vt:lpstr>Flow Table</vt:lpstr>
      <vt:lpstr>Performance モニタリング</vt:lpstr>
      <vt:lpstr>L7 SD-WAN –ベータ参加可能</vt:lpstr>
      <vt:lpstr>MX セキュリティ アプライアンス：ライセンス</vt:lpstr>
      <vt:lpstr>Cisco Meraki MX シリーズ</vt:lpstr>
      <vt:lpstr>まとめ</vt:lpstr>
      <vt:lpstr>AMPのCTA連携およびMeraki MXアップデート</vt:lpstr>
      <vt:lpstr>PowerPoint プレゼンテーション</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AMPのCTA連携およびMeraki MXアップデート</dc:title>
  <dc:creator>Microsoft Office ユーザー</dc:creator>
  <cp:lastModifiedBy>Microsoft Office ユーザー</cp:lastModifiedBy>
  <cp:revision>366</cp:revision>
  <dcterms:created xsi:type="dcterms:W3CDTF">2016-11-29T05:37:12Z</dcterms:created>
  <dcterms:modified xsi:type="dcterms:W3CDTF">2016-12-13T11:45:53Z</dcterms:modified>
</cp:coreProperties>
</file>